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28.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drawings/drawing2.xml" ContentType="application/vnd.openxmlformats-officedocument.drawingml.chartshapes+xml"/>
  <Override PartName="/ppt/charts/chart6.xml" ContentType="application/vnd.openxmlformats-officedocument.drawingml.chart+xml"/>
  <Override PartName="/ppt/theme/themeOverride6.xml" ContentType="application/vnd.openxmlformats-officedocument.themeOverride+xml"/>
  <Override PartName="/ppt/drawings/drawing3.xml" ContentType="application/vnd.openxmlformats-officedocument.drawingml.chartshape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notesSlides/notesSlide35.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36.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drawings/drawing4.xml" ContentType="application/vnd.openxmlformats-officedocument.drawingml.chartshape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drawings/drawing5.xml" ContentType="application/vnd.openxmlformats-officedocument.drawingml.chartshapes+xml"/>
  <Override PartName="/ppt/notesSlides/notesSlide42.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notesSlides/notesSlide46.xml" ContentType="application/vnd.openxmlformats-officedocument.presentationml.notesSlide+xml"/>
  <Override PartName="/ppt/charts/chart19.xml" ContentType="application/vnd.openxmlformats-officedocument.drawingml.chart+xml"/>
  <Override PartName="/ppt/theme/themeOverride19.xml" ContentType="application/vnd.openxmlformats-officedocument.themeOverride+xml"/>
  <Override PartName="/ppt/notesSlides/notesSlide47.xml" ContentType="application/vnd.openxmlformats-officedocument.presentationml.notesSl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22.xml" ContentType="application/vnd.openxmlformats-officedocument.drawingml.chart+xml"/>
  <Override PartName="/ppt/theme/themeOverride22.xml" ContentType="application/vnd.openxmlformats-officedocument.themeOverride+xml"/>
  <Override PartName="/ppt/notesSlides/notesSlide50.xml" ContentType="application/vnd.openxmlformats-officedocument.presentationml.notesSlide+xml"/>
  <Override PartName="/ppt/charts/chart23.xml" ContentType="application/vnd.openxmlformats-officedocument.drawingml.chart+xml"/>
  <Override PartName="/ppt/theme/themeOverride23.xml" ContentType="application/vnd.openxmlformats-officedocument.themeOverride+xml"/>
  <Override PartName="/ppt/drawings/drawing6.xml" ContentType="application/vnd.openxmlformats-officedocument.drawingml.chartshape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24.xml" ContentType="application/vnd.openxmlformats-officedocument.drawingml.chart+xml"/>
  <Override PartName="/ppt/theme/themeOverride24.xml" ContentType="application/vnd.openxmlformats-officedocument.themeOverride+xml"/>
  <Override PartName="/ppt/notesSlides/notesSlide54.xml" ContentType="application/vnd.openxmlformats-officedocument.presentationml.notesSlide+xml"/>
  <Override PartName="/ppt/charts/chart25.xml" ContentType="application/vnd.openxmlformats-officedocument.drawingml.chart+xml"/>
  <Override PartName="/ppt/theme/themeOverride25.xml" ContentType="application/vnd.openxmlformats-officedocument.themeOverr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26.xml" ContentType="application/vnd.openxmlformats-officedocument.drawingml.chart+xml"/>
  <Override PartName="/ppt/theme/themeOverride26.xml" ContentType="application/vnd.openxmlformats-officedocument.themeOverride+xml"/>
  <Override PartName="/ppt/drawings/drawing7.xml" ContentType="application/vnd.openxmlformats-officedocument.drawingml.chartshapes+xml"/>
  <Override PartName="/ppt/charts/chart27.xml" ContentType="application/vnd.openxmlformats-officedocument.drawingml.chart+xml"/>
  <Override PartName="/ppt/theme/themeOverride27.xml" ContentType="application/vnd.openxmlformats-officedocument.themeOverride+xml"/>
  <Override PartName="/ppt/drawings/drawing8.xml" ContentType="application/vnd.openxmlformats-officedocument.drawingml.chartshapes+xml"/>
  <Override PartName="/ppt/notesSlides/notesSlide59.xml" ContentType="application/vnd.openxmlformats-officedocument.presentationml.notesSl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notesSlides/notesSlide60.xml" ContentType="application/vnd.openxmlformats-officedocument.presentationml.notesSlide+xml"/>
  <Override PartName="/ppt/charts/chart30.xml" ContentType="application/vnd.openxmlformats-officedocument.drawingml.chart+xml"/>
  <Override PartName="/ppt/theme/themeOverride30.xml" ContentType="application/vnd.openxmlformats-officedocument.themeOverride+xml"/>
  <Override PartName="/ppt/drawings/drawing9.xml" ContentType="application/vnd.openxmlformats-officedocument.drawingml.chartshapes+xml"/>
  <Override PartName="/ppt/charts/chart31.xml" ContentType="application/vnd.openxmlformats-officedocument.drawingml.chart+xml"/>
  <Override PartName="/ppt/theme/themeOverride31.xml" ContentType="application/vnd.openxmlformats-officedocument.themeOverride+xml"/>
  <Override PartName="/ppt/drawings/drawing10.xml" ContentType="application/vnd.openxmlformats-officedocument.drawingml.chartshapes+xml"/>
  <Override PartName="/ppt/notesSlides/notesSlide61.xml" ContentType="application/vnd.openxmlformats-officedocument.presentationml.notesSlide+xml"/>
  <Override PartName="/ppt/charts/chart32.xml" ContentType="application/vnd.openxmlformats-officedocument.drawingml.chart+xml"/>
  <Override PartName="/ppt/theme/themeOverride32.xml" ContentType="application/vnd.openxmlformats-officedocument.themeOverr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33.xml" ContentType="application/vnd.openxmlformats-officedocument.drawingml.chart+xml"/>
  <Override PartName="/ppt/theme/themeOverride33.xml" ContentType="application/vnd.openxmlformats-officedocument.themeOverride+xml"/>
  <Override PartName="/ppt/notesSlides/notesSlide68.xml" ContentType="application/vnd.openxmlformats-officedocument.presentationml.notesSlide+xml"/>
  <Override PartName="/ppt/charts/chart34.xml" ContentType="application/vnd.openxmlformats-officedocument.drawingml.chart+xml"/>
  <Override PartName="/ppt/theme/themeOverride34.xml" ContentType="application/vnd.openxmlformats-officedocument.themeOverride+xml"/>
  <Override PartName="/ppt/notesSlides/notesSlide69.xml" ContentType="application/vnd.openxmlformats-officedocument.presentationml.notesSlide+xml"/>
  <Override PartName="/ppt/charts/chart35.xml" ContentType="application/vnd.openxmlformats-officedocument.drawingml.chart+xml"/>
  <Override PartName="/ppt/theme/themeOverride35.xml" ContentType="application/vnd.openxmlformats-officedocument.themeOverride+xml"/>
  <Override PartName="/ppt/notesSlides/notesSlide70.xml" ContentType="application/vnd.openxmlformats-officedocument.presentationml.notesSlide+xml"/>
  <Override PartName="/ppt/charts/chart36.xml" ContentType="application/vnd.openxmlformats-officedocument.drawingml.chart+xml"/>
  <Override PartName="/ppt/theme/themeOverride36.xml" ContentType="application/vnd.openxmlformats-officedocument.themeOverride+xml"/>
  <Override PartName="/ppt/drawings/drawing11.xml" ContentType="application/vnd.openxmlformats-officedocument.drawingml.chartshapes+xml"/>
  <Override PartName="/ppt/notesSlides/notesSlide71.xml" ContentType="application/vnd.openxmlformats-officedocument.presentationml.notesSlide+xml"/>
  <Override PartName="/ppt/charts/chart37.xml" ContentType="application/vnd.openxmlformats-officedocument.drawingml.chart+xml"/>
  <Override PartName="/ppt/theme/themeOverride37.xml" ContentType="application/vnd.openxmlformats-officedocument.themeOverride+xml"/>
  <Override PartName="/ppt/charts/chart38.xml" ContentType="application/vnd.openxmlformats-officedocument.drawingml.chart+xml"/>
  <Override PartName="/ppt/theme/themeOverride38.xml" ContentType="application/vnd.openxmlformats-officedocument.themeOverride+xml"/>
  <Override PartName="/ppt/notesSlides/notesSlide72.xml" ContentType="application/vnd.openxmlformats-officedocument.presentationml.notesSlide+xml"/>
  <Override PartName="/ppt/charts/chart39.xml" ContentType="application/vnd.openxmlformats-officedocument.drawingml.chart+xml"/>
  <Override PartName="/ppt/theme/themeOverride39.xml" ContentType="application/vnd.openxmlformats-officedocument.themeOverride+xml"/>
  <Override PartName="/ppt/charts/chart40.xml" ContentType="application/vnd.openxmlformats-officedocument.drawingml.chart+xml"/>
  <Override PartName="/ppt/theme/themeOverride40.xml" ContentType="application/vnd.openxmlformats-officedocument.themeOverride+xml"/>
  <Override PartName="/ppt/notesSlides/notesSlide73.xml" ContentType="application/vnd.openxmlformats-officedocument.presentationml.notesSlide+xml"/>
  <Override PartName="/ppt/charts/chart41.xml" ContentType="application/vnd.openxmlformats-officedocument.drawingml.chart+xml"/>
  <Override PartName="/ppt/theme/themeOverride41.xml" ContentType="application/vnd.openxmlformats-officedocument.themeOverr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rts/chart42.xml" ContentType="application/vnd.openxmlformats-officedocument.drawingml.chart+xml"/>
  <Override PartName="/ppt/theme/themeOverride42.xml" ContentType="application/vnd.openxmlformats-officedocument.themeOverride+xml"/>
  <Override PartName="/ppt/notesSlides/notesSlide77.xml" ContentType="application/vnd.openxmlformats-officedocument.presentationml.notesSlide+xml"/>
  <Override PartName="/ppt/charts/chart43.xml" ContentType="application/vnd.openxmlformats-officedocument.drawingml.chart+xml"/>
  <Override PartName="/ppt/theme/themeOverride43.xml" ContentType="application/vnd.openxmlformats-officedocument.themeOverride+xml"/>
  <Override PartName="/ppt/notesSlides/notesSlide78.xml" ContentType="application/vnd.openxmlformats-officedocument.presentationml.notesSlide+xml"/>
  <Override PartName="/ppt/charts/chart44.xml" ContentType="application/vnd.openxmlformats-officedocument.drawingml.chart+xml"/>
  <Override PartName="/ppt/theme/themeOverride44.xml" ContentType="application/vnd.openxmlformats-officedocument.themeOverride+xml"/>
  <Override PartName="/ppt/notesSlides/notesSlide79.xml" ContentType="application/vnd.openxmlformats-officedocument.presentationml.notesSlide+xml"/>
  <Override PartName="/ppt/charts/chart45.xml" ContentType="application/vnd.openxmlformats-officedocument.drawingml.chart+xml"/>
  <Override PartName="/ppt/theme/themeOverride45.xml" ContentType="application/vnd.openxmlformats-officedocument.themeOverr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charts/chart46.xml" ContentType="application/vnd.openxmlformats-officedocument.drawingml.chart+xml"/>
  <Override PartName="/ppt/theme/themeOverride46.xml" ContentType="application/vnd.openxmlformats-officedocument.themeOverride+xml"/>
  <Override PartName="/ppt/charts/chart47.xml" ContentType="application/vnd.openxmlformats-officedocument.drawingml.chart+xml"/>
  <Override PartName="/ppt/theme/themeOverride47.xml" ContentType="application/vnd.openxmlformats-officedocument.themeOverride+xml"/>
  <Override PartName="/ppt/notesSlides/notesSlide84.xml" ContentType="application/vnd.openxmlformats-officedocument.presentationml.notesSlide+xml"/>
  <Override PartName="/ppt/charts/chart48.xml" ContentType="application/vnd.openxmlformats-officedocument.drawingml.chart+xml"/>
  <Override PartName="/ppt/theme/themeOverride48.xml" ContentType="application/vnd.openxmlformats-officedocument.themeOverride+xml"/>
  <Override PartName="/ppt/notesSlides/notesSlide85.xml" ContentType="application/vnd.openxmlformats-officedocument.presentationml.notesSlide+xml"/>
  <Override PartName="/ppt/charts/chart49.xml" ContentType="application/vnd.openxmlformats-officedocument.drawingml.chart+xml"/>
  <Override PartName="/ppt/theme/themeOverride49.xml" ContentType="application/vnd.openxmlformats-officedocument.themeOverr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charts/chart50.xml" ContentType="application/vnd.openxmlformats-officedocument.drawingml.chart+xml"/>
  <Override PartName="/ppt/theme/themeOverride50.xml" ContentType="application/vnd.openxmlformats-officedocument.themeOverride+xml"/>
  <Override PartName="/ppt/charts/chart51.xml" ContentType="application/vnd.openxmlformats-officedocument.drawingml.chart+xml"/>
  <Override PartName="/ppt/theme/themeOverride51.xml" ContentType="application/vnd.openxmlformats-officedocument.themeOverride+xml"/>
  <Override PartName="/ppt/notesSlides/notesSlide88.xml" ContentType="application/vnd.openxmlformats-officedocument.presentationml.notesSlide+xml"/>
  <Override PartName="/ppt/charts/chart52.xml" ContentType="application/vnd.openxmlformats-officedocument.drawingml.chart+xml"/>
  <Override PartName="/ppt/theme/themeOverride52.xml" ContentType="application/vnd.openxmlformats-officedocument.themeOverride+xml"/>
  <Override PartName="/ppt/charts/chart53.xml" ContentType="application/vnd.openxmlformats-officedocument.drawingml.chart+xml"/>
  <Override PartName="/ppt/theme/themeOverride53.xml" ContentType="application/vnd.openxmlformats-officedocument.themeOverride+xml"/>
  <Override PartName="/ppt/notesSlides/notesSlide89.xml" ContentType="application/vnd.openxmlformats-officedocument.presentationml.notesSlide+xml"/>
  <Override PartName="/ppt/charts/chart54.xml" ContentType="application/vnd.openxmlformats-officedocument.drawingml.chart+xml"/>
  <Override PartName="/ppt/theme/themeOverride54.xml" ContentType="application/vnd.openxmlformats-officedocument.themeOverride+xml"/>
  <Override PartName="/ppt/notesSlides/notesSlide90.xml" ContentType="application/vnd.openxmlformats-officedocument.presentationml.notesSlide+xml"/>
  <Override PartName="/ppt/charts/chart55.xml" ContentType="application/vnd.openxmlformats-officedocument.drawingml.chart+xml"/>
  <Override PartName="/ppt/theme/themeOverride55.xml" ContentType="application/vnd.openxmlformats-officedocument.themeOverride+xml"/>
  <Override PartName="/ppt/notesSlides/notesSlide91.xml" ContentType="application/vnd.openxmlformats-officedocument.presentationml.notesSlide+xml"/>
  <Override PartName="/ppt/charts/chart56.xml" ContentType="application/vnd.openxmlformats-officedocument.drawingml.chart+xml"/>
  <Override PartName="/ppt/theme/themeOverride56.xml" ContentType="application/vnd.openxmlformats-officedocument.themeOverride+xml"/>
  <Override PartName="/ppt/notesSlides/notesSlide92.xml" ContentType="application/vnd.openxmlformats-officedocument.presentationml.notesSlide+xml"/>
  <Override PartName="/ppt/charts/chart57.xml" ContentType="application/vnd.openxmlformats-officedocument.drawingml.chart+xml"/>
  <Override PartName="/ppt/theme/themeOverride57.xml" ContentType="application/vnd.openxmlformats-officedocument.themeOverride+xml"/>
  <Override PartName="/ppt/charts/chart58.xml" ContentType="application/vnd.openxmlformats-officedocument.drawingml.chart+xml"/>
  <Override PartName="/ppt/theme/themeOverride58.xml" ContentType="application/vnd.openxmlformats-officedocument.themeOverr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charts/chart59.xml" ContentType="application/vnd.openxmlformats-officedocument.drawingml.chart+xml"/>
  <Override PartName="/ppt/theme/themeOverride59.xml" ContentType="application/vnd.openxmlformats-officedocument.themeOverride+xml"/>
  <Override PartName="/ppt/drawings/drawing12.xml" ContentType="application/vnd.openxmlformats-officedocument.drawingml.chartshapes+xml"/>
  <Override PartName="/ppt/notesSlides/notesSlide96.xml" ContentType="application/vnd.openxmlformats-officedocument.presentationml.notesSlide+xml"/>
  <Override PartName="/ppt/charts/chart60.xml" ContentType="application/vnd.openxmlformats-officedocument.drawingml.chart+xml"/>
  <Override PartName="/ppt/theme/themeOverride60.xml" ContentType="application/vnd.openxmlformats-officedocument.themeOverr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61.xml" ContentType="application/vnd.openxmlformats-officedocument.drawingml.chart+xml"/>
  <Override PartName="/ppt/theme/themeOverride61.xml" ContentType="application/vnd.openxmlformats-officedocument.themeOverride+xml"/>
  <Override PartName="/ppt/notesSlides/notesSlide100.xml" ContentType="application/vnd.openxmlformats-officedocument.presentationml.notesSlide+xml"/>
  <Override PartName="/ppt/charts/chart62.xml" ContentType="application/vnd.openxmlformats-officedocument.drawingml.chart+xml"/>
  <Override PartName="/ppt/theme/themeOverride62.xml" ContentType="application/vnd.openxmlformats-officedocument.themeOverride+xml"/>
  <Override PartName="/ppt/charts/chart63.xml" ContentType="application/vnd.openxmlformats-officedocument.drawingml.chart+xml"/>
  <Override PartName="/ppt/theme/themeOverride63.xml" ContentType="application/vnd.openxmlformats-officedocument.themeOverride+xml"/>
  <Override PartName="/ppt/notesSlides/notesSlide101.xml" ContentType="application/vnd.openxmlformats-officedocument.presentationml.notesSlide+xml"/>
  <Override PartName="/ppt/charts/chart64.xml" ContentType="application/vnd.openxmlformats-officedocument.drawingml.chart+xml"/>
  <Override PartName="/ppt/theme/themeOverride64.xml" ContentType="application/vnd.openxmlformats-officedocument.themeOverride+xml"/>
  <Override PartName="/ppt/drawings/drawing13.xml" ContentType="application/vnd.openxmlformats-officedocument.drawingml.chartshapes+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charts/chart65.xml" ContentType="application/vnd.openxmlformats-officedocument.drawingml.chart+xml"/>
  <Override PartName="/ppt/theme/themeOverride65.xml" ContentType="application/vnd.openxmlformats-officedocument.themeOverr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charts/chart66.xml" ContentType="application/vnd.openxmlformats-officedocument.drawingml.chart+xml"/>
  <Override PartName="/ppt/theme/themeOverride66.xml" ContentType="application/vnd.openxmlformats-officedocument.themeOverride+xml"/>
  <Override PartName="/ppt/drawings/drawing14.xml" ContentType="application/vnd.openxmlformats-officedocument.drawingml.chartshapes+xml"/>
  <Override PartName="/ppt/notesSlides/notesSlide106.xml" ContentType="application/vnd.openxmlformats-officedocument.presentationml.notesSlide+xml"/>
  <Override PartName="/ppt/charts/chart67.xml" ContentType="application/vnd.openxmlformats-officedocument.drawingml.chart+xml"/>
  <Override PartName="/ppt/theme/themeOverride67.xml" ContentType="application/vnd.openxmlformats-officedocument.themeOverride+xml"/>
  <Override PartName="/ppt/charts/chart68.xml" ContentType="application/vnd.openxmlformats-officedocument.drawingml.chart+xml"/>
  <Override PartName="/ppt/theme/themeOverride68.xml" ContentType="application/vnd.openxmlformats-officedocument.themeOverr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charts/chart69.xml" ContentType="application/vnd.openxmlformats-officedocument.drawingml.chart+xml"/>
  <Override PartName="/ppt/theme/themeOverride69.xml" ContentType="application/vnd.openxmlformats-officedocument.themeOverride+xml"/>
  <Override PartName="/ppt/drawings/drawing15.xml" ContentType="application/vnd.openxmlformats-officedocument.drawingml.chartshapes+xml"/>
  <Override PartName="/ppt/charts/chart70.xml" ContentType="application/vnd.openxmlformats-officedocument.drawingml.chart+xml"/>
  <Override PartName="/ppt/theme/themeOverride70.xml" ContentType="application/vnd.openxmlformats-officedocument.themeOverride+xml"/>
  <Override PartName="/ppt/drawings/drawing16.xml" ContentType="application/vnd.openxmlformats-officedocument.drawingml.chartshapes+xml"/>
  <Override PartName="/ppt/notesSlides/notesSlide109.xml" ContentType="application/vnd.openxmlformats-officedocument.presentationml.notesSlide+xml"/>
  <Override PartName="/ppt/charts/chart71.xml" ContentType="application/vnd.openxmlformats-officedocument.drawingml.chart+xml"/>
  <Override PartName="/ppt/theme/themeOverride71.xml" ContentType="application/vnd.openxmlformats-officedocument.themeOverride+xml"/>
  <Override PartName="/ppt/charts/chart72.xml" ContentType="application/vnd.openxmlformats-officedocument.drawingml.chart+xml"/>
  <Override PartName="/ppt/theme/themeOverride72.xml" ContentType="application/vnd.openxmlformats-officedocument.themeOverride+xml"/>
  <Override PartName="/ppt/notesSlides/notesSlide110.xml" ContentType="application/vnd.openxmlformats-officedocument.presentationml.notesSlide+xml"/>
  <Override PartName="/ppt/charts/chart73.xml" ContentType="application/vnd.openxmlformats-officedocument.drawingml.chart+xml"/>
  <Override PartName="/ppt/theme/themeOverride73.xml" ContentType="application/vnd.openxmlformats-officedocument.themeOverride+xml"/>
  <Override PartName="/ppt/drawings/drawing17.xml" ContentType="application/vnd.openxmlformats-officedocument.drawingml.chartshapes+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charts/chart74.xml" ContentType="application/vnd.openxmlformats-officedocument.drawingml.chart+xml"/>
  <Override PartName="/ppt/theme/themeOverride74.xml" ContentType="application/vnd.openxmlformats-officedocument.themeOverride+xml"/>
  <Override PartName="/ppt/charts/chart75.xml" ContentType="application/vnd.openxmlformats-officedocument.drawingml.chart+xml"/>
  <Override PartName="/ppt/theme/themeOverride75.xml" ContentType="application/vnd.openxmlformats-officedocument.themeOverr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charts/chart76.xml" ContentType="application/vnd.openxmlformats-officedocument.drawingml.chart+xml"/>
  <Override PartName="/ppt/theme/themeOverride76.xml" ContentType="application/vnd.openxmlformats-officedocument.themeOverr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theme/themeOverride77.xml" ContentType="application/vnd.openxmlformats-officedocument.themeOverride+xml"/>
  <Override PartName="/ppt/notesSlides/notesSlide127.xml" ContentType="application/vnd.openxmlformats-officedocument.presentationml.notesSlide+xml"/>
  <Override PartName="/ppt/charts/chart79.xml" ContentType="application/vnd.openxmlformats-officedocument.drawingml.chart+xml"/>
  <Override PartName="/ppt/theme/themeOverride78.xml" ContentType="application/vnd.openxmlformats-officedocument.themeOverride+xml"/>
  <Override PartName="/ppt/charts/chart80.xml" ContentType="application/vnd.openxmlformats-officedocument.drawingml.chart+xml"/>
  <Override PartName="/ppt/theme/themeOverride79.xml" ContentType="application/vnd.openxmlformats-officedocument.themeOverride+xml"/>
  <Override PartName="/ppt/charts/chart81.xml" ContentType="application/vnd.openxmlformats-officedocument.drawingml.chart+xml"/>
  <Override PartName="/ppt/theme/themeOverride80.xml" ContentType="application/vnd.openxmlformats-officedocument.themeOverride+xml"/>
  <Override PartName="/ppt/charts/chart82.xml" ContentType="application/vnd.openxmlformats-officedocument.drawingml.chart+xml"/>
  <Override PartName="/ppt/theme/themeOverride81.xml" ContentType="application/vnd.openxmlformats-officedocument.themeOverr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charts/chart83.xml" ContentType="application/vnd.openxmlformats-officedocument.drawingml.chart+xml"/>
  <Override PartName="/ppt/theme/themeOverride82.xml" ContentType="application/vnd.openxmlformats-officedocument.themeOverr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charts/chart84.xml" ContentType="application/vnd.openxmlformats-officedocument.drawingml.chart+xml"/>
  <Override PartName="/ppt/theme/themeOverride83.xml" ContentType="application/vnd.openxmlformats-officedocument.themeOverride+xml"/>
  <Override PartName="/ppt/charts/chart85.xml" ContentType="application/vnd.openxmlformats-officedocument.drawingml.chart+xml"/>
  <Override PartName="/ppt/theme/themeOverride84.xml" ContentType="application/vnd.openxmlformats-officedocument.themeOverride+xml"/>
  <Override PartName="/ppt/charts/chart86.xml" ContentType="application/vnd.openxmlformats-officedocument.drawingml.chart+xml"/>
  <Override PartName="/ppt/theme/themeOverride85.xml" ContentType="application/vnd.openxmlformats-officedocument.themeOverride+xml"/>
  <Override PartName="/ppt/notesSlides/notesSlide132.xml" ContentType="application/vnd.openxmlformats-officedocument.presentationml.notesSlide+xml"/>
  <Override PartName="/ppt/charts/chart87.xml" ContentType="application/vnd.openxmlformats-officedocument.drawingml.chart+xml"/>
  <Override PartName="/ppt/theme/themeOverride86.xml" ContentType="application/vnd.openxmlformats-officedocument.themeOverride+xml"/>
  <Override PartName="/ppt/charts/chart88.xml" ContentType="application/vnd.openxmlformats-officedocument.drawingml.chart+xml"/>
  <Override PartName="/ppt/theme/themeOverride87.xml" ContentType="application/vnd.openxmlformats-officedocument.themeOverride+xml"/>
  <Override PartName="/ppt/charts/chart89.xml" ContentType="application/vnd.openxmlformats-officedocument.drawingml.chart+xml"/>
  <Override PartName="/ppt/theme/themeOverride88.xml" ContentType="application/vnd.openxmlformats-officedocument.themeOverr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charts/chart90.xml" ContentType="application/vnd.openxmlformats-officedocument.drawingml.chart+xml"/>
  <Override PartName="/ppt/theme/themeOverride89.xml" ContentType="application/vnd.openxmlformats-officedocument.themeOverride+xml"/>
  <Override PartName="/ppt/charts/chart91.xml" ContentType="application/vnd.openxmlformats-officedocument.drawingml.chart+xml"/>
  <Override PartName="/ppt/theme/themeOverride90.xml" ContentType="application/vnd.openxmlformats-officedocument.themeOverride+xml"/>
  <Override PartName="/ppt/charts/chart92.xml" ContentType="application/vnd.openxmlformats-officedocument.drawingml.chart+xml"/>
  <Override PartName="/ppt/theme/themeOverride91.xml" ContentType="application/vnd.openxmlformats-officedocument.themeOverr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charts/chart93.xml" ContentType="application/vnd.openxmlformats-officedocument.drawingml.chart+xml"/>
  <Override PartName="/ppt/theme/themeOverride92.xml" ContentType="application/vnd.openxmlformats-officedocument.themeOverr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charts/chart94.xml" ContentType="application/vnd.openxmlformats-officedocument.drawingml.chart+xml"/>
  <Override PartName="/ppt/theme/themeOverride93.xml" ContentType="application/vnd.openxmlformats-officedocument.themeOverride+xml"/>
  <Override PartName="/ppt/notesSlides/notesSlide140.xml" ContentType="application/vnd.openxmlformats-officedocument.presentationml.notesSlide+xml"/>
  <Override PartName="/ppt/charts/chart95.xml" ContentType="application/vnd.openxmlformats-officedocument.drawingml.chart+xml"/>
  <Override PartName="/ppt/theme/themeOverride94.xml" ContentType="application/vnd.openxmlformats-officedocument.themeOverride+xml"/>
  <Override PartName="/ppt/notesSlides/notesSlide141.xml" ContentType="application/vnd.openxmlformats-officedocument.presentationml.notesSlide+xml"/>
  <Override PartName="/ppt/charts/chart96.xml" ContentType="application/vnd.openxmlformats-officedocument.drawingml.chart+xml"/>
  <Override PartName="/ppt/theme/themeOverride95.xml" ContentType="application/vnd.openxmlformats-officedocument.themeOverride+xml"/>
  <Override PartName="/ppt/notesSlides/notesSlide142.xml" ContentType="application/vnd.openxmlformats-officedocument.presentationml.notesSlide+xml"/>
  <Override PartName="/ppt/charts/chart97.xml" ContentType="application/vnd.openxmlformats-officedocument.drawingml.chart+xml"/>
  <Override PartName="/ppt/theme/themeOverride96.xml" ContentType="application/vnd.openxmlformats-officedocument.themeOverride+xml"/>
  <Override PartName="/ppt/notesSlides/notesSlide143.xml" ContentType="application/vnd.openxmlformats-officedocument.presentationml.notesSlide+xml"/>
  <Override PartName="/ppt/charts/chart98.xml" ContentType="application/vnd.openxmlformats-officedocument.drawingml.chart+xml"/>
  <Override PartName="/ppt/theme/themeOverride97.xml" ContentType="application/vnd.openxmlformats-officedocument.themeOverride+xml"/>
  <Override PartName="/ppt/notesSlides/notesSlide144.xml" ContentType="application/vnd.openxmlformats-officedocument.presentationml.notesSlide+xml"/>
  <Override PartName="/ppt/charts/chart99.xml" ContentType="application/vnd.openxmlformats-officedocument.drawingml.chart+xml"/>
  <Override PartName="/ppt/theme/themeOverride98.xml" ContentType="application/vnd.openxmlformats-officedocument.themeOverr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charts/chart100.xml" ContentType="application/vnd.openxmlformats-officedocument.drawingml.chart+xml"/>
  <Override PartName="/ppt/theme/themeOverride99.xml" ContentType="application/vnd.openxmlformats-officedocument.themeOverride+xml"/>
  <Override PartName="/ppt/notesSlides/notesSlide148.xml" ContentType="application/vnd.openxmlformats-officedocument.presentationml.notesSlide+xml"/>
  <Override PartName="/ppt/charts/chart101.xml" ContentType="application/vnd.openxmlformats-officedocument.drawingml.chart+xml"/>
  <Override PartName="/ppt/theme/themeOverride100.xml" ContentType="application/vnd.openxmlformats-officedocument.themeOverride+xml"/>
  <Override PartName="/ppt/notesSlides/notesSlide149.xml" ContentType="application/vnd.openxmlformats-officedocument.presentationml.notesSlide+xml"/>
  <Override PartName="/ppt/charts/chart102.xml" ContentType="application/vnd.openxmlformats-officedocument.drawingml.chart+xml"/>
  <Override PartName="/ppt/theme/themeOverride101.xml" ContentType="application/vnd.openxmlformats-officedocument.themeOverride+xml"/>
  <Override PartName="/ppt/notesSlides/notesSlide150.xml" ContentType="application/vnd.openxmlformats-officedocument.presentationml.notesSlide+xml"/>
  <Override PartName="/ppt/charts/chart103.xml" ContentType="application/vnd.openxmlformats-officedocument.drawingml.chart+xml"/>
  <Override PartName="/ppt/theme/themeOverride102.xml" ContentType="application/vnd.openxmlformats-officedocument.themeOverr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charts/chart104.xml" ContentType="application/vnd.openxmlformats-officedocument.drawingml.chart+xml"/>
  <Override PartName="/ppt/theme/themeOverride103.xml" ContentType="application/vnd.openxmlformats-officedocument.themeOverr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charts/chart105.xml" ContentType="application/vnd.openxmlformats-officedocument.drawingml.chart+xml"/>
  <Override PartName="/ppt/theme/themeOverride104.xml" ContentType="application/vnd.openxmlformats-officedocument.themeOverride+xml"/>
  <Override PartName="/ppt/notesSlides/notesSlide157.xml" ContentType="application/vnd.openxmlformats-officedocument.presentationml.notesSlide+xml"/>
  <Override PartName="/ppt/charts/chart106.xml" ContentType="application/vnd.openxmlformats-officedocument.drawingml.chart+xml"/>
  <Override PartName="/ppt/theme/themeOverride105.xml" ContentType="application/vnd.openxmlformats-officedocument.themeOverride+xml"/>
  <Override PartName="/ppt/notesSlides/notesSlide158.xml" ContentType="application/vnd.openxmlformats-officedocument.presentationml.notesSlide+xml"/>
  <Override PartName="/ppt/charts/chart107.xml" ContentType="application/vnd.openxmlformats-officedocument.drawingml.chart+xml"/>
  <Override PartName="/ppt/theme/themeOverride106.xml" ContentType="application/vnd.openxmlformats-officedocument.themeOverride+xml"/>
  <Override PartName="/ppt/notesSlides/notesSlide159.xml" ContentType="application/vnd.openxmlformats-officedocument.presentationml.notesSlide+xml"/>
  <Override PartName="/ppt/charts/chart108.xml" ContentType="application/vnd.openxmlformats-officedocument.drawingml.chart+xml"/>
  <Override PartName="/ppt/theme/themeOverride107.xml" ContentType="application/vnd.openxmlformats-officedocument.themeOverride+xml"/>
  <Override PartName="/ppt/notesSlides/notesSlide160.xml" ContentType="application/vnd.openxmlformats-officedocument.presentationml.notesSlide+xml"/>
  <Override PartName="/ppt/charts/chart109.xml" ContentType="application/vnd.openxmlformats-officedocument.drawingml.chart+xml"/>
  <Override PartName="/ppt/theme/themeOverride108.xml" ContentType="application/vnd.openxmlformats-officedocument.themeOverr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charts/chart110.xml" ContentType="application/vnd.openxmlformats-officedocument.drawingml.chart+xml"/>
  <Override PartName="/ppt/theme/themeOverride109.xml" ContentType="application/vnd.openxmlformats-officedocument.themeOverride+xml"/>
  <Override PartName="/ppt/notesSlides/notesSlide164.xml" ContentType="application/vnd.openxmlformats-officedocument.presentationml.notesSlide+xml"/>
  <Override PartName="/ppt/charts/chart111.xml" ContentType="application/vnd.openxmlformats-officedocument.drawingml.chart+xml"/>
  <Override PartName="/ppt/theme/themeOverride110.xml" ContentType="application/vnd.openxmlformats-officedocument.themeOverr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charts/chart112.xml" ContentType="application/vnd.openxmlformats-officedocument.drawingml.chart+xml"/>
  <Override PartName="/ppt/theme/themeOverride111.xml" ContentType="application/vnd.openxmlformats-officedocument.themeOverride+xml"/>
  <Override PartName="/ppt/charts/chart113.xml" ContentType="application/vnd.openxmlformats-officedocument.drawingml.chart+xml"/>
  <Override PartName="/ppt/theme/themeOverride112.xml" ContentType="application/vnd.openxmlformats-officedocument.themeOverride+xml"/>
  <Override PartName="/ppt/notesSlides/notesSlide167.xml" ContentType="application/vnd.openxmlformats-officedocument.presentationml.notesSlide+xml"/>
  <Override PartName="/ppt/charts/chart114.xml" ContentType="application/vnd.openxmlformats-officedocument.drawingml.chart+xml"/>
  <Override PartName="/ppt/theme/themeOverride113.xml" ContentType="application/vnd.openxmlformats-officedocument.themeOverride+xml"/>
  <Override PartName="/ppt/charts/chart115.xml" ContentType="application/vnd.openxmlformats-officedocument.drawingml.chart+xml"/>
  <Override PartName="/ppt/theme/themeOverride114.xml" ContentType="application/vnd.openxmlformats-officedocument.themeOverride+xml"/>
  <Override PartName="/ppt/charts/chart116.xml" ContentType="application/vnd.openxmlformats-officedocument.drawingml.chart+xml"/>
  <Override PartName="/ppt/theme/themeOverride115.xml" ContentType="application/vnd.openxmlformats-officedocument.themeOverride+xml"/>
  <Override PartName="/ppt/charts/chart117.xml" ContentType="application/vnd.openxmlformats-officedocument.drawingml.chart+xml"/>
  <Override PartName="/ppt/theme/themeOverride116.xml" ContentType="application/vnd.openxmlformats-officedocument.themeOverride+xml"/>
  <Override PartName="/ppt/notesSlides/notesSlide168.xml" ContentType="application/vnd.openxmlformats-officedocument.presentationml.notesSlide+xml"/>
  <Override PartName="/ppt/charts/chart118.xml" ContentType="application/vnd.openxmlformats-officedocument.drawingml.chart+xml"/>
  <Override PartName="/ppt/theme/themeOverride117.xml" ContentType="application/vnd.openxmlformats-officedocument.themeOverride+xml"/>
  <Override PartName="/ppt/charts/chart119.xml" ContentType="application/vnd.openxmlformats-officedocument.drawingml.chart+xml"/>
  <Override PartName="/ppt/theme/themeOverride118.xml" ContentType="application/vnd.openxmlformats-officedocument.themeOverride+xml"/>
  <Override PartName="/ppt/charts/chart120.xml" ContentType="application/vnd.openxmlformats-officedocument.drawingml.chart+xml"/>
  <Override PartName="/ppt/theme/themeOverride119.xml" ContentType="application/vnd.openxmlformats-officedocument.themeOverride+xml"/>
  <Override PartName="/ppt/charts/chart121.xml" ContentType="application/vnd.openxmlformats-officedocument.drawingml.chart+xml"/>
  <Override PartName="/ppt/theme/themeOverride120.xml" ContentType="application/vnd.openxmlformats-officedocument.themeOverr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5" r:id="rId2"/>
  </p:sldMasterIdLst>
  <p:notesMasterIdLst>
    <p:notesMasterId r:id="rId178"/>
  </p:notesMasterIdLst>
  <p:sldIdLst>
    <p:sldId id="307" r:id="rId3"/>
    <p:sldId id="487" r:id="rId4"/>
    <p:sldId id="296" r:id="rId5"/>
    <p:sldId id="510" r:id="rId6"/>
    <p:sldId id="497" r:id="rId7"/>
    <p:sldId id="480" r:id="rId8"/>
    <p:sldId id="481" r:id="rId9"/>
    <p:sldId id="482" r:id="rId10"/>
    <p:sldId id="304" r:id="rId11"/>
    <p:sldId id="471" r:id="rId12"/>
    <p:sldId id="488" r:id="rId13"/>
    <p:sldId id="484" r:id="rId14"/>
    <p:sldId id="511" r:id="rId15"/>
    <p:sldId id="496" r:id="rId16"/>
    <p:sldId id="466" r:id="rId17"/>
    <p:sldId id="485" r:id="rId18"/>
    <p:sldId id="486" r:id="rId19"/>
    <p:sldId id="512" r:id="rId20"/>
    <p:sldId id="498" r:id="rId21"/>
    <p:sldId id="501" r:id="rId22"/>
    <p:sldId id="490" r:id="rId23"/>
    <p:sldId id="491" r:id="rId24"/>
    <p:sldId id="492" r:id="rId25"/>
    <p:sldId id="448" r:id="rId26"/>
    <p:sldId id="453" r:id="rId27"/>
    <p:sldId id="449" r:id="rId28"/>
    <p:sldId id="452" r:id="rId29"/>
    <p:sldId id="420" r:id="rId30"/>
    <p:sldId id="493" r:id="rId31"/>
    <p:sldId id="451" r:id="rId32"/>
    <p:sldId id="507" r:id="rId33"/>
    <p:sldId id="422" r:id="rId34"/>
    <p:sldId id="454" r:id="rId35"/>
    <p:sldId id="447" r:id="rId36"/>
    <p:sldId id="425" r:id="rId37"/>
    <p:sldId id="423" r:id="rId38"/>
    <p:sldId id="455" r:id="rId39"/>
    <p:sldId id="424" r:id="rId40"/>
    <p:sldId id="426" r:id="rId41"/>
    <p:sldId id="456" r:id="rId42"/>
    <p:sldId id="427" r:id="rId43"/>
    <p:sldId id="428" r:id="rId44"/>
    <p:sldId id="429" r:id="rId45"/>
    <p:sldId id="457" r:id="rId46"/>
    <p:sldId id="430" r:id="rId47"/>
    <p:sldId id="431" r:id="rId48"/>
    <p:sldId id="432" r:id="rId49"/>
    <p:sldId id="458" r:id="rId50"/>
    <p:sldId id="433" r:id="rId51"/>
    <p:sldId id="434" r:id="rId52"/>
    <p:sldId id="437" r:id="rId53"/>
    <p:sldId id="459" r:id="rId54"/>
    <p:sldId id="435" r:id="rId55"/>
    <p:sldId id="436" r:id="rId56"/>
    <p:sldId id="508" r:id="rId57"/>
    <p:sldId id="438" r:id="rId58"/>
    <p:sldId id="460" r:id="rId59"/>
    <p:sldId id="461" r:id="rId60"/>
    <p:sldId id="462" r:id="rId61"/>
    <p:sldId id="463" r:id="rId62"/>
    <p:sldId id="439" r:id="rId63"/>
    <p:sldId id="499" r:id="rId64"/>
    <p:sldId id="477" r:id="rId65"/>
    <p:sldId id="478" r:id="rId66"/>
    <p:sldId id="479" r:id="rId67"/>
    <p:sldId id="403" r:id="rId68"/>
    <p:sldId id="472" r:id="rId69"/>
    <p:sldId id="473" r:id="rId70"/>
    <p:sldId id="404" r:id="rId71"/>
    <p:sldId id="467" r:id="rId72"/>
    <p:sldId id="407" r:id="rId73"/>
    <p:sldId id="408" r:id="rId74"/>
    <p:sldId id="411" r:id="rId75"/>
    <p:sldId id="503" r:id="rId76"/>
    <p:sldId id="445" r:id="rId77"/>
    <p:sldId id="440" r:id="rId78"/>
    <p:sldId id="441" r:id="rId79"/>
    <p:sldId id="509" r:id="rId80"/>
    <p:sldId id="442" r:id="rId81"/>
    <p:sldId id="443" r:id="rId82"/>
    <p:sldId id="444" r:id="rId83"/>
    <p:sldId id="402" r:id="rId84"/>
    <p:sldId id="394" r:id="rId85"/>
    <p:sldId id="395" r:id="rId86"/>
    <p:sldId id="398" r:id="rId87"/>
    <p:sldId id="393" r:id="rId88"/>
    <p:sldId id="386" r:id="rId89"/>
    <p:sldId id="387" r:id="rId90"/>
    <p:sldId id="388" r:id="rId91"/>
    <p:sldId id="389" r:id="rId92"/>
    <p:sldId id="390" r:id="rId93"/>
    <p:sldId id="392" r:id="rId94"/>
    <p:sldId id="502" r:id="rId95"/>
    <p:sldId id="385" r:id="rId96"/>
    <p:sldId id="381" r:id="rId97"/>
    <p:sldId id="383" r:id="rId98"/>
    <p:sldId id="504" r:id="rId99"/>
    <p:sldId id="337" r:id="rId100"/>
    <p:sldId id="321" r:id="rId101"/>
    <p:sldId id="333" r:id="rId102"/>
    <p:sldId id="335" r:id="rId103"/>
    <p:sldId id="350" r:id="rId104"/>
    <p:sldId id="342" r:id="rId105"/>
    <p:sldId id="339" r:id="rId106"/>
    <p:sldId id="340" r:id="rId107"/>
    <p:sldId id="363" r:id="rId108"/>
    <p:sldId id="505" r:id="rId109"/>
    <p:sldId id="369" r:id="rId110"/>
    <p:sldId id="371" r:id="rId111"/>
    <p:sldId id="372" r:id="rId112"/>
    <p:sldId id="379" r:id="rId113"/>
    <p:sldId id="377" r:id="rId114"/>
    <p:sldId id="506" r:id="rId115"/>
    <p:sldId id="513" r:id="rId116"/>
    <p:sldId id="514" r:id="rId117"/>
    <p:sldId id="515" r:id="rId118"/>
    <p:sldId id="516" r:id="rId119"/>
    <p:sldId id="517" r:id="rId120"/>
    <p:sldId id="518" r:id="rId121"/>
    <p:sldId id="519" r:id="rId122"/>
    <p:sldId id="520" r:id="rId123"/>
    <p:sldId id="521" r:id="rId124"/>
    <p:sldId id="522" r:id="rId125"/>
    <p:sldId id="523" r:id="rId126"/>
    <p:sldId id="524" r:id="rId127"/>
    <p:sldId id="525" r:id="rId128"/>
    <p:sldId id="526" r:id="rId129"/>
    <p:sldId id="527" r:id="rId130"/>
    <p:sldId id="528" r:id="rId131"/>
    <p:sldId id="529" r:id="rId132"/>
    <p:sldId id="530" r:id="rId133"/>
    <p:sldId id="531" r:id="rId134"/>
    <p:sldId id="532" r:id="rId135"/>
    <p:sldId id="533" r:id="rId136"/>
    <p:sldId id="534" r:id="rId137"/>
    <p:sldId id="535" r:id="rId138"/>
    <p:sldId id="536" r:id="rId139"/>
    <p:sldId id="537" r:id="rId140"/>
    <p:sldId id="538" r:id="rId141"/>
    <p:sldId id="539" r:id="rId142"/>
    <p:sldId id="540" r:id="rId143"/>
    <p:sldId id="541" r:id="rId144"/>
    <p:sldId id="542" r:id="rId145"/>
    <p:sldId id="543" r:id="rId146"/>
    <p:sldId id="544" r:id="rId147"/>
    <p:sldId id="545" r:id="rId148"/>
    <p:sldId id="546" r:id="rId149"/>
    <p:sldId id="547" r:id="rId150"/>
    <p:sldId id="548" r:id="rId151"/>
    <p:sldId id="549" r:id="rId152"/>
    <p:sldId id="550" r:id="rId153"/>
    <p:sldId id="551" r:id="rId154"/>
    <p:sldId id="552" r:id="rId155"/>
    <p:sldId id="553" r:id="rId156"/>
    <p:sldId id="554" r:id="rId157"/>
    <p:sldId id="555" r:id="rId158"/>
    <p:sldId id="556" r:id="rId159"/>
    <p:sldId id="557" r:id="rId160"/>
    <p:sldId id="558" r:id="rId161"/>
    <p:sldId id="559" r:id="rId162"/>
    <p:sldId id="560" r:id="rId163"/>
    <p:sldId id="561" r:id="rId164"/>
    <p:sldId id="562" r:id="rId165"/>
    <p:sldId id="563" r:id="rId166"/>
    <p:sldId id="564" r:id="rId167"/>
    <p:sldId id="565" r:id="rId168"/>
    <p:sldId id="566" r:id="rId169"/>
    <p:sldId id="567" r:id="rId170"/>
    <p:sldId id="568" r:id="rId171"/>
    <p:sldId id="569" r:id="rId172"/>
    <p:sldId id="570" r:id="rId173"/>
    <p:sldId id="571" r:id="rId174"/>
    <p:sldId id="572" r:id="rId175"/>
    <p:sldId id="573" r:id="rId176"/>
    <p:sldId id="574" r:id="rId17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4C7719F-1E25-4DCB-B55D-7E42C31971BD}">
          <p14:sldIdLst>
            <p14:sldId id="307"/>
            <p14:sldId id="487"/>
            <p14:sldId id="296"/>
            <p14:sldId id="510"/>
          </p14:sldIdLst>
        </p14:section>
        <p14:section name="Part 1: Overviews of the Report and the Hispanic Population" id="{9797E548-C084-421A-86E5-FFAAA7A53D17}">
          <p14:sldIdLst>
            <p14:sldId id="497"/>
            <p14:sldId id="480"/>
            <p14:sldId id="481"/>
            <p14:sldId id="482"/>
            <p14:sldId id="304"/>
            <p14:sldId id="471"/>
            <p14:sldId id="488"/>
            <p14:sldId id="484"/>
            <p14:sldId id="511"/>
            <p14:sldId id="496"/>
            <p14:sldId id="466"/>
            <p14:sldId id="485"/>
            <p14:sldId id="486"/>
            <p14:sldId id="512"/>
          </p14:sldIdLst>
        </p14:section>
        <p14:section name="Part 2: Trends in Priorities of the Heckler Report" id="{7CB5E9DC-7C24-494B-8090-CA015D8594C7}">
          <p14:sldIdLst>
            <p14:sldId id="498"/>
            <p14:sldId id="501"/>
            <p14:sldId id="490"/>
            <p14:sldId id="491"/>
            <p14:sldId id="492"/>
            <p14:sldId id="448"/>
            <p14:sldId id="453"/>
            <p14:sldId id="449"/>
            <p14:sldId id="452"/>
            <p14:sldId id="420"/>
            <p14:sldId id="493"/>
            <p14:sldId id="451"/>
            <p14:sldId id="507"/>
            <p14:sldId id="422"/>
            <p14:sldId id="454"/>
            <p14:sldId id="447"/>
            <p14:sldId id="425"/>
            <p14:sldId id="423"/>
            <p14:sldId id="455"/>
            <p14:sldId id="424"/>
            <p14:sldId id="426"/>
            <p14:sldId id="456"/>
            <p14:sldId id="427"/>
            <p14:sldId id="428"/>
            <p14:sldId id="429"/>
            <p14:sldId id="457"/>
            <p14:sldId id="430"/>
            <p14:sldId id="431"/>
            <p14:sldId id="432"/>
            <p14:sldId id="458"/>
            <p14:sldId id="433"/>
            <p14:sldId id="434"/>
            <p14:sldId id="437"/>
            <p14:sldId id="459"/>
            <p14:sldId id="435"/>
            <p14:sldId id="436"/>
            <p14:sldId id="508"/>
            <p14:sldId id="438"/>
            <p14:sldId id="460"/>
            <p14:sldId id="461"/>
            <p14:sldId id="462"/>
            <p14:sldId id="463"/>
            <p14:sldId id="439"/>
          </p14:sldIdLst>
        </p14:section>
        <p14:section name="Part 3: Trends in Access and Priorities of the National Quality Strategy" id="{359F64DE-3268-4B69-ADC5-82326C67C100}">
          <p14:sldIdLst>
            <p14:sldId id="499"/>
            <p14:sldId id="477"/>
            <p14:sldId id="478"/>
            <p14:sldId id="479"/>
            <p14:sldId id="403"/>
            <p14:sldId id="472"/>
            <p14:sldId id="473"/>
            <p14:sldId id="404"/>
            <p14:sldId id="467"/>
            <p14:sldId id="407"/>
            <p14:sldId id="408"/>
            <p14:sldId id="411"/>
            <p14:sldId id="503"/>
            <p14:sldId id="445"/>
            <p14:sldId id="440"/>
            <p14:sldId id="441"/>
            <p14:sldId id="509"/>
            <p14:sldId id="442"/>
            <p14:sldId id="443"/>
            <p14:sldId id="444"/>
            <p14:sldId id="402"/>
            <p14:sldId id="394"/>
            <p14:sldId id="395"/>
            <p14:sldId id="398"/>
            <p14:sldId id="393"/>
            <p14:sldId id="386"/>
            <p14:sldId id="387"/>
            <p14:sldId id="388"/>
            <p14:sldId id="389"/>
            <p14:sldId id="390"/>
            <p14:sldId id="392"/>
            <p14:sldId id="502"/>
            <p14:sldId id="385"/>
            <p14:sldId id="381"/>
            <p14:sldId id="383"/>
            <p14:sldId id="504"/>
            <p14:sldId id="337"/>
            <p14:sldId id="321"/>
            <p14:sldId id="333"/>
            <p14:sldId id="335"/>
            <p14:sldId id="350"/>
            <p14:sldId id="342"/>
            <p14:sldId id="339"/>
            <p14:sldId id="340"/>
            <p14:sldId id="363"/>
            <p14:sldId id="505"/>
            <p14:sldId id="369"/>
            <p14:sldId id="371"/>
            <p14:sldId id="372"/>
            <p14:sldId id="379"/>
            <p14:sldId id="377"/>
            <p14:sldId id="506"/>
          </p14:sldIdLst>
        </p14:section>
        <p14:section name="Part 4: Health Care of Residents of the U.S.-Mexico Border" id="{FF2A9714-8091-4298-BF4D-7456B43E75AD}">
          <p14:sldIdLst>
            <p14:sldId id="513"/>
            <p14:sldId id="514"/>
            <p14:sldId id="515"/>
            <p14:sldId id="516"/>
            <p14:sldId id="517"/>
            <p14:sldId id="518"/>
            <p14:sldId id="519"/>
            <p14:sldId id="520"/>
            <p14:sldId id="521"/>
            <p14:sldId id="522"/>
            <p14:sldId id="523"/>
            <p14:sldId id="524"/>
            <p14:sldId id="525"/>
            <p14:sldId id="526"/>
            <p14:sldId id="527"/>
            <p14:sldId id="528"/>
            <p14:sldId id="529"/>
            <p14:sldId id="530"/>
            <p14:sldId id="531"/>
            <p14:sldId id="532"/>
            <p14:sldId id="533"/>
            <p14:sldId id="534"/>
            <p14:sldId id="535"/>
            <p14:sldId id="536"/>
            <p14:sldId id="537"/>
            <p14:sldId id="538"/>
            <p14:sldId id="539"/>
            <p14:sldId id="540"/>
            <p14:sldId id="541"/>
            <p14:sldId id="542"/>
            <p14:sldId id="543"/>
            <p14:sldId id="544"/>
            <p14:sldId id="545"/>
            <p14:sldId id="546"/>
            <p14:sldId id="547"/>
            <p14:sldId id="548"/>
            <p14:sldId id="549"/>
            <p14:sldId id="550"/>
            <p14:sldId id="551"/>
            <p14:sldId id="552"/>
            <p14:sldId id="553"/>
            <p14:sldId id="554"/>
            <p14:sldId id="555"/>
            <p14:sldId id="556"/>
            <p14:sldId id="557"/>
            <p14:sldId id="558"/>
            <p14:sldId id="559"/>
            <p14:sldId id="560"/>
            <p14:sldId id="561"/>
            <p14:sldId id="562"/>
            <p14:sldId id="563"/>
            <p14:sldId id="564"/>
            <p14:sldId id="565"/>
            <p14:sldId id="566"/>
            <p14:sldId id="567"/>
            <p14:sldId id="568"/>
            <p14:sldId id="569"/>
            <p14:sldId id="570"/>
            <p14:sldId id="571"/>
            <p14:sldId id="572"/>
            <p14:sldId id="573"/>
            <p14:sldId id="5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HHS" initials="DMB" lastIdx="2" clrIdx="0"/>
  <p:cmAuthor id="1" name="Doreen Bonnett" initials="DMB" lastIdx="31" clrIdx="1"/>
  <p:cmAuthor id="2" name="DHHS" initials="EM" lastIdx="2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BA0A"/>
    <a:srgbClr val="0072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4878" autoAdjust="0"/>
    <p:restoredTop sz="73882" autoAdjust="0"/>
  </p:normalViewPr>
  <p:slideViewPr>
    <p:cSldViewPr>
      <p:cViewPr varScale="1">
        <p:scale>
          <a:sx n="48" d="100"/>
          <a:sy n="48" d="100"/>
        </p:scale>
        <p:origin x="2140" y="3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24994"/>
    </p:cViewPr>
  </p:sorterViewPr>
  <p:notesViewPr>
    <p:cSldViewPr>
      <p:cViewPr varScale="1">
        <p:scale>
          <a:sx n="63" d="100"/>
          <a:sy n="63" d="100"/>
        </p:scale>
        <p:origin x="-3086" y="-5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75" Type="http://schemas.openxmlformats.org/officeDocument/2006/relationships/slide" Target="slides/slide173.xml"/><Relationship Id="rId170" Type="http://schemas.openxmlformats.org/officeDocument/2006/relationships/slide" Target="slides/slide168.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181" Type="http://schemas.openxmlformats.org/officeDocument/2006/relationships/viewProps" Target="view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4" Type="http://schemas.openxmlformats.org/officeDocument/2006/relationships/slide" Target="slides/slide2.xml"/><Relationship Id="rId9" Type="http://schemas.openxmlformats.org/officeDocument/2006/relationships/slide" Target="slides/slide7.xml"/><Relationship Id="rId172" Type="http://schemas.openxmlformats.org/officeDocument/2006/relationships/slide" Target="slides/slide170.xml"/><Relationship Id="rId180" Type="http://schemas.openxmlformats.org/officeDocument/2006/relationships/presProps" Target="pres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notesMaster" Target="notesMasters/notesMaster1.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commentAuthors" Target="commentAuthor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00.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themeOverride" Target="../theme/themeOverride9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99.xlsx"/><Relationship Id="rId1" Type="http://schemas.openxmlformats.org/officeDocument/2006/relationships/themeOverride" Target="../theme/themeOverride100.xml"/></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themeOverride" Target="../theme/themeOverride101.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themeOverride" Target="../theme/themeOverride102.xml"/></Relationships>
</file>

<file path=ppt/charts/_rels/chart104.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themeOverride" Target="../theme/themeOverride103.xml"/></Relationships>
</file>

<file path=ppt/charts/_rels/chart105.xml.rels><?xml version="1.0" encoding="UTF-8" standalone="yes"?>
<Relationships xmlns="http://schemas.openxmlformats.org/package/2006/relationships"><Relationship Id="rId2" Type="http://schemas.openxmlformats.org/officeDocument/2006/relationships/package" Target="../embeddings/Microsoft_Excel_Worksheet103.xlsx"/><Relationship Id="rId1" Type="http://schemas.openxmlformats.org/officeDocument/2006/relationships/themeOverride" Target="../theme/themeOverride104.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4.xlsx"/><Relationship Id="rId1" Type="http://schemas.openxmlformats.org/officeDocument/2006/relationships/themeOverride" Target="../theme/themeOverride105.xml"/></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themeOverride" Target="../theme/themeOverride106.xml"/></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themeOverride" Target="../theme/themeOverride107.xml"/></Relationships>
</file>

<file path=ppt/charts/_rels/chart109.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themeOverride" Target="../theme/themeOverride108.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10.xml.rels><?xml version="1.0" encoding="UTF-8" standalone="yes"?>
<Relationships xmlns="http://schemas.openxmlformats.org/package/2006/relationships"><Relationship Id="rId2" Type="http://schemas.openxmlformats.org/officeDocument/2006/relationships/package" Target="../embeddings/Microsoft_Excel_Worksheet108.xlsx"/><Relationship Id="rId1" Type="http://schemas.openxmlformats.org/officeDocument/2006/relationships/themeOverride" Target="../theme/themeOverride109.xml"/></Relationships>
</file>

<file path=ppt/charts/_rels/chart111.xml.rels><?xml version="1.0" encoding="UTF-8" standalone="yes"?>
<Relationships xmlns="http://schemas.openxmlformats.org/package/2006/relationships"><Relationship Id="rId2" Type="http://schemas.openxmlformats.org/officeDocument/2006/relationships/package" Target="../embeddings/Microsoft_Excel_Worksheet109.xlsx"/><Relationship Id="rId1" Type="http://schemas.openxmlformats.org/officeDocument/2006/relationships/themeOverride" Target="../theme/themeOverride110.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0.xlsx"/><Relationship Id="rId1" Type="http://schemas.openxmlformats.org/officeDocument/2006/relationships/themeOverride" Target="../theme/themeOverride111.xml"/></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themeOverride" Target="../theme/themeOverride112.xml"/></Relationships>
</file>

<file path=ppt/charts/_rels/chart114.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themeOverride" Target="../theme/themeOverride113.xml"/></Relationships>
</file>

<file path=ppt/charts/_rels/chart115.xml.rels><?xml version="1.0" encoding="UTF-8" standalone="yes"?>
<Relationships xmlns="http://schemas.openxmlformats.org/package/2006/relationships"><Relationship Id="rId2" Type="http://schemas.openxmlformats.org/officeDocument/2006/relationships/package" Target="../embeddings/Microsoft_Excel_Worksheet113.xlsx"/><Relationship Id="rId1" Type="http://schemas.openxmlformats.org/officeDocument/2006/relationships/themeOverride" Target="../theme/themeOverride114.xml"/></Relationships>
</file>

<file path=ppt/charts/_rels/chart116.xml.rels><?xml version="1.0" encoding="UTF-8" standalone="yes"?>
<Relationships xmlns="http://schemas.openxmlformats.org/package/2006/relationships"><Relationship Id="rId2" Type="http://schemas.openxmlformats.org/officeDocument/2006/relationships/package" Target="../embeddings/Microsoft_Excel_Worksheet114.xlsx"/><Relationship Id="rId1" Type="http://schemas.openxmlformats.org/officeDocument/2006/relationships/themeOverride" Target="../theme/themeOverride115.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5.xlsx"/><Relationship Id="rId1" Type="http://schemas.openxmlformats.org/officeDocument/2006/relationships/themeOverride" Target="../theme/themeOverride116.xml"/></Relationships>
</file>

<file path=ppt/charts/_rels/chart118.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themeOverride" Target="../theme/themeOverride117.xml"/></Relationships>
</file>

<file path=ppt/charts/_rels/chart119.xml.rels><?xml version="1.0" encoding="UTF-8" standalone="yes"?>
<Relationships xmlns="http://schemas.openxmlformats.org/package/2006/relationships"><Relationship Id="rId2" Type="http://schemas.openxmlformats.org/officeDocument/2006/relationships/package" Target="../embeddings/Microsoft_Excel_Worksheet117.xlsx"/><Relationship Id="rId1" Type="http://schemas.openxmlformats.org/officeDocument/2006/relationships/themeOverride" Target="../theme/themeOverride118.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20.xml.rels><?xml version="1.0" encoding="UTF-8" standalone="yes"?>
<Relationships xmlns="http://schemas.openxmlformats.org/package/2006/relationships"><Relationship Id="rId2" Type="http://schemas.openxmlformats.org/officeDocument/2006/relationships/package" Target="../embeddings/Microsoft_Excel_Worksheet118.xlsx"/><Relationship Id="rId1" Type="http://schemas.openxmlformats.org/officeDocument/2006/relationships/themeOverride" Target="../theme/themeOverride119.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19.xlsx"/><Relationship Id="rId1" Type="http://schemas.openxmlformats.org/officeDocument/2006/relationships/themeOverride" Target="../theme/themeOverride120.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22.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25.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26.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29.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30.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Worksheet35.xlsx"/><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42.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43.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44.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45.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46.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47.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48.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49.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5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51.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52.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themeOverride" Target="../theme/themeOverride53.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themeOverride" Target="../theme/themeOverride54.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themeOverride" Target="../theme/themeOverride55.xml"/></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themeOverride" Target="../theme/themeOverride56.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themeOverride" Target="../theme/themeOverride57.xml"/></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58.xml"/></Relationships>
</file>

<file path=ppt/charts/_rels/chart59.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_Worksheet58.xlsx"/><Relationship Id="rId1" Type="http://schemas.openxmlformats.org/officeDocument/2006/relationships/themeOverride" Target="../theme/themeOverride59.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themeOverride" Target="../theme/themeOverride60.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themeOverride" Target="../theme/themeOverride61.xml"/></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themeOverride" Target="../theme/themeOverride62.xml"/></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63.xml"/></Relationships>
</file>

<file path=ppt/charts/_rels/chart64.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Excel_Worksheet63.xlsx"/><Relationship Id="rId1" Type="http://schemas.openxmlformats.org/officeDocument/2006/relationships/themeOverride" Target="../theme/themeOverride64.xml"/></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themeOverride" Target="../theme/themeOverride65.xml"/></Relationships>
</file>

<file path=ppt/charts/_rels/chart66.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package" Target="../embeddings/Microsoft_Excel_Worksheet65.xlsx"/><Relationship Id="rId1" Type="http://schemas.openxmlformats.org/officeDocument/2006/relationships/themeOverride" Target="../theme/themeOverride66.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67.xml"/></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themeOverride" Target="../theme/themeOverride68.xml"/></Relationships>
</file>

<file path=ppt/charts/_rels/chart69.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package" Target="../embeddings/Microsoft_Excel_Worksheet68.xlsx"/><Relationship Id="rId1" Type="http://schemas.openxmlformats.org/officeDocument/2006/relationships/themeOverride" Target="../theme/themeOverride69.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70.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package" Target="../embeddings/Microsoft_Excel_Worksheet69.xlsx"/><Relationship Id="rId1" Type="http://schemas.openxmlformats.org/officeDocument/2006/relationships/themeOverride" Target="../theme/themeOverride70.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71.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72.xml"/></Relationships>
</file>

<file path=ppt/charts/_rels/chart73.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package" Target="../embeddings/Microsoft_Excel_Worksheet72.xlsx"/><Relationship Id="rId1" Type="http://schemas.openxmlformats.org/officeDocument/2006/relationships/themeOverride" Target="../theme/themeOverride73.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74.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75.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76.xml"/></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77.xml"/></Relationships>
</file>

<file path=ppt/charts/_rels/chart79.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78.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79.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80.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81.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82.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83.xml"/></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8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themeOverride" Target="../theme/themeOverride85.xml"/></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themeOverride" Target="../theme/themeOverride86.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87.xml"/></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8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themeOverride" Target="../theme/themeOverride89.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90.xml"/></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91.xml"/></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themeOverride" Target="../theme/themeOverride92.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themeOverride" Target="../theme/themeOverride93.xml"/></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themeOverride" Target="../theme/themeOverride94.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95.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96.xml"/></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themeOverride" Target="../theme/themeOverride97.xml"/></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themeOverride" Target="../theme/themeOverride9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956668152330015"/>
          <c:y val="0.14763244872168757"/>
          <c:w val="0.81126281384638244"/>
          <c:h val="0.70120963140477011"/>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Sheet1!$B$1:$I$1</c:f>
              <c:numCache>
                <c:formatCode>General</c:formatCode>
                <c:ptCount val="8"/>
                <c:pt idx="0">
                  <c:v>2004</c:v>
                </c:pt>
                <c:pt idx="1">
                  <c:v>2005</c:v>
                </c:pt>
                <c:pt idx="2">
                  <c:v>2006</c:v>
                </c:pt>
                <c:pt idx="3">
                  <c:v>2007</c:v>
                </c:pt>
                <c:pt idx="4">
                  <c:v>2008</c:v>
                </c:pt>
                <c:pt idx="5">
                  <c:v>2009</c:v>
                </c:pt>
                <c:pt idx="6">
                  <c:v>2010</c:v>
                </c:pt>
                <c:pt idx="7">
                  <c:v>2011</c:v>
                </c:pt>
              </c:numCache>
            </c:numRef>
          </c:cat>
          <c:val>
            <c:numRef>
              <c:f>Sheet1!$B$2:$I$2</c:f>
              <c:numCache>
                <c:formatCode>0.0</c:formatCode>
                <c:ptCount val="8"/>
                <c:pt idx="0">
                  <c:v>82.63</c:v>
                </c:pt>
                <c:pt idx="1">
                  <c:v>82.37</c:v>
                </c:pt>
                <c:pt idx="2">
                  <c:v>83.98</c:v>
                </c:pt>
                <c:pt idx="3">
                  <c:v>84.48</c:v>
                </c:pt>
                <c:pt idx="4">
                  <c:v>85.85</c:v>
                </c:pt>
                <c:pt idx="5">
                  <c:v>86.73</c:v>
                </c:pt>
                <c:pt idx="6">
                  <c:v>86.42</c:v>
                </c:pt>
                <c:pt idx="7">
                  <c:v>84.78</c:v>
                </c:pt>
              </c:numCache>
            </c:numRef>
          </c:val>
          <c:smooth val="0"/>
          <c:extLst>
            <c:ext xmlns:c16="http://schemas.microsoft.com/office/drawing/2014/chart" uri="{C3380CC4-5D6E-409C-BE32-E72D297353CC}">
              <c16:uniqueId val="{00000000-1D62-4CC7-B426-513C60FA1AA5}"/>
            </c:ext>
          </c:extLst>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numRef>
              <c:f>Sheet1!$B$1:$I$1</c:f>
              <c:numCache>
                <c:formatCode>General</c:formatCode>
                <c:ptCount val="8"/>
                <c:pt idx="0">
                  <c:v>2004</c:v>
                </c:pt>
                <c:pt idx="1">
                  <c:v>2005</c:v>
                </c:pt>
                <c:pt idx="2">
                  <c:v>2006</c:v>
                </c:pt>
                <c:pt idx="3">
                  <c:v>2007</c:v>
                </c:pt>
                <c:pt idx="4">
                  <c:v>2008</c:v>
                </c:pt>
                <c:pt idx="5">
                  <c:v>2009</c:v>
                </c:pt>
                <c:pt idx="6">
                  <c:v>2010</c:v>
                </c:pt>
                <c:pt idx="7">
                  <c:v>2011</c:v>
                </c:pt>
              </c:numCache>
            </c:numRef>
          </c:cat>
          <c:val>
            <c:numRef>
              <c:f>Sheet1!$B$3:$I$3</c:f>
              <c:numCache>
                <c:formatCode>0.0</c:formatCode>
                <c:ptCount val="8"/>
                <c:pt idx="0">
                  <c:v>84.17</c:v>
                </c:pt>
                <c:pt idx="1">
                  <c:v>83.84</c:v>
                </c:pt>
                <c:pt idx="2">
                  <c:v>85.48</c:v>
                </c:pt>
                <c:pt idx="3">
                  <c:v>86.23</c:v>
                </c:pt>
                <c:pt idx="4">
                  <c:v>87.55</c:v>
                </c:pt>
                <c:pt idx="5">
                  <c:v>88.06</c:v>
                </c:pt>
                <c:pt idx="6">
                  <c:v>87.97</c:v>
                </c:pt>
                <c:pt idx="7">
                  <c:v>86.4</c:v>
                </c:pt>
              </c:numCache>
            </c:numRef>
          </c:val>
          <c:smooth val="0"/>
          <c:extLst>
            <c:ext xmlns:c16="http://schemas.microsoft.com/office/drawing/2014/chart" uri="{C3380CC4-5D6E-409C-BE32-E72D297353CC}">
              <c16:uniqueId val="{00000001-1D62-4CC7-B426-513C60FA1AA5}"/>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numRef>
              <c:f>Sheet1!$B$1:$I$1</c:f>
              <c:numCache>
                <c:formatCode>General</c:formatCode>
                <c:ptCount val="8"/>
                <c:pt idx="0">
                  <c:v>2004</c:v>
                </c:pt>
                <c:pt idx="1">
                  <c:v>2005</c:v>
                </c:pt>
                <c:pt idx="2">
                  <c:v>2006</c:v>
                </c:pt>
                <c:pt idx="3">
                  <c:v>2007</c:v>
                </c:pt>
                <c:pt idx="4">
                  <c:v>2008</c:v>
                </c:pt>
                <c:pt idx="5">
                  <c:v>2009</c:v>
                </c:pt>
                <c:pt idx="6">
                  <c:v>2010</c:v>
                </c:pt>
                <c:pt idx="7">
                  <c:v>2011</c:v>
                </c:pt>
              </c:numCache>
            </c:numRef>
          </c:cat>
          <c:val>
            <c:numRef>
              <c:f>Sheet1!$B$4:$I$4</c:f>
              <c:numCache>
                <c:formatCode>0.0</c:formatCode>
                <c:ptCount val="8"/>
                <c:pt idx="0">
                  <c:v>76.72</c:v>
                </c:pt>
                <c:pt idx="1">
                  <c:v>76.8</c:v>
                </c:pt>
                <c:pt idx="2">
                  <c:v>78.55</c:v>
                </c:pt>
                <c:pt idx="3">
                  <c:v>79.56</c:v>
                </c:pt>
                <c:pt idx="4">
                  <c:v>81.709999999999994</c:v>
                </c:pt>
                <c:pt idx="5">
                  <c:v>84.39</c:v>
                </c:pt>
                <c:pt idx="6">
                  <c:v>82.69</c:v>
                </c:pt>
                <c:pt idx="7">
                  <c:v>81.22</c:v>
                </c:pt>
              </c:numCache>
            </c:numRef>
          </c:val>
          <c:smooth val="0"/>
          <c:extLst>
            <c:ext xmlns:c16="http://schemas.microsoft.com/office/drawing/2014/chart" uri="{C3380CC4-5D6E-409C-BE32-E72D297353CC}">
              <c16:uniqueId val="{00000002-1D62-4CC7-B426-513C60FA1AA5}"/>
            </c:ext>
          </c:extLst>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numRef>
              <c:f>Sheet1!$B$1:$I$1</c:f>
              <c:numCache>
                <c:formatCode>General</c:formatCode>
                <c:ptCount val="8"/>
                <c:pt idx="0">
                  <c:v>2004</c:v>
                </c:pt>
                <c:pt idx="1">
                  <c:v>2005</c:v>
                </c:pt>
                <c:pt idx="2">
                  <c:v>2006</c:v>
                </c:pt>
                <c:pt idx="3">
                  <c:v>2007</c:v>
                </c:pt>
                <c:pt idx="4">
                  <c:v>2008</c:v>
                </c:pt>
                <c:pt idx="5">
                  <c:v>2009</c:v>
                </c:pt>
                <c:pt idx="6">
                  <c:v>2010</c:v>
                </c:pt>
                <c:pt idx="7">
                  <c:v>2011</c:v>
                </c:pt>
              </c:numCache>
            </c:numRef>
          </c:cat>
          <c:val>
            <c:numRef>
              <c:f>Sheet1!$B$5:$I$5</c:f>
              <c:numCache>
                <c:formatCode>0.0</c:formatCode>
                <c:ptCount val="8"/>
                <c:pt idx="0">
                  <c:v>72.33</c:v>
                </c:pt>
                <c:pt idx="1">
                  <c:v>70.459999999999994</c:v>
                </c:pt>
                <c:pt idx="2">
                  <c:v>71.36</c:v>
                </c:pt>
                <c:pt idx="3">
                  <c:v>73.16</c:v>
                </c:pt>
                <c:pt idx="4">
                  <c:v>75.06</c:v>
                </c:pt>
                <c:pt idx="5">
                  <c:v>76.209999999999994</c:v>
                </c:pt>
                <c:pt idx="6">
                  <c:v>77.22</c:v>
                </c:pt>
                <c:pt idx="7">
                  <c:v>74.569999999999993</c:v>
                </c:pt>
              </c:numCache>
            </c:numRef>
          </c:val>
          <c:smooth val="0"/>
          <c:extLst>
            <c:ext xmlns:c16="http://schemas.microsoft.com/office/drawing/2014/chart" uri="{C3380CC4-5D6E-409C-BE32-E72D297353CC}">
              <c16:uniqueId val="{00000003-1D62-4CC7-B426-513C60FA1AA5}"/>
            </c:ext>
          </c:extLst>
        </c:ser>
        <c:dLbls>
          <c:showLegendKey val="0"/>
          <c:showVal val="0"/>
          <c:showCatName val="0"/>
          <c:showSerName val="0"/>
          <c:showPercent val="0"/>
          <c:showBubbleSize val="0"/>
        </c:dLbls>
        <c:marker val="1"/>
        <c:smooth val="0"/>
        <c:axId val="190410112"/>
        <c:axId val="192394752"/>
      </c:lineChart>
      <c:catAx>
        <c:axId val="190410112"/>
        <c:scaling>
          <c:orientation val="minMax"/>
        </c:scaling>
        <c:delete val="0"/>
        <c:axPos val="b"/>
        <c:numFmt formatCode="General" sourceLinked="1"/>
        <c:majorTickMark val="out"/>
        <c:minorTickMark val="none"/>
        <c:tickLblPos val="nextTo"/>
        <c:txPr>
          <a:bodyPr rot="-2280000"/>
          <a:lstStyle/>
          <a:p>
            <a:pPr>
              <a:defRPr sz="1600" b="0" baseline="0">
                <a:latin typeface="Calibri" panose="020F0502020204030204" pitchFamily="34" charset="0"/>
              </a:defRPr>
            </a:pPr>
            <a:endParaRPr lang="en-US"/>
          </a:p>
        </c:txPr>
        <c:crossAx val="192394752"/>
        <c:crosses val="autoZero"/>
        <c:auto val="1"/>
        <c:lblAlgn val="ctr"/>
        <c:lblOffset val="100"/>
        <c:noMultiLvlLbl val="0"/>
      </c:catAx>
      <c:valAx>
        <c:axId val="192394752"/>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748503909554717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90410112"/>
        <c:crosses val="autoZero"/>
        <c:crossBetween val="between"/>
        <c:majorUnit val="10"/>
      </c:valAx>
    </c:plotArea>
    <c:legend>
      <c:legendPos val="t"/>
      <c:layout>
        <c:manualLayout>
          <c:xMode val="edge"/>
          <c:yMode val="edge"/>
          <c:x val="8.19954797317002E-3"/>
          <c:y val="1.1675185338674747E-3"/>
          <c:w val="0.99127867697093419"/>
          <c:h val="0.1273561008362326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01026008112621"/>
          <c:y val="0.16615317707379601"/>
          <c:w val="0.80098973991887379"/>
          <c:h val="0.73311435634499178"/>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Sheet1!$B$1:$E$1</c:f>
              <c:numCache>
                <c:formatCode>General</c:formatCode>
                <c:ptCount val="4"/>
                <c:pt idx="0">
                  <c:v>1998</c:v>
                </c:pt>
                <c:pt idx="1">
                  <c:v>2003</c:v>
                </c:pt>
                <c:pt idx="2">
                  <c:v>2008</c:v>
                </c:pt>
                <c:pt idx="3">
                  <c:v>2012</c:v>
                </c:pt>
              </c:numCache>
            </c:numRef>
          </c:cat>
          <c:val>
            <c:numRef>
              <c:f>Sheet1!$B$2:$E$2</c:f>
              <c:numCache>
                <c:formatCode>0.0</c:formatCode>
                <c:ptCount val="4"/>
                <c:pt idx="0">
                  <c:v>90.1</c:v>
                </c:pt>
                <c:pt idx="1">
                  <c:v>90.4</c:v>
                </c:pt>
                <c:pt idx="2" formatCode="General">
                  <c:v>92.9</c:v>
                </c:pt>
                <c:pt idx="3" formatCode="General">
                  <c:v>90.6</c:v>
                </c:pt>
              </c:numCache>
            </c:numRef>
          </c:val>
          <c:smooth val="0"/>
          <c:extLst>
            <c:ext xmlns:c16="http://schemas.microsoft.com/office/drawing/2014/chart" uri="{C3380CC4-5D6E-409C-BE32-E72D297353CC}">
              <c16:uniqueId val="{00000000-E91E-4F13-AA72-5A330C01B850}"/>
            </c:ext>
          </c:extLst>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numRef>
              <c:f>Sheet1!$B$1:$E$1</c:f>
              <c:numCache>
                <c:formatCode>General</c:formatCode>
                <c:ptCount val="4"/>
                <c:pt idx="0">
                  <c:v>1998</c:v>
                </c:pt>
                <c:pt idx="1">
                  <c:v>2003</c:v>
                </c:pt>
                <c:pt idx="2">
                  <c:v>2008</c:v>
                </c:pt>
                <c:pt idx="3">
                  <c:v>2012</c:v>
                </c:pt>
              </c:numCache>
            </c:numRef>
          </c:cat>
          <c:val>
            <c:numRef>
              <c:f>Sheet1!$B$3:$E$3</c:f>
              <c:numCache>
                <c:formatCode>0.0</c:formatCode>
                <c:ptCount val="4"/>
                <c:pt idx="0">
                  <c:v>91</c:v>
                </c:pt>
                <c:pt idx="1">
                  <c:v>91.9</c:v>
                </c:pt>
                <c:pt idx="2">
                  <c:v>93.6</c:v>
                </c:pt>
                <c:pt idx="3">
                  <c:v>92.5</c:v>
                </c:pt>
              </c:numCache>
            </c:numRef>
          </c:val>
          <c:smooth val="0"/>
          <c:extLst>
            <c:ext xmlns:c16="http://schemas.microsoft.com/office/drawing/2014/chart" uri="{C3380CC4-5D6E-409C-BE32-E72D297353CC}">
              <c16:uniqueId val="{00000001-E91E-4F13-AA72-5A330C01B850}"/>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numRef>
              <c:f>Sheet1!$B$1:$E$1</c:f>
              <c:numCache>
                <c:formatCode>General</c:formatCode>
                <c:ptCount val="4"/>
                <c:pt idx="0">
                  <c:v>1998</c:v>
                </c:pt>
                <c:pt idx="1">
                  <c:v>2003</c:v>
                </c:pt>
                <c:pt idx="2">
                  <c:v>2008</c:v>
                </c:pt>
                <c:pt idx="3">
                  <c:v>2012</c:v>
                </c:pt>
              </c:numCache>
            </c:numRef>
          </c:cat>
          <c:val>
            <c:numRef>
              <c:f>Sheet1!$B$4:$E$4</c:f>
              <c:numCache>
                <c:formatCode>0.0</c:formatCode>
                <c:ptCount val="4"/>
                <c:pt idx="0">
                  <c:v>92.3</c:v>
                </c:pt>
                <c:pt idx="1">
                  <c:v>92.1</c:v>
                </c:pt>
                <c:pt idx="2">
                  <c:v>93.5</c:v>
                </c:pt>
                <c:pt idx="3">
                  <c:v>91.7</c:v>
                </c:pt>
              </c:numCache>
            </c:numRef>
          </c:val>
          <c:smooth val="0"/>
          <c:extLst>
            <c:ext xmlns:c16="http://schemas.microsoft.com/office/drawing/2014/chart" uri="{C3380CC4-5D6E-409C-BE32-E72D297353CC}">
              <c16:uniqueId val="{00000002-E91E-4F13-AA72-5A330C01B850}"/>
            </c:ext>
          </c:extLst>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numRef>
              <c:f>Sheet1!$B$1:$E$1</c:f>
              <c:numCache>
                <c:formatCode>General</c:formatCode>
                <c:ptCount val="4"/>
                <c:pt idx="0">
                  <c:v>1998</c:v>
                </c:pt>
                <c:pt idx="1">
                  <c:v>2003</c:v>
                </c:pt>
                <c:pt idx="2">
                  <c:v>2008</c:v>
                </c:pt>
                <c:pt idx="3">
                  <c:v>2012</c:v>
                </c:pt>
              </c:numCache>
            </c:numRef>
          </c:cat>
          <c:val>
            <c:numRef>
              <c:f>Sheet1!$B$5:$E$5</c:f>
              <c:numCache>
                <c:formatCode>0.0</c:formatCode>
                <c:ptCount val="4"/>
                <c:pt idx="0">
                  <c:v>83.6</c:v>
                </c:pt>
                <c:pt idx="1">
                  <c:v>83.2</c:v>
                </c:pt>
                <c:pt idx="2">
                  <c:v>89</c:v>
                </c:pt>
                <c:pt idx="3">
                  <c:v>82.4</c:v>
                </c:pt>
              </c:numCache>
            </c:numRef>
          </c:val>
          <c:smooth val="0"/>
          <c:extLst>
            <c:ext xmlns:c16="http://schemas.microsoft.com/office/drawing/2014/chart" uri="{C3380CC4-5D6E-409C-BE32-E72D297353CC}">
              <c16:uniqueId val="{00000003-E91E-4F13-AA72-5A330C01B850}"/>
            </c:ext>
          </c:extLst>
        </c:ser>
        <c:dLbls>
          <c:showLegendKey val="0"/>
          <c:showVal val="0"/>
          <c:showCatName val="0"/>
          <c:showSerName val="0"/>
          <c:showPercent val="0"/>
          <c:showBubbleSize val="0"/>
        </c:dLbls>
        <c:marker val="1"/>
        <c:smooth val="0"/>
        <c:axId val="81018880"/>
        <c:axId val="81020800"/>
      </c:lineChart>
      <c:catAx>
        <c:axId val="8101888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81020800"/>
        <c:crosses val="autoZero"/>
        <c:auto val="1"/>
        <c:lblAlgn val="ctr"/>
        <c:lblOffset val="100"/>
        <c:noMultiLvlLbl val="0"/>
      </c:catAx>
      <c:valAx>
        <c:axId val="81020800"/>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430232332069601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81018880"/>
        <c:crosses val="autoZero"/>
        <c:crossBetween val="between"/>
        <c:majorUnit val="10"/>
      </c:valAx>
    </c:plotArea>
    <c:legend>
      <c:legendPos val="t"/>
      <c:layout>
        <c:manualLayout>
          <c:xMode val="edge"/>
          <c:yMode val="edge"/>
          <c:x val="8.19954797317002E-3"/>
          <c:y val="6.9068727520171083E-2"/>
          <c:w val="0.99127867697093419"/>
          <c:h val="5.9454894527073004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Chronic Kidney Disease</a:t>
            </a:r>
            <a:endParaRPr lang="en-US" sz="1600" dirty="0">
              <a:latin typeface="Calibri" panose="020F0502020204030204" pitchFamily="34" charset="0"/>
            </a:endParaRPr>
          </a:p>
        </c:rich>
      </c:tx>
      <c:layout>
        <c:manualLayout>
          <c:xMode val="edge"/>
          <c:yMode val="edge"/>
          <c:x val="0.38947142023913678"/>
          <c:y val="1.2919896640826873E-2"/>
        </c:manualLayout>
      </c:layout>
      <c:overlay val="0"/>
    </c:title>
    <c:autoTitleDeleted val="0"/>
    <c:plotArea>
      <c:layout>
        <c:manualLayout>
          <c:layoutTarget val="inner"/>
          <c:xMode val="edge"/>
          <c:yMode val="edge"/>
          <c:x val="0.13942403032954215"/>
          <c:y val="0.18898553378502103"/>
          <c:w val="0.84820161368717795"/>
          <c:h val="0.7102819996337667"/>
        </c:manualLayout>
      </c:layout>
      <c:barChart>
        <c:barDir val="col"/>
        <c:grouping val="clustered"/>
        <c:varyColors val="0"/>
        <c:ser>
          <c:idx val="0"/>
          <c:order val="0"/>
          <c:tx>
            <c:strRef>
              <c:f>Sheet1!$B$1</c:f>
              <c:strCache>
                <c:ptCount val="1"/>
                <c:pt idx="0">
                  <c:v>Hispanic</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AAD0-4750-BA97-77BE2B7084BE}"/>
              </c:ext>
            </c:extLst>
          </c:dPt>
          <c:dPt>
            <c:idx val="1"/>
            <c:invertIfNegative val="0"/>
            <c:bubble3D val="0"/>
            <c:extLst>
              <c:ext xmlns:c16="http://schemas.microsoft.com/office/drawing/2014/chart" uri="{C3380CC4-5D6E-409C-BE32-E72D297353CC}">
                <c16:uniqueId val="{00000001-AAD0-4750-BA97-77BE2B7084BE}"/>
              </c:ext>
            </c:extLst>
          </c:dPt>
          <c:dPt>
            <c:idx val="2"/>
            <c:invertIfNegative val="0"/>
            <c:bubble3D val="0"/>
            <c:extLst>
              <c:ext xmlns:c16="http://schemas.microsoft.com/office/drawing/2014/chart" uri="{C3380CC4-5D6E-409C-BE32-E72D297353CC}">
                <c16:uniqueId val="{00000002-AAD0-4750-BA97-77BE2B7084BE}"/>
              </c:ext>
            </c:extLst>
          </c:dPt>
          <c:dPt>
            <c:idx val="3"/>
            <c:invertIfNegative val="0"/>
            <c:bubble3D val="0"/>
            <c:extLst>
              <c:ext xmlns:c16="http://schemas.microsoft.com/office/drawing/2014/chart" uri="{C3380CC4-5D6E-409C-BE32-E72D297353CC}">
                <c16:uniqueId val="{00000003-AAD0-4750-BA97-77BE2B7084BE}"/>
              </c:ext>
            </c:extLst>
          </c:dPt>
          <c:cat>
            <c:strRef>
              <c:f>Sheet1!$A$2:$A$3</c:f>
              <c:strCache>
                <c:ptCount val="2"/>
                <c:pt idx="0">
                  <c:v>Border Counties</c:v>
                </c:pt>
                <c:pt idx="1">
                  <c:v>Non-Border Counties</c:v>
                </c:pt>
              </c:strCache>
            </c:strRef>
          </c:cat>
          <c:val>
            <c:numRef>
              <c:f>Sheet1!$B$2:$B$3</c:f>
              <c:numCache>
                <c:formatCode>#,##0</c:formatCode>
                <c:ptCount val="2"/>
                <c:pt idx="0">
                  <c:v>1658</c:v>
                </c:pt>
                <c:pt idx="1">
                  <c:v>1475</c:v>
                </c:pt>
              </c:numCache>
            </c:numRef>
          </c:val>
          <c:extLst>
            <c:ext xmlns:c16="http://schemas.microsoft.com/office/drawing/2014/chart" uri="{C3380CC4-5D6E-409C-BE32-E72D297353CC}">
              <c16:uniqueId val="{00000004-AAD0-4750-BA97-77BE2B7084BE}"/>
            </c:ext>
          </c:extLst>
        </c:ser>
        <c:ser>
          <c:idx val="1"/>
          <c:order val="1"/>
          <c:tx>
            <c:strRef>
              <c:f>Sheet1!$C$1</c:f>
              <c:strCache>
                <c:ptCount val="1"/>
                <c:pt idx="0">
                  <c:v>Non-Hispanic</c:v>
                </c:pt>
              </c:strCache>
            </c:strRef>
          </c:tx>
          <c:spPr>
            <a:solidFill>
              <a:srgbClr val="AABA0A"/>
            </a:solidFill>
          </c:spPr>
          <c:invertIfNegative val="0"/>
          <c:cat>
            <c:strRef>
              <c:f>Sheet1!$A$2:$A$3</c:f>
              <c:strCache>
                <c:ptCount val="2"/>
                <c:pt idx="0">
                  <c:v>Border Counties</c:v>
                </c:pt>
                <c:pt idx="1">
                  <c:v>Non-Border Counties</c:v>
                </c:pt>
              </c:strCache>
            </c:strRef>
          </c:cat>
          <c:val>
            <c:numRef>
              <c:f>Sheet1!$C$2:$C$3</c:f>
              <c:numCache>
                <c:formatCode>#,##0</c:formatCode>
                <c:ptCount val="2"/>
                <c:pt idx="0">
                  <c:v>1015</c:v>
                </c:pt>
                <c:pt idx="1">
                  <c:v>1268</c:v>
                </c:pt>
              </c:numCache>
            </c:numRef>
          </c:val>
          <c:extLst>
            <c:ext xmlns:c16="http://schemas.microsoft.com/office/drawing/2014/chart" uri="{C3380CC4-5D6E-409C-BE32-E72D297353CC}">
              <c16:uniqueId val="{00000005-AAD0-4750-BA97-77BE2B7084BE}"/>
            </c:ext>
          </c:extLst>
        </c:ser>
        <c:dLbls>
          <c:showLegendKey val="0"/>
          <c:showVal val="0"/>
          <c:showCatName val="0"/>
          <c:showSerName val="0"/>
          <c:showPercent val="0"/>
          <c:showBubbleSize val="0"/>
        </c:dLbls>
        <c:gapWidth val="150"/>
        <c:axId val="170302080"/>
        <c:axId val="170320256"/>
      </c:barChart>
      <c:catAx>
        <c:axId val="17030208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70320256"/>
        <c:crosses val="autoZero"/>
        <c:auto val="1"/>
        <c:lblAlgn val="ctr"/>
        <c:lblOffset val="100"/>
        <c:noMultiLvlLbl val="0"/>
      </c:catAx>
      <c:valAx>
        <c:axId val="170320256"/>
        <c:scaling>
          <c:orientation val="minMax"/>
          <c:max val="2000"/>
          <c:min val="0"/>
        </c:scaling>
        <c:delete val="0"/>
        <c:axPos val="l"/>
        <c:majorGridlines/>
        <c:title>
          <c:tx>
            <c:rich>
              <a:bodyPr rot="-5400000" vert="horz"/>
              <a:lstStyle/>
              <a:p>
                <a:pPr>
                  <a:defRPr sz="1600">
                    <a:latin typeface="Calibri" panose="020F0502020204030204" pitchFamily="34" charset="0"/>
                  </a:defRPr>
                </a:pPr>
                <a:r>
                  <a:rPr lang="en-US" dirty="0" smtClean="0"/>
                  <a:t>Rate per 100,000 Population</a:t>
                </a:r>
                <a:endParaRPr lang="en-US" dirty="0"/>
              </a:p>
            </c:rich>
          </c:tx>
          <c:layout>
            <c:manualLayout>
              <c:xMode val="edge"/>
              <c:yMode val="edge"/>
              <c:x val="3.0864197530864196E-3"/>
              <c:y val="0.2236754562656412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70302080"/>
        <c:crosses val="autoZero"/>
        <c:crossBetween val="between"/>
        <c:majorUnit val="400"/>
      </c:valAx>
    </c:plotArea>
    <c:legend>
      <c:legendPos val="t"/>
      <c:layout>
        <c:manualLayout>
          <c:xMode val="edge"/>
          <c:yMode val="edge"/>
          <c:x val="5.5555555555555552E-2"/>
          <c:y val="7.2588201184154308E-2"/>
          <c:w val="0.88801351219986391"/>
          <c:h val="7.871701357097804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Diabetes</a:t>
            </a:r>
            <a:endParaRPr lang="en-US" sz="1600" dirty="0">
              <a:latin typeface="Calibri" panose="020F0502020204030204" pitchFamily="34" charset="0"/>
            </a:endParaRPr>
          </a:p>
        </c:rich>
      </c:tx>
      <c:layout>
        <c:manualLayout>
          <c:xMode val="edge"/>
          <c:yMode val="edge"/>
          <c:x val="0.44965660542432195"/>
          <c:y val="1.2919896640826873E-2"/>
        </c:manualLayout>
      </c:layout>
      <c:overlay val="0"/>
    </c:title>
    <c:autoTitleDeleted val="0"/>
    <c:plotArea>
      <c:layout>
        <c:manualLayout>
          <c:layoutTarget val="inner"/>
          <c:xMode val="edge"/>
          <c:yMode val="edge"/>
          <c:x val="0.13942403032954215"/>
          <c:y val="0.18898553378502103"/>
          <c:w val="0.84820161368717795"/>
          <c:h val="0.7102819996337667"/>
        </c:manualLayout>
      </c:layout>
      <c:barChart>
        <c:barDir val="col"/>
        <c:grouping val="clustered"/>
        <c:varyColors val="0"/>
        <c:ser>
          <c:idx val="0"/>
          <c:order val="0"/>
          <c:tx>
            <c:strRef>
              <c:f>Sheet1!$B$1</c:f>
              <c:strCache>
                <c:ptCount val="1"/>
                <c:pt idx="0">
                  <c:v>Hispanic</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5CF9-4B6D-AA8E-19AD2BDA3643}"/>
              </c:ext>
            </c:extLst>
          </c:dPt>
          <c:dPt>
            <c:idx val="1"/>
            <c:invertIfNegative val="0"/>
            <c:bubble3D val="0"/>
            <c:extLst>
              <c:ext xmlns:c16="http://schemas.microsoft.com/office/drawing/2014/chart" uri="{C3380CC4-5D6E-409C-BE32-E72D297353CC}">
                <c16:uniqueId val="{00000001-5CF9-4B6D-AA8E-19AD2BDA3643}"/>
              </c:ext>
            </c:extLst>
          </c:dPt>
          <c:dPt>
            <c:idx val="2"/>
            <c:invertIfNegative val="0"/>
            <c:bubble3D val="0"/>
            <c:extLst>
              <c:ext xmlns:c16="http://schemas.microsoft.com/office/drawing/2014/chart" uri="{C3380CC4-5D6E-409C-BE32-E72D297353CC}">
                <c16:uniqueId val="{00000002-5CF9-4B6D-AA8E-19AD2BDA3643}"/>
              </c:ext>
            </c:extLst>
          </c:dPt>
          <c:dPt>
            <c:idx val="3"/>
            <c:invertIfNegative val="0"/>
            <c:bubble3D val="0"/>
            <c:extLst>
              <c:ext xmlns:c16="http://schemas.microsoft.com/office/drawing/2014/chart" uri="{C3380CC4-5D6E-409C-BE32-E72D297353CC}">
                <c16:uniqueId val="{00000003-5CF9-4B6D-AA8E-19AD2BDA3643}"/>
              </c:ext>
            </c:extLst>
          </c:dPt>
          <c:cat>
            <c:strRef>
              <c:f>Sheet1!$A$2:$A$3</c:f>
              <c:strCache>
                <c:ptCount val="2"/>
                <c:pt idx="0">
                  <c:v>Border Counties</c:v>
                </c:pt>
                <c:pt idx="1">
                  <c:v>Non-Border Counties</c:v>
                </c:pt>
              </c:strCache>
            </c:strRef>
          </c:cat>
          <c:val>
            <c:numRef>
              <c:f>Sheet1!$B$2:$B$3</c:f>
              <c:numCache>
                <c:formatCode>#,##0</c:formatCode>
                <c:ptCount val="2"/>
                <c:pt idx="0">
                  <c:v>3246</c:v>
                </c:pt>
                <c:pt idx="1">
                  <c:v>2922</c:v>
                </c:pt>
              </c:numCache>
            </c:numRef>
          </c:val>
          <c:extLst>
            <c:ext xmlns:c16="http://schemas.microsoft.com/office/drawing/2014/chart" uri="{C3380CC4-5D6E-409C-BE32-E72D297353CC}">
              <c16:uniqueId val="{00000004-5CF9-4B6D-AA8E-19AD2BDA3643}"/>
            </c:ext>
          </c:extLst>
        </c:ser>
        <c:ser>
          <c:idx val="1"/>
          <c:order val="1"/>
          <c:tx>
            <c:strRef>
              <c:f>Sheet1!$C$1</c:f>
              <c:strCache>
                <c:ptCount val="1"/>
                <c:pt idx="0">
                  <c:v>Non-Hispanic</c:v>
                </c:pt>
              </c:strCache>
            </c:strRef>
          </c:tx>
          <c:spPr>
            <a:solidFill>
              <a:srgbClr val="AABA0A"/>
            </a:solidFill>
          </c:spPr>
          <c:invertIfNegative val="0"/>
          <c:cat>
            <c:strRef>
              <c:f>Sheet1!$A$2:$A$3</c:f>
              <c:strCache>
                <c:ptCount val="2"/>
                <c:pt idx="0">
                  <c:v>Border Counties</c:v>
                </c:pt>
                <c:pt idx="1">
                  <c:v>Non-Border Counties</c:v>
                </c:pt>
              </c:strCache>
            </c:strRef>
          </c:cat>
          <c:val>
            <c:numRef>
              <c:f>Sheet1!$C$2:$C$3</c:f>
              <c:numCache>
                <c:formatCode>#,##0</c:formatCode>
                <c:ptCount val="2"/>
                <c:pt idx="0">
                  <c:v>1888</c:v>
                </c:pt>
                <c:pt idx="1">
                  <c:v>2213</c:v>
                </c:pt>
              </c:numCache>
            </c:numRef>
          </c:val>
          <c:extLst>
            <c:ext xmlns:c16="http://schemas.microsoft.com/office/drawing/2014/chart" uri="{C3380CC4-5D6E-409C-BE32-E72D297353CC}">
              <c16:uniqueId val="{00000005-5CF9-4B6D-AA8E-19AD2BDA3643}"/>
            </c:ext>
          </c:extLst>
        </c:ser>
        <c:dLbls>
          <c:showLegendKey val="0"/>
          <c:showVal val="0"/>
          <c:showCatName val="0"/>
          <c:showSerName val="0"/>
          <c:showPercent val="0"/>
          <c:showBubbleSize val="0"/>
        </c:dLbls>
        <c:gapWidth val="150"/>
        <c:axId val="169537536"/>
        <c:axId val="169539072"/>
      </c:barChart>
      <c:catAx>
        <c:axId val="169537536"/>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69539072"/>
        <c:crosses val="autoZero"/>
        <c:auto val="1"/>
        <c:lblAlgn val="ctr"/>
        <c:lblOffset val="100"/>
        <c:noMultiLvlLbl val="0"/>
      </c:catAx>
      <c:valAx>
        <c:axId val="169539072"/>
        <c:scaling>
          <c:orientation val="minMax"/>
          <c:max val="3500"/>
          <c:min val="0"/>
        </c:scaling>
        <c:delete val="0"/>
        <c:axPos val="l"/>
        <c:majorGridlines/>
        <c:title>
          <c:tx>
            <c:rich>
              <a:bodyPr rot="-5400000" vert="horz"/>
              <a:lstStyle/>
              <a:p>
                <a:pPr>
                  <a:defRPr sz="1600">
                    <a:latin typeface="Calibri" panose="020F0502020204030204" pitchFamily="34" charset="0"/>
                  </a:defRPr>
                </a:pPr>
                <a:r>
                  <a:rPr lang="en-US" dirty="0" smtClean="0"/>
                  <a:t>Rate per 100,000 Population</a:t>
                </a:r>
                <a:endParaRPr lang="en-US" dirty="0"/>
              </a:p>
            </c:rich>
          </c:tx>
          <c:layout>
            <c:manualLayout>
              <c:xMode val="edge"/>
              <c:yMode val="edge"/>
              <c:x val="3.0864197530864196E-3"/>
              <c:y val="0.2236754562656412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69537536"/>
        <c:crosses val="autoZero"/>
        <c:crossBetween val="between"/>
        <c:majorUnit val="500"/>
      </c:valAx>
    </c:plotArea>
    <c:legend>
      <c:legendPos val="t"/>
      <c:layout>
        <c:manualLayout>
          <c:xMode val="edge"/>
          <c:yMode val="edge"/>
          <c:x val="5.5555555555555552E-2"/>
          <c:y val="7.2588201184154308E-2"/>
          <c:w val="0.88801351219986391"/>
          <c:h val="7.871701357097804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Obesity Among Adults</a:t>
            </a:r>
            <a:endParaRPr lang="en-US" sz="1600" dirty="0">
              <a:latin typeface="Calibri" panose="020F0502020204030204" pitchFamily="34" charset="0"/>
            </a:endParaRPr>
          </a:p>
        </c:rich>
      </c:tx>
      <c:layout>
        <c:manualLayout>
          <c:xMode val="edge"/>
          <c:yMode val="edge"/>
          <c:x val="0.38792821036259356"/>
          <c:y val="1.2919896640826873E-2"/>
        </c:manualLayout>
      </c:layout>
      <c:overlay val="0"/>
    </c:title>
    <c:autoTitleDeleted val="0"/>
    <c:plotArea>
      <c:layout>
        <c:manualLayout>
          <c:layoutTarget val="inner"/>
          <c:xMode val="edge"/>
          <c:yMode val="edge"/>
          <c:x val="0.13942403032954215"/>
          <c:y val="0.18898553378502103"/>
          <c:w val="0.84820161368717795"/>
          <c:h val="0.7102819996337667"/>
        </c:manualLayout>
      </c:layout>
      <c:barChart>
        <c:barDir val="col"/>
        <c:grouping val="clustered"/>
        <c:varyColors val="0"/>
        <c:ser>
          <c:idx val="0"/>
          <c:order val="0"/>
          <c:tx>
            <c:strRef>
              <c:f>Sheet1!$B$1</c:f>
              <c:strCache>
                <c:ptCount val="1"/>
                <c:pt idx="0">
                  <c:v>Hispanic</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DE22-441D-ADE7-5EE3C2F8B2CF}"/>
              </c:ext>
            </c:extLst>
          </c:dPt>
          <c:dPt>
            <c:idx val="1"/>
            <c:invertIfNegative val="0"/>
            <c:bubble3D val="0"/>
            <c:extLst>
              <c:ext xmlns:c16="http://schemas.microsoft.com/office/drawing/2014/chart" uri="{C3380CC4-5D6E-409C-BE32-E72D297353CC}">
                <c16:uniqueId val="{00000001-DE22-441D-ADE7-5EE3C2F8B2CF}"/>
              </c:ext>
            </c:extLst>
          </c:dPt>
          <c:dPt>
            <c:idx val="2"/>
            <c:invertIfNegative val="0"/>
            <c:bubble3D val="0"/>
            <c:extLst>
              <c:ext xmlns:c16="http://schemas.microsoft.com/office/drawing/2014/chart" uri="{C3380CC4-5D6E-409C-BE32-E72D297353CC}">
                <c16:uniqueId val="{00000002-DE22-441D-ADE7-5EE3C2F8B2CF}"/>
              </c:ext>
            </c:extLst>
          </c:dPt>
          <c:dPt>
            <c:idx val="3"/>
            <c:invertIfNegative val="0"/>
            <c:bubble3D val="0"/>
            <c:extLst>
              <c:ext xmlns:c16="http://schemas.microsoft.com/office/drawing/2014/chart" uri="{C3380CC4-5D6E-409C-BE32-E72D297353CC}">
                <c16:uniqueId val="{00000003-DE22-441D-ADE7-5EE3C2F8B2CF}"/>
              </c:ext>
            </c:extLst>
          </c:dPt>
          <c:cat>
            <c:strRef>
              <c:f>Sheet1!$A$2:$A$3</c:f>
              <c:strCache>
                <c:ptCount val="2"/>
                <c:pt idx="0">
                  <c:v>Border Counties</c:v>
                </c:pt>
                <c:pt idx="1">
                  <c:v>Non-Border Counties</c:v>
                </c:pt>
              </c:strCache>
            </c:strRef>
          </c:cat>
          <c:val>
            <c:numRef>
              <c:f>Sheet1!$B$2:$B$3</c:f>
              <c:numCache>
                <c:formatCode>#,##0</c:formatCode>
                <c:ptCount val="2"/>
                <c:pt idx="0">
                  <c:v>1153</c:v>
                </c:pt>
                <c:pt idx="1">
                  <c:v>983</c:v>
                </c:pt>
              </c:numCache>
            </c:numRef>
          </c:val>
          <c:extLst>
            <c:ext xmlns:c16="http://schemas.microsoft.com/office/drawing/2014/chart" uri="{C3380CC4-5D6E-409C-BE32-E72D297353CC}">
              <c16:uniqueId val="{00000004-DE22-441D-ADE7-5EE3C2F8B2CF}"/>
            </c:ext>
          </c:extLst>
        </c:ser>
        <c:ser>
          <c:idx val="1"/>
          <c:order val="1"/>
          <c:tx>
            <c:strRef>
              <c:f>Sheet1!$C$1</c:f>
              <c:strCache>
                <c:ptCount val="1"/>
                <c:pt idx="0">
                  <c:v>Non-Hispanic</c:v>
                </c:pt>
              </c:strCache>
            </c:strRef>
          </c:tx>
          <c:spPr>
            <a:solidFill>
              <a:srgbClr val="AABA0A"/>
            </a:solidFill>
          </c:spPr>
          <c:invertIfNegative val="0"/>
          <c:cat>
            <c:strRef>
              <c:f>Sheet1!$A$2:$A$3</c:f>
              <c:strCache>
                <c:ptCount val="2"/>
                <c:pt idx="0">
                  <c:v>Border Counties</c:v>
                </c:pt>
                <c:pt idx="1">
                  <c:v>Non-Border Counties</c:v>
                </c:pt>
              </c:strCache>
            </c:strRef>
          </c:cat>
          <c:val>
            <c:numRef>
              <c:f>Sheet1!$C$2:$C$3</c:f>
              <c:numCache>
                <c:formatCode>#,##0</c:formatCode>
                <c:ptCount val="2"/>
                <c:pt idx="0">
                  <c:v>934</c:v>
                </c:pt>
                <c:pt idx="1">
                  <c:v>1085</c:v>
                </c:pt>
              </c:numCache>
            </c:numRef>
          </c:val>
          <c:extLst>
            <c:ext xmlns:c16="http://schemas.microsoft.com/office/drawing/2014/chart" uri="{C3380CC4-5D6E-409C-BE32-E72D297353CC}">
              <c16:uniqueId val="{00000005-DE22-441D-ADE7-5EE3C2F8B2CF}"/>
            </c:ext>
          </c:extLst>
        </c:ser>
        <c:dLbls>
          <c:showLegendKey val="0"/>
          <c:showVal val="0"/>
          <c:showCatName val="0"/>
          <c:showSerName val="0"/>
          <c:showPercent val="0"/>
          <c:showBubbleSize val="0"/>
        </c:dLbls>
        <c:gapWidth val="150"/>
        <c:axId val="169632896"/>
        <c:axId val="169634432"/>
      </c:barChart>
      <c:catAx>
        <c:axId val="169632896"/>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69634432"/>
        <c:crosses val="autoZero"/>
        <c:auto val="1"/>
        <c:lblAlgn val="ctr"/>
        <c:lblOffset val="100"/>
        <c:noMultiLvlLbl val="0"/>
      </c:catAx>
      <c:valAx>
        <c:axId val="169634432"/>
        <c:scaling>
          <c:orientation val="minMax"/>
          <c:max val="1200"/>
          <c:min val="0"/>
        </c:scaling>
        <c:delete val="0"/>
        <c:axPos val="l"/>
        <c:majorGridlines/>
        <c:title>
          <c:tx>
            <c:rich>
              <a:bodyPr rot="-5400000" vert="horz"/>
              <a:lstStyle/>
              <a:p>
                <a:pPr>
                  <a:defRPr sz="1600">
                    <a:latin typeface="Calibri" panose="020F0502020204030204" pitchFamily="34" charset="0"/>
                  </a:defRPr>
                </a:pPr>
                <a:r>
                  <a:rPr lang="en-US" dirty="0" smtClean="0"/>
                  <a:t>Rate per 100,000 Population</a:t>
                </a:r>
                <a:endParaRPr lang="en-US" dirty="0"/>
              </a:p>
            </c:rich>
          </c:tx>
          <c:layout>
            <c:manualLayout>
              <c:xMode val="edge"/>
              <c:yMode val="edge"/>
              <c:x val="3.0864197530864196E-3"/>
              <c:y val="0.2236754562656412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69632896"/>
        <c:crosses val="autoZero"/>
        <c:crossBetween val="between"/>
        <c:majorUnit val="200"/>
      </c:valAx>
    </c:plotArea>
    <c:legend>
      <c:legendPos val="t"/>
      <c:layout>
        <c:manualLayout>
          <c:xMode val="edge"/>
          <c:yMode val="edge"/>
          <c:x val="5.5555555555555552E-2"/>
          <c:y val="7.2588201184154308E-2"/>
          <c:w val="0.88801351219986391"/>
          <c:h val="7.871701357097804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Obesity Among Children</a:t>
            </a:r>
            <a:endParaRPr lang="en-US" sz="1600" dirty="0">
              <a:latin typeface="Calibri" panose="020F0502020204030204" pitchFamily="34" charset="0"/>
            </a:endParaRPr>
          </a:p>
        </c:rich>
      </c:tx>
      <c:layout>
        <c:manualLayout>
          <c:xMode val="edge"/>
          <c:yMode val="edge"/>
          <c:x val="0.38792821036259356"/>
          <c:y val="0"/>
        </c:manualLayout>
      </c:layout>
      <c:overlay val="0"/>
    </c:title>
    <c:autoTitleDeleted val="0"/>
    <c:plotArea>
      <c:layout>
        <c:manualLayout>
          <c:layoutTarget val="inner"/>
          <c:xMode val="edge"/>
          <c:yMode val="edge"/>
          <c:x val="0.11164625255176437"/>
          <c:y val="0.18898553378502106"/>
          <c:w val="0.88369544084767182"/>
          <c:h val="0.7102819996337667"/>
        </c:manualLayout>
      </c:layout>
      <c:barChart>
        <c:barDir val="col"/>
        <c:grouping val="clustered"/>
        <c:varyColors val="0"/>
        <c:ser>
          <c:idx val="0"/>
          <c:order val="0"/>
          <c:tx>
            <c:strRef>
              <c:f>Sheet1!$B$1</c:f>
              <c:strCache>
                <c:ptCount val="1"/>
                <c:pt idx="0">
                  <c:v>Hispanic</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2171-4ED7-B2AB-629EB2C5DE8E}"/>
              </c:ext>
            </c:extLst>
          </c:dPt>
          <c:dPt>
            <c:idx val="1"/>
            <c:invertIfNegative val="0"/>
            <c:bubble3D val="0"/>
            <c:extLst>
              <c:ext xmlns:c16="http://schemas.microsoft.com/office/drawing/2014/chart" uri="{C3380CC4-5D6E-409C-BE32-E72D297353CC}">
                <c16:uniqueId val="{00000001-2171-4ED7-B2AB-629EB2C5DE8E}"/>
              </c:ext>
            </c:extLst>
          </c:dPt>
          <c:dPt>
            <c:idx val="2"/>
            <c:invertIfNegative val="0"/>
            <c:bubble3D val="0"/>
            <c:extLst>
              <c:ext xmlns:c16="http://schemas.microsoft.com/office/drawing/2014/chart" uri="{C3380CC4-5D6E-409C-BE32-E72D297353CC}">
                <c16:uniqueId val="{00000002-2171-4ED7-B2AB-629EB2C5DE8E}"/>
              </c:ext>
            </c:extLst>
          </c:dPt>
          <c:dPt>
            <c:idx val="3"/>
            <c:invertIfNegative val="0"/>
            <c:bubble3D val="0"/>
            <c:extLst>
              <c:ext xmlns:c16="http://schemas.microsoft.com/office/drawing/2014/chart" uri="{C3380CC4-5D6E-409C-BE32-E72D297353CC}">
                <c16:uniqueId val="{00000003-2171-4ED7-B2AB-629EB2C5DE8E}"/>
              </c:ext>
            </c:extLst>
          </c:dPt>
          <c:cat>
            <c:strRef>
              <c:f>Sheet1!$A$2:$A$3</c:f>
              <c:strCache>
                <c:ptCount val="2"/>
                <c:pt idx="0">
                  <c:v>Border Counties</c:v>
                </c:pt>
                <c:pt idx="1">
                  <c:v>Non-Border Counties</c:v>
                </c:pt>
              </c:strCache>
            </c:strRef>
          </c:cat>
          <c:val>
            <c:numRef>
              <c:f>Sheet1!$B$2:$B$3</c:f>
              <c:numCache>
                <c:formatCode>#,##0.0</c:formatCode>
                <c:ptCount val="2"/>
                <c:pt idx="0">
                  <c:v>15.1</c:v>
                </c:pt>
                <c:pt idx="1">
                  <c:v>15.5</c:v>
                </c:pt>
              </c:numCache>
            </c:numRef>
          </c:val>
          <c:extLst>
            <c:ext xmlns:c16="http://schemas.microsoft.com/office/drawing/2014/chart" uri="{C3380CC4-5D6E-409C-BE32-E72D297353CC}">
              <c16:uniqueId val="{00000004-2171-4ED7-B2AB-629EB2C5DE8E}"/>
            </c:ext>
          </c:extLst>
        </c:ser>
        <c:ser>
          <c:idx val="1"/>
          <c:order val="1"/>
          <c:tx>
            <c:strRef>
              <c:f>Sheet1!$C$1</c:f>
              <c:strCache>
                <c:ptCount val="1"/>
                <c:pt idx="0">
                  <c:v>Non-Hispanic</c:v>
                </c:pt>
              </c:strCache>
            </c:strRef>
          </c:tx>
          <c:spPr>
            <a:solidFill>
              <a:srgbClr val="AABA0A"/>
            </a:solidFill>
          </c:spPr>
          <c:invertIfNegative val="0"/>
          <c:cat>
            <c:strRef>
              <c:f>Sheet1!$A$2:$A$3</c:f>
              <c:strCache>
                <c:ptCount val="2"/>
                <c:pt idx="0">
                  <c:v>Border Counties</c:v>
                </c:pt>
                <c:pt idx="1">
                  <c:v>Non-Border Counties</c:v>
                </c:pt>
              </c:strCache>
            </c:strRef>
          </c:cat>
          <c:val>
            <c:numRef>
              <c:f>Sheet1!$C$2:$C$3</c:f>
              <c:numCache>
                <c:formatCode>#,##0.0</c:formatCode>
                <c:ptCount val="2"/>
                <c:pt idx="0">
                  <c:v>12.9</c:v>
                </c:pt>
                <c:pt idx="1">
                  <c:v>10.6</c:v>
                </c:pt>
              </c:numCache>
            </c:numRef>
          </c:val>
          <c:extLst>
            <c:ext xmlns:c16="http://schemas.microsoft.com/office/drawing/2014/chart" uri="{C3380CC4-5D6E-409C-BE32-E72D297353CC}">
              <c16:uniqueId val="{00000005-2171-4ED7-B2AB-629EB2C5DE8E}"/>
            </c:ext>
          </c:extLst>
        </c:ser>
        <c:dLbls>
          <c:showLegendKey val="0"/>
          <c:showVal val="0"/>
          <c:showCatName val="0"/>
          <c:showSerName val="0"/>
          <c:showPercent val="0"/>
          <c:showBubbleSize val="0"/>
        </c:dLbls>
        <c:gapWidth val="150"/>
        <c:axId val="169711872"/>
        <c:axId val="169713664"/>
      </c:barChart>
      <c:catAx>
        <c:axId val="169711872"/>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69713664"/>
        <c:crosses val="autoZero"/>
        <c:auto val="1"/>
        <c:lblAlgn val="ctr"/>
        <c:lblOffset val="100"/>
        <c:noMultiLvlLbl val="0"/>
      </c:catAx>
      <c:valAx>
        <c:axId val="169713664"/>
        <c:scaling>
          <c:orientation val="minMax"/>
          <c:max val="20"/>
          <c:min val="0"/>
        </c:scaling>
        <c:delete val="0"/>
        <c:axPos val="l"/>
        <c:majorGridlines/>
        <c:title>
          <c:tx>
            <c:rich>
              <a:bodyPr rot="-5400000" vert="horz"/>
              <a:lstStyle/>
              <a:p>
                <a:pPr>
                  <a:defRPr sz="1600">
                    <a:latin typeface="Calibri" panose="020F0502020204030204" pitchFamily="34" charset="0"/>
                  </a:defRPr>
                </a:pPr>
                <a:r>
                  <a:rPr lang="en-US" dirty="0" smtClean="0"/>
                  <a:t>Rate per 100,000 Population</a:t>
                </a:r>
                <a:endParaRPr lang="en-US" dirty="0"/>
              </a:p>
            </c:rich>
          </c:tx>
          <c:layout>
            <c:manualLayout>
              <c:xMode val="edge"/>
              <c:yMode val="edge"/>
              <c:x val="3.0864197530864196E-3"/>
              <c:y val="0.2236754562656412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69711872"/>
        <c:crosses val="autoZero"/>
        <c:crossBetween val="between"/>
        <c:majorUnit val="5"/>
      </c:valAx>
    </c:plotArea>
    <c:legend>
      <c:legendPos val="t"/>
      <c:layout>
        <c:manualLayout>
          <c:xMode val="edge"/>
          <c:yMode val="edge"/>
          <c:x val="5.5555555555555552E-2"/>
          <c:y val="7.2588201184154308E-2"/>
          <c:w val="0.88801351219986391"/>
          <c:h val="7.871701357097804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Chronic Obstructive Pulmonary Disease</a:t>
            </a:r>
            <a:endParaRPr lang="en-US" sz="1600" dirty="0">
              <a:latin typeface="Calibri" panose="020F0502020204030204" pitchFamily="34" charset="0"/>
            </a:endParaRPr>
          </a:p>
        </c:rich>
      </c:tx>
      <c:layout>
        <c:manualLayout>
          <c:xMode val="edge"/>
          <c:yMode val="edge"/>
          <c:x val="0.30613808690580346"/>
          <c:y val="0"/>
        </c:manualLayout>
      </c:layout>
      <c:overlay val="0"/>
    </c:title>
    <c:autoTitleDeleted val="0"/>
    <c:plotArea>
      <c:layout>
        <c:manualLayout>
          <c:layoutTarget val="inner"/>
          <c:xMode val="edge"/>
          <c:yMode val="edge"/>
          <c:x val="0.13942403032954215"/>
          <c:y val="0.18898553378502103"/>
          <c:w val="0.84820161368717795"/>
          <c:h val="0.7102819996337667"/>
        </c:manualLayout>
      </c:layout>
      <c:barChart>
        <c:barDir val="col"/>
        <c:grouping val="clustered"/>
        <c:varyColors val="0"/>
        <c:ser>
          <c:idx val="0"/>
          <c:order val="0"/>
          <c:tx>
            <c:strRef>
              <c:f>Sheet1!$B$1</c:f>
              <c:strCache>
                <c:ptCount val="1"/>
                <c:pt idx="0">
                  <c:v>Hispanic</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33CE-48B0-8F4C-E4ABA5CC21D8}"/>
              </c:ext>
            </c:extLst>
          </c:dPt>
          <c:dPt>
            <c:idx val="1"/>
            <c:invertIfNegative val="0"/>
            <c:bubble3D val="0"/>
            <c:extLst>
              <c:ext xmlns:c16="http://schemas.microsoft.com/office/drawing/2014/chart" uri="{C3380CC4-5D6E-409C-BE32-E72D297353CC}">
                <c16:uniqueId val="{00000001-33CE-48B0-8F4C-E4ABA5CC21D8}"/>
              </c:ext>
            </c:extLst>
          </c:dPt>
          <c:dPt>
            <c:idx val="2"/>
            <c:invertIfNegative val="0"/>
            <c:bubble3D val="0"/>
            <c:extLst>
              <c:ext xmlns:c16="http://schemas.microsoft.com/office/drawing/2014/chart" uri="{C3380CC4-5D6E-409C-BE32-E72D297353CC}">
                <c16:uniqueId val="{00000002-33CE-48B0-8F4C-E4ABA5CC21D8}"/>
              </c:ext>
            </c:extLst>
          </c:dPt>
          <c:dPt>
            <c:idx val="3"/>
            <c:invertIfNegative val="0"/>
            <c:bubble3D val="0"/>
            <c:extLst>
              <c:ext xmlns:c16="http://schemas.microsoft.com/office/drawing/2014/chart" uri="{C3380CC4-5D6E-409C-BE32-E72D297353CC}">
                <c16:uniqueId val="{00000003-33CE-48B0-8F4C-E4ABA5CC21D8}"/>
              </c:ext>
            </c:extLst>
          </c:dPt>
          <c:cat>
            <c:strRef>
              <c:f>Sheet1!$A$2:$A$3</c:f>
              <c:strCache>
                <c:ptCount val="2"/>
                <c:pt idx="0">
                  <c:v>Border Counties</c:v>
                </c:pt>
                <c:pt idx="1">
                  <c:v>Non-Border Counties</c:v>
                </c:pt>
              </c:strCache>
            </c:strRef>
          </c:cat>
          <c:val>
            <c:numRef>
              <c:f>Sheet1!$B$2:$B$3</c:f>
              <c:numCache>
                <c:formatCode>#,##0</c:formatCode>
                <c:ptCount val="2"/>
                <c:pt idx="0">
                  <c:v>793</c:v>
                </c:pt>
                <c:pt idx="1">
                  <c:v>672</c:v>
                </c:pt>
              </c:numCache>
            </c:numRef>
          </c:val>
          <c:extLst>
            <c:ext xmlns:c16="http://schemas.microsoft.com/office/drawing/2014/chart" uri="{C3380CC4-5D6E-409C-BE32-E72D297353CC}">
              <c16:uniqueId val="{00000004-33CE-48B0-8F4C-E4ABA5CC21D8}"/>
            </c:ext>
          </c:extLst>
        </c:ser>
        <c:ser>
          <c:idx val="1"/>
          <c:order val="1"/>
          <c:tx>
            <c:strRef>
              <c:f>Sheet1!$C$1</c:f>
              <c:strCache>
                <c:ptCount val="1"/>
                <c:pt idx="0">
                  <c:v>Non-Hispanic</c:v>
                </c:pt>
              </c:strCache>
            </c:strRef>
          </c:tx>
          <c:spPr>
            <a:solidFill>
              <a:srgbClr val="AABA0A"/>
            </a:solidFill>
          </c:spPr>
          <c:invertIfNegative val="0"/>
          <c:cat>
            <c:strRef>
              <c:f>Sheet1!$A$2:$A$3</c:f>
              <c:strCache>
                <c:ptCount val="2"/>
                <c:pt idx="0">
                  <c:v>Border Counties</c:v>
                </c:pt>
                <c:pt idx="1">
                  <c:v>Non-Border Counties</c:v>
                </c:pt>
              </c:strCache>
            </c:strRef>
          </c:cat>
          <c:val>
            <c:numRef>
              <c:f>Sheet1!$C$2:$C$3</c:f>
              <c:numCache>
                <c:formatCode>#,##0</c:formatCode>
                <c:ptCount val="2"/>
                <c:pt idx="0">
                  <c:v>1027</c:v>
                </c:pt>
                <c:pt idx="1">
                  <c:v>1132</c:v>
                </c:pt>
              </c:numCache>
            </c:numRef>
          </c:val>
          <c:extLst>
            <c:ext xmlns:c16="http://schemas.microsoft.com/office/drawing/2014/chart" uri="{C3380CC4-5D6E-409C-BE32-E72D297353CC}">
              <c16:uniqueId val="{00000005-33CE-48B0-8F4C-E4ABA5CC21D8}"/>
            </c:ext>
          </c:extLst>
        </c:ser>
        <c:dLbls>
          <c:showLegendKey val="0"/>
          <c:showVal val="0"/>
          <c:showCatName val="0"/>
          <c:showSerName val="0"/>
          <c:showPercent val="0"/>
          <c:showBubbleSize val="0"/>
        </c:dLbls>
        <c:gapWidth val="150"/>
        <c:axId val="171661568"/>
        <c:axId val="171663360"/>
      </c:barChart>
      <c:catAx>
        <c:axId val="171661568"/>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71663360"/>
        <c:crosses val="autoZero"/>
        <c:auto val="1"/>
        <c:lblAlgn val="ctr"/>
        <c:lblOffset val="100"/>
        <c:noMultiLvlLbl val="0"/>
      </c:catAx>
      <c:valAx>
        <c:axId val="171663360"/>
        <c:scaling>
          <c:orientation val="minMax"/>
          <c:max val="1200"/>
          <c:min val="0"/>
        </c:scaling>
        <c:delete val="0"/>
        <c:axPos val="l"/>
        <c:majorGridlines/>
        <c:title>
          <c:tx>
            <c:rich>
              <a:bodyPr rot="-5400000" vert="horz"/>
              <a:lstStyle/>
              <a:p>
                <a:pPr>
                  <a:defRPr sz="1600">
                    <a:latin typeface="Calibri" panose="020F0502020204030204" pitchFamily="34" charset="0"/>
                  </a:defRPr>
                </a:pPr>
                <a:r>
                  <a:rPr lang="en-US" dirty="0" smtClean="0"/>
                  <a:t>Rate per 100,000 Population</a:t>
                </a:r>
                <a:endParaRPr lang="en-US" dirty="0"/>
              </a:p>
            </c:rich>
          </c:tx>
          <c:layout>
            <c:manualLayout>
              <c:xMode val="edge"/>
              <c:yMode val="edge"/>
              <c:x val="3.0864197530864196E-3"/>
              <c:y val="0.2236754562656412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71661568"/>
        <c:crosses val="autoZero"/>
        <c:crossBetween val="between"/>
        <c:majorUnit val="200"/>
      </c:valAx>
    </c:plotArea>
    <c:legend>
      <c:legendPos val="t"/>
      <c:layout>
        <c:manualLayout>
          <c:xMode val="edge"/>
          <c:yMode val="edge"/>
          <c:x val="5.5555555555555552E-2"/>
          <c:y val="7.2588201184154308E-2"/>
          <c:w val="0.88801351219986391"/>
          <c:h val="7.871701357097804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Diabetes With Amputation</a:t>
            </a:r>
            <a:endParaRPr lang="en-US" sz="1600" dirty="0">
              <a:latin typeface="Calibri" panose="020F0502020204030204" pitchFamily="34" charset="0"/>
            </a:endParaRPr>
          </a:p>
        </c:rich>
      </c:tx>
      <c:layout>
        <c:manualLayout>
          <c:xMode val="edge"/>
          <c:yMode val="edge"/>
          <c:x val="0.35706401283172939"/>
          <c:y val="0"/>
        </c:manualLayout>
      </c:layout>
      <c:overlay val="0"/>
    </c:title>
    <c:autoTitleDeleted val="0"/>
    <c:plotArea>
      <c:layout>
        <c:manualLayout>
          <c:layoutTarget val="inner"/>
          <c:xMode val="edge"/>
          <c:yMode val="edge"/>
          <c:x val="0.15794254884806067"/>
          <c:y val="0.18898553378502103"/>
          <c:w val="0.82968309516865946"/>
          <c:h val="0.7102819996337667"/>
        </c:manualLayout>
      </c:layout>
      <c:barChart>
        <c:barDir val="col"/>
        <c:grouping val="clustered"/>
        <c:varyColors val="0"/>
        <c:ser>
          <c:idx val="0"/>
          <c:order val="0"/>
          <c:tx>
            <c:strRef>
              <c:f>Sheet1!$B$1</c:f>
              <c:strCache>
                <c:ptCount val="1"/>
                <c:pt idx="0">
                  <c:v>Hispanic</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B388-4A5A-8F71-3F4D93B6FE77}"/>
              </c:ext>
            </c:extLst>
          </c:dPt>
          <c:dPt>
            <c:idx val="1"/>
            <c:invertIfNegative val="0"/>
            <c:bubble3D val="0"/>
            <c:extLst>
              <c:ext xmlns:c16="http://schemas.microsoft.com/office/drawing/2014/chart" uri="{C3380CC4-5D6E-409C-BE32-E72D297353CC}">
                <c16:uniqueId val="{00000001-B388-4A5A-8F71-3F4D93B6FE77}"/>
              </c:ext>
            </c:extLst>
          </c:dPt>
          <c:dPt>
            <c:idx val="2"/>
            <c:invertIfNegative val="0"/>
            <c:bubble3D val="0"/>
            <c:extLst>
              <c:ext xmlns:c16="http://schemas.microsoft.com/office/drawing/2014/chart" uri="{C3380CC4-5D6E-409C-BE32-E72D297353CC}">
                <c16:uniqueId val="{00000002-B388-4A5A-8F71-3F4D93B6FE77}"/>
              </c:ext>
            </c:extLst>
          </c:dPt>
          <c:dPt>
            <c:idx val="3"/>
            <c:invertIfNegative val="0"/>
            <c:bubble3D val="0"/>
            <c:extLst>
              <c:ext xmlns:c16="http://schemas.microsoft.com/office/drawing/2014/chart" uri="{C3380CC4-5D6E-409C-BE32-E72D297353CC}">
                <c16:uniqueId val="{00000003-B388-4A5A-8F71-3F4D93B6FE77}"/>
              </c:ext>
            </c:extLst>
          </c:dPt>
          <c:cat>
            <c:strRef>
              <c:f>Sheet1!$A$2:$A$3</c:f>
              <c:strCache>
                <c:ptCount val="2"/>
                <c:pt idx="0">
                  <c:v>Border Counties</c:v>
                </c:pt>
                <c:pt idx="1">
                  <c:v>Non-Border Counties</c:v>
                </c:pt>
              </c:strCache>
            </c:strRef>
          </c:cat>
          <c:val>
            <c:numRef>
              <c:f>Sheet1!$B$2:$B$3</c:f>
              <c:numCache>
                <c:formatCode>#,##0.00</c:formatCode>
                <c:ptCount val="2"/>
                <c:pt idx="0">
                  <c:v>0.73</c:v>
                </c:pt>
                <c:pt idx="1">
                  <c:v>0.78</c:v>
                </c:pt>
              </c:numCache>
            </c:numRef>
          </c:val>
          <c:extLst>
            <c:ext xmlns:c16="http://schemas.microsoft.com/office/drawing/2014/chart" uri="{C3380CC4-5D6E-409C-BE32-E72D297353CC}">
              <c16:uniqueId val="{00000004-B388-4A5A-8F71-3F4D93B6FE77}"/>
            </c:ext>
          </c:extLst>
        </c:ser>
        <c:ser>
          <c:idx val="1"/>
          <c:order val="1"/>
          <c:tx>
            <c:strRef>
              <c:f>Sheet1!$C$1</c:f>
              <c:strCache>
                <c:ptCount val="1"/>
                <c:pt idx="0">
                  <c:v>Non-Hispanic</c:v>
                </c:pt>
              </c:strCache>
            </c:strRef>
          </c:tx>
          <c:spPr>
            <a:solidFill>
              <a:srgbClr val="AABA0A"/>
            </a:solidFill>
          </c:spPr>
          <c:invertIfNegative val="0"/>
          <c:cat>
            <c:strRef>
              <c:f>Sheet1!$A$2:$A$3</c:f>
              <c:strCache>
                <c:ptCount val="2"/>
                <c:pt idx="0">
                  <c:v>Border Counties</c:v>
                </c:pt>
                <c:pt idx="1">
                  <c:v>Non-Border Counties</c:v>
                </c:pt>
              </c:strCache>
            </c:strRef>
          </c:cat>
          <c:val>
            <c:numRef>
              <c:f>Sheet1!$C$2:$C$3</c:f>
              <c:numCache>
                <c:formatCode>#,##0.00</c:formatCode>
                <c:ptCount val="2"/>
                <c:pt idx="0">
                  <c:v>0.47</c:v>
                </c:pt>
                <c:pt idx="1">
                  <c:v>0.51</c:v>
                </c:pt>
              </c:numCache>
            </c:numRef>
          </c:val>
          <c:extLst>
            <c:ext xmlns:c16="http://schemas.microsoft.com/office/drawing/2014/chart" uri="{C3380CC4-5D6E-409C-BE32-E72D297353CC}">
              <c16:uniqueId val="{00000005-B388-4A5A-8F71-3F4D93B6FE77}"/>
            </c:ext>
          </c:extLst>
        </c:ser>
        <c:dLbls>
          <c:showLegendKey val="0"/>
          <c:showVal val="0"/>
          <c:showCatName val="0"/>
          <c:showSerName val="0"/>
          <c:showPercent val="0"/>
          <c:showBubbleSize val="0"/>
        </c:dLbls>
        <c:gapWidth val="150"/>
        <c:axId val="171833600"/>
        <c:axId val="172163072"/>
      </c:barChart>
      <c:catAx>
        <c:axId val="17183360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72163072"/>
        <c:crosses val="autoZero"/>
        <c:auto val="1"/>
        <c:lblAlgn val="ctr"/>
        <c:lblOffset val="100"/>
        <c:noMultiLvlLbl val="0"/>
      </c:catAx>
      <c:valAx>
        <c:axId val="172163072"/>
        <c:scaling>
          <c:orientation val="minMax"/>
          <c:max val="1"/>
          <c:min val="0"/>
        </c:scaling>
        <c:delete val="0"/>
        <c:axPos val="l"/>
        <c:majorGridlines/>
        <c:title>
          <c:tx>
            <c:rich>
              <a:bodyPr rot="-5400000" vert="horz"/>
              <a:lstStyle/>
              <a:p>
                <a:pPr>
                  <a:defRPr sz="1600">
                    <a:latin typeface="Calibri" panose="020F0502020204030204" pitchFamily="34" charset="0"/>
                  </a:defRPr>
                </a:pPr>
                <a:r>
                  <a:rPr lang="en-US" dirty="0" smtClean="0"/>
                  <a:t>Percentage of Diabetes Hospitalizations</a:t>
                </a:r>
                <a:endParaRPr lang="en-US" dirty="0"/>
              </a:p>
            </c:rich>
          </c:tx>
          <c:layout>
            <c:manualLayout>
              <c:xMode val="edge"/>
              <c:yMode val="edge"/>
              <c:x val="3.0864197530864196E-3"/>
              <c:y val="0.22367545626564123"/>
            </c:manualLayout>
          </c:layout>
          <c:overlay val="0"/>
        </c:title>
        <c:numFmt formatCode="#,##0.00" sourceLinked="0"/>
        <c:majorTickMark val="out"/>
        <c:minorTickMark val="none"/>
        <c:tickLblPos val="nextTo"/>
        <c:txPr>
          <a:bodyPr/>
          <a:lstStyle/>
          <a:p>
            <a:pPr>
              <a:defRPr sz="1600">
                <a:latin typeface="Calibri" panose="020F0502020204030204" pitchFamily="34" charset="0"/>
              </a:defRPr>
            </a:pPr>
            <a:endParaRPr lang="en-US"/>
          </a:p>
        </c:txPr>
        <c:crossAx val="171833600"/>
        <c:crosses val="autoZero"/>
        <c:crossBetween val="between"/>
        <c:majorUnit val="0.25"/>
      </c:valAx>
    </c:plotArea>
    <c:legend>
      <c:legendPos val="t"/>
      <c:layout>
        <c:manualLayout>
          <c:xMode val="edge"/>
          <c:yMode val="edge"/>
          <c:x val="5.5555555555555552E-2"/>
          <c:y val="7.2588201184154308E-2"/>
          <c:w val="0.88801351219986391"/>
          <c:h val="7.871701357097804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Renal Failure</a:t>
            </a:r>
            <a:endParaRPr lang="en-US" sz="1600" dirty="0">
              <a:latin typeface="Calibri" panose="020F0502020204030204" pitchFamily="34" charset="0"/>
            </a:endParaRPr>
          </a:p>
        </c:rich>
      </c:tx>
      <c:layout>
        <c:manualLayout>
          <c:xMode val="edge"/>
          <c:yMode val="edge"/>
          <c:x val="0.42959487702926025"/>
          <c:y val="0"/>
        </c:manualLayout>
      </c:layout>
      <c:overlay val="0"/>
    </c:title>
    <c:autoTitleDeleted val="0"/>
    <c:plotArea>
      <c:layout>
        <c:manualLayout>
          <c:layoutTarget val="inner"/>
          <c:xMode val="edge"/>
          <c:yMode val="edge"/>
          <c:x val="0.13942403032954215"/>
          <c:y val="0.18898553378502106"/>
          <c:w val="0.84820161368717795"/>
          <c:h val="0.7102819996337667"/>
        </c:manualLayout>
      </c:layout>
      <c:barChart>
        <c:barDir val="col"/>
        <c:grouping val="clustered"/>
        <c:varyColors val="0"/>
        <c:ser>
          <c:idx val="0"/>
          <c:order val="0"/>
          <c:tx>
            <c:strRef>
              <c:f>Sheet1!$B$1</c:f>
              <c:strCache>
                <c:ptCount val="1"/>
                <c:pt idx="0">
                  <c:v>Hispanic</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02F0-49F5-BD17-800F7874D87D}"/>
              </c:ext>
            </c:extLst>
          </c:dPt>
          <c:dPt>
            <c:idx val="1"/>
            <c:invertIfNegative val="0"/>
            <c:bubble3D val="0"/>
            <c:extLst>
              <c:ext xmlns:c16="http://schemas.microsoft.com/office/drawing/2014/chart" uri="{C3380CC4-5D6E-409C-BE32-E72D297353CC}">
                <c16:uniqueId val="{00000001-02F0-49F5-BD17-800F7874D87D}"/>
              </c:ext>
            </c:extLst>
          </c:dPt>
          <c:dPt>
            <c:idx val="2"/>
            <c:invertIfNegative val="0"/>
            <c:bubble3D val="0"/>
            <c:extLst>
              <c:ext xmlns:c16="http://schemas.microsoft.com/office/drawing/2014/chart" uri="{C3380CC4-5D6E-409C-BE32-E72D297353CC}">
                <c16:uniqueId val="{00000002-02F0-49F5-BD17-800F7874D87D}"/>
              </c:ext>
            </c:extLst>
          </c:dPt>
          <c:dPt>
            <c:idx val="3"/>
            <c:invertIfNegative val="0"/>
            <c:bubble3D val="0"/>
            <c:extLst>
              <c:ext xmlns:c16="http://schemas.microsoft.com/office/drawing/2014/chart" uri="{C3380CC4-5D6E-409C-BE32-E72D297353CC}">
                <c16:uniqueId val="{00000003-02F0-49F5-BD17-800F7874D87D}"/>
              </c:ext>
            </c:extLst>
          </c:dPt>
          <c:cat>
            <c:strRef>
              <c:f>Sheet1!$A$2:$A$3</c:f>
              <c:strCache>
                <c:ptCount val="2"/>
                <c:pt idx="0">
                  <c:v>Border Counties</c:v>
                </c:pt>
                <c:pt idx="1">
                  <c:v>Non-Border Counties</c:v>
                </c:pt>
              </c:strCache>
            </c:strRef>
          </c:cat>
          <c:val>
            <c:numRef>
              <c:f>Sheet1!$B$2:$B$3</c:f>
              <c:numCache>
                <c:formatCode>#,##0.0</c:formatCode>
                <c:ptCount val="2"/>
                <c:pt idx="0">
                  <c:v>39.9</c:v>
                </c:pt>
                <c:pt idx="1">
                  <c:v>39</c:v>
                </c:pt>
              </c:numCache>
            </c:numRef>
          </c:val>
          <c:extLst>
            <c:ext xmlns:c16="http://schemas.microsoft.com/office/drawing/2014/chart" uri="{C3380CC4-5D6E-409C-BE32-E72D297353CC}">
              <c16:uniqueId val="{00000004-02F0-49F5-BD17-800F7874D87D}"/>
            </c:ext>
          </c:extLst>
        </c:ser>
        <c:ser>
          <c:idx val="1"/>
          <c:order val="1"/>
          <c:tx>
            <c:strRef>
              <c:f>Sheet1!$C$1</c:f>
              <c:strCache>
                <c:ptCount val="1"/>
                <c:pt idx="0">
                  <c:v>Non-Hispanic</c:v>
                </c:pt>
              </c:strCache>
            </c:strRef>
          </c:tx>
          <c:spPr>
            <a:solidFill>
              <a:srgbClr val="AABA0A"/>
            </a:solidFill>
          </c:spPr>
          <c:invertIfNegative val="0"/>
          <c:cat>
            <c:strRef>
              <c:f>Sheet1!$A$2:$A$3</c:f>
              <c:strCache>
                <c:ptCount val="2"/>
                <c:pt idx="0">
                  <c:v>Border Counties</c:v>
                </c:pt>
                <c:pt idx="1">
                  <c:v>Non-Border Counties</c:v>
                </c:pt>
              </c:strCache>
            </c:strRef>
          </c:cat>
          <c:val>
            <c:numRef>
              <c:f>Sheet1!$C$2:$C$3</c:f>
              <c:numCache>
                <c:formatCode>#,##0.0</c:formatCode>
                <c:ptCount val="2"/>
                <c:pt idx="0">
                  <c:v>35.5</c:v>
                </c:pt>
                <c:pt idx="1">
                  <c:v>38.700000000000003</c:v>
                </c:pt>
              </c:numCache>
            </c:numRef>
          </c:val>
          <c:extLst>
            <c:ext xmlns:c16="http://schemas.microsoft.com/office/drawing/2014/chart" uri="{C3380CC4-5D6E-409C-BE32-E72D297353CC}">
              <c16:uniqueId val="{00000005-02F0-49F5-BD17-800F7874D87D}"/>
            </c:ext>
          </c:extLst>
        </c:ser>
        <c:dLbls>
          <c:showLegendKey val="0"/>
          <c:showVal val="0"/>
          <c:showCatName val="0"/>
          <c:showSerName val="0"/>
          <c:showPercent val="0"/>
          <c:showBubbleSize val="0"/>
        </c:dLbls>
        <c:gapWidth val="150"/>
        <c:axId val="172490752"/>
        <c:axId val="172492288"/>
      </c:barChart>
      <c:catAx>
        <c:axId val="172490752"/>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72492288"/>
        <c:crosses val="autoZero"/>
        <c:auto val="1"/>
        <c:lblAlgn val="ctr"/>
        <c:lblOffset val="100"/>
        <c:noMultiLvlLbl val="0"/>
      </c:catAx>
      <c:valAx>
        <c:axId val="172492288"/>
        <c:scaling>
          <c:orientation val="minMax"/>
          <c:max val="50"/>
          <c:min val="0"/>
        </c:scaling>
        <c:delete val="0"/>
        <c:axPos val="l"/>
        <c:majorGridlines/>
        <c:title>
          <c:tx>
            <c:rich>
              <a:bodyPr rot="-5400000" vert="horz"/>
              <a:lstStyle/>
              <a:p>
                <a:pPr>
                  <a:defRPr sz="1600">
                    <a:latin typeface="Calibri" panose="020F0502020204030204" pitchFamily="34" charset="0"/>
                  </a:defRPr>
                </a:pPr>
                <a:r>
                  <a:rPr lang="en-US" dirty="0" smtClean="0"/>
                  <a:t>Percentage of Diabetes Hospitalizations</a:t>
                </a:r>
                <a:endParaRPr lang="en-US" dirty="0"/>
              </a:p>
            </c:rich>
          </c:tx>
          <c:layout>
            <c:manualLayout>
              <c:xMode val="edge"/>
              <c:yMode val="edge"/>
              <c:x val="3.0864197530864196E-3"/>
              <c:y val="0.2236754562656412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72490752"/>
        <c:crosses val="autoZero"/>
        <c:crossBetween val="between"/>
        <c:majorUnit val="5"/>
      </c:valAx>
    </c:plotArea>
    <c:legend>
      <c:legendPos val="t"/>
      <c:layout>
        <c:manualLayout>
          <c:xMode val="edge"/>
          <c:yMode val="edge"/>
          <c:x val="5.5555555555555552E-2"/>
          <c:y val="7.2588201184154308E-2"/>
          <c:w val="0.88801351219986391"/>
          <c:h val="7.871701357097804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Peripheral Vascular Disease</a:t>
            </a:r>
            <a:endParaRPr lang="en-US" sz="1600" dirty="0">
              <a:latin typeface="Calibri" panose="020F0502020204030204" pitchFamily="34" charset="0"/>
            </a:endParaRPr>
          </a:p>
        </c:rich>
      </c:tx>
      <c:layout>
        <c:manualLayout>
          <c:xMode val="edge"/>
          <c:yMode val="edge"/>
          <c:x val="0.35552080295518618"/>
          <c:y val="0"/>
        </c:manualLayout>
      </c:layout>
      <c:overlay val="0"/>
    </c:title>
    <c:autoTitleDeleted val="0"/>
    <c:plotArea>
      <c:layout>
        <c:manualLayout>
          <c:layoutTarget val="inner"/>
          <c:xMode val="edge"/>
          <c:yMode val="edge"/>
          <c:x val="0.13016477107028288"/>
          <c:y val="0.18898553378502106"/>
          <c:w val="0.85746087294643725"/>
          <c:h val="0.7102819996337667"/>
        </c:manualLayout>
      </c:layout>
      <c:barChart>
        <c:barDir val="col"/>
        <c:grouping val="clustered"/>
        <c:varyColors val="0"/>
        <c:ser>
          <c:idx val="0"/>
          <c:order val="0"/>
          <c:tx>
            <c:strRef>
              <c:f>Sheet1!$B$1</c:f>
              <c:strCache>
                <c:ptCount val="1"/>
                <c:pt idx="0">
                  <c:v>Hispanic</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20C0-4FC1-B7E1-5EAC8E842345}"/>
              </c:ext>
            </c:extLst>
          </c:dPt>
          <c:dPt>
            <c:idx val="1"/>
            <c:invertIfNegative val="0"/>
            <c:bubble3D val="0"/>
            <c:extLst>
              <c:ext xmlns:c16="http://schemas.microsoft.com/office/drawing/2014/chart" uri="{C3380CC4-5D6E-409C-BE32-E72D297353CC}">
                <c16:uniqueId val="{00000001-20C0-4FC1-B7E1-5EAC8E842345}"/>
              </c:ext>
            </c:extLst>
          </c:dPt>
          <c:dPt>
            <c:idx val="2"/>
            <c:invertIfNegative val="0"/>
            <c:bubble3D val="0"/>
            <c:extLst>
              <c:ext xmlns:c16="http://schemas.microsoft.com/office/drawing/2014/chart" uri="{C3380CC4-5D6E-409C-BE32-E72D297353CC}">
                <c16:uniqueId val="{00000002-20C0-4FC1-B7E1-5EAC8E842345}"/>
              </c:ext>
            </c:extLst>
          </c:dPt>
          <c:dPt>
            <c:idx val="3"/>
            <c:invertIfNegative val="0"/>
            <c:bubble3D val="0"/>
            <c:extLst>
              <c:ext xmlns:c16="http://schemas.microsoft.com/office/drawing/2014/chart" uri="{C3380CC4-5D6E-409C-BE32-E72D297353CC}">
                <c16:uniqueId val="{00000003-20C0-4FC1-B7E1-5EAC8E842345}"/>
              </c:ext>
            </c:extLst>
          </c:dPt>
          <c:cat>
            <c:strRef>
              <c:f>Sheet1!$A$2:$A$3</c:f>
              <c:strCache>
                <c:ptCount val="2"/>
                <c:pt idx="0">
                  <c:v>Border Counties</c:v>
                </c:pt>
                <c:pt idx="1">
                  <c:v>Non-Border Counties</c:v>
                </c:pt>
              </c:strCache>
            </c:strRef>
          </c:cat>
          <c:val>
            <c:numRef>
              <c:f>Sheet1!$B$2:$B$3</c:f>
              <c:numCache>
                <c:formatCode>#,##0.0</c:formatCode>
                <c:ptCount val="2"/>
                <c:pt idx="0">
                  <c:v>13</c:v>
                </c:pt>
                <c:pt idx="1">
                  <c:v>11.5</c:v>
                </c:pt>
              </c:numCache>
            </c:numRef>
          </c:val>
          <c:extLst>
            <c:ext xmlns:c16="http://schemas.microsoft.com/office/drawing/2014/chart" uri="{C3380CC4-5D6E-409C-BE32-E72D297353CC}">
              <c16:uniqueId val="{00000004-20C0-4FC1-B7E1-5EAC8E842345}"/>
            </c:ext>
          </c:extLst>
        </c:ser>
        <c:ser>
          <c:idx val="1"/>
          <c:order val="1"/>
          <c:tx>
            <c:strRef>
              <c:f>Sheet1!$C$1</c:f>
              <c:strCache>
                <c:ptCount val="1"/>
                <c:pt idx="0">
                  <c:v>Non-Hispanic</c:v>
                </c:pt>
              </c:strCache>
            </c:strRef>
          </c:tx>
          <c:spPr>
            <a:solidFill>
              <a:srgbClr val="AABA0A"/>
            </a:solidFill>
          </c:spPr>
          <c:invertIfNegative val="0"/>
          <c:cat>
            <c:strRef>
              <c:f>Sheet1!$A$2:$A$3</c:f>
              <c:strCache>
                <c:ptCount val="2"/>
                <c:pt idx="0">
                  <c:v>Border Counties</c:v>
                </c:pt>
                <c:pt idx="1">
                  <c:v>Non-Border Counties</c:v>
                </c:pt>
              </c:strCache>
            </c:strRef>
          </c:cat>
          <c:val>
            <c:numRef>
              <c:f>Sheet1!$C$2:$C$3</c:f>
              <c:numCache>
                <c:formatCode>#,##0.0</c:formatCode>
                <c:ptCount val="2"/>
                <c:pt idx="0">
                  <c:v>11.6</c:v>
                </c:pt>
                <c:pt idx="1">
                  <c:v>12.8</c:v>
                </c:pt>
              </c:numCache>
            </c:numRef>
          </c:val>
          <c:extLst>
            <c:ext xmlns:c16="http://schemas.microsoft.com/office/drawing/2014/chart" uri="{C3380CC4-5D6E-409C-BE32-E72D297353CC}">
              <c16:uniqueId val="{00000005-20C0-4FC1-B7E1-5EAC8E842345}"/>
            </c:ext>
          </c:extLst>
        </c:ser>
        <c:dLbls>
          <c:showLegendKey val="0"/>
          <c:showVal val="0"/>
          <c:showCatName val="0"/>
          <c:showSerName val="0"/>
          <c:showPercent val="0"/>
          <c:showBubbleSize val="0"/>
        </c:dLbls>
        <c:gapWidth val="150"/>
        <c:axId val="172607360"/>
        <c:axId val="172608896"/>
      </c:barChart>
      <c:catAx>
        <c:axId val="17260736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72608896"/>
        <c:crosses val="autoZero"/>
        <c:auto val="1"/>
        <c:lblAlgn val="ctr"/>
        <c:lblOffset val="100"/>
        <c:noMultiLvlLbl val="0"/>
      </c:catAx>
      <c:valAx>
        <c:axId val="172608896"/>
        <c:scaling>
          <c:orientation val="minMax"/>
          <c:max val="16"/>
          <c:min val="0"/>
        </c:scaling>
        <c:delete val="0"/>
        <c:axPos val="l"/>
        <c:majorGridlines/>
        <c:title>
          <c:tx>
            <c:rich>
              <a:bodyPr rot="-5400000" vert="horz"/>
              <a:lstStyle/>
              <a:p>
                <a:pPr>
                  <a:defRPr sz="1600">
                    <a:latin typeface="Calibri" panose="020F0502020204030204" pitchFamily="34" charset="0"/>
                  </a:defRPr>
                </a:pPr>
                <a:r>
                  <a:rPr lang="en-US" dirty="0" smtClean="0"/>
                  <a:t>Percentage of Diabetes Hospitalizations</a:t>
                </a:r>
                <a:endParaRPr lang="en-US" dirty="0"/>
              </a:p>
            </c:rich>
          </c:tx>
          <c:layout>
            <c:manualLayout>
              <c:xMode val="edge"/>
              <c:yMode val="edge"/>
              <c:x val="0"/>
              <c:y val="0.2947348877901890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72607360"/>
        <c:crosses val="autoZero"/>
        <c:crossBetween val="between"/>
        <c:majorUnit val="2"/>
      </c:valAx>
    </c:plotArea>
    <c:legend>
      <c:legendPos val="t"/>
      <c:layout>
        <c:manualLayout>
          <c:xMode val="edge"/>
          <c:yMode val="edge"/>
          <c:x val="5.5555555555555552E-2"/>
          <c:y val="7.2588201184154308E-2"/>
          <c:w val="0.88801351219986391"/>
          <c:h val="7.871701357097804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Paralysis</a:t>
            </a:r>
            <a:endParaRPr lang="en-US" sz="1600" dirty="0">
              <a:latin typeface="Calibri" panose="020F0502020204030204" pitchFamily="34" charset="0"/>
            </a:endParaRPr>
          </a:p>
        </c:rich>
      </c:tx>
      <c:layout>
        <c:manualLayout>
          <c:xMode val="edge"/>
          <c:yMode val="edge"/>
          <c:x val="0.44965660542432195"/>
          <c:y val="0"/>
        </c:manualLayout>
      </c:layout>
      <c:overlay val="0"/>
    </c:title>
    <c:autoTitleDeleted val="0"/>
    <c:plotArea>
      <c:layout>
        <c:manualLayout>
          <c:layoutTarget val="inner"/>
          <c:xMode val="edge"/>
          <c:yMode val="edge"/>
          <c:x val="0.13016477107028288"/>
          <c:y val="0.18898553378502106"/>
          <c:w val="0.85746087294643725"/>
          <c:h val="0.7102819996337667"/>
        </c:manualLayout>
      </c:layout>
      <c:barChart>
        <c:barDir val="col"/>
        <c:grouping val="clustered"/>
        <c:varyColors val="0"/>
        <c:ser>
          <c:idx val="0"/>
          <c:order val="0"/>
          <c:tx>
            <c:strRef>
              <c:f>Sheet1!$B$1</c:f>
              <c:strCache>
                <c:ptCount val="1"/>
                <c:pt idx="0">
                  <c:v>Hispanic</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46A3-4ADD-A62C-D2CAEB2F4B02}"/>
              </c:ext>
            </c:extLst>
          </c:dPt>
          <c:dPt>
            <c:idx val="1"/>
            <c:invertIfNegative val="0"/>
            <c:bubble3D val="0"/>
            <c:extLst>
              <c:ext xmlns:c16="http://schemas.microsoft.com/office/drawing/2014/chart" uri="{C3380CC4-5D6E-409C-BE32-E72D297353CC}">
                <c16:uniqueId val="{00000001-46A3-4ADD-A62C-D2CAEB2F4B02}"/>
              </c:ext>
            </c:extLst>
          </c:dPt>
          <c:dPt>
            <c:idx val="2"/>
            <c:invertIfNegative val="0"/>
            <c:bubble3D val="0"/>
            <c:extLst>
              <c:ext xmlns:c16="http://schemas.microsoft.com/office/drawing/2014/chart" uri="{C3380CC4-5D6E-409C-BE32-E72D297353CC}">
                <c16:uniqueId val="{00000002-46A3-4ADD-A62C-D2CAEB2F4B02}"/>
              </c:ext>
            </c:extLst>
          </c:dPt>
          <c:dPt>
            <c:idx val="3"/>
            <c:invertIfNegative val="0"/>
            <c:bubble3D val="0"/>
            <c:extLst>
              <c:ext xmlns:c16="http://schemas.microsoft.com/office/drawing/2014/chart" uri="{C3380CC4-5D6E-409C-BE32-E72D297353CC}">
                <c16:uniqueId val="{00000003-46A3-4ADD-A62C-D2CAEB2F4B02}"/>
              </c:ext>
            </c:extLst>
          </c:dPt>
          <c:cat>
            <c:strRef>
              <c:f>Sheet1!$A$2:$A$3</c:f>
              <c:strCache>
                <c:ptCount val="2"/>
                <c:pt idx="0">
                  <c:v>Border Counties</c:v>
                </c:pt>
                <c:pt idx="1">
                  <c:v>Non-Border Counties</c:v>
                </c:pt>
              </c:strCache>
            </c:strRef>
          </c:cat>
          <c:val>
            <c:numRef>
              <c:f>Sheet1!$B$2:$B$3</c:f>
              <c:numCache>
                <c:formatCode>#,##0.0</c:formatCode>
                <c:ptCount val="2"/>
                <c:pt idx="0">
                  <c:v>3.9</c:v>
                </c:pt>
                <c:pt idx="1">
                  <c:v>3.6</c:v>
                </c:pt>
              </c:numCache>
            </c:numRef>
          </c:val>
          <c:extLst>
            <c:ext xmlns:c16="http://schemas.microsoft.com/office/drawing/2014/chart" uri="{C3380CC4-5D6E-409C-BE32-E72D297353CC}">
              <c16:uniqueId val="{00000004-46A3-4ADD-A62C-D2CAEB2F4B02}"/>
            </c:ext>
          </c:extLst>
        </c:ser>
        <c:ser>
          <c:idx val="1"/>
          <c:order val="1"/>
          <c:tx>
            <c:strRef>
              <c:f>Sheet1!$C$1</c:f>
              <c:strCache>
                <c:ptCount val="1"/>
                <c:pt idx="0">
                  <c:v>Non-Hispanic</c:v>
                </c:pt>
              </c:strCache>
            </c:strRef>
          </c:tx>
          <c:spPr>
            <a:solidFill>
              <a:srgbClr val="AABA0A"/>
            </a:solidFill>
          </c:spPr>
          <c:invertIfNegative val="0"/>
          <c:cat>
            <c:strRef>
              <c:f>Sheet1!$A$2:$A$3</c:f>
              <c:strCache>
                <c:ptCount val="2"/>
                <c:pt idx="0">
                  <c:v>Border Counties</c:v>
                </c:pt>
                <c:pt idx="1">
                  <c:v>Non-Border Counties</c:v>
                </c:pt>
              </c:strCache>
            </c:strRef>
          </c:cat>
          <c:val>
            <c:numRef>
              <c:f>Sheet1!$C$2:$C$3</c:f>
              <c:numCache>
                <c:formatCode>#,##0.0</c:formatCode>
                <c:ptCount val="2"/>
                <c:pt idx="0">
                  <c:v>3.5</c:v>
                </c:pt>
                <c:pt idx="1">
                  <c:v>3.9</c:v>
                </c:pt>
              </c:numCache>
            </c:numRef>
          </c:val>
          <c:extLst>
            <c:ext xmlns:c16="http://schemas.microsoft.com/office/drawing/2014/chart" uri="{C3380CC4-5D6E-409C-BE32-E72D297353CC}">
              <c16:uniqueId val="{00000005-46A3-4ADD-A62C-D2CAEB2F4B02}"/>
            </c:ext>
          </c:extLst>
        </c:ser>
        <c:dLbls>
          <c:showLegendKey val="0"/>
          <c:showVal val="0"/>
          <c:showCatName val="0"/>
          <c:showSerName val="0"/>
          <c:showPercent val="0"/>
          <c:showBubbleSize val="0"/>
        </c:dLbls>
        <c:gapWidth val="150"/>
        <c:axId val="172764160"/>
        <c:axId val="172798720"/>
      </c:barChart>
      <c:catAx>
        <c:axId val="17276416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72798720"/>
        <c:crosses val="autoZero"/>
        <c:auto val="1"/>
        <c:lblAlgn val="ctr"/>
        <c:lblOffset val="100"/>
        <c:noMultiLvlLbl val="0"/>
      </c:catAx>
      <c:valAx>
        <c:axId val="172798720"/>
        <c:scaling>
          <c:orientation val="minMax"/>
          <c:max val="5"/>
          <c:min val="0"/>
        </c:scaling>
        <c:delete val="0"/>
        <c:axPos val="l"/>
        <c:majorGridlines/>
        <c:title>
          <c:tx>
            <c:rich>
              <a:bodyPr rot="-5400000" vert="horz"/>
              <a:lstStyle/>
              <a:p>
                <a:pPr>
                  <a:defRPr sz="1600">
                    <a:latin typeface="Calibri" panose="020F0502020204030204" pitchFamily="34" charset="0"/>
                  </a:defRPr>
                </a:pPr>
                <a:r>
                  <a:rPr lang="en-US" dirty="0" smtClean="0"/>
                  <a:t>Percentage of Diabetes Hospitalizations</a:t>
                </a:r>
                <a:endParaRPr lang="en-US" dirty="0"/>
              </a:p>
            </c:rich>
          </c:tx>
          <c:layout>
            <c:manualLayout>
              <c:xMode val="edge"/>
              <c:yMode val="edge"/>
              <c:x val="0"/>
              <c:y val="0.29473488779018903"/>
            </c:manualLayout>
          </c:layout>
          <c:overlay val="0"/>
        </c:title>
        <c:numFmt formatCode="#,##0.0" sourceLinked="0"/>
        <c:majorTickMark val="out"/>
        <c:minorTickMark val="none"/>
        <c:tickLblPos val="nextTo"/>
        <c:txPr>
          <a:bodyPr/>
          <a:lstStyle/>
          <a:p>
            <a:pPr>
              <a:defRPr sz="1600">
                <a:latin typeface="Calibri" panose="020F0502020204030204" pitchFamily="34" charset="0"/>
              </a:defRPr>
            </a:pPr>
            <a:endParaRPr lang="en-US"/>
          </a:p>
        </c:txPr>
        <c:crossAx val="172764160"/>
        <c:crosses val="autoZero"/>
        <c:crossBetween val="between"/>
        <c:majorUnit val="0.5"/>
      </c:valAx>
    </c:plotArea>
    <c:legend>
      <c:legendPos val="t"/>
      <c:layout>
        <c:manualLayout>
          <c:xMode val="edge"/>
          <c:yMode val="edge"/>
          <c:x val="5.5555555555555552E-2"/>
          <c:y val="7.2588201184154308E-2"/>
          <c:w val="0.88801351219986391"/>
          <c:h val="7.871701357097804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Other Neurologic Disorders</a:t>
            </a:r>
            <a:endParaRPr lang="en-US" sz="1600" dirty="0">
              <a:latin typeface="Calibri" panose="020F0502020204030204" pitchFamily="34" charset="0"/>
            </a:endParaRPr>
          </a:p>
        </c:rich>
      </c:tx>
      <c:layout>
        <c:manualLayout>
          <c:xMode val="edge"/>
          <c:yMode val="edge"/>
          <c:x val="0.35706401283172939"/>
          <c:y val="0"/>
        </c:manualLayout>
      </c:layout>
      <c:overlay val="0"/>
    </c:title>
    <c:autoTitleDeleted val="0"/>
    <c:plotArea>
      <c:layout>
        <c:manualLayout>
          <c:layoutTarget val="inner"/>
          <c:xMode val="edge"/>
          <c:yMode val="edge"/>
          <c:x val="0.13016477107028288"/>
          <c:y val="0.18898553378502106"/>
          <c:w val="0.85746087294643725"/>
          <c:h val="0.7102819996337667"/>
        </c:manualLayout>
      </c:layout>
      <c:barChart>
        <c:barDir val="col"/>
        <c:grouping val="clustered"/>
        <c:varyColors val="0"/>
        <c:ser>
          <c:idx val="0"/>
          <c:order val="0"/>
          <c:tx>
            <c:strRef>
              <c:f>Sheet1!$B$1</c:f>
              <c:strCache>
                <c:ptCount val="1"/>
                <c:pt idx="0">
                  <c:v>Hispanic</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0C55-4FC4-B3E0-97FFDBD67D90}"/>
              </c:ext>
            </c:extLst>
          </c:dPt>
          <c:dPt>
            <c:idx val="1"/>
            <c:invertIfNegative val="0"/>
            <c:bubble3D val="0"/>
            <c:extLst>
              <c:ext xmlns:c16="http://schemas.microsoft.com/office/drawing/2014/chart" uri="{C3380CC4-5D6E-409C-BE32-E72D297353CC}">
                <c16:uniqueId val="{00000001-0C55-4FC4-B3E0-97FFDBD67D90}"/>
              </c:ext>
            </c:extLst>
          </c:dPt>
          <c:dPt>
            <c:idx val="2"/>
            <c:invertIfNegative val="0"/>
            <c:bubble3D val="0"/>
            <c:extLst>
              <c:ext xmlns:c16="http://schemas.microsoft.com/office/drawing/2014/chart" uri="{C3380CC4-5D6E-409C-BE32-E72D297353CC}">
                <c16:uniqueId val="{00000002-0C55-4FC4-B3E0-97FFDBD67D90}"/>
              </c:ext>
            </c:extLst>
          </c:dPt>
          <c:dPt>
            <c:idx val="3"/>
            <c:invertIfNegative val="0"/>
            <c:bubble3D val="0"/>
            <c:extLst>
              <c:ext xmlns:c16="http://schemas.microsoft.com/office/drawing/2014/chart" uri="{C3380CC4-5D6E-409C-BE32-E72D297353CC}">
                <c16:uniqueId val="{00000003-0C55-4FC4-B3E0-97FFDBD67D90}"/>
              </c:ext>
            </c:extLst>
          </c:dPt>
          <c:cat>
            <c:strRef>
              <c:f>Sheet1!$A$2:$A$3</c:f>
              <c:strCache>
                <c:ptCount val="2"/>
                <c:pt idx="0">
                  <c:v>Border Counties</c:v>
                </c:pt>
                <c:pt idx="1">
                  <c:v>Non-Border Counties</c:v>
                </c:pt>
              </c:strCache>
            </c:strRef>
          </c:cat>
          <c:val>
            <c:numRef>
              <c:f>Sheet1!$B$2:$B$3</c:f>
              <c:numCache>
                <c:formatCode>#,##0.0</c:formatCode>
                <c:ptCount val="2"/>
                <c:pt idx="0">
                  <c:v>7.6</c:v>
                </c:pt>
                <c:pt idx="1">
                  <c:v>6.5</c:v>
                </c:pt>
              </c:numCache>
            </c:numRef>
          </c:val>
          <c:extLst>
            <c:ext xmlns:c16="http://schemas.microsoft.com/office/drawing/2014/chart" uri="{C3380CC4-5D6E-409C-BE32-E72D297353CC}">
              <c16:uniqueId val="{00000004-0C55-4FC4-B3E0-97FFDBD67D90}"/>
            </c:ext>
          </c:extLst>
        </c:ser>
        <c:ser>
          <c:idx val="1"/>
          <c:order val="1"/>
          <c:tx>
            <c:strRef>
              <c:f>Sheet1!$C$1</c:f>
              <c:strCache>
                <c:ptCount val="1"/>
                <c:pt idx="0">
                  <c:v>Non-Hispanic</c:v>
                </c:pt>
              </c:strCache>
            </c:strRef>
          </c:tx>
          <c:spPr>
            <a:solidFill>
              <a:srgbClr val="AABA0A"/>
            </a:solidFill>
          </c:spPr>
          <c:invertIfNegative val="0"/>
          <c:cat>
            <c:strRef>
              <c:f>Sheet1!$A$2:$A$3</c:f>
              <c:strCache>
                <c:ptCount val="2"/>
                <c:pt idx="0">
                  <c:v>Border Counties</c:v>
                </c:pt>
                <c:pt idx="1">
                  <c:v>Non-Border Counties</c:v>
                </c:pt>
              </c:strCache>
            </c:strRef>
          </c:cat>
          <c:val>
            <c:numRef>
              <c:f>Sheet1!$C$2:$C$3</c:f>
              <c:numCache>
                <c:formatCode>#,##0.0</c:formatCode>
                <c:ptCount val="2"/>
                <c:pt idx="0">
                  <c:v>8.5</c:v>
                </c:pt>
                <c:pt idx="1">
                  <c:v>8.6999999999999993</c:v>
                </c:pt>
              </c:numCache>
            </c:numRef>
          </c:val>
          <c:extLst>
            <c:ext xmlns:c16="http://schemas.microsoft.com/office/drawing/2014/chart" uri="{C3380CC4-5D6E-409C-BE32-E72D297353CC}">
              <c16:uniqueId val="{00000005-0C55-4FC4-B3E0-97FFDBD67D90}"/>
            </c:ext>
          </c:extLst>
        </c:ser>
        <c:dLbls>
          <c:showLegendKey val="0"/>
          <c:showVal val="0"/>
          <c:showCatName val="0"/>
          <c:showSerName val="0"/>
          <c:showPercent val="0"/>
          <c:showBubbleSize val="0"/>
        </c:dLbls>
        <c:gapWidth val="150"/>
        <c:axId val="172827008"/>
        <c:axId val="172828544"/>
      </c:barChart>
      <c:catAx>
        <c:axId val="172827008"/>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72828544"/>
        <c:crosses val="autoZero"/>
        <c:auto val="1"/>
        <c:lblAlgn val="ctr"/>
        <c:lblOffset val="100"/>
        <c:noMultiLvlLbl val="0"/>
      </c:catAx>
      <c:valAx>
        <c:axId val="172828544"/>
        <c:scaling>
          <c:orientation val="minMax"/>
          <c:max val="10"/>
          <c:min val="0"/>
        </c:scaling>
        <c:delete val="0"/>
        <c:axPos val="l"/>
        <c:majorGridlines/>
        <c:title>
          <c:tx>
            <c:rich>
              <a:bodyPr rot="-5400000" vert="horz"/>
              <a:lstStyle/>
              <a:p>
                <a:pPr>
                  <a:defRPr sz="1600">
                    <a:latin typeface="Calibri" panose="020F0502020204030204" pitchFamily="34" charset="0"/>
                  </a:defRPr>
                </a:pPr>
                <a:r>
                  <a:rPr lang="en-US" dirty="0" smtClean="0"/>
                  <a:t>Percentage of Diabetes Hospitalizations</a:t>
                </a:r>
                <a:endParaRPr lang="en-US" dirty="0"/>
              </a:p>
            </c:rich>
          </c:tx>
          <c:layout>
            <c:manualLayout>
              <c:xMode val="edge"/>
              <c:yMode val="edge"/>
              <c:x val="0"/>
              <c:y val="0.2947348877901890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72827008"/>
        <c:crosses val="autoZero"/>
        <c:crossBetween val="between"/>
        <c:majorUnit val="1"/>
      </c:valAx>
    </c:plotArea>
    <c:legend>
      <c:legendPos val="t"/>
      <c:layout>
        <c:manualLayout>
          <c:xMode val="edge"/>
          <c:yMode val="edge"/>
          <c:x val="5.5555555555555552E-2"/>
          <c:y val="7.2588201184154308E-2"/>
          <c:w val="0.88801351219986391"/>
          <c:h val="7.871701357097804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100174978127734"/>
          <c:y val="8.7650728441553485E-2"/>
          <c:w val="0.87899825021872269"/>
          <c:h val="0.79652017003309372"/>
        </c:manualLayout>
      </c:layout>
      <c:lineChart>
        <c:grouping val="standard"/>
        <c:varyColors val="0"/>
        <c:ser>
          <c:idx val="3"/>
          <c:order val="0"/>
          <c:tx>
            <c:strRef>
              <c:f>Sheet1!$B$1</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numRef>
              <c:f>Sheet1!$A$2:$A$12</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Sheet1!$B$2:$B$12</c:f>
              <c:numCache>
                <c:formatCode>0.0</c:formatCode>
                <c:ptCount val="11"/>
                <c:pt idx="0">
                  <c:v>444.14100000000002</c:v>
                </c:pt>
                <c:pt idx="1">
                  <c:v>399.5</c:v>
                </c:pt>
                <c:pt idx="2">
                  <c:v>400.88099999999997</c:v>
                </c:pt>
                <c:pt idx="3">
                  <c:v>392.76299999999998</c:v>
                </c:pt>
                <c:pt idx="4">
                  <c:v>373.01600000000002</c:v>
                </c:pt>
                <c:pt idx="5">
                  <c:v>350.78899999999999</c:v>
                </c:pt>
                <c:pt idx="6">
                  <c:v>339.89299999999997</c:v>
                </c:pt>
                <c:pt idx="7">
                  <c:v>329.68099999999998</c:v>
                </c:pt>
                <c:pt idx="8">
                  <c:v>306.32</c:v>
                </c:pt>
                <c:pt idx="9">
                  <c:v>301.12599999999998</c:v>
                </c:pt>
                <c:pt idx="10">
                  <c:v>283.16000000000003</c:v>
                </c:pt>
              </c:numCache>
            </c:numRef>
          </c:val>
          <c:smooth val="0"/>
          <c:extLst>
            <c:ext xmlns:c16="http://schemas.microsoft.com/office/drawing/2014/chart" uri="{C3380CC4-5D6E-409C-BE32-E72D297353CC}">
              <c16:uniqueId val="{00000000-1D41-4A81-ABEB-1D2C742AB47A}"/>
            </c:ext>
          </c:extLst>
        </c:ser>
        <c:ser>
          <c:idx val="0"/>
          <c:order val="1"/>
          <c:tx>
            <c:strRef>
              <c:f>Sheet1!$C$1</c:f>
              <c:strCache>
                <c:ptCount val="1"/>
                <c:pt idx="0">
                  <c:v>Black</c:v>
                </c:pt>
              </c:strCache>
            </c:strRef>
          </c:tx>
          <c:spPr>
            <a:ln w="25400">
              <a:solidFill>
                <a:srgbClr val="0072C6"/>
              </a:solidFill>
            </a:ln>
          </c:spPr>
          <c:marker>
            <c:symbol val="square"/>
            <c:size val="7"/>
            <c:spPr>
              <a:solidFill>
                <a:srgbClr val="0072C6"/>
              </a:solidFill>
              <a:ln>
                <a:noFill/>
              </a:ln>
            </c:spPr>
          </c:marker>
          <c:cat>
            <c:numRef>
              <c:f>Sheet1!$A$2:$A$12</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Sheet1!$C$2:$C$12</c:f>
              <c:numCache>
                <c:formatCode>0.0</c:formatCode>
                <c:ptCount val="11"/>
                <c:pt idx="0">
                  <c:v>1121.758</c:v>
                </c:pt>
                <c:pt idx="1">
                  <c:v>927.81899999999996</c:v>
                </c:pt>
                <c:pt idx="2">
                  <c:v>1009.321</c:v>
                </c:pt>
                <c:pt idx="3">
                  <c:v>912.428</c:v>
                </c:pt>
                <c:pt idx="4">
                  <c:v>927.50599999999997</c:v>
                </c:pt>
                <c:pt idx="5">
                  <c:v>890.24300000000005</c:v>
                </c:pt>
                <c:pt idx="6">
                  <c:v>824.57799999999997</c:v>
                </c:pt>
                <c:pt idx="7">
                  <c:v>799.24599999999998</c:v>
                </c:pt>
                <c:pt idx="8">
                  <c:v>771.43499999999995</c:v>
                </c:pt>
                <c:pt idx="9">
                  <c:v>730.49</c:v>
                </c:pt>
                <c:pt idx="10">
                  <c:v>662.17</c:v>
                </c:pt>
              </c:numCache>
            </c:numRef>
          </c:val>
          <c:smooth val="0"/>
          <c:extLst>
            <c:ext xmlns:c16="http://schemas.microsoft.com/office/drawing/2014/chart" uri="{C3380CC4-5D6E-409C-BE32-E72D297353CC}">
              <c16:uniqueId val="{00000001-1D41-4A81-ABEB-1D2C742AB47A}"/>
            </c:ext>
          </c:extLst>
        </c:ser>
        <c:ser>
          <c:idx val="2"/>
          <c:order val="2"/>
          <c:tx>
            <c:strRef>
              <c:f>Sheet1!$E$1</c:f>
              <c:strCache>
                <c:ptCount val="1"/>
                <c:pt idx="0">
                  <c:v>Hispanic</c:v>
                </c:pt>
              </c:strCache>
            </c:strRef>
          </c:tx>
          <c:spPr>
            <a:ln w="25400">
              <a:solidFill>
                <a:srgbClr val="AABA0A"/>
              </a:solidFill>
            </a:ln>
          </c:spPr>
          <c:marker>
            <c:symbol val="triangle"/>
            <c:size val="9"/>
            <c:spPr>
              <a:solidFill>
                <a:srgbClr val="AABA0A"/>
              </a:solidFill>
              <a:ln>
                <a:noFill/>
              </a:ln>
            </c:spPr>
          </c:marker>
          <c:cat>
            <c:numRef>
              <c:f>Sheet1!$A$2:$A$12</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Sheet1!$E$2:$E$12</c:f>
              <c:numCache>
                <c:formatCode>0.0</c:formatCode>
                <c:ptCount val="11"/>
                <c:pt idx="0">
                  <c:v>653.02200000000005</c:v>
                </c:pt>
                <c:pt idx="1">
                  <c:v>662.22799999999995</c:v>
                </c:pt>
                <c:pt idx="2">
                  <c:v>629.92100000000005</c:v>
                </c:pt>
                <c:pt idx="3">
                  <c:v>538.03499999999997</c:v>
                </c:pt>
                <c:pt idx="4">
                  <c:v>465.87099999999998</c:v>
                </c:pt>
                <c:pt idx="5">
                  <c:v>437.10300000000001</c:v>
                </c:pt>
                <c:pt idx="6">
                  <c:v>362.81</c:v>
                </c:pt>
                <c:pt idx="7">
                  <c:v>360.161</c:v>
                </c:pt>
                <c:pt idx="8">
                  <c:v>372.69600000000003</c:v>
                </c:pt>
                <c:pt idx="9">
                  <c:v>359.17</c:v>
                </c:pt>
                <c:pt idx="10">
                  <c:v>298.91000000000003</c:v>
                </c:pt>
              </c:numCache>
            </c:numRef>
          </c:val>
          <c:smooth val="0"/>
          <c:extLst>
            <c:ext xmlns:c16="http://schemas.microsoft.com/office/drawing/2014/chart" uri="{C3380CC4-5D6E-409C-BE32-E72D297353CC}">
              <c16:uniqueId val="{00000002-1D41-4A81-ABEB-1D2C742AB47A}"/>
            </c:ext>
          </c:extLst>
        </c:ser>
        <c:dLbls>
          <c:showLegendKey val="0"/>
          <c:showVal val="0"/>
          <c:showCatName val="0"/>
          <c:showSerName val="0"/>
          <c:showPercent val="0"/>
          <c:showBubbleSize val="0"/>
        </c:dLbls>
        <c:marker val="1"/>
        <c:smooth val="0"/>
        <c:axId val="85820928"/>
        <c:axId val="85822848"/>
      </c:lineChart>
      <c:catAx>
        <c:axId val="85820928"/>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85822848"/>
        <c:crosses val="autoZero"/>
        <c:auto val="1"/>
        <c:lblAlgn val="ctr"/>
        <c:lblOffset val="100"/>
        <c:noMultiLvlLbl val="0"/>
      </c:catAx>
      <c:valAx>
        <c:axId val="85822848"/>
        <c:scaling>
          <c:orientation val="minMax"/>
          <c:max val="120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1000,000 Population</a:t>
                </a:r>
                <a:endParaRPr lang="en-US" dirty="0"/>
              </a:p>
            </c:rich>
          </c:tx>
          <c:layout>
            <c:manualLayout>
              <c:xMode val="edge"/>
              <c:yMode val="edge"/>
              <c:x val="1.5432098765432098E-3"/>
              <c:y val="0.197250275780744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85820928"/>
        <c:crosses val="autoZero"/>
        <c:crossBetween val="between"/>
        <c:majorUnit val="100"/>
      </c:valAx>
    </c:plotArea>
    <c:legend>
      <c:legendPos val="t"/>
      <c:layout>
        <c:manualLayout>
          <c:xMode val="edge"/>
          <c:yMode val="edge"/>
          <c:x val="0.11931065908428114"/>
          <c:y val="1.1675185338674747E-3"/>
          <c:w val="0.76905645474871198"/>
          <c:h val="8.5085492030887444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Liver Disease</a:t>
            </a:r>
            <a:endParaRPr lang="en-US" sz="1600" dirty="0">
              <a:latin typeface="Calibri" panose="020F0502020204030204" pitchFamily="34" charset="0"/>
            </a:endParaRPr>
          </a:p>
        </c:rich>
      </c:tx>
      <c:layout>
        <c:manualLayout>
          <c:xMode val="edge"/>
          <c:yMode val="edge"/>
          <c:x val="0.42805166715271703"/>
          <c:y val="0"/>
        </c:manualLayout>
      </c:layout>
      <c:overlay val="0"/>
    </c:title>
    <c:autoTitleDeleted val="0"/>
    <c:plotArea>
      <c:layout>
        <c:manualLayout>
          <c:layoutTarget val="inner"/>
          <c:xMode val="edge"/>
          <c:yMode val="edge"/>
          <c:x val="0.13016477107028288"/>
          <c:y val="0.18898553378502106"/>
          <c:w val="0.85746087294643725"/>
          <c:h val="0.7102819996337667"/>
        </c:manualLayout>
      </c:layout>
      <c:barChart>
        <c:barDir val="col"/>
        <c:grouping val="clustered"/>
        <c:varyColors val="0"/>
        <c:ser>
          <c:idx val="0"/>
          <c:order val="0"/>
          <c:tx>
            <c:strRef>
              <c:f>Sheet1!$B$1</c:f>
              <c:strCache>
                <c:ptCount val="1"/>
                <c:pt idx="0">
                  <c:v>Hispanic</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9B98-493C-9A5C-B1422B623FC8}"/>
              </c:ext>
            </c:extLst>
          </c:dPt>
          <c:dPt>
            <c:idx val="1"/>
            <c:invertIfNegative val="0"/>
            <c:bubble3D val="0"/>
            <c:extLst>
              <c:ext xmlns:c16="http://schemas.microsoft.com/office/drawing/2014/chart" uri="{C3380CC4-5D6E-409C-BE32-E72D297353CC}">
                <c16:uniqueId val="{00000001-9B98-493C-9A5C-B1422B623FC8}"/>
              </c:ext>
            </c:extLst>
          </c:dPt>
          <c:dPt>
            <c:idx val="2"/>
            <c:invertIfNegative val="0"/>
            <c:bubble3D val="0"/>
            <c:extLst>
              <c:ext xmlns:c16="http://schemas.microsoft.com/office/drawing/2014/chart" uri="{C3380CC4-5D6E-409C-BE32-E72D297353CC}">
                <c16:uniqueId val="{00000002-9B98-493C-9A5C-B1422B623FC8}"/>
              </c:ext>
            </c:extLst>
          </c:dPt>
          <c:dPt>
            <c:idx val="3"/>
            <c:invertIfNegative val="0"/>
            <c:bubble3D val="0"/>
            <c:extLst>
              <c:ext xmlns:c16="http://schemas.microsoft.com/office/drawing/2014/chart" uri="{C3380CC4-5D6E-409C-BE32-E72D297353CC}">
                <c16:uniqueId val="{00000003-9B98-493C-9A5C-B1422B623FC8}"/>
              </c:ext>
            </c:extLst>
          </c:dPt>
          <c:cat>
            <c:strRef>
              <c:f>Sheet1!$A$2:$A$3</c:f>
              <c:strCache>
                <c:ptCount val="2"/>
                <c:pt idx="0">
                  <c:v>Border Counties</c:v>
                </c:pt>
                <c:pt idx="1">
                  <c:v>Non-Border Counties</c:v>
                </c:pt>
              </c:strCache>
            </c:strRef>
          </c:cat>
          <c:val>
            <c:numRef>
              <c:f>Sheet1!$B$2:$B$3</c:f>
              <c:numCache>
                <c:formatCode>#,##0.0</c:formatCode>
                <c:ptCount val="2"/>
                <c:pt idx="0">
                  <c:v>7</c:v>
                </c:pt>
                <c:pt idx="1">
                  <c:v>8.4</c:v>
                </c:pt>
              </c:numCache>
            </c:numRef>
          </c:val>
          <c:extLst>
            <c:ext xmlns:c16="http://schemas.microsoft.com/office/drawing/2014/chart" uri="{C3380CC4-5D6E-409C-BE32-E72D297353CC}">
              <c16:uniqueId val="{00000004-9B98-493C-9A5C-B1422B623FC8}"/>
            </c:ext>
          </c:extLst>
        </c:ser>
        <c:ser>
          <c:idx val="1"/>
          <c:order val="1"/>
          <c:tx>
            <c:strRef>
              <c:f>Sheet1!$C$1</c:f>
              <c:strCache>
                <c:ptCount val="1"/>
                <c:pt idx="0">
                  <c:v>Non-Hispanic</c:v>
                </c:pt>
              </c:strCache>
            </c:strRef>
          </c:tx>
          <c:spPr>
            <a:solidFill>
              <a:srgbClr val="AABA0A"/>
            </a:solidFill>
          </c:spPr>
          <c:invertIfNegative val="0"/>
          <c:cat>
            <c:strRef>
              <c:f>Sheet1!$A$2:$A$3</c:f>
              <c:strCache>
                <c:ptCount val="2"/>
                <c:pt idx="0">
                  <c:v>Border Counties</c:v>
                </c:pt>
                <c:pt idx="1">
                  <c:v>Non-Border Counties</c:v>
                </c:pt>
              </c:strCache>
            </c:strRef>
          </c:cat>
          <c:val>
            <c:numRef>
              <c:f>Sheet1!$C$2:$C$3</c:f>
              <c:numCache>
                <c:formatCode>#,##0.0</c:formatCode>
                <c:ptCount val="2"/>
                <c:pt idx="0">
                  <c:v>5.4</c:v>
                </c:pt>
                <c:pt idx="1">
                  <c:v>5.3</c:v>
                </c:pt>
              </c:numCache>
            </c:numRef>
          </c:val>
          <c:extLst>
            <c:ext xmlns:c16="http://schemas.microsoft.com/office/drawing/2014/chart" uri="{C3380CC4-5D6E-409C-BE32-E72D297353CC}">
              <c16:uniqueId val="{00000005-9B98-493C-9A5C-B1422B623FC8}"/>
            </c:ext>
          </c:extLst>
        </c:ser>
        <c:dLbls>
          <c:showLegendKey val="0"/>
          <c:showVal val="0"/>
          <c:showCatName val="0"/>
          <c:showSerName val="0"/>
          <c:showPercent val="0"/>
          <c:showBubbleSize val="0"/>
        </c:dLbls>
        <c:gapWidth val="150"/>
        <c:axId val="173242240"/>
        <c:axId val="173243776"/>
      </c:barChart>
      <c:catAx>
        <c:axId val="17324224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73243776"/>
        <c:crosses val="autoZero"/>
        <c:auto val="1"/>
        <c:lblAlgn val="ctr"/>
        <c:lblOffset val="100"/>
        <c:noMultiLvlLbl val="0"/>
      </c:catAx>
      <c:valAx>
        <c:axId val="173243776"/>
        <c:scaling>
          <c:orientation val="minMax"/>
          <c:max val="10"/>
          <c:min val="0"/>
        </c:scaling>
        <c:delete val="0"/>
        <c:axPos val="l"/>
        <c:majorGridlines/>
        <c:title>
          <c:tx>
            <c:rich>
              <a:bodyPr rot="-5400000" vert="horz"/>
              <a:lstStyle/>
              <a:p>
                <a:pPr>
                  <a:defRPr sz="1600">
                    <a:latin typeface="Calibri" panose="020F0502020204030204" pitchFamily="34" charset="0"/>
                  </a:defRPr>
                </a:pPr>
                <a:r>
                  <a:rPr lang="en-US" dirty="0" smtClean="0"/>
                  <a:t>Percentage of Mental Health Hospitalizations</a:t>
                </a:r>
                <a:endParaRPr lang="en-US" dirty="0"/>
              </a:p>
            </c:rich>
          </c:tx>
          <c:layout>
            <c:manualLayout>
              <c:xMode val="edge"/>
              <c:yMode val="edge"/>
              <c:x val="0"/>
              <c:y val="0.23336537874626137"/>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73242240"/>
        <c:crosses val="autoZero"/>
        <c:crossBetween val="between"/>
        <c:majorUnit val="1"/>
      </c:valAx>
    </c:plotArea>
    <c:legend>
      <c:legendPos val="t"/>
      <c:layout>
        <c:manualLayout>
          <c:xMode val="edge"/>
          <c:yMode val="edge"/>
          <c:x val="5.5555555555555552E-2"/>
          <c:y val="7.2588201184154308E-2"/>
          <c:w val="0.88801351219986391"/>
          <c:h val="7.871701357097804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Other Neurologic Disorders</a:t>
            </a:r>
            <a:endParaRPr lang="en-US" sz="1600" dirty="0">
              <a:latin typeface="Calibri" panose="020F0502020204030204" pitchFamily="34" charset="0"/>
            </a:endParaRPr>
          </a:p>
        </c:rich>
      </c:tx>
      <c:layout>
        <c:manualLayout>
          <c:xMode val="edge"/>
          <c:yMode val="edge"/>
          <c:x val="0.35706401283172939"/>
          <c:y val="6.4599483204134363E-3"/>
        </c:manualLayout>
      </c:layout>
      <c:overlay val="0"/>
    </c:title>
    <c:autoTitleDeleted val="0"/>
    <c:plotArea>
      <c:layout>
        <c:manualLayout>
          <c:layoutTarget val="inner"/>
          <c:xMode val="edge"/>
          <c:yMode val="edge"/>
          <c:x val="0.13016477107028288"/>
          <c:y val="0.18898553378502106"/>
          <c:w val="0.85746087294643725"/>
          <c:h val="0.7102819996337667"/>
        </c:manualLayout>
      </c:layout>
      <c:barChart>
        <c:barDir val="col"/>
        <c:grouping val="clustered"/>
        <c:varyColors val="0"/>
        <c:ser>
          <c:idx val="0"/>
          <c:order val="0"/>
          <c:tx>
            <c:strRef>
              <c:f>Sheet1!$B$1</c:f>
              <c:strCache>
                <c:ptCount val="1"/>
                <c:pt idx="0">
                  <c:v>Hispanic</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68F4-4433-A6B2-ED87941B3B6F}"/>
              </c:ext>
            </c:extLst>
          </c:dPt>
          <c:dPt>
            <c:idx val="1"/>
            <c:invertIfNegative val="0"/>
            <c:bubble3D val="0"/>
            <c:extLst>
              <c:ext xmlns:c16="http://schemas.microsoft.com/office/drawing/2014/chart" uri="{C3380CC4-5D6E-409C-BE32-E72D297353CC}">
                <c16:uniqueId val="{00000001-68F4-4433-A6B2-ED87941B3B6F}"/>
              </c:ext>
            </c:extLst>
          </c:dPt>
          <c:dPt>
            <c:idx val="2"/>
            <c:invertIfNegative val="0"/>
            <c:bubble3D val="0"/>
            <c:extLst>
              <c:ext xmlns:c16="http://schemas.microsoft.com/office/drawing/2014/chart" uri="{C3380CC4-5D6E-409C-BE32-E72D297353CC}">
                <c16:uniqueId val="{00000002-68F4-4433-A6B2-ED87941B3B6F}"/>
              </c:ext>
            </c:extLst>
          </c:dPt>
          <c:dPt>
            <c:idx val="3"/>
            <c:invertIfNegative val="0"/>
            <c:bubble3D val="0"/>
            <c:extLst>
              <c:ext xmlns:c16="http://schemas.microsoft.com/office/drawing/2014/chart" uri="{C3380CC4-5D6E-409C-BE32-E72D297353CC}">
                <c16:uniqueId val="{00000003-68F4-4433-A6B2-ED87941B3B6F}"/>
              </c:ext>
            </c:extLst>
          </c:dPt>
          <c:cat>
            <c:strRef>
              <c:f>Sheet1!$A$2:$A$3</c:f>
              <c:strCache>
                <c:ptCount val="2"/>
                <c:pt idx="0">
                  <c:v>Border Counties</c:v>
                </c:pt>
                <c:pt idx="1">
                  <c:v>Non-Border Counties</c:v>
                </c:pt>
              </c:strCache>
            </c:strRef>
          </c:cat>
          <c:val>
            <c:numRef>
              <c:f>Sheet1!$B$2:$B$3</c:f>
              <c:numCache>
                <c:formatCode>#,##0.0</c:formatCode>
                <c:ptCount val="2"/>
                <c:pt idx="0">
                  <c:v>12.6</c:v>
                </c:pt>
                <c:pt idx="1">
                  <c:v>10.1</c:v>
                </c:pt>
              </c:numCache>
            </c:numRef>
          </c:val>
          <c:extLst>
            <c:ext xmlns:c16="http://schemas.microsoft.com/office/drawing/2014/chart" uri="{C3380CC4-5D6E-409C-BE32-E72D297353CC}">
              <c16:uniqueId val="{00000004-68F4-4433-A6B2-ED87941B3B6F}"/>
            </c:ext>
          </c:extLst>
        </c:ser>
        <c:ser>
          <c:idx val="1"/>
          <c:order val="1"/>
          <c:tx>
            <c:strRef>
              <c:f>Sheet1!$C$1</c:f>
              <c:strCache>
                <c:ptCount val="1"/>
                <c:pt idx="0">
                  <c:v>Non-Hispanic</c:v>
                </c:pt>
              </c:strCache>
            </c:strRef>
          </c:tx>
          <c:spPr>
            <a:solidFill>
              <a:srgbClr val="AABA0A"/>
            </a:solidFill>
          </c:spPr>
          <c:invertIfNegative val="0"/>
          <c:cat>
            <c:strRef>
              <c:f>Sheet1!$A$2:$A$3</c:f>
              <c:strCache>
                <c:ptCount val="2"/>
                <c:pt idx="0">
                  <c:v>Border Counties</c:v>
                </c:pt>
                <c:pt idx="1">
                  <c:v>Non-Border Counties</c:v>
                </c:pt>
              </c:strCache>
            </c:strRef>
          </c:cat>
          <c:val>
            <c:numRef>
              <c:f>Sheet1!$C$2:$C$3</c:f>
              <c:numCache>
                <c:formatCode>#,##0.0</c:formatCode>
                <c:ptCount val="2"/>
                <c:pt idx="0">
                  <c:v>11.6</c:v>
                </c:pt>
                <c:pt idx="1">
                  <c:v>11.6</c:v>
                </c:pt>
              </c:numCache>
            </c:numRef>
          </c:val>
          <c:extLst>
            <c:ext xmlns:c16="http://schemas.microsoft.com/office/drawing/2014/chart" uri="{C3380CC4-5D6E-409C-BE32-E72D297353CC}">
              <c16:uniqueId val="{00000005-68F4-4433-A6B2-ED87941B3B6F}"/>
            </c:ext>
          </c:extLst>
        </c:ser>
        <c:dLbls>
          <c:showLegendKey val="0"/>
          <c:showVal val="0"/>
          <c:showCatName val="0"/>
          <c:showSerName val="0"/>
          <c:showPercent val="0"/>
          <c:showBubbleSize val="0"/>
        </c:dLbls>
        <c:gapWidth val="150"/>
        <c:axId val="172428288"/>
        <c:axId val="172466944"/>
      </c:barChart>
      <c:catAx>
        <c:axId val="172428288"/>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72466944"/>
        <c:crosses val="autoZero"/>
        <c:auto val="1"/>
        <c:lblAlgn val="ctr"/>
        <c:lblOffset val="100"/>
        <c:noMultiLvlLbl val="0"/>
      </c:catAx>
      <c:valAx>
        <c:axId val="172466944"/>
        <c:scaling>
          <c:orientation val="minMax"/>
          <c:max val="14"/>
          <c:min val="0"/>
        </c:scaling>
        <c:delete val="0"/>
        <c:axPos val="l"/>
        <c:majorGridlines/>
        <c:title>
          <c:tx>
            <c:rich>
              <a:bodyPr rot="-5400000" vert="horz"/>
              <a:lstStyle/>
              <a:p>
                <a:pPr>
                  <a:defRPr sz="1600">
                    <a:latin typeface="Calibri" panose="020F0502020204030204" pitchFamily="34" charset="0"/>
                  </a:defRPr>
                </a:pPr>
                <a:r>
                  <a:rPr lang="en-US" dirty="0" smtClean="0"/>
                  <a:t>Percentage of Mental Health Hospitalizations</a:t>
                </a:r>
                <a:endParaRPr lang="en-US" dirty="0"/>
              </a:p>
            </c:rich>
          </c:tx>
          <c:layout>
            <c:manualLayout>
              <c:xMode val="edge"/>
              <c:yMode val="edge"/>
              <c:x val="0"/>
              <c:y val="0.21398553378502105"/>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72428288"/>
        <c:crosses val="autoZero"/>
        <c:crossBetween val="between"/>
        <c:majorUnit val="2"/>
      </c:valAx>
    </c:plotArea>
    <c:legend>
      <c:legendPos val="t"/>
      <c:layout>
        <c:manualLayout>
          <c:xMode val="edge"/>
          <c:yMode val="edge"/>
          <c:x val="5.5555555555555552E-2"/>
          <c:y val="7.2588201184154308E-2"/>
          <c:w val="0.88801351219986391"/>
          <c:h val="7.871701357097804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smtClean="0"/>
              <a:t>Border Residents Treated at Non-Border Hospitals</a:t>
            </a:r>
            <a:endParaRPr lang="en-US" sz="1600" dirty="0"/>
          </a:p>
        </c:rich>
      </c:tx>
      <c:overlay val="0"/>
    </c:title>
    <c:autoTitleDeleted val="0"/>
    <c:plotArea>
      <c:layout>
        <c:manualLayout>
          <c:layoutTarget val="inner"/>
          <c:xMode val="edge"/>
          <c:yMode val="edge"/>
          <c:x val="0.2212141537863323"/>
          <c:y val="0.2009723437348109"/>
          <c:w val="0.7664114902303879"/>
          <c:h val="0.70277218819869736"/>
        </c:manualLayout>
      </c:layout>
      <c:barChart>
        <c:barDir val="col"/>
        <c:grouping val="clustered"/>
        <c:varyColors val="0"/>
        <c:ser>
          <c:idx val="0"/>
          <c:order val="0"/>
          <c:tx>
            <c:strRef>
              <c:f>Sheet1!$A$2</c:f>
              <c:strCache>
                <c:ptCount val="1"/>
                <c:pt idx="0">
                  <c:v>Border Counties</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8BA0-4597-ABBA-12FEB447CA9B}"/>
              </c:ext>
            </c:extLst>
          </c:dPt>
          <c:dPt>
            <c:idx val="1"/>
            <c:invertIfNegative val="0"/>
            <c:bubble3D val="0"/>
            <c:extLst>
              <c:ext xmlns:c16="http://schemas.microsoft.com/office/drawing/2014/chart" uri="{C3380CC4-5D6E-409C-BE32-E72D297353CC}">
                <c16:uniqueId val="{00000001-8BA0-4597-ABBA-12FEB447CA9B}"/>
              </c:ext>
            </c:extLst>
          </c:dPt>
          <c:dPt>
            <c:idx val="2"/>
            <c:invertIfNegative val="0"/>
            <c:bubble3D val="0"/>
            <c:extLst>
              <c:ext xmlns:c16="http://schemas.microsoft.com/office/drawing/2014/chart" uri="{C3380CC4-5D6E-409C-BE32-E72D297353CC}">
                <c16:uniqueId val="{00000002-8BA0-4597-ABBA-12FEB447CA9B}"/>
              </c:ext>
            </c:extLst>
          </c:dPt>
          <c:dPt>
            <c:idx val="3"/>
            <c:invertIfNegative val="0"/>
            <c:bubble3D val="0"/>
            <c:extLst>
              <c:ext xmlns:c16="http://schemas.microsoft.com/office/drawing/2014/chart" uri="{C3380CC4-5D6E-409C-BE32-E72D297353CC}">
                <c16:uniqueId val="{00000003-8BA0-4597-ABBA-12FEB447CA9B}"/>
              </c:ext>
            </c:extLst>
          </c:dPt>
          <c:cat>
            <c:strRef>
              <c:f>Sheet1!$B$1:$C$1</c:f>
              <c:strCache>
                <c:ptCount val="2"/>
                <c:pt idx="0">
                  <c:v>Hispanic</c:v>
                </c:pt>
                <c:pt idx="1">
                  <c:v>Non-Hispanic</c:v>
                </c:pt>
              </c:strCache>
            </c:strRef>
          </c:cat>
          <c:val>
            <c:numRef>
              <c:f>Sheet1!$B$2:$C$2</c:f>
              <c:numCache>
                <c:formatCode>General</c:formatCode>
                <c:ptCount val="2"/>
                <c:pt idx="0">
                  <c:v>559</c:v>
                </c:pt>
                <c:pt idx="1">
                  <c:v>439</c:v>
                </c:pt>
              </c:numCache>
            </c:numRef>
          </c:val>
          <c:extLst>
            <c:ext xmlns:c16="http://schemas.microsoft.com/office/drawing/2014/chart" uri="{C3380CC4-5D6E-409C-BE32-E72D297353CC}">
              <c16:uniqueId val="{00000004-8BA0-4597-ABBA-12FEB447CA9B}"/>
            </c:ext>
          </c:extLst>
        </c:ser>
        <c:dLbls>
          <c:showLegendKey val="0"/>
          <c:showVal val="0"/>
          <c:showCatName val="0"/>
          <c:showSerName val="0"/>
          <c:showPercent val="0"/>
          <c:showBubbleSize val="0"/>
        </c:dLbls>
        <c:gapWidth val="150"/>
        <c:axId val="177674112"/>
        <c:axId val="177675648"/>
      </c:barChart>
      <c:catAx>
        <c:axId val="177674112"/>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77675648"/>
        <c:crosses val="autoZero"/>
        <c:auto val="1"/>
        <c:lblAlgn val="ctr"/>
        <c:lblOffset val="100"/>
        <c:noMultiLvlLbl val="0"/>
      </c:catAx>
      <c:valAx>
        <c:axId val="177675648"/>
        <c:scaling>
          <c:orientation val="minMax"/>
          <c:max val="600"/>
          <c:min val="0"/>
        </c:scaling>
        <c:delete val="0"/>
        <c:axPos val="l"/>
        <c:majorGridlines/>
        <c:title>
          <c:tx>
            <c:rich>
              <a:bodyPr rot="-5400000" vert="horz"/>
              <a:lstStyle/>
              <a:p>
                <a:pPr>
                  <a:defRPr sz="1600">
                    <a:latin typeface="Calibri" panose="020F0502020204030204" pitchFamily="34" charset="0"/>
                  </a:defRPr>
                </a:pPr>
                <a:r>
                  <a:rPr lang="en-US" dirty="0" smtClean="0"/>
                  <a:t>Rate per</a:t>
                </a:r>
                <a:r>
                  <a:rPr lang="en-US" baseline="0" dirty="0" smtClean="0"/>
                  <a:t> 100,000 Population</a:t>
                </a:r>
                <a:endParaRPr lang="en-US" dirty="0"/>
              </a:p>
            </c:rich>
          </c:tx>
          <c:layout>
            <c:manualLayout>
              <c:xMode val="edge"/>
              <c:yMode val="edge"/>
              <c:x val="3.0864501312335957E-3"/>
              <c:y val="0.2696299212598425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77674112"/>
        <c:crosses val="autoZero"/>
        <c:crossBetween val="between"/>
        <c:majorUnit val="100"/>
      </c:valAx>
    </c:plotArea>
    <c:plotVisOnly val="1"/>
    <c:dispBlanksAs val="gap"/>
    <c:showDLblsOverMax val="0"/>
  </c:chart>
  <c:spPr>
    <a:ln>
      <a:noFill/>
    </a:ln>
  </c:sp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smtClean="0"/>
              <a:t>Rate of Stays at Border Hospitals</a:t>
            </a:r>
            <a:endParaRPr lang="en-US" sz="1600" dirty="0"/>
          </a:p>
        </c:rich>
      </c:tx>
      <c:layout>
        <c:manualLayout>
          <c:xMode val="edge"/>
          <c:yMode val="edge"/>
          <c:x val="0.17866506270049576"/>
          <c:y val="3.7037037037037035E-2"/>
        </c:manualLayout>
      </c:layout>
      <c:overlay val="0"/>
    </c:title>
    <c:autoTitleDeleted val="0"/>
    <c:plotArea>
      <c:layout>
        <c:manualLayout>
          <c:layoutTarget val="inner"/>
          <c:xMode val="edge"/>
          <c:yMode val="edge"/>
          <c:x val="0.27368328958880139"/>
          <c:y val="0.20405876348789731"/>
          <c:w val="0.71394235442791876"/>
          <c:h val="0.69968576844561092"/>
        </c:manualLayout>
      </c:layout>
      <c:barChart>
        <c:barDir val="col"/>
        <c:grouping val="clustered"/>
        <c:varyColors val="0"/>
        <c:ser>
          <c:idx val="0"/>
          <c:order val="0"/>
          <c:tx>
            <c:strRef>
              <c:f>Sheet1!$B$2</c:f>
              <c:strCache>
                <c:ptCount val="1"/>
                <c:pt idx="0">
                  <c:v>10,459</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60F9-4EF8-A58D-65D267E2F591}"/>
              </c:ext>
            </c:extLst>
          </c:dPt>
          <c:dPt>
            <c:idx val="1"/>
            <c:invertIfNegative val="0"/>
            <c:bubble3D val="0"/>
            <c:extLst>
              <c:ext xmlns:c16="http://schemas.microsoft.com/office/drawing/2014/chart" uri="{C3380CC4-5D6E-409C-BE32-E72D297353CC}">
                <c16:uniqueId val="{00000001-60F9-4EF8-A58D-65D267E2F591}"/>
              </c:ext>
            </c:extLst>
          </c:dPt>
          <c:dPt>
            <c:idx val="2"/>
            <c:invertIfNegative val="0"/>
            <c:bubble3D val="0"/>
            <c:extLst>
              <c:ext xmlns:c16="http://schemas.microsoft.com/office/drawing/2014/chart" uri="{C3380CC4-5D6E-409C-BE32-E72D297353CC}">
                <c16:uniqueId val="{00000002-60F9-4EF8-A58D-65D267E2F591}"/>
              </c:ext>
            </c:extLst>
          </c:dPt>
          <c:dPt>
            <c:idx val="3"/>
            <c:invertIfNegative val="0"/>
            <c:bubble3D val="0"/>
            <c:extLst>
              <c:ext xmlns:c16="http://schemas.microsoft.com/office/drawing/2014/chart" uri="{C3380CC4-5D6E-409C-BE32-E72D297353CC}">
                <c16:uniqueId val="{00000003-60F9-4EF8-A58D-65D267E2F591}"/>
              </c:ext>
            </c:extLst>
          </c:dPt>
          <c:cat>
            <c:strRef>
              <c:f>Sheet1!$B$1:$C$1</c:f>
              <c:strCache>
                <c:ptCount val="2"/>
                <c:pt idx="0">
                  <c:v>Hispanic</c:v>
                </c:pt>
                <c:pt idx="1">
                  <c:v>Non-Hispanic</c:v>
                </c:pt>
              </c:strCache>
            </c:strRef>
          </c:cat>
          <c:val>
            <c:numRef>
              <c:f>Sheet1!$B$2:$C$2</c:f>
              <c:numCache>
                <c:formatCode>#,##0</c:formatCode>
                <c:ptCount val="2"/>
                <c:pt idx="0">
                  <c:v>10458.5052417231</c:v>
                </c:pt>
                <c:pt idx="1">
                  <c:v>10380.919863837</c:v>
                </c:pt>
              </c:numCache>
            </c:numRef>
          </c:val>
          <c:extLst>
            <c:ext xmlns:c16="http://schemas.microsoft.com/office/drawing/2014/chart" uri="{C3380CC4-5D6E-409C-BE32-E72D297353CC}">
              <c16:uniqueId val="{00000004-60F9-4EF8-A58D-65D267E2F591}"/>
            </c:ext>
          </c:extLst>
        </c:ser>
        <c:dLbls>
          <c:showLegendKey val="0"/>
          <c:showVal val="0"/>
          <c:showCatName val="0"/>
          <c:showSerName val="0"/>
          <c:showPercent val="0"/>
          <c:showBubbleSize val="0"/>
        </c:dLbls>
        <c:gapWidth val="150"/>
        <c:axId val="177704320"/>
        <c:axId val="177706112"/>
      </c:barChart>
      <c:catAx>
        <c:axId val="17770432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77706112"/>
        <c:crosses val="autoZero"/>
        <c:auto val="1"/>
        <c:lblAlgn val="ctr"/>
        <c:lblOffset val="100"/>
        <c:noMultiLvlLbl val="0"/>
      </c:catAx>
      <c:valAx>
        <c:axId val="177706112"/>
        <c:scaling>
          <c:orientation val="minMax"/>
          <c:max val="12000"/>
          <c:min val="0"/>
        </c:scaling>
        <c:delete val="0"/>
        <c:axPos val="l"/>
        <c:majorGridlines/>
        <c:title>
          <c:tx>
            <c:rich>
              <a:bodyPr rot="-5400000" vert="horz"/>
              <a:lstStyle/>
              <a:p>
                <a:pPr>
                  <a:defRPr sz="1600">
                    <a:latin typeface="Calibri" panose="020F0502020204030204" pitchFamily="34" charset="0"/>
                  </a:defRPr>
                </a:pPr>
                <a:r>
                  <a:rPr lang="en-US" dirty="0" smtClean="0"/>
                  <a:t>Rate per</a:t>
                </a:r>
                <a:r>
                  <a:rPr lang="en-US" baseline="0" dirty="0" smtClean="0"/>
                  <a:t> 100,000 Population</a:t>
                </a:r>
                <a:endParaRPr lang="en-US" dirty="0"/>
              </a:p>
            </c:rich>
          </c:tx>
          <c:layout>
            <c:manualLayout>
              <c:xMode val="edge"/>
              <c:yMode val="edge"/>
              <c:x val="3.0864501312335957E-3"/>
              <c:y val="0.2696299212598425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77704320"/>
        <c:crosses val="autoZero"/>
        <c:crossBetween val="between"/>
        <c:majorUnit val="2000"/>
      </c:valAx>
    </c:plotArea>
    <c:plotVisOnly val="1"/>
    <c:dispBlanksAs val="gap"/>
    <c:showDLblsOverMax val="0"/>
  </c:chart>
  <c:spPr>
    <a:ln>
      <a:noFill/>
    </a:ln>
  </c:sp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latin typeface="Calibri" panose="020F0502020204030204" pitchFamily="34" charset="0"/>
              </a:defRPr>
            </a:pPr>
            <a:r>
              <a:rPr lang="en-US" sz="1400" dirty="0" smtClean="0">
                <a:latin typeface="Calibri" panose="020F0502020204030204" pitchFamily="34" charset="0"/>
              </a:rPr>
              <a:t>Hispanic, Border County Resident, Non-Border Hospital</a:t>
            </a:r>
            <a:endParaRPr lang="en-US" sz="1400" dirty="0">
              <a:latin typeface="Calibri" panose="020F0502020204030204" pitchFamily="34" charset="0"/>
            </a:endParaRPr>
          </a:p>
        </c:rich>
      </c:tx>
      <c:layout>
        <c:manualLayout>
          <c:xMode val="edge"/>
          <c:yMode val="edge"/>
          <c:x val="0.16386555847185769"/>
          <c:y val="1.6469103046901745E-2"/>
        </c:manualLayout>
      </c:layout>
      <c:overlay val="0"/>
    </c:title>
    <c:autoTitleDeleted val="0"/>
    <c:plotArea>
      <c:layout>
        <c:manualLayout>
          <c:layoutTarget val="inner"/>
          <c:xMode val="edge"/>
          <c:yMode val="edge"/>
          <c:x val="0.29804996597647515"/>
          <c:y val="0.20210200018101185"/>
          <c:w val="0.43476426557791387"/>
          <c:h val="0.67463420520710771"/>
        </c:manualLayout>
      </c:layout>
      <c:pieChart>
        <c:varyColors val="1"/>
        <c:ser>
          <c:idx val="0"/>
          <c:order val="0"/>
          <c:tx>
            <c:strRef>
              <c:f>Sheet1!$B$1</c:f>
              <c:strCache>
                <c:ptCount val="1"/>
                <c:pt idx="0">
                  <c:v>Column1</c:v>
                </c:pt>
              </c:strCache>
            </c:strRef>
          </c:tx>
          <c:dPt>
            <c:idx val="0"/>
            <c:bubble3D val="0"/>
            <c:spPr>
              <a:solidFill>
                <a:srgbClr val="AABA0A"/>
              </a:solidFill>
            </c:spPr>
            <c:extLst>
              <c:ext xmlns:c16="http://schemas.microsoft.com/office/drawing/2014/chart" uri="{C3380CC4-5D6E-409C-BE32-E72D297353CC}">
                <c16:uniqueId val="{00000001-529C-46FD-976B-24BF98316420}"/>
              </c:ext>
            </c:extLst>
          </c:dPt>
          <c:dPt>
            <c:idx val="1"/>
            <c:bubble3D val="0"/>
            <c:spPr>
              <a:solidFill>
                <a:srgbClr val="0072C6"/>
              </a:solidFill>
              <a:ln>
                <a:noFill/>
              </a:ln>
            </c:spPr>
            <c:extLst>
              <c:ext xmlns:c16="http://schemas.microsoft.com/office/drawing/2014/chart" uri="{C3380CC4-5D6E-409C-BE32-E72D297353CC}">
                <c16:uniqueId val="{00000003-529C-46FD-976B-24BF98316420}"/>
              </c:ext>
            </c:extLst>
          </c:dPt>
          <c:dPt>
            <c:idx val="2"/>
            <c:bubble3D val="0"/>
            <c:spPr>
              <a:solidFill>
                <a:srgbClr val="C4BD97"/>
              </a:solidFill>
            </c:spPr>
            <c:extLst>
              <c:ext xmlns:c16="http://schemas.microsoft.com/office/drawing/2014/chart" uri="{C3380CC4-5D6E-409C-BE32-E72D297353CC}">
                <c16:uniqueId val="{00000005-529C-46FD-976B-24BF98316420}"/>
              </c:ext>
            </c:extLst>
          </c:dPt>
          <c:dPt>
            <c:idx val="3"/>
            <c:bubble3D val="0"/>
            <c:spPr>
              <a:solidFill>
                <a:schemeClr val="bg1"/>
              </a:solidFill>
              <a:ln>
                <a:solidFill>
                  <a:schemeClr val="tx1"/>
                </a:solidFill>
              </a:ln>
            </c:spPr>
            <c:extLst>
              <c:ext xmlns:c16="http://schemas.microsoft.com/office/drawing/2014/chart" uri="{C3380CC4-5D6E-409C-BE32-E72D297353CC}">
                <c16:uniqueId val="{00000007-529C-46FD-976B-24BF98316420}"/>
              </c:ext>
            </c:extLst>
          </c:dPt>
          <c:dPt>
            <c:idx val="4"/>
            <c:bubble3D val="0"/>
            <c:spPr>
              <a:solidFill>
                <a:srgbClr val="D9D9D9"/>
              </a:solidFill>
            </c:spPr>
            <c:extLst>
              <c:ext xmlns:c16="http://schemas.microsoft.com/office/drawing/2014/chart" uri="{C3380CC4-5D6E-409C-BE32-E72D297353CC}">
                <c16:uniqueId val="{00000009-529C-46FD-976B-24BF98316420}"/>
              </c:ext>
            </c:extLst>
          </c:dPt>
          <c:dPt>
            <c:idx val="5"/>
            <c:bubble3D val="0"/>
            <c:spPr>
              <a:solidFill>
                <a:schemeClr val="tx1"/>
              </a:solidFill>
            </c:spPr>
            <c:extLst>
              <c:ext xmlns:c16="http://schemas.microsoft.com/office/drawing/2014/chart" uri="{C3380CC4-5D6E-409C-BE32-E72D297353CC}">
                <c16:uniqueId val="{0000000B-529C-46FD-976B-24BF98316420}"/>
              </c:ext>
            </c:extLst>
          </c:dPt>
          <c:dLbls>
            <c:dLbl>
              <c:idx val="1"/>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529C-46FD-976B-24BF98316420}"/>
                </c:ext>
              </c:extLst>
            </c:dLbl>
            <c:spPr>
              <a:noFill/>
              <a:ln>
                <a:noFill/>
              </a:ln>
              <a:effectLst/>
            </c:spPr>
            <c:txPr>
              <a:bodyPr/>
              <a:lstStyle/>
              <a:p>
                <a:pPr>
                  <a:defRPr sz="1400">
                    <a:latin typeface="Calibri" panose="020F0502020204030204" pitchFamily="34" charset="0"/>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&lt;18</c:v>
                </c:pt>
                <c:pt idx="1">
                  <c:v>18-44</c:v>
                </c:pt>
                <c:pt idx="2">
                  <c:v>45-64</c:v>
                </c:pt>
                <c:pt idx="3">
                  <c:v>65+</c:v>
                </c:pt>
              </c:strCache>
            </c:strRef>
          </c:cat>
          <c:val>
            <c:numRef>
              <c:f>Sheet1!$B$2:$B$5</c:f>
              <c:numCache>
                <c:formatCode>#,##0.0</c:formatCode>
                <c:ptCount val="4"/>
                <c:pt idx="0">
                  <c:v>24.3</c:v>
                </c:pt>
                <c:pt idx="1">
                  <c:v>23.7</c:v>
                </c:pt>
                <c:pt idx="2">
                  <c:v>24.3</c:v>
                </c:pt>
                <c:pt idx="3">
                  <c:v>27.4</c:v>
                </c:pt>
              </c:numCache>
            </c:numRef>
          </c:val>
          <c:extLst>
            <c:ext xmlns:c16="http://schemas.microsoft.com/office/drawing/2014/chart" uri="{C3380CC4-5D6E-409C-BE32-E72D297353CC}">
              <c16:uniqueId val="{0000000C-529C-46FD-976B-24BF98316420}"/>
            </c:ext>
          </c:extLst>
        </c:ser>
        <c:dLbls>
          <c:showLegendKey val="0"/>
          <c:showVal val="0"/>
          <c:showCatName val="0"/>
          <c:showSerName val="0"/>
          <c:showPercent val="0"/>
          <c:showBubbleSize val="0"/>
          <c:showLeaderLines val="1"/>
        </c:dLbls>
        <c:firstSliceAng val="0"/>
      </c:pieChart>
    </c:plotArea>
    <c:legend>
      <c:legendPos val="b"/>
      <c:layout>
        <c:manualLayout>
          <c:xMode val="edge"/>
          <c:yMode val="edge"/>
          <c:x val="5.4629629629629632E-2"/>
          <c:y val="0.90901392534266545"/>
          <c:w val="0.9"/>
          <c:h val="7.6493495378295098E-2"/>
        </c:manualLayout>
      </c:layout>
      <c:overlay val="0"/>
      <c:txPr>
        <a:bodyPr/>
        <a:lstStyle/>
        <a:p>
          <a:pPr>
            <a:defRPr sz="14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latin typeface="Calibri" panose="020F0502020204030204" pitchFamily="34" charset="0"/>
              </a:defRPr>
            </a:pPr>
            <a:r>
              <a:rPr lang="en-US" sz="1400" dirty="0" smtClean="0">
                <a:latin typeface="Calibri" panose="020F0502020204030204" pitchFamily="34" charset="0"/>
              </a:rPr>
              <a:t>Non-Hispanic, Border County Resident, Non-Border Hospital</a:t>
            </a:r>
            <a:endParaRPr lang="en-US" sz="1400" dirty="0">
              <a:latin typeface="Calibri" panose="020F0502020204030204" pitchFamily="34" charset="0"/>
            </a:endParaRPr>
          </a:p>
        </c:rich>
      </c:tx>
      <c:layout>
        <c:manualLayout>
          <c:xMode val="edge"/>
          <c:yMode val="edge"/>
          <c:x val="0.16386555847185769"/>
          <c:y val="1.6469103046901745E-2"/>
        </c:manualLayout>
      </c:layout>
      <c:overlay val="0"/>
    </c:title>
    <c:autoTitleDeleted val="0"/>
    <c:plotArea>
      <c:layout>
        <c:manualLayout>
          <c:layoutTarget val="inner"/>
          <c:xMode val="edge"/>
          <c:yMode val="edge"/>
          <c:x val="0.29804996597647515"/>
          <c:y val="0.20210200018101185"/>
          <c:w val="0.43476426557791387"/>
          <c:h val="0.67463420520710771"/>
        </c:manualLayout>
      </c:layout>
      <c:pieChart>
        <c:varyColors val="1"/>
        <c:ser>
          <c:idx val="0"/>
          <c:order val="0"/>
          <c:tx>
            <c:strRef>
              <c:f>Sheet1!$B$1</c:f>
              <c:strCache>
                <c:ptCount val="1"/>
                <c:pt idx="0">
                  <c:v>Column1</c:v>
                </c:pt>
              </c:strCache>
            </c:strRef>
          </c:tx>
          <c:dPt>
            <c:idx val="0"/>
            <c:bubble3D val="0"/>
            <c:spPr>
              <a:solidFill>
                <a:srgbClr val="AABA0A"/>
              </a:solidFill>
            </c:spPr>
            <c:extLst>
              <c:ext xmlns:c16="http://schemas.microsoft.com/office/drawing/2014/chart" uri="{C3380CC4-5D6E-409C-BE32-E72D297353CC}">
                <c16:uniqueId val="{00000001-4D02-40DA-AE4B-D2777812ECE5}"/>
              </c:ext>
            </c:extLst>
          </c:dPt>
          <c:dPt>
            <c:idx val="1"/>
            <c:bubble3D val="0"/>
            <c:spPr>
              <a:solidFill>
                <a:srgbClr val="0072C6"/>
              </a:solidFill>
              <a:ln>
                <a:noFill/>
              </a:ln>
            </c:spPr>
            <c:extLst>
              <c:ext xmlns:c16="http://schemas.microsoft.com/office/drawing/2014/chart" uri="{C3380CC4-5D6E-409C-BE32-E72D297353CC}">
                <c16:uniqueId val="{00000003-4D02-40DA-AE4B-D2777812ECE5}"/>
              </c:ext>
            </c:extLst>
          </c:dPt>
          <c:dPt>
            <c:idx val="2"/>
            <c:bubble3D val="0"/>
            <c:spPr>
              <a:solidFill>
                <a:srgbClr val="C4BD97"/>
              </a:solidFill>
            </c:spPr>
            <c:extLst>
              <c:ext xmlns:c16="http://schemas.microsoft.com/office/drawing/2014/chart" uri="{C3380CC4-5D6E-409C-BE32-E72D297353CC}">
                <c16:uniqueId val="{00000005-4D02-40DA-AE4B-D2777812ECE5}"/>
              </c:ext>
            </c:extLst>
          </c:dPt>
          <c:dPt>
            <c:idx val="3"/>
            <c:bubble3D val="0"/>
            <c:spPr>
              <a:solidFill>
                <a:schemeClr val="bg1"/>
              </a:solidFill>
              <a:ln>
                <a:solidFill>
                  <a:schemeClr val="tx1"/>
                </a:solidFill>
              </a:ln>
            </c:spPr>
            <c:extLst>
              <c:ext xmlns:c16="http://schemas.microsoft.com/office/drawing/2014/chart" uri="{C3380CC4-5D6E-409C-BE32-E72D297353CC}">
                <c16:uniqueId val="{00000007-4D02-40DA-AE4B-D2777812ECE5}"/>
              </c:ext>
            </c:extLst>
          </c:dPt>
          <c:dPt>
            <c:idx val="4"/>
            <c:bubble3D val="0"/>
            <c:spPr>
              <a:solidFill>
                <a:srgbClr val="D9D9D9"/>
              </a:solidFill>
            </c:spPr>
            <c:extLst>
              <c:ext xmlns:c16="http://schemas.microsoft.com/office/drawing/2014/chart" uri="{C3380CC4-5D6E-409C-BE32-E72D297353CC}">
                <c16:uniqueId val="{00000009-4D02-40DA-AE4B-D2777812ECE5}"/>
              </c:ext>
            </c:extLst>
          </c:dPt>
          <c:dPt>
            <c:idx val="5"/>
            <c:bubble3D val="0"/>
            <c:spPr>
              <a:solidFill>
                <a:schemeClr val="tx1"/>
              </a:solidFill>
            </c:spPr>
            <c:extLst>
              <c:ext xmlns:c16="http://schemas.microsoft.com/office/drawing/2014/chart" uri="{C3380CC4-5D6E-409C-BE32-E72D297353CC}">
                <c16:uniqueId val="{0000000B-4D02-40DA-AE4B-D2777812ECE5}"/>
              </c:ext>
            </c:extLst>
          </c:dPt>
          <c:dLbls>
            <c:dLbl>
              <c:idx val="1"/>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4D02-40DA-AE4B-D2777812ECE5}"/>
                </c:ext>
              </c:extLst>
            </c:dLbl>
            <c:spPr>
              <a:noFill/>
              <a:ln>
                <a:noFill/>
              </a:ln>
              <a:effectLst/>
            </c:spPr>
            <c:txPr>
              <a:bodyPr/>
              <a:lstStyle/>
              <a:p>
                <a:pPr>
                  <a:defRPr sz="1400">
                    <a:latin typeface="Calibri" panose="020F0502020204030204" pitchFamily="34" charset="0"/>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&lt;18</c:v>
                </c:pt>
                <c:pt idx="1">
                  <c:v>18-44</c:v>
                </c:pt>
                <c:pt idx="2">
                  <c:v>45-64</c:v>
                </c:pt>
                <c:pt idx="3">
                  <c:v>65+</c:v>
                </c:pt>
              </c:strCache>
            </c:strRef>
          </c:cat>
          <c:val>
            <c:numRef>
              <c:f>Sheet1!$B$2:$B$5</c:f>
              <c:numCache>
                <c:formatCode>#,##0.0</c:formatCode>
                <c:ptCount val="4"/>
                <c:pt idx="0">
                  <c:v>12.6</c:v>
                </c:pt>
                <c:pt idx="1">
                  <c:v>22.7</c:v>
                </c:pt>
                <c:pt idx="2">
                  <c:v>26.8</c:v>
                </c:pt>
                <c:pt idx="3">
                  <c:v>37.9</c:v>
                </c:pt>
              </c:numCache>
            </c:numRef>
          </c:val>
          <c:extLst>
            <c:ext xmlns:c16="http://schemas.microsoft.com/office/drawing/2014/chart" uri="{C3380CC4-5D6E-409C-BE32-E72D297353CC}">
              <c16:uniqueId val="{0000000C-4D02-40DA-AE4B-D2777812ECE5}"/>
            </c:ext>
          </c:extLst>
        </c:ser>
        <c:dLbls>
          <c:showLegendKey val="0"/>
          <c:showVal val="0"/>
          <c:showCatName val="0"/>
          <c:showSerName val="0"/>
          <c:showPercent val="0"/>
          <c:showBubbleSize val="0"/>
          <c:showLeaderLines val="1"/>
        </c:dLbls>
        <c:firstSliceAng val="0"/>
      </c:pieChart>
    </c:plotArea>
    <c:legend>
      <c:legendPos val="b"/>
      <c:layout>
        <c:manualLayout>
          <c:xMode val="edge"/>
          <c:yMode val="edge"/>
          <c:x val="5.4629629629629632E-2"/>
          <c:y val="0.90901392534266545"/>
          <c:w val="0.9"/>
          <c:h val="7.6493495378295098E-2"/>
        </c:manualLayout>
      </c:layout>
      <c:overlay val="0"/>
      <c:txPr>
        <a:bodyPr/>
        <a:lstStyle/>
        <a:p>
          <a:pPr>
            <a:defRPr sz="14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latin typeface="Calibri" panose="020F0502020204030204" pitchFamily="34" charset="0"/>
              </a:defRPr>
            </a:pPr>
            <a:r>
              <a:rPr lang="en-US" sz="1400" dirty="0" smtClean="0">
                <a:latin typeface="Calibri" panose="020F0502020204030204" pitchFamily="34" charset="0"/>
              </a:rPr>
              <a:t>Hispanic, Border County Hospital</a:t>
            </a:r>
            <a:endParaRPr lang="en-US" sz="1400" dirty="0">
              <a:latin typeface="Calibri" panose="020F0502020204030204" pitchFamily="34" charset="0"/>
            </a:endParaRPr>
          </a:p>
        </c:rich>
      </c:tx>
      <c:layout>
        <c:manualLayout>
          <c:xMode val="edge"/>
          <c:yMode val="edge"/>
          <c:x val="0.1823840769903762"/>
          <c:y val="1.0913385826771654E-2"/>
        </c:manualLayout>
      </c:layout>
      <c:overlay val="0"/>
    </c:title>
    <c:autoTitleDeleted val="0"/>
    <c:plotArea>
      <c:layout>
        <c:manualLayout>
          <c:layoutTarget val="inner"/>
          <c:xMode val="edge"/>
          <c:yMode val="edge"/>
          <c:x val="0.29804996597647515"/>
          <c:y val="0.13543525809273843"/>
          <c:w val="0.41183386798872362"/>
          <c:h val="0.74130096237970255"/>
        </c:manualLayout>
      </c:layout>
      <c:pieChart>
        <c:varyColors val="1"/>
        <c:ser>
          <c:idx val="0"/>
          <c:order val="0"/>
          <c:tx>
            <c:strRef>
              <c:f>Sheet1!$B$1</c:f>
              <c:strCache>
                <c:ptCount val="1"/>
                <c:pt idx="0">
                  <c:v>Column1</c:v>
                </c:pt>
              </c:strCache>
            </c:strRef>
          </c:tx>
          <c:dPt>
            <c:idx val="0"/>
            <c:bubble3D val="0"/>
            <c:spPr>
              <a:solidFill>
                <a:srgbClr val="AABA0A"/>
              </a:solidFill>
            </c:spPr>
            <c:extLst>
              <c:ext xmlns:c16="http://schemas.microsoft.com/office/drawing/2014/chart" uri="{C3380CC4-5D6E-409C-BE32-E72D297353CC}">
                <c16:uniqueId val="{00000001-64D4-4C01-BB8E-0BE65598FB40}"/>
              </c:ext>
            </c:extLst>
          </c:dPt>
          <c:dPt>
            <c:idx val="1"/>
            <c:bubble3D val="0"/>
            <c:spPr>
              <a:solidFill>
                <a:srgbClr val="0072C6"/>
              </a:solidFill>
              <a:ln>
                <a:noFill/>
              </a:ln>
            </c:spPr>
            <c:extLst>
              <c:ext xmlns:c16="http://schemas.microsoft.com/office/drawing/2014/chart" uri="{C3380CC4-5D6E-409C-BE32-E72D297353CC}">
                <c16:uniqueId val="{00000003-64D4-4C01-BB8E-0BE65598FB40}"/>
              </c:ext>
            </c:extLst>
          </c:dPt>
          <c:dPt>
            <c:idx val="2"/>
            <c:bubble3D val="0"/>
            <c:spPr>
              <a:solidFill>
                <a:srgbClr val="C4BD97"/>
              </a:solidFill>
            </c:spPr>
            <c:extLst>
              <c:ext xmlns:c16="http://schemas.microsoft.com/office/drawing/2014/chart" uri="{C3380CC4-5D6E-409C-BE32-E72D297353CC}">
                <c16:uniqueId val="{00000005-64D4-4C01-BB8E-0BE65598FB40}"/>
              </c:ext>
            </c:extLst>
          </c:dPt>
          <c:dPt>
            <c:idx val="3"/>
            <c:bubble3D val="0"/>
            <c:spPr>
              <a:solidFill>
                <a:schemeClr val="bg1"/>
              </a:solidFill>
              <a:ln>
                <a:solidFill>
                  <a:schemeClr val="tx1"/>
                </a:solidFill>
              </a:ln>
            </c:spPr>
            <c:extLst>
              <c:ext xmlns:c16="http://schemas.microsoft.com/office/drawing/2014/chart" uri="{C3380CC4-5D6E-409C-BE32-E72D297353CC}">
                <c16:uniqueId val="{00000007-64D4-4C01-BB8E-0BE65598FB40}"/>
              </c:ext>
            </c:extLst>
          </c:dPt>
          <c:dPt>
            <c:idx val="4"/>
            <c:bubble3D val="0"/>
            <c:spPr>
              <a:solidFill>
                <a:srgbClr val="D9D9D9"/>
              </a:solidFill>
            </c:spPr>
            <c:extLst>
              <c:ext xmlns:c16="http://schemas.microsoft.com/office/drawing/2014/chart" uri="{C3380CC4-5D6E-409C-BE32-E72D297353CC}">
                <c16:uniqueId val="{00000009-64D4-4C01-BB8E-0BE65598FB40}"/>
              </c:ext>
            </c:extLst>
          </c:dPt>
          <c:dPt>
            <c:idx val="5"/>
            <c:bubble3D val="0"/>
            <c:spPr>
              <a:solidFill>
                <a:schemeClr val="tx1"/>
              </a:solidFill>
            </c:spPr>
            <c:extLst>
              <c:ext xmlns:c16="http://schemas.microsoft.com/office/drawing/2014/chart" uri="{C3380CC4-5D6E-409C-BE32-E72D297353CC}">
                <c16:uniqueId val="{0000000B-64D4-4C01-BB8E-0BE65598FB40}"/>
              </c:ext>
            </c:extLst>
          </c:dPt>
          <c:dLbls>
            <c:dLbl>
              <c:idx val="1"/>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64D4-4C01-BB8E-0BE65598FB40}"/>
                </c:ext>
              </c:extLst>
            </c:dLbl>
            <c:spPr>
              <a:noFill/>
              <a:ln>
                <a:noFill/>
              </a:ln>
              <a:effectLst/>
            </c:spPr>
            <c:txPr>
              <a:bodyPr/>
              <a:lstStyle/>
              <a:p>
                <a:pPr>
                  <a:defRPr sz="1400">
                    <a:latin typeface="Calibri" panose="020F0502020204030204" pitchFamily="34" charset="0"/>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&lt;18</c:v>
                </c:pt>
                <c:pt idx="1">
                  <c:v>18-44</c:v>
                </c:pt>
                <c:pt idx="2">
                  <c:v>45-64</c:v>
                </c:pt>
                <c:pt idx="3">
                  <c:v>65+</c:v>
                </c:pt>
              </c:strCache>
            </c:strRef>
          </c:cat>
          <c:val>
            <c:numRef>
              <c:f>Sheet1!$B$2:$B$5</c:f>
              <c:numCache>
                <c:formatCode>#,##0.0</c:formatCode>
                <c:ptCount val="4"/>
                <c:pt idx="0">
                  <c:v>28.4</c:v>
                </c:pt>
                <c:pt idx="1">
                  <c:v>31.8</c:v>
                </c:pt>
                <c:pt idx="2">
                  <c:v>17</c:v>
                </c:pt>
                <c:pt idx="3">
                  <c:v>22.8</c:v>
                </c:pt>
              </c:numCache>
            </c:numRef>
          </c:val>
          <c:extLst>
            <c:ext xmlns:c16="http://schemas.microsoft.com/office/drawing/2014/chart" uri="{C3380CC4-5D6E-409C-BE32-E72D297353CC}">
              <c16:uniqueId val="{0000000C-64D4-4C01-BB8E-0BE65598FB40}"/>
            </c:ext>
          </c:extLst>
        </c:ser>
        <c:dLbls>
          <c:showLegendKey val="0"/>
          <c:showVal val="0"/>
          <c:showCatName val="0"/>
          <c:showSerName val="0"/>
          <c:showPercent val="0"/>
          <c:showBubbleSize val="0"/>
          <c:showLeaderLines val="1"/>
        </c:dLbls>
        <c:firstSliceAng val="0"/>
      </c:pieChart>
    </c:plotArea>
    <c:legend>
      <c:legendPos val="b"/>
      <c:layout>
        <c:manualLayout>
          <c:xMode val="edge"/>
          <c:yMode val="edge"/>
          <c:x val="5.4629629629629632E-2"/>
          <c:y val="0.90901392534266545"/>
          <c:w val="0.9"/>
          <c:h val="7.6493495378295098E-2"/>
        </c:manualLayout>
      </c:layout>
      <c:overlay val="0"/>
      <c:txPr>
        <a:bodyPr/>
        <a:lstStyle/>
        <a:p>
          <a:pPr>
            <a:defRPr sz="14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latin typeface="Calibri" panose="020F0502020204030204" pitchFamily="34" charset="0"/>
              </a:defRPr>
            </a:pPr>
            <a:r>
              <a:rPr lang="en-US" sz="1400" dirty="0" smtClean="0">
                <a:latin typeface="Calibri" panose="020F0502020204030204" pitchFamily="34" charset="0"/>
              </a:rPr>
              <a:t>Non-Hispanic, Border County Hospital</a:t>
            </a:r>
            <a:endParaRPr lang="en-US" sz="1400" dirty="0">
              <a:latin typeface="Calibri" panose="020F0502020204030204" pitchFamily="34" charset="0"/>
            </a:endParaRPr>
          </a:p>
        </c:rich>
      </c:tx>
      <c:layout>
        <c:manualLayout>
          <c:xMode val="edge"/>
          <c:yMode val="edge"/>
          <c:x val="0.14534703995333917"/>
          <c:y val="5.3578302712160982E-3"/>
        </c:manualLayout>
      </c:layout>
      <c:overlay val="0"/>
    </c:title>
    <c:autoTitleDeleted val="0"/>
    <c:plotArea>
      <c:layout>
        <c:manualLayout>
          <c:layoutTarget val="inner"/>
          <c:xMode val="edge"/>
          <c:yMode val="edge"/>
          <c:x val="0.29804996597647515"/>
          <c:y val="0.13543525809273843"/>
          <c:w val="0.41183386798872362"/>
          <c:h val="0.74130096237970255"/>
        </c:manualLayout>
      </c:layout>
      <c:pieChart>
        <c:varyColors val="1"/>
        <c:ser>
          <c:idx val="0"/>
          <c:order val="0"/>
          <c:tx>
            <c:strRef>
              <c:f>Sheet1!$B$1</c:f>
              <c:strCache>
                <c:ptCount val="1"/>
                <c:pt idx="0">
                  <c:v>Column1</c:v>
                </c:pt>
              </c:strCache>
            </c:strRef>
          </c:tx>
          <c:dPt>
            <c:idx val="0"/>
            <c:bubble3D val="0"/>
            <c:spPr>
              <a:solidFill>
                <a:srgbClr val="AABA0A"/>
              </a:solidFill>
            </c:spPr>
            <c:extLst>
              <c:ext xmlns:c16="http://schemas.microsoft.com/office/drawing/2014/chart" uri="{C3380CC4-5D6E-409C-BE32-E72D297353CC}">
                <c16:uniqueId val="{00000001-3868-4E1D-BCEA-CDA67ACAEADA}"/>
              </c:ext>
            </c:extLst>
          </c:dPt>
          <c:dPt>
            <c:idx val="1"/>
            <c:bubble3D val="0"/>
            <c:spPr>
              <a:solidFill>
                <a:srgbClr val="0072C6"/>
              </a:solidFill>
              <a:ln>
                <a:noFill/>
              </a:ln>
            </c:spPr>
            <c:extLst>
              <c:ext xmlns:c16="http://schemas.microsoft.com/office/drawing/2014/chart" uri="{C3380CC4-5D6E-409C-BE32-E72D297353CC}">
                <c16:uniqueId val="{00000003-3868-4E1D-BCEA-CDA67ACAEADA}"/>
              </c:ext>
            </c:extLst>
          </c:dPt>
          <c:dPt>
            <c:idx val="2"/>
            <c:bubble3D val="0"/>
            <c:spPr>
              <a:solidFill>
                <a:srgbClr val="C4BD97"/>
              </a:solidFill>
            </c:spPr>
            <c:extLst>
              <c:ext xmlns:c16="http://schemas.microsoft.com/office/drawing/2014/chart" uri="{C3380CC4-5D6E-409C-BE32-E72D297353CC}">
                <c16:uniqueId val="{00000005-3868-4E1D-BCEA-CDA67ACAEADA}"/>
              </c:ext>
            </c:extLst>
          </c:dPt>
          <c:dPt>
            <c:idx val="3"/>
            <c:bubble3D val="0"/>
            <c:spPr>
              <a:solidFill>
                <a:schemeClr val="bg1"/>
              </a:solidFill>
              <a:ln>
                <a:solidFill>
                  <a:schemeClr val="tx1"/>
                </a:solidFill>
              </a:ln>
            </c:spPr>
            <c:extLst>
              <c:ext xmlns:c16="http://schemas.microsoft.com/office/drawing/2014/chart" uri="{C3380CC4-5D6E-409C-BE32-E72D297353CC}">
                <c16:uniqueId val="{00000007-3868-4E1D-BCEA-CDA67ACAEADA}"/>
              </c:ext>
            </c:extLst>
          </c:dPt>
          <c:dPt>
            <c:idx val="4"/>
            <c:bubble3D val="0"/>
            <c:spPr>
              <a:solidFill>
                <a:srgbClr val="D9D9D9"/>
              </a:solidFill>
            </c:spPr>
            <c:extLst>
              <c:ext xmlns:c16="http://schemas.microsoft.com/office/drawing/2014/chart" uri="{C3380CC4-5D6E-409C-BE32-E72D297353CC}">
                <c16:uniqueId val="{00000009-3868-4E1D-BCEA-CDA67ACAEADA}"/>
              </c:ext>
            </c:extLst>
          </c:dPt>
          <c:dPt>
            <c:idx val="5"/>
            <c:bubble3D val="0"/>
            <c:spPr>
              <a:solidFill>
                <a:schemeClr val="tx1"/>
              </a:solidFill>
            </c:spPr>
            <c:extLst>
              <c:ext xmlns:c16="http://schemas.microsoft.com/office/drawing/2014/chart" uri="{C3380CC4-5D6E-409C-BE32-E72D297353CC}">
                <c16:uniqueId val="{0000000B-3868-4E1D-BCEA-CDA67ACAEADA}"/>
              </c:ext>
            </c:extLst>
          </c:dPt>
          <c:dLbls>
            <c:dLbl>
              <c:idx val="1"/>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3868-4E1D-BCEA-CDA67ACAEADA}"/>
                </c:ext>
              </c:extLst>
            </c:dLbl>
            <c:spPr>
              <a:noFill/>
              <a:ln>
                <a:noFill/>
              </a:ln>
              <a:effectLst/>
            </c:spPr>
            <c:txPr>
              <a:bodyPr/>
              <a:lstStyle/>
              <a:p>
                <a:pPr>
                  <a:defRPr sz="1400">
                    <a:latin typeface="Calibri" panose="020F0502020204030204" pitchFamily="34" charset="0"/>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&lt;18</c:v>
                </c:pt>
                <c:pt idx="1">
                  <c:v>18-44</c:v>
                </c:pt>
                <c:pt idx="2">
                  <c:v>45-64</c:v>
                </c:pt>
                <c:pt idx="3">
                  <c:v>65+</c:v>
                </c:pt>
              </c:strCache>
            </c:strRef>
          </c:cat>
          <c:val>
            <c:numRef>
              <c:f>Sheet1!$B$2:$B$5</c:f>
              <c:numCache>
                <c:formatCode>#,##0.0</c:formatCode>
                <c:ptCount val="4"/>
                <c:pt idx="0">
                  <c:v>14.2</c:v>
                </c:pt>
                <c:pt idx="1">
                  <c:v>22.1</c:v>
                </c:pt>
                <c:pt idx="2">
                  <c:v>23.9</c:v>
                </c:pt>
                <c:pt idx="3">
                  <c:v>39.799999999999997</c:v>
                </c:pt>
              </c:numCache>
            </c:numRef>
          </c:val>
          <c:extLst>
            <c:ext xmlns:c16="http://schemas.microsoft.com/office/drawing/2014/chart" uri="{C3380CC4-5D6E-409C-BE32-E72D297353CC}">
              <c16:uniqueId val="{0000000C-3868-4E1D-BCEA-CDA67ACAEADA}"/>
            </c:ext>
          </c:extLst>
        </c:ser>
        <c:dLbls>
          <c:showLegendKey val="0"/>
          <c:showVal val="0"/>
          <c:showCatName val="0"/>
          <c:showSerName val="0"/>
          <c:showPercent val="0"/>
          <c:showBubbleSize val="0"/>
          <c:showLeaderLines val="1"/>
        </c:dLbls>
        <c:firstSliceAng val="0"/>
      </c:pieChart>
    </c:plotArea>
    <c:legend>
      <c:legendPos val="b"/>
      <c:layout>
        <c:manualLayout>
          <c:xMode val="edge"/>
          <c:yMode val="edge"/>
          <c:x val="5.4629629629629632E-2"/>
          <c:y val="0.90901392534266545"/>
          <c:w val="0.9"/>
          <c:h val="7.6493495378295098E-2"/>
        </c:manualLayout>
      </c:layout>
      <c:overlay val="0"/>
      <c:txPr>
        <a:bodyPr/>
        <a:lstStyle/>
        <a:p>
          <a:pPr>
            <a:defRPr sz="14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latin typeface="Calibri" panose="020F0502020204030204" pitchFamily="34" charset="0"/>
              </a:defRPr>
            </a:pPr>
            <a:r>
              <a:rPr lang="en-US" sz="1400" dirty="0" smtClean="0">
                <a:latin typeface="Calibri" panose="020F0502020204030204" pitchFamily="34" charset="0"/>
              </a:rPr>
              <a:t>Hispanic, Border County Resident, Non-Border Hospital</a:t>
            </a:r>
            <a:endParaRPr lang="en-US" sz="1400" dirty="0">
              <a:latin typeface="Calibri" panose="020F0502020204030204" pitchFamily="34" charset="0"/>
            </a:endParaRPr>
          </a:p>
        </c:rich>
      </c:tx>
      <c:layout>
        <c:manualLayout>
          <c:xMode val="edge"/>
          <c:yMode val="edge"/>
          <c:x val="0.16386555847185769"/>
          <c:y val="1.6469103046901745E-2"/>
        </c:manualLayout>
      </c:layout>
      <c:overlay val="0"/>
    </c:title>
    <c:autoTitleDeleted val="0"/>
    <c:plotArea>
      <c:layout>
        <c:manualLayout>
          <c:layoutTarget val="inner"/>
          <c:xMode val="edge"/>
          <c:yMode val="edge"/>
          <c:x val="0.26013269174686499"/>
          <c:y val="0.27411862868993225"/>
          <c:w val="0.43476426557791387"/>
          <c:h val="0.67463420520710771"/>
        </c:manualLayout>
      </c:layout>
      <c:pieChart>
        <c:varyColors val="1"/>
        <c:ser>
          <c:idx val="0"/>
          <c:order val="0"/>
          <c:tx>
            <c:strRef>
              <c:f>Sheet1!$B$1</c:f>
              <c:strCache>
                <c:ptCount val="1"/>
                <c:pt idx="0">
                  <c:v>Column1</c:v>
                </c:pt>
              </c:strCache>
            </c:strRef>
          </c:tx>
          <c:dPt>
            <c:idx val="0"/>
            <c:bubble3D val="0"/>
            <c:spPr>
              <a:solidFill>
                <a:srgbClr val="AABA0A"/>
              </a:solidFill>
            </c:spPr>
            <c:extLst>
              <c:ext xmlns:c16="http://schemas.microsoft.com/office/drawing/2014/chart" uri="{C3380CC4-5D6E-409C-BE32-E72D297353CC}">
                <c16:uniqueId val="{00000001-37DC-498D-AC46-33451DE11A0C}"/>
              </c:ext>
            </c:extLst>
          </c:dPt>
          <c:dPt>
            <c:idx val="1"/>
            <c:bubble3D val="0"/>
            <c:spPr>
              <a:solidFill>
                <a:srgbClr val="0072C6"/>
              </a:solidFill>
              <a:ln>
                <a:noFill/>
              </a:ln>
            </c:spPr>
            <c:extLst>
              <c:ext xmlns:c16="http://schemas.microsoft.com/office/drawing/2014/chart" uri="{C3380CC4-5D6E-409C-BE32-E72D297353CC}">
                <c16:uniqueId val="{00000003-37DC-498D-AC46-33451DE11A0C}"/>
              </c:ext>
            </c:extLst>
          </c:dPt>
          <c:dPt>
            <c:idx val="2"/>
            <c:bubble3D val="0"/>
            <c:spPr>
              <a:solidFill>
                <a:srgbClr val="C4BD97"/>
              </a:solidFill>
            </c:spPr>
            <c:extLst>
              <c:ext xmlns:c16="http://schemas.microsoft.com/office/drawing/2014/chart" uri="{C3380CC4-5D6E-409C-BE32-E72D297353CC}">
                <c16:uniqueId val="{00000005-37DC-498D-AC46-33451DE11A0C}"/>
              </c:ext>
            </c:extLst>
          </c:dPt>
          <c:dPt>
            <c:idx val="3"/>
            <c:bubble3D val="0"/>
            <c:spPr>
              <a:solidFill>
                <a:schemeClr val="bg1"/>
              </a:solidFill>
              <a:ln>
                <a:solidFill>
                  <a:schemeClr val="tx1"/>
                </a:solidFill>
              </a:ln>
            </c:spPr>
            <c:extLst>
              <c:ext xmlns:c16="http://schemas.microsoft.com/office/drawing/2014/chart" uri="{C3380CC4-5D6E-409C-BE32-E72D297353CC}">
                <c16:uniqueId val="{00000007-37DC-498D-AC46-33451DE11A0C}"/>
              </c:ext>
            </c:extLst>
          </c:dPt>
          <c:dPt>
            <c:idx val="4"/>
            <c:bubble3D val="0"/>
            <c:spPr>
              <a:solidFill>
                <a:srgbClr val="D9D9D9"/>
              </a:solidFill>
            </c:spPr>
            <c:extLst>
              <c:ext xmlns:c16="http://schemas.microsoft.com/office/drawing/2014/chart" uri="{C3380CC4-5D6E-409C-BE32-E72D297353CC}">
                <c16:uniqueId val="{00000009-37DC-498D-AC46-33451DE11A0C}"/>
              </c:ext>
            </c:extLst>
          </c:dPt>
          <c:dPt>
            <c:idx val="5"/>
            <c:bubble3D val="0"/>
            <c:spPr>
              <a:solidFill>
                <a:schemeClr val="tx1"/>
              </a:solidFill>
            </c:spPr>
            <c:extLst>
              <c:ext xmlns:c16="http://schemas.microsoft.com/office/drawing/2014/chart" uri="{C3380CC4-5D6E-409C-BE32-E72D297353CC}">
                <c16:uniqueId val="{0000000B-37DC-498D-AC46-33451DE11A0C}"/>
              </c:ext>
            </c:extLst>
          </c:dPt>
          <c:dLbls>
            <c:dLbl>
              <c:idx val="1"/>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37DC-498D-AC46-33451DE11A0C}"/>
                </c:ext>
              </c:extLst>
            </c:dLbl>
            <c:dLbl>
              <c:idx val="5"/>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B-37DC-498D-AC46-33451DE11A0C}"/>
                </c:ext>
              </c:extLst>
            </c:dLbl>
            <c:spPr>
              <a:noFill/>
              <a:ln>
                <a:noFill/>
              </a:ln>
              <a:effectLst/>
            </c:spPr>
            <c:txPr>
              <a:bodyPr/>
              <a:lstStyle/>
              <a:p>
                <a:pPr>
                  <a:defRPr sz="1400">
                    <a:latin typeface="Calibri" panose="020F0502020204030204" pitchFamily="34" charset="0"/>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Sheet1!$A$2:$A$7</c:f>
              <c:strCache>
                <c:ptCount val="6"/>
                <c:pt idx="0">
                  <c:v>Medical</c:v>
                </c:pt>
                <c:pt idx="1">
                  <c:v>Surgical</c:v>
                </c:pt>
                <c:pt idx="2">
                  <c:v>Mental</c:v>
                </c:pt>
                <c:pt idx="3">
                  <c:v>Injury</c:v>
                </c:pt>
                <c:pt idx="4">
                  <c:v>Maternal</c:v>
                </c:pt>
                <c:pt idx="5">
                  <c:v>Neonatal</c:v>
                </c:pt>
              </c:strCache>
            </c:strRef>
          </c:cat>
          <c:val>
            <c:numRef>
              <c:f>Sheet1!$B$2:$B$7</c:f>
              <c:numCache>
                <c:formatCode>#,##0.0</c:formatCode>
                <c:ptCount val="6"/>
                <c:pt idx="0">
                  <c:v>44.1</c:v>
                </c:pt>
                <c:pt idx="1">
                  <c:v>31.4</c:v>
                </c:pt>
                <c:pt idx="2">
                  <c:v>6.8</c:v>
                </c:pt>
                <c:pt idx="3">
                  <c:v>3.4</c:v>
                </c:pt>
                <c:pt idx="4">
                  <c:v>7.2</c:v>
                </c:pt>
                <c:pt idx="5">
                  <c:v>7.1</c:v>
                </c:pt>
              </c:numCache>
            </c:numRef>
          </c:val>
          <c:extLst>
            <c:ext xmlns:c16="http://schemas.microsoft.com/office/drawing/2014/chart" uri="{C3380CC4-5D6E-409C-BE32-E72D297353CC}">
              <c16:uniqueId val="{0000000C-37DC-498D-AC46-33451DE11A0C}"/>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sz="14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latin typeface="Calibri" panose="020F0502020204030204" pitchFamily="34" charset="0"/>
              </a:defRPr>
            </a:pPr>
            <a:r>
              <a:rPr lang="en-US" sz="1400" dirty="0" smtClean="0">
                <a:latin typeface="Calibri" panose="020F0502020204030204" pitchFamily="34" charset="0"/>
              </a:rPr>
              <a:t>Non-Hispanic, Border County Resident, Non-Border Hospital</a:t>
            </a:r>
            <a:endParaRPr lang="en-US" sz="1400" dirty="0">
              <a:latin typeface="Calibri" panose="020F0502020204030204" pitchFamily="34" charset="0"/>
            </a:endParaRPr>
          </a:p>
        </c:rich>
      </c:tx>
      <c:layout>
        <c:manualLayout>
          <c:xMode val="edge"/>
          <c:yMode val="edge"/>
          <c:x val="0.16386555847185769"/>
          <c:y val="1.6469103046901745E-2"/>
        </c:manualLayout>
      </c:layout>
      <c:overlay val="0"/>
    </c:title>
    <c:autoTitleDeleted val="0"/>
    <c:plotArea>
      <c:layout>
        <c:manualLayout>
          <c:layoutTarget val="inner"/>
          <c:xMode val="edge"/>
          <c:yMode val="edge"/>
          <c:x val="0.2790913288616701"/>
          <c:y val="0.27411862868993225"/>
          <c:w val="0.43476426557791387"/>
          <c:h val="0.67463420520710771"/>
        </c:manualLayout>
      </c:layout>
      <c:pieChart>
        <c:varyColors val="1"/>
        <c:ser>
          <c:idx val="0"/>
          <c:order val="0"/>
          <c:tx>
            <c:strRef>
              <c:f>Sheet1!$B$1</c:f>
              <c:strCache>
                <c:ptCount val="1"/>
                <c:pt idx="0">
                  <c:v>Column1</c:v>
                </c:pt>
              </c:strCache>
            </c:strRef>
          </c:tx>
          <c:dPt>
            <c:idx val="0"/>
            <c:bubble3D val="0"/>
            <c:spPr>
              <a:solidFill>
                <a:srgbClr val="AABA0A"/>
              </a:solidFill>
            </c:spPr>
            <c:extLst>
              <c:ext xmlns:c16="http://schemas.microsoft.com/office/drawing/2014/chart" uri="{C3380CC4-5D6E-409C-BE32-E72D297353CC}">
                <c16:uniqueId val="{00000001-DE4A-4023-B8BD-6B7D856CD13C}"/>
              </c:ext>
            </c:extLst>
          </c:dPt>
          <c:dPt>
            <c:idx val="1"/>
            <c:bubble3D val="0"/>
            <c:spPr>
              <a:solidFill>
                <a:srgbClr val="0072C6"/>
              </a:solidFill>
              <a:ln>
                <a:noFill/>
              </a:ln>
            </c:spPr>
            <c:extLst>
              <c:ext xmlns:c16="http://schemas.microsoft.com/office/drawing/2014/chart" uri="{C3380CC4-5D6E-409C-BE32-E72D297353CC}">
                <c16:uniqueId val="{00000003-DE4A-4023-B8BD-6B7D856CD13C}"/>
              </c:ext>
            </c:extLst>
          </c:dPt>
          <c:dPt>
            <c:idx val="2"/>
            <c:bubble3D val="0"/>
            <c:spPr>
              <a:solidFill>
                <a:srgbClr val="C4BD97"/>
              </a:solidFill>
            </c:spPr>
            <c:extLst>
              <c:ext xmlns:c16="http://schemas.microsoft.com/office/drawing/2014/chart" uri="{C3380CC4-5D6E-409C-BE32-E72D297353CC}">
                <c16:uniqueId val="{00000005-DE4A-4023-B8BD-6B7D856CD13C}"/>
              </c:ext>
            </c:extLst>
          </c:dPt>
          <c:dPt>
            <c:idx val="3"/>
            <c:bubble3D val="0"/>
            <c:spPr>
              <a:solidFill>
                <a:schemeClr val="bg1"/>
              </a:solidFill>
              <a:ln>
                <a:solidFill>
                  <a:schemeClr val="tx1"/>
                </a:solidFill>
              </a:ln>
            </c:spPr>
            <c:extLst>
              <c:ext xmlns:c16="http://schemas.microsoft.com/office/drawing/2014/chart" uri="{C3380CC4-5D6E-409C-BE32-E72D297353CC}">
                <c16:uniqueId val="{00000007-DE4A-4023-B8BD-6B7D856CD13C}"/>
              </c:ext>
            </c:extLst>
          </c:dPt>
          <c:dPt>
            <c:idx val="4"/>
            <c:bubble3D val="0"/>
            <c:spPr>
              <a:solidFill>
                <a:srgbClr val="D9D9D9"/>
              </a:solidFill>
            </c:spPr>
            <c:extLst>
              <c:ext xmlns:c16="http://schemas.microsoft.com/office/drawing/2014/chart" uri="{C3380CC4-5D6E-409C-BE32-E72D297353CC}">
                <c16:uniqueId val="{00000009-DE4A-4023-B8BD-6B7D856CD13C}"/>
              </c:ext>
            </c:extLst>
          </c:dPt>
          <c:dPt>
            <c:idx val="5"/>
            <c:bubble3D val="0"/>
            <c:spPr>
              <a:solidFill>
                <a:schemeClr val="tx1"/>
              </a:solidFill>
            </c:spPr>
            <c:extLst>
              <c:ext xmlns:c16="http://schemas.microsoft.com/office/drawing/2014/chart" uri="{C3380CC4-5D6E-409C-BE32-E72D297353CC}">
                <c16:uniqueId val="{0000000B-DE4A-4023-B8BD-6B7D856CD13C}"/>
              </c:ext>
            </c:extLst>
          </c:dPt>
          <c:dLbls>
            <c:dLbl>
              <c:idx val="1"/>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DE4A-4023-B8BD-6B7D856CD13C}"/>
                </c:ext>
              </c:extLst>
            </c:dLbl>
            <c:dLbl>
              <c:idx val="5"/>
              <c:layout>
                <c:manualLayout>
                  <c:x val="2.7301691455234763E-2"/>
                  <c:y val="0.1136466737954052"/>
                </c:manualLayout>
              </c:layout>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E4A-4023-B8BD-6B7D856CD13C}"/>
                </c:ext>
              </c:extLst>
            </c:dLbl>
            <c:spPr>
              <a:noFill/>
              <a:ln>
                <a:noFill/>
              </a:ln>
              <a:effectLst/>
            </c:spPr>
            <c:txPr>
              <a:bodyPr/>
              <a:lstStyle/>
              <a:p>
                <a:pPr>
                  <a:defRPr sz="1400">
                    <a:latin typeface="Calibri" panose="020F0502020204030204" pitchFamily="34" charset="0"/>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Sheet1!$A$2:$A$8</c:f>
              <c:strCache>
                <c:ptCount val="6"/>
                <c:pt idx="0">
                  <c:v>Medical</c:v>
                </c:pt>
                <c:pt idx="1">
                  <c:v>Surgical</c:v>
                </c:pt>
                <c:pt idx="2">
                  <c:v>Mental</c:v>
                </c:pt>
                <c:pt idx="3">
                  <c:v>Injury</c:v>
                </c:pt>
                <c:pt idx="4">
                  <c:v>Maternal</c:v>
                </c:pt>
                <c:pt idx="5">
                  <c:v>Neonatal</c:v>
                </c:pt>
              </c:strCache>
            </c:strRef>
          </c:cat>
          <c:val>
            <c:numRef>
              <c:f>Sheet1!$B$2:$B$8</c:f>
              <c:numCache>
                <c:formatCode>#,##0.0</c:formatCode>
                <c:ptCount val="7"/>
                <c:pt idx="0">
                  <c:v>42.2</c:v>
                </c:pt>
                <c:pt idx="1">
                  <c:v>32.6</c:v>
                </c:pt>
                <c:pt idx="2">
                  <c:v>7.8</c:v>
                </c:pt>
                <c:pt idx="3">
                  <c:v>5.0999999999999996</c:v>
                </c:pt>
                <c:pt idx="4">
                  <c:v>6.3</c:v>
                </c:pt>
                <c:pt idx="5">
                  <c:v>6</c:v>
                </c:pt>
              </c:numCache>
            </c:numRef>
          </c:val>
          <c:extLst>
            <c:ext xmlns:c16="http://schemas.microsoft.com/office/drawing/2014/chart" uri="{C3380CC4-5D6E-409C-BE32-E72D297353CC}">
              <c16:uniqueId val="{0000000C-DE4A-4023-B8BD-6B7D856CD13C}"/>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sz="14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460897248955"/>
          <c:y val="0.12602969767667929"/>
          <c:w val="0.88825750947798188"/>
          <c:h val="0.77323782443861189"/>
        </c:manualLayout>
      </c:layout>
      <c:lineChart>
        <c:grouping val="standard"/>
        <c:varyColors val="0"/>
        <c:ser>
          <c:idx val="3"/>
          <c:order val="0"/>
          <c:tx>
            <c:strRef>
              <c:f>Sheet1!$A$2</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numRef>
              <c:f>Sheet1!$B$1:$I$1</c:f>
              <c:numCache>
                <c:formatCode>General</c:formatCode>
                <c:ptCount val="8"/>
                <c:pt idx="0">
                  <c:v>2005</c:v>
                </c:pt>
                <c:pt idx="1">
                  <c:v>2006</c:v>
                </c:pt>
                <c:pt idx="2">
                  <c:v>2007</c:v>
                </c:pt>
                <c:pt idx="3">
                  <c:v>2008</c:v>
                </c:pt>
                <c:pt idx="4">
                  <c:v>2009</c:v>
                </c:pt>
                <c:pt idx="5">
                  <c:v>2010</c:v>
                </c:pt>
                <c:pt idx="6">
                  <c:v>2011</c:v>
                </c:pt>
                <c:pt idx="7">
                  <c:v>2012</c:v>
                </c:pt>
              </c:numCache>
            </c:numRef>
          </c:cat>
          <c:val>
            <c:numRef>
              <c:f>Sheet1!$B$2:$I$2</c:f>
              <c:numCache>
                <c:formatCode>General</c:formatCode>
                <c:ptCount val="8"/>
                <c:pt idx="0">
                  <c:v>38.700000000000003</c:v>
                </c:pt>
                <c:pt idx="1">
                  <c:v>43.6</c:v>
                </c:pt>
                <c:pt idx="2">
                  <c:v>51.8</c:v>
                </c:pt>
                <c:pt idx="3" formatCode="0.0">
                  <c:v>50.96</c:v>
                </c:pt>
                <c:pt idx="4">
                  <c:v>55.7</c:v>
                </c:pt>
                <c:pt idx="5">
                  <c:v>63.8</c:v>
                </c:pt>
                <c:pt idx="6">
                  <c:v>57.3</c:v>
                </c:pt>
                <c:pt idx="7">
                  <c:v>62.5</c:v>
                </c:pt>
              </c:numCache>
            </c:numRef>
          </c:val>
          <c:smooth val="0"/>
          <c:extLst>
            <c:ext xmlns:c16="http://schemas.microsoft.com/office/drawing/2014/chart" uri="{C3380CC4-5D6E-409C-BE32-E72D297353CC}">
              <c16:uniqueId val="{00000000-D98F-4152-A502-711E7A022277}"/>
            </c:ext>
          </c:extLst>
        </c:ser>
        <c:ser>
          <c:idx val="0"/>
          <c:order val="1"/>
          <c:tx>
            <c:strRef>
              <c:f>Sheet1!$A$3</c:f>
              <c:strCache>
                <c:ptCount val="1"/>
                <c:pt idx="0">
                  <c:v>Black</c:v>
                </c:pt>
              </c:strCache>
            </c:strRef>
          </c:tx>
          <c:spPr>
            <a:ln w="25400">
              <a:solidFill>
                <a:srgbClr val="0072C6"/>
              </a:solidFill>
            </a:ln>
          </c:spPr>
          <c:marker>
            <c:symbol val="square"/>
            <c:size val="7"/>
            <c:spPr>
              <a:solidFill>
                <a:srgbClr val="0072C6"/>
              </a:solidFill>
              <a:ln>
                <a:noFill/>
              </a:ln>
            </c:spPr>
          </c:marker>
          <c:cat>
            <c:numRef>
              <c:f>Sheet1!$B$1:$I$1</c:f>
              <c:numCache>
                <c:formatCode>General</c:formatCode>
                <c:ptCount val="8"/>
                <c:pt idx="0">
                  <c:v>2005</c:v>
                </c:pt>
                <c:pt idx="1">
                  <c:v>2006</c:v>
                </c:pt>
                <c:pt idx="2">
                  <c:v>2007</c:v>
                </c:pt>
                <c:pt idx="3">
                  <c:v>2008</c:v>
                </c:pt>
                <c:pt idx="4">
                  <c:v>2009</c:v>
                </c:pt>
                <c:pt idx="5">
                  <c:v>2010</c:v>
                </c:pt>
                <c:pt idx="6">
                  <c:v>2011</c:v>
                </c:pt>
                <c:pt idx="7">
                  <c:v>2012</c:v>
                </c:pt>
              </c:numCache>
            </c:numRef>
          </c:cat>
          <c:val>
            <c:numRef>
              <c:f>Sheet1!$B$3:$I$3</c:f>
              <c:numCache>
                <c:formatCode>General</c:formatCode>
                <c:ptCount val="8"/>
                <c:pt idx="0">
                  <c:v>27.7</c:v>
                </c:pt>
                <c:pt idx="1">
                  <c:v>32.6</c:v>
                </c:pt>
                <c:pt idx="2">
                  <c:v>44.5</c:v>
                </c:pt>
                <c:pt idx="3" formatCode="0.0">
                  <c:v>37.79</c:v>
                </c:pt>
                <c:pt idx="4">
                  <c:v>46.8</c:v>
                </c:pt>
                <c:pt idx="5">
                  <c:v>53</c:v>
                </c:pt>
                <c:pt idx="6">
                  <c:v>58.2</c:v>
                </c:pt>
                <c:pt idx="7">
                  <c:v>58.5</c:v>
                </c:pt>
              </c:numCache>
            </c:numRef>
          </c:val>
          <c:smooth val="0"/>
          <c:extLst>
            <c:ext xmlns:c16="http://schemas.microsoft.com/office/drawing/2014/chart" uri="{C3380CC4-5D6E-409C-BE32-E72D297353CC}">
              <c16:uniqueId val="{00000001-D98F-4152-A502-711E7A022277}"/>
            </c:ext>
          </c:extLst>
        </c:ser>
        <c:ser>
          <c:idx val="2"/>
          <c:order val="2"/>
          <c:tx>
            <c:strRef>
              <c:f>Sheet1!$A$5</c:f>
              <c:strCache>
                <c:ptCount val="1"/>
                <c:pt idx="0">
                  <c:v>Asian</c:v>
                </c:pt>
              </c:strCache>
            </c:strRef>
          </c:tx>
          <c:spPr>
            <a:ln w="25400">
              <a:solidFill>
                <a:srgbClr val="AABA0A"/>
              </a:solidFill>
            </a:ln>
          </c:spPr>
          <c:marker>
            <c:symbol val="triangle"/>
            <c:size val="9"/>
            <c:spPr>
              <a:solidFill>
                <a:srgbClr val="AABA0A"/>
              </a:solidFill>
              <a:ln>
                <a:noFill/>
              </a:ln>
            </c:spPr>
          </c:marker>
          <c:cat>
            <c:numRef>
              <c:f>Sheet1!$B$1:$I$1</c:f>
              <c:numCache>
                <c:formatCode>General</c:formatCode>
                <c:ptCount val="8"/>
                <c:pt idx="0">
                  <c:v>2005</c:v>
                </c:pt>
                <c:pt idx="1">
                  <c:v>2006</c:v>
                </c:pt>
                <c:pt idx="2">
                  <c:v>2007</c:v>
                </c:pt>
                <c:pt idx="3">
                  <c:v>2008</c:v>
                </c:pt>
                <c:pt idx="4">
                  <c:v>2009</c:v>
                </c:pt>
                <c:pt idx="5">
                  <c:v>2010</c:v>
                </c:pt>
                <c:pt idx="6">
                  <c:v>2011</c:v>
                </c:pt>
                <c:pt idx="7">
                  <c:v>2012</c:v>
                </c:pt>
              </c:numCache>
            </c:numRef>
          </c:cat>
          <c:val>
            <c:numRef>
              <c:f>Sheet1!$B$5:$I$5</c:f>
              <c:numCache>
                <c:formatCode>General</c:formatCode>
                <c:ptCount val="8"/>
                <c:pt idx="0">
                  <c:v>43.9</c:v>
                </c:pt>
                <c:pt idx="1">
                  <c:v>45.5</c:v>
                </c:pt>
                <c:pt idx="2">
                  <c:v>55.5</c:v>
                </c:pt>
                <c:pt idx="3" formatCode="0.0">
                  <c:v>48.19</c:v>
                </c:pt>
                <c:pt idx="4">
                  <c:v>58.6</c:v>
                </c:pt>
                <c:pt idx="5">
                  <c:v>67.3</c:v>
                </c:pt>
                <c:pt idx="6">
                  <c:v>71.400000000000006</c:v>
                </c:pt>
              </c:numCache>
            </c:numRef>
          </c:val>
          <c:smooth val="0"/>
          <c:extLst>
            <c:ext xmlns:c16="http://schemas.microsoft.com/office/drawing/2014/chart" uri="{C3380CC4-5D6E-409C-BE32-E72D297353CC}">
              <c16:uniqueId val="{00000002-D98F-4152-A502-711E7A022277}"/>
            </c:ext>
          </c:extLst>
        </c:ser>
        <c:ser>
          <c:idx val="1"/>
          <c:order val="3"/>
          <c:tx>
            <c:strRef>
              <c:f>Sheet1!$A$4</c:f>
              <c:strCache>
                <c:ptCount val="1"/>
                <c:pt idx="0">
                  <c:v>Hispanic</c:v>
                </c:pt>
              </c:strCache>
            </c:strRef>
          </c:tx>
          <c:spPr>
            <a:ln w="34925">
              <a:solidFill>
                <a:srgbClr val="7BA8DF"/>
              </a:solidFill>
            </a:ln>
          </c:spPr>
          <c:marker>
            <c:symbol val="diamond"/>
            <c:size val="9"/>
            <c:spPr>
              <a:solidFill>
                <a:srgbClr val="7BA8DF"/>
              </a:solidFill>
              <a:ln>
                <a:noFill/>
              </a:ln>
            </c:spPr>
          </c:marker>
          <c:cat>
            <c:numRef>
              <c:f>Sheet1!$B$1:$I$1</c:f>
              <c:numCache>
                <c:formatCode>General</c:formatCode>
                <c:ptCount val="8"/>
                <c:pt idx="0">
                  <c:v>2005</c:v>
                </c:pt>
                <c:pt idx="1">
                  <c:v>2006</c:v>
                </c:pt>
                <c:pt idx="2">
                  <c:v>2007</c:v>
                </c:pt>
                <c:pt idx="3">
                  <c:v>2008</c:v>
                </c:pt>
                <c:pt idx="4">
                  <c:v>2009</c:v>
                </c:pt>
                <c:pt idx="5">
                  <c:v>2010</c:v>
                </c:pt>
                <c:pt idx="6">
                  <c:v>2011</c:v>
                </c:pt>
                <c:pt idx="7">
                  <c:v>2012</c:v>
                </c:pt>
              </c:numCache>
            </c:numRef>
          </c:cat>
          <c:val>
            <c:numRef>
              <c:f>Sheet1!$B$4:$I$4</c:f>
              <c:numCache>
                <c:formatCode>General</c:formatCode>
                <c:ptCount val="8"/>
                <c:pt idx="0">
                  <c:v>36.799999999999997</c:v>
                </c:pt>
                <c:pt idx="1">
                  <c:v>37.799999999999997</c:v>
                </c:pt>
                <c:pt idx="2">
                  <c:v>43.2</c:v>
                </c:pt>
                <c:pt idx="3" formatCode="0.0">
                  <c:v>47.61</c:v>
                </c:pt>
                <c:pt idx="4">
                  <c:v>52.8</c:v>
                </c:pt>
                <c:pt idx="5">
                  <c:v>47.3</c:v>
                </c:pt>
                <c:pt idx="6">
                  <c:v>57</c:v>
                </c:pt>
                <c:pt idx="7">
                  <c:v>60.8</c:v>
                </c:pt>
              </c:numCache>
            </c:numRef>
          </c:val>
          <c:smooth val="0"/>
          <c:extLst>
            <c:ext xmlns:c16="http://schemas.microsoft.com/office/drawing/2014/chart" uri="{C3380CC4-5D6E-409C-BE32-E72D297353CC}">
              <c16:uniqueId val="{00000003-D98F-4152-A502-711E7A022277}"/>
            </c:ext>
          </c:extLst>
        </c:ser>
        <c:dLbls>
          <c:showLegendKey val="0"/>
          <c:showVal val="0"/>
          <c:showCatName val="0"/>
          <c:showSerName val="0"/>
          <c:showPercent val="0"/>
          <c:showBubbleSize val="0"/>
        </c:dLbls>
        <c:marker val="1"/>
        <c:smooth val="0"/>
        <c:axId val="85877504"/>
        <c:axId val="85879424"/>
      </c:lineChart>
      <c:catAx>
        <c:axId val="85877504"/>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85879424"/>
        <c:crosses val="autoZero"/>
        <c:auto val="1"/>
        <c:lblAlgn val="ctr"/>
        <c:lblOffset val="100"/>
        <c:noMultiLvlLbl val="0"/>
      </c:catAx>
      <c:valAx>
        <c:axId val="85879424"/>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245047146884417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85877504"/>
        <c:crosses val="autoZero"/>
        <c:crossBetween val="between"/>
        <c:majorUnit val="10"/>
      </c:valAx>
    </c:plotArea>
    <c:legend>
      <c:legendPos val="t"/>
      <c:layout>
        <c:manualLayout>
          <c:xMode val="edge"/>
          <c:yMode val="edge"/>
          <c:x val="8.19954797317002E-3"/>
          <c:y val="1.5197649649367439E-2"/>
          <c:w val="0.99127867697093419"/>
          <c:h val="6.5623382250363071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latin typeface="Calibri" panose="020F0502020204030204" pitchFamily="34" charset="0"/>
              </a:defRPr>
            </a:pPr>
            <a:r>
              <a:rPr lang="en-US" sz="1400" dirty="0" smtClean="0">
                <a:latin typeface="Calibri" panose="020F0502020204030204" pitchFamily="34" charset="0"/>
              </a:rPr>
              <a:t>Hispanic, Border County Hospital</a:t>
            </a:r>
            <a:endParaRPr lang="en-US" sz="1400" dirty="0">
              <a:latin typeface="Calibri" panose="020F0502020204030204" pitchFamily="34" charset="0"/>
            </a:endParaRPr>
          </a:p>
        </c:rich>
      </c:tx>
      <c:layout>
        <c:manualLayout>
          <c:xMode val="edge"/>
          <c:yMode val="edge"/>
          <c:x val="0.16695197822494409"/>
          <c:y val="1.0913385826771654E-2"/>
        </c:manualLayout>
      </c:layout>
      <c:overlay val="0"/>
    </c:title>
    <c:autoTitleDeleted val="0"/>
    <c:plotArea>
      <c:layout>
        <c:manualLayout>
          <c:layoutTarget val="inner"/>
          <c:xMode val="edge"/>
          <c:yMode val="edge"/>
          <c:x val="0.29804996597647515"/>
          <c:y val="0.13543525809273843"/>
          <c:w val="0.41183386798872362"/>
          <c:h val="0.74130096237970255"/>
        </c:manualLayout>
      </c:layout>
      <c:pieChart>
        <c:varyColors val="1"/>
        <c:ser>
          <c:idx val="0"/>
          <c:order val="0"/>
          <c:tx>
            <c:strRef>
              <c:f>Sheet1!$B$1</c:f>
              <c:strCache>
                <c:ptCount val="1"/>
                <c:pt idx="0">
                  <c:v>Column1</c:v>
                </c:pt>
              </c:strCache>
            </c:strRef>
          </c:tx>
          <c:dPt>
            <c:idx val="0"/>
            <c:bubble3D val="0"/>
            <c:spPr>
              <a:solidFill>
                <a:srgbClr val="AABA0A"/>
              </a:solidFill>
            </c:spPr>
            <c:extLst>
              <c:ext xmlns:c16="http://schemas.microsoft.com/office/drawing/2014/chart" uri="{C3380CC4-5D6E-409C-BE32-E72D297353CC}">
                <c16:uniqueId val="{00000001-5224-491E-8121-E050EB2A43CF}"/>
              </c:ext>
            </c:extLst>
          </c:dPt>
          <c:dPt>
            <c:idx val="1"/>
            <c:bubble3D val="0"/>
            <c:spPr>
              <a:solidFill>
                <a:srgbClr val="0072C6"/>
              </a:solidFill>
              <a:ln>
                <a:noFill/>
              </a:ln>
            </c:spPr>
            <c:extLst>
              <c:ext xmlns:c16="http://schemas.microsoft.com/office/drawing/2014/chart" uri="{C3380CC4-5D6E-409C-BE32-E72D297353CC}">
                <c16:uniqueId val="{00000003-5224-491E-8121-E050EB2A43CF}"/>
              </c:ext>
            </c:extLst>
          </c:dPt>
          <c:dPt>
            <c:idx val="2"/>
            <c:bubble3D val="0"/>
            <c:spPr>
              <a:solidFill>
                <a:srgbClr val="C4BD97"/>
              </a:solidFill>
            </c:spPr>
            <c:extLst>
              <c:ext xmlns:c16="http://schemas.microsoft.com/office/drawing/2014/chart" uri="{C3380CC4-5D6E-409C-BE32-E72D297353CC}">
                <c16:uniqueId val="{00000005-5224-491E-8121-E050EB2A43CF}"/>
              </c:ext>
            </c:extLst>
          </c:dPt>
          <c:dPt>
            <c:idx val="3"/>
            <c:bubble3D val="0"/>
            <c:spPr>
              <a:solidFill>
                <a:schemeClr val="bg1"/>
              </a:solidFill>
              <a:ln>
                <a:solidFill>
                  <a:schemeClr val="tx1"/>
                </a:solidFill>
              </a:ln>
            </c:spPr>
            <c:extLst>
              <c:ext xmlns:c16="http://schemas.microsoft.com/office/drawing/2014/chart" uri="{C3380CC4-5D6E-409C-BE32-E72D297353CC}">
                <c16:uniqueId val="{00000007-5224-491E-8121-E050EB2A43CF}"/>
              </c:ext>
            </c:extLst>
          </c:dPt>
          <c:dPt>
            <c:idx val="4"/>
            <c:bubble3D val="0"/>
            <c:spPr>
              <a:solidFill>
                <a:srgbClr val="D9D9D9"/>
              </a:solidFill>
            </c:spPr>
            <c:extLst>
              <c:ext xmlns:c16="http://schemas.microsoft.com/office/drawing/2014/chart" uri="{C3380CC4-5D6E-409C-BE32-E72D297353CC}">
                <c16:uniqueId val="{00000009-5224-491E-8121-E050EB2A43CF}"/>
              </c:ext>
            </c:extLst>
          </c:dPt>
          <c:dPt>
            <c:idx val="5"/>
            <c:bubble3D val="0"/>
            <c:spPr>
              <a:solidFill>
                <a:schemeClr val="tx1"/>
              </a:solidFill>
            </c:spPr>
            <c:extLst>
              <c:ext xmlns:c16="http://schemas.microsoft.com/office/drawing/2014/chart" uri="{C3380CC4-5D6E-409C-BE32-E72D297353CC}">
                <c16:uniqueId val="{0000000B-5224-491E-8121-E050EB2A43CF}"/>
              </c:ext>
            </c:extLst>
          </c:dPt>
          <c:dLbls>
            <c:dLbl>
              <c:idx val="1"/>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5224-491E-8121-E050EB2A43CF}"/>
                </c:ext>
              </c:extLst>
            </c:dLbl>
            <c:dLbl>
              <c:idx val="5"/>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B-5224-491E-8121-E050EB2A43CF}"/>
                </c:ext>
              </c:extLst>
            </c:dLbl>
            <c:spPr>
              <a:noFill/>
              <a:ln>
                <a:noFill/>
              </a:ln>
              <a:effectLst/>
            </c:spPr>
            <c:txPr>
              <a:bodyPr/>
              <a:lstStyle/>
              <a:p>
                <a:pPr>
                  <a:defRPr sz="1400">
                    <a:latin typeface="Calibri" panose="020F0502020204030204" pitchFamily="34" charset="0"/>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Sheet1!$A$2:$A$7</c:f>
              <c:strCache>
                <c:ptCount val="6"/>
                <c:pt idx="0">
                  <c:v>Medical</c:v>
                </c:pt>
                <c:pt idx="1">
                  <c:v>Surgical</c:v>
                </c:pt>
                <c:pt idx="2">
                  <c:v>Mental</c:v>
                </c:pt>
                <c:pt idx="3">
                  <c:v>Injury</c:v>
                </c:pt>
                <c:pt idx="4">
                  <c:v>Maternal</c:v>
                </c:pt>
                <c:pt idx="5">
                  <c:v>Neonatal</c:v>
                </c:pt>
              </c:strCache>
            </c:strRef>
          </c:cat>
          <c:val>
            <c:numRef>
              <c:f>Sheet1!$B$2:$B$7</c:f>
              <c:numCache>
                <c:formatCode>#,##0.0</c:formatCode>
                <c:ptCount val="6"/>
                <c:pt idx="0">
                  <c:v>38.700000000000003</c:v>
                </c:pt>
                <c:pt idx="1">
                  <c:v>14.8</c:v>
                </c:pt>
                <c:pt idx="2">
                  <c:v>3.7</c:v>
                </c:pt>
                <c:pt idx="3">
                  <c:v>3.5</c:v>
                </c:pt>
                <c:pt idx="4">
                  <c:v>20.2</c:v>
                </c:pt>
                <c:pt idx="5">
                  <c:v>19.100000000000001</c:v>
                </c:pt>
              </c:numCache>
            </c:numRef>
          </c:val>
          <c:extLst>
            <c:ext xmlns:c16="http://schemas.microsoft.com/office/drawing/2014/chart" uri="{C3380CC4-5D6E-409C-BE32-E72D297353CC}">
              <c16:uniqueId val="{0000000C-5224-491E-8121-E050EB2A43CF}"/>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sz="14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latin typeface="Calibri" panose="020F0502020204030204" pitchFamily="34" charset="0"/>
              </a:defRPr>
            </a:pPr>
            <a:r>
              <a:rPr lang="en-US" sz="1400" dirty="0" smtClean="0">
                <a:latin typeface="Calibri" panose="020F0502020204030204" pitchFamily="34" charset="0"/>
              </a:rPr>
              <a:t>Non-Hispanic, Border County Hospital</a:t>
            </a:r>
            <a:endParaRPr lang="en-US" sz="1400" dirty="0">
              <a:latin typeface="Calibri" panose="020F0502020204030204" pitchFamily="34" charset="0"/>
            </a:endParaRPr>
          </a:p>
        </c:rich>
      </c:tx>
      <c:layout>
        <c:manualLayout>
          <c:xMode val="edge"/>
          <c:yMode val="edge"/>
          <c:x val="0.14534703995333917"/>
          <c:y val="5.3578302712160982E-3"/>
        </c:manualLayout>
      </c:layout>
      <c:overlay val="0"/>
    </c:title>
    <c:autoTitleDeleted val="0"/>
    <c:plotArea>
      <c:layout>
        <c:manualLayout>
          <c:layoutTarget val="inner"/>
          <c:xMode val="edge"/>
          <c:yMode val="edge"/>
          <c:x val="0.29804996597647515"/>
          <c:y val="0.13543525809273843"/>
          <c:w val="0.41183386798872362"/>
          <c:h val="0.74130096237970255"/>
        </c:manualLayout>
      </c:layout>
      <c:pieChart>
        <c:varyColors val="1"/>
        <c:ser>
          <c:idx val="0"/>
          <c:order val="0"/>
          <c:tx>
            <c:strRef>
              <c:f>Sheet1!$B$1</c:f>
              <c:strCache>
                <c:ptCount val="1"/>
                <c:pt idx="0">
                  <c:v>Column1</c:v>
                </c:pt>
              </c:strCache>
            </c:strRef>
          </c:tx>
          <c:dPt>
            <c:idx val="0"/>
            <c:bubble3D val="0"/>
            <c:spPr>
              <a:solidFill>
                <a:srgbClr val="AABA0A"/>
              </a:solidFill>
            </c:spPr>
            <c:extLst>
              <c:ext xmlns:c16="http://schemas.microsoft.com/office/drawing/2014/chart" uri="{C3380CC4-5D6E-409C-BE32-E72D297353CC}">
                <c16:uniqueId val="{00000001-C846-4304-9ADB-CF9DD8B9B1E0}"/>
              </c:ext>
            </c:extLst>
          </c:dPt>
          <c:dPt>
            <c:idx val="1"/>
            <c:bubble3D val="0"/>
            <c:spPr>
              <a:solidFill>
                <a:srgbClr val="0072C6"/>
              </a:solidFill>
              <a:ln>
                <a:noFill/>
              </a:ln>
            </c:spPr>
            <c:extLst>
              <c:ext xmlns:c16="http://schemas.microsoft.com/office/drawing/2014/chart" uri="{C3380CC4-5D6E-409C-BE32-E72D297353CC}">
                <c16:uniqueId val="{00000003-C846-4304-9ADB-CF9DD8B9B1E0}"/>
              </c:ext>
            </c:extLst>
          </c:dPt>
          <c:dPt>
            <c:idx val="2"/>
            <c:bubble3D val="0"/>
            <c:spPr>
              <a:solidFill>
                <a:srgbClr val="C4BD97"/>
              </a:solidFill>
            </c:spPr>
            <c:extLst>
              <c:ext xmlns:c16="http://schemas.microsoft.com/office/drawing/2014/chart" uri="{C3380CC4-5D6E-409C-BE32-E72D297353CC}">
                <c16:uniqueId val="{00000005-C846-4304-9ADB-CF9DD8B9B1E0}"/>
              </c:ext>
            </c:extLst>
          </c:dPt>
          <c:dPt>
            <c:idx val="3"/>
            <c:bubble3D val="0"/>
            <c:spPr>
              <a:solidFill>
                <a:schemeClr val="bg1"/>
              </a:solidFill>
              <a:ln>
                <a:solidFill>
                  <a:schemeClr val="tx1"/>
                </a:solidFill>
              </a:ln>
            </c:spPr>
            <c:extLst>
              <c:ext xmlns:c16="http://schemas.microsoft.com/office/drawing/2014/chart" uri="{C3380CC4-5D6E-409C-BE32-E72D297353CC}">
                <c16:uniqueId val="{00000007-C846-4304-9ADB-CF9DD8B9B1E0}"/>
              </c:ext>
            </c:extLst>
          </c:dPt>
          <c:dPt>
            <c:idx val="4"/>
            <c:bubble3D val="0"/>
            <c:spPr>
              <a:solidFill>
                <a:srgbClr val="D9D9D9"/>
              </a:solidFill>
            </c:spPr>
            <c:extLst>
              <c:ext xmlns:c16="http://schemas.microsoft.com/office/drawing/2014/chart" uri="{C3380CC4-5D6E-409C-BE32-E72D297353CC}">
                <c16:uniqueId val="{00000009-C846-4304-9ADB-CF9DD8B9B1E0}"/>
              </c:ext>
            </c:extLst>
          </c:dPt>
          <c:dPt>
            <c:idx val="5"/>
            <c:bubble3D val="0"/>
            <c:spPr>
              <a:solidFill>
                <a:schemeClr val="tx1"/>
              </a:solidFill>
            </c:spPr>
            <c:extLst>
              <c:ext xmlns:c16="http://schemas.microsoft.com/office/drawing/2014/chart" uri="{C3380CC4-5D6E-409C-BE32-E72D297353CC}">
                <c16:uniqueId val="{0000000B-C846-4304-9ADB-CF9DD8B9B1E0}"/>
              </c:ext>
            </c:extLst>
          </c:dPt>
          <c:dLbls>
            <c:dLbl>
              <c:idx val="1"/>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C846-4304-9ADB-CF9DD8B9B1E0}"/>
                </c:ext>
              </c:extLst>
            </c:dLbl>
            <c:dLbl>
              <c:idx val="5"/>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B-C846-4304-9ADB-CF9DD8B9B1E0}"/>
                </c:ext>
              </c:extLst>
            </c:dLbl>
            <c:spPr>
              <a:noFill/>
              <a:ln>
                <a:noFill/>
              </a:ln>
              <a:effectLst/>
            </c:spPr>
            <c:txPr>
              <a:bodyPr/>
              <a:lstStyle/>
              <a:p>
                <a:pPr>
                  <a:defRPr sz="1400">
                    <a:latin typeface="Calibri" panose="020F0502020204030204" pitchFamily="34" charset="0"/>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Sheet1!$A$2:$A$7</c:f>
              <c:strCache>
                <c:ptCount val="6"/>
                <c:pt idx="0">
                  <c:v>Medical</c:v>
                </c:pt>
                <c:pt idx="1">
                  <c:v>Surgical</c:v>
                </c:pt>
                <c:pt idx="2">
                  <c:v>Mental</c:v>
                </c:pt>
                <c:pt idx="3">
                  <c:v>Injury</c:v>
                </c:pt>
                <c:pt idx="4">
                  <c:v>Maternal</c:v>
                </c:pt>
                <c:pt idx="5">
                  <c:v>Neonatal</c:v>
                </c:pt>
              </c:strCache>
            </c:strRef>
          </c:cat>
          <c:val>
            <c:numRef>
              <c:f>Sheet1!$B$2:$B$7</c:f>
              <c:numCache>
                <c:formatCode>#,##0.0</c:formatCode>
                <c:ptCount val="6"/>
                <c:pt idx="0">
                  <c:v>45.9</c:v>
                </c:pt>
                <c:pt idx="1">
                  <c:v>22.3</c:v>
                </c:pt>
                <c:pt idx="2">
                  <c:v>6</c:v>
                </c:pt>
                <c:pt idx="3">
                  <c:v>5.2</c:v>
                </c:pt>
                <c:pt idx="4">
                  <c:v>10.199999999999999</c:v>
                </c:pt>
                <c:pt idx="5">
                  <c:v>10.3</c:v>
                </c:pt>
              </c:numCache>
            </c:numRef>
          </c:val>
          <c:extLst>
            <c:ext xmlns:c16="http://schemas.microsoft.com/office/drawing/2014/chart" uri="{C3380CC4-5D6E-409C-BE32-E72D297353CC}">
              <c16:uniqueId val="{0000000C-C846-4304-9ADB-CF9DD8B9B1E0}"/>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sz="14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174249052201808"/>
          <c:y val="0.10751117915816077"/>
          <c:w val="0.88825750947798188"/>
          <c:h val="0.73311435634499178"/>
        </c:manualLayout>
      </c:layout>
      <c:lineChart>
        <c:grouping val="standard"/>
        <c:varyColors val="0"/>
        <c:ser>
          <c:idx val="3"/>
          <c:order val="0"/>
          <c:tx>
            <c:strRef>
              <c:f>Sheet1!$B$1</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numRef>
              <c:f>Sheet1!$A$2:$A$13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Sheet1!$B$2:$B$13</c:f>
              <c:numCache>
                <c:formatCode>0.0</c:formatCode>
                <c:ptCount val="12"/>
                <c:pt idx="0">
                  <c:v>98.700999999999993</c:v>
                </c:pt>
                <c:pt idx="1">
                  <c:v>95.542000000000002</c:v>
                </c:pt>
                <c:pt idx="2">
                  <c:v>86.881</c:v>
                </c:pt>
                <c:pt idx="3">
                  <c:v>81.822999999999993</c:v>
                </c:pt>
                <c:pt idx="4">
                  <c:v>76.878</c:v>
                </c:pt>
                <c:pt idx="5">
                  <c:v>71.153999999999996</c:v>
                </c:pt>
                <c:pt idx="6">
                  <c:v>65.375</c:v>
                </c:pt>
                <c:pt idx="7">
                  <c:v>59.11</c:v>
                </c:pt>
                <c:pt idx="8">
                  <c:v>53.662999999999997</c:v>
                </c:pt>
                <c:pt idx="9">
                  <c:v>51.695999999999998</c:v>
                </c:pt>
                <c:pt idx="10">
                  <c:v>50.454000000000001</c:v>
                </c:pt>
                <c:pt idx="11">
                  <c:v>48.26</c:v>
                </c:pt>
              </c:numCache>
            </c:numRef>
          </c:val>
          <c:smooth val="0"/>
          <c:extLst>
            <c:ext xmlns:c16="http://schemas.microsoft.com/office/drawing/2014/chart" uri="{C3380CC4-5D6E-409C-BE32-E72D297353CC}">
              <c16:uniqueId val="{00000000-F9A7-42AC-8D54-BB6EC06F51D9}"/>
            </c:ext>
          </c:extLst>
        </c:ser>
        <c:ser>
          <c:idx val="0"/>
          <c:order val="1"/>
          <c:tx>
            <c:strRef>
              <c:f>Sheet1!$C$1</c:f>
              <c:strCache>
                <c:ptCount val="1"/>
                <c:pt idx="0">
                  <c:v>Black</c:v>
                </c:pt>
              </c:strCache>
            </c:strRef>
          </c:tx>
          <c:spPr>
            <a:ln w="25400">
              <a:solidFill>
                <a:srgbClr val="0072C6"/>
              </a:solidFill>
            </a:ln>
          </c:spPr>
          <c:marker>
            <c:symbol val="square"/>
            <c:size val="7"/>
            <c:spPr>
              <a:solidFill>
                <a:srgbClr val="0072C6"/>
              </a:solidFill>
              <a:ln>
                <a:noFill/>
              </a:ln>
            </c:spPr>
          </c:marker>
          <c:cat>
            <c:numRef>
              <c:f>Sheet1!$A$2:$A$13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Sheet1!$C$2:$C$13</c:f>
              <c:numCache>
                <c:formatCode>0.0</c:formatCode>
                <c:ptCount val="12"/>
                <c:pt idx="0">
                  <c:v>92.238</c:v>
                </c:pt>
                <c:pt idx="1">
                  <c:v>85.504999999999995</c:v>
                </c:pt>
                <c:pt idx="2">
                  <c:v>81.606999999999999</c:v>
                </c:pt>
                <c:pt idx="3">
                  <c:v>72.885000000000005</c:v>
                </c:pt>
                <c:pt idx="4">
                  <c:v>65.165000000000006</c:v>
                </c:pt>
                <c:pt idx="5">
                  <c:v>59.183999999999997</c:v>
                </c:pt>
                <c:pt idx="6">
                  <c:v>55.79</c:v>
                </c:pt>
                <c:pt idx="7">
                  <c:v>46.807000000000002</c:v>
                </c:pt>
                <c:pt idx="8">
                  <c:v>46.076999999999998</c:v>
                </c:pt>
                <c:pt idx="9">
                  <c:v>46.731999999999999</c:v>
                </c:pt>
                <c:pt idx="10">
                  <c:v>42.097000000000001</c:v>
                </c:pt>
                <c:pt idx="11">
                  <c:v>42.96</c:v>
                </c:pt>
              </c:numCache>
            </c:numRef>
          </c:val>
          <c:smooth val="0"/>
          <c:extLst>
            <c:ext xmlns:c16="http://schemas.microsoft.com/office/drawing/2014/chart" uri="{C3380CC4-5D6E-409C-BE32-E72D297353CC}">
              <c16:uniqueId val="{00000001-F9A7-42AC-8D54-BB6EC06F51D9}"/>
            </c:ext>
          </c:extLst>
        </c:ser>
        <c:ser>
          <c:idx val="2"/>
          <c:order val="2"/>
          <c:tx>
            <c:strRef>
              <c:f>Sheet1!$E$1</c:f>
              <c:strCache>
                <c:ptCount val="1"/>
                <c:pt idx="0">
                  <c:v>Hispanic</c:v>
                </c:pt>
              </c:strCache>
            </c:strRef>
          </c:tx>
          <c:spPr>
            <a:ln w="25400">
              <a:solidFill>
                <a:srgbClr val="AABA0A"/>
              </a:solidFill>
            </a:ln>
          </c:spPr>
          <c:marker>
            <c:symbol val="triangle"/>
            <c:size val="9"/>
            <c:spPr>
              <a:solidFill>
                <a:srgbClr val="AABA0A"/>
              </a:solidFill>
              <a:ln>
                <a:noFill/>
              </a:ln>
            </c:spPr>
          </c:marker>
          <c:cat>
            <c:numRef>
              <c:f>Sheet1!$A$2:$A$13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Sheet1!$E$2:$E$13</c:f>
              <c:numCache>
                <c:formatCode>0.0</c:formatCode>
                <c:ptCount val="12"/>
                <c:pt idx="0">
                  <c:v>97.244</c:v>
                </c:pt>
                <c:pt idx="1">
                  <c:v>92.048000000000002</c:v>
                </c:pt>
                <c:pt idx="2">
                  <c:v>86.634</c:v>
                </c:pt>
                <c:pt idx="3">
                  <c:v>78.813000000000002</c:v>
                </c:pt>
                <c:pt idx="4">
                  <c:v>75.191999999999993</c:v>
                </c:pt>
                <c:pt idx="5">
                  <c:v>70.396000000000001</c:v>
                </c:pt>
                <c:pt idx="6">
                  <c:v>63.572000000000003</c:v>
                </c:pt>
                <c:pt idx="7">
                  <c:v>57.634999999999998</c:v>
                </c:pt>
                <c:pt idx="8">
                  <c:v>57.533000000000001</c:v>
                </c:pt>
                <c:pt idx="9">
                  <c:v>53.600999999999999</c:v>
                </c:pt>
                <c:pt idx="10">
                  <c:v>48.131999999999998</c:v>
                </c:pt>
                <c:pt idx="11">
                  <c:v>47.99</c:v>
                </c:pt>
              </c:numCache>
            </c:numRef>
          </c:val>
          <c:smooth val="0"/>
          <c:extLst>
            <c:ext xmlns:c16="http://schemas.microsoft.com/office/drawing/2014/chart" uri="{C3380CC4-5D6E-409C-BE32-E72D297353CC}">
              <c16:uniqueId val="{00000002-F9A7-42AC-8D54-BB6EC06F51D9}"/>
            </c:ext>
          </c:extLst>
        </c:ser>
        <c:dLbls>
          <c:showLegendKey val="0"/>
          <c:showVal val="0"/>
          <c:showCatName val="0"/>
          <c:showSerName val="0"/>
          <c:showPercent val="0"/>
          <c:showBubbleSize val="0"/>
        </c:dLbls>
        <c:marker val="1"/>
        <c:smooth val="0"/>
        <c:axId val="140374400"/>
        <c:axId val="140376320"/>
      </c:lineChart>
      <c:catAx>
        <c:axId val="14037440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40376320"/>
        <c:crosses val="autoZero"/>
        <c:auto val="1"/>
        <c:lblAlgn val="ctr"/>
        <c:lblOffset val="100"/>
        <c:noMultiLvlLbl val="0"/>
      </c:catAx>
      <c:valAx>
        <c:axId val="140376320"/>
        <c:scaling>
          <c:orientation val="minMax"/>
          <c:max val="12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 Admissions</a:t>
                </a:r>
                <a:endParaRPr lang="en-US" dirty="0"/>
              </a:p>
            </c:rich>
          </c:tx>
          <c:layout>
            <c:manualLayout>
              <c:xMode val="edge"/>
              <c:yMode val="edge"/>
              <c:x val="1.5432098765432098E-3"/>
              <c:y val="0.1961096529600466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40374400"/>
        <c:crosses val="autoZero"/>
        <c:crossBetween val="between"/>
        <c:majorUnit val="20"/>
      </c:valAx>
    </c:plotArea>
    <c:legend>
      <c:legendPos val="t"/>
      <c:layout>
        <c:manualLayout>
          <c:xMode val="edge"/>
          <c:yMode val="edge"/>
          <c:x val="0.11005139982502188"/>
          <c:y val="1.1675185338674747E-3"/>
          <c:w val="0.77831571400797117"/>
          <c:h val="8.7232672304850781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460897248955"/>
          <c:y val="0.12602969767667929"/>
          <c:w val="0.88825750947798188"/>
          <c:h val="0.73928720715466123"/>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Sheet1!$B$2:$L$2</c:f>
              <c:numCache>
                <c:formatCode>0.0</c:formatCode>
                <c:ptCount val="11"/>
                <c:pt idx="0">
                  <c:v>10.3</c:v>
                </c:pt>
                <c:pt idx="1">
                  <c:v>8.5</c:v>
                </c:pt>
                <c:pt idx="2">
                  <c:v>9.9</c:v>
                </c:pt>
                <c:pt idx="3">
                  <c:v>10</c:v>
                </c:pt>
                <c:pt idx="4">
                  <c:v>10.8</c:v>
                </c:pt>
                <c:pt idx="5">
                  <c:v>10.4</c:v>
                </c:pt>
                <c:pt idx="6">
                  <c:v>9.9</c:v>
                </c:pt>
                <c:pt idx="7">
                  <c:v>10.7</c:v>
                </c:pt>
                <c:pt idx="8">
                  <c:v>11.2</c:v>
                </c:pt>
                <c:pt idx="9">
                  <c:v>10.8</c:v>
                </c:pt>
                <c:pt idx="10">
                  <c:v>10.8</c:v>
                </c:pt>
              </c:numCache>
            </c:numRef>
          </c:val>
          <c:smooth val="0"/>
          <c:extLst>
            <c:ext xmlns:c16="http://schemas.microsoft.com/office/drawing/2014/chart" uri="{C3380CC4-5D6E-409C-BE32-E72D297353CC}">
              <c16:uniqueId val="{00000000-782E-4B18-A4F0-705E1CB3CD49}"/>
            </c:ext>
          </c:extLst>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Sheet1!$B$3:$L$3</c:f>
              <c:numCache>
                <c:formatCode>0.0</c:formatCode>
                <c:ptCount val="11"/>
                <c:pt idx="0">
                  <c:v>10.1</c:v>
                </c:pt>
                <c:pt idx="1">
                  <c:v>8.1999999999999993</c:v>
                </c:pt>
                <c:pt idx="2">
                  <c:v>8.6</c:v>
                </c:pt>
                <c:pt idx="3">
                  <c:v>8.5</c:v>
                </c:pt>
                <c:pt idx="4">
                  <c:v>9.6</c:v>
                </c:pt>
                <c:pt idx="5">
                  <c:v>9.9</c:v>
                </c:pt>
                <c:pt idx="6">
                  <c:v>10.3</c:v>
                </c:pt>
                <c:pt idx="7">
                  <c:v>10.8</c:v>
                </c:pt>
                <c:pt idx="8">
                  <c:v>11.7</c:v>
                </c:pt>
                <c:pt idx="9">
                  <c:v>10.5</c:v>
                </c:pt>
                <c:pt idx="10">
                  <c:v>11</c:v>
                </c:pt>
              </c:numCache>
            </c:numRef>
          </c:val>
          <c:smooth val="0"/>
          <c:extLst>
            <c:ext xmlns:c16="http://schemas.microsoft.com/office/drawing/2014/chart" uri="{C3380CC4-5D6E-409C-BE32-E72D297353CC}">
              <c16:uniqueId val="{00000001-782E-4B18-A4F0-705E1CB3CD49}"/>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Sheet1!$B$4:$L$4</c:f>
              <c:numCache>
                <c:formatCode>0.0</c:formatCode>
                <c:ptCount val="11"/>
                <c:pt idx="0">
                  <c:v>15.3</c:v>
                </c:pt>
                <c:pt idx="1">
                  <c:v>13.1</c:v>
                </c:pt>
                <c:pt idx="2">
                  <c:v>17.3</c:v>
                </c:pt>
                <c:pt idx="3">
                  <c:v>18.399999999999999</c:v>
                </c:pt>
                <c:pt idx="4">
                  <c:v>14.2</c:v>
                </c:pt>
                <c:pt idx="5">
                  <c:v>18.2</c:v>
                </c:pt>
                <c:pt idx="6">
                  <c:v>13.2</c:v>
                </c:pt>
                <c:pt idx="7">
                  <c:v>14.7</c:v>
                </c:pt>
                <c:pt idx="8">
                  <c:v>12.8</c:v>
                </c:pt>
                <c:pt idx="9">
                  <c:v>14.3</c:v>
                </c:pt>
                <c:pt idx="10">
                  <c:v>12.7</c:v>
                </c:pt>
              </c:numCache>
            </c:numRef>
          </c:val>
          <c:smooth val="0"/>
          <c:extLst>
            <c:ext xmlns:c16="http://schemas.microsoft.com/office/drawing/2014/chart" uri="{C3380CC4-5D6E-409C-BE32-E72D297353CC}">
              <c16:uniqueId val="{00000002-782E-4B18-A4F0-705E1CB3CD49}"/>
            </c:ext>
          </c:extLst>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Sheet1!$B$5:$L$5</c:f>
              <c:numCache>
                <c:formatCode>0.0</c:formatCode>
                <c:ptCount val="11"/>
                <c:pt idx="0">
                  <c:v>7.4</c:v>
                </c:pt>
                <c:pt idx="1">
                  <c:v>6.4</c:v>
                </c:pt>
                <c:pt idx="2">
                  <c:v>9.6999999999999993</c:v>
                </c:pt>
                <c:pt idx="3">
                  <c:v>11.7</c:v>
                </c:pt>
                <c:pt idx="4">
                  <c:v>14.3</c:v>
                </c:pt>
                <c:pt idx="5">
                  <c:v>6</c:v>
                </c:pt>
                <c:pt idx="6">
                  <c:v>5.4</c:v>
                </c:pt>
                <c:pt idx="7">
                  <c:v>7.4</c:v>
                </c:pt>
                <c:pt idx="8">
                  <c:v>8.1</c:v>
                </c:pt>
                <c:pt idx="9">
                  <c:v>10.199999999999999</c:v>
                </c:pt>
                <c:pt idx="10">
                  <c:v>8.1</c:v>
                </c:pt>
              </c:numCache>
            </c:numRef>
          </c:val>
          <c:smooth val="0"/>
          <c:extLst>
            <c:ext xmlns:c16="http://schemas.microsoft.com/office/drawing/2014/chart" uri="{C3380CC4-5D6E-409C-BE32-E72D297353CC}">
              <c16:uniqueId val="{00000003-782E-4B18-A4F0-705E1CB3CD49}"/>
            </c:ext>
          </c:extLst>
        </c:ser>
        <c:dLbls>
          <c:showLegendKey val="0"/>
          <c:showVal val="0"/>
          <c:showCatName val="0"/>
          <c:showSerName val="0"/>
          <c:showPercent val="0"/>
          <c:showBubbleSize val="0"/>
        </c:dLbls>
        <c:marker val="1"/>
        <c:smooth val="0"/>
        <c:axId val="141181696"/>
        <c:axId val="141183616"/>
      </c:lineChart>
      <c:catAx>
        <c:axId val="14118169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41183616"/>
        <c:crosses val="autoZero"/>
        <c:auto val="1"/>
        <c:lblAlgn val="ctr"/>
        <c:lblOffset val="100"/>
        <c:noMultiLvlLbl val="0"/>
      </c:catAx>
      <c:valAx>
        <c:axId val="141183616"/>
        <c:scaling>
          <c:orientation val="minMax"/>
          <c:max val="25"/>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059861961699231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41181696"/>
        <c:crosses val="autoZero"/>
        <c:crossBetween val="between"/>
        <c:majorUnit val="5"/>
      </c:valAx>
    </c:plotArea>
    <c:legend>
      <c:legendPos val="t"/>
      <c:layout>
        <c:manualLayout>
          <c:xMode val="edge"/>
          <c:yMode val="edge"/>
          <c:x val="8.19954797317002E-3"/>
          <c:y val="1.1675185338674747E-3"/>
          <c:w val="0.99127867697093419"/>
          <c:h val="8.7232672304850781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436327403519006"/>
          <c:y val="0.16306673471371635"/>
          <c:w val="0.81529138718771266"/>
          <c:h val="0.7362007874015748"/>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Sheet1!$B$1:$H$1</c:f>
              <c:strCache>
                <c:ptCount val="7"/>
                <c:pt idx="0">
                  <c:v>2005</c:v>
                </c:pt>
                <c:pt idx="1">
                  <c:v>2006</c:v>
                </c:pt>
                <c:pt idx="2">
                  <c:v>2007</c:v>
                </c:pt>
                <c:pt idx="3">
                  <c:v>2008</c:v>
                </c:pt>
                <c:pt idx="4">
                  <c:v>2009</c:v>
                </c:pt>
                <c:pt idx="5">
                  <c:v>2010</c:v>
                </c:pt>
                <c:pt idx="6">
                  <c:v>2011</c:v>
                </c:pt>
              </c:strCache>
            </c:strRef>
          </c:cat>
          <c:val>
            <c:numRef>
              <c:f>Sheet1!$B$2:$H$2</c:f>
              <c:numCache>
                <c:formatCode>[=0]"     - -";[&lt;0.05]"     *";??0.0\ ;</c:formatCode>
                <c:ptCount val="7"/>
                <c:pt idx="0" formatCode="?.0">
                  <c:v>44.991751997642503</c:v>
                </c:pt>
                <c:pt idx="1">
                  <c:v>47.453285623899518</c:v>
                </c:pt>
                <c:pt idx="2">
                  <c:v>45.100902724892897</c:v>
                </c:pt>
                <c:pt idx="3">
                  <c:v>46.636094270000001</c:v>
                </c:pt>
                <c:pt idx="4">
                  <c:v>46.669357048182512</c:v>
                </c:pt>
                <c:pt idx="5">
                  <c:v>44.1</c:v>
                </c:pt>
                <c:pt idx="6">
                  <c:v>43.744729999999997</c:v>
                </c:pt>
              </c:numCache>
            </c:numRef>
          </c:val>
          <c:smooth val="0"/>
          <c:extLst>
            <c:ext xmlns:c16="http://schemas.microsoft.com/office/drawing/2014/chart" uri="{C3380CC4-5D6E-409C-BE32-E72D297353CC}">
              <c16:uniqueId val="{00000000-7A05-4ECA-8326-2A7AC17EC832}"/>
            </c:ext>
          </c:extLst>
        </c:ser>
        <c:ser>
          <c:idx val="0"/>
          <c:order val="1"/>
          <c:tx>
            <c:strRef>
              <c:f>Sheet1!$A$4</c:f>
              <c:strCache>
                <c:ptCount val="1"/>
                <c:pt idx="0">
                  <c:v>White</c:v>
                </c:pt>
              </c:strCache>
            </c:strRef>
          </c:tx>
          <c:spPr>
            <a:ln w="25400">
              <a:solidFill>
                <a:srgbClr val="0072C6"/>
              </a:solidFill>
            </a:ln>
          </c:spPr>
          <c:marker>
            <c:symbol val="square"/>
            <c:size val="7"/>
            <c:spPr>
              <a:solidFill>
                <a:srgbClr val="0072C6"/>
              </a:solidFill>
              <a:ln>
                <a:noFill/>
              </a:ln>
            </c:spPr>
          </c:marker>
          <c:cat>
            <c:strRef>
              <c:f>Sheet1!$B$1:$H$1</c:f>
              <c:strCache>
                <c:ptCount val="7"/>
                <c:pt idx="0">
                  <c:v>2005</c:v>
                </c:pt>
                <c:pt idx="1">
                  <c:v>2006</c:v>
                </c:pt>
                <c:pt idx="2">
                  <c:v>2007</c:v>
                </c:pt>
                <c:pt idx="3">
                  <c:v>2008</c:v>
                </c:pt>
                <c:pt idx="4">
                  <c:v>2009</c:v>
                </c:pt>
                <c:pt idx="5">
                  <c:v>2010</c:v>
                </c:pt>
                <c:pt idx="6">
                  <c:v>2011</c:v>
                </c:pt>
              </c:strCache>
            </c:strRef>
          </c:cat>
          <c:val>
            <c:numRef>
              <c:f>Sheet1!$B$4:$H$4</c:f>
              <c:numCache>
                <c:formatCode>[=0]"     - -";[&lt;0.05]"     *";??0.0\ ;</c:formatCode>
                <c:ptCount val="7"/>
                <c:pt idx="0" formatCode="?.0">
                  <c:v>46.678936324333577</c:v>
                </c:pt>
                <c:pt idx="1">
                  <c:v>49.200458657991128</c:v>
                </c:pt>
                <c:pt idx="2">
                  <c:v>46.588292596528511</c:v>
                </c:pt>
                <c:pt idx="3">
                  <c:v>48.291330180000003</c:v>
                </c:pt>
                <c:pt idx="4">
                  <c:v>48.268701441192512</c:v>
                </c:pt>
                <c:pt idx="5">
                  <c:v>45.262764019999999</c:v>
                </c:pt>
                <c:pt idx="6">
                  <c:v>44.54063</c:v>
                </c:pt>
              </c:numCache>
            </c:numRef>
          </c:val>
          <c:smooth val="0"/>
          <c:extLst>
            <c:ext xmlns:c16="http://schemas.microsoft.com/office/drawing/2014/chart" uri="{C3380CC4-5D6E-409C-BE32-E72D297353CC}">
              <c16:uniqueId val="{00000001-7A05-4ECA-8326-2A7AC17EC832}"/>
            </c:ext>
          </c:extLst>
        </c:ser>
        <c:ser>
          <c:idx val="2"/>
          <c:order val="2"/>
          <c:tx>
            <c:strRef>
              <c:f>Sheet1!$A$5</c:f>
              <c:strCache>
                <c:ptCount val="1"/>
                <c:pt idx="0">
                  <c:v>Black</c:v>
                </c:pt>
              </c:strCache>
            </c:strRef>
          </c:tx>
          <c:spPr>
            <a:ln w="25400">
              <a:solidFill>
                <a:srgbClr val="AABA0A"/>
              </a:solidFill>
            </a:ln>
          </c:spPr>
          <c:marker>
            <c:symbol val="triangle"/>
            <c:size val="9"/>
            <c:spPr>
              <a:solidFill>
                <a:srgbClr val="AABA0A"/>
              </a:solidFill>
              <a:ln>
                <a:noFill/>
              </a:ln>
            </c:spPr>
          </c:marker>
          <c:cat>
            <c:strRef>
              <c:f>Sheet1!$B$1:$H$1</c:f>
              <c:strCache>
                <c:ptCount val="7"/>
                <c:pt idx="0">
                  <c:v>2005</c:v>
                </c:pt>
                <c:pt idx="1">
                  <c:v>2006</c:v>
                </c:pt>
                <c:pt idx="2">
                  <c:v>2007</c:v>
                </c:pt>
                <c:pt idx="3">
                  <c:v>2008</c:v>
                </c:pt>
                <c:pt idx="4">
                  <c:v>2009</c:v>
                </c:pt>
                <c:pt idx="5">
                  <c:v>2010</c:v>
                </c:pt>
                <c:pt idx="6">
                  <c:v>2011</c:v>
                </c:pt>
              </c:strCache>
            </c:strRef>
          </c:cat>
          <c:val>
            <c:numRef>
              <c:f>Sheet1!$B$5:$H$5</c:f>
              <c:numCache>
                <c:formatCode>[=0]"     - -";[&lt;0.05]"     *";??0.0\ ;</c:formatCode>
                <c:ptCount val="7"/>
                <c:pt idx="0" formatCode="?.0">
                  <c:v>40.376164321633119</c:v>
                </c:pt>
                <c:pt idx="1">
                  <c:v>43.63702778497867</c:v>
                </c:pt>
                <c:pt idx="2">
                  <c:v>40.959874699538986</c:v>
                </c:pt>
                <c:pt idx="3">
                  <c:v>42.490320439999998</c:v>
                </c:pt>
                <c:pt idx="4">
                  <c:v>43.787964336015783</c:v>
                </c:pt>
                <c:pt idx="5">
                  <c:v>40.551972999999997</c:v>
                </c:pt>
                <c:pt idx="6">
                  <c:v>40.691769999999998</c:v>
                </c:pt>
              </c:numCache>
            </c:numRef>
          </c:val>
          <c:smooth val="0"/>
          <c:extLst>
            <c:ext xmlns:c16="http://schemas.microsoft.com/office/drawing/2014/chart" uri="{C3380CC4-5D6E-409C-BE32-E72D297353CC}">
              <c16:uniqueId val="{00000002-7A05-4ECA-8326-2A7AC17EC832}"/>
            </c:ext>
          </c:extLst>
        </c:ser>
        <c:ser>
          <c:idx val="1"/>
          <c:order val="3"/>
          <c:tx>
            <c:strRef>
              <c:f>Sheet1!$A$3</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Sheet1!$B$1:$H$1</c:f>
              <c:strCache>
                <c:ptCount val="7"/>
                <c:pt idx="0">
                  <c:v>2005</c:v>
                </c:pt>
                <c:pt idx="1">
                  <c:v>2006</c:v>
                </c:pt>
                <c:pt idx="2">
                  <c:v>2007</c:v>
                </c:pt>
                <c:pt idx="3">
                  <c:v>2008</c:v>
                </c:pt>
                <c:pt idx="4">
                  <c:v>2009</c:v>
                </c:pt>
                <c:pt idx="5">
                  <c:v>2010</c:v>
                </c:pt>
                <c:pt idx="6">
                  <c:v>2011</c:v>
                </c:pt>
              </c:strCache>
            </c:strRef>
          </c:cat>
          <c:val>
            <c:numRef>
              <c:f>Sheet1!$B$3:$H$3</c:f>
              <c:numCache>
                <c:formatCode>[=0]"     - -";[&lt;0.05]"     *";??0.0\ ;</c:formatCode>
                <c:ptCount val="7"/>
                <c:pt idx="0" formatCode="?.0">
                  <c:v>46.043056467422993</c:v>
                </c:pt>
                <c:pt idx="1">
                  <c:v>46.736655098690655</c:v>
                </c:pt>
                <c:pt idx="2">
                  <c:v>45.791447171677667</c:v>
                </c:pt>
                <c:pt idx="3">
                  <c:v>46.52618082</c:v>
                </c:pt>
                <c:pt idx="4">
                  <c:v>47.114104190859649</c:v>
                </c:pt>
                <c:pt idx="5">
                  <c:v>44.440930479999999</c:v>
                </c:pt>
                <c:pt idx="6">
                  <c:v>45.278579999999998</c:v>
                </c:pt>
              </c:numCache>
            </c:numRef>
          </c:val>
          <c:smooth val="0"/>
          <c:extLst>
            <c:ext xmlns:c16="http://schemas.microsoft.com/office/drawing/2014/chart" uri="{C3380CC4-5D6E-409C-BE32-E72D297353CC}">
              <c16:uniqueId val="{00000003-7A05-4ECA-8326-2A7AC17EC832}"/>
            </c:ext>
          </c:extLst>
        </c:ser>
        <c:dLbls>
          <c:showLegendKey val="0"/>
          <c:showVal val="0"/>
          <c:showCatName val="0"/>
          <c:showSerName val="0"/>
          <c:showPercent val="0"/>
          <c:showBubbleSize val="0"/>
        </c:dLbls>
        <c:marker val="1"/>
        <c:smooth val="0"/>
        <c:axId val="141246464"/>
        <c:axId val="141248384"/>
      </c:lineChart>
      <c:catAx>
        <c:axId val="141246464"/>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41248384"/>
        <c:crosses val="autoZero"/>
        <c:auto val="1"/>
        <c:lblAlgn val="ctr"/>
        <c:lblOffset val="100"/>
        <c:noMultiLvlLbl val="0"/>
      </c:catAx>
      <c:valAx>
        <c:axId val="141248384"/>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275911344415281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41246464"/>
        <c:crosses val="autoZero"/>
        <c:crossBetween val="between"/>
        <c:majorUnit val="10"/>
      </c:valAx>
    </c:plotArea>
    <c:legend>
      <c:legendPos val="t"/>
      <c:layout>
        <c:manualLayout>
          <c:xMode val="edge"/>
          <c:yMode val="edge"/>
          <c:x val="8.19954797317002E-3"/>
          <c:y val="1.1675185338674747E-3"/>
          <c:w val="0.99127867697093419"/>
          <c:h val="0.14278822786040635"/>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17711674929524"/>
          <c:y val="0.1639353066977739"/>
          <c:w val="0.80344852726742488"/>
          <c:h val="0.73980922523573445"/>
        </c:manualLayout>
      </c:layout>
      <c:barChart>
        <c:barDir val="col"/>
        <c:grouping val="clustered"/>
        <c:varyColors val="0"/>
        <c:ser>
          <c:idx val="0"/>
          <c:order val="0"/>
          <c:tx>
            <c:strRef>
              <c:f>Sheet1!$A$2</c:f>
              <c:strCache>
                <c:ptCount val="1"/>
                <c:pt idx="0">
                  <c:v>     Mexican</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84BC-44C6-986E-C3FF8D852CB4}"/>
              </c:ext>
            </c:extLst>
          </c:dPt>
          <c:dPt>
            <c:idx val="1"/>
            <c:invertIfNegative val="0"/>
            <c:bubble3D val="0"/>
            <c:extLst>
              <c:ext xmlns:c16="http://schemas.microsoft.com/office/drawing/2014/chart" uri="{C3380CC4-5D6E-409C-BE32-E72D297353CC}">
                <c16:uniqueId val="{00000001-84BC-44C6-986E-C3FF8D852CB4}"/>
              </c:ext>
            </c:extLst>
          </c:dPt>
          <c:dPt>
            <c:idx val="2"/>
            <c:invertIfNegative val="0"/>
            <c:bubble3D val="0"/>
            <c:extLst>
              <c:ext xmlns:c16="http://schemas.microsoft.com/office/drawing/2014/chart" uri="{C3380CC4-5D6E-409C-BE32-E72D297353CC}">
                <c16:uniqueId val="{00000002-84BC-44C6-986E-C3FF8D852CB4}"/>
              </c:ext>
            </c:extLst>
          </c:dPt>
          <c:dPt>
            <c:idx val="3"/>
            <c:invertIfNegative val="0"/>
            <c:bubble3D val="0"/>
            <c:extLst>
              <c:ext xmlns:c16="http://schemas.microsoft.com/office/drawing/2014/chart" uri="{C3380CC4-5D6E-409C-BE32-E72D297353CC}">
                <c16:uniqueId val="{00000003-84BC-44C6-986E-C3FF8D852CB4}"/>
              </c:ext>
            </c:extLst>
          </c:dPt>
          <c:cat>
            <c:strRef>
              <c:f>Sheet1!$B$1</c:f>
              <c:strCache>
                <c:ptCount val="1"/>
                <c:pt idx="0">
                  <c:v>2011</c:v>
                </c:pt>
              </c:strCache>
            </c:strRef>
          </c:cat>
          <c:val>
            <c:numRef>
              <c:f>Sheet1!$B$2</c:f>
              <c:numCache>
                <c:formatCode>[=0]"     - -";[&lt;0.05]"     *";??0.0\ ;</c:formatCode>
                <c:ptCount val="1"/>
                <c:pt idx="0">
                  <c:v>42.825850000000003</c:v>
                </c:pt>
              </c:numCache>
            </c:numRef>
          </c:val>
          <c:extLst>
            <c:ext xmlns:c16="http://schemas.microsoft.com/office/drawing/2014/chart" uri="{C3380CC4-5D6E-409C-BE32-E72D297353CC}">
              <c16:uniqueId val="{00000004-84BC-44C6-986E-C3FF8D852CB4}"/>
            </c:ext>
          </c:extLst>
        </c:ser>
        <c:ser>
          <c:idx val="1"/>
          <c:order val="1"/>
          <c:tx>
            <c:strRef>
              <c:f>Sheet1!$A$3</c:f>
              <c:strCache>
                <c:ptCount val="1"/>
                <c:pt idx="0">
                  <c:v>     Puerto Rican</c:v>
                </c:pt>
              </c:strCache>
            </c:strRef>
          </c:tx>
          <c:spPr>
            <a:solidFill>
              <a:srgbClr val="AABA0A"/>
            </a:solidFill>
          </c:spPr>
          <c:invertIfNegative val="0"/>
          <c:cat>
            <c:strRef>
              <c:f>Sheet1!$B$1</c:f>
              <c:strCache>
                <c:ptCount val="1"/>
                <c:pt idx="0">
                  <c:v>2011</c:v>
                </c:pt>
              </c:strCache>
            </c:strRef>
          </c:cat>
          <c:val>
            <c:numRef>
              <c:f>Sheet1!$B$3</c:f>
              <c:numCache>
                <c:formatCode>[=0]"     - -";[&lt;0.05]"     *";??0.0\ ;</c:formatCode>
                <c:ptCount val="1"/>
                <c:pt idx="0">
                  <c:v>48.257669999999997</c:v>
                </c:pt>
              </c:numCache>
            </c:numRef>
          </c:val>
          <c:extLst>
            <c:ext xmlns:c16="http://schemas.microsoft.com/office/drawing/2014/chart" uri="{C3380CC4-5D6E-409C-BE32-E72D297353CC}">
              <c16:uniqueId val="{00000005-84BC-44C6-986E-C3FF8D852CB4}"/>
            </c:ext>
          </c:extLst>
        </c:ser>
        <c:ser>
          <c:idx val="2"/>
          <c:order val="2"/>
          <c:tx>
            <c:strRef>
              <c:f>Sheet1!$A$4</c:f>
              <c:strCache>
                <c:ptCount val="1"/>
                <c:pt idx="0">
                  <c:v>     Cuban</c:v>
                </c:pt>
              </c:strCache>
            </c:strRef>
          </c:tx>
          <c:spPr>
            <a:solidFill>
              <a:sysClr val="window" lastClr="FFFFFF"/>
            </a:solidFill>
            <a:ln>
              <a:solidFill>
                <a:sysClr val="windowText" lastClr="000000"/>
              </a:solidFill>
            </a:ln>
          </c:spPr>
          <c:invertIfNegative val="0"/>
          <c:cat>
            <c:strRef>
              <c:f>Sheet1!$B$1</c:f>
              <c:strCache>
                <c:ptCount val="1"/>
                <c:pt idx="0">
                  <c:v>2011</c:v>
                </c:pt>
              </c:strCache>
            </c:strRef>
          </c:cat>
          <c:val>
            <c:numRef>
              <c:f>Sheet1!$B$4</c:f>
              <c:numCache>
                <c:formatCode>[=0]"     - -";[&lt;0.05]"     *";??0.0\ ;</c:formatCode>
                <c:ptCount val="1"/>
                <c:pt idx="0">
                  <c:v>55.696480000000001</c:v>
                </c:pt>
              </c:numCache>
            </c:numRef>
          </c:val>
          <c:extLst>
            <c:ext xmlns:c16="http://schemas.microsoft.com/office/drawing/2014/chart" uri="{C3380CC4-5D6E-409C-BE32-E72D297353CC}">
              <c16:uniqueId val="{00000006-84BC-44C6-986E-C3FF8D852CB4}"/>
            </c:ext>
          </c:extLst>
        </c:ser>
        <c:ser>
          <c:idx val="3"/>
          <c:order val="3"/>
          <c:tx>
            <c:strRef>
              <c:f>Sheet1!$A$5</c:f>
              <c:strCache>
                <c:ptCount val="1"/>
                <c:pt idx="0">
                  <c:v>     Other Hispanic</c:v>
                </c:pt>
              </c:strCache>
            </c:strRef>
          </c:tx>
          <c:spPr>
            <a:solidFill>
              <a:sysClr val="window" lastClr="FFFFFF">
                <a:lumMod val="85000"/>
              </a:sysClr>
            </a:solidFill>
          </c:spPr>
          <c:invertIfNegative val="0"/>
          <c:cat>
            <c:strRef>
              <c:f>Sheet1!$B$1</c:f>
              <c:strCache>
                <c:ptCount val="1"/>
                <c:pt idx="0">
                  <c:v>2011</c:v>
                </c:pt>
              </c:strCache>
            </c:strRef>
          </c:cat>
          <c:val>
            <c:numRef>
              <c:f>Sheet1!$B$5</c:f>
              <c:numCache>
                <c:formatCode>[=0]"     - -";[&lt;0.05]"     *";??0.0\ ;</c:formatCode>
                <c:ptCount val="1"/>
                <c:pt idx="0">
                  <c:v>44.78492</c:v>
                </c:pt>
              </c:numCache>
            </c:numRef>
          </c:val>
          <c:extLst>
            <c:ext xmlns:c16="http://schemas.microsoft.com/office/drawing/2014/chart" uri="{C3380CC4-5D6E-409C-BE32-E72D297353CC}">
              <c16:uniqueId val="{00000007-84BC-44C6-986E-C3FF8D852CB4}"/>
            </c:ext>
          </c:extLst>
        </c:ser>
        <c:dLbls>
          <c:showLegendKey val="0"/>
          <c:showVal val="0"/>
          <c:showCatName val="0"/>
          <c:showSerName val="0"/>
          <c:showPercent val="0"/>
          <c:showBubbleSize val="0"/>
        </c:dLbls>
        <c:gapWidth val="150"/>
        <c:axId val="141373824"/>
        <c:axId val="141375360"/>
      </c:barChart>
      <c:catAx>
        <c:axId val="14137382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41375360"/>
        <c:crosses val="autoZero"/>
        <c:auto val="1"/>
        <c:lblAlgn val="ctr"/>
        <c:lblOffset val="100"/>
        <c:noMultiLvlLbl val="0"/>
      </c:catAx>
      <c:valAx>
        <c:axId val="141375360"/>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a:t>Title</a:t>
                </a:r>
              </a:p>
            </c:rich>
          </c:tx>
          <c:layout>
            <c:manualLayout>
              <c:xMode val="edge"/>
              <c:yMode val="edge"/>
              <c:x val="1.8518518518518517E-2"/>
              <c:y val="0.52915913288616701"/>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41373824"/>
        <c:crosses val="autoZero"/>
        <c:crossBetween val="between"/>
        <c:majorUnit val="10"/>
      </c:valAx>
    </c:plotArea>
    <c:legend>
      <c:legendPos val="t"/>
      <c:layout>
        <c:manualLayout>
          <c:xMode val="edge"/>
          <c:yMode val="edge"/>
          <c:x val="0"/>
          <c:y val="1.5884125595411684E-2"/>
          <c:w val="0.99912462331097507"/>
          <c:h val="0.10879167881792554"/>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453509283561778"/>
          <c:y val="0.13385343547172882"/>
          <c:w val="0.81418343540390781"/>
          <c:h val="0.73311435634499178"/>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Sheet1!$B$1:$F$1</c:f>
              <c:strCache>
                <c:ptCount val="5"/>
                <c:pt idx="0">
                  <c:v>2008</c:v>
                </c:pt>
                <c:pt idx="1">
                  <c:v>2009</c:v>
                </c:pt>
                <c:pt idx="2">
                  <c:v>2010</c:v>
                </c:pt>
                <c:pt idx="3">
                  <c:v>2011</c:v>
                </c:pt>
                <c:pt idx="4">
                  <c:v>2012</c:v>
                </c:pt>
              </c:strCache>
            </c:strRef>
          </c:cat>
          <c:val>
            <c:numRef>
              <c:f>Sheet1!$B$2:$F$2</c:f>
              <c:numCache>
                <c:formatCode>#,##0.0</c:formatCode>
                <c:ptCount val="5"/>
                <c:pt idx="0" formatCode="0.0">
                  <c:v>20.950099999999999</c:v>
                </c:pt>
                <c:pt idx="1">
                  <c:v>23.216200000000001</c:v>
                </c:pt>
                <c:pt idx="2">
                  <c:v>24.590800000000002</c:v>
                </c:pt>
                <c:pt idx="3">
                  <c:v>23.558700000000002</c:v>
                </c:pt>
                <c:pt idx="4">
                  <c:v>26.555099999999999</c:v>
                </c:pt>
              </c:numCache>
            </c:numRef>
          </c:val>
          <c:smooth val="0"/>
          <c:extLst>
            <c:ext xmlns:c16="http://schemas.microsoft.com/office/drawing/2014/chart" uri="{C3380CC4-5D6E-409C-BE32-E72D297353CC}">
              <c16:uniqueId val="{00000000-673F-4E2B-A3A2-8119D0A7186B}"/>
            </c:ext>
          </c:extLst>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Sheet1!$B$1:$F$1</c:f>
              <c:strCache>
                <c:ptCount val="5"/>
                <c:pt idx="0">
                  <c:v>2008</c:v>
                </c:pt>
                <c:pt idx="1">
                  <c:v>2009</c:v>
                </c:pt>
                <c:pt idx="2">
                  <c:v>2010</c:v>
                </c:pt>
                <c:pt idx="3">
                  <c:v>2011</c:v>
                </c:pt>
                <c:pt idx="4">
                  <c:v>2012</c:v>
                </c:pt>
              </c:strCache>
            </c:strRef>
          </c:cat>
          <c:val>
            <c:numRef>
              <c:f>Sheet1!$B$3:$F$3</c:f>
              <c:numCache>
                <c:formatCode>#,##0.0</c:formatCode>
                <c:ptCount val="5"/>
                <c:pt idx="0" formatCode="0.0">
                  <c:v>22.6982</c:v>
                </c:pt>
                <c:pt idx="1">
                  <c:v>26.9269</c:v>
                </c:pt>
                <c:pt idx="2">
                  <c:v>26.1921</c:v>
                </c:pt>
                <c:pt idx="3">
                  <c:v>24.965199999999999</c:v>
                </c:pt>
                <c:pt idx="4">
                  <c:v>30.254300000000001</c:v>
                </c:pt>
              </c:numCache>
            </c:numRef>
          </c:val>
          <c:smooth val="0"/>
          <c:extLst>
            <c:ext xmlns:c16="http://schemas.microsoft.com/office/drawing/2014/chart" uri="{C3380CC4-5D6E-409C-BE32-E72D297353CC}">
              <c16:uniqueId val="{00000001-673F-4E2B-A3A2-8119D0A7186B}"/>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Sheet1!$B$1:$F$1</c:f>
              <c:strCache>
                <c:ptCount val="5"/>
                <c:pt idx="0">
                  <c:v>2008</c:v>
                </c:pt>
                <c:pt idx="1">
                  <c:v>2009</c:v>
                </c:pt>
                <c:pt idx="2">
                  <c:v>2010</c:v>
                </c:pt>
                <c:pt idx="3">
                  <c:v>2011</c:v>
                </c:pt>
                <c:pt idx="4">
                  <c:v>2012</c:v>
                </c:pt>
              </c:strCache>
            </c:strRef>
          </c:cat>
          <c:val>
            <c:numRef>
              <c:f>Sheet1!$B$4:$F$4</c:f>
              <c:numCache>
                <c:formatCode>#,##0.0</c:formatCode>
                <c:ptCount val="5"/>
                <c:pt idx="0" formatCode="0.0">
                  <c:v>16.637799999999999</c:v>
                </c:pt>
                <c:pt idx="1">
                  <c:v>18.3248</c:v>
                </c:pt>
                <c:pt idx="2">
                  <c:v>19.9573</c:v>
                </c:pt>
                <c:pt idx="3">
                  <c:v>22.770600000000002</c:v>
                </c:pt>
                <c:pt idx="4">
                  <c:v>21.801100000000002</c:v>
                </c:pt>
              </c:numCache>
            </c:numRef>
          </c:val>
          <c:smooth val="0"/>
          <c:extLst>
            <c:ext xmlns:c16="http://schemas.microsoft.com/office/drawing/2014/chart" uri="{C3380CC4-5D6E-409C-BE32-E72D297353CC}">
              <c16:uniqueId val="{00000002-673F-4E2B-A3A2-8119D0A7186B}"/>
            </c:ext>
          </c:extLst>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Sheet1!$B$1:$F$1</c:f>
              <c:strCache>
                <c:ptCount val="5"/>
                <c:pt idx="0">
                  <c:v>2008</c:v>
                </c:pt>
                <c:pt idx="1">
                  <c:v>2009</c:v>
                </c:pt>
                <c:pt idx="2">
                  <c:v>2010</c:v>
                </c:pt>
                <c:pt idx="3">
                  <c:v>2011</c:v>
                </c:pt>
                <c:pt idx="4">
                  <c:v>2012</c:v>
                </c:pt>
              </c:strCache>
            </c:strRef>
          </c:cat>
          <c:val>
            <c:numRef>
              <c:f>Sheet1!$B$5:$F$5</c:f>
              <c:numCache>
                <c:formatCode>#,##0.0</c:formatCode>
                <c:ptCount val="5"/>
                <c:pt idx="0" formatCode="0.0">
                  <c:v>18.726700000000001</c:v>
                </c:pt>
                <c:pt idx="1">
                  <c:v>13.2738</c:v>
                </c:pt>
                <c:pt idx="2">
                  <c:v>20.6601</c:v>
                </c:pt>
                <c:pt idx="3">
                  <c:v>20.085599999999999</c:v>
                </c:pt>
                <c:pt idx="4">
                  <c:v>22.702000000000002</c:v>
                </c:pt>
              </c:numCache>
            </c:numRef>
          </c:val>
          <c:smooth val="0"/>
          <c:extLst>
            <c:ext xmlns:c16="http://schemas.microsoft.com/office/drawing/2014/chart" uri="{C3380CC4-5D6E-409C-BE32-E72D297353CC}">
              <c16:uniqueId val="{00000003-673F-4E2B-A3A2-8119D0A7186B}"/>
            </c:ext>
          </c:extLst>
        </c:ser>
        <c:dLbls>
          <c:showLegendKey val="0"/>
          <c:showVal val="0"/>
          <c:showCatName val="0"/>
          <c:showSerName val="0"/>
          <c:showPercent val="0"/>
          <c:showBubbleSize val="0"/>
        </c:dLbls>
        <c:marker val="1"/>
        <c:smooth val="0"/>
        <c:axId val="141824768"/>
        <c:axId val="141826688"/>
      </c:lineChart>
      <c:catAx>
        <c:axId val="141824768"/>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41826688"/>
        <c:crosses val="autoZero"/>
        <c:auto val="1"/>
        <c:lblAlgn val="ctr"/>
        <c:lblOffset val="100"/>
        <c:noMultiLvlLbl val="0"/>
      </c:catAx>
      <c:valAx>
        <c:axId val="141826688"/>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068475452196382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41824768"/>
        <c:crosses val="autoZero"/>
        <c:crossBetween val="between"/>
        <c:majorUnit val="10"/>
      </c:valAx>
    </c:plotArea>
    <c:legend>
      <c:legendPos val="t"/>
      <c:layout>
        <c:manualLayout>
          <c:xMode val="edge"/>
          <c:yMode val="edge"/>
          <c:x val="8.19954797317002E-3"/>
          <c:y val="1.1675185338674747E-3"/>
          <c:w val="0.99127867697093419"/>
          <c:h val="7.2446540112718477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144867308253135"/>
          <c:y val="0.13708340963193555"/>
          <c:w val="0.81726985515699424"/>
          <c:h val="0.73634433050519843"/>
        </c:manualLayout>
      </c:layout>
      <c:lineChart>
        <c:grouping val="standard"/>
        <c:varyColors val="0"/>
        <c:ser>
          <c:idx val="3"/>
          <c:order val="0"/>
          <c:tx>
            <c:strRef>
              <c:f>Sheet1!$A$2</c:f>
              <c:strCache>
                <c:ptCount val="1"/>
                <c:pt idx="0">
                  <c:v>Hispanic U.S. Born</c:v>
                </c:pt>
              </c:strCache>
            </c:strRef>
          </c:tx>
          <c:spPr>
            <a:ln w="25400">
              <a:solidFill>
                <a:sysClr val="windowText" lastClr="000000"/>
              </a:solidFill>
            </a:ln>
          </c:spPr>
          <c:marker>
            <c:symbol val="circle"/>
            <c:size val="7"/>
            <c:spPr>
              <a:solidFill>
                <a:sysClr val="windowText" lastClr="000000"/>
              </a:solidFill>
              <a:ln>
                <a:noFill/>
              </a:ln>
            </c:spPr>
          </c:marker>
          <c:cat>
            <c:strRef>
              <c:f>Sheet1!$B$1:$F$1</c:f>
              <c:strCache>
                <c:ptCount val="5"/>
                <c:pt idx="0">
                  <c:v>2008</c:v>
                </c:pt>
                <c:pt idx="1">
                  <c:v>2009</c:v>
                </c:pt>
                <c:pt idx="2">
                  <c:v>2010</c:v>
                </c:pt>
                <c:pt idx="3">
                  <c:v>2011</c:v>
                </c:pt>
                <c:pt idx="4">
                  <c:v>2012</c:v>
                </c:pt>
              </c:strCache>
            </c:strRef>
          </c:cat>
          <c:val>
            <c:numRef>
              <c:f>Sheet1!$B$2:$F$2</c:f>
              <c:numCache>
                <c:formatCode>0.0</c:formatCode>
                <c:ptCount val="5"/>
                <c:pt idx="0">
                  <c:v>23.258700000000001</c:v>
                </c:pt>
                <c:pt idx="1">
                  <c:v>15.911899999999999</c:v>
                </c:pt>
                <c:pt idx="2">
                  <c:v>24.0685</c:v>
                </c:pt>
                <c:pt idx="3">
                  <c:v>26.1281</c:v>
                </c:pt>
                <c:pt idx="4">
                  <c:v>27.456800000000001</c:v>
                </c:pt>
              </c:numCache>
            </c:numRef>
          </c:val>
          <c:smooth val="0"/>
          <c:extLst>
            <c:ext xmlns:c16="http://schemas.microsoft.com/office/drawing/2014/chart" uri="{C3380CC4-5D6E-409C-BE32-E72D297353CC}">
              <c16:uniqueId val="{00000000-2ADB-44F5-A0FB-458B209DC8BB}"/>
            </c:ext>
          </c:extLst>
        </c:ser>
        <c:ser>
          <c:idx val="0"/>
          <c:order val="1"/>
          <c:tx>
            <c:strRef>
              <c:f>Sheet1!$A$3</c:f>
              <c:strCache>
                <c:ptCount val="1"/>
                <c:pt idx="0">
                  <c:v>Hispanic Foreign Born</c:v>
                </c:pt>
              </c:strCache>
            </c:strRef>
          </c:tx>
          <c:spPr>
            <a:ln w="25400">
              <a:solidFill>
                <a:srgbClr val="0072C6"/>
              </a:solidFill>
            </a:ln>
          </c:spPr>
          <c:marker>
            <c:symbol val="square"/>
            <c:size val="7"/>
            <c:spPr>
              <a:solidFill>
                <a:srgbClr val="0072C6"/>
              </a:solidFill>
              <a:ln>
                <a:noFill/>
              </a:ln>
            </c:spPr>
          </c:marker>
          <c:cat>
            <c:strRef>
              <c:f>Sheet1!$B$1:$F$1</c:f>
              <c:strCache>
                <c:ptCount val="5"/>
                <c:pt idx="0">
                  <c:v>2008</c:v>
                </c:pt>
                <c:pt idx="1">
                  <c:v>2009</c:v>
                </c:pt>
                <c:pt idx="2">
                  <c:v>2010</c:v>
                </c:pt>
                <c:pt idx="3">
                  <c:v>2011</c:v>
                </c:pt>
                <c:pt idx="4">
                  <c:v>2012</c:v>
                </c:pt>
              </c:strCache>
            </c:strRef>
          </c:cat>
          <c:val>
            <c:numRef>
              <c:f>Sheet1!$B$3:$F$3</c:f>
              <c:numCache>
                <c:formatCode>0.0</c:formatCode>
                <c:ptCount val="5"/>
                <c:pt idx="0">
                  <c:v>15.579499999999999</c:v>
                </c:pt>
                <c:pt idx="1">
                  <c:v>11.449</c:v>
                </c:pt>
                <c:pt idx="2">
                  <c:v>18.430299999999999</c:v>
                </c:pt>
                <c:pt idx="3">
                  <c:v>16.604399999999998</c:v>
                </c:pt>
                <c:pt idx="4">
                  <c:v>19.747499999999999</c:v>
                </c:pt>
              </c:numCache>
            </c:numRef>
          </c:val>
          <c:smooth val="0"/>
          <c:extLst>
            <c:ext xmlns:c16="http://schemas.microsoft.com/office/drawing/2014/chart" uri="{C3380CC4-5D6E-409C-BE32-E72D297353CC}">
              <c16:uniqueId val="{00000001-2ADB-44F5-A0FB-458B209DC8BB}"/>
            </c:ext>
          </c:extLst>
        </c:ser>
        <c:dLbls>
          <c:showLegendKey val="0"/>
          <c:showVal val="0"/>
          <c:showCatName val="0"/>
          <c:showSerName val="0"/>
          <c:showPercent val="0"/>
          <c:showBubbleSize val="0"/>
        </c:dLbls>
        <c:marker val="1"/>
        <c:smooth val="0"/>
        <c:axId val="141937664"/>
        <c:axId val="141943936"/>
      </c:lineChart>
      <c:catAx>
        <c:axId val="141937664"/>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41943936"/>
        <c:crosses val="autoZero"/>
        <c:auto val="1"/>
        <c:lblAlgn val="ctr"/>
        <c:lblOffset val="100"/>
        <c:noMultiLvlLbl val="0"/>
      </c:catAx>
      <c:valAx>
        <c:axId val="141943936"/>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13307493540051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41937664"/>
        <c:crosses val="autoZero"/>
        <c:crossBetween val="between"/>
        <c:majorUnit val="10"/>
      </c:valAx>
    </c:plotArea>
    <c:legend>
      <c:legendPos val="t"/>
      <c:layout>
        <c:manualLayout>
          <c:xMode val="edge"/>
          <c:yMode val="edge"/>
          <c:x val="8.19954797317002E-3"/>
          <c:y val="1.1675185338674747E-3"/>
          <c:w val="0.99127867697093419"/>
          <c:h val="7.5676514272925183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57339360357734"/>
          <c:y val="3.2291796858725991E-2"/>
          <c:w val="0.8957576309905706"/>
          <c:h val="0.64804165104361955"/>
        </c:manualLayout>
      </c:layout>
      <c:barChart>
        <c:barDir val="col"/>
        <c:grouping val="clustered"/>
        <c:varyColors val="0"/>
        <c:ser>
          <c:idx val="0"/>
          <c:order val="0"/>
          <c:spPr>
            <a:solidFill>
              <a:srgbClr val="0072C6"/>
            </a:solidFill>
          </c:spPr>
          <c:invertIfNegative val="0"/>
          <c:dPt>
            <c:idx val="0"/>
            <c:invertIfNegative val="0"/>
            <c:bubble3D val="0"/>
            <c:extLst>
              <c:ext xmlns:c16="http://schemas.microsoft.com/office/drawing/2014/chart" uri="{C3380CC4-5D6E-409C-BE32-E72D297353CC}">
                <c16:uniqueId val="{00000000-6BA0-41F0-ABDF-B993E0D63C14}"/>
              </c:ext>
            </c:extLst>
          </c:dPt>
          <c:dPt>
            <c:idx val="1"/>
            <c:invertIfNegative val="0"/>
            <c:bubble3D val="0"/>
            <c:extLst>
              <c:ext xmlns:c16="http://schemas.microsoft.com/office/drawing/2014/chart" uri="{C3380CC4-5D6E-409C-BE32-E72D297353CC}">
                <c16:uniqueId val="{00000001-6BA0-41F0-ABDF-B993E0D63C14}"/>
              </c:ext>
            </c:extLst>
          </c:dPt>
          <c:dPt>
            <c:idx val="2"/>
            <c:invertIfNegative val="0"/>
            <c:bubble3D val="0"/>
            <c:extLst>
              <c:ext xmlns:c16="http://schemas.microsoft.com/office/drawing/2014/chart" uri="{C3380CC4-5D6E-409C-BE32-E72D297353CC}">
                <c16:uniqueId val="{00000002-6BA0-41F0-ABDF-B993E0D63C14}"/>
              </c:ext>
            </c:extLst>
          </c:dPt>
          <c:dPt>
            <c:idx val="3"/>
            <c:invertIfNegative val="0"/>
            <c:bubble3D val="0"/>
            <c:extLst>
              <c:ext xmlns:c16="http://schemas.microsoft.com/office/drawing/2014/chart" uri="{C3380CC4-5D6E-409C-BE32-E72D297353CC}">
                <c16:uniqueId val="{00000003-6BA0-41F0-ABDF-B993E0D63C14}"/>
              </c:ext>
            </c:extLst>
          </c:dPt>
          <c:cat>
            <c:strRef>
              <c:f>Sheet1!$A$1:$I$1</c:f>
              <c:strCache>
                <c:ptCount val="9"/>
                <c:pt idx="0">
                  <c:v>California Total</c:v>
                </c:pt>
                <c:pt idx="2">
                  <c:v>Hispanic Total</c:v>
                </c:pt>
                <c:pt idx="3">
                  <c:v>Mexican</c:v>
                </c:pt>
                <c:pt idx="4">
                  <c:v>Central American</c:v>
                </c:pt>
                <c:pt idx="6">
                  <c:v>English Only</c:v>
                </c:pt>
                <c:pt idx="7">
                  <c:v>Well/Very Well</c:v>
                </c:pt>
                <c:pt idx="8">
                  <c:v>Not Well/Not at All</c:v>
                </c:pt>
              </c:strCache>
            </c:strRef>
          </c:cat>
          <c:val>
            <c:numRef>
              <c:f>Sheet1!$A$2:$I$2</c:f>
              <c:numCache>
                <c:formatCode>General</c:formatCode>
                <c:ptCount val="9"/>
                <c:pt idx="0" formatCode="0.0">
                  <c:v>43.2</c:v>
                </c:pt>
                <c:pt idx="2" formatCode="0.0">
                  <c:v>43.3</c:v>
                </c:pt>
                <c:pt idx="3" formatCode="0.0">
                  <c:v>41.6</c:v>
                </c:pt>
                <c:pt idx="4" formatCode="0.0">
                  <c:v>42.9</c:v>
                </c:pt>
                <c:pt idx="6" formatCode="0.0">
                  <c:v>59.4</c:v>
                </c:pt>
                <c:pt idx="7">
                  <c:v>38.9</c:v>
                </c:pt>
                <c:pt idx="8">
                  <c:v>39</c:v>
                </c:pt>
              </c:numCache>
            </c:numRef>
          </c:val>
          <c:extLst>
            <c:ext xmlns:c16="http://schemas.microsoft.com/office/drawing/2014/chart" uri="{C3380CC4-5D6E-409C-BE32-E72D297353CC}">
              <c16:uniqueId val="{00000004-6BA0-41F0-ABDF-B993E0D63C14}"/>
            </c:ext>
          </c:extLst>
        </c:ser>
        <c:dLbls>
          <c:showLegendKey val="0"/>
          <c:showVal val="0"/>
          <c:showCatName val="0"/>
          <c:showSerName val="0"/>
          <c:showPercent val="0"/>
          <c:showBubbleSize val="0"/>
        </c:dLbls>
        <c:gapWidth val="150"/>
        <c:axId val="142245248"/>
        <c:axId val="142869632"/>
      </c:barChart>
      <c:catAx>
        <c:axId val="142245248"/>
        <c:scaling>
          <c:orientation val="minMax"/>
        </c:scaling>
        <c:delete val="0"/>
        <c:axPos val="b"/>
        <c:minorGridlines>
          <c:spPr>
            <a:ln>
              <a:noFill/>
            </a:ln>
          </c:spPr>
        </c:minorGridlines>
        <c:numFmt formatCode="General" sourceLinked="0"/>
        <c:majorTickMark val="out"/>
        <c:minorTickMark val="none"/>
        <c:tickLblPos val="nextTo"/>
        <c:txPr>
          <a:bodyPr rot="-1800000"/>
          <a:lstStyle/>
          <a:p>
            <a:pPr>
              <a:defRPr sz="1600" b="0">
                <a:solidFill>
                  <a:schemeClr val="tx1"/>
                </a:solidFill>
                <a:latin typeface="Calibri" panose="020F0502020204030204" pitchFamily="34" charset="0"/>
              </a:defRPr>
            </a:pPr>
            <a:endParaRPr lang="en-US"/>
          </a:p>
        </c:txPr>
        <c:crossAx val="142869632"/>
        <c:crosses val="autoZero"/>
        <c:auto val="1"/>
        <c:lblAlgn val="ctr"/>
        <c:lblOffset val="100"/>
        <c:noMultiLvlLbl val="0"/>
      </c:catAx>
      <c:valAx>
        <c:axId val="142869632"/>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25843592467608217"/>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42245248"/>
        <c:crosses val="autoZero"/>
        <c:crossBetween val="between"/>
        <c:majorUnit val="20"/>
      </c:valAx>
    </c:plotArea>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228589481870321"/>
          <c:y val="0.14763463594828424"/>
          <c:w val="0.80974263633712462"/>
          <c:h val="0.69916375036453782"/>
        </c:manualLayout>
      </c:layout>
      <c:lineChart>
        <c:grouping val="standard"/>
        <c:varyColors val="0"/>
        <c:ser>
          <c:idx val="3"/>
          <c:order val="0"/>
          <c:tx>
            <c:strRef>
              <c:f>Sheet1!$A$5</c:f>
              <c:strCache>
                <c:ptCount val="1"/>
                <c:pt idx="0">
                  <c:v>   Mexican</c:v>
                </c:pt>
              </c:strCache>
            </c:strRef>
          </c:tx>
          <c:spPr>
            <a:ln w="25400">
              <a:solidFill>
                <a:sysClr val="windowText" lastClr="000000"/>
              </a:solidFill>
            </a:ln>
          </c:spPr>
          <c:marker>
            <c:symbol val="circle"/>
            <c:size val="7"/>
            <c:spPr>
              <a:solidFill>
                <a:sysClr val="windowText" lastClr="000000"/>
              </a:solidFill>
              <a:ln>
                <a:noFill/>
              </a:ln>
            </c:spPr>
          </c:marker>
          <c:cat>
            <c:numRef>
              <c:f>Sheet1!$B$1:$I$4</c:f>
              <c:numCache>
                <c:formatCode>General</c:formatCode>
                <c:ptCount val="8"/>
                <c:pt idx="0">
                  <c:v>2004</c:v>
                </c:pt>
                <c:pt idx="1">
                  <c:v>2005</c:v>
                </c:pt>
                <c:pt idx="2">
                  <c:v>2006</c:v>
                </c:pt>
                <c:pt idx="3">
                  <c:v>2007</c:v>
                </c:pt>
                <c:pt idx="4">
                  <c:v>2008</c:v>
                </c:pt>
                <c:pt idx="5">
                  <c:v>2009</c:v>
                </c:pt>
                <c:pt idx="6">
                  <c:v>2010</c:v>
                </c:pt>
                <c:pt idx="7">
                  <c:v>2011</c:v>
                </c:pt>
              </c:numCache>
            </c:numRef>
          </c:cat>
          <c:val>
            <c:numRef>
              <c:f>Sheet1!$B$5:$I$5</c:f>
              <c:numCache>
                <c:formatCode>0.0</c:formatCode>
                <c:ptCount val="8"/>
                <c:pt idx="0">
                  <c:v>76.430000000000007</c:v>
                </c:pt>
                <c:pt idx="1">
                  <c:v>76.3</c:v>
                </c:pt>
                <c:pt idx="2">
                  <c:v>74.010000000000005</c:v>
                </c:pt>
                <c:pt idx="3">
                  <c:v>73.510000000000005</c:v>
                </c:pt>
                <c:pt idx="4">
                  <c:v>81.45</c:v>
                </c:pt>
                <c:pt idx="5">
                  <c:v>79.790000000000006</c:v>
                </c:pt>
                <c:pt idx="6">
                  <c:v>81.09</c:v>
                </c:pt>
                <c:pt idx="7">
                  <c:v>72.989999999999995</c:v>
                </c:pt>
              </c:numCache>
            </c:numRef>
          </c:val>
          <c:smooth val="0"/>
          <c:extLst>
            <c:ext xmlns:c16="http://schemas.microsoft.com/office/drawing/2014/chart" uri="{C3380CC4-5D6E-409C-BE32-E72D297353CC}">
              <c16:uniqueId val="{00000000-3E11-4CCD-B8D2-EB23DBD21616}"/>
            </c:ext>
          </c:extLst>
        </c:ser>
        <c:ser>
          <c:idx val="0"/>
          <c:order val="1"/>
          <c:tx>
            <c:strRef>
              <c:f>Sheet1!$A$6</c:f>
              <c:strCache>
                <c:ptCount val="1"/>
                <c:pt idx="0">
                  <c:v>   Cuban</c:v>
                </c:pt>
              </c:strCache>
            </c:strRef>
          </c:tx>
          <c:spPr>
            <a:ln w="25400">
              <a:solidFill>
                <a:srgbClr val="0072C6"/>
              </a:solidFill>
            </a:ln>
          </c:spPr>
          <c:marker>
            <c:symbol val="square"/>
            <c:size val="7"/>
            <c:spPr>
              <a:solidFill>
                <a:srgbClr val="0072C6"/>
              </a:solidFill>
              <a:ln>
                <a:noFill/>
              </a:ln>
            </c:spPr>
          </c:marker>
          <c:cat>
            <c:numRef>
              <c:f>Sheet1!$B$1:$I$4</c:f>
              <c:numCache>
                <c:formatCode>General</c:formatCode>
                <c:ptCount val="8"/>
                <c:pt idx="0">
                  <c:v>2004</c:v>
                </c:pt>
                <c:pt idx="1">
                  <c:v>2005</c:v>
                </c:pt>
                <c:pt idx="2">
                  <c:v>2006</c:v>
                </c:pt>
                <c:pt idx="3">
                  <c:v>2007</c:v>
                </c:pt>
                <c:pt idx="4">
                  <c:v>2008</c:v>
                </c:pt>
                <c:pt idx="5">
                  <c:v>2009</c:v>
                </c:pt>
                <c:pt idx="6">
                  <c:v>2010</c:v>
                </c:pt>
                <c:pt idx="7">
                  <c:v>2011</c:v>
                </c:pt>
              </c:numCache>
            </c:numRef>
          </c:cat>
          <c:val>
            <c:numRef>
              <c:f>Sheet1!$B$6:$I$6</c:f>
              <c:numCache>
                <c:formatCode>0.0</c:formatCode>
                <c:ptCount val="8"/>
                <c:pt idx="0">
                  <c:v>72.41</c:v>
                </c:pt>
                <c:pt idx="1">
                  <c:v>68.040000000000006</c:v>
                </c:pt>
                <c:pt idx="2">
                  <c:v>73.680000000000007</c:v>
                </c:pt>
                <c:pt idx="3">
                  <c:v>79.489999999999995</c:v>
                </c:pt>
                <c:pt idx="4">
                  <c:v>81.48</c:v>
                </c:pt>
                <c:pt idx="5">
                  <c:v>80</c:v>
                </c:pt>
                <c:pt idx="6">
                  <c:v>81.69</c:v>
                </c:pt>
                <c:pt idx="7">
                  <c:v>67.349999999999994</c:v>
                </c:pt>
              </c:numCache>
            </c:numRef>
          </c:val>
          <c:smooth val="0"/>
          <c:extLst>
            <c:ext xmlns:c16="http://schemas.microsoft.com/office/drawing/2014/chart" uri="{C3380CC4-5D6E-409C-BE32-E72D297353CC}">
              <c16:uniqueId val="{00000001-3E11-4CCD-B8D2-EB23DBD21616}"/>
            </c:ext>
          </c:extLst>
        </c:ser>
        <c:ser>
          <c:idx val="2"/>
          <c:order val="2"/>
          <c:tx>
            <c:strRef>
              <c:f>Sheet1!$A$7</c:f>
              <c:strCache>
                <c:ptCount val="1"/>
                <c:pt idx="0">
                  <c:v>   Puerto Rican</c:v>
                </c:pt>
              </c:strCache>
            </c:strRef>
          </c:tx>
          <c:spPr>
            <a:ln w="25400">
              <a:solidFill>
                <a:srgbClr val="AABA0A"/>
              </a:solidFill>
            </a:ln>
          </c:spPr>
          <c:marker>
            <c:symbol val="triangle"/>
            <c:size val="9"/>
            <c:spPr>
              <a:solidFill>
                <a:srgbClr val="AABA0A"/>
              </a:solidFill>
              <a:ln>
                <a:noFill/>
              </a:ln>
            </c:spPr>
          </c:marker>
          <c:cat>
            <c:numRef>
              <c:f>Sheet1!$B$1:$I$4</c:f>
              <c:numCache>
                <c:formatCode>General</c:formatCode>
                <c:ptCount val="8"/>
                <c:pt idx="0">
                  <c:v>2004</c:v>
                </c:pt>
                <c:pt idx="1">
                  <c:v>2005</c:v>
                </c:pt>
                <c:pt idx="2">
                  <c:v>2006</c:v>
                </c:pt>
                <c:pt idx="3">
                  <c:v>2007</c:v>
                </c:pt>
                <c:pt idx="4">
                  <c:v>2008</c:v>
                </c:pt>
                <c:pt idx="5">
                  <c:v>2009</c:v>
                </c:pt>
                <c:pt idx="6">
                  <c:v>2010</c:v>
                </c:pt>
                <c:pt idx="7">
                  <c:v>2011</c:v>
                </c:pt>
              </c:numCache>
            </c:numRef>
          </c:cat>
          <c:val>
            <c:numRef>
              <c:f>Sheet1!$B$7:$I$7</c:f>
              <c:numCache>
                <c:formatCode>0.0</c:formatCode>
                <c:ptCount val="8"/>
                <c:pt idx="0">
                  <c:v>69.88</c:v>
                </c:pt>
                <c:pt idx="1">
                  <c:v>80.92</c:v>
                </c:pt>
                <c:pt idx="2">
                  <c:v>79.47</c:v>
                </c:pt>
                <c:pt idx="3">
                  <c:v>78.98</c:v>
                </c:pt>
                <c:pt idx="4">
                  <c:v>79.73</c:v>
                </c:pt>
                <c:pt idx="5">
                  <c:v>75.89</c:v>
                </c:pt>
                <c:pt idx="6">
                  <c:v>79.75</c:v>
                </c:pt>
                <c:pt idx="7">
                  <c:v>80.77</c:v>
                </c:pt>
              </c:numCache>
            </c:numRef>
          </c:val>
          <c:smooth val="0"/>
          <c:extLst>
            <c:ext xmlns:c16="http://schemas.microsoft.com/office/drawing/2014/chart" uri="{C3380CC4-5D6E-409C-BE32-E72D297353CC}">
              <c16:uniqueId val="{00000002-3E11-4CCD-B8D2-EB23DBD21616}"/>
            </c:ext>
          </c:extLst>
        </c:ser>
        <c:ser>
          <c:idx val="1"/>
          <c:order val="3"/>
          <c:tx>
            <c:strRef>
              <c:f>Sheet1!$A$8</c:f>
              <c:strCache>
                <c:ptCount val="1"/>
                <c:pt idx="0">
                  <c:v>Other Hispanic</c:v>
                </c:pt>
              </c:strCache>
            </c:strRef>
          </c:tx>
          <c:spPr>
            <a:ln w="34925">
              <a:solidFill>
                <a:srgbClr val="7BA8DF"/>
              </a:solidFill>
            </a:ln>
          </c:spPr>
          <c:marker>
            <c:symbol val="diamond"/>
            <c:size val="9"/>
            <c:spPr>
              <a:solidFill>
                <a:srgbClr val="7BA8DF"/>
              </a:solidFill>
              <a:ln>
                <a:noFill/>
              </a:ln>
            </c:spPr>
          </c:marker>
          <c:cat>
            <c:numRef>
              <c:f>Sheet1!$B$1:$I$4</c:f>
              <c:numCache>
                <c:formatCode>General</c:formatCode>
                <c:ptCount val="8"/>
                <c:pt idx="0">
                  <c:v>2004</c:v>
                </c:pt>
                <c:pt idx="1">
                  <c:v>2005</c:v>
                </c:pt>
                <c:pt idx="2">
                  <c:v>2006</c:v>
                </c:pt>
                <c:pt idx="3">
                  <c:v>2007</c:v>
                </c:pt>
                <c:pt idx="4">
                  <c:v>2008</c:v>
                </c:pt>
                <c:pt idx="5">
                  <c:v>2009</c:v>
                </c:pt>
                <c:pt idx="6">
                  <c:v>2010</c:v>
                </c:pt>
                <c:pt idx="7">
                  <c:v>2011</c:v>
                </c:pt>
              </c:numCache>
            </c:numRef>
          </c:cat>
          <c:val>
            <c:numRef>
              <c:f>Sheet1!$B$8:$I$8</c:f>
              <c:numCache>
                <c:formatCode>0.0</c:formatCode>
                <c:ptCount val="8"/>
                <c:pt idx="0">
                  <c:v>71.790000000000006</c:v>
                </c:pt>
                <c:pt idx="1">
                  <c:v>68.62</c:v>
                </c:pt>
                <c:pt idx="2">
                  <c:v>70.069999999999993</c:v>
                </c:pt>
                <c:pt idx="3">
                  <c:v>72.37</c:v>
                </c:pt>
                <c:pt idx="4">
                  <c:v>73.09</c:v>
                </c:pt>
                <c:pt idx="5">
                  <c:v>75.41</c:v>
                </c:pt>
                <c:pt idx="6">
                  <c:v>76.16</c:v>
                </c:pt>
                <c:pt idx="7">
                  <c:v>74.61</c:v>
                </c:pt>
              </c:numCache>
            </c:numRef>
          </c:val>
          <c:smooth val="0"/>
          <c:extLst>
            <c:ext xmlns:c16="http://schemas.microsoft.com/office/drawing/2014/chart" uri="{C3380CC4-5D6E-409C-BE32-E72D297353CC}">
              <c16:uniqueId val="{00000003-3E11-4CCD-B8D2-EB23DBD21616}"/>
            </c:ext>
          </c:extLst>
        </c:ser>
        <c:dLbls>
          <c:showLegendKey val="0"/>
          <c:showVal val="0"/>
          <c:showCatName val="0"/>
          <c:showSerName val="0"/>
          <c:showPercent val="0"/>
          <c:showBubbleSize val="0"/>
        </c:dLbls>
        <c:marker val="1"/>
        <c:smooth val="0"/>
        <c:axId val="47506176"/>
        <c:axId val="47508096"/>
      </c:lineChart>
      <c:catAx>
        <c:axId val="47506176"/>
        <c:scaling>
          <c:orientation val="minMax"/>
        </c:scaling>
        <c:delete val="0"/>
        <c:axPos val="b"/>
        <c:numFmt formatCode="General" sourceLinked="1"/>
        <c:majorTickMark val="out"/>
        <c:minorTickMark val="none"/>
        <c:tickLblPos val="nextTo"/>
        <c:txPr>
          <a:bodyPr rot="-2280000"/>
          <a:lstStyle/>
          <a:p>
            <a:pPr>
              <a:defRPr sz="1600" b="0" baseline="0">
                <a:latin typeface="Calibri" panose="020F0502020204030204" pitchFamily="34" charset="0"/>
              </a:defRPr>
            </a:pPr>
            <a:endParaRPr lang="en-US"/>
          </a:p>
        </c:txPr>
        <c:crossAx val="47508096"/>
        <c:crosses val="autoZero"/>
        <c:auto val="1"/>
        <c:lblAlgn val="ctr"/>
        <c:lblOffset val="100"/>
        <c:noMultiLvlLbl val="0"/>
      </c:catAx>
      <c:valAx>
        <c:axId val="47508096"/>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5432098765432098E-3"/>
              <c:y val="0.3812948381452318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47506176"/>
        <c:crosses val="autoZero"/>
        <c:crossBetween val="between"/>
        <c:majorUnit val="10"/>
      </c:valAx>
    </c:plotArea>
    <c:legend>
      <c:legendPos val="t"/>
      <c:layout>
        <c:manualLayout>
          <c:xMode val="edge"/>
          <c:yMode val="edge"/>
          <c:x val="8.19954797317002E-3"/>
          <c:y val="1.1675185338674747E-3"/>
          <c:w val="0.99127867697093419"/>
          <c:h val="0.1273561008362326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prstClr val="black"/>
                </a:solidFill>
                <a:latin typeface="+mn-lt"/>
                <a:ea typeface="+mn-ea"/>
                <a:cs typeface="+mn-cs"/>
              </a:defRPr>
            </a:pPr>
            <a:r>
              <a:rPr lang="en-US" sz="1600" b="1" i="0" baseline="0" dirty="0" smtClean="0">
                <a:effectLst/>
              </a:rPr>
              <a:t>Hemoglobin A1c &lt;8.0%</a:t>
            </a:r>
            <a:endParaRPr lang="en-US" sz="16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prstClr val="black"/>
                </a:solidFill>
                <a:latin typeface="+mn-lt"/>
                <a:ea typeface="+mn-ea"/>
                <a:cs typeface="+mn-cs"/>
              </a:defRPr>
            </a:pPr>
            <a:endParaRPr lang="en-US" sz="1600" dirty="0"/>
          </a:p>
        </c:rich>
      </c:tx>
      <c:layout>
        <c:manualLayout>
          <c:xMode val="edge"/>
          <c:yMode val="edge"/>
          <c:x val="0.25624987848741132"/>
          <c:y val="0"/>
        </c:manualLayout>
      </c:layout>
      <c:overlay val="0"/>
    </c:title>
    <c:autoTitleDeleted val="0"/>
    <c:plotArea>
      <c:layout>
        <c:manualLayout>
          <c:layoutTarget val="inner"/>
          <c:xMode val="edge"/>
          <c:yMode val="edge"/>
          <c:x val="0.18417711674929524"/>
          <c:y val="0.25336247939937739"/>
          <c:w val="0.81582288325070473"/>
          <c:h val="0.63284222466377749"/>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Sheet1!$B$1:$D$1</c:f>
              <c:strCache>
                <c:ptCount val="3"/>
                <c:pt idx="0">
                  <c:v>2003-2006</c:v>
                </c:pt>
                <c:pt idx="1">
                  <c:v>2007-2010</c:v>
                </c:pt>
                <c:pt idx="2">
                  <c:v>2011-2012</c:v>
                </c:pt>
              </c:strCache>
            </c:strRef>
          </c:cat>
          <c:val>
            <c:numRef>
              <c:f>Sheet1!$B$2:$D$2</c:f>
              <c:numCache>
                <c:formatCode>0.0</c:formatCode>
                <c:ptCount val="3"/>
                <c:pt idx="0">
                  <c:v>74.900000000000006</c:v>
                </c:pt>
                <c:pt idx="1">
                  <c:v>77.099999999999994</c:v>
                </c:pt>
                <c:pt idx="2">
                  <c:v>69.2</c:v>
                </c:pt>
              </c:numCache>
            </c:numRef>
          </c:val>
          <c:smooth val="0"/>
          <c:extLst>
            <c:ext xmlns:c16="http://schemas.microsoft.com/office/drawing/2014/chart" uri="{C3380CC4-5D6E-409C-BE32-E72D297353CC}">
              <c16:uniqueId val="{00000000-A3DB-4B4F-BA97-433E3E30561E}"/>
            </c:ext>
          </c:extLst>
        </c:ser>
        <c:ser>
          <c:idx val="0"/>
          <c:order val="1"/>
          <c:tx>
            <c:strRef>
              <c:f>Sheet1!$A$5</c:f>
              <c:strCache>
                <c:ptCount val="1"/>
                <c:pt idx="0">
                  <c:v>White</c:v>
                </c:pt>
              </c:strCache>
            </c:strRef>
          </c:tx>
          <c:spPr>
            <a:ln w="25400">
              <a:solidFill>
                <a:srgbClr val="0072C6"/>
              </a:solidFill>
            </a:ln>
          </c:spPr>
          <c:marker>
            <c:symbol val="square"/>
            <c:size val="7"/>
            <c:spPr>
              <a:solidFill>
                <a:srgbClr val="0072C6"/>
              </a:solidFill>
              <a:ln>
                <a:noFill/>
              </a:ln>
            </c:spPr>
          </c:marker>
          <c:cat>
            <c:strRef>
              <c:f>Sheet1!$B$1:$D$1</c:f>
              <c:strCache>
                <c:ptCount val="3"/>
                <c:pt idx="0">
                  <c:v>2003-2006</c:v>
                </c:pt>
                <c:pt idx="1">
                  <c:v>2007-2010</c:v>
                </c:pt>
                <c:pt idx="2">
                  <c:v>2011-2012</c:v>
                </c:pt>
              </c:strCache>
            </c:strRef>
          </c:cat>
          <c:val>
            <c:numRef>
              <c:f>Sheet1!$B$5:$D$5</c:f>
              <c:numCache>
                <c:formatCode>0.0</c:formatCode>
                <c:ptCount val="3"/>
                <c:pt idx="0">
                  <c:v>79.2</c:v>
                </c:pt>
                <c:pt idx="1">
                  <c:v>78.599999999999994</c:v>
                </c:pt>
                <c:pt idx="2">
                  <c:v>71.599999999999994</c:v>
                </c:pt>
              </c:numCache>
            </c:numRef>
          </c:val>
          <c:smooth val="0"/>
          <c:extLst>
            <c:ext xmlns:c16="http://schemas.microsoft.com/office/drawing/2014/chart" uri="{C3380CC4-5D6E-409C-BE32-E72D297353CC}">
              <c16:uniqueId val="{00000001-A3DB-4B4F-BA97-433E3E30561E}"/>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Sheet1!$B$1:$D$1</c:f>
              <c:strCache>
                <c:ptCount val="3"/>
                <c:pt idx="0">
                  <c:v>2003-2006</c:v>
                </c:pt>
                <c:pt idx="1">
                  <c:v>2007-2010</c:v>
                </c:pt>
                <c:pt idx="2">
                  <c:v>2011-2012</c:v>
                </c:pt>
              </c:strCache>
            </c:strRef>
          </c:cat>
          <c:val>
            <c:numRef>
              <c:f>Sheet1!$B$4:$D$4</c:f>
              <c:numCache>
                <c:formatCode>0.0</c:formatCode>
                <c:ptCount val="3"/>
                <c:pt idx="0">
                  <c:v>66</c:v>
                </c:pt>
                <c:pt idx="1">
                  <c:v>74.5</c:v>
                </c:pt>
                <c:pt idx="2">
                  <c:v>69.099999999999994</c:v>
                </c:pt>
              </c:numCache>
            </c:numRef>
          </c:val>
          <c:smooth val="0"/>
          <c:extLst>
            <c:ext xmlns:c16="http://schemas.microsoft.com/office/drawing/2014/chart" uri="{C3380CC4-5D6E-409C-BE32-E72D297353CC}">
              <c16:uniqueId val="{00000002-A3DB-4B4F-BA97-433E3E30561E}"/>
            </c:ext>
          </c:extLst>
        </c:ser>
        <c:ser>
          <c:idx val="1"/>
          <c:order val="3"/>
          <c:tx>
            <c:strRef>
              <c:f>Sheet1!$A$3</c:f>
              <c:strCache>
                <c:ptCount val="1"/>
                <c:pt idx="0">
                  <c:v>Mexican American</c:v>
                </c:pt>
              </c:strCache>
            </c:strRef>
          </c:tx>
          <c:spPr>
            <a:ln w="34925">
              <a:solidFill>
                <a:srgbClr val="7BA8DF"/>
              </a:solidFill>
            </a:ln>
          </c:spPr>
          <c:marker>
            <c:symbol val="diamond"/>
            <c:size val="9"/>
            <c:spPr>
              <a:solidFill>
                <a:srgbClr val="7BA8DF"/>
              </a:solidFill>
              <a:ln>
                <a:noFill/>
              </a:ln>
            </c:spPr>
          </c:marker>
          <c:cat>
            <c:strRef>
              <c:f>Sheet1!$B$1:$D$1</c:f>
              <c:strCache>
                <c:ptCount val="3"/>
                <c:pt idx="0">
                  <c:v>2003-2006</c:v>
                </c:pt>
                <c:pt idx="1">
                  <c:v>2007-2010</c:v>
                </c:pt>
                <c:pt idx="2">
                  <c:v>2011-2012</c:v>
                </c:pt>
              </c:strCache>
            </c:strRef>
          </c:cat>
          <c:val>
            <c:numRef>
              <c:f>Sheet1!$B$3:$D$3</c:f>
              <c:numCache>
                <c:formatCode>0.0</c:formatCode>
                <c:ptCount val="3"/>
                <c:pt idx="0">
                  <c:v>58.3</c:v>
                </c:pt>
                <c:pt idx="1">
                  <c:v>69.900000000000006</c:v>
                </c:pt>
                <c:pt idx="2">
                  <c:v>63.3</c:v>
                </c:pt>
              </c:numCache>
            </c:numRef>
          </c:val>
          <c:smooth val="0"/>
          <c:extLst>
            <c:ext xmlns:c16="http://schemas.microsoft.com/office/drawing/2014/chart" uri="{C3380CC4-5D6E-409C-BE32-E72D297353CC}">
              <c16:uniqueId val="{00000003-A3DB-4B4F-BA97-433E3E30561E}"/>
            </c:ext>
          </c:extLst>
        </c:ser>
        <c:dLbls>
          <c:showLegendKey val="0"/>
          <c:showVal val="0"/>
          <c:showCatName val="0"/>
          <c:showSerName val="0"/>
          <c:showPercent val="0"/>
          <c:showBubbleSize val="0"/>
        </c:dLbls>
        <c:marker val="1"/>
        <c:smooth val="0"/>
        <c:axId val="143157120"/>
        <c:axId val="143163392"/>
      </c:lineChart>
      <c:catAx>
        <c:axId val="14315712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43163392"/>
        <c:crosses val="autoZero"/>
        <c:auto val="1"/>
        <c:lblAlgn val="ctr"/>
        <c:lblOffset val="100"/>
        <c:noMultiLvlLbl val="0"/>
      </c:catAx>
      <c:valAx>
        <c:axId val="143163392"/>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6557712262711354"/>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43157120"/>
        <c:crosses val="autoZero"/>
        <c:crossBetween val="between"/>
        <c:majorUnit val="10"/>
      </c:valAx>
    </c:plotArea>
    <c:legend>
      <c:legendPos val="t"/>
      <c:layout>
        <c:manualLayout>
          <c:xMode val="edge"/>
          <c:yMode val="edge"/>
          <c:x val="0"/>
          <c:y val="9.4836873588475853E-2"/>
          <c:w val="0.99745139496451829"/>
          <c:h val="0.1112062300351991"/>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en-US" sz="1600" b="1" i="0" baseline="0" dirty="0" smtClean="0">
                <a:effectLst/>
              </a:rPr>
              <a:t>Blood Pressure &lt;140/80 mm Hg </a:t>
            </a:r>
            <a:endParaRPr lang="en-US" sz="16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endParaRPr lang="en-US" dirty="0"/>
          </a:p>
        </c:rich>
      </c:tx>
      <c:layout>
        <c:manualLayout>
          <c:xMode val="edge"/>
          <c:yMode val="edge"/>
          <c:x val="0.18298605035481677"/>
          <c:y val="0"/>
        </c:manualLayout>
      </c:layout>
      <c:overlay val="0"/>
    </c:title>
    <c:autoTitleDeleted val="0"/>
    <c:plotArea>
      <c:layout>
        <c:manualLayout>
          <c:layoutTarget val="inner"/>
          <c:xMode val="edge"/>
          <c:yMode val="edge"/>
          <c:x val="0.18417711674929524"/>
          <c:y val="0.24690253107896395"/>
          <c:w val="0.80266890249829892"/>
          <c:h val="0.6393021729841909"/>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Sheet1!$B$1:$D$1</c:f>
              <c:strCache>
                <c:ptCount val="3"/>
                <c:pt idx="0">
                  <c:v>2003-2006</c:v>
                </c:pt>
                <c:pt idx="1">
                  <c:v>2007-2010</c:v>
                </c:pt>
                <c:pt idx="2">
                  <c:v>2011-2012</c:v>
                </c:pt>
              </c:strCache>
            </c:strRef>
          </c:cat>
          <c:val>
            <c:numRef>
              <c:f>Sheet1!$B$2:$D$2</c:f>
              <c:numCache>
                <c:formatCode>General</c:formatCode>
                <c:ptCount val="3"/>
                <c:pt idx="0" formatCode="0.0">
                  <c:v>58.5</c:v>
                </c:pt>
                <c:pt idx="1">
                  <c:v>64.900000000000006</c:v>
                </c:pt>
                <c:pt idx="2" formatCode="#,##0.0">
                  <c:v>68.453993188954598</c:v>
                </c:pt>
              </c:numCache>
            </c:numRef>
          </c:val>
          <c:smooth val="0"/>
          <c:extLst>
            <c:ext xmlns:c16="http://schemas.microsoft.com/office/drawing/2014/chart" uri="{C3380CC4-5D6E-409C-BE32-E72D297353CC}">
              <c16:uniqueId val="{00000000-0D37-4286-B1A3-232E8457B4BE}"/>
            </c:ext>
          </c:extLst>
        </c:ser>
        <c:ser>
          <c:idx val="0"/>
          <c:order val="1"/>
          <c:tx>
            <c:strRef>
              <c:f>Sheet1!$A$5</c:f>
              <c:strCache>
                <c:ptCount val="1"/>
                <c:pt idx="0">
                  <c:v>White</c:v>
                </c:pt>
              </c:strCache>
            </c:strRef>
          </c:tx>
          <c:spPr>
            <a:ln w="25400">
              <a:solidFill>
                <a:srgbClr val="0072C6"/>
              </a:solidFill>
            </a:ln>
          </c:spPr>
          <c:marker>
            <c:symbol val="square"/>
            <c:size val="7"/>
            <c:spPr>
              <a:solidFill>
                <a:srgbClr val="0072C6"/>
              </a:solidFill>
              <a:ln>
                <a:noFill/>
              </a:ln>
            </c:spPr>
          </c:marker>
          <c:cat>
            <c:strRef>
              <c:f>Sheet1!$B$1:$D$1</c:f>
              <c:strCache>
                <c:ptCount val="3"/>
                <c:pt idx="0">
                  <c:v>2003-2006</c:v>
                </c:pt>
                <c:pt idx="1">
                  <c:v>2007-2010</c:v>
                </c:pt>
                <c:pt idx="2">
                  <c:v>2011-2012</c:v>
                </c:pt>
              </c:strCache>
            </c:strRef>
          </c:cat>
          <c:val>
            <c:numRef>
              <c:f>Sheet1!$B$5:$D$5</c:f>
              <c:numCache>
                <c:formatCode>General</c:formatCode>
                <c:ptCount val="3"/>
                <c:pt idx="0" formatCode="0.0">
                  <c:v>58.9</c:v>
                </c:pt>
                <c:pt idx="1">
                  <c:v>67.900000000000006</c:v>
                </c:pt>
                <c:pt idx="2" formatCode="#,##0.0">
                  <c:v>72.782316803606506</c:v>
                </c:pt>
              </c:numCache>
            </c:numRef>
          </c:val>
          <c:smooth val="0"/>
          <c:extLst>
            <c:ext xmlns:c16="http://schemas.microsoft.com/office/drawing/2014/chart" uri="{C3380CC4-5D6E-409C-BE32-E72D297353CC}">
              <c16:uniqueId val="{00000001-0D37-4286-B1A3-232E8457B4BE}"/>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Sheet1!$B$1:$D$1</c:f>
              <c:strCache>
                <c:ptCount val="3"/>
                <c:pt idx="0">
                  <c:v>2003-2006</c:v>
                </c:pt>
                <c:pt idx="1">
                  <c:v>2007-2010</c:v>
                </c:pt>
                <c:pt idx="2">
                  <c:v>2011-2012</c:v>
                </c:pt>
              </c:strCache>
            </c:strRef>
          </c:cat>
          <c:val>
            <c:numRef>
              <c:f>Sheet1!$B$4:$D$4</c:f>
              <c:numCache>
                <c:formatCode>General</c:formatCode>
                <c:ptCount val="3"/>
                <c:pt idx="0" formatCode="0.0">
                  <c:v>57.9</c:v>
                </c:pt>
                <c:pt idx="1">
                  <c:v>56.7</c:v>
                </c:pt>
                <c:pt idx="2" formatCode="#,##0.0">
                  <c:v>53.8436971125371</c:v>
                </c:pt>
              </c:numCache>
            </c:numRef>
          </c:val>
          <c:smooth val="0"/>
          <c:extLst>
            <c:ext xmlns:c16="http://schemas.microsoft.com/office/drawing/2014/chart" uri="{C3380CC4-5D6E-409C-BE32-E72D297353CC}">
              <c16:uniqueId val="{00000002-0D37-4286-B1A3-232E8457B4BE}"/>
            </c:ext>
          </c:extLst>
        </c:ser>
        <c:ser>
          <c:idx val="1"/>
          <c:order val="3"/>
          <c:tx>
            <c:strRef>
              <c:f>Sheet1!$A$3</c:f>
              <c:strCache>
                <c:ptCount val="1"/>
                <c:pt idx="0">
                  <c:v>Mexican American</c:v>
                </c:pt>
              </c:strCache>
            </c:strRef>
          </c:tx>
          <c:spPr>
            <a:ln w="34925">
              <a:solidFill>
                <a:srgbClr val="7BA8DF"/>
              </a:solidFill>
            </a:ln>
          </c:spPr>
          <c:marker>
            <c:symbol val="diamond"/>
            <c:size val="9"/>
            <c:spPr>
              <a:solidFill>
                <a:srgbClr val="7BA8DF"/>
              </a:solidFill>
              <a:ln>
                <a:noFill/>
              </a:ln>
            </c:spPr>
          </c:marker>
          <c:cat>
            <c:strRef>
              <c:f>Sheet1!$B$1:$D$1</c:f>
              <c:strCache>
                <c:ptCount val="3"/>
                <c:pt idx="0">
                  <c:v>2003-2006</c:v>
                </c:pt>
                <c:pt idx="1">
                  <c:v>2007-2010</c:v>
                </c:pt>
                <c:pt idx="2">
                  <c:v>2011-2012</c:v>
                </c:pt>
              </c:strCache>
            </c:strRef>
          </c:cat>
          <c:val>
            <c:numRef>
              <c:f>Sheet1!$B$3:$D$3</c:f>
              <c:numCache>
                <c:formatCode>General</c:formatCode>
                <c:ptCount val="3"/>
                <c:pt idx="0" formatCode="0.0">
                  <c:v>66.8</c:v>
                </c:pt>
                <c:pt idx="1">
                  <c:v>64.2</c:v>
                </c:pt>
                <c:pt idx="2" formatCode="#,##0.0">
                  <c:v>62.495866808653602</c:v>
                </c:pt>
              </c:numCache>
            </c:numRef>
          </c:val>
          <c:smooth val="0"/>
          <c:extLst>
            <c:ext xmlns:c16="http://schemas.microsoft.com/office/drawing/2014/chart" uri="{C3380CC4-5D6E-409C-BE32-E72D297353CC}">
              <c16:uniqueId val="{00000003-0D37-4286-B1A3-232E8457B4BE}"/>
            </c:ext>
          </c:extLst>
        </c:ser>
        <c:dLbls>
          <c:showLegendKey val="0"/>
          <c:showVal val="0"/>
          <c:showCatName val="0"/>
          <c:showSerName val="0"/>
          <c:showPercent val="0"/>
          <c:showBubbleSize val="0"/>
        </c:dLbls>
        <c:marker val="1"/>
        <c:smooth val="0"/>
        <c:axId val="143194368"/>
        <c:axId val="143266176"/>
      </c:lineChart>
      <c:catAx>
        <c:axId val="143194368"/>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43266176"/>
        <c:crosses val="autoZero"/>
        <c:auto val="1"/>
        <c:lblAlgn val="ctr"/>
        <c:lblOffset val="100"/>
        <c:noMultiLvlLbl val="0"/>
      </c:catAx>
      <c:valAx>
        <c:axId val="143266176"/>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623471484669068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43194368"/>
        <c:crosses val="autoZero"/>
        <c:crossBetween val="between"/>
        <c:majorUnit val="10"/>
      </c:valAx>
    </c:plotArea>
    <c:legend>
      <c:legendPos val="t"/>
      <c:layout>
        <c:manualLayout>
          <c:xMode val="edge"/>
          <c:yMode val="edge"/>
          <c:x val="2.548605035481676E-3"/>
          <c:y val="9.1606899428269134E-2"/>
          <c:w val="0.99745139496451829"/>
          <c:h val="0.11766617835561254"/>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112119665597356"/>
          <c:y val="0.13062346131152211"/>
          <c:w val="0.88797134733158356"/>
          <c:h val="0.73311435634499178"/>
        </c:manualLayout>
      </c:layout>
      <c:lineChart>
        <c:grouping val="standard"/>
        <c:varyColors val="0"/>
        <c:ser>
          <c:idx val="3"/>
          <c:order val="0"/>
          <c:tx>
            <c:strRef>
              <c:f>Sheet1!$A$2</c:f>
              <c:strCache>
                <c:ptCount val="1"/>
                <c:pt idx="0">
                  <c:v>Total </c:v>
                </c:pt>
              </c:strCache>
            </c:strRef>
          </c:tx>
          <c:spPr>
            <a:ln w="25400">
              <a:solidFill>
                <a:sysClr val="windowText" lastClr="000000"/>
              </a:solidFill>
            </a:ln>
          </c:spPr>
          <c:marker>
            <c:symbol val="circle"/>
            <c:size val="7"/>
            <c:spPr>
              <a:solidFill>
                <a:sysClr val="windowText" lastClr="000000"/>
              </a:solidFill>
              <a:ln>
                <a:noFill/>
              </a:ln>
            </c:spPr>
          </c:marker>
          <c:cat>
            <c:strRef>
              <c:f>Sheet1!$B$1:$M$1</c:f>
              <c:strCach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strCache>
            </c:strRef>
          </c:cat>
          <c:val>
            <c:numRef>
              <c:f>Sheet1!$B$2:$M$2</c:f>
              <c:numCache>
                <c:formatCode>0.0</c:formatCode>
                <c:ptCount val="12"/>
                <c:pt idx="0">
                  <c:v>27.9</c:v>
                </c:pt>
                <c:pt idx="1">
                  <c:v>26.4</c:v>
                </c:pt>
                <c:pt idx="2">
                  <c:v>24.800799999999999</c:v>
                </c:pt>
                <c:pt idx="3">
                  <c:v>23.008199999999999</c:v>
                </c:pt>
                <c:pt idx="4">
                  <c:v>21.246600000000001</c:v>
                </c:pt>
                <c:pt idx="5">
                  <c:v>22.4175</c:v>
                </c:pt>
                <c:pt idx="6">
                  <c:v>21.796600000000002</c:v>
                </c:pt>
                <c:pt idx="7">
                  <c:v>22.957100000000001</c:v>
                </c:pt>
                <c:pt idx="8">
                  <c:v>22.9221</c:v>
                </c:pt>
                <c:pt idx="9">
                  <c:v>19.956900000000001</c:v>
                </c:pt>
                <c:pt idx="10">
                  <c:v>19.811299999999999</c:v>
                </c:pt>
                <c:pt idx="11">
                  <c:v>17.325500000000002</c:v>
                </c:pt>
              </c:numCache>
            </c:numRef>
          </c:val>
          <c:smooth val="0"/>
          <c:extLst>
            <c:ext xmlns:c16="http://schemas.microsoft.com/office/drawing/2014/chart" uri="{C3380CC4-5D6E-409C-BE32-E72D297353CC}">
              <c16:uniqueId val="{00000000-AFB6-4A41-AC0B-04A8EAE95811}"/>
            </c:ext>
          </c:extLst>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Sheet1!$B$1:$M$1</c:f>
              <c:strCach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strCache>
            </c:strRef>
          </c:cat>
          <c:val>
            <c:numRef>
              <c:f>Sheet1!$B$3:$M$3</c:f>
              <c:numCache>
                <c:formatCode>0.0</c:formatCode>
                <c:ptCount val="12"/>
                <c:pt idx="0">
                  <c:v>17.556000000000001</c:v>
                </c:pt>
                <c:pt idx="1">
                  <c:v>15.75</c:v>
                </c:pt>
                <c:pt idx="2">
                  <c:v>14.023</c:v>
                </c:pt>
                <c:pt idx="3">
                  <c:v>13.464</c:v>
                </c:pt>
                <c:pt idx="4">
                  <c:v>13.577999999999999</c:v>
                </c:pt>
                <c:pt idx="5">
                  <c:v>12.592000000000001</c:v>
                </c:pt>
                <c:pt idx="6">
                  <c:v>13.151999999999999</c:v>
                </c:pt>
                <c:pt idx="7">
                  <c:v>14.053000000000001</c:v>
                </c:pt>
                <c:pt idx="8">
                  <c:v>13.974</c:v>
                </c:pt>
                <c:pt idx="9">
                  <c:v>13.141999999999999</c:v>
                </c:pt>
                <c:pt idx="10">
                  <c:v>12.448</c:v>
                </c:pt>
                <c:pt idx="11">
                  <c:v>11.714</c:v>
                </c:pt>
              </c:numCache>
            </c:numRef>
          </c:val>
          <c:smooth val="0"/>
          <c:extLst>
            <c:ext xmlns:c16="http://schemas.microsoft.com/office/drawing/2014/chart" uri="{C3380CC4-5D6E-409C-BE32-E72D297353CC}">
              <c16:uniqueId val="{00000001-AFB6-4A41-AC0B-04A8EAE95811}"/>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Sheet1!$B$1:$M$1</c:f>
              <c:strCach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strCache>
            </c:strRef>
          </c:cat>
          <c:val>
            <c:numRef>
              <c:f>Sheet1!$B$4:$M$4</c:f>
              <c:numCache>
                <c:formatCode>0.0</c:formatCode>
                <c:ptCount val="12"/>
                <c:pt idx="0">
                  <c:v>88.344999999999999</c:v>
                </c:pt>
                <c:pt idx="1">
                  <c:v>89.051000000000002</c:v>
                </c:pt>
                <c:pt idx="2">
                  <c:v>70.635000000000005</c:v>
                </c:pt>
                <c:pt idx="3">
                  <c:v>74.185000000000002</c:v>
                </c:pt>
                <c:pt idx="4">
                  <c:v>66.073999999999998</c:v>
                </c:pt>
                <c:pt idx="5">
                  <c:v>68.706999999999994</c:v>
                </c:pt>
                <c:pt idx="6">
                  <c:v>68.061000000000007</c:v>
                </c:pt>
                <c:pt idx="7">
                  <c:v>64.388999999999996</c:v>
                </c:pt>
                <c:pt idx="8">
                  <c:v>65.537000000000006</c:v>
                </c:pt>
                <c:pt idx="9">
                  <c:v>66.929000000000002</c:v>
                </c:pt>
                <c:pt idx="10">
                  <c:v>63.984000000000002</c:v>
                </c:pt>
                <c:pt idx="11">
                  <c:v>53.121000000000002</c:v>
                </c:pt>
              </c:numCache>
            </c:numRef>
          </c:val>
          <c:smooth val="0"/>
          <c:extLst>
            <c:ext xmlns:c16="http://schemas.microsoft.com/office/drawing/2014/chart" uri="{C3380CC4-5D6E-409C-BE32-E72D297353CC}">
              <c16:uniqueId val="{00000002-AFB6-4A41-AC0B-04A8EAE95811}"/>
            </c:ext>
          </c:extLst>
        </c:ser>
        <c:ser>
          <c:idx val="1"/>
          <c:order val="3"/>
          <c:tx>
            <c:strRef>
              <c:f>Sheet1!$A$6</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Sheet1!$B$1:$M$1</c:f>
              <c:strCach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strCache>
            </c:strRef>
          </c:cat>
          <c:val>
            <c:numRef>
              <c:f>Sheet1!$B$6:$M$6</c:f>
              <c:numCache>
                <c:formatCode>0.0</c:formatCode>
                <c:ptCount val="12"/>
                <c:pt idx="0">
                  <c:v>45.970999999999997</c:v>
                </c:pt>
                <c:pt idx="1">
                  <c:v>52.881999999999998</c:v>
                </c:pt>
                <c:pt idx="2">
                  <c:v>51.142000000000003</c:v>
                </c:pt>
                <c:pt idx="3">
                  <c:v>53.75</c:v>
                </c:pt>
                <c:pt idx="4">
                  <c:v>42.887999999999998</c:v>
                </c:pt>
                <c:pt idx="5">
                  <c:v>39.832000000000001</c:v>
                </c:pt>
                <c:pt idx="6">
                  <c:v>39.304000000000002</c:v>
                </c:pt>
                <c:pt idx="7">
                  <c:v>32.164999999999999</c:v>
                </c:pt>
                <c:pt idx="8">
                  <c:v>35.756999999999998</c:v>
                </c:pt>
                <c:pt idx="9">
                  <c:v>36.366999999999997</c:v>
                </c:pt>
                <c:pt idx="10">
                  <c:v>33.122999999999998</c:v>
                </c:pt>
                <c:pt idx="11">
                  <c:v>26.741</c:v>
                </c:pt>
              </c:numCache>
            </c:numRef>
          </c:val>
          <c:smooth val="0"/>
          <c:extLst>
            <c:ext xmlns:c16="http://schemas.microsoft.com/office/drawing/2014/chart" uri="{C3380CC4-5D6E-409C-BE32-E72D297353CC}">
              <c16:uniqueId val="{00000003-AFB6-4A41-AC0B-04A8EAE95811}"/>
            </c:ext>
          </c:extLst>
        </c:ser>
        <c:dLbls>
          <c:showLegendKey val="0"/>
          <c:showVal val="0"/>
          <c:showCatName val="0"/>
          <c:showSerName val="0"/>
          <c:showPercent val="0"/>
          <c:showBubbleSize val="0"/>
        </c:dLbls>
        <c:marker val="1"/>
        <c:smooth val="0"/>
        <c:axId val="143376384"/>
        <c:axId val="143378304"/>
      </c:lineChart>
      <c:catAx>
        <c:axId val="143376384"/>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43378304"/>
        <c:crosses val="autoZero"/>
        <c:auto val="1"/>
        <c:lblAlgn val="ctr"/>
        <c:lblOffset val="100"/>
        <c:noMultiLvlLbl val="0"/>
      </c:catAx>
      <c:valAx>
        <c:axId val="143378304"/>
        <c:scaling>
          <c:orientation val="minMax"/>
          <c:max val="12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100,000 Population</a:t>
                </a:r>
                <a:endParaRPr lang="en-US" dirty="0"/>
              </a:p>
            </c:rich>
          </c:tx>
          <c:layout>
            <c:manualLayout>
              <c:xMode val="edge"/>
              <c:yMode val="edge"/>
              <c:x val="1.5432098765432098E-3"/>
              <c:y val="0.1839793281653746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43376384"/>
        <c:crosses val="autoZero"/>
        <c:crossBetween val="between"/>
        <c:majorUnit val="20"/>
      </c:valAx>
    </c:plotArea>
    <c:legend>
      <c:legendPos val="t"/>
      <c:layout>
        <c:manualLayout>
          <c:xMode val="edge"/>
          <c:yMode val="edge"/>
          <c:x val="0.1111111111111111"/>
          <c:y val="1.1675185338674747E-3"/>
          <c:w val="0.77777777777777779"/>
          <c:h val="0.1273561008362326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117526975794691"/>
          <c:y val="0.11770363450331421"/>
          <c:w val="0.87157407407407406"/>
          <c:h val="0.7483530183727034"/>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Sheet1!$B$1:$K$1</c:f>
              <c:strCache>
                <c:ptCount val="10"/>
                <c:pt idx="0">
                  <c:v>2003</c:v>
                </c:pt>
                <c:pt idx="1">
                  <c:v>2004</c:v>
                </c:pt>
                <c:pt idx="2">
                  <c:v>2005</c:v>
                </c:pt>
                <c:pt idx="3">
                  <c:v>2006</c:v>
                </c:pt>
                <c:pt idx="4">
                  <c:v>2007</c:v>
                </c:pt>
                <c:pt idx="5">
                  <c:v>2008</c:v>
                </c:pt>
                <c:pt idx="6">
                  <c:v>2009</c:v>
                </c:pt>
                <c:pt idx="7">
                  <c:v>2010</c:v>
                </c:pt>
                <c:pt idx="8">
                  <c:v>2011</c:v>
                </c:pt>
                <c:pt idx="9">
                  <c:v>2012</c:v>
                </c:pt>
              </c:strCache>
            </c:strRef>
          </c:cat>
          <c:val>
            <c:numRef>
              <c:f>Sheet1!$B$2:$K$2</c:f>
              <c:numCache>
                <c:formatCode>#,##0.0</c:formatCode>
                <c:ptCount val="10"/>
                <c:pt idx="0">
                  <c:v>169.5</c:v>
                </c:pt>
                <c:pt idx="1">
                  <c:v>169.6</c:v>
                </c:pt>
                <c:pt idx="2">
                  <c:v>170.2</c:v>
                </c:pt>
                <c:pt idx="3">
                  <c:v>173.6</c:v>
                </c:pt>
                <c:pt idx="4">
                  <c:v>167.9</c:v>
                </c:pt>
                <c:pt idx="5">
                  <c:v>165.8</c:v>
                </c:pt>
                <c:pt idx="6">
                  <c:v>166.7</c:v>
                </c:pt>
                <c:pt idx="7">
                  <c:v>164.2</c:v>
                </c:pt>
                <c:pt idx="8" formatCode="0.0">
                  <c:v>157.69999999999999</c:v>
                </c:pt>
                <c:pt idx="9" formatCode="0.0">
                  <c:v>154.30000000000001</c:v>
                </c:pt>
              </c:numCache>
            </c:numRef>
          </c:val>
          <c:smooth val="0"/>
          <c:extLst>
            <c:ext xmlns:c16="http://schemas.microsoft.com/office/drawing/2014/chart" uri="{C3380CC4-5D6E-409C-BE32-E72D297353CC}">
              <c16:uniqueId val="{00000000-F7BA-4106-BF68-EE1D29EB1CDF}"/>
            </c:ext>
          </c:extLst>
        </c:ser>
        <c:ser>
          <c:idx val="0"/>
          <c:order val="1"/>
          <c:tx>
            <c:strRef>
              <c:f>Sheet1!$A$4</c:f>
              <c:strCache>
                <c:ptCount val="1"/>
                <c:pt idx="0">
                  <c:v>Non-Hispanic  </c:v>
                </c:pt>
              </c:strCache>
            </c:strRef>
          </c:tx>
          <c:spPr>
            <a:ln w="25400">
              <a:solidFill>
                <a:srgbClr val="0072C6"/>
              </a:solidFill>
            </a:ln>
          </c:spPr>
          <c:marker>
            <c:symbol val="square"/>
            <c:size val="7"/>
            <c:spPr>
              <a:solidFill>
                <a:srgbClr val="0072C6"/>
              </a:solidFill>
              <a:ln>
                <a:noFill/>
              </a:ln>
            </c:spPr>
          </c:marker>
          <c:cat>
            <c:strRef>
              <c:f>Sheet1!$B$1:$K$1</c:f>
              <c:strCache>
                <c:ptCount val="10"/>
                <c:pt idx="0">
                  <c:v>2003</c:v>
                </c:pt>
                <c:pt idx="1">
                  <c:v>2004</c:v>
                </c:pt>
                <c:pt idx="2">
                  <c:v>2005</c:v>
                </c:pt>
                <c:pt idx="3">
                  <c:v>2006</c:v>
                </c:pt>
                <c:pt idx="4">
                  <c:v>2007</c:v>
                </c:pt>
                <c:pt idx="5">
                  <c:v>2008</c:v>
                </c:pt>
                <c:pt idx="6">
                  <c:v>2009</c:v>
                </c:pt>
                <c:pt idx="7">
                  <c:v>2010</c:v>
                </c:pt>
                <c:pt idx="8">
                  <c:v>2011</c:v>
                </c:pt>
                <c:pt idx="9">
                  <c:v>2012</c:v>
                </c:pt>
              </c:strCache>
            </c:strRef>
          </c:cat>
          <c:val>
            <c:numRef>
              <c:f>Sheet1!$B$4:$K$4</c:f>
              <c:numCache>
                <c:formatCode>#,##0.0</c:formatCode>
                <c:ptCount val="10"/>
                <c:pt idx="0">
                  <c:v>152.6</c:v>
                </c:pt>
                <c:pt idx="1">
                  <c:v>153.6</c:v>
                </c:pt>
                <c:pt idx="2">
                  <c:v>153.9</c:v>
                </c:pt>
                <c:pt idx="3">
                  <c:v>156.4</c:v>
                </c:pt>
                <c:pt idx="4">
                  <c:v>150.9</c:v>
                </c:pt>
                <c:pt idx="5">
                  <c:v>148.69999999999999</c:v>
                </c:pt>
                <c:pt idx="6">
                  <c:v>150.19999999999999</c:v>
                </c:pt>
                <c:pt idx="7">
                  <c:v>147.69999999999999</c:v>
                </c:pt>
                <c:pt idx="8">
                  <c:v>141.4</c:v>
                </c:pt>
                <c:pt idx="9">
                  <c:v>140</c:v>
                </c:pt>
              </c:numCache>
            </c:numRef>
          </c:val>
          <c:smooth val="0"/>
          <c:extLst>
            <c:ext xmlns:c16="http://schemas.microsoft.com/office/drawing/2014/chart" uri="{C3380CC4-5D6E-409C-BE32-E72D297353CC}">
              <c16:uniqueId val="{00000001-F7BA-4106-BF68-EE1D29EB1CDF}"/>
            </c:ext>
          </c:extLst>
        </c:ser>
        <c:ser>
          <c:idx val="2"/>
          <c:order val="2"/>
          <c:tx>
            <c:strRef>
              <c:f>Sheet1!$A$3</c:f>
              <c:strCache>
                <c:ptCount val="1"/>
                <c:pt idx="0">
                  <c:v>Hispanic</c:v>
                </c:pt>
              </c:strCache>
            </c:strRef>
          </c:tx>
          <c:spPr>
            <a:ln w="25400">
              <a:solidFill>
                <a:srgbClr val="AABA0A"/>
              </a:solidFill>
            </a:ln>
          </c:spPr>
          <c:marker>
            <c:symbol val="triangle"/>
            <c:size val="9"/>
            <c:spPr>
              <a:solidFill>
                <a:srgbClr val="AABA0A"/>
              </a:solidFill>
              <a:ln>
                <a:noFill/>
              </a:ln>
            </c:spPr>
          </c:marker>
          <c:cat>
            <c:strRef>
              <c:f>Sheet1!$B$1:$K$1</c:f>
              <c:strCache>
                <c:ptCount val="10"/>
                <c:pt idx="0">
                  <c:v>2003</c:v>
                </c:pt>
                <c:pt idx="1">
                  <c:v>2004</c:v>
                </c:pt>
                <c:pt idx="2">
                  <c:v>2005</c:v>
                </c:pt>
                <c:pt idx="3">
                  <c:v>2006</c:v>
                </c:pt>
                <c:pt idx="4">
                  <c:v>2007</c:v>
                </c:pt>
                <c:pt idx="5">
                  <c:v>2008</c:v>
                </c:pt>
                <c:pt idx="6">
                  <c:v>2009</c:v>
                </c:pt>
                <c:pt idx="7">
                  <c:v>2010</c:v>
                </c:pt>
                <c:pt idx="8">
                  <c:v>2011</c:v>
                </c:pt>
                <c:pt idx="9">
                  <c:v>2012</c:v>
                </c:pt>
              </c:strCache>
            </c:strRef>
          </c:cat>
          <c:val>
            <c:numRef>
              <c:f>Sheet1!$B$3:$K$3</c:f>
              <c:numCache>
                <c:formatCode>#,##0.0</c:formatCode>
                <c:ptCount val="10"/>
                <c:pt idx="0">
                  <c:v>342.7</c:v>
                </c:pt>
                <c:pt idx="1">
                  <c:v>334.7</c:v>
                </c:pt>
                <c:pt idx="2">
                  <c:v>340.3</c:v>
                </c:pt>
                <c:pt idx="3">
                  <c:v>353.7</c:v>
                </c:pt>
                <c:pt idx="4">
                  <c:v>345.1</c:v>
                </c:pt>
                <c:pt idx="5">
                  <c:v>346.3</c:v>
                </c:pt>
                <c:pt idx="6">
                  <c:v>339.8</c:v>
                </c:pt>
                <c:pt idx="7">
                  <c:v>336.7</c:v>
                </c:pt>
                <c:pt idx="8">
                  <c:v>326.8</c:v>
                </c:pt>
                <c:pt idx="9">
                  <c:v>303.8</c:v>
                </c:pt>
              </c:numCache>
            </c:numRef>
          </c:val>
          <c:smooth val="0"/>
          <c:extLst>
            <c:ext xmlns:c16="http://schemas.microsoft.com/office/drawing/2014/chart" uri="{C3380CC4-5D6E-409C-BE32-E72D297353CC}">
              <c16:uniqueId val="{00000002-F7BA-4106-BF68-EE1D29EB1CDF}"/>
            </c:ext>
          </c:extLst>
        </c:ser>
        <c:dLbls>
          <c:showLegendKey val="0"/>
          <c:showVal val="0"/>
          <c:showCatName val="0"/>
          <c:showSerName val="0"/>
          <c:showPercent val="0"/>
          <c:showBubbleSize val="0"/>
        </c:dLbls>
        <c:marker val="1"/>
        <c:smooth val="0"/>
        <c:axId val="143481088"/>
        <c:axId val="143491456"/>
      </c:lineChart>
      <c:catAx>
        <c:axId val="143481088"/>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43491456"/>
        <c:crosses val="autoZero"/>
        <c:auto val="1"/>
        <c:lblAlgn val="ctr"/>
        <c:lblOffset val="100"/>
        <c:noMultiLvlLbl val="0"/>
      </c:catAx>
      <c:valAx>
        <c:axId val="143491456"/>
        <c:scaling>
          <c:orientation val="minMax"/>
          <c:max val="50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Million Population</a:t>
                </a:r>
                <a:endParaRPr lang="en-US" dirty="0"/>
              </a:p>
            </c:rich>
          </c:tx>
          <c:layout>
            <c:manualLayout>
              <c:xMode val="edge"/>
              <c:yMode val="edge"/>
              <c:x val="7.716049382716049E-3"/>
              <c:y val="0.1824895499173714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43481088"/>
        <c:crosses val="autoZero"/>
        <c:crossBetween val="between"/>
        <c:majorUnit val="100"/>
      </c:valAx>
    </c:plotArea>
    <c:legend>
      <c:legendPos val="t"/>
      <c:layout>
        <c:manualLayout>
          <c:xMode val="edge"/>
          <c:yMode val="edge"/>
          <c:x val="0.1095679012345679"/>
          <c:y val="1.1675185338674747E-3"/>
          <c:w val="0.77831559249538251"/>
          <c:h val="0.101516304106054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230801010984739"/>
          <c:y val="0.11770363450331421"/>
          <c:w val="0.8972414212112374"/>
          <c:h val="0.75235137795275586"/>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Sheet1!$B$1:$F$1</c:f>
              <c:strCache>
                <c:ptCount val="5"/>
                <c:pt idx="0">
                  <c:v>2008</c:v>
                </c:pt>
                <c:pt idx="1">
                  <c:v>2009</c:v>
                </c:pt>
                <c:pt idx="2">
                  <c:v>2010</c:v>
                </c:pt>
                <c:pt idx="3">
                  <c:v>2011</c:v>
                </c:pt>
                <c:pt idx="4">
                  <c:v>2012</c:v>
                </c:pt>
              </c:strCache>
            </c:strRef>
          </c:cat>
          <c:val>
            <c:numRef>
              <c:f>Sheet1!$B$2:$F$2</c:f>
              <c:numCache>
                <c:formatCode>0.0</c:formatCode>
                <c:ptCount val="5"/>
                <c:pt idx="0">
                  <c:v>68.3</c:v>
                </c:pt>
                <c:pt idx="1">
                  <c:v>64.400000000000006</c:v>
                </c:pt>
                <c:pt idx="2">
                  <c:v>68.2</c:v>
                </c:pt>
                <c:pt idx="3">
                  <c:v>68.099999999999994</c:v>
                </c:pt>
                <c:pt idx="4">
                  <c:v>68</c:v>
                </c:pt>
              </c:numCache>
            </c:numRef>
          </c:val>
          <c:smooth val="0"/>
          <c:extLst>
            <c:ext xmlns:c16="http://schemas.microsoft.com/office/drawing/2014/chart" uri="{C3380CC4-5D6E-409C-BE32-E72D297353CC}">
              <c16:uniqueId val="{00000000-C28E-45F7-B843-5309F6A83772}"/>
            </c:ext>
          </c:extLst>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Sheet1!$B$1:$F$1</c:f>
              <c:strCache>
                <c:ptCount val="5"/>
                <c:pt idx="0">
                  <c:v>2008</c:v>
                </c:pt>
                <c:pt idx="1">
                  <c:v>2009</c:v>
                </c:pt>
                <c:pt idx="2">
                  <c:v>2010</c:v>
                </c:pt>
                <c:pt idx="3">
                  <c:v>2011</c:v>
                </c:pt>
                <c:pt idx="4">
                  <c:v>2012</c:v>
                </c:pt>
              </c:strCache>
            </c:strRef>
          </c:cat>
          <c:val>
            <c:numRef>
              <c:f>Sheet1!$B$3:$F$3</c:f>
              <c:numCache>
                <c:formatCode>0.0</c:formatCode>
                <c:ptCount val="5"/>
                <c:pt idx="0">
                  <c:v>71.8</c:v>
                </c:pt>
                <c:pt idx="1">
                  <c:v>68.7</c:v>
                </c:pt>
                <c:pt idx="2">
                  <c:v>71.8</c:v>
                </c:pt>
                <c:pt idx="3">
                  <c:v>73.099999999999994</c:v>
                </c:pt>
                <c:pt idx="4">
                  <c:v>72</c:v>
                </c:pt>
              </c:numCache>
            </c:numRef>
          </c:val>
          <c:smooth val="0"/>
          <c:extLst>
            <c:ext xmlns:c16="http://schemas.microsoft.com/office/drawing/2014/chart" uri="{C3380CC4-5D6E-409C-BE32-E72D297353CC}">
              <c16:uniqueId val="{00000001-C28E-45F7-B843-5309F6A83772}"/>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Sheet1!$B$1:$F$1</c:f>
              <c:strCache>
                <c:ptCount val="5"/>
                <c:pt idx="0">
                  <c:v>2008</c:v>
                </c:pt>
                <c:pt idx="1">
                  <c:v>2009</c:v>
                </c:pt>
                <c:pt idx="2">
                  <c:v>2010</c:v>
                </c:pt>
                <c:pt idx="3">
                  <c:v>2011</c:v>
                </c:pt>
                <c:pt idx="4">
                  <c:v>2012</c:v>
                </c:pt>
              </c:strCache>
            </c:strRef>
          </c:cat>
          <c:val>
            <c:numRef>
              <c:f>Sheet1!$B$4:$F$4</c:f>
              <c:numCache>
                <c:formatCode>0.0</c:formatCode>
                <c:ptCount val="5"/>
                <c:pt idx="0">
                  <c:v>56.1</c:v>
                </c:pt>
                <c:pt idx="1">
                  <c:v>53.2</c:v>
                </c:pt>
                <c:pt idx="2">
                  <c:v>54.5</c:v>
                </c:pt>
                <c:pt idx="3">
                  <c:v>54.3</c:v>
                </c:pt>
                <c:pt idx="4">
                  <c:v>62.1</c:v>
                </c:pt>
              </c:numCache>
            </c:numRef>
          </c:val>
          <c:smooth val="0"/>
          <c:extLst>
            <c:ext xmlns:c16="http://schemas.microsoft.com/office/drawing/2014/chart" uri="{C3380CC4-5D6E-409C-BE32-E72D297353CC}">
              <c16:uniqueId val="{00000002-C28E-45F7-B843-5309F6A83772}"/>
            </c:ext>
          </c:extLst>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Sheet1!$B$1:$F$1</c:f>
              <c:strCache>
                <c:ptCount val="5"/>
                <c:pt idx="0">
                  <c:v>2008</c:v>
                </c:pt>
                <c:pt idx="1">
                  <c:v>2009</c:v>
                </c:pt>
                <c:pt idx="2">
                  <c:v>2010</c:v>
                </c:pt>
                <c:pt idx="3">
                  <c:v>2011</c:v>
                </c:pt>
                <c:pt idx="4">
                  <c:v>2012</c:v>
                </c:pt>
              </c:strCache>
            </c:strRef>
          </c:cat>
          <c:val>
            <c:numRef>
              <c:f>Sheet1!$B$5:$F$5</c:f>
              <c:numCache>
                <c:formatCode>0.0</c:formatCode>
                <c:ptCount val="5"/>
                <c:pt idx="0">
                  <c:v>57.4</c:v>
                </c:pt>
                <c:pt idx="1">
                  <c:v>49.3</c:v>
                </c:pt>
                <c:pt idx="2">
                  <c:v>64.2</c:v>
                </c:pt>
                <c:pt idx="3">
                  <c:v>53.2</c:v>
                </c:pt>
                <c:pt idx="4">
                  <c:v>55.6</c:v>
                </c:pt>
              </c:numCache>
            </c:numRef>
          </c:val>
          <c:smooth val="0"/>
          <c:extLst>
            <c:ext xmlns:c16="http://schemas.microsoft.com/office/drawing/2014/chart" uri="{C3380CC4-5D6E-409C-BE32-E72D297353CC}">
              <c16:uniqueId val="{00000003-C28E-45F7-B843-5309F6A83772}"/>
            </c:ext>
          </c:extLst>
        </c:ser>
        <c:dLbls>
          <c:showLegendKey val="0"/>
          <c:showVal val="0"/>
          <c:showCatName val="0"/>
          <c:showSerName val="0"/>
          <c:showPercent val="0"/>
          <c:showBubbleSize val="0"/>
        </c:dLbls>
        <c:marker val="1"/>
        <c:smooth val="0"/>
        <c:axId val="144226944"/>
        <c:axId val="144237312"/>
      </c:lineChart>
      <c:catAx>
        <c:axId val="144226944"/>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44237312"/>
        <c:crosses val="autoZero"/>
        <c:auto val="1"/>
        <c:lblAlgn val="ctr"/>
        <c:lblOffset val="100"/>
        <c:noMultiLvlLbl val="0"/>
      </c:catAx>
      <c:valAx>
        <c:axId val="144237312"/>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04207613583185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44226944"/>
        <c:crosses val="autoZero"/>
        <c:crossBetween val="between"/>
        <c:majorUnit val="10"/>
      </c:valAx>
    </c:plotArea>
    <c:legend>
      <c:legendPos val="t"/>
      <c:layout>
        <c:manualLayout>
          <c:xMode val="edge"/>
          <c:yMode val="edge"/>
          <c:x val="5.4012345679012343E-2"/>
          <c:y val="1.1675185338674747E-3"/>
          <c:w val="0.88942670360649367"/>
          <c:h val="0.101516304106054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194250024302518E-2"/>
          <c:y val="0.11770363450331421"/>
          <c:w val="0.90760717410323721"/>
          <c:h val="0.75235137795275586"/>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Sheet1!$B$1:$F$1</c:f>
              <c:strCache>
                <c:ptCount val="5"/>
                <c:pt idx="0">
                  <c:v>2008</c:v>
                </c:pt>
                <c:pt idx="1">
                  <c:v>2009</c:v>
                </c:pt>
                <c:pt idx="2">
                  <c:v>2010</c:v>
                </c:pt>
                <c:pt idx="3">
                  <c:v>2011</c:v>
                </c:pt>
                <c:pt idx="4">
                  <c:v>2012</c:v>
                </c:pt>
              </c:strCache>
            </c:strRef>
          </c:cat>
          <c:val>
            <c:numRef>
              <c:f>Sheet1!$B$2:$F$2</c:f>
              <c:numCache>
                <c:formatCode>0.0</c:formatCode>
                <c:ptCount val="5"/>
                <c:pt idx="0">
                  <c:v>37.700000000000003</c:v>
                </c:pt>
                <c:pt idx="1">
                  <c:v>34.700000000000003</c:v>
                </c:pt>
                <c:pt idx="2">
                  <c:v>37.799999999999997</c:v>
                </c:pt>
                <c:pt idx="3">
                  <c:v>38.4</c:v>
                </c:pt>
                <c:pt idx="4">
                  <c:v>37</c:v>
                </c:pt>
              </c:numCache>
            </c:numRef>
          </c:val>
          <c:smooth val="0"/>
          <c:extLst>
            <c:ext xmlns:c16="http://schemas.microsoft.com/office/drawing/2014/chart" uri="{C3380CC4-5D6E-409C-BE32-E72D297353CC}">
              <c16:uniqueId val="{00000000-F280-40AA-BFAE-E6F9BD94C3ED}"/>
            </c:ext>
          </c:extLst>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Sheet1!$B$1:$F$1</c:f>
              <c:strCache>
                <c:ptCount val="5"/>
                <c:pt idx="0">
                  <c:v>2008</c:v>
                </c:pt>
                <c:pt idx="1">
                  <c:v>2009</c:v>
                </c:pt>
                <c:pt idx="2">
                  <c:v>2010</c:v>
                </c:pt>
                <c:pt idx="3">
                  <c:v>2011</c:v>
                </c:pt>
                <c:pt idx="4">
                  <c:v>2012</c:v>
                </c:pt>
              </c:strCache>
            </c:strRef>
          </c:cat>
          <c:val>
            <c:numRef>
              <c:f>Sheet1!$B$3:$F$3</c:f>
              <c:numCache>
                <c:formatCode>0.0</c:formatCode>
                <c:ptCount val="5"/>
                <c:pt idx="0">
                  <c:v>43.1</c:v>
                </c:pt>
                <c:pt idx="1">
                  <c:v>37.6</c:v>
                </c:pt>
                <c:pt idx="2">
                  <c:v>41.1</c:v>
                </c:pt>
                <c:pt idx="3">
                  <c:v>41.4</c:v>
                </c:pt>
                <c:pt idx="4">
                  <c:v>40.700000000000003</c:v>
                </c:pt>
              </c:numCache>
            </c:numRef>
          </c:val>
          <c:smooth val="0"/>
          <c:extLst>
            <c:ext xmlns:c16="http://schemas.microsoft.com/office/drawing/2014/chart" uri="{C3380CC4-5D6E-409C-BE32-E72D297353CC}">
              <c16:uniqueId val="{00000001-F280-40AA-BFAE-E6F9BD94C3ED}"/>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Sheet1!$B$1:$F$1</c:f>
              <c:strCache>
                <c:ptCount val="5"/>
                <c:pt idx="0">
                  <c:v>2008</c:v>
                </c:pt>
                <c:pt idx="1">
                  <c:v>2009</c:v>
                </c:pt>
                <c:pt idx="2">
                  <c:v>2010</c:v>
                </c:pt>
                <c:pt idx="3">
                  <c:v>2011</c:v>
                </c:pt>
                <c:pt idx="4">
                  <c:v>2012</c:v>
                </c:pt>
              </c:strCache>
            </c:strRef>
          </c:cat>
          <c:val>
            <c:numRef>
              <c:f>Sheet1!$B$4:$F$4</c:f>
              <c:numCache>
                <c:formatCode>0.0</c:formatCode>
                <c:ptCount val="5"/>
                <c:pt idx="0">
                  <c:v>32.6</c:v>
                </c:pt>
                <c:pt idx="1">
                  <c:v>25.4</c:v>
                </c:pt>
                <c:pt idx="2">
                  <c:v>23</c:v>
                </c:pt>
                <c:pt idx="3">
                  <c:v>41</c:v>
                </c:pt>
                <c:pt idx="4">
                  <c:v>33.5</c:v>
                </c:pt>
              </c:numCache>
            </c:numRef>
          </c:val>
          <c:smooth val="0"/>
          <c:extLst>
            <c:ext xmlns:c16="http://schemas.microsoft.com/office/drawing/2014/chart" uri="{C3380CC4-5D6E-409C-BE32-E72D297353CC}">
              <c16:uniqueId val="{00000002-F280-40AA-BFAE-E6F9BD94C3ED}"/>
            </c:ext>
          </c:extLst>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Sheet1!$B$1:$F$1</c:f>
              <c:strCache>
                <c:ptCount val="5"/>
                <c:pt idx="0">
                  <c:v>2008</c:v>
                </c:pt>
                <c:pt idx="1">
                  <c:v>2009</c:v>
                </c:pt>
                <c:pt idx="2">
                  <c:v>2010</c:v>
                </c:pt>
                <c:pt idx="3">
                  <c:v>2011</c:v>
                </c:pt>
                <c:pt idx="4">
                  <c:v>2012</c:v>
                </c:pt>
              </c:strCache>
            </c:strRef>
          </c:cat>
          <c:val>
            <c:numRef>
              <c:f>Sheet1!$B$5:$F$5</c:f>
              <c:numCache>
                <c:formatCode>0.0</c:formatCode>
                <c:ptCount val="5"/>
                <c:pt idx="0">
                  <c:v>30.3</c:v>
                </c:pt>
                <c:pt idx="1">
                  <c:v>33.1</c:v>
                </c:pt>
                <c:pt idx="2">
                  <c:v>38.4</c:v>
                </c:pt>
                <c:pt idx="3">
                  <c:v>29.4</c:v>
                </c:pt>
                <c:pt idx="4">
                  <c:v>30.8</c:v>
                </c:pt>
              </c:numCache>
            </c:numRef>
          </c:val>
          <c:smooth val="0"/>
          <c:extLst>
            <c:ext xmlns:c16="http://schemas.microsoft.com/office/drawing/2014/chart" uri="{C3380CC4-5D6E-409C-BE32-E72D297353CC}">
              <c16:uniqueId val="{00000003-F280-40AA-BFAE-E6F9BD94C3ED}"/>
            </c:ext>
          </c:extLst>
        </c:ser>
        <c:dLbls>
          <c:showLegendKey val="0"/>
          <c:showVal val="0"/>
          <c:showCatName val="0"/>
          <c:showSerName val="0"/>
          <c:showPercent val="0"/>
          <c:showBubbleSize val="0"/>
        </c:dLbls>
        <c:marker val="1"/>
        <c:smooth val="0"/>
        <c:axId val="146875520"/>
        <c:axId val="146877440"/>
      </c:lineChart>
      <c:catAx>
        <c:axId val="14687552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46877440"/>
        <c:crosses val="autoZero"/>
        <c:auto val="1"/>
        <c:lblAlgn val="ctr"/>
        <c:lblOffset val="100"/>
        <c:noMultiLvlLbl val="0"/>
      </c:catAx>
      <c:valAx>
        <c:axId val="146877440"/>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04207613583185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46875520"/>
        <c:crosses val="autoZero"/>
        <c:crossBetween val="between"/>
        <c:majorUnit val="10"/>
      </c:valAx>
    </c:plotArea>
    <c:legend>
      <c:legendPos val="t"/>
      <c:layout>
        <c:manualLayout>
          <c:xMode val="edge"/>
          <c:yMode val="edge"/>
          <c:x val="5.4012345679012343E-2"/>
          <c:y val="1.1675185338674747E-3"/>
          <c:w val="0.88942670360649367"/>
          <c:h val="0.101516304106054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224701079031787"/>
          <c:y val="0.20010377175075339"/>
          <c:w val="0.7852627102167784"/>
          <c:h val="0.66521313308058716"/>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Sheet1!$I$1:$O$1</c:f>
              <c:numCache>
                <c:formatCode>General</c:formatCode>
                <c:ptCount val="7"/>
                <c:pt idx="0">
                  <c:v>2007</c:v>
                </c:pt>
                <c:pt idx="1">
                  <c:v>2008</c:v>
                </c:pt>
                <c:pt idx="2">
                  <c:v>2009</c:v>
                </c:pt>
                <c:pt idx="3">
                  <c:v>2010</c:v>
                </c:pt>
                <c:pt idx="4">
                  <c:v>2011</c:v>
                </c:pt>
                <c:pt idx="5">
                  <c:v>2012</c:v>
                </c:pt>
                <c:pt idx="6">
                  <c:v>2013</c:v>
                </c:pt>
              </c:numCache>
            </c:numRef>
          </c:cat>
          <c:val>
            <c:numRef>
              <c:f>Sheet1!$I$2:$O$2</c:f>
              <c:numCache>
                <c:formatCode>###,###,###,##0.00</c:formatCode>
                <c:ptCount val="7"/>
                <c:pt idx="0">
                  <c:v>8.2200000000000006</c:v>
                </c:pt>
                <c:pt idx="1">
                  <c:v>8.18</c:v>
                </c:pt>
                <c:pt idx="2">
                  <c:v>8.16</c:v>
                </c:pt>
                <c:pt idx="3">
                  <c:v>8.15</c:v>
                </c:pt>
                <c:pt idx="4">
                  <c:v>8.1</c:v>
                </c:pt>
                <c:pt idx="5">
                  <c:v>7.99</c:v>
                </c:pt>
                <c:pt idx="6" formatCode="General">
                  <c:v>8.02</c:v>
                </c:pt>
              </c:numCache>
            </c:numRef>
          </c:val>
          <c:smooth val="0"/>
          <c:extLst>
            <c:ext xmlns:c16="http://schemas.microsoft.com/office/drawing/2014/chart" uri="{C3380CC4-5D6E-409C-BE32-E72D297353CC}">
              <c16:uniqueId val="{00000000-FA3C-46B0-8E51-773FD857A686}"/>
            </c:ext>
          </c:extLst>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numRef>
              <c:f>Sheet1!$I$1:$O$1</c:f>
              <c:numCache>
                <c:formatCode>General</c:formatCode>
                <c:ptCount val="7"/>
                <c:pt idx="0">
                  <c:v>2007</c:v>
                </c:pt>
                <c:pt idx="1">
                  <c:v>2008</c:v>
                </c:pt>
                <c:pt idx="2">
                  <c:v>2009</c:v>
                </c:pt>
                <c:pt idx="3">
                  <c:v>2010</c:v>
                </c:pt>
                <c:pt idx="4">
                  <c:v>2011</c:v>
                </c:pt>
                <c:pt idx="5">
                  <c:v>2012</c:v>
                </c:pt>
                <c:pt idx="6">
                  <c:v>2013</c:v>
                </c:pt>
              </c:numCache>
            </c:numRef>
          </c:cat>
          <c:val>
            <c:numRef>
              <c:f>Sheet1!$I$3:$O$3</c:f>
              <c:numCache>
                <c:formatCode>###,###,###,##0.00</c:formatCode>
                <c:ptCount val="7"/>
                <c:pt idx="0">
                  <c:v>7.28</c:v>
                </c:pt>
                <c:pt idx="1">
                  <c:v>7.22</c:v>
                </c:pt>
                <c:pt idx="2">
                  <c:v>7.19</c:v>
                </c:pt>
                <c:pt idx="3">
                  <c:v>7.14</c:v>
                </c:pt>
                <c:pt idx="4">
                  <c:v>7.09</c:v>
                </c:pt>
                <c:pt idx="5">
                  <c:v>6.97</c:v>
                </c:pt>
                <c:pt idx="6" formatCode="General">
                  <c:v>6.98</c:v>
                </c:pt>
              </c:numCache>
            </c:numRef>
          </c:val>
          <c:smooth val="0"/>
          <c:extLst>
            <c:ext xmlns:c16="http://schemas.microsoft.com/office/drawing/2014/chart" uri="{C3380CC4-5D6E-409C-BE32-E72D297353CC}">
              <c16:uniqueId val="{00000001-FA3C-46B0-8E51-773FD857A686}"/>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numRef>
              <c:f>Sheet1!$I$1:$O$1</c:f>
              <c:numCache>
                <c:formatCode>General</c:formatCode>
                <c:ptCount val="7"/>
                <c:pt idx="0">
                  <c:v>2007</c:v>
                </c:pt>
                <c:pt idx="1">
                  <c:v>2008</c:v>
                </c:pt>
                <c:pt idx="2">
                  <c:v>2009</c:v>
                </c:pt>
                <c:pt idx="3">
                  <c:v>2010</c:v>
                </c:pt>
                <c:pt idx="4">
                  <c:v>2011</c:v>
                </c:pt>
                <c:pt idx="5">
                  <c:v>2012</c:v>
                </c:pt>
                <c:pt idx="6">
                  <c:v>2013</c:v>
                </c:pt>
              </c:numCache>
            </c:numRef>
          </c:cat>
          <c:val>
            <c:numRef>
              <c:f>Sheet1!$I$4:$O$4</c:f>
              <c:numCache>
                <c:formatCode>###,###,###,##0.00</c:formatCode>
                <c:ptCount val="7"/>
                <c:pt idx="0">
                  <c:v>13.9</c:v>
                </c:pt>
                <c:pt idx="1">
                  <c:v>13.71</c:v>
                </c:pt>
                <c:pt idx="2">
                  <c:v>13.61</c:v>
                </c:pt>
                <c:pt idx="3">
                  <c:v>13.53</c:v>
                </c:pt>
                <c:pt idx="4">
                  <c:v>13.33</c:v>
                </c:pt>
                <c:pt idx="5">
                  <c:v>13.18</c:v>
                </c:pt>
                <c:pt idx="6" formatCode="General">
                  <c:v>13.08</c:v>
                </c:pt>
              </c:numCache>
            </c:numRef>
          </c:val>
          <c:smooth val="0"/>
          <c:extLst>
            <c:ext xmlns:c16="http://schemas.microsoft.com/office/drawing/2014/chart" uri="{C3380CC4-5D6E-409C-BE32-E72D297353CC}">
              <c16:uniqueId val="{00000002-FA3C-46B0-8E51-773FD857A686}"/>
            </c:ext>
          </c:extLst>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numRef>
              <c:f>Sheet1!$I$1:$O$1</c:f>
              <c:numCache>
                <c:formatCode>General</c:formatCode>
                <c:ptCount val="7"/>
                <c:pt idx="0">
                  <c:v>2007</c:v>
                </c:pt>
                <c:pt idx="1">
                  <c:v>2008</c:v>
                </c:pt>
                <c:pt idx="2">
                  <c:v>2009</c:v>
                </c:pt>
                <c:pt idx="3">
                  <c:v>2010</c:v>
                </c:pt>
                <c:pt idx="4">
                  <c:v>2011</c:v>
                </c:pt>
                <c:pt idx="5">
                  <c:v>2012</c:v>
                </c:pt>
                <c:pt idx="6">
                  <c:v>2013</c:v>
                </c:pt>
              </c:numCache>
            </c:numRef>
          </c:cat>
          <c:val>
            <c:numRef>
              <c:f>Sheet1!$I$5:$O$5</c:f>
              <c:numCache>
                <c:formatCode>###,###,###,##0.00</c:formatCode>
                <c:ptCount val="7"/>
                <c:pt idx="0">
                  <c:v>6.93</c:v>
                </c:pt>
                <c:pt idx="1">
                  <c:v>6.96</c:v>
                </c:pt>
                <c:pt idx="2">
                  <c:v>6.94</c:v>
                </c:pt>
                <c:pt idx="3">
                  <c:v>6.97</c:v>
                </c:pt>
                <c:pt idx="4">
                  <c:v>7.02</c:v>
                </c:pt>
                <c:pt idx="5">
                  <c:v>6.97</c:v>
                </c:pt>
                <c:pt idx="6" formatCode="General">
                  <c:v>7.09</c:v>
                </c:pt>
              </c:numCache>
            </c:numRef>
          </c:val>
          <c:smooth val="0"/>
          <c:extLst>
            <c:ext xmlns:c16="http://schemas.microsoft.com/office/drawing/2014/chart" uri="{C3380CC4-5D6E-409C-BE32-E72D297353CC}">
              <c16:uniqueId val="{00000003-FA3C-46B0-8E51-773FD857A686}"/>
            </c:ext>
          </c:extLst>
        </c:ser>
        <c:dLbls>
          <c:showLegendKey val="0"/>
          <c:showVal val="0"/>
          <c:showCatName val="0"/>
          <c:showSerName val="0"/>
          <c:showPercent val="0"/>
          <c:showBubbleSize val="0"/>
        </c:dLbls>
        <c:marker val="1"/>
        <c:smooth val="0"/>
        <c:axId val="148806272"/>
        <c:axId val="148886272"/>
      </c:lineChart>
      <c:catAx>
        <c:axId val="148806272"/>
        <c:scaling>
          <c:orientation val="minMax"/>
        </c:scaling>
        <c:delete val="0"/>
        <c:axPos val="b"/>
        <c:numFmt formatCode="General" sourceLinked="1"/>
        <c:majorTickMark val="out"/>
        <c:minorTickMark val="none"/>
        <c:tickLblPos val="nextTo"/>
        <c:txPr>
          <a:bodyPr rot="-600000"/>
          <a:lstStyle/>
          <a:p>
            <a:pPr>
              <a:defRPr sz="1600" b="0" baseline="0">
                <a:latin typeface="Calibri" panose="020F0502020204030204" pitchFamily="34" charset="0"/>
              </a:defRPr>
            </a:pPr>
            <a:endParaRPr lang="en-US"/>
          </a:p>
        </c:txPr>
        <c:crossAx val="148886272"/>
        <c:crosses val="autoZero"/>
        <c:auto val="1"/>
        <c:lblAlgn val="ctr"/>
        <c:lblOffset val="100"/>
        <c:noMultiLvlLbl val="0"/>
      </c:catAx>
      <c:valAx>
        <c:axId val="148886272"/>
        <c:scaling>
          <c:orientation val="minMax"/>
          <c:max val="2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2.0061728395061727E-2"/>
              <c:y val="0.4461096529600467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48806272"/>
        <c:crosses val="autoZero"/>
        <c:crossBetween val="between"/>
        <c:majorUnit val="5"/>
      </c:valAx>
    </c:plotArea>
    <c:legend>
      <c:legendPos val="t"/>
      <c:layout>
        <c:manualLayout>
          <c:xMode val="edge"/>
          <c:yMode val="edge"/>
          <c:x val="8.19954797317002E-3"/>
          <c:y val="5.0550209001652573E-2"/>
          <c:w val="0.99127867697093419"/>
          <c:h val="7.7973413045591522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20010377175075339"/>
          <c:w val="0.78090138038300771"/>
          <c:h val="0.66521313308058716"/>
        </c:manualLayout>
      </c:layout>
      <c:lineChart>
        <c:grouping val="standard"/>
        <c:varyColors val="0"/>
        <c:ser>
          <c:idx val="3"/>
          <c:order val="0"/>
          <c:tx>
            <c:strRef>
              <c:f>Sheet1!$A$2</c:f>
              <c:strCache>
                <c:ptCount val="1"/>
                <c:pt idx="0">
                  <c:v>Mexican</c:v>
                </c:pt>
              </c:strCache>
            </c:strRef>
          </c:tx>
          <c:spPr>
            <a:ln w="25400">
              <a:solidFill>
                <a:sysClr val="windowText" lastClr="000000"/>
              </a:solidFill>
            </a:ln>
          </c:spPr>
          <c:marker>
            <c:symbol val="circle"/>
            <c:size val="7"/>
            <c:spPr>
              <a:solidFill>
                <a:sysClr val="windowText" lastClr="000000"/>
              </a:solidFill>
              <a:ln>
                <a:noFill/>
              </a:ln>
            </c:spPr>
          </c:marker>
          <c:cat>
            <c:numRef>
              <c:f>Sheet1!$I$1:$O$1</c:f>
              <c:numCache>
                <c:formatCode>General</c:formatCode>
                <c:ptCount val="7"/>
                <c:pt idx="0">
                  <c:v>2007</c:v>
                </c:pt>
                <c:pt idx="1">
                  <c:v>2008</c:v>
                </c:pt>
                <c:pt idx="2">
                  <c:v>2009</c:v>
                </c:pt>
                <c:pt idx="3">
                  <c:v>2010</c:v>
                </c:pt>
                <c:pt idx="4">
                  <c:v>2011</c:v>
                </c:pt>
                <c:pt idx="5">
                  <c:v>2012</c:v>
                </c:pt>
                <c:pt idx="6">
                  <c:v>2013</c:v>
                </c:pt>
              </c:numCache>
            </c:numRef>
          </c:cat>
          <c:val>
            <c:numRef>
              <c:f>Sheet1!$I$2:$O$2</c:f>
              <c:numCache>
                <c:formatCode>###,###,###,##0.00</c:formatCode>
                <c:ptCount val="7"/>
                <c:pt idx="0">
                  <c:v>6.5</c:v>
                </c:pt>
                <c:pt idx="1">
                  <c:v>6.49</c:v>
                </c:pt>
                <c:pt idx="2">
                  <c:v>6.47</c:v>
                </c:pt>
                <c:pt idx="3">
                  <c:v>6.49</c:v>
                </c:pt>
                <c:pt idx="4">
                  <c:v>6.55</c:v>
                </c:pt>
                <c:pt idx="5">
                  <c:v>6.48</c:v>
                </c:pt>
                <c:pt idx="6" formatCode="General">
                  <c:v>6.62</c:v>
                </c:pt>
              </c:numCache>
            </c:numRef>
          </c:val>
          <c:smooth val="0"/>
          <c:extLst>
            <c:ext xmlns:c16="http://schemas.microsoft.com/office/drawing/2014/chart" uri="{C3380CC4-5D6E-409C-BE32-E72D297353CC}">
              <c16:uniqueId val="{00000000-DC9E-419F-950F-0BBBEE5A54B0}"/>
            </c:ext>
          </c:extLst>
        </c:ser>
        <c:ser>
          <c:idx val="0"/>
          <c:order val="1"/>
          <c:tx>
            <c:strRef>
              <c:f>Sheet1!$A$3</c:f>
              <c:strCache>
                <c:ptCount val="1"/>
                <c:pt idx="0">
                  <c:v>Puerto Rican</c:v>
                </c:pt>
              </c:strCache>
            </c:strRef>
          </c:tx>
          <c:spPr>
            <a:ln w="25400">
              <a:solidFill>
                <a:srgbClr val="0072C6"/>
              </a:solidFill>
            </a:ln>
          </c:spPr>
          <c:marker>
            <c:symbol val="square"/>
            <c:size val="7"/>
            <c:spPr>
              <a:solidFill>
                <a:srgbClr val="0072C6"/>
              </a:solidFill>
              <a:ln>
                <a:noFill/>
              </a:ln>
            </c:spPr>
          </c:marker>
          <c:cat>
            <c:numRef>
              <c:f>Sheet1!$I$1:$O$1</c:f>
              <c:numCache>
                <c:formatCode>General</c:formatCode>
                <c:ptCount val="7"/>
                <c:pt idx="0">
                  <c:v>2007</c:v>
                </c:pt>
                <c:pt idx="1">
                  <c:v>2008</c:v>
                </c:pt>
                <c:pt idx="2">
                  <c:v>2009</c:v>
                </c:pt>
                <c:pt idx="3">
                  <c:v>2010</c:v>
                </c:pt>
                <c:pt idx="4">
                  <c:v>2011</c:v>
                </c:pt>
                <c:pt idx="5">
                  <c:v>2012</c:v>
                </c:pt>
                <c:pt idx="6">
                  <c:v>2013</c:v>
                </c:pt>
              </c:numCache>
            </c:numRef>
          </c:cat>
          <c:val>
            <c:numRef>
              <c:f>Sheet1!$I$3:$O$3</c:f>
              <c:numCache>
                <c:formatCode>###,###,###,##0.00</c:formatCode>
                <c:ptCount val="7"/>
                <c:pt idx="0">
                  <c:v>9.83</c:v>
                </c:pt>
                <c:pt idx="1">
                  <c:v>9.86</c:v>
                </c:pt>
                <c:pt idx="2">
                  <c:v>9.59</c:v>
                </c:pt>
                <c:pt idx="3">
                  <c:v>9.5500000000000007</c:v>
                </c:pt>
                <c:pt idx="4">
                  <c:v>9.75</c:v>
                </c:pt>
                <c:pt idx="5">
                  <c:v>9.4</c:v>
                </c:pt>
                <c:pt idx="6" formatCode="General">
                  <c:v>9.3800000000000008</c:v>
                </c:pt>
              </c:numCache>
            </c:numRef>
          </c:val>
          <c:smooth val="0"/>
          <c:extLst>
            <c:ext xmlns:c16="http://schemas.microsoft.com/office/drawing/2014/chart" uri="{C3380CC4-5D6E-409C-BE32-E72D297353CC}">
              <c16:uniqueId val="{00000001-DC9E-419F-950F-0BBBEE5A54B0}"/>
            </c:ext>
          </c:extLst>
        </c:ser>
        <c:ser>
          <c:idx val="2"/>
          <c:order val="2"/>
          <c:tx>
            <c:strRef>
              <c:f>Sheet1!$A$4</c:f>
              <c:strCache>
                <c:ptCount val="1"/>
                <c:pt idx="0">
                  <c:v>Cuban</c:v>
                </c:pt>
              </c:strCache>
            </c:strRef>
          </c:tx>
          <c:spPr>
            <a:ln w="25400">
              <a:solidFill>
                <a:srgbClr val="AABA0A"/>
              </a:solidFill>
            </a:ln>
          </c:spPr>
          <c:marker>
            <c:symbol val="triangle"/>
            <c:size val="9"/>
            <c:spPr>
              <a:solidFill>
                <a:srgbClr val="AABA0A"/>
              </a:solidFill>
              <a:ln>
                <a:noFill/>
              </a:ln>
            </c:spPr>
          </c:marker>
          <c:cat>
            <c:numRef>
              <c:f>Sheet1!$I$1:$O$1</c:f>
              <c:numCache>
                <c:formatCode>General</c:formatCode>
                <c:ptCount val="7"/>
                <c:pt idx="0">
                  <c:v>2007</c:v>
                </c:pt>
                <c:pt idx="1">
                  <c:v>2008</c:v>
                </c:pt>
                <c:pt idx="2">
                  <c:v>2009</c:v>
                </c:pt>
                <c:pt idx="3">
                  <c:v>2010</c:v>
                </c:pt>
                <c:pt idx="4">
                  <c:v>2011</c:v>
                </c:pt>
                <c:pt idx="5">
                  <c:v>2012</c:v>
                </c:pt>
                <c:pt idx="6">
                  <c:v>2013</c:v>
                </c:pt>
              </c:numCache>
            </c:numRef>
          </c:cat>
          <c:val>
            <c:numRef>
              <c:f>Sheet1!$I$4:$O$4</c:f>
              <c:numCache>
                <c:formatCode>###,###,###,##0.00</c:formatCode>
                <c:ptCount val="7"/>
                <c:pt idx="0">
                  <c:v>7.66</c:v>
                </c:pt>
                <c:pt idx="1">
                  <c:v>7.83</c:v>
                </c:pt>
                <c:pt idx="2">
                  <c:v>7.55</c:v>
                </c:pt>
                <c:pt idx="3">
                  <c:v>7.3</c:v>
                </c:pt>
                <c:pt idx="4">
                  <c:v>7.1</c:v>
                </c:pt>
                <c:pt idx="5">
                  <c:v>7.43</c:v>
                </c:pt>
                <c:pt idx="6" formatCode="General">
                  <c:v>7.35</c:v>
                </c:pt>
              </c:numCache>
            </c:numRef>
          </c:val>
          <c:smooth val="0"/>
          <c:extLst>
            <c:ext xmlns:c16="http://schemas.microsoft.com/office/drawing/2014/chart" uri="{C3380CC4-5D6E-409C-BE32-E72D297353CC}">
              <c16:uniqueId val="{00000002-DC9E-419F-950F-0BBBEE5A54B0}"/>
            </c:ext>
          </c:extLst>
        </c:ser>
        <c:ser>
          <c:idx val="1"/>
          <c:order val="3"/>
          <c:tx>
            <c:strRef>
              <c:f>Sheet1!$A$5</c:f>
              <c:strCache>
                <c:ptCount val="1"/>
                <c:pt idx="0">
                  <c:v>C/S American</c:v>
                </c:pt>
              </c:strCache>
            </c:strRef>
          </c:tx>
          <c:spPr>
            <a:ln w="34925">
              <a:solidFill>
                <a:srgbClr val="7BA8DF"/>
              </a:solidFill>
            </a:ln>
          </c:spPr>
          <c:marker>
            <c:symbol val="diamond"/>
            <c:size val="9"/>
            <c:spPr>
              <a:solidFill>
                <a:srgbClr val="7BA8DF"/>
              </a:solidFill>
              <a:ln>
                <a:noFill/>
              </a:ln>
            </c:spPr>
          </c:marker>
          <c:cat>
            <c:numRef>
              <c:f>Sheet1!$I$1:$O$1</c:f>
              <c:numCache>
                <c:formatCode>General</c:formatCode>
                <c:ptCount val="7"/>
                <c:pt idx="0">
                  <c:v>2007</c:v>
                </c:pt>
                <c:pt idx="1">
                  <c:v>2008</c:v>
                </c:pt>
                <c:pt idx="2">
                  <c:v>2009</c:v>
                </c:pt>
                <c:pt idx="3">
                  <c:v>2010</c:v>
                </c:pt>
                <c:pt idx="4">
                  <c:v>2011</c:v>
                </c:pt>
                <c:pt idx="5">
                  <c:v>2012</c:v>
                </c:pt>
                <c:pt idx="6">
                  <c:v>2013</c:v>
                </c:pt>
              </c:numCache>
            </c:numRef>
          </c:cat>
          <c:val>
            <c:numRef>
              <c:f>Sheet1!$I$5:$O$5</c:f>
              <c:numCache>
                <c:formatCode>###,###,###,##0.00</c:formatCode>
                <c:ptCount val="7"/>
                <c:pt idx="0">
                  <c:v>6.71</c:v>
                </c:pt>
                <c:pt idx="1">
                  <c:v>6.7</c:v>
                </c:pt>
                <c:pt idx="2">
                  <c:v>6.64</c:v>
                </c:pt>
                <c:pt idx="3">
                  <c:v>6.55</c:v>
                </c:pt>
                <c:pt idx="4">
                  <c:v>6.7</c:v>
                </c:pt>
                <c:pt idx="5">
                  <c:v>6.64</c:v>
                </c:pt>
                <c:pt idx="6" formatCode="General">
                  <c:v>6.85</c:v>
                </c:pt>
              </c:numCache>
            </c:numRef>
          </c:val>
          <c:smooth val="0"/>
          <c:extLst>
            <c:ext xmlns:c16="http://schemas.microsoft.com/office/drawing/2014/chart" uri="{C3380CC4-5D6E-409C-BE32-E72D297353CC}">
              <c16:uniqueId val="{00000003-DC9E-419F-950F-0BBBEE5A54B0}"/>
            </c:ext>
          </c:extLst>
        </c:ser>
        <c:ser>
          <c:idx val="4"/>
          <c:order val="4"/>
          <c:tx>
            <c:strRef>
              <c:f>Sheet1!$A$6</c:f>
              <c:strCache>
                <c:ptCount val="1"/>
                <c:pt idx="0">
                  <c:v>Other Hispanic</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numRef>
              <c:f>Sheet1!$I$1:$O$1</c:f>
              <c:numCache>
                <c:formatCode>General</c:formatCode>
                <c:ptCount val="7"/>
                <c:pt idx="0">
                  <c:v>2007</c:v>
                </c:pt>
                <c:pt idx="1">
                  <c:v>2008</c:v>
                </c:pt>
                <c:pt idx="2">
                  <c:v>2009</c:v>
                </c:pt>
                <c:pt idx="3">
                  <c:v>2010</c:v>
                </c:pt>
                <c:pt idx="4">
                  <c:v>2011</c:v>
                </c:pt>
                <c:pt idx="5">
                  <c:v>2012</c:v>
                </c:pt>
                <c:pt idx="6">
                  <c:v>2013</c:v>
                </c:pt>
              </c:numCache>
            </c:numRef>
          </c:cat>
          <c:val>
            <c:numRef>
              <c:f>Sheet1!$I$6:$O$6</c:f>
              <c:numCache>
                <c:formatCode>###,###,###,##0.00</c:formatCode>
                <c:ptCount val="7"/>
                <c:pt idx="0">
                  <c:v>8.61</c:v>
                </c:pt>
                <c:pt idx="1">
                  <c:v>8.24</c:v>
                </c:pt>
                <c:pt idx="2">
                  <c:v>8.2799999999999994</c:v>
                </c:pt>
                <c:pt idx="3">
                  <c:v>8.3800000000000008</c:v>
                </c:pt>
                <c:pt idx="4">
                  <c:v>8.02</c:v>
                </c:pt>
                <c:pt idx="5">
                  <c:v>8</c:v>
                </c:pt>
                <c:pt idx="6" formatCode="General">
                  <c:v>7.99</c:v>
                </c:pt>
              </c:numCache>
            </c:numRef>
          </c:val>
          <c:smooth val="0"/>
          <c:extLst>
            <c:ext xmlns:c16="http://schemas.microsoft.com/office/drawing/2014/chart" uri="{C3380CC4-5D6E-409C-BE32-E72D297353CC}">
              <c16:uniqueId val="{00000004-DC9E-419F-950F-0BBBEE5A54B0}"/>
            </c:ext>
          </c:extLst>
        </c:ser>
        <c:dLbls>
          <c:showLegendKey val="0"/>
          <c:showVal val="0"/>
          <c:showCatName val="0"/>
          <c:showSerName val="0"/>
          <c:showPercent val="0"/>
          <c:showBubbleSize val="0"/>
        </c:dLbls>
        <c:marker val="1"/>
        <c:smooth val="0"/>
        <c:axId val="148967808"/>
        <c:axId val="148969728"/>
      </c:lineChart>
      <c:catAx>
        <c:axId val="148967808"/>
        <c:scaling>
          <c:orientation val="minMax"/>
        </c:scaling>
        <c:delete val="0"/>
        <c:axPos val="b"/>
        <c:numFmt formatCode="General" sourceLinked="1"/>
        <c:majorTickMark val="out"/>
        <c:minorTickMark val="none"/>
        <c:tickLblPos val="nextTo"/>
        <c:txPr>
          <a:bodyPr rot="-600000"/>
          <a:lstStyle/>
          <a:p>
            <a:pPr>
              <a:defRPr sz="1600" b="0" baseline="0">
                <a:latin typeface="Calibri" panose="020F0502020204030204" pitchFamily="34" charset="0"/>
              </a:defRPr>
            </a:pPr>
            <a:endParaRPr lang="en-US"/>
          </a:p>
        </c:txPr>
        <c:crossAx val="148969728"/>
        <c:crosses val="autoZero"/>
        <c:auto val="1"/>
        <c:lblAlgn val="ctr"/>
        <c:lblOffset val="100"/>
        <c:noMultiLvlLbl val="0"/>
      </c:catAx>
      <c:valAx>
        <c:axId val="148969728"/>
        <c:scaling>
          <c:orientation val="minMax"/>
          <c:max val="2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3888888888888888E-2"/>
              <c:y val="0.4430232332069601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48967808"/>
        <c:crosses val="autoZero"/>
        <c:crossBetween val="between"/>
        <c:majorUnit val="5"/>
      </c:valAx>
    </c:plotArea>
    <c:legend>
      <c:legendPos val="t"/>
      <c:layout>
        <c:manualLayout>
          <c:xMode val="edge"/>
          <c:yMode val="edge"/>
          <c:x val="8.19954797317002E-3"/>
          <c:y val="1.1675185338674747E-3"/>
          <c:w val="0.99127867697093419"/>
          <c:h val="0.1613067463789248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10270243997279"/>
          <c:y val="0.20010377175075339"/>
          <c:w val="0.82817164363888485"/>
          <c:h val="0.66521313308058716"/>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Sheet1!$I$1:$O$1</c:f>
              <c:numCache>
                <c:formatCode>General</c:formatCode>
                <c:ptCount val="7"/>
                <c:pt idx="0">
                  <c:v>2007</c:v>
                </c:pt>
                <c:pt idx="1">
                  <c:v>2008</c:v>
                </c:pt>
                <c:pt idx="2">
                  <c:v>2009</c:v>
                </c:pt>
                <c:pt idx="3">
                  <c:v>2010</c:v>
                </c:pt>
                <c:pt idx="4">
                  <c:v>2011</c:v>
                </c:pt>
                <c:pt idx="5">
                  <c:v>2012</c:v>
                </c:pt>
                <c:pt idx="6">
                  <c:v>2013</c:v>
                </c:pt>
              </c:numCache>
            </c:numRef>
          </c:cat>
          <c:val>
            <c:numRef>
              <c:f>Sheet1!$I$2:$O$2</c:f>
              <c:numCache>
                <c:formatCode>###,###,###,##0.00</c:formatCode>
                <c:ptCount val="7"/>
                <c:pt idx="0">
                  <c:v>1.49</c:v>
                </c:pt>
                <c:pt idx="1">
                  <c:v>1.46</c:v>
                </c:pt>
                <c:pt idx="2">
                  <c:v>1.45</c:v>
                </c:pt>
                <c:pt idx="3">
                  <c:v>1.45</c:v>
                </c:pt>
                <c:pt idx="4">
                  <c:v>1.44</c:v>
                </c:pt>
                <c:pt idx="5">
                  <c:v>1.42</c:v>
                </c:pt>
                <c:pt idx="6" formatCode="General">
                  <c:v>1.41</c:v>
                </c:pt>
              </c:numCache>
            </c:numRef>
          </c:val>
          <c:smooth val="0"/>
          <c:extLst>
            <c:ext xmlns:c16="http://schemas.microsoft.com/office/drawing/2014/chart" uri="{C3380CC4-5D6E-409C-BE32-E72D297353CC}">
              <c16:uniqueId val="{00000000-09E2-4847-94F8-50BDB4E20657}"/>
            </c:ext>
          </c:extLst>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numRef>
              <c:f>Sheet1!$I$1:$O$1</c:f>
              <c:numCache>
                <c:formatCode>General</c:formatCode>
                <c:ptCount val="7"/>
                <c:pt idx="0">
                  <c:v>2007</c:v>
                </c:pt>
                <c:pt idx="1">
                  <c:v>2008</c:v>
                </c:pt>
                <c:pt idx="2">
                  <c:v>2009</c:v>
                </c:pt>
                <c:pt idx="3">
                  <c:v>2010</c:v>
                </c:pt>
                <c:pt idx="4">
                  <c:v>2011</c:v>
                </c:pt>
                <c:pt idx="5">
                  <c:v>2012</c:v>
                </c:pt>
                <c:pt idx="6">
                  <c:v>2013</c:v>
                </c:pt>
              </c:numCache>
            </c:numRef>
          </c:cat>
          <c:val>
            <c:numRef>
              <c:f>Sheet1!$I$3:$O$3</c:f>
              <c:numCache>
                <c:formatCode>###,###,###,##0.00</c:formatCode>
                <c:ptCount val="7"/>
                <c:pt idx="0">
                  <c:v>1.19</c:v>
                </c:pt>
                <c:pt idx="1">
                  <c:v>1.18</c:v>
                </c:pt>
                <c:pt idx="2">
                  <c:v>1.1599999999999999</c:v>
                </c:pt>
                <c:pt idx="3">
                  <c:v>1.1599999999999999</c:v>
                </c:pt>
                <c:pt idx="4">
                  <c:v>1.1399999999999999</c:v>
                </c:pt>
                <c:pt idx="5">
                  <c:v>1.1299999999999999</c:v>
                </c:pt>
                <c:pt idx="6" formatCode="General">
                  <c:v>1.1100000000000001</c:v>
                </c:pt>
              </c:numCache>
            </c:numRef>
          </c:val>
          <c:smooth val="0"/>
          <c:extLst>
            <c:ext xmlns:c16="http://schemas.microsoft.com/office/drawing/2014/chart" uri="{C3380CC4-5D6E-409C-BE32-E72D297353CC}">
              <c16:uniqueId val="{00000001-09E2-4847-94F8-50BDB4E20657}"/>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numRef>
              <c:f>Sheet1!$I$1:$O$1</c:f>
              <c:numCache>
                <c:formatCode>General</c:formatCode>
                <c:ptCount val="7"/>
                <c:pt idx="0">
                  <c:v>2007</c:v>
                </c:pt>
                <c:pt idx="1">
                  <c:v>2008</c:v>
                </c:pt>
                <c:pt idx="2">
                  <c:v>2009</c:v>
                </c:pt>
                <c:pt idx="3">
                  <c:v>2010</c:v>
                </c:pt>
                <c:pt idx="4">
                  <c:v>2011</c:v>
                </c:pt>
                <c:pt idx="5">
                  <c:v>2012</c:v>
                </c:pt>
                <c:pt idx="6">
                  <c:v>2013</c:v>
                </c:pt>
              </c:numCache>
            </c:numRef>
          </c:cat>
          <c:val>
            <c:numRef>
              <c:f>Sheet1!$I$4:$O$4</c:f>
              <c:numCache>
                <c:formatCode>###,###,###,##0.00</c:formatCode>
                <c:ptCount val="7"/>
                <c:pt idx="0">
                  <c:v>3.2</c:v>
                </c:pt>
                <c:pt idx="1">
                  <c:v>3.01</c:v>
                </c:pt>
                <c:pt idx="2">
                  <c:v>3.06</c:v>
                </c:pt>
                <c:pt idx="3">
                  <c:v>2.98</c:v>
                </c:pt>
                <c:pt idx="4">
                  <c:v>2.99</c:v>
                </c:pt>
                <c:pt idx="5">
                  <c:v>2.94</c:v>
                </c:pt>
                <c:pt idx="6" formatCode="General">
                  <c:v>2.9</c:v>
                </c:pt>
              </c:numCache>
            </c:numRef>
          </c:val>
          <c:smooth val="0"/>
          <c:extLst>
            <c:ext xmlns:c16="http://schemas.microsoft.com/office/drawing/2014/chart" uri="{C3380CC4-5D6E-409C-BE32-E72D297353CC}">
              <c16:uniqueId val="{00000002-09E2-4847-94F8-50BDB4E20657}"/>
            </c:ext>
          </c:extLst>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numRef>
              <c:f>Sheet1!$I$1:$O$1</c:f>
              <c:numCache>
                <c:formatCode>General</c:formatCode>
                <c:ptCount val="7"/>
                <c:pt idx="0">
                  <c:v>2007</c:v>
                </c:pt>
                <c:pt idx="1">
                  <c:v>2008</c:v>
                </c:pt>
                <c:pt idx="2">
                  <c:v>2009</c:v>
                </c:pt>
                <c:pt idx="3">
                  <c:v>2010</c:v>
                </c:pt>
                <c:pt idx="4">
                  <c:v>2011</c:v>
                </c:pt>
                <c:pt idx="5">
                  <c:v>2012</c:v>
                </c:pt>
                <c:pt idx="6">
                  <c:v>2013</c:v>
                </c:pt>
              </c:numCache>
            </c:numRef>
          </c:cat>
          <c:val>
            <c:numRef>
              <c:f>Sheet1!$I$5:$O$5</c:f>
              <c:numCache>
                <c:formatCode>###,###,###,##0.00</c:formatCode>
                <c:ptCount val="7"/>
                <c:pt idx="0">
                  <c:v>1.21</c:v>
                </c:pt>
                <c:pt idx="1">
                  <c:v>1.2</c:v>
                </c:pt>
                <c:pt idx="2">
                  <c:v>1.19</c:v>
                </c:pt>
                <c:pt idx="3">
                  <c:v>1.2</c:v>
                </c:pt>
                <c:pt idx="4">
                  <c:v>1.2</c:v>
                </c:pt>
                <c:pt idx="5">
                  <c:v>1.22</c:v>
                </c:pt>
                <c:pt idx="6" formatCode="General">
                  <c:v>1.21</c:v>
                </c:pt>
              </c:numCache>
            </c:numRef>
          </c:val>
          <c:smooth val="0"/>
          <c:extLst>
            <c:ext xmlns:c16="http://schemas.microsoft.com/office/drawing/2014/chart" uri="{C3380CC4-5D6E-409C-BE32-E72D297353CC}">
              <c16:uniqueId val="{00000003-09E2-4847-94F8-50BDB4E20657}"/>
            </c:ext>
          </c:extLst>
        </c:ser>
        <c:dLbls>
          <c:showLegendKey val="0"/>
          <c:showVal val="0"/>
          <c:showCatName val="0"/>
          <c:showSerName val="0"/>
          <c:showPercent val="0"/>
          <c:showBubbleSize val="0"/>
        </c:dLbls>
        <c:marker val="1"/>
        <c:smooth val="0"/>
        <c:axId val="149032320"/>
        <c:axId val="149050880"/>
      </c:lineChart>
      <c:catAx>
        <c:axId val="149032320"/>
        <c:scaling>
          <c:orientation val="minMax"/>
        </c:scaling>
        <c:delete val="0"/>
        <c:axPos val="b"/>
        <c:numFmt formatCode="General" sourceLinked="1"/>
        <c:majorTickMark val="out"/>
        <c:minorTickMark val="none"/>
        <c:tickLblPos val="nextTo"/>
        <c:txPr>
          <a:bodyPr rot="-600000"/>
          <a:lstStyle/>
          <a:p>
            <a:pPr>
              <a:defRPr sz="1600" b="0" baseline="0">
                <a:latin typeface="Calibri" panose="020F0502020204030204" pitchFamily="34" charset="0"/>
              </a:defRPr>
            </a:pPr>
            <a:endParaRPr lang="en-US"/>
          </a:p>
        </c:txPr>
        <c:crossAx val="149050880"/>
        <c:crosses val="autoZero"/>
        <c:auto val="1"/>
        <c:lblAlgn val="ctr"/>
        <c:lblOffset val="100"/>
        <c:noMultiLvlLbl val="0"/>
      </c:catAx>
      <c:valAx>
        <c:axId val="149050880"/>
        <c:scaling>
          <c:orientation val="minMax"/>
          <c:max val="5"/>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43023233206960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49032320"/>
        <c:crosses val="autoZero"/>
        <c:crossBetween val="between"/>
        <c:majorUnit val="1"/>
      </c:valAx>
    </c:plotArea>
    <c:legend>
      <c:legendPos val="t"/>
      <c:layout>
        <c:manualLayout>
          <c:xMode val="edge"/>
          <c:yMode val="edge"/>
          <c:x val="8.1996694857587246E-3"/>
          <c:y val="3.2031690483134055E-2"/>
          <c:w val="0.99127867697093419"/>
          <c:h val="0.1057511908233693"/>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895183240983767"/>
          <c:y val="0.20010377175075339"/>
          <c:w val="0.80166010498687668"/>
          <c:h val="0.66773427627102167"/>
        </c:manualLayout>
      </c:layout>
      <c:lineChart>
        <c:grouping val="standard"/>
        <c:varyColors val="0"/>
        <c:ser>
          <c:idx val="3"/>
          <c:order val="0"/>
          <c:tx>
            <c:strRef>
              <c:f>Sheet1!$A$2</c:f>
              <c:strCache>
                <c:ptCount val="1"/>
                <c:pt idx="0">
                  <c:v>Mexican</c:v>
                </c:pt>
              </c:strCache>
            </c:strRef>
          </c:tx>
          <c:spPr>
            <a:ln w="25400">
              <a:solidFill>
                <a:sysClr val="windowText" lastClr="000000"/>
              </a:solidFill>
            </a:ln>
          </c:spPr>
          <c:marker>
            <c:symbol val="circle"/>
            <c:size val="7"/>
            <c:spPr>
              <a:solidFill>
                <a:sysClr val="windowText" lastClr="000000"/>
              </a:solidFill>
              <a:ln>
                <a:noFill/>
              </a:ln>
            </c:spPr>
          </c:marker>
          <c:cat>
            <c:numRef>
              <c:f>Sheet1!$B$1:$H$1</c:f>
              <c:numCache>
                <c:formatCode>General</c:formatCode>
                <c:ptCount val="7"/>
                <c:pt idx="0">
                  <c:v>2007</c:v>
                </c:pt>
                <c:pt idx="1">
                  <c:v>2008</c:v>
                </c:pt>
                <c:pt idx="2">
                  <c:v>2009</c:v>
                </c:pt>
                <c:pt idx="3">
                  <c:v>2010</c:v>
                </c:pt>
                <c:pt idx="4">
                  <c:v>2011</c:v>
                </c:pt>
                <c:pt idx="5">
                  <c:v>2012</c:v>
                </c:pt>
                <c:pt idx="6">
                  <c:v>2013</c:v>
                </c:pt>
              </c:numCache>
            </c:numRef>
          </c:cat>
          <c:val>
            <c:numRef>
              <c:f>Sheet1!$B$2:$H$2</c:f>
              <c:numCache>
                <c:formatCode>###,###,###,##0.00</c:formatCode>
                <c:ptCount val="7"/>
                <c:pt idx="0">
                  <c:v>1.1299999999999999</c:v>
                </c:pt>
                <c:pt idx="1">
                  <c:v>1.1100000000000001</c:v>
                </c:pt>
                <c:pt idx="2">
                  <c:v>1.08</c:v>
                </c:pt>
                <c:pt idx="3">
                  <c:v>1.0900000000000001</c:v>
                </c:pt>
                <c:pt idx="4">
                  <c:v>1.08</c:v>
                </c:pt>
                <c:pt idx="5">
                  <c:v>1.1299999999999999</c:v>
                </c:pt>
                <c:pt idx="6" formatCode="General">
                  <c:v>1.1299999999999999</c:v>
                </c:pt>
              </c:numCache>
            </c:numRef>
          </c:val>
          <c:smooth val="0"/>
          <c:extLst>
            <c:ext xmlns:c16="http://schemas.microsoft.com/office/drawing/2014/chart" uri="{C3380CC4-5D6E-409C-BE32-E72D297353CC}">
              <c16:uniqueId val="{00000000-908C-4D71-A3D4-07AA7F44895F}"/>
            </c:ext>
          </c:extLst>
        </c:ser>
        <c:ser>
          <c:idx val="0"/>
          <c:order val="1"/>
          <c:tx>
            <c:strRef>
              <c:f>Sheet1!$A$3</c:f>
              <c:strCache>
                <c:ptCount val="1"/>
                <c:pt idx="0">
                  <c:v>Puerto Rican</c:v>
                </c:pt>
              </c:strCache>
            </c:strRef>
          </c:tx>
          <c:spPr>
            <a:ln w="25400">
              <a:solidFill>
                <a:srgbClr val="0072C6"/>
              </a:solidFill>
            </a:ln>
          </c:spPr>
          <c:marker>
            <c:symbol val="square"/>
            <c:size val="7"/>
            <c:spPr>
              <a:solidFill>
                <a:srgbClr val="0072C6"/>
              </a:solidFill>
              <a:ln>
                <a:noFill/>
              </a:ln>
            </c:spPr>
          </c:marker>
          <c:cat>
            <c:numRef>
              <c:f>Sheet1!$B$1:$H$1</c:f>
              <c:numCache>
                <c:formatCode>General</c:formatCode>
                <c:ptCount val="7"/>
                <c:pt idx="0">
                  <c:v>2007</c:v>
                </c:pt>
                <c:pt idx="1">
                  <c:v>2008</c:v>
                </c:pt>
                <c:pt idx="2">
                  <c:v>2009</c:v>
                </c:pt>
                <c:pt idx="3">
                  <c:v>2010</c:v>
                </c:pt>
                <c:pt idx="4">
                  <c:v>2011</c:v>
                </c:pt>
                <c:pt idx="5">
                  <c:v>2012</c:v>
                </c:pt>
                <c:pt idx="6">
                  <c:v>2013</c:v>
                </c:pt>
              </c:numCache>
            </c:numRef>
          </c:cat>
          <c:val>
            <c:numRef>
              <c:f>Sheet1!$B$3:$H$3</c:f>
              <c:numCache>
                <c:formatCode>###,###,###,##0.00</c:formatCode>
                <c:ptCount val="7"/>
                <c:pt idx="0">
                  <c:v>1.89</c:v>
                </c:pt>
                <c:pt idx="1">
                  <c:v>1.93</c:v>
                </c:pt>
                <c:pt idx="2">
                  <c:v>1.88</c:v>
                </c:pt>
                <c:pt idx="3">
                  <c:v>1.82</c:v>
                </c:pt>
                <c:pt idx="4">
                  <c:v>1.75</c:v>
                </c:pt>
                <c:pt idx="5">
                  <c:v>1.77</c:v>
                </c:pt>
                <c:pt idx="6" formatCode="General">
                  <c:v>1.65</c:v>
                </c:pt>
              </c:numCache>
            </c:numRef>
          </c:val>
          <c:smooth val="0"/>
          <c:extLst>
            <c:ext xmlns:c16="http://schemas.microsoft.com/office/drawing/2014/chart" uri="{C3380CC4-5D6E-409C-BE32-E72D297353CC}">
              <c16:uniqueId val="{00000001-908C-4D71-A3D4-07AA7F44895F}"/>
            </c:ext>
          </c:extLst>
        </c:ser>
        <c:ser>
          <c:idx val="2"/>
          <c:order val="2"/>
          <c:tx>
            <c:strRef>
              <c:f>Sheet1!$A$4</c:f>
              <c:strCache>
                <c:ptCount val="1"/>
                <c:pt idx="0">
                  <c:v>Cuban</c:v>
                </c:pt>
              </c:strCache>
            </c:strRef>
          </c:tx>
          <c:spPr>
            <a:ln w="25400">
              <a:solidFill>
                <a:srgbClr val="AABA0A"/>
              </a:solidFill>
            </a:ln>
          </c:spPr>
          <c:marker>
            <c:symbol val="triangle"/>
            <c:size val="9"/>
            <c:spPr>
              <a:solidFill>
                <a:srgbClr val="AABA0A"/>
              </a:solidFill>
              <a:ln>
                <a:noFill/>
              </a:ln>
            </c:spPr>
          </c:marker>
          <c:cat>
            <c:numRef>
              <c:f>Sheet1!$B$1:$H$1</c:f>
              <c:numCache>
                <c:formatCode>General</c:formatCode>
                <c:ptCount val="7"/>
                <c:pt idx="0">
                  <c:v>2007</c:v>
                </c:pt>
                <c:pt idx="1">
                  <c:v>2008</c:v>
                </c:pt>
                <c:pt idx="2">
                  <c:v>2009</c:v>
                </c:pt>
                <c:pt idx="3">
                  <c:v>2010</c:v>
                </c:pt>
                <c:pt idx="4">
                  <c:v>2011</c:v>
                </c:pt>
                <c:pt idx="5">
                  <c:v>2012</c:v>
                </c:pt>
                <c:pt idx="6">
                  <c:v>2013</c:v>
                </c:pt>
              </c:numCache>
            </c:numRef>
          </c:cat>
          <c:val>
            <c:numRef>
              <c:f>Sheet1!$B$4:$H$4</c:f>
              <c:numCache>
                <c:formatCode>###,###,###,##0.00</c:formatCode>
                <c:ptCount val="7"/>
                <c:pt idx="0">
                  <c:v>1.27</c:v>
                </c:pt>
                <c:pt idx="1">
                  <c:v>1.43</c:v>
                </c:pt>
                <c:pt idx="2">
                  <c:v>1.46</c:v>
                </c:pt>
                <c:pt idx="3">
                  <c:v>1.42</c:v>
                </c:pt>
                <c:pt idx="4">
                  <c:v>1.3</c:v>
                </c:pt>
                <c:pt idx="5">
                  <c:v>1.55</c:v>
                </c:pt>
                <c:pt idx="6" formatCode="General">
                  <c:v>1.27</c:v>
                </c:pt>
              </c:numCache>
            </c:numRef>
          </c:val>
          <c:smooth val="0"/>
          <c:extLst>
            <c:ext xmlns:c16="http://schemas.microsoft.com/office/drawing/2014/chart" uri="{C3380CC4-5D6E-409C-BE32-E72D297353CC}">
              <c16:uniqueId val="{00000002-908C-4D71-A3D4-07AA7F44895F}"/>
            </c:ext>
          </c:extLst>
        </c:ser>
        <c:ser>
          <c:idx val="1"/>
          <c:order val="3"/>
          <c:tx>
            <c:strRef>
              <c:f>Sheet1!$A$5</c:f>
              <c:strCache>
                <c:ptCount val="1"/>
                <c:pt idx="0">
                  <c:v>C/S American</c:v>
                </c:pt>
              </c:strCache>
            </c:strRef>
          </c:tx>
          <c:spPr>
            <a:ln w="34925">
              <a:solidFill>
                <a:srgbClr val="7BA8DF"/>
              </a:solidFill>
            </a:ln>
          </c:spPr>
          <c:marker>
            <c:symbol val="diamond"/>
            <c:size val="9"/>
            <c:spPr>
              <a:solidFill>
                <a:srgbClr val="7BA8DF"/>
              </a:solidFill>
              <a:ln>
                <a:noFill/>
              </a:ln>
            </c:spPr>
          </c:marker>
          <c:cat>
            <c:numRef>
              <c:f>Sheet1!$B$1:$H$1</c:f>
              <c:numCache>
                <c:formatCode>General</c:formatCode>
                <c:ptCount val="7"/>
                <c:pt idx="0">
                  <c:v>2007</c:v>
                </c:pt>
                <c:pt idx="1">
                  <c:v>2008</c:v>
                </c:pt>
                <c:pt idx="2">
                  <c:v>2009</c:v>
                </c:pt>
                <c:pt idx="3">
                  <c:v>2010</c:v>
                </c:pt>
                <c:pt idx="4">
                  <c:v>2011</c:v>
                </c:pt>
                <c:pt idx="5">
                  <c:v>2012</c:v>
                </c:pt>
                <c:pt idx="6">
                  <c:v>2013</c:v>
                </c:pt>
              </c:numCache>
            </c:numRef>
          </c:cat>
          <c:val>
            <c:numRef>
              <c:f>Sheet1!$B$5:$H$5</c:f>
              <c:numCache>
                <c:formatCode>###,###,###,##0.00</c:formatCode>
                <c:ptCount val="7"/>
                <c:pt idx="0">
                  <c:v>1.1499999999999999</c:v>
                </c:pt>
                <c:pt idx="1">
                  <c:v>1.1299999999999999</c:v>
                </c:pt>
                <c:pt idx="2">
                  <c:v>1.1200000000000001</c:v>
                </c:pt>
                <c:pt idx="3">
                  <c:v>1.0900000000000001</c:v>
                </c:pt>
                <c:pt idx="4">
                  <c:v>1.24</c:v>
                </c:pt>
                <c:pt idx="5">
                  <c:v>1.1299999999999999</c:v>
                </c:pt>
                <c:pt idx="6" formatCode="General">
                  <c:v>1.1499999999999999</c:v>
                </c:pt>
              </c:numCache>
            </c:numRef>
          </c:val>
          <c:smooth val="0"/>
          <c:extLst>
            <c:ext xmlns:c16="http://schemas.microsoft.com/office/drawing/2014/chart" uri="{C3380CC4-5D6E-409C-BE32-E72D297353CC}">
              <c16:uniqueId val="{00000003-908C-4D71-A3D4-07AA7F44895F}"/>
            </c:ext>
          </c:extLst>
        </c:ser>
        <c:ser>
          <c:idx val="4"/>
          <c:order val="4"/>
          <c:tx>
            <c:strRef>
              <c:f>Sheet1!$A$6</c:f>
              <c:strCache>
                <c:ptCount val="1"/>
                <c:pt idx="0">
                  <c:v>Other Hispanic</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numRef>
              <c:f>Sheet1!$B$1:$H$1</c:f>
              <c:numCache>
                <c:formatCode>General</c:formatCode>
                <c:ptCount val="7"/>
                <c:pt idx="0">
                  <c:v>2007</c:v>
                </c:pt>
                <c:pt idx="1">
                  <c:v>2008</c:v>
                </c:pt>
                <c:pt idx="2">
                  <c:v>2009</c:v>
                </c:pt>
                <c:pt idx="3">
                  <c:v>2010</c:v>
                </c:pt>
                <c:pt idx="4">
                  <c:v>2011</c:v>
                </c:pt>
                <c:pt idx="5">
                  <c:v>2012</c:v>
                </c:pt>
                <c:pt idx="6">
                  <c:v>2013</c:v>
                </c:pt>
              </c:numCache>
            </c:numRef>
          </c:cat>
          <c:val>
            <c:numRef>
              <c:f>Sheet1!$B$6:$H$6</c:f>
              <c:numCache>
                <c:formatCode>###,###,###,##0.00</c:formatCode>
                <c:ptCount val="7"/>
                <c:pt idx="0">
                  <c:v>1.44</c:v>
                </c:pt>
                <c:pt idx="1">
                  <c:v>1.34</c:v>
                </c:pt>
                <c:pt idx="2">
                  <c:v>1.4</c:v>
                </c:pt>
                <c:pt idx="3">
                  <c:v>1.46</c:v>
                </c:pt>
                <c:pt idx="4">
                  <c:v>1.39</c:v>
                </c:pt>
                <c:pt idx="5">
                  <c:v>1.38</c:v>
                </c:pt>
                <c:pt idx="6" formatCode="General">
                  <c:v>1.37</c:v>
                </c:pt>
              </c:numCache>
            </c:numRef>
          </c:val>
          <c:smooth val="0"/>
          <c:extLst>
            <c:ext xmlns:c16="http://schemas.microsoft.com/office/drawing/2014/chart" uri="{C3380CC4-5D6E-409C-BE32-E72D297353CC}">
              <c16:uniqueId val="{00000004-908C-4D71-A3D4-07AA7F44895F}"/>
            </c:ext>
          </c:extLst>
        </c:ser>
        <c:dLbls>
          <c:showLegendKey val="0"/>
          <c:showVal val="0"/>
          <c:showCatName val="0"/>
          <c:showSerName val="0"/>
          <c:showPercent val="0"/>
          <c:showBubbleSize val="0"/>
        </c:dLbls>
        <c:marker val="1"/>
        <c:smooth val="0"/>
        <c:axId val="149479808"/>
        <c:axId val="149481728"/>
      </c:lineChart>
      <c:catAx>
        <c:axId val="149479808"/>
        <c:scaling>
          <c:orientation val="minMax"/>
        </c:scaling>
        <c:delete val="0"/>
        <c:axPos val="b"/>
        <c:numFmt formatCode="General" sourceLinked="1"/>
        <c:majorTickMark val="out"/>
        <c:minorTickMark val="none"/>
        <c:tickLblPos val="nextTo"/>
        <c:txPr>
          <a:bodyPr rot="-600000"/>
          <a:lstStyle/>
          <a:p>
            <a:pPr>
              <a:defRPr sz="1600" b="0" baseline="0">
                <a:latin typeface="Calibri" panose="020F0502020204030204" pitchFamily="34" charset="0"/>
              </a:defRPr>
            </a:pPr>
            <a:endParaRPr lang="en-US"/>
          </a:p>
        </c:txPr>
        <c:crossAx val="149481728"/>
        <c:crosses val="autoZero"/>
        <c:auto val="1"/>
        <c:lblAlgn val="ctr"/>
        <c:lblOffset val="100"/>
        <c:noMultiLvlLbl val="0"/>
      </c:catAx>
      <c:valAx>
        <c:axId val="149481728"/>
        <c:scaling>
          <c:orientation val="minMax"/>
          <c:max val="5"/>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410714980071935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49479808"/>
        <c:crosses val="autoZero"/>
        <c:crossBetween val="between"/>
        <c:majorUnit val="1"/>
      </c:valAx>
    </c:plotArea>
    <c:legend>
      <c:legendPos val="t"/>
      <c:layout>
        <c:manualLayout>
          <c:xMode val="edge"/>
          <c:yMode val="edge"/>
          <c:x val="8.19954797317002E-3"/>
          <c:y val="1.1675185338674747E-3"/>
          <c:w val="0.99127867697093419"/>
          <c:h val="0.1613067463789248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417711674929524"/>
          <c:y val="0.20956004169691556"/>
          <c:w val="0.81582288325070473"/>
          <c:h val="0.67427542301893117"/>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Sheet1!$B$1:$F$1</c:f>
              <c:numCache>
                <c:formatCode>General</c:formatCode>
                <c:ptCount val="5"/>
                <c:pt idx="0">
                  <c:v>2000</c:v>
                </c:pt>
                <c:pt idx="1">
                  <c:v>2003</c:v>
                </c:pt>
                <c:pt idx="2">
                  <c:v>2005</c:v>
                </c:pt>
                <c:pt idx="3">
                  <c:v>2008</c:v>
                </c:pt>
                <c:pt idx="4">
                  <c:v>2010</c:v>
                </c:pt>
              </c:numCache>
            </c:numRef>
          </c:cat>
          <c:val>
            <c:numRef>
              <c:f>Sheet1!$B$2:$F$2</c:f>
              <c:numCache>
                <c:formatCode>0.0</c:formatCode>
                <c:ptCount val="5"/>
                <c:pt idx="0">
                  <c:v>34.1</c:v>
                </c:pt>
                <c:pt idx="1">
                  <c:v>39.6</c:v>
                </c:pt>
                <c:pt idx="2">
                  <c:v>45</c:v>
                </c:pt>
                <c:pt idx="3">
                  <c:v>52.2</c:v>
                </c:pt>
                <c:pt idx="4">
                  <c:v>59.2</c:v>
                </c:pt>
              </c:numCache>
            </c:numRef>
          </c:val>
          <c:smooth val="0"/>
          <c:extLst>
            <c:ext xmlns:c16="http://schemas.microsoft.com/office/drawing/2014/chart" uri="{C3380CC4-5D6E-409C-BE32-E72D297353CC}">
              <c16:uniqueId val="{00000000-19B7-423E-9A47-B92806CB4256}"/>
            </c:ext>
          </c:extLst>
        </c:ser>
        <c:ser>
          <c:idx val="0"/>
          <c:order val="1"/>
          <c:tx>
            <c:strRef>
              <c:f>Sheet1!$A$5</c:f>
              <c:strCache>
                <c:ptCount val="1"/>
                <c:pt idx="0">
                  <c:v>White</c:v>
                </c:pt>
              </c:strCache>
            </c:strRef>
          </c:tx>
          <c:spPr>
            <a:ln w="25400">
              <a:solidFill>
                <a:srgbClr val="0072C6"/>
              </a:solidFill>
            </a:ln>
          </c:spPr>
          <c:marker>
            <c:symbol val="square"/>
            <c:size val="7"/>
            <c:spPr>
              <a:solidFill>
                <a:srgbClr val="0072C6"/>
              </a:solidFill>
              <a:ln>
                <a:noFill/>
              </a:ln>
            </c:spPr>
          </c:marker>
          <c:cat>
            <c:numRef>
              <c:f>Sheet1!$B$1:$F$1</c:f>
              <c:numCache>
                <c:formatCode>General</c:formatCode>
                <c:ptCount val="5"/>
                <c:pt idx="0">
                  <c:v>2000</c:v>
                </c:pt>
                <c:pt idx="1">
                  <c:v>2003</c:v>
                </c:pt>
                <c:pt idx="2">
                  <c:v>2005</c:v>
                </c:pt>
                <c:pt idx="3">
                  <c:v>2008</c:v>
                </c:pt>
                <c:pt idx="4">
                  <c:v>2010</c:v>
                </c:pt>
              </c:numCache>
            </c:numRef>
          </c:cat>
          <c:val>
            <c:numRef>
              <c:f>Sheet1!$B$5:$F$5</c:f>
              <c:numCache>
                <c:formatCode>0.0</c:formatCode>
                <c:ptCount val="5"/>
                <c:pt idx="0">
                  <c:v>35.799999999999997</c:v>
                </c:pt>
                <c:pt idx="1">
                  <c:v>41.4</c:v>
                </c:pt>
                <c:pt idx="2">
                  <c:v>48</c:v>
                </c:pt>
                <c:pt idx="3">
                  <c:v>55.2</c:v>
                </c:pt>
                <c:pt idx="4">
                  <c:v>61.6</c:v>
                </c:pt>
              </c:numCache>
            </c:numRef>
          </c:val>
          <c:smooth val="0"/>
          <c:extLst>
            <c:ext xmlns:c16="http://schemas.microsoft.com/office/drawing/2014/chart" uri="{C3380CC4-5D6E-409C-BE32-E72D297353CC}">
              <c16:uniqueId val="{00000001-19B7-423E-9A47-B92806CB4256}"/>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numRef>
              <c:f>Sheet1!$B$1:$F$1</c:f>
              <c:numCache>
                <c:formatCode>General</c:formatCode>
                <c:ptCount val="5"/>
                <c:pt idx="0">
                  <c:v>2000</c:v>
                </c:pt>
                <c:pt idx="1">
                  <c:v>2003</c:v>
                </c:pt>
                <c:pt idx="2">
                  <c:v>2005</c:v>
                </c:pt>
                <c:pt idx="3">
                  <c:v>2008</c:v>
                </c:pt>
                <c:pt idx="4">
                  <c:v>2010</c:v>
                </c:pt>
              </c:numCache>
            </c:numRef>
          </c:cat>
          <c:val>
            <c:numRef>
              <c:f>Sheet1!$B$4:$F$4</c:f>
              <c:numCache>
                <c:formatCode>0.0</c:formatCode>
                <c:ptCount val="5"/>
                <c:pt idx="0">
                  <c:v>30.1</c:v>
                </c:pt>
                <c:pt idx="1">
                  <c:v>35.9</c:v>
                </c:pt>
                <c:pt idx="2">
                  <c:v>39</c:v>
                </c:pt>
                <c:pt idx="3">
                  <c:v>48.7</c:v>
                </c:pt>
                <c:pt idx="4">
                  <c:v>56.2</c:v>
                </c:pt>
              </c:numCache>
            </c:numRef>
          </c:val>
          <c:smooth val="0"/>
          <c:extLst>
            <c:ext xmlns:c16="http://schemas.microsoft.com/office/drawing/2014/chart" uri="{C3380CC4-5D6E-409C-BE32-E72D297353CC}">
              <c16:uniqueId val="{00000002-19B7-423E-9A47-B92806CB4256}"/>
            </c:ext>
          </c:extLst>
        </c:ser>
        <c:ser>
          <c:idx val="1"/>
          <c:order val="3"/>
          <c:tx>
            <c:strRef>
              <c:f>Sheet1!$A$3</c:f>
              <c:strCache>
                <c:ptCount val="1"/>
                <c:pt idx="0">
                  <c:v>Hispanic</c:v>
                </c:pt>
              </c:strCache>
            </c:strRef>
          </c:tx>
          <c:spPr>
            <a:ln w="34925">
              <a:solidFill>
                <a:srgbClr val="7BA8DF"/>
              </a:solidFill>
            </a:ln>
          </c:spPr>
          <c:marker>
            <c:symbol val="diamond"/>
            <c:size val="9"/>
            <c:spPr>
              <a:solidFill>
                <a:srgbClr val="7BA8DF"/>
              </a:solidFill>
              <a:ln>
                <a:noFill/>
              </a:ln>
            </c:spPr>
          </c:marker>
          <c:cat>
            <c:numRef>
              <c:f>Sheet1!$B$1:$F$1</c:f>
              <c:numCache>
                <c:formatCode>General</c:formatCode>
                <c:ptCount val="5"/>
                <c:pt idx="0">
                  <c:v>2000</c:v>
                </c:pt>
                <c:pt idx="1">
                  <c:v>2003</c:v>
                </c:pt>
                <c:pt idx="2">
                  <c:v>2005</c:v>
                </c:pt>
                <c:pt idx="3">
                  <c:v>2008</c:v>
                </c:pt>
                <c:pt idx="4">
                  <c:v>2010</c:v>
                </c:pt>
              </c:numCache>
            </c:numRef>
          </c:cat>
          <c:val>
            <c:numRef>
              <c:f>Sheet1!$B$3:$F$3</c:f>
              <c:numCache>
                <c:formatCode>0.0</c:formatCode>
                <c:ptCount val="5"/>
                <c:pt idx="0">
                  <c:v>22</c:v>
                </c:pt>
                <c:pt idx="1">
                  <c:v>28.1</c:v>
                </c:pt>
                <c:pt idx="2">
                  <c:v>29.3</c:v>
                </c:pt>
                <c:pt idx="3">
                  <c:v>35</c:v>
                </c:pt>
                <c:pt idx="4">
                  <c:v>47.2</c:v>
                </c:pt>
              </c:numCache>
            </c:numRef>
          </c:val>
          <c:smooth val="0"/>
          <c:extLst>
            <c:ext xmlns:c16="http://schemas.microsoft.com/office/drawing/2014/chart" uri="{C3380CC4-5D6E-409C-BE32-E72D297353CC}">
              <c16:uniqueId val="{00000003-19B7-423E-9A47-B92806CB4256}"/>
            </c:ext>
          </c:extLst>
        </c:ser>
        <c:dLbls>
          <c:showLegendKey val="0"/>
          <c:showVal val="0"/>
          <c:showCatName val="0"/>
          <c:showSerName val="0"/>
          <c:showPercent val="0"/>
          <c:showBubbleSize val="0"/>
        </c:dLbls>
        <c:marker val="1"/>
        <c:smooth val="0"/>
        <c:axId val="73584000"/>
        <c:axId val="76367360"/>
      </c:lineChart>
      <c:catAx>
        <c:axId val="73584000"/>
        <c:scaling>
          <c:orientation val="minMax"/>
        </c:scaling>
        <c:delete val="0"/>
        <c:axPos val="b"/>
        <c:numFmt formatCode="General" sourceLinked="1"/>
        <c:majorTickMark val="out"/>
        <c:minorTickMark val="none"/>
        <c:tickLblPos val="nextTo"/>
        <c:txPr>
          <a:bodyPr rot="0" vert="horz"/>
          <a:lstStyle/>
          <a:p>
            <a:pPr>
              <a:defRPr sz="1600" b="0" baseline="0">
                <a:latin typeface="Calibri" panose="020F0502020204030204" pitchFamily="34" charset="0"/>
              </a:defRPr>
            </a:pPr>
            <a:endParaRPr lang="en-US"/>
          </a:p>
        </c:txPr>
        <c:crossAx val="76367360"/>
        <c:crosses val="autoZero"/>
        <c:auto val="1"/>
        <c:lblAlgn val="ctr"/>
        <c:lblOffset val="100"/>
        <c:noMultiLvlLbl val="0"/>
      </c:catAx>
      <c:valAx>
        <c:axId val="76367360"/>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7.716049382716049E-3"/>
              <c:y val="0.4090726159230095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73584000"/>
        <c:crosses val="autoZero"/>
        <c:crossBetween val="between"/>
        <c:majorUnit val="10"/>
      </c:valAx>
    </c:plotArea>
    <c:legend>
      <c:legendPos val="t"/>
      <c:layout>
        <c:manualLayout>
          <c:xMode val="edge"/>
          <c:yMode val="edge"/>
          <c:x val="8.7212015164771072E-3"/>
          <c:y val="6.6179427039705141E-2"/>
          <c:w val="0.99127867697093419"/>
          <c:h val="8.7232672304850781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915044817511019"/>
          <c:y val="0.14454602896860114"/>
          <c:w val="0.81673649284405492"/>
          <c:h val="0.68625498201613688"/>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Sheet1!$B$1:$L$1</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Sheet1!$B$2:$L$2</c:f>
              <c:numCache>
                <c:formatCode>###,###,###,##0.0</c:formatCode>
                <c:ptCount val="11"/>
                <c:pt idx="0">
                  <c:v>6.8</c:v>
                </c:pt>
                <c:pt idx="1">
                  <c:v>6.8</c:v>
                </c:pt>
                <c:pt idx="2">
                  <c:v>6.9</c:v>
                </c:pt>
                <c:pt idx="3">
                  <c:v>6.7</c:v>
                </c:pt>
                <c:pt idx="4">
                  <c:v>6.8</c:v>
                </c:pt>
                <c:pt idx="5">
                  <c:v>6.6</c:v>
                </c:pt>
                <c:pt idx="6">
                  <c:v>6.4</c:v>
                </c:pt>
                <c:pt idx="7">
                  <c:v>6.1</c:v>
                </c:pt>
                <c:pt idx="8">
                  <c:v>6.1</c:v>
                </c:pt>
                <c:pt idx="9">
                  <c:v>6</c:v>
                </c:pt>
                <c:pt idx="10" formatCode="General">
                  <c:v>5.96</c:v>
                </c:pt>
              </c:numCache>
            </c:numRef>
          </c:val>
          <c:smooth val="0"/>
          <c:extLst>
            <c:ext xmlns:c16="http://schemas.microsoft.com/office/drawing/2014/chart" uri="{C3380CC4-5D6E-409C-BE32-E72D297353CC}">
              <c16:uniqueId val="{00000000-E8EE-45DA-8B22-824E76672B1C}"/>
            </c:ext>
          </c:extLst>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numRef>
              <c:f>Sheet1!$B$1:$L$1</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Sheet1!$B$3:$L$3</c:f>
              <c:numCache>
                <c:formatCode>###,###,###,##0.0</c:formatCode>
                <c:ptCount val="11"/>
                <c:pt idx="0">
                  <c:v>5.7</c:v>
                </c:pt>
                <c:pt idx="1">
                  <c:v>5.7</c:v>
                </c:pt>
                <c:pt idx="2">
                  <c:v>5.8</c:v>
                </c:pt>
                <c:pt idx="3">
                  <c:v>5.6</c:v>
                </c:pt>
                <c:pt idx="4">
                  <c:v>5.6</c:v>
                </c:pt>
                <c:pt idx="5">
                  <c:v>5.5</c:v>
                </c:pt>
                <c:pt idx="6">
                  <c:v>5.3</c:v>
                </c:pt>
                <c:pt idx="7">
                  <c:v>5.2</c:v>
                </c:pt>
                <c:pt idx="8">
                  <c:v>5.0999999999999996</c:v>
                </c:pt>
                <c:pt idx="9">
                  <c:v>5</c:v>
                </c:pt>
                <c:pt idx="10" formatCode="General">
                  <c:v>5.0599999999999996</c:v>
                </c:pt>
              </c:numCache>
            </c:numRef>
          </c:val>
          <c:smooth val="0"/>
          <c:extLst>
            <c:ext xmlns:c16="http://schemas.microsoft.com/office/drawing/2014/chart" uri="{C3380CC4-5D6E-409C-BE32-E72D297353CC}">
              <c16:uniqueId val="{00000001-E8EE-45DA-8B22-824E76672B1C}"/>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numRef>
              <c:f>Sheet1!$B$1:$L$1</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Sheet1!$B$4:$L$4</c:f>
              <c:numCache>
                <c:formatCode>###,###,###,##0.0</c:formatCode>
                <c:ptCount val="11"/>
                <c:pt idx="0">
                  <c:v>13.6</c:v>
                </c:pt>
                <c:pt idx="1">
                  <c:v>13.6</c:v>
                </c:pt>
                <c:pt idx="2">
                  <c:v>13.6</c:v>
                </c:pt>
                <c:pt idx="3">
                  <c:v>13.4</c:v>
                </c:pt>
                <c:pt idx="4">
                  <c:v>13.3</c:v>
                </c:pt>
                <c:pt idx="5">
                  <c:v>12.7</c:v>
                </c:pt>
                <c:pt idx="6">
                  <c:v>12.4</c:v>
                </c:pt>
                <c:pt idx="7">
                  <c:v>11.5</c:v>
                </c:pt>
                <c:pt idx="8">
                  <c:v>11.5</c:v>
                </c:pt>
                <c:pt idx="9">
                  <c:v>11.2</c:v>
                </c:pt>
                <c:pt idx="10" formatCode="General">
                  <c:v>11.11</c:v>
                </c:pt>
              </c:numCache>
            </c:numRef>
          </c:val>
          <c:smooth val="0"/>
          <c:extLst>
            <c:ext xmlns:c16="http://schemas.microsoft.com/office/drawing/2014/chart" uri="{C3380CC4-5D6E-409C-BE32-E72D297353CC}">
              <c16:uniqueId val="{00000002-E8EE-45DA-8B22-824E76672B1C}"/>
            </c:ext>
          </c:extLst>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numRef>
              <c:f>Sheet1!$B$1:$L$1</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Sheet1!$B$5:$L$5</c:f>
              <c:numCache>
                <c:formatCode>###,###,###,##0.0</c:formatCode>
                <c:ptCount val="11"/>
                <c:pt idx="0">
                  <c:v>5.6</c:v>
                </c:pt>
                <c:pt idx="1">
                  <c:v>5.5</c:v>
                </c:pt>
                <c:pt idx="2">
                  <c:v>5.6</c:v>
                </c:pt>
                <c:pt idx="3">
                  <c:v>5.4</c:v>
                </c:pt>
                <c:pt idx="4">
                  <c:v>5.5</c:v>
                </c:pt>
                <c:pt idx="5">
                  <c:v>5.6</c:v>
                </c:pt>
                <c:pt idx="6">
                  <c:v>5.3</c:v>
                </c:pt>
                <c:pt idx="7">
                  <c:v>5.3</c:v>
                </c:pt>
                <c:pt idx="8">
                  <c:v>5.2</c:v>
                </c:pt>
                <c:pt idx="9">
                  <c:v>5.0999999999999996</c:v>
                </c:pt>
                <c:pt idx="10" formatCode="General">
                  <c:v>5</c:v>
                </c:pt>
              </c:numCache>
            </c:numRef>
          </c:val>
          <c:smooth val="0"/>
          <c:extLst>
            <c:ext xmlns:c16="http://schemas.microsoft.com/office/drawing/2014/chart" uri="{C3380CC4-5D6E-409C-BE32-E72D297353CC}">
              <c16:uniqueId val="{00000003-E8EE-45DA-8B22-824E76672B1C}"/>
            </c:ext>
          </c:extLst>
        </c:ser>
        <c:dLbls>
          <c:showLegendKey val="0"/>
          <c:showVal val="0"/>
          <c:showCatName val="0"/>
          <c:showSerName val="0"/>
          <c:showPercent val="0"/>
          <c:showBubbleSize val="0"/>
        </c:dLbls>
        <c:marker val="1"/>
        <c:smooth val="0"/>
        <c:axId val="149535360"/>
        <c:axId val="149537536"/>
      </c:lineChart>
      <c:catAx>
        <c:axId val="149535360"/>
        <c:scaling>
          <c:orientation val="minMax"/>
        </c:scaling>
        <c:delete val="0"/>
        <c:axPos val="b"/>
        <c:numFmt formatCode="General" sourceLinked="1"/>
        <c:majorTickMark val="out"/>
        <c:minorTickMark val="none"/>
        <c:tickLblPos val="nextTo"/>
        <c:txPr>
          <a:bodyPr rot="-3300000"/>
          <a:lstStyle/>
          <a:p>
            <a:pPr>
              <a:defRPr sz="1600" b="0" baseline="0">
                <a:latin typeface="Calibri" panose="020F0502020204030204" pitchFamily="34" charset="0"/>
              </a:defRPr>
            </a:pPr>
            <a:endParaRPr lang="en-US"/>
          </a:p>
        </c:txPr>
        <c:crossAx val="149537536"/>
        <c:crosses val="autoZero"/>
        <c:auto val="1"/>
        <c:lblAlgn val="ctr"/>
        <c:lblOffset val="100"/>
        <c:noMultiLvlLbl val="0"/>
      </c:catAx>
      <c:valAx>
        <c:axId val="149537536"/>
        <c:scaling>
          <c:orientation val="minMax"/>
          <c:max val="2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 Live Births</a:t>
                </a:r>
                <a:endParaRPr lang="en-US" dirty="0"/>
              </a:p>
            </c:rich>
          </c:tx>
          <c:layout>
            <c:manualLayout>
              <c:xMode val="edge"/>
              <c:yMode val="edge"/>
              <c:x val="1.5432098765432098E-3"/>
              <c:y val="0.24857881136950902"/>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49535360"/>
        <c:crosses val="autoZero"/>
        <c:crossBetween val="between"/>
        <c:majorUnit val="5"/>
      </c:valAx>
    </c:plotArea>
    <c:legend>
      <c:legendPos val="t"/>
      <c:layout>
        <c:manualLayout>
          <c:xMode val="edge"/>
          <c:yMode val="edge"/>
          <c:x val="8.19954797317002E-3"/>
          <c:y val="0"/>
          <c:w val="0.99127867697093419"/>
          <c:h val="0.13352896860114707"/>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559176630698941"/>
          <c:y val="0.14314182949353554"/>
          <c:w val="0.81852094877029258"/>
          <c:h val="0.68577184796344903"/>
        </c:manualLayout>
      </c:layout>
      <c:lineChart>
        <c:grouping val="standard"/>
        <c:varyColors val="0"/>
        <c:ser>
          <c:idx val="3"/>
          <c:order val="0"/>
          <c:tx>
            <c:strRef>
              <c:f>Sheet1!$A$2</c:f>
              <c:strCache>
                <c:ptCount val="1"/>
                <c:pt idx="0">
                  <c:v>Mexican</c:v>
                </c:pt>
              </c:strCache>
            </c:strRef>
          </c:tx>
          <c:spPr>
            <a:ln w="25400">
              <a:solidFill>
                <a:sysClr val="windowText" lastClr="000000"/>
              </a:solidFill>
            </a:ln>
          </c:spPr>
          <c:marker>
            <c:symbol val="circle"/>
            <c:size val="7"/>
            <c:spPr>
              <a:solidFill>
                <a:sysClr val="windowText" lastClr="000000"/>
              </a:solidFill>
              <a:ln>
                <a:noFill/>
              </a:ln>
            </c:spPr>
          </c:marker>
          <c:cat>
            <c:numRef>
              <c:f>Sheet1!$B$1:$L$1</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Sheet1!$B$2:$L$2</c:f>
              <c:numCache>
                <c:formatCode>###,###,###,##0.0</c:formatCode>
                <c:ptCount val="11"/>
                <c:pt idx="0">
                  <c:v>5.5</c:v>
                </c:pt>
                <c:pt idx="1">
                  <c:v>5.5</c:v>
                </c:pt>
                <c:pt idx="2">
                  <c:v>5.5</c:v>
                </c:pt>
                <c:pt idx="3">
                  <c:v>5.3</c:v>
                </c:pt>
                <c:pt idx="4">
                  <c:v>5.4</c:v>
                </c:pt>
                <c:pt idx="5">
                  <c:v>5.6</c:v>
                </c:pt>
                <c:pt idx="6">
                  <c:v>5.0999999999999996</c:v>
                </c:pt>
                <c:pt idx="7">
                  <c:v>5.0999999999999996</c:v>
                </c:pt>
                <c:pt idx="8">
                  <c:v>5</c:v>
                </c:pt>
                <c:pt idx="9">
                  <c:v>5</c:v>
                </c:pt>
                <c:pt idx="10" formatCode="General">
                  <c:v>4.9000000000000004</c:v>
                </c:pt>
              </c:numCache>
            </c:numRef>
          </c:val>
          <c:smooth val="0"/>
          <c:extLst>
            <c:ext xmlns:c16="http://schemas.microsoft.com/office/drawing/2014/chart" uri="{C3380CC4-5D6E-409C-BE32-E72D297353CC}">
              <c16:uniqueId val="{00000000-9FA2-4B46-A047-8F710A7DA0F6}"/>
            </c:ext>
          </c:extLst>
        </c:ser>
        <c:ser>
          <c:idx val="0"/>
          <c:order val="1"/>
          <c:tx>
            <c:strRef>
              <c:f>Sheet1!$A$3</c:f>
              <c:strCache>
                <c:ptCount val="1"/>
                <c:pt idx="0">
                  <c:v>Puerto Rican</c:v>
                </c:pt>
              </c:strCache>
            </c:strRef>
          </c:tx>
          <c:spPr>
            <a:ln w="25400">
              <a:solidFill>
                <a:srgbClr val="0072C6"/>
              </a:solidFill>
            </a:ln>
          </c:spPr>
          <c:marker>
            <c:symbol val="square"/>
            <c:size val="7"/>
            <c:spPr>
              <a:solidFill>
                <a:srgbClr val="0072C6"/>
              </a:solidFill>
              <a:ln>
                <a:noFill/>
              </a:ln>
            </c:spPr>
          </c:marker>
          <c:cat>
            <c:numRef>
              <c:f>Sheet1!$B$1:$L$1</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Sheet1!$B$3:$L$3</c:f>
              <c:numCache>
                <c:formatCode>###,###,###,##0.0</c:formatCode>
                <c:ptCount val="11"/>
                <c:pt idx="0">
                  <c:v>8.1999999999999993</c:v>
                </c:pt>
                <c:pt idx="1">
                  <c:v>7.8</c:v>
                </c:pt>
                <c:pt idx="2">
                  <c:v>8.3000000000000007</c:v>
                </c:pt>
                <c:pt idx="3">
                  <c:v>8</c:v>
                </c:pt>
                <c:pt idx="4">
                  <c:v>7.7</c:v>
                </c:pt>
                <c:pt idx="5">
                  <c:v>7.3</c:v>
                </c:pt>
                <c:pt idx="6">
                  <c:v>7.2</c:v>
                </c:pt>
                <c:pt idx="7">
                  <c:v>7.1</c:v>
                </c:pt>
                <c:pt idx="8">
                  <c:v>7.8</c:v>
                </c:pt>
                <c:pt idx="9">
                  <c:v>6.9</c:v>
                </c:pt>
                <c:pt idx="10" formatCode="General">
                  <c:v>5.93</c:v>
                </c:pt>
              </c:numCache>
            </c:numRef>
          </c:val>
          <c:smooth val="0"/>
          <c:extLst>
            <c:ext xmlns:c16="http://schemas.microsoft.com/office/drawing/2014/chart" uri="{C3380CC4-5D6E-409C-BE32-E72D297353CC}">
              <c16:uniqueId val="{00000001-9FA2-4B46-A047-8F710A7DA0F6}"/>
            </c:ext>
          </c:extLst>
        </c:ser>
        <c:ser>
          <c:idx val="2"/>
          <c:order val="2"/>
          <c:tx>
            <c:strRef>
              <c:f>Sheet1!$A$4</c:f>
              <c:strCache>
                <c:ptCount val="1"/>
                <c:pt idx="0">
                  <c:v>Cuban</c:v>
                </c:pt>
              </c:strCache>
            </c:strRef>
          </c:tx>
          <c:spPr>
            <a:ln w="25400">
              <a:solidFill>
                <a:srgbClr val="AABA0A"/>
              </a:solidFill>
            </a:ln>
          </c:spPr>
          <c:marker>
            <c:symbol val="triangle"/>
            <c:size val="9"/>
            <c:spPr>
              <a:solidFill>
                <a:srgbClr val="AABA0A"/>
              </a:solidFill>
              <a:ln>
                <a:noFill/>
              </a:ln>
            </c:spPr>
          </c:marker>
          <c:cat>
            <c:numRef>
              <c:f>Sheet1!$B$1:$L$1</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Sheet1!$B$4:$L$4</c:f>
              <c:numCache>
                <c:formatCode>###,###,###,##0.0</c:formatCode>
                <c:ptCount val="11"/>
                <c:pt idx="0">
                  <c:v>4.5999999999999996</c:v>
                </c:pt>
                <c:pt idx="1">
                  <c:v>4.5999999999999996</c:v>
                </c:pt>
                <c:pt idx="2">
                  <c:v>4.4000000000000004</c:v>
                </c:pt>
                <c:pt idx="3">
                  <c:v>5.0999999999999996</c:v>
                </c:pt>
                <c:pt idx="4">
                  <c:v>5.2</c:v>
                </c:pt>
                <c:pt idx="5">
                  <c:v>4.9000000000000004</c:v>
                </c:pt>
                <c:pt idx="6">
                  <c:v>5.7</c:v>
                </c:pt>
                <c:pt idx="7">
                  <c:v>3.8</c:v>
                </c:pt>
                <c:pt idx="8">
                  <c:v>4.3</c:v>
                </c:pt>
                <c:pt idx="9">
                  <c:v>5</c:v>
                </c:pt>
                <c:pt idx="10" formatCode="General">
                  <c:v>3.02</c:v>
                </c:pt>
              </c:numCache>
            </c:numRef>
          </c:val>
          <c:smooth val="0"/>
          <c:extLst>
            <c:ext xmlns:c16="http://schemas.microsoft.com/office/drawing/2014/chart" uri="{C3380CC4-5D6E-409C-BE32-E72D297353CC}">
              <c16:uniqueId val="{00000002-9FA2-4B46-A047-8F710A7DA0F6}"/>
            </c:ext>
          </c:extLst>
        </c:ser>
        <c:ser>
          <c:idx val="1"/>
          <c:order val="3"/>
          <c:tx>
            <c:strRef>
              <c:f>Sheet1!$A$5</c:f>
              <c:strCache>
                <c:ptCount val="1"/>
                <c:pt idx="0">
                  <c:v>C/S American</c:v>
                </c:pt>
              </c:strCache>
            </c:strRef>
          </c:tx>
          <c:spPr>
            <a:ln w="34925">
              <a:solidFill>
                <a:srgbClr val="7BA8DF"/>
              </a:solidFill>
            </a:ln>
          </c:spPr>
          <c:marker>
            <c:symbol val="diamond"/>
            <c:size val="9"/>
            <c:spPr>
              <a:solidFill>
                <a:srgbClr val="7BA8DF"/>
              </a:solidFill>
              <a:ln>
                <a:noFill/>
              </a:ln>
            </c:spPr>
          </c:marker>
          <c:cat>
            <c:numRef>
              <c:f>Sheet1!$B$1:$L$1</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Sheet1!$B$5:$L$5</c:f>
              <c:numCache>
                <c:formatCode>###,###,###,##0.0</c:formatCode>
                <c:ptCount val="11"/>
                <c:pt idx="0">
                  <c:v>5</c:v>
                </c:pt>
                <c:pt idx="1">
                  <c:v>4.5999999999999996</c:v>
                </c:pt>
                <c:pt idx="2">
                  <c:v>4.7</c:v>
                </c:pt>
                <c:pt idx="3">
                  <c:v>4.5</c:v>
                </c:pt>
                <c:pt idx="4">
                  <c:v>4.5999999999999996</c:v>
                </c:pt>
                <c:pt idx="5">
                  <c:v>4.8</c:v>
                </c:pt>
                <c:pt idx="6">
                  <c:v>4.5</c:v>
                </c:pt>
                <c:pt idx="7">
                  <c:v>4.4000000000000004</c:v>
                </c:pt>
                <c:pt idx="8">
                  <c:v>4.4000000000000004</c:v>
                </c:pt>
                <c:pt idx="9">
                  <c:v>4.0999999999999996</c:v>
                </c:pt>
                <c:pt idx="10" formatCode="General">
                  <c:v>4.3</c:v>
                </c:pt>
              </c:numCache>
            </c:numRef>
          </c:val>
          <c:smooth val="0"/>
          <c:extLst>
            <c:ext xmlns:c16="http://schemas.microsoft.com/office/drawing/2014/chart" uri="{C3380CC4-5D6E-409C-BE32-E72D297353CC}">
              <c16:uniqueId val="{00000003-9FA2-4B46-A047-8F710A7DA0F6}"/>
            </c:ext>
          </c:extLst>
        </c:ser>
        <c:dLbls>
          <c:showLegendKey val="0"/>
          <c:showVal val="0"/>
          <c:showCatName val="0"/>
          <c:showSerName val="0"/>
          <c:showPercent val="0"/>
          <c:showBubbleSize val="0"/>
        </c:dLbls>
        <c:marker val="1"/>
        <c:smooth val="0"/>
        <c:axId val="150826368"/>
        <c:axId val="150832640"/>
      </c:lineChart>
      <c:catAx>
        <c:axId val="150826368"/>
        <c:scaling>
          <c:orientation val="minMax"/>
        </c:scaling>
        <c:delete val="0"/>
        <c:axPos val="b"/>
        <c:numFmt formatCode="General" sourceLinked="1"/>
        <c:majorTickMark val="out"/>
        <c:minorTickMark val="none"/>
        <c:tickLblPos val="nextTo"/>
        <c:txPr>
          <a:bodyPr rot="-3300000"/>
          <a:lstStyle/>
          <a:p>
            <a:pPr>
              <a:defRPr sz="1600" b="0" baseline="0">
                <a:latin typeface="Calibri" panose="020F0502020204030204" pitchFamily="34" charset="0"/>
              </a:defRPr>
            </a:pPr>
            <a:endParaRPr lang="en-US"/>
          </a:p>
        </c:txPr>
        <c:crossAx val="150832640"/>
        <c:crosses val="autoZero"/>
        <c:auto val="1"/>
        <c:lblAlgn val="ctr"/>
        <c:lblOffset val="100"/>
        <c:noMultiLvlLbl val="0"/>
      </c:catAx>
      <c:valAx>
        <c:axId val="150832640"/>
        <c:scaling>
          <c:orientation val="minMax"/>
          <c:max val="2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 Live Births</a:t>
                </a:r>
                <a:endParaRPr lang="en-US" dirty="0"/>
              </a:p>
            </c:rich>
          </c:tx>
          <c:layout>
            <c:manualLayout>
              <c:xMode val="edge"/>
              <c:yMode val="edge"/>
              <c:x val="1.5432098765432098E-3"/>
              <c:y val="0.24857881136950902"/>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0826368"/>
        <c:crosses val="autoZero"/>
        <c:crossBetween val="between"/>
        <c:majorUnit val="5"/>
      </c:valAx>
    </c:plotArea>
    <c:legend>
      <c:legendPos val="t"/>
      <c:layout>
        <c:manualLayout>
          <c:xMode val="edge"/>
          <c:yMode val="edge"/>
          <c:x val="8.19954797317002E-3"/>
          <c:y val="1.1675185338674747E-3"/>
          <c:w val="0.99127867697093419"/>
          <c:h val="0.12398707106056188"/>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460897248955"/>
          <c:y val="0.14454821619519781"/>
          <c:w val="0.88825750947798188"/>
          <c:h val="0.75471930592009329"/>
        </c:manualLayout>
      </c:layout>
      <c:lineChart>
        <c:grouping val="standard"/>
        <c:varyColors val="0"/>
        <c:ser>
          <c:idx val="3"/>
          <c:order val="0"/>
          <c:tx>
            <c:strRef>
              <c:f>Sheet1!$F$1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Sheet1!$F$2:$F$10</c:f>
              <c:numCache>
                <c:formatCode>0.0</c:formatCode>
                <c:ptCount val="9"/>
                <c:pt idx="0">
                  <c:v>2.64</c:v>
                </c:pt>
                <c:pt idx="1">
                  <c:v>2.36</c:v>
                </c:pt>
                <c:pt idx="2">
                  <c:v>2.23</c:v>
                </c:pt>
                <c:pt idx="3">
                  <c:v>2.33</c:v>
                </c:pt>
                <c:pt idx="4">
                  <c:v>2.2999999999999998</c:v>
                </c:pt>
                <c:pt idx="5">
                  <c:v>2.16</c:v>
                </c:pt>
                <c:pt idx="6">
                  <c:v>2.12</c:v>
                </c:pt>
                <c:pt idx="7">
                  <c:v>2</c:v>
                </c:pt>
                <c:pt idx="8">
                  <c:v>1.91</c:v>
                </c:pt>
              </c:numCache>
            </c:numRef>
          </c:val>
          <c:smooth val="0"/>
          <c:extLst>
            <c:ext xmlns:c16="http://schemas.microsoft.com/office/drawing/2014/chart" uri="{C3380CC4-5D6E-409C-BE32-E72D297353CC}">
              <c16:uniqueId val="{00000000-DA69-40D6-A7BA-C466A62E614A}"/>
            </c:ext>
          </c:extLst>
        </c:ser>
        <c:ser>
          <c:idx val="0"/>
          <c:order val="1"/>
          <c:tx>
            <c:strRef>
              <c:f>Sheet1!$B$1</c:f>
              <c:strCache>
                <c:ptCount val="1"/>
                <c:pt idx="0">
                  <c:v>White</c:v>
                </c:pt>
              </c:strCache>
            </c:strRef>
          </c:tx>
          <c:spPr>
            <a:ln w="25400">
              <a:solidFill>
                <a:srgbClr val="0072C6"/>
              </a:solidFill>
            </a:ln>
          </c:spPr>
          <c:marker>
            <c:symbol val="square"/>
            <c:size val="7"/>
            <c:spPr>
              <a:solidFill>
                <a:srgbClr val="0072C6"/>
              </a:solidFill>
              <a:ln>
                <a:noFill/>
              </a:ln>
            </c:spPr>
          </c:marker>
          <c:cat>
            <c:numRef>
              <c:f>Sheet1!$A$2:$A$10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Sheet1!$B$2:$B$10</c:f>
              <c:numCache>
                <c:formatCode>0.0</c:formatCode>
                <c:ptCount val="9"/>
                <c:pt idx="0">
                  <c:v>2.79</c:v>
                </c:pt>
                <c:pt idx="1">
                  <c:v>2.57</c:v>
                </c:pt>
                <c:pt idx="2">
                  <c:v>2.4700000000000002</c:v>
                </c:pt>
                <c:pt idx="3">
                  <c:v>2.65</c:v>
                </c:pt>
                <c:pt idx="4">
                  <c:v>2.5499999999999998</c:v>
                </c:pt>
                <c:pt idx="5">
                  <c:v>2.4500000000000002</c:v>
                </c:pt>
                <c:pt idx="6">
                  <c:v>2.25</c:v>
                </c:pt>
                <c:pt idx="7">
                  <c:v>2.12</c:v>
                </c:pt>
                <c:pt idx="8">
                  <c:v>2.09</c:v>
                </c:pt>
              </c:numCache>
            </c:numRef>
          </c:val>
          <c:smooth val="0"/>
          <c:extLst>
            <c:ext xmlns:c16="http://schemas.microsoft.com/office/drawing/2014/chart" uri="{C3380CC4-5D6E-409C-BE32-E72D297353CC}">
              <c16:uniqueId val="{00000001-DA69-40D6-A7BA-C466A62E614A}"/>
            </c:ext>
          </c:extLst>
        </c:ser>
        <c:ser>
          <c:idx val="2"/>
          <c:order val="2"/>
          <c:tx>
            <c:strRef>
              <c:f>Sheet1!$C$1</c:f>
              <c:strCache>
                <c:ptCount val="1"/>
                <c:pt idx="0">
                  <c:v>Black</c:v>
                </c:pt>
              </c:strCache>
            </c:strRef>
          </c:tx>
          <c:spPr>
            <a:ln w="25400">
              <a:solidFill>
                <a:srgbClr val="AABA0A"/>
              </a:solidFill>
            </a:ln>
          </c:spPr>
          <c:marker>
            <c:symbol val="triangle"/>
            <c:size val="9"/>
            <c:spPr>
              <a:solidFill>
                <a:srgbClr val="AABA0A"/>
              </a:solidFill>
              <a:ln>
                <a:noFill/>
              </a:ln>
            </c:spPr>
          </c:marker>
          <c:cat>
            <c:numRef>
              <c:f>Sheet1!$A$2:$A$10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Sheet1!$C$2:$C$10</c:f>
              <c:numCache>
                <c:formatCode>0.0</c:formatCode>
                <c:ptCount val="9"/>
                <c:pt idx="0">
                  <c:v>2.92</c:v>
                </c:pt>
                <c:pt idx="1">
                  <c:v>2.2000000000000002</c:v>
                </c:pt>
                <c:pt idx="2">
                  <c:v>2.0099999999999998</c:v>
                </c:pt>
                <c:pt idx="3">
                  <c:v>1.86</c:v>
                </c:pt>
                <c:pt idx="4">
                  <c:v>1.97</c:v>
                </c:pt>
                <c:pt idx="5">
                  <c:v>1.82</c:v>
                </c:pt>
                <c:pt idx="6">
                  <c:v>2.09</c:v>
                </c:pt>
                <c:pt idx="7">
                  <c:v>1.8</c:v>
                </c:pt>
                <c:pt idx="8">
                  <c:v>1.74</c:v>
                </c:pt>
              </c:numCache>
            </c:numRef>
          </c:val>
          <c:smooth val="0"/>
          <c:extLst>
            <c:ext xmlns:c16="http://schemas.microsoft.com/office/drawing/2014/chart" uri="{C3380CC4-5D6E-409C-BE32-E72D297353CC}">
              <c16:uniqueId val="{00000002-DA69-40D6-A7BA-C466A62E614A}"/>
            </c:ext>
          </c:extLst>
        </c:ser>
        <c:ser>
          <c:idx val="1"/>
          <c:order val="3"/>
          <c:tx>
            <c:strRef>
              <c:f>Sheet1!$D$1</c:f>
              <c:strCache>
                <c:ptCount val="1"/>
                <c:pt idx="0">
                  <c:v>API</c:v>
                </c:pt>
              </c:strCache>
            </c:strRef>
          </c:tx>
          <c:spPr>
            <a:ln w="34925">
              <a:solidFill>
                <a:srgbClr val="7BA8DF"/>
              </a:solidFill>
            </a:ln>
          </c:spPr>
          <c:marker>
            <c:symbol val="diamond"/>
            <c:size val="9"/>
            <c:spPr>
              <a:solidFill>
                <a:srgbClr val="7BA8DF"/>
              </a:solidFill>
              <a:ln>
                <a:noFill/>
              </a:ln>
            </c:spPr>
          </c:marker>
          <c:cat>
            <c:numRef>
              <c:f>Sheet1!$A$2:$A$10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Sheet1!$D$2:$D$10</c:f>
              <c:numCache>
                <c:formatCode>0.0</c:formatCode>
                <c:ptCount val="9"/>
                <c:pt idx="0">
                  <c:v>2.59</c:v>
                </c:pt>
                <c:pt idx="1">
                  <c:v>2.79</c:v>
                </c:pt>
                <c:pt idx="2">
                  <c:v>2.0099999999999998</c:v>
                </c:pt>
                <c:pt idx="3">
                  <c:v>2.71</c:v>
                </c:pt>
                <c:pt idx="4">
                  <c:v>2.41</c:v>
                </c:pt>
                <c:pt idx="5">
                  <c:v>2.2400000000000002</c:v>
                </c:pt>
                <c:pt idx="6">
                  <c:v>2.34</c:v>
                </c:pt>
                <c:pt idx="7">
                  <c:v>1.89</c:v>
                </c:pt>
                <c:pt idx="8">
                  <c:v>1.76</c:v>
                </c:pt>
              </c:numCache>
            </c:numRef>
          </c:val>
          <c:smooth val="0"/>
          <c:extLst>
            <c:ext xmlns:c16="http://schemas.microsoft.com/office/drawing/2014/chart" uri="{C3380CC4-5D6E-409C-BE32-E72D297353CC}">
              <c16:uniqueId val="{00000003-DA69-40D6-A7BA-C466A62E614A}"/>
            </c:ext>
          </c:extLst>
        </c:ser>
        <c:ser>
          <c:idx val="4"/>
          <c:order val="4"/>
          <c:tx>
            <c:strRef>
              <c:f>Sheet1!$E$1</c:f>
              <c:strCache>
                <c:ptCount val="1"/>
                <c:pt idx="0">
                  <c:v>Hispanic</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numRef>
              <c:f>Sheet1!$A$2:$A$10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Sheet1!$E$2:$E$10</c:f>
              <c:numCache>
                <c:formatCode>0.0</c:formatCode>
                <c:ptCount val="9"/>
                <c:pt idx="0">
                  <c:v>2.0499999999999998</c:v>
                </c:pt>
                <c:pt idx="1">
                  <c:v>1.85</c:v>
                </c:pt>
                <c:pt idx="2">
                  <c:v>1.85</c:v>
                </c:pt>
                <c:pt idx="3">
                  <c:v>1.84</c:v>
                </c:pt>
                <c:pt idx="4">
                  <c:v>1.94</c:v>
                </c:pt>
                <c:pt idx="5">
                  <c:v>1.7</c:v>
                </c:pt>
                <c:pt idx="6">
                  <c:v>1.82</c:v>
                </c:pt>
                <c:pt idx="7">
                  <c:v>1.87</c:v>
                </c:pt>
                <c:pt idx="8">
                  <c:v>1.56</c:v>
                </c:pt>
              </c:numCache>
            </c:numRef>
          </c:val>
          <c:smooth val="0"/>
          <c:extLst>
            <c:ext xmlns:c16="http://schemas.microsoft.com/office/drawing/2014/chart" uri="{C3380CC4-5D6E-409C-BE32-E72D297353CC}">
              <c16:uniqueId val="{00000004-DA69-40D6-A7BA-C466A62E614A}"/>
            </c:ext>
          </c:extLst>
        </c:ser>
        <c:dLbls>
          <c:showLegendKey val="0"/>
          <c:showVal val="0"/>
          <c:showCatName val="0"/>
          <c:showSerName val="0"/>
          <c:showPercent val="0"/>
          <c:showBubbleSize val="0"/>
        </c:dLbls>
        <c:marker val="1"/>
        <c:smooth val="0"/>
        <c:axId val="153292160"/>
        <c:axId val="153298432"/>
      </c:lineChart>
      <c:catAx>
        <c:axId val="15329216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53298432"/>
        <c:crosses val="autoZero"/>
        <c:auto val="1"/>
        <c:lblAlgn val="ctr"/>
        <c:lblOffset val="100"/>
        <c:noMultiLvlLbl val="0"/>
      </c:catAx>
      <c:valAx>
        <c:axId val="153298432"/>
        <c:scaling>
          <c:orientation val="minMax"/>
          <c:max val="4"/>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 Live Births</a:t>
                </a:r>
                <a:endParaRPr lang="en-US" dirty="0"/>
              </a:p>
            </c:rich>
          </c:tx>
          <c:layout>
            <c:manualLayout>
              <c:xMode val="edge"/>
              <c:yMode val="edge"/>
              <c:x val="1.5432098765432098E-3"/>
              <c:y val="0.24857881136950902"/>
            </c:manualLayout>
          </c:layout>
          <c:overlay val="0"/>
        </c:title>
        <c:numFmt formatCode="0.0" sourceLinked="0"/>
        <c:majorTickMark val="out"/>
        <c:minorTickMark val="none"/>
        <c:tickLblPos val="nextTo"/>
        <c:txPr>
          <a:bodyPr/>
          <a:lstStyle/>
          <a:p>
            <a:pPr>
              <a:defRPr sz="1600" b="0" baseline="0">
                <a:latin typeface="Calibri" panose="020F0502020204030204" pitchFamily="34" charset="0"/>
              </a:defRPr>
            </a:pPr>
            <a:endParaRPr lang="en-US"/>
          </a:p>
        </c:txPr>
        <c:crossAx val="153292160"/>
        <c:crosses val="autoZero"/>
        <c:crossBetween val="between"/>
        <c:majorUnit val="0.5"/>
      </c:valAx>
    </c:plotArea>
    <c:legend>
      <c:legendPos val="t"/>
      <c:layout>
        <c:manualLayout>
          <c:xMode val="edge"/>
          <c:yMode val="edge"/>
          <c:x val="0"/>
          <c:y val="1.1675185338674747E-3"/>
          <c:w val="1"/>
          <c:h val="8.7232672304850781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prstClr val="black"/>
                </a:solidFill>
                <a:latin typeface="Calibri" panose="020F0502020204030204" pitchFamily="34" charset="0"/>
                <a:ea typeface="+mn-ea"/>
                <a:cs typeface="+mn-cs"/>
              </a:defRPr>
            </a:pPr>
            <a:r>
              <a:rPr lang="en-US" sz="1600" b="1" i="0" baseline="0" dirty="0" smtClean="0">
                <a:effectLst/>
                <a:latin typeface="Calibri" panose="020F0502020204030204" pitchFamily="34" charset="0"/>
              </a:rPr>
              <a:t>Number and Percentage of Access Measures for Which Selected Groups Experienced Disparities in Access</a:t>
            </a:r>
            <a:endParaRPr lang="en-US" sz="1600" dirty="0" smtClean="0">
              <a:effectLst/>
              <a:latin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prstClr val="black"/>
                </a:solidFill>
                <a:latin typeface="Calibri" panose="020F0502020204030204" pitchFamily="34" charset="0"/>
                <a:ea typeface="+mn-ea"/>
                <a:cs typeface="+mn-cs"/>
              </a:defRPr>
            </a:pPr>
            <a:endParaRPr lang="en-US" dirty="0">
              <a:latin typeface="Calibri" panose="020F0502020204030204" pitchFamily="34" charset="0"/>
            </a:endParaRPr>
          </a:p>
        </c:rich>
      </c:tx>
      <c:layout>
        <c:manualLayout>
          <c:xMode val="edge"/>
          <c:yMode val="edge"/>
          <c:x val="0.11052080295518615"/>
          <c:y val="0"/>
        </c:manualLayout>
      </c:layout>
      <c:overlay val="0"/>
    </c:title>
    <c:autoTitleDeleted val="0"/>
    <c:plotArea>
      <c:layout>
        <c:manualLayout>
          <c:layoutTarget val="inner"/>
          <c:xMode val="edge"/>
          <c:yMode val="edge"/>
          <c:x val="7.0803048657379367E-2"/>
          <c:y val="0.16868296555523152"/>
          <c:w val="0.92132815128878121"/>
          <c:h val="0.67328626745730868"/>
        </c:manualLayout>
      </c:layout>
      <c:barChart>
        <c:barDir val="col"/>
        <c:grouping val="percentStacked"/>
        <c:varyColors val="0"/>
        <c:ser>
          <c:idx val="2"/>
          <c:order val="0"/>
          <c:tx>
            <c:strRef>
              <c:f>Sheet1!$A$2</c:f>
              <c:strCache>
                <c:ptCount val="1"/>
                <c:pt idx="0">
                  <c:v>Better</c:v>
                </c:pt>
              </c:strCache>
            </c:strRef>
          </c:tx>
          <c:spPr>
            <a:solidFill>
              <a:sysClr val="windowText" lastClr="000000"/>
            </a:solidFill>
          </c:spPr>
          <c:invertIfNegative val="0"/>
          <c:dLbls>
            <c:spPr>
              <a:noFill/>
              <a:ln>
                <a:noFill/>
              </a:ln>
              <a:effectLst/>
            </c:spPr>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Poor vs. High Income (n=19)</c:v>
                </c:pt>
                <c:pt idx="1">
                  <c:v>Black vs. White (n=21)</c:v>
                </c:pt>
                <c:pt idx="2">
                  <c:v>Hispanic vs. White (n=21)</c:v>
                </c:pt>
                <c:pt idx="3">
                  <c:v>Asian vs. White (n=18)</c:v>
                </c:pt>
                <c:pt idx="4">
                  <c:v>AI/AN vs. White (n=13)</c:v>
                </c:pt>
              </c:strCache>
            </c:strRef>
          </c:cat>
          <c:val>
            <c:numRef>
              <c:f>Sheet1!$B$2:$F$2</c:f>
              <c:numCache>
                <c:formatCode>General</c:formatCode>
                <c:ptCount val="5"/>
                <c:pt idx="2">
                  <c:v>3</c:v>
                </c:pt>
                <c:pt idx="3">
                  <c:v>3</c:v>
                </c:pt>
              </c:numCache>
            </c:numRef>
          </c:val>
          <c:extLst>
            <c:ext xmlns:c16="http://schemas.microsoft.com/office/drawing/2014/chart" uri="{C3380CC4-5D6E-409C-BE32-E72D297353CC}">
              <c16:uniqueId val="{00000000-1E62-40CE-9442-66BB2A19DD20}"/>
            </c:ext>
          </c:extLst>
        </c:ser>
        <c:ser>
          <c:idx val="1"/>
          <c:order val="1"/>
          <c:tx>
            <c:strRef>
              <c:f>Sheet1!$A$3</c:f>
              <c:strCache>
                <c:ptCount val="1"/>
                <c:pt idx="0">
                  <c:v>Same</c:v>
                </c:pt>
              </c:strCache>
            </c:strRef>
          </c:tx>
          <c:spPr>
            <a:solidFill>
              <a:srgbClr val="0072C6"/>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1E62-40CE-9442-66BB2A19DD20}"/>
                </c:ext>
              </c:extLst>
            </c:dLbl>
            <c:spPr>
              <a:noFill/>
              <a:ln>
                <a:noFill/>
              </a:ln>
              <a:effectLst/>
            </c:spPr>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Poor vs. High Income (n=19)</c:v>
                </c:pt>
                <c:pt idx="1">
                  <c:v>Black vs. White (n=21)</c:v>
                </c:pt>
                <c:pt idx="2">
                  <c:v>Hispanic vs. White (n=21)</c:v>
                </c:pt>
                <c:pt idx="3">
                  <c:v>Asian vs. White (n=18)</c:v>
                </c:pt>
                <c:pt idx="4">
                  <c:v>AI/AN vs. White (n=13)</c:v>
                </c:pt>
              </c:strCache>
            </c:strRef>
          </c:cat>
          <c:val>
            <c:numRef>
              <c:f>Sheet1!$B$3:$F$3</c:f>
              <c:numCache>
                <c:formatCode>General</c:formatCode>
                <c:ptCount val="5"/>
                <c:pt idx="0">
                  <c:v>0</c:v>
                </c:pt>
                <c:pt idx="1">
                  <c:v>11</c:v>
                </c:pt>
                <c:pt idx="2">
                  <c:v>4</c:v>
                </c:pt>
                <c:pt idx="3">
                  <c:v>9</c:v>
                </c:pt>
                <c:pt idx="4">
                  <c:v>9</c:v>
                </c:pt>
              </c:numCache>
            </c:numRef>
          </c:val>
          <c:extLst>
            <c:ext xmlns:c16="http://schemas.microsoft.com/office/drawing/2014/chart" uri="{C3380CC4-5D6E-409C-BE32-E72D297353CC}">
              <c16:uniqueId val="{00000002-1E62-40CE-9442-66BB2A19DD20}"/>
            </c:ext>
          </c:extLst>
        </c:ser>
        <c:ser>
          <c:idx val="0"/>
          <c:order val="2"/>
          <c:tx>
            <c:strRef>
              <c:f>Sheet1!$A$4</c:f>
              <c:strCache>
                <c:ptCount val="1"/>
                <c:pt idx="0">
                  <c:v>Worse</c:v>
                </c:pt>
              </c:strCache>
            </c:strRef>
          </c:tx>
          <c:spPr>
            <a:solidFill>
              <a:srgbClr val="AABA0A"/>
            </a:solidFill>
          </c:spPr>
          <c:invertIfNegative val="0"/>
          <c:dLbls>
            <c:spPr>
              <a:noFill/>
              <a:ln>
                <a:noFill/>
              </a:ln>
              <a:effectLst/>
            </c:spPr>
            <c:txPr>
              <a:bodyPr/>
              <a:lstStyle/>
              <a:p>
                <a:pPr>
                  <a:defRPr sz="160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Poor vs. High Income (n=19)</c:v>
                </c:pt>
                <c:pt idx="1">
                  <c:v>Black vs. White (n=21)</c:v>
                </c:pt>
                <c:pt idx="2">
                  <c:v>Hispanic vs. White (n=21)</c:v>
                </c:pt>
                <c:pt idx="3">
                  <c:v>Asian vs. White (n=18)</c:v>
                </c:pt>
                <c:pt idx="4">
                  <c:v>AI/AN vs. White (n=13)</c:v>
                </c:pt>
              </c:strCache>
            </c:strRef>
          </c:cat>
          <c:val>
            <c:numRef>
              <c:f>Sheet1!$B$4:$F$4</c:f>
              <c:numCache>
                <c:formatCode>General</c:formatCode>
                <c:ptCount val="5"/>
                <c:pt idx="0">
                  <c:v>19</c:v>
                </c:pt>
                <c:pt idx="1">
                  <c:v>10</c:v>
                </c:pt>
                <c:pt idx="2">
                  <c:v>14</c:v>
                </c:pt>
                <c:pt idx="3">
                  <c:v>6</c:v>
                </c:pt>
                <c:pt idx="4">
                  <c:v>4</c:v>
                </c:pt>
              </c:numCache>
            </c:numRef>
          </c:val>
          <c:extLst>
            <c:ext xmlns:c16="http://schemas.microsoft.com/office/drawing/2014/chart" uri="{C3380CC4-5D6E-409C-BE32-E72D297353CC}">
              <c16:uniqueId val="{00000003-1E62-40CE-9442-66BB2A19DD20}"/>
            </c:ext>
          </c:extLst>
        </c:ser>
        <c:dLbls>
          <c:showLegendKey val="0"/>
          <c:showVal val="1"/>
          <c:showCatName val="0"/>
          <c:showSerName val="0"/>
          <c:showPercent val="0"/>
          <c:showBubbleSize val="0"/>
        </c:dLbls>
        <c:gapWidth val="150"/>
        <c:overlap val="100"/>
        <c:axId val="153734528"/>
        <c:axId val="153752704"/>
      </c:barChart>
      <c:catAx>
        <c:axId val="153734528"/>
        <c:scaling>
          <c:orientation val="minMax"/>
        </c:scaling>
        <c:delete val="0"/>
        <c:axPos val="b"/>
        <c:numFmt formatCode="General" sourceLinked="1"/>
        <c:majorTickMark val="out"/>
        <c:minorTickMark val="none"/>
        <c:tickLblPos val="nextTo"/>
        <c:txPr>
          <a:bodyPr rot="0" vert="horz"/>
          <a:lstStyle/>
          <a:p>
            <a:pPr>
              <a:defRPr sz="1600">
                <a:latin typeface="Calibri" panose="020F0502020204030204" pitchFamily="34" charset="0"/>
              </a:defRPr>
            </a:pPr>
            <a:endParaRPr lang="en-US"/>
          </a:p>
        </c:txPr>
        <c:crossAx val="153752704"/>
        <c:crosses val="autoZero"/>
        <c:auto val="1"/>
        <c:lblAlgn val="ctr"/>
        <c:lblOffset val="100"/>
        <c:tickLblSkip val="1"/>
        <c:tickMarkSkip val="1"/>
        <c:noMultiLvlLbl val="0"/>
      </c:catAx>
      <c:valAx>
        <c:axId val="153752704"/>
        <c:scaling>
          <c:orientation val="minMax"/>
        </c:scaling>
        <c:delete val="0"/>
        <c:axPos val="l"/>
        <c:majorGridlines/>
        <c:numFmt formatCode="0%" sourceLinked="1"/>
        <c:majorTickMark val="out"/>
        <c:minorTickMark val="none"/>
        <c:tickLblPos val="nextTo"/>
        <c:txPr>
          <a:bodyPr rot="0" vert="horz"/>
          <a:lstStyle/>
          <a:p>
            <a:pPr>
              <a:defRPr sz="1600">
                <a:latin typeface="Calibri" panose="020F0502020204030204" pitchFamily="34" charset="0"/>
              </a:defRPr>
            </a:pPr>
            <a:endParaRPr lang="en-US"/>
          </a:p>
        </c:txPr>
        <c:crossAx val="153734528"/>
        <c:crosses val="autoZero"/>
        <c:crossBetween val="between"/>
        <c:majorUnit val="0.2"/>
      </c:valAx>
    </c:plotArea>
    <c:legend>
      <c:legendPos val="t"/>
      <c:layout>
        <c:manualLayout>
          <c:xMode val="edge"/>
          <c:yMode val="edge"/>
          <c:x val="0.27622071546612231"/>
          <c:y val="9.2592592592592587E-2"/>
          <c:w val="0.44518506367259647"/>
          <c:h val="7.853599733258119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prstClr val="black"/>
                </a:solidFill>
                <a:latin typeface="Calibri" panose="020F0502020204030204" pitchFamily="34" charset="0"/>
                <a:ea typeface="+mn-ea"/>
                <a:cs typeface="+mn-cs"/>
              </a:defRPr>
            </a:pPr>
            <a:r>
              <a:rPr lang="en-US" sz="1600" dirty="0" smtClean="0">
                <a:effectLst/>
                <a:latin typeface="Calibri" panose="020F0502020204030204" pitchFamily="34" charset="0"/>
              </a:rPr>
              <a:t>Number and Percentage of All Access Measures for Which Disparities Were Improving, Not Changing, Or Worsening</a:t>
            </a:r>
            <a:endParaRPr lang="en-US" sz="1600" dirty="0">
              <a:latin typeface="Calibri" panose="020F0502020204030204" pitchFamily="34" charset="0"/>
            </a:endParaRPr>
          </a:p>
        </c:rich>
      </c:tx>
      <c:layout>
        <c:manualLayout>
          <c:xMode val="edge"/>
          <c:yMode val="edge"/>
          <c:x val="0.11173605035481676"/>
          <c:y val="1.240079365079365E-2"/>
        </c:manualLayout>
      </c:layout>
      <c:overlay val="0"/>
    </c:title>
    <c:autoTitleDeleted val="0"/>
    <c:plotArea>
      <c:layout>
        <c:manualLayout>
          <c:layoutTarget val="inner"/>
          <c:xMode val="edge"/>
          <c:yMode val="edge"/>
          <c:x val="7.0803048657379367E-2"/>
          <c:y val="0.19137197694038247"/>
          <c:w val="0.92132815128878121"/>
          <c:h val="0.65239130264966871"/>
        </c:manualLayout>
      </c:layout>
      <c:barChart>
        <c:barDir val="col"/>
        <c:grouping val="percentStacked"/>
        <c:varyColors val="0"/>
        <c:ser>
          <c:idx val="2"/>
          <c:order val="0"/>
          <c:tx>
            <c:strRef>
              <c:f>Sheet1!$A$2</c:f>
              <c:strCache>
                <c:ptCount val="1"/>
                <c:pt idx="0">
                  <c:v>Improving</c:v>
                </c:pt>
              </c:strCache>
            </c:strRef>
          </c:tx>
          <c:spPr>
            <a:solidFill>
              <a:sysClr val="windowText" lastClr="000000"/>
            </a:solidFill>
          </c:spPr>
          <c:invertIfNegative val="0"/>
          <c:dLbls>
            <c:spPr>
              <a:noFill/>
              <a:ln>
                <a:noFill/>
              </a:ln>
              <a:effectLst/>
            </c:spPr>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Poor vs. High Income (n=19)</c:v>
                </c:pt>
                <c:pt idx="1">
                  <c:v>Black vs. White (n=21)</c:v>
                </c:pt>
                <c:pt idx="2">
                  <c:v>Hispanic vs. White (n=21)</c:v>
                </c:pt>
                <c:pt idx="3">
                  <c:v>Asian vs. White (n=18)</c:v>
                </c:pt>
                <c:pt idx="4">
                  <c:v>AI/AN vs. White (n=10)</c:v>
                </c:pt>
              </c:strCache>
            </c:strRef>
          </c:cat>
          <c:val>
            <c:numRef>
              <c:f>Sheet1!$B$2:$F$2</c:f>
              <c:numCache>
                <c:formatCode>General</c:formatCode>
                <c:ptCount val="5"/>
                <c:pt idx="0">
                  <c:v>1</c:v>
                </c:pt>
                <c:pt idx="1">
                  <c:v>2</c:v>
                </c:pt>
                <c:pt idx="2">
                  <c:v>6</c:v>
                </c:pt>
                <c:pt idx="3">
                  <c:v>4</c:v>
                </c:pt>
                <c:pt idx="4">
                  <c:v>3</c:v>
                </c:pt>
              </c:numCache>
            </c:numRef>
          </c:val>
          <c:extLst>
            <c:ext xmlns:c16="http://schemas.microsoft.com/office/drawing/2014/chart" uri="{C3380CC4-5D6E-409C-BE32-E72D297353CC}">
              <c16:uniqueId val="{00000000-7026-4652-802C-30DDF66D4AE6}"/>
            </c:ext>
          </c:extLst>
        </c:ser>
        <c:ser>
          <c:idx val="1"/>
          <c:order val="1"/>
          <c:tx>
            <c:strRef>
              <c:f>Sheet1!$A$3</c:f>
              <c:strCache>
                <c:ptCount val="1"/>
                <c:pt idx="0">
                  <c:v>No Change</c:v>
                </c:pt>
              </c:strCache>
            </c:strRef>
          </c:tx>
          <c:spPr>
            <a:solidFill>
              <a:srgbClr val="0072C6"/>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26-4652-802C-30DDF66D4AE6}"/>
                </c:ext>
              </c:extLst>
            </c:dLbl>
            <c:spPr>
              <a:noFill/>
              <a:ln>
                <a:noFill/>
              </a:ln>
              <a:effectLst/>
            </c:spPr>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Poor vs. High Income (n=19)</c:v>
                </c:pt>
                <c:pt idx="1">
                  <c:v>Black vs. White (n=21)</c:v>
                </c:pt>
                <c:pt idx="2">
                  <c:v>Hispanic vs. White (n=21)</c:v>
                </c:pt>
                <c:pt idx="3">
                  <c:v>Asian vs. White (n=18)</c:v>
                </c:pt>
                <c:pt idx="4">
                  <c:v>AI/AN vs. White (n=10)</c:v>
                </c:pt>
              </c:strCache>
            </c:strRef>
          </c:cat>
          <c:val>
            <c:numRef>
              <c:f>Sheet1!$B$3:$F$3</c:f>
              <c:numCache>
                <c:formatCode>General</c:formatCode>
                <c:ptCount val="5"/>
                <c:pt idx="0">
                  <c:v>17</c:v>
                </c:pt>
                <c:pt idx="1">
                  <c:v>19</c:v>
                </c:pt>
                <c:pt idx="2">
                  <c:v>13</c:v>
                </c:pt>
                <c:pt idx="3">
                  <c:v>13</c:v>
                </c:pt>
                <c:pt idx="4">
                  <c:v>7</c:v>
                </c:pt>
              </c:numCache>
            </c:numRef>
          </c:val>
          <c:extLst>
            <c:ext xmlns:c16="http://schemas.microsoft.com/office/drawing/2014/chart" uri="{C3380CC4-5D6E-409C-BE32-E72D297353CC}">
              <c16:uniqueId val="{00000002-7026-4652-802C-30DDF66D4AE6}"/>
            </c:ext>
          </c:extLst>
        </c:ser>
        <c:ser>
          <c:idx val="0"/>
          <c:order val="2"/>
          <c:tx>
            <c:strRef>
              <c:f>Sheet1!$A$4</c:f>
              <c:strCache>
                <c:ptCount val="1"/>
                <c:pt idx="0">
                  <c:v>Worsening</c:v>
                </c:pt>
              </c:strCache>
            </c:strRef>
          </c:tx>
          <c:spPr>
            <a:solidFill>
              <a:srgbClr val="AABA0A"/>
            </a:solidFill>
          </c:spPr>
          <c:invertIfNegative val="0"/>
          <c:dLbls>
            <c:spPr>
              <a:noFill/>
              <a:ln>
                <a:noFill/>
              </a:ln>
              <a:effectLst/>
            </c:spPr>
            <c:txPr>
              <a:bodyPr/>
              <a:lstStyle/>
              <a:p>
                <a:pPr>
                  <a:defRPr sz="160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Poor vs. High Income (n=19)</c:v>
                </c:pt>
                <c:pt idx="1">
                  <c:v>Black vs. White (n=21)</c:v>
                </c:pt>
                <c:pt idx="2">
                  <c:v>Hispanic vs. White (n=21)</c:v>
                </c:pt>
                <c:pt idx="3">
                  <c:v>Asian vs. White (n=18)</c:v>
                </c:pt>
                <c:pt idx="4">
                  <c:v>AI/AN vs. White (n=10)</c:v>
                </c:pt>
              </c:strCache>
            </c:strRef>
          </c:cat>
          <c:val>
            <c:numRef>
              <c:f>Sheet1!$B$4:$F$4</c:f>
              <c:numCache>
                <c:formatCode>General</c:formatCode>
                <c:ptCount val="5"/>
                <c:pt idx="0">
                  <c:v>1</c:v>
                </c:pt>
                <c:pt idx="2">
                  <c:v>2</c:v>
                </c:pt>
                <c:pt idx="3">
                  <c:v>1</c:v>
                </c:pt>
              </c:numCache>
            </c:numRef>
          </c:val>
          <c:extLst>
            <c:ext xmlns:c16="http://schemas.microsoft.com/office/drawing/2014/chart" uri="{C3380CC4-5D6E-409C-BE32-E72D297353CC}">
              <c16:uniqueId val="{00000003-7026-4652-802C-30DDF66D4AE6}"/>
            </c:ext>
          </c:extLst>
        </c:ser>
        <c:dLbls>
          <c:showLegendKey val="0"/>
          <c:showVal val="1"/>
          <c:showCatName val="0"/>
          <c:showSerName val="0"/>
          <c:showPercent val="0"/>
          <c:showBubbleSize val="0"/>
        </c:dLbls>
        <c:gapWidth val="150"/>
        <c:overlap val="100"/>
        <c:axId val="154298240"/>
        <c:axId val="154299776"/>
      </c:barChart>
      <c:catAx>
        <c:axId val="154298240"/>
        <c:scaling>
          <c:orientation val="minMax"/>
        </c:scaling>
        <c:delete val="0"/>
        <c:axPos val="b"/>
        <c:numFmt formatCode="General" sourceLinked="1"/>
        <c:majorTickMark val="out"/>
        <c:minorTickMark val="none"/>
        <c:tickLblPos val="nextTo"/>
        <c:txPr>
          <a:bodyPr rot="0" vert="horz"/>
          <a:lstStyle/>
          <a:p>
            <a:pPr>
              <a:defRPr sz="1600">
                <a:latin typeface="Calibri" panose="020F0502020204030204" pitchFamily="34" charset="0"/>
              </a:defRPr>
            </a:pPr>
            <a:endParaRPr lang="en-US"/>
          </a:p>
        </c:txPr>
        <c:crossAx val="154299776"/>
        <c:crosses val="autoZero"/>
        <c:auto val="1"/>
        <c:lblAlgn val="ctr"/>
        <c:lblOffset val="100"/>
        <c:tickLblSkip val="1"/>
        <c:tickMarkSkip val="1"/>
        <c:noMultiLvlLbl val="0"/>
      </c:catAx>
      <c:valAx>
        <c:axId val="154299776"/>
        <c:scaling>
          <c:orientation val="minMax"/>
        </c:scaling>
        <c:delete val="0"/>
        <c:axPos val="l"/>
        <c:majorGridlines/>
        <c:numFmt formatCode="0%" sourceLinked="1"/>
        <c:majorTickMark val="out"/>
        <c:minorTickMark val="none"/>
        <c:tickLblPos val="nextTo"/>
        <c:txPr>
          <a:bodyPr rot="0" vert="horz"/>
          <a:lstStyle/>
          <a:p>
            <a:pPr>
              <a:defRPr sz="1600">
                <a:latin typeface="Calibri" panose="020F0502020204030204" pitchFamily="34" charset="0"/>
              </a:defRPr>
            </a:pPr>
            <a:endParaRPr lang="en-US"/>
          </a:p>
        </c:txPr>
        <c:crossAx val="154298240"/>
        <c:crosses val="autoZero"/>
        <c:crossBetween val="between"/>
        <c:majorUnit val="0.2"/>
      </c:valAx>
    </c:plotArea>
    <c:legend>
      <c:legendPos val="t"/>
      <c:layout>
        <c:manualLayout>
          <c:xMode val="edge"/>
          <c:yMode val="edge"/>
          <c:x val="0.1111111111111111"/>
          <c:y val="0.11656746031746032"/>
          <c:w val="0.77777777777777779"/>
          <c:h val="6.1174970316210477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2488699329250509E-2"/>
          <c:y val="0.10442475940507435"/>
          <c:w val="0.89885571595217262"/>
          <c:h val="0.70225017011762414"/>
        </c:manualLayout>
      </c:layout>
      <c:lineChart>
        <c:grouping val="standard"/>
        <c:varyColors val="0"/>
        <c:ser>
          <c:idx val="3"/>
          <c:order val="0"/>
          <c:tx>
            <c:strRef>
              <c:f>Sheet1!$C$1</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strRef>
              <c:f>Sheet1!$A$2:$A$20</c:f>
              <c:strCache>
                <c:ptCount val="18"/>
                <c:pt idx="0">
                  <c:v>2010 Q1</c:v>
                </c:pt>
                <c:pt idx="1">
                  <c:v>2010 Q2</c:v>
                </c:pt>
                <c:pt idx="2">
                  <c:v>2010 Q3</c:v>
                </c:pt>
                <c:pt idx="3">
                  <c:v>2010 Q4</c:v>
                </c:pt>
                <c:pt idx="4">
                  <c:v>2011 Q1</c:v>
                </c:pt>
                <c:pt idx="5">
                  <c:v>2011 Q2</c:v>
                </c:pt>
                <c:pt idx="6">
                  <c:v>2011 Q3</c:v>
                </c:pt>
                <c:pt idx="7">
                  <c:v>2011 Q4</c:v>
                </c:pt>
                <c:pt idx="8">
                  <c:v>2012 Q1</c:v>
                </c:pt>
                <c:pt idx="9">
                  <c:v>2012 Q2</c:v>
                </c:pt>
                <c:pt idx="10">
                  <c:v>2012 Q3</c:v>
                </c:pt>
                <c:pt idx="11">
                  <c:v>2012 Q4</c:v>
                </c:pt>
                <c:pt idx="12">
                  <c:v>2013 Q1</c:v>
                </c:pt>
                <c:pt idx="13">
                  <c:v>2013 Q2</c:v>
                </c:pt>
                <c:pt idx="14">
                  <c:v>2013 Q3</c:v>
                </c:pt>
                <c:pt idx="15">
                  <c:v>2013 Q4</c:v>
                </c:pt>
                <c:pt idx="16">
                  <c:v>2014 Q1</c:v>
                </c:pt>
                <c:pt idx="17">
                  <c:v>2014 Q2</c:v>
                </c:pt>
              </c:strCache>
            </c:strRef>
          </c:cat>
          <c:val>
            <c:numRef>
              <c:f>Sheet1!$C$2:$C$20</c:f>
              <c:numCache>
                <c:formatCode>General</c:formatCode>
                <c:ptCount val="18"/>
                <c:pt idx="0">
                  <c:v>15.6</c:v>
                </c:pt>
                <c:pt idx="1">
                  <c:v>17</c:v>
                </c:pt>
                <c:pt idx="2">
                  <c:v>16.7</c:v>
                </c:pt>
                <c:pt idx="3">
                  <c:v>16.100000000000001</c:v>
                </c:pt>
                <c:pt idx="4">
                  <c:v>16.100000000000001</c:v>
                </c:pt>
                <c:pt idx="5">
                  <c:v>15.8</c:v>
                </c:pt>
                <c:pt idx="6">
                  <c:v>15.7</c:v>
                </c:pt>
                <c:pt idx="7">
                  <c:v>14.8</c:v>
                </c:pt>
                <c:pt idx="8">
                  <c:v>16</c:v>
                </c:pt>
                <c:pt idx="9">
                  <c:v>14.2</c:v>
                </c:pt>
                <c:pt idx="10">
                  <c:v>15.1</c:v>
                </c:pt>
                <c:pt idx="11">
                  <c:v>15.1</c:v>
                </c:pt>
                <c:pt idx="12">
                  <c:v>15.2</c:v>
                </c:pt>
                <c:pt idx="13">
                  <c:v>13.9</c:v>
                </c:pt>
                <c:pt idx="14">
                  <c:v>14.7</c:v>
                </c:pt>
                <c:pt idx="15">
                  <c:v>14</c:v>
                </c:pt>
                <c:pt idx="16">
                  <c:v>13.5</c:v>
                </c:pt>
                <c:pt idx="17">
                  <c:v>11.1</c:v>
                </c:pt>
              </c:numCache>
            </c:numRef>
          </c:val>
          <c:smooth val="0"/>
          <c:extLst>
            <c:ext xmlns:c16="http://schemas.microsoft.com/office/drawing/2014/chart" uri="{C3380CC4-5D6E-409C-BE32-E72D297353CC}">
              <c16:uniqueId val="{00000000-C509-44A2-A248-84D9D9569195}"/>
            </c:ext>
          </c:extLst>
        </c:ser>
        <c:ser>
          <c:idx val="0"/>
          <c:order val="1"/>
          <c:tx>
            <c:strRef>
              <c:f>Sheet1!$D$1</c:f>
              <c:strCache>
                <c:ptCount val="1"/>
                <c:pt idx="0">
                  <c:v>Black</c:v>
                </c:pt>
              </c:strCache>
            </c:strRef>
          </c:tx>
          <c:spPr>
            <a:ln w="25400">
              <a:solidFill>
                <a:srgbClr val="0072C6"/>
              </a:solidFill>
            </a:ln>
          </c:spPr>
          <c:marker>
            <c:symbol val="square"/>
            <c:size val="7"/>
            <c:spPr>
              <a:solidFill>
                <a:srgbClr val="0072C6"/>
              </a:solidFill>
              <a:ln>
                <a:noFill/>
              </a:ln>
            </c:spPr>
          </c:marker>
          <c:cat>
            <c:strRef>
              <c:f>Sheet1!$A$2:$A$20</c:f>
              <c:strCache>
                <c:ptCount val="18"/>
                <c:pt idx="0">
                  <c:v>2010 Q1</c:v>
                </c:pt>
                <c:pt idx="1">
                  <c:v>2010 Q2</c:v>
                </c:pt>
                <c:pt idx="2">
                  <c:v>2010 Q3</c:v>
                </c:pt>
                <c:pt idx="3">
                  <c:v>2010 Q4</c:v>
                </c:pt>
                <c:pt idx="4">
                  <c:v>2011 Q1</c:v>
                </c:pt>
                <c:pt idx="5">
                  <c:v>2011 Q2</c:v>
                </c:pt>
                <c:pt idx="6">
                  <c:v>2011 Q3</c:v>
                </c:pt>
                <c:pt idx="7">
                  <c:v>2011 Q4</c:v>
                </c:pt>
                <c:pt idx="8">
                  <c:v>2012 Q1</c:v>
                </c:pt>
                <c:pt idx="9">
                  <c:v>2012 Q2</c:v>
                </c:pt>
                <c:pt idx="10">
                  <c:v>2012 Q3</c:v>
                </c:pt>
                <c:pt idx="11">
                  <c:v>2012 Q4</c:v>
                </c:pt>
                <c:pt idx="12">
                  <c:v>2013 Q1</c:v>
                </c:pt>
                <c:pt idx="13">
                  <c:v>2013 Q2</c:v>
                </c:pt>
                <c:pt idx="14">
                  <c:v>2013 Q3</c:v>
                </c:pt>
                <c:pt idx="15">
                  <c:v>2013 Q4</c:v>
                </c:pt>
                <c:pt idx="16">
                  <c:v>2014 Q1</c:v>
                </c:pt>
                <c:pt idx="17">
                  <c:v>2014 Q2</c:v>
                </c:pt>
              </c:strCache>
            </c:strRef>
          </c:cat>
          <c:val>
            <c:numRef>
              <c:f>Sheet1!$D$2:$D$20</c:f>
              <c:numCache>
                <c:formatCode>General</c:formatCode>
                <c:ptCount val="18"/>
                <c:pt idx="0">
                  <c:v>27.9</c:v>
                </c:pt>
                <c:pt idx="1">
                  <c:v>26.5</c:v>
                </c:pt>
                <c:pt idx="2">
                  <c:v>28.6</c:v>
                </c:pt>
                <c:pt idx="3">
                  <c:v>25.6</c:v>
                </c:pt>
                <c:pt idx="4">
                  <c:v>23.9</c:v>
                </c:pt>
                <c:pt idx="5">
                  <c:v>24.2</c:v>
                </c:pt>
                <c:pt idx="6">
                  <c:v>25</c:v>
                </c:pt>
                <c:pt idx="7">
                  <c:v>26.2</c:v>
                </c:pt>
                <c:pt idx="8">
                  <c:v>26</c:v>
                </c:pt>
                <c:pt idx="9">
                  <c:v>21.9</c:v>
                </c:pt>
                <c:pt idx="10">
                  <c:v>24.1</c:v>
                </c:pt>
                <c:pt idx="11">
                  <c:v>22.6</c:v>
                </c:pt>
                <c:pt idx="12">
                  <c:v>25.5</c:v>
                </c:pt>
                <c:pt idx="13">
                  <c:v>23.6</c:v>
                </c:pt>
                <c:pt idx="14">
                  <c:v>25.9</c:v>
                </c:pt>
                <c:pt idx="15">
                  <c:v>24.6</c:v>
                </c:pt>
                <c:pt idx="16">
                  <c:v>20.2</c:v>
                </c:pt>
                <c:pt idx="17">
                  <c:v>15.9</c:v>
                </c:pt>
              </c:numCache>
            </c:numRef>
          </c:val>
          <c:smooth val="0"/>
          <c:extLst>
            <c:ext xmlns:c16="http://schemas.microsoft.com/office/drawing/2014/chart" uri="{C3380CC4-5D6E-409C-BE32-E72D297353CC}">
              <c16:uniqueId val="{00000001-C509-44A2-A248-84D9D9569195}"/>
            </c:ext>
          </c:extLst>
        </c:ser>
        <c:ser>
          <c:idx val="2"/>
          <c:order val="2"/>
          <c:tx>
            <c:strRef>
              <c:f>Sheet1!$B$1</c:f>
              <c:strCache>
                <c:ptCount val="1"/>
                <c:pt idx="0">
                  <c:v>Hispanic </c:v>
                </c:pt>
              </c:strCache>
            </c:strRef>
          </c:tx>
          <c:spPr>
            <a:ln w="25400">
              <a:solidFill>
                <a:srgbClr val="AABA0A"/>
              </a:solidFill>
            </a:ln>
          </c:spPr>
          <c:marker>
            <c:symbol val="triangle"/>
            <c:size val="9"/>
            <c:spPr>
              <a:solidFill>
                <a:srgbClr val="AABA0A"/>
              </a:solidFill>
              <a:ln>
                <a:noFill/>
              </a:ln>
            </c:spPr>
          </c:marker>
          <c:cat>
            <c:strRef>
              <c:f>Sheet1!$A$2:$A$20</c:f>
              <c:strCache>
                <c:ptCount val="18"/>
                <c:pt idx="0">
                  <c:v>2010 Q1</c:v>
                </c:pt>
                <c:pt idx="1">
                  <c:v>2010 Q2</c:v>
                </c:pt>
                <c:pt idx="2">
                  <c:v>2010 Q3</c:v>
                </c:pt>
                <c:pt idx="3">
                  <c:v>2010 Q4</c:v>
                </c:pt>
                <c:pt idx="4">
                  <c:v>2011 Q1</c:v>
                </c:pt>
                <c:pt idx="5">
                  <c:v>2011 Q2</c:v>
                </c:pt>
                <c:pt idx="6">
                  <c:v>2011 Q3</c:v>
                </c:pt>
                <c:pt idx="7">
                  <c:v>2011 Q4</c:v>
                </c:pt>
                <c:pt idx="8">
                  <c:v>2012 Q1</c:v>
                </c:pt>
                <c:pt idx="9">
                  <c:v>2012 Q2</c:v>
                </c:pt>
                <c:pt idx="10">
                  <c:v>2012 Q3</c:v>
                </c:pt>
                <c:pt idx="11">
                  <c:v>2012 Q4</c:v>
                </c:pt>
                <c:pt idx="12">
                  <c:v>2013 Q1</c:v>
                </c:pt>
                <c:pt idx="13">
                  <c:v>2013 Q2</c:v>
                </c:pt>
                <c:pt idx="14">
                  <c:v>2013 Q3</c:v>
                </c:pt>
                <c:pt idx="15">
                  <c:v>2013 Q4</c:v>
                </c:pt>
                <c:pt idx="16">
                  <c:v>2014 Q1</c:v>
                </c:pt>
                <c:pt idx="17">
                  <c:v>2014 Q2</c:v>
                </c:pt>
              </c:strCache>
            </c:strRef>
          </c:cat>
          <c:val>
            <c:numRef>
              <c:f>Sheet1!$B$2:$B$20</c:f>
              <c:numCache>
                <c:formatCode>General</c:formatCode>
                <c:ptCount val="18"/>
                <c:pt idx="0">
                  <c:v>42.4</c:v>
                </c:pt>
                <c:pt idx="1">
                  <c:v>44.9</c:v>
                </c:pt>
                <c:pt idx="2">
                  <c:v>44.1</c:v>
                </c:pt>
                <c:pt idx="3">
                  <c:v>41.5</c:v>
                </c:pt>
                <c:pt idx="4">
                  <c:v>42</c:v>
                </c:pt>
                <c:pt idx="5">
                  <c:v>41.4</c:v>
                </c:pt>
                <c:pt idx="6">
                  <c:v>42.6</c:v>
                </c:pt>
                <c:pt idx="7">
                  <c:v>42.7</c:v>
                </c:pt>
                <c:pt idx="8">
                  <c:v>42.6</c:v>
                </c:pt>
                <c:pt idx="9">
                  <c:v>39.700000000000003</c:v>
                </c:pt>
                <c:pt idx="10">
                  <c:v>40.5</c:v>
                </c:pt>
                <c:pt idx="11">
                  <c:v>42.2</c:v>
                </c:pt>
                <c:pt idx="12">
                  <c:v>41.4</c:v>
                </c:pt>
                <c:pt idx="13">
                  <c:v>41.3</c:v>
                </c:pt>
                <c:pt idx="14">
                  <c:v>39.5</c:v>
                </c:pt>
                <c:pt idx="15">
                  <c:v>40.299999999999997</c:v>
                </c:pt>
                <c:pt idx="16">
                  <c:v>35.700000000000003</c:v>
                </c:pt>
                <c:pt idx="17">
                  <c:v>33.200000000000003</c:v>
                </c:pt>
              </c:numCache>
            </c:numRef>
          </c:val>
          <c:smooth val="0"/>
          <c:extLst>
            <c:ext xmlns:c16="http://schemas.microsoft.com/office/drawing/2014/chart" uri="{C3380CC4-5D6E-409C-BE32-E72D297353CC}">
              <c16:uniqueId val="{00000002-C509-44A2-A248-84D9D9569195}"/>
            </c:ext>
          </c:extLst>
        </c:ser>
        <c:dLbls>
          <c:showLegendKey val="0"/>
          <c:showVal val="0"/>
          <c:showCatName val="0"/>
          <c:showSerName val="0"/>
          <c:showPercent val="0"/>
          <c:showBubbleSize val="0"/>
        </c:dLbls>
        <c:marker val="1"/>
        <c:smooth val="0"/>
        <c:axId val="86153472"/>
        <c:axId val="86172800"/>
      </c:lineChart>
      <c:catAx>
        <c:axId val="86153472"/>
        <c:scaling>
          <c:orientation val="minMax"/>
        </c:scaling>
        <c:delete val="0"/>
        <c:axPos val="b"/>
        <c:numFmt formatCode="General" sourceLinked="1"/>
        <c:majorTickMark val="out"/>
        <c:minorTickMark val="none"/>
        <c:tickLblPos val="nextTo"/>
        <c:txPr>
          <a:bodyPr rot="-2280000"/>
          <a:lstStyle/>
          <a:p>
            <a:pPr>
              <a:defRPr sz="1600" b="0" baseline="0">
                <a:latin typeface="Calibri" panose="020F0502020204030204" pitchFamily="34" charset="0"/>
              </a:defRPr>
            </a:pPr>
            <a:endParaRPr lang="en-US"/>
          </a:p>
        </c:txPr>
        <c:crossAx val="86172800"/>
        <c:crosses val="autoZero"/>
        <c:auto val="1"/>
        <c:lblAlgn val="ctr"/>
        <c:lblOffset val="100"/>
        <c:noMultiLvlLbl val="0"/>
      </c:catAx>
      <c:valAx>
        <c:axId val="86172800"/>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6277631962671331"/>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86153472"/>
        <c:crosses val="autoZero"/>
        <c:crossBetween val="between"/>
        <c:majorUnit val="10"/>
      </c:valAx>
    </c:plotArea>
    <c:legend>
      <c:legendPos val="t"/>
      <c:layout>
        <c:manualLayout>
          <c:xMode val="edge"/>
          <c:yMode val="edge"/>
          <c:x val="0.11005139982502188"/>
          <c:y val="1.1675185338674747E-3"/>
          <c:w val="0.77831571400797117"/>
          <c:h val="8.4146252551764361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7"/>
          <c:y val="0.12188292869641294"/>
          <c:w val="0.87597939146495574"/>
          <c:h val="0.76982966972878386"/>
        </c:manualLayout>
      </c:layout>
      <c:barChart>
        <c:barDir val="col"/>
        <c:grouping val="clustered"/>
        <c:varyColors val="0"/>
        <c:ser>
          <c:idx val="0"/>
          <c:order val="0"/>
          <c:tx>
            <c:strRef>
              <c:f>Sheet1!$B$1</c:f>
              <c:strCache>
                <c:ptCount val="1"/>
                <c:pt idx="0">
                  <c:v>2013</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7AB4-46B8-999E-7DB46F33E4C9}"/>
              </c:ext>
            </c:extLst>
          </c:dPt>
          <c:dPt>
            <c:idx val="1"/>
            <c:invertIfNegative val="0"/>
            <c:bubble3D val="0"/>
            <c:extLst>
              <c:ext xmlns:c16="http://schemas.microsoft.com/office/drawing/2014/chart" uri="{C3380CC4-5D6E-409C-BE32-E72D297353CC}">
                <c16:uniqueId val="{00000001-7AB4-46B8-999E-7DB46F33E4C9}"/>
              </c:ext>
            </c:extLst>
          </c:dPt>
          <c:dPt>
            <c:idx val="2"/>
            <c:invertIfNegative val="0"/>
            <c:bubble3D val="0"/>
            <c:extLst>
              <c:ext xmlns:c16="http://schemas.microsoft.com/office/drawing/2014/chart" uri="{C3380CC4-5D6E-409C-BE32-E72D297353CC}">
                <c16:uniqueId val="{00000002-7AB4-46B8-999E-7DB46F33E4C9}"/>
              </c:ext>
            </c:extLst>
          </c:dPt>
          <c:dPt>
            <c:idx val="3"/>
            <c:invertIfNegative val="0"/>
            <c:bubble3D val="0"/>
            <c:extLst>
              <c:ext xmlns:c16="http://schemas.microsoft.com/office/drawing/2014/chart" uri="{C3380CC4-5D6E-409C-BE32-E72D297353CC}">
                <c16:uniqueId val="{00000003-7AB4-46B8-999E-7DB46F33E4C9}"/>
              </c:ext>
            </c:extLst>
          </c:dPt>
          <c:cat>
            <c:strRef>
              <c:f>Sheet1!$A$2:$A$5</c:f>
              <c:strCache>
                <c:ptCount val="3"/>
                <c:pt idx="0">
                  <c:v>White</c:v>
                </c:pt>
                <c:pt idx="1">
                  <c:v>Black</c:v>
                </c:pt>
                <c:pt idx="2">
                  <c:v>Hispanic</c:v>
                </c:pt>
              </c:strCache>
            </c:strRef>
          </c:cat>
          <c:val>
            <c:numRef>
              <c:f>Sheet1!$B$2:$B$5</c:f>
              <c:numCache>
                <c:formatCode>General</c:formatCode>
                <c:ptCount val="3"/>
                <c:pt idx="0">
                  <c:v>88.3</c:v>
                </c:pt>
                <c:pt idx="1">
                  <c:v>85</c:v>
                </c:pt>
                <c:pt idx="2">
                  <c:v>79</c:v>
                </c:pt>
              </c:numCache>
            </c:numRef>
          </c:val>
          <c:extLst>
            <c:ext xmlns:c16="http://schemas.microsoft.com/office/drawing/2014/chart" uri="{C3380CC4-5D6E-409C-BE32-E72D297353CC}">
              <c16:uniqueId val="{00000004-7AB4-46B8-999E-7DB46F33E4C9}"/>
            </c:ext>
          </c:extLst>
        </c:ser>
        <c:ser>
          <c:idx val="1"/>
          <c:order val="1"/>
          <c:tx>
            <c:strRef>
              <c:f>Sheet1!$C$1</c:f>
              <c:strCache>
                <c:ptCount val="1"/>
                <c:pt idx="0">
                  <c:v>January-June 2014</c:v>
                </c:pt>
              </c:strCache>
            </c:strRef>
          </c:tx>
          <c:spPr>
            <a:solidFill>
              <a:srgbClr val="AABA0A"/>
            </a:solidFill>
          </c:spPr>
          <c:invertIfNegative val="0"/>
          <c:cat>
            <c:strRef>
              <c:f>Sheet1!$A$2:$A$5</c:f>
              <c:strCache>
                <c:ptCount val="3"/>
                <c:pt idx="0">
                  <c:v>White</c:v>
                </c:pt>
                <c:pt idx="1">
                  <c:v>Black</c:v>
                </c:pt>
                <c:pt idx="2">
                  <c:v>Hispanic</c:v>
                </c:pt>
              </c:strCache>
            </c:strRef>
          </c:cat>
          <c:val>
            <c:numRef>
              <c:f>Sheet1!$C$2:$C$5</c:f>
              <c:numCache>
                <c:formatCode>General</c:formatCode>
                <c:ptCount val="3"/>
                <c:pt idx="0">
                  <c:v>89.3</c:v>
                </c:pt>
                <c:pt idx="1">
                  <c:v>86.5</c:v>
                </c:pt>
                <c:pt idx="2">
                  <c:v>82.2</c:v>
                </c:pt>
              </c:numCache>
            </c:numRef>
          </c:val>
          <c:extLst>
            <c:ext xmlns:c16="http://schemas.microsoft.com/office/drawing/2014/chart" uri="{C3380CC4-5D6E-409C-BE32-E72D297353CC}">
              <c16:uniqueId val="{00000005-7AB4-46B8-999E-7DB46F33E4C9}"/>
            </c:ext>
          </c:extLst>
        </c:ser>
        <c:dLbls>
          <c:showLegendKey val="0"/>
          <c:showVal val="0"/>
          <c:showCatName val="0"/>
          <c:showSerName val="0"/>
          <c:showPercent val="0"/>
          <c:showBubbleSize val="0"/>
        </c:dLbls>
        <c:gapWidth val="150"/>
        <c:axId val="92103424"/>
        <c:axId val="92105344"/>
      </c:barChart>
      <c:catAx>
        <c:axId val="9210342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92105344"/>
        <c:crosses val="autoZero"/>
        <c:auto val="1"/>
        <c:lblAlgn val="ctr"/>
        <c:lblOffset val="100"/>
        <c:noMultiLvlLbl val="0"/>
      </c:catAx>
      <c:valAx>
        <c:axId val="92105344"/>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6.1728395061728392E-3"/>
              <c:y val="0.39567147856517937"/>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92103424"/>
        <c:crosses val="autoZero"/>
        <c:crossBetween val="between"/>
        <c:majorUnit val="10"/>
      </c:valAx>
    </c:plotArea>
    <c:legend>
      <c:legendPos val="t"/>
      <c:layout>
        <c:manualLayout>
          <c:xMode val="edge"/>
          <c:yMode val="edge"/>
          <c:x val="5.5555555555555552E-2"/>
          <c:y val="1.5498414260717408E-2"/>
          <c:w val="0.88801351219986391"/>
          <c:h val="6.4424212598425193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smtClean="0"/>
              <a:t>Hispanics</a:t>
            </a:r>
            <a:endParaRPr lang="en-US" sz="1600" dirty="0"/>
          </a:p>
        </c:rich>
      </c:tx>
      <c:layout>
        <c:manualLayout>
          <c:xMode val="edge"/>
          <c:yMode val="edge"/>
          <c:x val="0.38602188877333732"/>
          <c:y val="8.0133547499528345E-3"/>
        </c:manualLayout>
      </c:layout>
      <c:overlay val="0"/>
    </c:title>
    <c:autoTitleDeleted val="0"/>
    <c:plotArea>
      <c:layout>
        <c:manualLayout>
          <c:layoutTarget val="inner"/>
          <c:xMode val="edge"/>
          <c:yMode val="edge"/>
          <c:x val="0.18588485467094393"/>
          <c:y val="0.17730039179885124"/>
          <c:w val="0.80091085836492659"/>
          <c:h val="0.67179761497204149"/>
        </c:manualLayout>
      </c:layout>
      <c:lineChart>
        <c:grouping val="standard"/>
        <c:varyColors val="0"/>
        <c:ser>
          <c:idx val="3"/>
          <c:order val="0"/>
          <c:tx>
            <c:strRef>
              <c:f>Sheet1!$A$2</c:f>
              <c:strCache>
                <c:ptCount val="1"/>
                <c:pt idx="0">
                  <c:v>Private</c:v>
                </c:pt>
              </c:strCache>
            </c:strRef>
          </c:tx>
          <c:spPr>
            <a:ln w="25400">
              <a:solidFill>
                <a:sysClr val="windowText" lastClr="000000"/>
              </a:solidFill>
            </a:ln>
          </c:spPr>
          <c:marker>
            <c:symbol val="circle"/>
            <c:size val="7"/>
            <c:spPr>
              <a:solidFill>
                <a:sysClr val="windowText" lastClr="000000"/>
              </a:solidFill>
              <a:ln>
                <a:noFill/>
              </a:ln>
            </c:spPr>
          </c:marker>
          <c:cat>
            <c:numRef>
              <c:f>Sheet1!$B$1:$L$1</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Sheet1!$B$2:$L$2</c:f>
              <c:numCache>
                <c:formatCode>0.0</c:formatCode>
                <c:ptCount val="11"/>
                <c:pt idx="0">
                  <c:v>20.8489</c:v>
                </c:pt>
                <c:pt idx="1">
                  <c:v>14.9025</c:v>
                </c:pt>
                <c:pt idx="2">
                  <c:v>14.9893</c:v>
                </c:pt>
                <c:pt idx="3">
                  <c:v>16.3124</c:v>
                </c:pt>
                <c:pt idx="4">
                  <c:v>17.935300000000002</c:v>
                </c:pt>
                <c:pt idx="5">
                  <c:v>17.322500000000002</c:v>
                </c:pt>
                <c:pt idx="6">
                  <c:v>16.558499999999999</c:v>
                </c:pt>
                <c:pt idx="7">
                  <c:v>15.4389</c:v>
                </c:pt>
                <c:pt idx="8">
                  <c:v>12.4223</c:v>
                </c:pt>
                <c:pt idx="9">
                  <c:v>17.7517</c:v>
                </c:pt>
                <c:pt idx="10">
                  <c:v>14.1088</c:v>
                </c:pt>
              </c:numCache>
            </c:numRef>
          </c:val>
          <c:smooth val="0"/>
          <c:extLst>
            <c:ext xmlns:c16="http://schemas.microsoft.com/office/drawing/2014/chart" uri="{C3380CC4-5D6E-409C-BE32-E72D297353CC}">
              <c16:uniqueId val="{00000000-EA50-417D-A0B4-FDB1AC2383B8}"/>
            </c:ext>
          </c:extLst>
        </c:ser>
        <c:ser>
          <c:idx val="0"/>
          <c:order val="1"/>
          <c:tx>
            <c:strRef>
              <c:f>Sheet1!$A$3</c:f>
              <c:strCache>
                <c:ptCount val="1"/>
                <c:pt idx="0">
                  <c:v>Public</c:v>
                </c:pt>
              </c:strCache>
            </c:strRef>
          </c:tx>
          <c:spPr>
            <a:ln w="25400">
              <a:solidFill>
                <a:srgbClr val="0072C6"/>
              </a:solidFill>
            </a:ln>
          </c:spPr>
          <c:marker>
            <c:symbol val="square"/>
            <c:size val="7"/>
            <c:spPr>
              <a:solidFill>
                <a:srgbClr val="0072C6"/>
              </a:solidFill>
              <a:ln>
                <a:noFill/>
              </a:ln>
            </c:spPr>
          </c:marker>
          <c:cat>
            <c:numRef>
              <c:f>Sheet1!$B$1:$L$1</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Sheet1!$B$3:$L$3</c:f>
              <c:numCache>
                <c:formatCode>0.0</c:formatCode>
                <c:ptCount val="11"/>
                <c:pt idx="0">
                  <c:v>23.692900000000002</c:v>
                </c:pt>
                <c:pt idx="1">
                  <c:v>19.938300000000002</c:v>
                </c:pt>
                <c:pt idx="2">
                  <c:v>21.3003</c:v>
                </c:pt>
                <c:pt idx="3">
                  <c:v>18.124700000000001</c:v>
                </c:pt>
                <c:pt idx="4">
                  <c:v>20.813600000000001</c:v>
                </c:pt>
                <c:pt idx="5">
                  <c:v>18.4742</c:v>
                </c:pt>
                <c:pt idx="6">
                  <c:v>15.6061</c:v>
                </c:pt>
                <c:pt idx="7">
                  <c:v>24.793099999999999</c:v>
                </c:pt>
                <c:pt idx="8">
                  <c:v>13.7219</c:v>
                </c:pt>
                <c:pt idx="9">
                  <c:v>18.700399999999998</c:v>
                </c:pt>
                <c:pt idx="10">
                  <c:v>23.268799999999999</c:v>
                </c:pt>
              </c:numCache>
            </c:numRef>
          </c:val>
          <c:smooth val="0"/>
          <c:extLst>
            <c:ext xmlns:c16="http://schemas.microsoft.com/office/drawing/2014/chart" uri="{C3380CC4-5D6E-409C-BE32-E72D297353CC}">
              <c16:uniqueId val="{00000001-EA50-417D-A0B4-FDB1AC2383B8}"/>
            </c:ext>
          </c:extLst>
        </c:ser>
        <c:ser>
          <c:idx val="2"/>
          <c:order val="2"/>
          <c:tx>
            <c:strRef>
              <c:f>Sheet1!$A$4</c:f>
              <c:strCache>
                <c:ptCount val="1"/>
                <c:pt idx="0">
                  <c:v>Uninsured</c:v>
                </c:pt>
              </c:strCache>
            </c:strRef>
          </c:tx>
          <c:spPr>
            <a:ln w="25400">
              <a:solidFill>
                <a:srgbClr val="AABA0A"/>
              </a:solidFill>
            </a:ln>
          </c:spPr>
          <c:marker>
            <c:symbol val="triangle"/>
            <c:size val="9"/>
            <c:spPr>
              <a:solidFill>
                <a:srgbClr val="AABA0A"/>
              </a:solidFill>
              <a:ln>
                <a:noFill/>
              </a:ln>
            </c:spPr>
          </c:marker>
          <c:cat>
            <c:numRef>
              <c:f>Sheet1!$B$1:$L$1</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Sheet1!$B$4:$L$4</c:f>
              <c:numCache>
                <c:formatCode>0.0</c:formatCode>
                <c:ptCount val="11"/>
                <c:pt idx="0">
                  <c:v>41.066200000000002</c:v>
                </c:pt>
                <c:pt idx="1">
                  <c:v>38.429299999999998</c:v>
                </c:pt>
                <c:pt idx="2">
                  <c:v>31.451000000000001</c:v>
                </c:pt>
                <c:pt idx="3">
                  <c:v>26.035499999999999</c:v>
                </c:pt>
                <c:pt idx="4">
                  <c:v>30.614000000000001</c:v>
                </c:pt>
                <c:pt idx="5">
                  <c:v>31.172599999999999</c:v>
                </c:pt>
                <c:pt idx="6">
                  <c:v>28.342600000000001</c:v>
                </c:pt>
                <c:pt idx="7">
                  <c:v>29.718399999999999</c:v>
                </c:pt>
                <c:pt idx="8">
                  <c:v>34.071899999999999</c:v>
                </c:pt>
                <c:pt idx="9">
                  <c:v>25.8188</c:v>
                </c:pt>
                <c:pt idx="10">
                  <c:v>33.377699999999997</c:v>
                </c:pt>
              </c:numCache>
            </c:numRef>
          </c:val>
          <c:smooth val="0"/>
          <c:extLst>
            <c:ext xmlns:c16="http://schemas.microsoft.com/office/drawing/2014/chart" uri="{C3380CC4-5D6E-409C-BE32-E72D297353CC}">
              <c16:uniqueId val="{00000002-EA50-417D-A0B4-FDB1AC2383B8}"/>
            </c:ext>
          </c:extLst>
        </c:ser>
        <c:dLbls>
          <c:showLegendKey val="0"/>
          <c:showVal val="0"/>
          <c:showCatName val="0"/>
          <c:showSerName val="0"/>
          <c:showPercent val="0"/>
          <c:showBubbleSize val="0"/>
        </c:dLbls>
        <c:marker val="1"/>
        <c:smooth val="0"/>
        <c:axId val="154323968"/>
        <c:axId val="154842240"/>
      </c:lineChart>
      <c:catAx>
        <c:axId val="154323968"/>
        <c:scaling>
          <c:orientation val="minMax"/>
        </c:scaling>
        <c:delete val="0"/>
        <c:axPos val="b"/>
        <c:numFmt formatCode="General" sourceLinked="1"/>
        <c:majorTickMark val="out"/>
        <c:minorTickMark val="none"/>
        <c:tickLblPos val="nextTo"/>
        <c:txPr>
          <a:bodyPr rot="-3300000"/>
          <a:lstStyle/>
          <a:p>
            <a:pPr>
              <a:defRPr sz="1600" b="0" baseline="0">
                <a:latin typeface="Calibri" panose="020F0502020204030204" pitchFamily="34" charset="0"/>
              </a:defRPr>
            </a:pPr>
            <a:endParaRPr lang="en-US"/>
          </a:p>
        </c:txPr>
        <c:crossAx val="154842240"/>
        <c:crosses val="autoZero"/>
        <c:auto val="1"/>
        <c:lblAlgn val="ctr"/>
        <c:lblOffset val="100"/>
        <c:noMultiLvlLbl val="0"/>
      </c:catAx>
      <c:valAx>
        <c:axId val="154842240"/>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146415801285708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4323968"/>
        <c:crosses val="autoZero"/>
        <c:crossBetween val="between"/>
        <c:majorUnit val="10"/>
      </c:valAx>
    </c:plotArea>
    <c:legend>
      <c:legendPos val="t"/>
      <c:layout>
        <c:manualLayout>
          <c:xMode val="edge"/>
          <c:yMode val="edge"/>
          <c:x val="8.1996694857587246E-3"/>
          <c:y val="8.5713130967324733E-2"/>
          <c:w val="0.99127867697093419"/>
          <c:h val="4.7222636444190565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625814134344318"/>
          <c:y val="0.17823043858648105"/>
          <c:w val="0.80052566345873433"/>
          <c:h val="0.66970857583019516"/>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Sheet1!$B$2:$L$2</c:f>
              <c:numCache>
                <c:formatCode>General</c:formatCode>
                <c:ptCount val="11"/>
                <c:pt idx="0">
                  <c:v>15.3</c:v>
                </c:pt>
                <c:pt idx="1">
                  <c:v>14.3</c:v>
                </c:pt>
                <c:pt idx="2">
                  <c:v>14.2</c:v>
                </c:pt>
                <c:pt idx="3">
                  <c:v>15.1</c:v>
                </c:pt>
                <c:pt idx="4">
                  <c:v>15.3</c:v>
                </c:pt>
                <c:pt idx="5">
                  <c:v>13.9</c:v>
                </c:pt>
                <c:pt idx="6">
                  <c:v>15.4</c:v>
                </c:pt>
                <c:pt idx="7">
                  <c:v>14.7</c:v>
                </c:pt>
                <c:pt idx="8">
                  <c:v>14.4</c:v>
                </c:pt>
                <c:pt idx="9">
                  <c:v>13.6</c:v>
                </c:pt>
                <c:pt idx="10">
                  <c:v>14.7</c:v>
                </c:pt>
              </c:numCache>
            </c:numRef>
          </c:val>
          <c:smooth val="0"/>
          <c:extLst>
            <c:ext xmlns:c16="http://schemas.microsoft.com/office/drawing/2014/chart" uri="{C3380CC4-5D6E-409C-BE32-E72D297353CC}">
              <c16:uniqueId val="{00000000-AB45-485F-860B-5C399ABE88BF}"/>
            </c:ext>
          </c:extLst>
        </c:ser>
        <c:ser>
          <c:idx val="0"/>
          <c:order val="1"/>
          <c:tx>
            <c:strRef>
              <c:f>Sheet1!$A$4</c:f>
              <c:strCache>
                <c:ptCount val="1"/>
                <c:pt idx="0">
                  <c:v>White</c:v>
                </c:pt>
              </c:strCache>
            </c:strRef>
          </c:tx>
          <c:spPr>
            <a:ln w="25400">
              <a:solidFill>
                <a:srgbClr val="0072C6"/>
              </a:solidFill>
            </a:ln>
          </c:spPr>
          <c:marker>
            <c:symbol val="square"/>
            <c:size val="7"/>
            <c:spPr>
              <a:solidFill>
                <a:srgbClr val="0072C6"/>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Sheet1!$B$4:$L$4</c:f>
              <c:numCache>
                <c:formatCode>General</c:formatCode>
                <c:ptCount val="11"/>
                <c:pt idx="0">
                  <c:v>12.9</c:v>
                </c:pt>
                <c:pt idx="1">
                  <c:v>12.4</c:v>
                </c:pt>
                <c:pt idx="2">
                  <c:v>12.1</c:v>
                </c:pt>
                <c:pt idx="3">
                  <c:v>12.8</c:v>
                </c:pt>
                <c:pt idx="4">
                  <c:v>13.8</c:v>
                </c:pt>
                <c:pt idx="5">
                  <c:v>12</c:v>
                </c:pt>
                <c:pt idx="6">
                  <c:v>13.5</c:v>
                </c:pt>
                <c:pt idx="7">
                  <c:v>12.5</c:v>
                </c:pt>
                <c:pt idx="8">
                  <c:v>12.6</c:v>
                </c:pt>
                <c:pt idx="9">
                  <c:v>11.9</c:v>
                </c:pt>
                <c:pt idx="10">
                  <c:v>12.9</c:v>
                </c:pt>
              </c:numCache>
            </c:numRef>
          </c:val>
          <c:smooth val="0"/>
          <c:extLst>
            <c:ext xmlns:c16="http://schemas.microsoft.com/office/drawing/2014/chart" uri="{C3380CC4-5D6E-409C-BE32-E72D297353CC}">
              <c16:uniqueId val="{00000001-AB45-485F-860B-5C399ABE88BF}"/>
            </c:ext>
          </c:extLst>
        </c:ser>
        <c:ser>
          <c:idx val="2"/>
          <c:order val="2"/>
          <c:tx>
            <c:strRef>
              <c:f>Sheet1!$A$5</c:f>
              <c:strCache>
                <c:ptCount val="1"/>
                <c:pt idx="0">
                  <c:v>Black</c:v>
                </c:pt>
              </c:strCache>
            </c:strRef>
          </c:tx>
          <c:spPr>
            <a:ln w="25400">
              <a:solidFill>
                <a:srgbClr val="AABA0A"/>
              </a:solidFill>
            </a:ln>
          </c:spPr>
          <c:marker>
            <c:symbol val="triangle"/>
            <c:size val="9"/>
            <c:spPr>
              <a:solidFill>
                <a:srgbClr val="AABA0A"/>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Sheet1!$B$5:$L$5</c:f>
              <c:numCache>
                <c:formatCode>General</c:formatCode>
                <c:ptCount val="11"/>
                <c:pt idx="0">
                  <c:v>18.899999999999999</c:v>
                </c:pt>
                <c:pt idx="1">
                  <c:v>18.600000000000001</c:v>
                </c:pt>
                <c:pt idx="2">
                  <c:v>17.5</c:v>
                </c:pt>
                <c:pt idx="3">
                  <c:v>20.9</c:v>
                </c:pt>
                <c:pt idx="4">
                  <c:v>16.5</c:v>
                </c:pt>
                <c:pt idx="5">
                  <c:v>17.7</c:v>
                </c:pt>
                <c:pt idx="6">
                  <c:v>22.7</c:v>
                </c:pt>
                <c:pt idx="7">
                  <c:v>19.899999999999999</c:v>
                </c:pt>
                <c:pt idx="8">
                  <c:v>16.600000000000001</c:v>
                </c:pt>
                <c:pt idx="9">
                  <c:v>15.7</c:v>
                </c:pt>
                <c:pt idx="10">
                  <c:v>17.2</c:v>
                </c:pt>
              </c:numCache>
            </c:numRef>
          </c:val>
          <c:smooth val="0"/>
          <c:extLst>
            <c:ext xmlns:c16="http://schemas.microsoft.com/office/drawing/2014/chart" uri="{C3380CC4-5D6E-409C-BE32-E72D297353CC}">
              <c16:uniqueId val="{00000002-AB45-485F-860B-5C399ABE88BF}"/>
            </c:ext>
          </c:extLst>
        </c:ser>
        <c:ser>
          <c:idx val="1"/>
          <c:order val="3"/>
          <c:tx>
            <c:strRef>
              <c:f>Sheet1!$A$3</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Sheet1!$B$3:$L$3</c:f>
              <c:numCache>
                <c:formatCode>General</c:formatCode>
                <c:ptCount val="11"/>
                <c:pt idx="0">
                  <c:v>25.8</c:v>
                </c:pt>
                <c:pt idx="1">
                  <c:v>20.6</c:v>
                </c:pt>
                <c:pt idx="2">
                  <c:v>19.600000000000001</c:v>
                </c:pt>
                <c:pt idx="3">
                  <c:v>17.7</c:v>
                </c:pt>
                <c:pt idx="4">
                  <c:v>20.6</c:v>
                </c:pt>
                <c:pt idx="5">
                  <c:v>19.3</c:v>
                </c:pt>
                <c:pt idx="6">
                  <c:v>17.7</c:v>
                </c:pt>
                <c:pt idx="7">
                  <c:v>20.399999999999999</c:v>
                </c:pt>
                <c:pt idx="8">
                  <c:v>18.100000000000001</c:v>
                </c:pt>
                <c:pt idx="9">
                  <c:v>18.899999999999999</c:v>
                </c:pt>
                <c:pt idx="10">
                  <c:v>20.2</c:v>
                </c:pt>
              </c:numCache>
            </c:numRef>
          </c:val>
          <c:smooth val="0"/>
          <c:extLst>
            <c:ext xmlns:c16="http://schemas.microsoft.com/office/drawing/2014/chart" uri="{C3380CC4-5D6E-409C-BE32-E72D297353CC}">
              <c16:uniqueId val="{00000003-AB45-485F-860B-5C399ABE88BF}"/>
            </c:ext>
          </c:extLst>
        </c:ser>
        <c:dLbls>
          <c:showLegendKey val="0"/>
          <c:showVal val="0"/>
          <c:showCatName val="0"/>
          <c:showSerName val="0"/>
          <c:showPercent val="0"/>
          <c:showBubbleSize val="0"/>
        </c:dLbls>
        <c:marker val="1"/>
        <c:smooth val="0"/>
        <c:axId val="155229568"/>
        <c:axId val="155252224"/>
      </c:lineChart>
      <c:catAx>
        <c:axId val="155229568"/>
        <c:scaling>
          <c:orientation val="minMax"/>
        </c:scaling>
        <c:delete val="0"/>
        <c:axPos val="b"/>
        <c:numFmt formatCode="General" sourceLinked="1"/>
        <c:majorTickMark val="out"/>
        <c:minorTickMark val="none"/>
        <c:tickLblPos val="nextTo"/>
        <c:txPr>
          <a:bodyPr rot="-3300000"/>
          <a:lstStyle/>
          <a:p>
            <a:pPr>
              <a:defRPr sz="1600" b="0" baseline="0">
                <a:latin typeface="Calibri" panose="020F0502020204030204" pitchFamily="34" charset="0"/>
              </a:defRPr>
            </a:pPr>
            <a:endParaRPr lang="en-US"/>
          </a:p>
        </c:txPr>
        <c:crossAx val="155252224"/>
        <c:crosses val="autoZero"/>
        <c:auto val="1"/>
        <c:lblAlgn val="ctr"/>
        <c:lblOffset val="100"/>
        <c:noMultiLvlLbl val="0"/>
      </c:catAx>
      <c:valAx>
        <c:axId val="155252224"/>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146415801285708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5229568"/>
        <c:crosses val="autoZero"/>
        <c:crossBetween val="between"/>
        <c:majorUnit val="10"/>
      </c:valAx>
    </c:plotArea>
    <c:legend>
      <c:legendPos val="t"/>
      <c:layout>
        <c:manualLayout>
          <c:xMode val="edge"/>
          <c:yMode val="edge"/>
          <c:x val="8.1996694857587246E-3"/>
          <c:y val="8.5708613868918565E-2"/>
          <c:w val="0.99127867697093419"/>
          <c:h val="5.4892255315911596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51708466997181"/>
          <c:y val="0.12602969767667929"/>
          <c:w val="0.818908573928259"/>
          <c:h val="0.72076868863614274"/>
        </c:manualLayout>
      </c:layout>
      <c:lineChart>
        <c:grouping val="standard"/>
        <c:varyColors val="0"/>
        <c:ser>
          <c:idx val="3"/>
          <c:order val="0"/>
          <c:tx>
            <c:strRef>
              <c:f>Sheet1!$B$1</c:f>
              <c:strCache>
                <c:ptCount val="1"/>
                <c:pt idx="0">
                  <c:v>English</c:v>
                </c:pt>
              </c:strCache>
            </c:strRef>
          </c:tx>
          <c:spPr>
            <a:ln w="25400">
              <a:solidFill>
                <a:sysClr val="windowText" lastClr="000000"/>
              </a:solidFill>
            </a:ln>
          </c:spPr>
          <c:marker>
            <c:symbol val="circle"/>
            <c:size val="7"/>
            <c:spPr>
              <a:solidFill>
                <a:sysClr val="windowText" lastClr="000000"/>
              </a:solidFill>
              <a:ln>
                <a:noFill/>
              </a:ln>
            </c:spPr>
          </c:marker>
          <c:cat>
            <c:numRef>
              <c:f>Sheet1!$A$2:$A$12</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Sheet1!$B$2:$B$12</c:f>
              <c:numCache>
                <c:formatCode>General</c:formatCode>
                <c:ptCount val="11"/>
                <c:pt idx="0">
                  <c:v>7.2</c:v>
                </c:pt>
                <c:pt idx="1">
                  <c:v>8.5</c:v>
                </c:pt>
                <c:pt idx="2">
                  <c:v>6.7</c:v>
                </c:pt>
                <c:pt idx="3">
                  <c:v>7.8</c:v>
                </c:pt>
                <c:pt idx="4">
                  <c:v>6.7</c:v>
                </c:pt>
                <c:pt idx="5">
                  <c:v>7.6</c:v>
                </c:pt>
                <c:pt idx="6">
                  <c:v>5</c:v>
                </c:pt>
                <c:pt idx="7">
                  <c:v>3.9</c:v>
                </c:pt>
                <c:pt idx="8">
                  <c:v>3.5</c:v>
                </c:pt>
                <c:pt idx="9">
                  <c:v>3.8</c:v>
                </c:pt>
                <c:pt idx="10">
                  <c:v>3</c:v>
                </c:pt>
              </c:numCache>
            </c:numRef>
          </c:val>
          <c:smooth val="0"/>
          <c:extLst>
            <c:ext xmlns:c16="http://schemas.microsoft.com/office/drawing/2014/chart" uri="{C3380CC4-5D6E-409C-BE32-E72D297353CC}">
              <c16:uniqueId val="{00000000-C987-4E14-9613-204E13F51C67}"/>
            </c:ext>
          </c:extLst>
        </c:ser>
        <c:ser>
          <c:idx val="0"/>
          <c:order val="1"/>
          <c:tx>
            <c:strRef>
              <c:f>Sheet1!$C$1</c:f>
              <c:strCache>
                <c:ptCount val="1"/>
                <c:pt idx="0">
                  <c:v>Other</c:v>
                </c:pt>
              </c:strCache>
            </c:strRef>
          </c:tx>
          <c:spPr>
            <a:ln w="25400">
              <a:solidFill>
                <a:srgbClr val="0072C6"/>
              </a:solidFill>
            </a:ln>
          </c:spPr>
          <c:marker>
            <c:symbol val="square"/>
            <c:size val="7"/>
            <c:spPr>
              <a:solidFill>
                <a:srgbClr val="0072C6"/>
              </a:solidFill>
              <a:ln>
                <a:noFill/>
              </a:ln>
            </c:spPr>
          </c:marker>
          <c:cat>
            <c:numRef>
              <c:f>Sheet1!$A$2:$A$12</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Sheet1!$C$2:$C$12</c:f>
              <c:numCache>
                <c:formatCode>General</c:formatCode>
                <c:ptCount val="11"/>
                <c:pt idx="0">
                  <c:v>12.5</c:v>
                </c:pt>
                <c:pt idx="1">
                  <c:v>15.9</c:v>
                </c:pt>
                <c:pt idx="2">
                  <c:v>13.1</c:v>
                </c:pt>
                <c:pt idx="3">
                  <c:v>12</c:v>
                </c:pt>
                <c:pt idx="4">
                  <c:v>10.8</c:v>
                </c:pt>
                <c:pt idx="5">
                  <c:v>11.6</c:v>
                </c:pt>
                <c:pt idx="6">
                  <c:v>10.8</c:v>
                </c:pt>
                <c:pt idx="7">
                  <c:v>9.5</c:v>
                </c:pt>
                <c:pt idx="9">
                  <c:v>5.8</c:v>
                </c:pt>
                <c:pt idx="10">
                  <c:v>9.3000000000000007</c:v>
                </c:pt>
              </c:numCache>
            </c:numRef>
          </c:val>
          <c:smooth val="0"/>
          <c:extLst>
            <c:ext xmlns:c16="http://schemas.microsoft.com/office/drawing/2014/chart" uri="{C3380CC4-5D6E-409C-BE32-E72D297353CC}">
              <c16:uniqueId val="{00000001-C987-4E14-9613-204E13F51C67}"/>
            </c:ext>
          </c:extLst>
        </c:ser>
        <c:dLbls>
          <c:showLegendKey val="0"/>
          <c:showVal val="0"/>
          <c:showCatName val="0"/>
          <c:showSerName val="0"/>
          <c:showPercent val="0"/>
          <c:showBubbleSize val="0"/>
        </c:dLbls>
        <c:marker val="1"/>
        <c:smooth val="0"/>
        <c:axId val="155293568"/>
        <c:axId val="155295104"/>
      </c:lineChart>
      <c:catAx>
        <c:axId val="155293568"/>
        <c:scaling>
          <c:orientation val="minMax"/>
        </c:scaling>
        <c:delete val="0"/>
        <c:axPos val="b"/>
        <c:numFmt formatCode="General" sourceLinked="1"/>
        <c:majorTickMark val="out"/>
        <c:minorTickMark val="none"/>
        <c:tickLblPos val="nextTo"/>
        <c:txPr>
          <a:bodyPr rot="-3300000"/>
          <a:lstStyle/>
          <a:p>
            <a:pPr>
              <a:defRPr sz="1600" b="0" baseline="0">
                <a:latin typeface="Calibri" panose="020F0502020204030204" pitchFamily="34" charset="0"/>
              </a:defRPr>
            </a:pPr>
            <a:endParaRPr lang="en-US"/>
          </a:p>
        </c:txPr>
        <c:crossAx val="155295104"/>
        <c:crosses val="autoZero"/>
        <c:auto val="1"/>
        <c:lblAlgn val="ctr"/>
        <c:lblOffset val="100"/>
        <c:noMultiLvlLbl val="0"/>
      </c:catAx>
      <c:valAx>
        <c:axId val="155295104"/>
        <c:scaling>
          <c:orientation val="minMax"/>
          <c:max val="25"/>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905540974044911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5293568"/>
        <c:crosses val="autoZero"/>
        <c:crossBetween val="between"/>
        <c:majorUnit val="5"/>
      </c:valAx>
    </c:plotArea>
    <c:legend>
      <c:legendPos val="t"/>
      <c:layout>
        <c:manualLayout>
          <c:xMode val="edge"/>
          <c:yMode val="edge"/>
          <c:x val="8.19954797317002E-3"/>
          <c:y val="1.1675185338674747E-3"/>
          <c:w val="0.99127867697093419"/>
          <c:h val="8.7232672304850781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smtClean="0"/>
              <a:t>Hispanics</a:t>
            </a:r>
            <a:endParaRPr lang="en-US" sz="1600" dirty="0"/>
          </a:p>
        </c:rich>
      </c:tx>
      <c:layout>
        <c:manualLayout>
          <c:xMode val="edge"/>
          <c:yMode val="edge"/>
          <c:x val="0.37918197725284342"/>
          <c:y val="0"/>
        </c:manualLayout>
      </c:layout>
      <c:overlay val="0"/>
    </c:title>
    <c:autoTitleDeleted val="0"/>
    <c:plotArea>
      <c:layout>
        <c:manualLayout>
          <c:layoutTarget val="inner"/>
          <c:xMode val="edge"/>
          <c:yMode val="edge"/>
          <c:x val="0.19343637600855448"/>
          <c:y val="0.20956004169691556"/>
          <c:w val="0.80656362399144554"/>
          <c:h val="0.67566594069358354"/>
        </c:manualLayout>
      </c:layout>
      <c:lineChart>
        <c:grouping val="standard"/>
        <c:varyColors val="0"/>
        <c:ser>
          <c:idx val="3"/>
          <c:order val="0"/>
          <c:tx>
            <c:strRef>
              <c:f>Sheet1!$A$2</c:f>
              <c:strCache>
                <c:ptCount val="1"/>
                <c:pt idx="0">
                  <c:v>Poor</c:v>
                </c:pt>
              </c:strCache>
            </c:strRef>
          </c:tx>
          <c:spPr>
            <a:ln w="25400">
              <a:solidFill>
                <a:sysClr val="windowText" lastClr="000000"/>
              </a:solidFill>
            </a:ln>
          </c:spPr>
          <c:marker>
            <c:symbol val="circle"/>
            <c:size val="7"/>
            <c:spPr>
              <a:solidFill>
                <a:sysClr val="windowText" lastClr="000000"/>
              </a:solidFill>
              <a:ln>
                <a:noFill/>
              </a:ln>
            </c:spPr>
          </c:marker>
          <c:cat>
            <c:numRef>
              <c:f>Sheet1!$B$1:$F$1</c:f>
              <c:numCache>
                <c:formatCode>General</c:formatCode>
                <c:ptCount val="5"/>
                <c:pt idx="0">
                  <c:v>2000</c:v>
                </c:pt>
                <c:pt idx="1">
                  <c:v>2003</c:v>
                </c:pt>
                <c:pt idx="2">
                  <c:v>2005</c:v>
                </c:pt>
                <c:pt idx="3">
                  <c:v>2008</c:v>
                </c:pt>
                <c:pt idx="4">
                  <c:v>2010</c:v>
                </c:pt>
              </c:numCache>
            </c:numRef>
          </c:cat>
          <c:val>
            <c:numRef>
              <c:f>Sheet1!$B$2:$F$2</c:f>
              <c:numCache>
                <c:formatCode>0.0</c:formatCode>
                <c:ptCount val="5"/>
                <c:pt idx="0">
                  <c:v>15.3</c:v>
                </c:pt>
                <c:pt idx="1">
                  <c:v>21.7</c:v>
                </c:pt>
                <c:pt idx="2">
                  <c:v>19.5</c:v>
                </c:pt>
                <c:pt idx="3">
                  <c:v>21.3</c:v>
                </c:pt>
                <c:pt idx="4">
                  <c:v>34.200000000000003</c:v>
                </c:pt>
              </c:numCache>
            </c:numRef>
          </c:val>
          <c:smooth val="0"/>
          <c:extLst>
            <c:ext xmlns:c16="http://schemas.microsoft.com/office/drawing/2014/chart" uri="{C3380CC4-5D6E-409C-BE32-E72D297353CC}">
              <c16:uniqueId val="{00000000-17BC-4D26-BAE4-3A4D2B09C10A}"/>
            </c:ext>
          </c:extLst>
        </c:ser>
        <c:ser>
          <c:idx val="0"/>
          <c:order val="1"/>
          <c:tx>
            <c:strRef>
              <c:f>Sheet1!$A$3</c:f>
              <c:strCache>
                <c:ptCount val="1"/>
                <c:pt idx="0">
                  <c:v>Low Income</c:v>
                </c:pt>
              </c:strCache>
            </c:strRef>
          </c:tx>
          <c:spPr>
            <a:ln w="25400">
              <a:solidFill>
                <a:srgbClr val="0072C6"/>
              </a:solidFill>
            </a:ln>
          </c:spPr>
          <c:marker>
            <c:symbol val="square"/>
            <c:size val="7"/>
            <c:spPr>
              <a:solidFill>
                <a:srgbClr val="0072C6"/>
              </a:solidFill>
              <a:ln>
                <a:noFill/>
              </a:ln>
            </c:spPr>
          </c:marker>
          <c:cat>
            <c:numRef>
              <c:f>Sheet1!$B$1:$F$1</c:f>
              <c:numCache>
                <c:formatCode>General</c:formatCode>
                <c:ptCount val="5"/>
                <c:pt idx="0">
                  <c:v>2000</c:v>
                </c:pt>
                <c:pt idx="1">
                  <c:v>2003</c:v>
                </c:pt>
                <c:pt idx="2">
                  <c:v>2005</c:v>
                </c:pt>
                <c:pt idx="3">
                  <c:v>2008</c:v>
                </c:pt>
                <c:pt idx="4">
                  <c:v>2010</c:v>
                </c:pt>
              </c:numCache>
            </c:numRef>
          </c:cat>
          <c:val>
            <c:numRef>
              <c:f>Sheet1!$B$3:$F$3</c:f>
              <c:numCache>
                <c:formatCode>0.0</c:formatCode>
                <c:ptCount val="5"/>
                <c:pt idx="0">
                  <c:v>16.7</c:v>
                </c:pt>
                <c:pt idx="1">
                  <c:v>20.7</c:v>
                </c:pt>
                <c:pt idx="2">
                  <c:v>25</c:v>
                </c:pt>
                <c:pt idx="3">
                  <c:v>28.6</c:v>
                </c:pt>
                <c:pt idx="4">
                  <c:v>40.299999999999997</c:v>
                </c:pt>
              </c:numCache>
            </c:numRef>
          </c:val>
          <c:smooth val="0"/>
          <c:extLst>
            <c:ext xmlns:c16="http://schemas.microsoft.com/office/drawing/2014/chart" uri="{C3380CC4-5D6E-409C-BE32-E72D297353CC}">
              <c16:uniqueId val="{00000001-17BC-4D26-BAE4-3A4D2B09C10A}"/>
            </c:ext>
          </c:extLst>
        </c:ser>
        <c:ser>
          <c:idx val="2"/>
          <c:order val="2"/>
          <c:tx>
            <c:strRef>
              <c:f>Sheet1!$A$4</c:f>
              <c:strCache>
                <c:ptCount val="1"/>
                <c:pt idx="0">
                  <c:v>Middle Income</c:v>
                </c:pt>
              </c:strCache>
            </c:strRef>
          </c:tx>
          <c:spPr>
            <a:ln w="25400">
              <a:solidFill>
                <a:srgbClr val="AABA0A"/>
              </a:solidFill>
            </a:ln>
          </c:spPr>
          <c:marker>
            <c:symbol val="triangle"/>
            <c:size val="9"/>
            <c:spPr>
              <a:solidFill>
                <a:srgbClr val="AABA0A"/>
              </a:solidFill>
              <a:ln>
                <a:noFill/>
              </a:ln>
            </c:spPr>
          </c:marker>
          <c:cat>
            <c:numRef>
              <c:f>Sheet1!$B$1:$F$1</c:f>
              <c:numCache>
                <c:formatCode>General</c:formatCode>
                <c:ptCount val="5"/>
                <c:pt idx="0">
                  <c:v>2000</c:v>
                </c:pt>
                <c:pt idx="1">
                  <c:v>2003</c:v>
                </c:pt>
                <c:pt idx="2">
                  <c:v>2005</c:v>
                </c:pt>
                <c:pt idx="3">
                  <c:v>2008</c:v>
                </c:pt>
                <c:pt idx="4">
                  <c:v>2010</c:v>
                </c:pt>
              </c:numCache>
            </c:numRef>
          </c:cat>
          <c:val>
            <c:numRef>
              <c:f>Sheet1!$B$4:$F$4</c:f>
              <c:numCache>
                <c:formatCode>0.0</c:formatCode>
                <c:ptCount val="5"/>
                <c:pt idx="0">
                  <c:v>23.9</c:v>
                </c:pt>
                <c:pt idx="1">
                  <c:v>30.3</c:v>
                </c:pt>
                <c:pt idx="2">
                  <c:v>30.3</c:v>
                </c:pt>
                <c:pt idx="3">
                  <c:v>40.200000000000003</c:v>
                </c:pt>
                <c:pt idx="4">
                  <c:v>47.8</c:v>
                </c:pt>
              </c:numCache>
            </c:numRef>
          </c:val>
          <c:smooth val="0"/>
          <c:extLst>
            <c:ext xmlns:c16="http://schemas.microsoft.com/office/drawing/2014/chart" uri="{C3380CC4-5D6E-409C-BE32-E72D297353CC}">
              <c16:uniqueId val="{00000002-17BC-4D26-BAE4-3A4D2B09C10A}"/>
            </c:ext>
          </c:extLst>
        </c:ser>
        <c:ser>
          <c:idx val="1"/>
          <c:order val="3"/>
          <c:tx>
            <c:strRef>
              <c:f>Sheet1!$A$5</c:f>
              <c:strCache>
                <c:ptCount val="1"/>
                <c:pt idx="0">
                  <c:v>High Income</c:v>
                </c:pt>
              </c:strCache>
            </c:strRef>
          </c:tx>
          <c:spPr>
            <a:ln w="34925">
              <a:solidFill>
                <a:srgbClr val="7BA8DF"/>
              </a:solidFill>
            </a:ln>
          </c:spPr>
          <c:marker>
            <c:symbol val="diamond"/>
            <c:size val="9"/>
            <c:spPr>
              <a:solidFill>
                <a:srgbClr val="7BA8DF"/>
              </a:solidFill>
              <a:ln>
                <a:noFill/>
              </a:ln>
            </c:spPr>
          </c:marker>
          <c:cat>
            <c:numRef>
              <c:f>Sheet1!$B$1:$F$1</c:f>
              <c:numCache>
                <c:formatCode>General</c:formatCode>
                <c:ptCount val="5"/>
                <c:pt idx="0">
                  <c:v>2000</c:v>
                </c:pt>
                <c:pt idx="1">
                  <c:v>2003</c:v>
                </c:pt>
                <c:pt idx="2">
                  <c:v>2005</c:v>
                </c:pt>
                <c:pt idx="3">
                  <c:v>2008</c:v>
                </c:pt>
                <c:pt idx="4">
                  <c:v>2010</c:v>
                </c:pt>
              </c:numCache>
            </c:numRef>
          </c:cat>
          <c:val>
            <c:numRef>
              <c:f>Sheet1!$B$5:$F$5</c:f>
              <c:numCache>
                <c:formatCode>0.0</c:formatCode>
                <c:ptCount val="5"/>
                <c:pt idx="0">
                  <c:v>32.6</c:v>
                </c:pt>
                <c:pt idx="1">
                  <c:v>43.2</c:v>
                </c:pt>
                <c:pt idx="2">
                  <c:v>41.6</c:v>
                </c:pt>
                <c:pt idx="3">
                  <c:v>46.8</c:v>
                </c:pt>
                <c:pt idx="4">
                  <c:v>64.3</c:v>
                </c:pt>
              </c:numCache>
            </c:numRef>
          </c:val>
          <c:smooth val="0"/>
          <c:extLst>
            <c:ext xmlns:c16="http://schemas.microsoft.com/office/drawing/2014/chart" uri="{C3380CC4-5D6E-409C-BE32-E72D297353CC}">
              <c16:uniqueId val="{00000003-17BC-4D26-BAE4-3A4D2B09C10A}"/>
            </c:ext>
          </c:extLst>
        </c:ser>
        <c:dLbls>
          <c:showLegendKey val="0"/>
          <c:showVal val="0"/>
          <c:showCatName val="0"/>
          <c:showSerName val="0"/>
          <c:showPercent val="0"/>
          <c:showBubbleSize val="0"/>
        </c:dLbls>
        <c:marker val="1"/>
        <c:smooth val="0"/>
        <c:axId val="76811648"/>
        <c:axId val="77166080"/>
      </c:lineChart>
      <c:catAx>
        <c:axId val="76811648"/>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77166080"/>
        <c:crosses val="autoZero"/>
        <c:auto val="1"/>
        <c:lblAlgn val="ctr"/>
        <c:lblOffset val="100"/>
        <c:noMultiLvlLbl val="0"/>
      </c:catAx>
      <c:valAx>
        <c:axId val="77166080"/>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3376397394770094"/>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76811648"/>
        <c:crosses val="autoZero"/>
        <c:crossBetween val="between"/>
        <c:majorUnit val="10"/>
      </c:valAx>
    </c:plotArea>
    <c:legend>
      <c:legendPos val="t"/>
      <c:layout>
        <c:manualLayout>
          <c:xMode val="edge"/>
          <c:yMode val="edge"/>
          <c:x val="0"/>
          <c:y val="6.6179427039705141E-2"/>
          <c:w val="0.99127867697093419"/>
          <c:h val="0.1057511908233693"/>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243098084961602"/>
          <c:y val="0.12602969767667929"/>
          <c:w val="0.79319505200738794"/>
          <c:h val="0.72076868863614274"/>
        </c:manualLayout>
      </c:layout>
      <c:lineChart>
        <c:grouping val="standard"/>
        <c:varyColors val="0"/>
        <c:ser>
          <c:idx val="3"/>
          <c:order val="0"/>
          <c:tx>
            <c:strRef>
              <c:f>Sheet1!$C$7</c:f>
              <c:strCache>
                <c:ptCount val="1"/>
                <c:pt idx="0">
                  <c:v>Non-Hispanic White</c:v>
                </c:pt>
              </c:strCache>
            </c:strRef>
          </c:tx>
          <c:spPr>
            <a:ln w="25400">
              <a:solidFill>
                <a:sysClr val="windowText" lastClr="000000"/>
              </a:solidFill>
            </a:ln>
          </c:spPr>
          <c:marker>
            <c:symbol val="circle"/>
            <c:size val="7"/>
            <c:spPr>
              <a:solidFill>
                <a:sysClr val="windowText" lastClr="000000"/>
              </a:solidFill>
              <a:ln>
                <a:noFill/>
              </a:ln>
            </c:spPr>
          </c:marker>
          <c:cat>
            <c:numRef>
              <c:f>Sheet1!$A$8:$A$18</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Sheet1!$C$8:$C$18</c:f>
              <c:numCache>
                <c:formatCode>0.0</c:formatCode>
                <c:ptCount val="11"/>
                <c:pt idx="0">
                  <c:v>6.7</c:v>
                </c:pt>
                <c:pt idx="1">
                  <c:v>8.1</c:v>
                </c:pt>
                <c:pt idx="2">
                  <c:v>7.2</c:v>
                </c:pt>
                <c:pt idx="3">
                  <c:v>7.7</c:v>
                </c:pt>
                <c:pt idx="4">
                  <c:v>6.5</c:v>
                </c:pt>
                <c:pt idx="5">
                  <c:v>6.8</c:v>
                </c:pt>
                <c:pt idx="6">
                  <c:v>4.3</c:v>
                </c:pt>
                <c:pt idx="7">
                  <c:v>2.6</c:v>
                </c:pt>
                <c:pt idx="8">
                  <c:v>3.2</c:v>
                </c:pt>
                <c:pt idx="9">
                  <c:v>3.5</c:v>
                </c:pt>
                <c:pt idx="10">
                  <c:v>2.1</c:v>
                </c:pt>
              </c:numCache>
            </c:numRef>
          </c:val>
          <c:smooth val="0"/>
          <c:extLst>
            <c:ext xmlns:c16="http://schemas.microsoft.com/office/drawing/2014/chart" uri="{C3380CC4-5D6E-409C-BE32-E72D297353CC}">
              <c16:uniqueId val="{00000000-6AF6-4D3F-A1FA-616DF824C6D5}"/>
            </c:ext>
          </c:extLst>
        </c:ser>
        <c:ser>
          <c:idx val="0"/>
          <c:order val="1"/>
          <c:tx>
            <c:strRef>
              <c:f>Sheet1!$B$7</c:f>
              <c:strCache>
                <c:ptCount val="1"/>
                <c:pt idx="0">
                  <c:v>Hispanic</c:v>
                </c:pt>
              </c:strCache>
            </c:strRef>
          </c:tx>
          <c:spPr>
            <a:ln w="25400">
              <a:solidFill>
                <a:srgbClr val="0072C6"/>
              </a:solidFill>
            </a:ln>
          </c:spPr>
          <c:marker>
            <c:symbol val="square"/>
            <c:size val="7"/>
            <c:spPr>
              <a:solidFill>
                <a:srgbClr val="0072C6"/>
              </a:solidFill>
              <a:ln>
                <a:noFill/>
              </a:ln>
            </c:spPr>
          </c:marker>
          <c:cat>
            <c:numRef>
              <c:f>Sheet1!$A$8:$A$18</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Sheet1!$B$8:$B$18</c:f>
              <c:numCache>
                <c:formatCode>0.0</c:formatCode>
                <c:ptCount val="11"/>
                <c:pt idx="0">
                  <c:v>10.6</c:v>
                </c:pt>
                <c:pt idx="1">
                  <c:v>13.9</c:v>
                </c:pt>
                <c:pt idx="2">
                  <c:v>10.5</c:v>
                </c:pt>
                <c:pt idx="3">
                  <c:v>9.3000000000000007</c:v>
                </c:pt>
                <c:pt idx="4">
                  <c:v>6.7</c:v>
                </c:pt>
                <c:pt idx="5">
                  <c:v>8.9</c:v>
                </c:pt>
                <c:pt idx="6">
                  <c:v>10</c:v>
                </c:pt>
                <c:pt idx="7">
                  <c:v>10.1</c:v>
                </c:pt>
                <c:pt idx="8">
                  <c:v>5.0999999999999996</c:v>
                </c:pt>
                <c:pt idx="9">
                  <c:v>5.6</c:v>
                </c:pt>
                <c:pt idx="10">
                  <c:v>5.3</c:v>
                </c:pt>
              </c:numCache>
            </c:numRef>
          </c:val>
          <c:smooth val="0"/>
          <c:extLst>
            <c:ext xmlns:c16="http://schemas.microsoft.com/office/drawing/2014/chart" uri="{C3380CC4-5D6E-409C-BE32-E72D297353CC}">
              <c16:uniqueId val="{00000001-6AF6-4D3F-A1FA-616DF824C6D5}"/>
            </c:ext>
          </c:extLst>
        </c:ser>
        <c:dLbls>
          <c:showLegendKey val="0"/>
          <c:showVal val="0"/>
          <c:showCatName val="0"/>
          <c:showSerName val="0"/>
          <c:showPercent val="0"/>
          <c:showBubbleSize val="0"/>
        </c:dLbls>
        <c:marker val="1"/>
        <c:smooth val="0"/>
        <c:axId val="165002624"/>
        <c:axId val="166090240"/>
      </c:lineChart>
      <c:catAx>
        <c:axId val="165002624"/>
        <c:scaling>
          <c:orientation val="minMax"/>
        </c:scaling>
        <c:delete val="0"/>
        <c:axPos val="b"/>
        <c:numFmt formatCode="General" sourceLinked="1"/>
        <c:majorTickMark val="out"/>
        <c:minorTickMark val="none"/>
        <c:tickLblPos val="nextTo"/>
        <c:txPr>
          <a:bodyPr rot="-3300000"/>
          <a:lstStyle/>
          <a:p>
            <a:pPr>
              <a:defRPr sz="1600" b="0" baseline="0">
                <a:latin typeface="Calibri" panose="020F0502020204030204" pitchFamily="34" charset="0"/>
              </a:defRPr>
            </a:pPr>
            <a:endParaRPr lang="en-US"/>
          </a:p>
        </c:txPr>
        <c:crossAx val="166090240"/>
        <c:crosses val="autoZero"/>
        <c:auto val="1"/>
        <c:lblAlgn val="ctr"/>
        <c:lblOffset val="100"/>
        <c:noMultiLvlLbl val="0"/>
      </c:catAx>
      <c:valAx>
        <c:axId val="166090240"/>
        <c:scaling>
          <c:orientation val="minMax"/>
          <c:max val="25"/>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905540974044911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65002624"/>
        <c:crosses val="autoZero"/>
        <c:crossBetween val="between"/>
        <c:majorUnit val="5"/>
      </c:valAx>
    </c:plotArea>
    <c:legend>
      <c:legendPos val="t"/>
      <c:layout>
        <c:manualLayout>
          <c:xMode val="edge"/>
          <c:yMode val="edge"/>
          <c:x val="8.19954797317002E-3"/>
          <c:y val="1.1675185338674747E-3"/>
          <c:w val="0.99127867697093419"/>
          <c:h val="8.7232672304850781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90993486925246"/>
          <c:y val="0.13792130150397863"/>
          <c:w val="0.8619070185671236"/>
          <c:h val="0.63516404199475063"/>
        </c:manualLayout>
      </c:layout>
      <c:barChart>
        <c:barDir val="col"/>
        <c:grouping val="clustered"/>
        <c:varyColors val="0"/>
        <c:ser>
          <c:idx val="0"/>
          <c:order val="0"/>
          <c:tx>
            <c:strRef>
              <c:f>Sheet1!$B$1</c:f>
              <c:strCache>
                <c:ptCount val="1"/>
                <c:pt idx="0">
                  <c:v>Health Center Population</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0145-43CC-BFC4-06A7203B8CF4}"/>
              </c:ext>
            </c:extLst>
          </c:dPt>
          <c:dPt>
            <c:idx val="1"/>
            <c:invertIfNegative val="0"/>
            <c:bubble3D val="0"/>
            <c:extLst>
              <c:ext xmlns:c16="http://schemas.microsoft.com/office/drawing/2014/chart" uri="{C3380CC4-5D6E-409C-BE32-E72D297353CC}">
                <c16:uniqueId val="{00000001-0145-43CC-BFC4-06A7203B8CF4}"/>
              </c:ext>
            </c:extLst>
          </c:dPt>
          <c:dPt>
            <c:idx val="2"/>
            <c:invertIfNegative val="0"/>
            <c:bubble3D val="0"/>
            <c:extLst>
              <c:ext xmlns:c16="http://schemas.microsoft.com/office/drawing/2014/chart" uri="{C3380CC4-5D6E-409C-BE32-E72D297353CC}">
                <c16:uniqueId val="{00000002-0145-43CC-BFC4-06A7203B8CF4}"/>
              </c:ext>
            </c:extLst>
          </c:dPt>
          <c:dPt>
            <c:idx val="3"/>
            <c:invertIfNegative val="0"/>
            <c:bubble3D val="0"/>
            <c:extLst>
              <c:ext xmlns:c16="http://schemas.microsoft.com/office/drawing/2014/chart" uri="{C3380CC4-5D6E-409C-BE32-E72D297353CC}">
                <c16:uniqueId val="{00000003-0145-43CC-BFC4-06A7203B8CF4}"/>
              </c:ext>
            </c:extLst>
          </c:dPt>
          <c:cat>
            <c:strRef>
              <c:f>Sheet1!$A$2:$A$17</c:f>
              <c:strCache>
                <c:ptCount val="16"/>
                <c:pt idx="0">
                  <c:v>Non-Hispanic</c:v>
                </c:pt>
                <c:pt idx="1">
                  <c:v>Hispanic</c:v>
                </c:pt>
                <c:pt idx="3">
                  <c:v>White</c:v>
                </c:pt>
                <c:pt idx="4">
                  <c:v>Black</c:v>
                </c:pt>
                <c:pt idx="5">
                  <c:v>Asian</c:v>
                </c:pt>
                <c:pt idx="6">
                  <c:v>NHOPI</c:v>
                </c:pt>
                <c:pt idx="7">
                  <c:v>AI/AN</c:v>
                </c:pt>
                <c:pt idx="8">
                  <c:v>&gt;1 Race</c:v>
                </c:pt>
                <c:pt idx="10">
                  <c:v>Medicare</c:v>
                </c:pt>
                <c:pt idx="11">
                  <c:v>Medicaid</c:v>
                </c:pt>
                <c:pt idx="12">
                  <c:v>No Insurance</c:v>
                </c:pt>
                <c:pt idx="14">
                  <c:v>≤FPL</c:v>
                </c:pt>
                <c:pt idx="15">
                  <c:v>≤200% FPL</c:v>
                </c:pt>
              </c:strCache>
            </c:strRef>
          </c:cat>
          <c:val>
            <c:numRef>
              <c:f>Sheet1!$B$2:$B$17</c:f>
              <c:numCache>
                <c:formatCode>@</c:formatCode>
                <c:ptCount val="16"/>
                <c:pt idx="0">
                  <c:v>65.2</c:v>
                </c:pt>
                <c:pt idx="1">
                  <c:v>34.799999999999997</c:v>
                </c:pt>
                <c:pt idx="3">
                  <c:v>66</c:v>
                </c:pt>
                <c:pt idx="4">
                  <c:v>23.8</c:v>
                </c:pt>
                <c:pt idx="5">
                  <c:v>3.6</c:v>
                </c:pt>
                <c:pt idx="6">
                  <c:v>1.3</c:v>
                </c:pt>
                <c:pt idx="7">
                  <c:v>1.4</c:v>
                </c:pt>
                <c:pt idx="8">
                  <c:v>3.9</c:v>
                </c:pt>
                <c:pt idx="10">
                  <c:v>8.4</c:v>
                </c:pt>
                <c:pt idx="11">
                  <c:v>41.5</c:v>
                </c:pt>
                <c:pt idx="12">
                  <c:v>34.9</c:v>
                </c:pt>
                <c:pt idx="14">
                  <c:v>71.900000000000006</c:v>
                </c:pt>
                <c:pt idx="15">
                  <c:v>92.8</c:v>
                </c:pt>
              </c:numCache>
            </c:numRef>
          </c:val>
          <c:extLst>
            <c:ext xmlns:c16="http://schemas.microsoft.com/office/drawing/2014/chart" uri="{C3380CC4-5D6E-409C-BE32-E72D297353CC}">
              <c16:uniqueId val="{00000004-0145-43CC-BFC4-06A7203B8CF4}"/>
            </c:ext>
          </c:extLst>
        </c:ser>
        <c:ser>
          <c:idx val="1"/>
          <c:order val="1"/>
          <c:tx>
            <c:strRef>
              <c:f>Sheet1!$C$1</c:f>
              <c:strCache>
                <c:ptCount val="1"/>
                <c:pt idx="0">
                  <c:v>U.S. Population</c:v>
                </c:pt>
              </c:strCache>
            </c:strRef>
          </c:tx>
          <c:spPr>
            <a:solidFill>
              <a:srgbClr val="AABA0A"/>
            </a:solidFill>
          </c:spPr>
          <c:invertIfNegative val="0"/>
          <c:cat>
            <c:strRef>
              <c:f>Sheet1!$A$2:$A$17</c:f>
              <c:strCache>
                <c:ptCount val="16"/>
                <c:pt idx="0">
                  <c:v>Non-Hispanic</c:v>
                </c:pt>
                <c:pt idx="1">
                  <c:v>Hispanic</c:v>
                </c:pt>
                <c:pt idx="3">
                  <c:v>White</c:v>
                </c:pt>
                <c:pt idx="4">
                  <c:v>Black</c:v>
                </c:pt>
                <c:pt idx="5">
                  <c:v>Asian</c:v>
                </c:pt>
                <c:pt idx="6">
                  <c:v>NHOPI</c:v>
                </c:pt>
                <c:pt idx="7">
                  <c:v>AI/AN</c:v>
                </c:pt>
                <c:pt idx="8">
                  <c:v>&gt;1 Race</c:v>
                </c:pt>
                <c:pt idx="10">
                  <c:v>Medicare</c:v>
                </c:pt>
                <c:pt idx="11">
                  <c:v>Medicaid</c:v>
                </c:pt>
                <c:pt idx="12">
                  <c:v>No Insurance</c:v>
                </c:pt>
                <c:pt idx="14">
                  <c:v>≤FPL</c:v>
                </c:pt>
                <c:pt idx="15">
                  <c:v>≤200% FPL</c:v>
                </c:pt>
              </c:strCache>
            </c:strRef>
          </c:cat>
          <c:val>
            <c:numRef>
              <c:f>Sheet1!$C$2:$C$17</c:f>
              <c:numCache>
                <c:formatCode>0.0</c:formatCode>
                <c:ptCount val="16"/>
                <c:pt idx="0" formatCode="General">
                  <c:v>82.9</c:v>
                </c:pt>
                <c:pt idx="1">
                  <c:v>17.100000000000001</c:v>
                </c:pt>
                <c:pt idx="3" formatCode="General">
                  <c:v>77.7</c:v>
                </c:pt>
                <c:pt idx="4" formatCode="General">
                  <c:v>12.2</c:v>
                </c:pt>
                <c:pt idx="5" formatCode="General">
                  <c:v>5.3</c:v>
                </c:pt>
                <c:pt idx="6" formatCode="General">
                  <c:v>0.2</c:v>
                </c:pt>
                <c:pt idx="7" formatCode="General">
                  <c:v>1.2</c:v>
                </c:pt>
                <c:pt idx="8" formatCode="General">
                  <c:v>2.4</c:v>
                </c:pt>
                <c:pt idx="10" formatCode="General">
                  <c:v>15.7</c:v>
                </c:pt>
                <c:pt idx="11" formatCode="General">
                  <c:v>16.399999999999999</c:v>
                </c:pt>
                <c:pt idx="12" formatCode="General">
                  <c:v>15.4</c:v>
                </c:pt>
                <c:pt idx="14" formatCode="General">
                  <c:v>15</c:v>
                </c:pt>
                <c:pt idx="15" formatCode="General">
                  <c:v>34.200000000000003</c:v>
                </c:pt>
              </c:numCache>
            </c:numRef>
          </c:val>
          <c:extLst>
            <c:ext xmlns:c16="http://schemas.microsoft.com/office/drawing/2014/chart" uri="{C3380CC4-5D6E-409C-BE32-E72D297353CC}">
              <c16:uniqueId val="{00000005-0145-43CC-BFC4-06A7203B8CF4}"/>
            </c:ext>
          </c:extLst>
        </c:ser>
        <c:dLbls>
          <c:showLegendKey val="0"/>
          <c:showVal val="0"/>
          <c:showCatName val="0"/>
          <c:showSerName val="0"/>
          <c:showPercent val="0"/>
          <c:showBubbleSize val="0"/>
        </c:dLbls>
        <c:gapWidth val="150"/>
        <c:axId val="166110336"/>
        <c:axId val="166111872"/>
      </c:barChart>
      <c:catAx>
        <c:axId val="166110336"/>
        <c:scaling>
          <c:orientation val="minMax"/>
        </c:scaling>
        <c:delete val="0"/>
        <c:axPos val="b"/>
        <c:minorGridlines>
          <c:spPr>
            <a:ln>
              <a:noFill/>
            </a:ln>
          </c:spPr>
        </c:minorGridlines>
        <c:numFmt formatCode="General" sourceLinked="0"/>
        <c:majorTickMark val="out"/>
        <c:minorTickMark val="none"/>
        <c:tickLblPos val="nextTo"/>
        <c:txPr>
          <a:bodyPr rot="-1680000"/>
          <a:lstStyle/>
          <a:p>
            <a:pPr>
              <a:defRPr sz="1600" b="0">
                <a:solidFill>
                  <a:schemeClr val="tx1"/>
                </a:solidFill>
                <a:latin typeface="Calibri" panose="020F0502020204030204" pitchFamily="34" charset="0"/>
              </a:defRPr>
            </a:pPr>
            <a:endParaRPr lang="en-US"/>
          </a:p>
        </c:txPr>
        <c:crossAx val="166111872"/>
        <c:crosses val="autoZero"/>
        <c:auto val="1"/>
        <c:lblAlgn val="ctr"/>
        <c:lblOffset val="100"/>
        <c:noMultiLvlLbl val="0"/>
      </c:catAx>
      <c:valAx>
        <c:axId val="166111872"/>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36866530572567319"/>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66110336"/>
        <c:crosses val="autoZero"/>
        <c:crossBetween val="between"/>
        <c:majorUnit val="10"/>
      </c:valAx>
    </c:plotArea>
    <c:legend>
      <c:legendPos val="t"/>
      <c:layout>
        <c:manualLayout>
          <c:xMode val="edge"/>
          <c:yMode val="edge"/>
          <c:x val="5.5555555555555552E-2"/>
          <c:y val="1.8970545348498104E-2"/>
          <c:w val="0.88801351219986391"/>
          <c:h val="9.732767779027623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475940507436572"/>
          <c:y val="0.11254612195214729"/>
          <c:w val="0.92132815128878121"/>
          <c:h val="0.75537873195538052"/>
        </c:manualLayout>
      </c:layout>
      <c:barChart>
        <c:barDir val="col"/>
        <c:grouping val="percentStacked"/>
        <c:varyColors val="0"/>
        <c:ser>
          <c:idx val="2"/>
          <c:order val="0"/>
          <c:tx>
            <c:strRef>
              <c:f>Sheet1!$D$1</c:f>
              <c:strCache>
                <c:ptCount val="1"/>
                <c:pt idx="0">
                  <c:v>Improving</c:v>
                </c:pt>
              </c:strCache>
            </c:strRef>
          </c:tx>
          <c:spPr>
            <a:solidFill>
              <a:sysClr val="windowText" lastClr="000000"/>
            </a:solidFill>
          </c:spPr>
          <c:invertIfNegative val="0"/>
          <c:dLbls>
            <c:spPr>
              <a:noFill/>
              <a:ln>
                <a:noFill/>
              </a:ln>
              <a:effectLst/>
            </c:spPr>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Total (n=144)</c:v>
                </c:pt>
                <c:pt idx="1">
                  <c:v>Patient Safety (n=18)</c:v>
                </c:pt>
                <c:pt idx="2">
                  <c:v>Person-Centered Care (n=22)</c:v>
                </c:pt>
                <c:pt idx="3">
                  <c:v>Effective Treatment (n=51)</c:v>
                </c:pt>
                <c:pt idx="4">
                  <c:v>Healthy Living (n=38)</c:v>
                </c:pt>
              </c:strCache>
            </c:strRef>
          </c:cat>
          <c:val>
            <c:numRef>
              <c:f>Sheet1!$D$2:$D$6</c:f>
              <c:numCache>
                <c:formatCode>General</c:formatCode>
                <c:ptCount val="5"/>
                <c:pt idx="0">
                  <c:v>92</c:v>
                </c:pt>
                <c:pt idx="1">
                  <c:v>12</c:v>
                </c:pt>
                <c:pt idx="2">
                  <c:v>16</c:v>
                </c:pt>
                <c:pt idx="3">
                  <c:v>31</c:v>
                </c:pt>
                <c:pt idx="4">
                  <c:v>24</c:v>
                </c:pt>
              </c:numCache>
            </c:numRef>
          </c:val>
          <c:extLst>
            <c:ext xmlns:c16="http://schemas.microsoft.com/office/drawing/2014/chart" uri="{C3380CC4-5D6E-409C-BE32-E72D297353CC}">
              <c16:uniqueId val="{00000000-6018-44E1-AB7E-D91917665E90}"/>
            </c:ext>
          </c:extLst>
        </c:ser>
        <c:ser>
          <c:idx val="1"/>
          <c:order val="1"/>
          <c:tx>
            <c:strRef>
              <c:f>Sheet1!$C$1</c:f>
              <c:strCache>
                <c:ptCount val="1"/>
                <c:pt idx="0">
                  <c:v>No Change</c:v>
                </c:pt>
              </c:strCache>
            </c:strRef>
          </c:tx>
          <c:spPr>
            <a:solidFill>
              <a:srgbClr val="0072C6"/>
            </a:solidFill>
          </c:spPr>
          <c:invertIfNegative val="0"/>
          <c:dLbls>
            <c:spPr>
              <a:noFill/>
              <a:ln>
                <a:noFill/>
              </a:ln>
              <a:effectLst/>
            </c:spPr>
            <c:txPr>
              <a:bodyPr/>
              <a:lstStyle/>
              <a:p>
                <a:pPr>
                  <a:defRPr sz="1600">
                    <a:solidFill>
                      <a:schemeClr val="bg1"/>
                    </a:solidFill>
                    <a:latin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Total (n=144)</c:v>
                </c:pt>
                <c:pt idx="1">
                  <c:v>Patient Safety (n=18)</c:v>
                </c:pt>
                <c:pt idx="2">
                  <c:v>Person-Centered Care (n=22)</c:v>
                </c:pt>
                <c:pt idx="3">
                  <c:v>Effective Treatment (n=51)</c:v>
                </c:pt>
                <c:pt idx="4">
                  <c:v>Healthy Living (n=38)</c:v>
                </c:pt>
              </c:strCache>
            </c:strRef>
          </c:cat>
          <c:val>
            <c:numRef>
              <c:f>Sheet1!$C$2:$C$6</c:f>
              <c:numCache>
                <c:formatCode>General</c:formatCode>
                <c:ptCount val="5"/>
                <c:pt idx="0">
                  <c:v>49</c:v>
                </c:pt>
                <c:pt idx="1">
                  <c:v>6</c:v>
                </c:pt>
                <c:pt idx="2">
                  <c:v>6</c:v>
                </c:pt>
                <c:pt idx="3">
                  <c:v>18</c:v>
                </c:pt>
                <c:pt idx="4">
                  <c:v>14</c:v>
                </c:pt>
              </c:numCache>
            </c:numRef>
          </c:val>
          <c:extLst>
            <c:ext xmlns:c16="http://schemas.microsoft.com/office/drawing/2014/chart" uri="{C3380CC4-5D6E-409C-BE32-E72D297353CC}">
              <c16:uniqueId val="{00000001-6018-44E1-AB7E-D91917665E90}"/>
            </c:ext>
          </c:extLst>
        </c:ser>
        <c:ser>
          <c:idx val="0"/>
          <c:order val="2"/>
          <c:tx>
            <c:strRef>
              <c:f>Sheet1!$B$1</c:f>
              <c:strCache>
                <c:ptCount val="1"/>
                <c:pt idx="0">
                  <c:v>Worsening</c:v>
                </c:pt>
              </c:strCache>
            </c:strRef>
          </c:tx>
          <c:spPr>
            <a:solidFill>
              <a:srgbClr val="AABA0A"/>
            </a:solidFill>
          </c:spPr>
          <c:invertIfNegative val="0"/>
          <c:dLbls>
            <c:spPr>
              <a:noFill/>
              <a:ln>
                <a:noFill/>
              </a:ln>
              <a:effectLst/>
            </c:spPr>
            <c:txPr>
              <a:bodyPr/>
              <a:lstStyle/>
              <a:p>
                <a:pPr>
                  <a:defRPr sz="160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Total (n=144)</c:v>
                </c:pt>
                <c:pt idx="1">
                  <c:v>Patient Safety (n=18)</c:v>
                </c:pt>
                <c:pt idx="2">
                  <c:v>Person-Centered Care (n=22)</c:v>
                </c:pt>
                <c:pt idx="3">
                  <c:v>Effective Treatment (n=51)</c:v>
                </c:pt>
                <c:pt idx="4">
                  <c:v>Healthy Living (n=38)</c:v>
                </c:pt>
              </c:strCache>
            </c:strRef>
          </c:cat>
          <c:val>
            <c:numRef>
              <c:f>Sheet1!$B$2:$B$6</c:f>
              <c:numCache>
                <c:formatCode>General</c:formatCode>
                <c:ptCount val="5"/>
                <c:pt idx="0">
                  <c:v>3</c:v>
                </c:pt>
                <c:pt idx="3">
                  <c:v>2</c:v>
                </c:pt>
              </c:numCache>
            </c:numRef>
          </c:val>
          <c:extLst>
            <c:ext xmlns:c16="http://schemas.microsoft.com/office/drawing/2014/chart" uri="{C3380CC4-5D6E-409C-BE32-E72D297353CC}">
              <c16:uniqueId val="{00000002-6018-44E1-AB7E-D91917665E90}"/>
            </c:ext>
          </c:extLst>
        </c:ser>
        <c:dLbls>
          <c:showLegendKey val="0"/>
          <c:showVal val="1"/>
          <c:showCatName val="0"/>
          <c:showSerName val="0"/>
          <c:showPercent val="0"/>
          <c:showBubbleSize val="0"/>
        </c:dLbls>
        <c:gapWidth val="150"/>
        <c:overlap val="100"/>
        <c:axId val="166578816"/>
        <c:axId val="166580608"/>
      </c:barChart>
      <c:catAx>
        <c:axId val="166578816"/>
        <c:scaling>
          <c:orientation val="minMax"/>
        </c:scaling>
        <c:delete val="0"/>
        <c:axPos val="b"/>
        <c:numFmt formatCode="General" sourceLinked="1"/>
        <c:majorTickMark val="out"/>
        <c:minorTickMark val="none"/>
        <c:tickLblPos val="nextTo"/>
        <c:txPr>
          <a:bodyPr rot="0" vert="horz"/>
          <a:lstStyle/>
          <a:p>
            <a:pPr>
              <a:defRPr sz="1600">
                <a:latin typeface="Calibri" panose="020F0502020204030204" pitchFamily="34" charset="0"/>
              </a:defRPr>
            </a:pPr>
            <a:endParaRPr lang="en-US"/>
          </a:p>
        </c:txPr>
        <c:crossAx val="166580608"/>
        <c:crosses val="autoZero"/>
        <c:auto val="1"/>
        <c:lblAlgn val="ctr"/>
        <c:lblOffset val="100"/>
        <c:tickLblSkip val="1"/>
        <c:tickMarkSkip val="1"/>
        <c:noMultiLvlLbl val="0"/>
      </c:catAx>
      <c:valAx>
        <c:axId val="166580608"/>
        <c:scaling>
          <c:orientation val="minMax"/>
        </c:scaling>
        <c:delete val="0"/>
        <c:axPos val="l"/>
        <c:majorGridlines/>
        <c:numFmt formatCode="0%" sourceLinked="1"/>
        <c:majorTickMark val="out"/>
        <c:minorTickMark val="none"/>
        <c:tickLblPos val="nextTo"/>
        <c:txPr>
          <a:bodyPr rot="0" vert="horz"/>
          <a:lstStyle/>
          <a:p>
            <a:pPr>
              <a:defRPr sz="1600">
                <a:latin typeface="Calibri" panose="020F0502020204030204" pitchFamily="34" charset="0"/>
              </a:defRPr>
            </a:pPr>
            <a:endParaRPr lang="en-US"/>
          </a:p>
        </c:txPr>
        <c:crossAx val="166578816"/>
        <c:crosses val="autoZero"/>
        <c:crossBetween val="between"/>
        <c:majorUnit val="0.2"/>
      </c:valAx>
    </c:plotArea>
    <c:legend>
      <c:legendPos val="t"/>
      <c:layout>
        <c:manualLayout>
          <c:xMode val="edge"/>
          <c:yMode val="edge"/>
          <c:x val="0"/>
          <c:y val="0"/>
          <c:w val="0.99672834645669295"/>
          <c:h val="7.853599733258119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prstClr val="black"/>
                </a:solidFill>
                <a:latin typeface="+mn-lt"/>
                <a:ea typeface="+mn-ea"/>
                <a:cs typeface="+mn-cs"/>
              </a:defRPr>
            </a:pPr>
            <a:r>
              <a:rPr lang="en-US" sz="1600" dirty="0" smtClean="0">
                <a:effectLst/>
              </a:rPr>
              <a:t>Number and Percentage of Quality Measures for Which Members of Selected Groups Experienced Disparities</a:t>
            </a:r>
            <a:endParaRPr lang="en-US" sz="1600" dirty="0"/>
          </a:p>
        </c:rich>
      </c:tx>
      <c:layout>
        <c:manualLayout>
          <c:xMode val="edge"/>
          <c:yMode val="edge"/>
          <c:x val="0.10922450665888986"/>
          <c:y val="0"/>
        </c:manualLayout>
      </c:layout>
      <c:overlay val="0"/>
    </c:title>
    <c:autoTitleDeleted val="0"/>
    <c:plotArea>
      <c:layout>
        <c:manualLayout>
          <c:layoutTarget val="inner"/>
          <c:xMode val="edge"/>
          <c:yMode val="edge"/>
          <c:x val="8.0421891707980947E-2"/>
          <c:y val="0.17469984220722409"/>
          <c:w val="0.92132815128878121"/>
          <c:h val="0.69951431852268453"/>
        </c:manualLayout>
      </c:layout>
      <c:barChart>
        <c:barDir val="col"/>
        <c:grouping val="percentStacked"/>
        <c:varyColors val="0"/>
        <c:ser>
          <c:idx val="2"/>
          <c:order val="0"/>
          <c:tx>
            <c:strRef>
              <c:f>Sheet1!$A$2</c:f>
              <c:strCache>
                <c:ptCount val="1"/>
                <c:pt idx="0">
                  <c:v>Better</c:v>
                </c:pt>
              </c:strCache>
            </c:strRef>
          </c:tx>
          <c:spPr>
            <a:solidFill>
              <a:sysClr val="windowText" lastClr="000000"/>
            </a:solidFill>
          </c:spPr>
          <c:invertIfNegative val="0"/>
          <c:dLbls>
            <c:spPr>
              <a:noFill/>
              <a:ln>
                <a:noFill/>
              </a:ln>
              <a:effectLst/>
            </c:spPr>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Poor vs. High Income (n=109)</c:v>
                </c:pt>
                <c:pt idx="1">
                  <c:v>Black vs. White (n=165)</c:v>
                </c:pt>
                <c:pt idx="2">
                  <c:v>Hispanic vs. White (n=150)</c:v>
                </c:pt>
                <c:pt idx="3">
                  <c:v>Asian vs. White (n=146)</c:v>
                </c:pt>
                <c:pt idx="4">
                  <c:v>AI/AN vs. White (n=85) </c:v>
                </c:pt>
              </c:strCache>
            </c:strRef>
          </c:cat>
          <c:val>
            <c:numRef>
              <c:f>Sheet1!$B$2:$F$2</c:f>
              <c:numCache>
                <c:formatCode>General</c:formatCode>
                <c:ptCount val="5"/>
                <c:pt idx="0">
                  <c:v>6</c:v>
                </c:pt>
                <c:pt idx="1">
                  <c:v>20</c:v>
                </c:pt>
                <c:pt idx="2">
                  <c:v>30</c:v>
                </c:pt>
                <c:pt idx="3">
                  <c:v>36</c:v>
                </c:pt>
                <c:pt idx="4">
                  <c:v>15</c:v>
                </c:pt>
              </c:numCache>
            </c:numRef>
          </c:val>
          <c:extLst>
            <c:ext xmlns:c16="http://schemas.microsoft.com/office/drawing/2014/chart" uri="{C3380CC4-5D6E-409C-BE32-E72D297353CC}">
              <c16:uniqueId val="{00000000-F033-46C1-8011-F7301F9CD48B}"/>
            </c:ext>
          </c:extLst>
        </c:ser>
        <c:ser>
          <c:idx val="1"/>
          <c:order val="1"/>
          <c:tx>
            <c:strRef>
              <c:f>Sheet1!$A$3</c:f>
              <c:strCache>
                <c:ptCount val="1"/>
                <c:pt idx="0">
                  <c:v>Same</c:v>
                </c:pt>
              </c:strCache>
            </c:strRef>
          </c:tx>
          <c:spPr>
            <a:solidFill>
              <a:srgbClr val="0072C6"/>
            </a:solidFill>
          </c:spPr>
          <c:invertIfNegative val="0"/>
          <c:dLbls>
            <c:dLbl>
              <c:idx val="0"/>
              <c:layout>
                <c:manualLayout>
                  <c:x val="-2.136752136752137E-3"/>
                  <c:y val="-2.658089489476945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033-46C1-8011-F7301F9CD48B}"/>
                </c:ext>
              </c:extLst>
            </c:dLbl>
            <c:spPr>
              <a:noFill/>
              <a:ln>
                <a:noFill/>
              </a:ln>
              <a:effectLst/>
            </c:spPr>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Poor vs. High Income (n=109)</c:v>
                </c:pt>
                <c:pt idx="1">
                  <c:v>Black vs. White (n=165)</c:v>
                </c:pt>
                <c:pt idx="2">
                  <c:v>Hispanic vs. White (n=150)</c:v>
                </c:pt>
                <c:pt idx="3">
                  <c:v>Asian vs. White (n=146)</c:v>
                </c:pt>
                <c:pt idx="4">
                  <c:v>AI/AN vs. White (n=85) </c:v>
                </c:pt>
              </c:strCache>
            </c:strRef>
          </c:cat>
          <c:val>
            <c:numRef>
              <c:f>Sheet1!$B$3:$F$3</c:f>
              <c:numCache>
                <c:formatCode>General</c:formatCode>
                <c:ptCount val="5"/>
                <c:pt idx="0">
                  <c:v>41</c:v>
                </c:pt>
                <c:pt idx="1">
                  <c:v>85</c:v>
                </c:pt>
                <c:pt idx="2">
                  <c:v>77</c:v>
                </c:pt>
                <c:pt idx="3">
                  <c:v>78</c:v>
                </c:pt>
                <c:pt idx="4">
                  <c:v>50</c:v>
                </c:pt>
              </c:numCache>
            </c:numRef>
          </c:val>
          <c:extLst>
            <c:ext xmlns:c16="http://schemas.microsoft.com/office/drawing/2014/chart" uri="{C3380CC4-5D6E-409C-BE32-E72D297353CC}">
              <c16:uniqueId val="{00000002-F033-46C1-8011-F7301F9CD48B}"/>
            </c:ext>
          </c:extLst>
        </c:ser>
        <c:ser>
          <c:idx val="0"/>
          <c:order val="2"/>
          <c:tx>
            <c:strRef>
              <c:f>Sheet1!$A$4</c:f>
              <c:strCache>
                <c:ptCount val="1"/>
                <c:pt idx="0">
                  <c:v>Worse</c:v>
                </c:pt>
              </c:strCache>
            </c:strRef>
          </c:tx>
          <c:spPr>
            <a:solidFill>
              <a:srgbClr val="AABA0A"/>
            </a:solidFill>
          </c:spPr>
          <c:invertIfNegative val="0"/>
          <c:dLbls>
            <c:spPr>
              <a:noFill/>
              <a:ln>
                <a:noFill/>
              </a:ln>
              <a:effectLst/>
            </c:spPr>
            <c:txPr>
              <a:bodyPr/>
              <a:lstStyle/>
              <a:p>
                <a:pPr>
                  <a:defRPr sz="160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Poor vs. High Income (n=109)</c:v>
                </c:pt>
                <c:pt idx="1">
                  <c:v>Black vs. White (n=165)</c:v>
                </c:pt>
                <c:pt idx="2">
                  <c:v>Hispanic vs. White (n=150)</c:v>
                </c:pt>
                <c:pt idx="3">
                  <c:v>Asian vs. White (n=146)</c:v>
                </c:pt>
                <c:pt idx="4">
                  <c:v>AI/AN vs. White (n=85) </c:v>
                </c:pt>
              </c:strCache>
            </c:strRef>
          </c:cat>
          <c:val>
            <c:numRef>
              <c:f>Sheet1!$B$4:$F$4</c:f>
              <c:numCache>
                <c:formatCode>General</c:formatCode>
                <c:ptCount val="5"/>
                <c:pt idx="0">
                  <c:v>62</c:v>
                </c:pt>
                <c:pt idx="1">
                  <c:v>60</c:v>
                </c:pt>
                <c:pt idx="2">
                  <c:v>43</c:v>
                </c:pt>
                <c:pt idx="3">
                  <c:v>32</c:v>
                </c:pt>
                <c:pt idx="4">
                  <c:v>20</c:v>
                </c:pt>
              </c:numCache>
            </c:numRef>
          </c:val>
          <c:extLst>
            <c:ext xmlns:c16="http://schemas.microsoft.com/office/drawing/2014/chart" uri="{C3380CC4-5D6E-409C-BE32-E72D297353CC}">
              <c16:uniqueId val="{00000003-F033-46C1-8011-F7301F9CD48B}"/>
            </c:ext>
          </c:extLst>
        </c:ser>
        <c:dLbls>
          <c:showLegendKey val="0"/>
          <c:showVal val="1"/>
          <c:showCatName val="0"/>
          <c:showSerName val="0"/>
          <c:showPercent val="0"/>
          <c:showBubbleSize val="0"/>
        </c:dLbls>
        <c:gapWidth val="150"/>
        <c:overlap val="100"/>
        <c:axId val="167011456"/>
        <c:axId val="167012992"/>
      </c:barChart>
      <c:catAx>
        <c:axId val="167011456"/>
        <c:scaling>
          <c:orientation val="minMax"/>
        </c:scaling>
        <c:delete val="0"/>
        <c:axPos val="b"/>
        <c:numFmt formatCode="General" sourceLinked="1"/>
        <c:majorTickMark val="out"/>
        <c:minorTickMark val="none"/>
        <c:tickLblPos val="nextTo"/>
        <c:txPr>
          <a:bodyPr rot="0" vert="horz"/>
          <a:lstStyle/>
          <a:p>
            <a:pPr>
              <a:defRPr sz="1600">
                <a:latin typeface="Calibri" panose="020F0502020204030204" pitchFamily="34" charset="0"/>
              </a:defRPr>
            </a:pPr>
            <a:endParaRPr lang="en-US"/>
          </a:p>
        </c:txPr>
        <c:crossAx val="167012992"/>
        <c:crosses val="autoZero"/>
        <c:auto val="1"/>
        <c:lblAlgn val="ctr"/>
        <c:lblOffset val="100"/>
        <c:tickLblSkip val="1"/>
        <c:tickMarkSkip val="1"/>
        <c:noMultiLvlLbl val="0"/>
      </c:catAx>
      <c:valAx>
        <c:axId val="167012992"/>
        <c:scaling>
          <c:orientation val="minMax"/>
        </c:scaling>
        <c:delete val="0"/>
        <c:axPos val="l"/>
        <c:majorGridlines/>
        <c:numFmt formatCode="0%" sourceLinked="1"/>
        <c:majorTickMark val="out"/>
        <c:minorTickMark val="none"/>
        <c:tickLblPos val="nextTo"/>
        <c:txPr>
          <a:bodyPr rot="0" vert="horz"/>
          <a:lstStyle/>
          <a:p>
            <a:pPr>
              <a:defRPr sz="1600">
                <a:latin typeface="Calibri" panose="020F0502020204030204" pitchFamily="34" charset="0"/>
              </a:defRPr>
            </a:pPr>
            <a:endParaRPr lang="en-US"/>
          </a:p>
        </c:txPr>
        <c:crossAx val="167011456"/>
        <c:crosses val="autoZero"/>
        <c:crossBetween val="between"/>
        <c:majorUnit val="0.2"/>
      </c:valAx>
    </c:plotArea>
    <c:legend>
      <c:legendPos val="t"/>
      <c:layout>
        <c:manualLayout>
          <c:xMode val="edge"/>
          <c:yMode val="edge"/>
          <c:x val="0.27622071546612231"/>
          <c:y val="0.10168650793650794"/>
          <c:w val="0.43592580441333723"/>
          <c:h val="7.853599733258119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prstClr val="black"/>
                </a:solidFill>
                <a:latin typeface="+mn-lt"/>
                <a:ea typeface="+mn-ea"/>
                <a:cs typeface="+mn-cs"/>
              </a:defRPr>
            </a:pPr>
            <a:r>
              <a:rPr lang="en-US" sz="1600" dirty="0" smtClean="0">
                <a:effectLst/>
              </a:rPr>
              <a:t>Number and Percentage of Quality Measures for Which Hispanics Experienced Disparities Compared With Non-Hispanic Whites</a:t>
            </a:r>
          </a:p>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prstClr val="black"/>
                </a:solidFill>
                <a:latin typeface="+mn-lt"/>
                <a:ea typeface="+mn-ea"/>
                <a:cs typeface="+mn-cs"/>
              </a:defRPr>
            </a:pPr>
            <a:endParaRPr lang="en-US" sz="1600" dirty="0"/>
          </a:p>
        </c:rich>
      </c:tx>
      <c:layout>
        <c:manualLayout>
          <c:xMode val="edge"/>
          <c:yMode val="edge"/>
          <c:x val="0.15828314863419851"/>
          <c:y val="9.9206349206349201E-3"/>
        </c:manualLayout>
      </c:layout>
      <c:overlay val="0"/>
    </c:title>
    <c:autoTitleDeleted val="0"/>
    <c:plotArea>
      <c:layout>
        <c:manualLayout>
          <c:layoutTarget val="inner"/>
          <c:xMode val="edge"/>
          <c:yMode val="edge"/>
          <c:x val="8.0421891707980947E-2"/>
          <c:y val="0.19137197694038247"/>
          <c:w val="0.92132815128878121"/>
          <c:h val="0.67967304868141476"/>
        </c:manualLayout>
      </c:layout>
      <c:barChart>
        <c:barDir val="col"/>
        <c:grouping val="percentStacked"/>
        <c:varyColors val="0"/>
        <c:ser>
          <c:idx val="2"/>
          <c:order val="0"/>
          <c:tx>
            <c:strRef>
              <c:f>Sheet1!$A$2</c:f>
              <c:strCache>
                <c:ptCount val="1"/>
                <c:pt idx="0">
                  <c:v>Better</c:v>
                </c:pt>
              </c:strCache>
            </c:strRef>
          </c:tx>
          <c:spPr>
            <a:solidFill>
              <a:sysClr val="windowText" lastClr="000000"/>
            </a:solidFill>
          </c:spPr>
          <c:invertIfNegative val="0"/>
          <c:dLbls>
            <c:spPr>
              <a:noFill/>
              <a:ln>
                <a:noFill/>
              </a:ln>
              <a:effectLst/>
            </c:spPr>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Patient Safety (n=25)</c:v>
                </c:pt>
                <c:pt idx="1">
                  <c:v>Person-Centered Care (n=17)</c:v>
                </c:pt>
                <c:pt idx="2">
                  <c:v>Effective Treatment (n=51)</c:v>
                </c:pt>
                <c:pt idx="3">
                  <c:v>Healthy Living (n=47)</c:v>
                </c:pt>
              </c:strCache>
            </c:strRef>
          </c:cat>
          <c:val>
            <c:numRef>
              <c:f>Sheet1!$B$2:$E$2</c:f>
              <c:numCache>
                <c:formatCode>General</c:formatCode>
                <c:ptCount val="4"/>
                <c:pt idx="0">
                  <c:v>6</c:v>
                </c:pt>
                <c:pt idx="2">
                  <c:v>12</c:v>
                </c:pt>
                <c:pt idx="3">
                  <c:v>7</c:v>
                </c:pt>
              </c:numCache>
            </c:numRef>
          </c:val>
          <c:extLst>
            <c:ext xmlns:c16="http://schemas.microsoft.com/office/drawing/2014/chart" uri="{C3380CC4-5D6E-409C-BE32-E72D297353CC}">
              <c16:uniqueId val="{00000000-8829-4F06-A383-74F41484B130}"/>
            </c:ext>
          </c:extLst>
        </c:ser>
        <c:ser>
          <c:idx val="1"/>
          <c:order val="1"/>
          <c:tx>
            <c:strRef>
              <c:f>Sheet1!$A$3</c:f>
              <c:strCache>
                <c:ptCount val="1"/>
                <c:pt idx="0">
                  <c:v>Same</c:v>
                </c:pt>
              </c:strCache>
            </c:strRef>
          </c:tx>
          <c:spPr>
            <a:solidFill>
              <a:srgbClr val="0072C6"/>
            </a:solidFill>
          </c:spPr>
          <c:invertIfNegative val="0"/>
          <c:dLbls>
            <c:dLbl>
              <c:idx val="0"/>
              <c:layout>
                <c:manualLayout>
                  <c:x val="-2.136752136752137E-3"/>
                  <c:y val="-2.658089489476945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29-4F06-A383-74F41484B130}"/>
                </c:ext>
              </c:extLst>
            </c:dLbl>
            <c:spPr>
              <a:noFill/>
              <a:ln>
                <a:noFill/>
              </a:ln>
              <a:effectLst/>
            </c:spPr>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Patient Safety (n=25)</c:v>
                </c:pt>
                <c:pt idx="1">
                  <c:v>Person-Centered Care (n=17)</c:v>
                </c:pt>
                <c:pt idx="2">
                  <c:v>Effective Treatment (n=51)</c:v>
                </c:pt>
                <c:pt idx="3">
                  <c:v>Healthy Living (n=47)</c:v>
                </c:pt>
              </c:strCache>
            </c:strRef>
          </c:cat>
          <c:val>
            <c:numRef>
              <c:f>Sheet1!$B$3:$E$3</c:f>
              <c:numCache>
                <c:formatCode>General</c:formatCode>
                <c:ptCount val="4"/>
                <c:pt idx="0">
                  <c:v>17</c:v>
                </c:pt>
                <c:pt idx="1">
                  <c:v>5</c:v>
                </c:pt>
                <c:pt idx="2">
                  <c:v>23</c:v>
                </c:pt>
                <c:pt idx="3">
                  <c:v>29</c:v>
                </c:pt>
              </c:numCache>
            </c:numRef>
          </c:val>
          <c:extLst>
            <c:ext xmlns:c16="http://schemas.microsoft.com/office/drawing/2014/chart" uri="{C3380CC4-5D6E-409C-BE32-E72D297353CC}">
              <c16:uniqueId val="{00000002-8829-4F06-A383-74F41484B130}"/>
            </c:ext>
          </c:extLst>
        </c:ser>
        <c:ser>
          <c:idx val="0"/>
          <c:order val="2"/>
          <c:tx>
            <c:strRef>
              <c:f>Sheet1!$A$4</c:f>
              <c:strCache>
                <c:ptCount val="1"/>
                <c:pt idx="0">
                  <c:v>Worse</c:v>
                </c:pt>
              </c:strCache>
            </c:strRef>
          </c:tx>
          <c:spPr>
            <a:solidFill>
              <a:srgbClr val="AABA0A"/>
            </a:solidFill>
          </c:spPr>
          <c:invertIfNegative val="0"/>
          <c:dLbls>
            <c:spPr>
              <a:noFill/>
              <a:ln>
                <a:noFill/>
              </a:ln>
              <a:effectLst/>
            </c:spPr>
            <c:txPr>
              <a:bodyPr/>
              <a:lstStyle/>
              <a:p>
                <a:pPr>
                  <a:defRPr sz="160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Patient Safety (n=25)</c:v>
                </c:pt>
                <c:pt idx="1">
                  <c:v>Person-Centered Care (n=17)</c:v>
                </c:pt>
                <c:pt idx="2">
                  <c:v>Effective Treatment (n=51)</c:v>
                </c:pt>
                <c:pt idx="3">
                  <c:v>Healthy Living (n=47)</c:v>
                </c:pt>
              </c:strCache>
            </c:strRef>
          </c:cat>
          <c:val>
            <c:numRef>
              <c:f>Sheet1!$B$4:$E$4</c:f>
              <c:numCache>
                <c:formatCode>General</c:formatCode>
                <c:ptCount val="4"/>
                <c:pt idx="0">
                  <c:v>2</c:v>
                </c:pt>
                <c:pt idx="1">
                  <c:v>12</c:v>
                </c:pt>
                <c:pt idx="2">
                  <c:v>16</c:v>
                </c:pt>
                <c:pt idx="3">
                  <c:v>11</c:v>
                </c:pt>
              </c:numCache>
            </c:numRef>
          </c:val>
          <c:extLst>
            <c:ext xmlns:c16="http://schemas.microsoft.com/office/drawing/2014/chart" uri="{C3380CC4-5D6E-409C-BE32-E72D297353CC}">
              <c16:uniqueId val="{00000003-8829-4F06-A383-74F41484B130}"/>
            </c:ext>
          </c:extLst>
        </c:ser>
        <c:dLbls>
          <c:showLegendKey val="0"/>
          <c:showVal val="1"/>
          <c:showCatName val="0"/>
          <c:showSerName val="0"/>
          <c:showPercent val="0"/>
          <c:showBubbleSize val="0"/>
        </c:dLbls>
        <c:gapWidth val="150"/>
        <c:overlap val="100"/>
        <c:axId val="167718912"/>
        <c:axId val="167720448"/>
      </c:barChart>
      <c:catAx>
        <c:axId val="167718912"/>
        <c:scaling>
          <c:orientation val="minMax"/>
        </c:scaling>
        <c:delete val="0"/>
        <c:axPos val="b"/>
        <c:numFmt formatCode="General" sourceLinked="1"/>
        <c:majorTickMark val="out"/>
        <c:minorTickMark val="none"/>
        <c:tickLblPos val="nextTo"/>
        <c:txPr>
          <a:bodyPr rot="0" vert="horz"/>
          <a:lstStyle/>
          <a:p>
            <a:pPr>
              <a:defRPr sz="1600">
                <a:latin typeface="Calibri" panose="020F0502020204030204" pitchFamily="34" charset="0"/>
              </a:defRPr>
            </a:pPr>
            <a:endParaRPr lang="en-US"/>
          </a:p>
        </c:txPr>
        <c:crossAx val="167720448"/>
        <c:crosses val="autoZero"/>
        <c:auto val="1"/>
        <c:lblAlgn val="ctr"/>
        <c:lblOffset val="100"/>
        <c:tickLblSkip val="1"/>
        <c:tickMarkSkip val="1"/>
        <c:noMultiLvlLbl val="0"/>
      </c:catAx>
      <c:valAx>
        <c:axId val="167720448"/>
        <c:scaling>
          <c:orientation val="minMax"/>
        </c:scaling>
        <c:delete val="0"/>
        <c:axPos val="l"/>
        <c:majorGridlines/>
        <c:numFmt formatCode="0%" sourceLinked="1"/>
        <c:majorTickMark val="out"/>
        <c:minorTickMark val="none"/>
        <c:tickLblPos val="nextTo"/>
        <c:txPr>
          <a:bodyPr rot="0" vert="horz"/>
          <a:lstStyle/>
          <a:p>
            <a:pPr>
              <a:defRPr sz="1600">
                <a:latin typeface="Calibri" panose="020F0502020204030204" pitchFamily="34" charset="0"/>
              </a:defRPr>
            </a:pPr>
            <a:endParaRPr lang="en-US"/>
          </a:p>
        </c:txPr>
        <c:crossAx val="167718912"/>
        <c:crosses val="autoZero"/>
        <c:crossBetween val="between"/>
        <c:majorUnit val="0.2"/>
      </c:valAx>
    </c:plotArea>
    <c:legend>
      <c:legendPos val="t"/>
      <c:layout>
        <c:manualLayout>
          <c:xMode val="edge"/>
          <c:yMode val="edge"/>
          <c:x val="0.27622071546612231"/>
          <c:y val="0.11656746031746032"/>
          <c:w val="0.45753074268494215"/>
          <c:h val="7.1095605236845397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prstClr val="black"/>
                </a:solidFill>
                <a:latin typeface="+mn-lt"/>
                <a:ea typeface="+mn-ea"/>
                <a:cs typeface="+mn-cs"/>
              </a:defRPr>
            </a:pPr>
            <a:r>
              <a:rPr lang="en-US" sz="1600" dirty="0" smtClean="0">
                <a:effectLst/>
              </a:rPr>
              <a:t>Number and Percentage of Quality Measures for Which Disparities  Were Improving, Not Changing, or Worsening</a:t>
            </a:r>
            <a:endParaRPr lang="en-US" sz="1600" dirty="0"/>
          </a:p>
        </c:rich>
      </c:tx>
      <c:layout>
        <c:manualLayout>
          <c:xMode val="edge"/>
          <c:yMode val="edge"/>
          <c:x val="0.13881172839506173"/>
          <c:y val="0"/>
        </c:manualLayout>
      </c:layout>
      <c:overlay val="0"/>
    </c:title>
    <c:autoTitleDeleted val="0"/>
    <c:plotArea>
      <c:layout>
        <c:manualLayout>
          <c:layoutTarget val="inner"/>
          <c:xMode val="edge"/>
          <c:yMode val="edge"/>
          <c:x val="8.0421891707980947E-2"/>
          <c:y val="0.17649102455943008"/>
          <c:w val="0.92132815128878121"/>
          <c:h val="0.68711352487189092"/>
        </c:manualLayout>
      </c:layout>
      <c:barChart>
        <c:barDir val="col"/>
        <c:grouping val="percentStacked"/>
        <c:varyColors val="0"/>
        <c:ser>
          <c:idx val="0"/>
          <c:order val="0"/>
          <c:tx>
            <c:strRef>
              <c:f>Sheet1!$A$4</c:f>
              <c:strCache>
                <c:ptCount val="1"/>
                <c:pt idx="0">
                  <c:v>Improving</c:v>
                </c:pt>
              </c:strCache>
            </c:strRef>
          </c:tx>
          <c:spPr>
            <a:solidFill>
              <a:sysClr val="windowText" lastClr="000000"/>
            </a:solidFill>
          </c:spPr>
          <c:invertIfNegative val="0"/>
          <c:dLbls>
            <c:spPr>
              <a:noFill/>
              <a:ln>
                <a:noFill/>
              </a:ln>
              <a:effectLst/>
            </c:spPr>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Poor vs. High Income (n=98)</c:v>
                </c:pt>
                <c:pt idx="1">
                  <c:v>Black vs. White (n=148)</c:v>
                </c:pt>
                <c:pt idx="2">
                  <c:v>Hispanic vs. White (n=130)</c:v>
                </c:pt>
                <c:pt idx="3">
                  <c:v>Asian vs. White (n=123)</c:v>
                </c:pt>
                <c:pt idx="4">
                  <c:v>AI/AN vs. White (n=64)</c:v>
                </c:pt>
              </c:strCache>
            </c:strRef>
          </c:cat>
          <c:val>
            <c:numRef>
              <c:f>Sheet1!$B$4:$F$4</c:f>
              <c:numCache>
                <c:formatCode>General</c:formatCode>
                <c:ptCount val="5"/>
                <c:pt idx="0">
                  <c:v>9</c:v>
                </c:pt>
                <c:pt idx="1">
                  <c:v>13</c:v>
                </c:pt>
                <c:pt idx="2">
                  <c:v>16</c:v>
                </c:pt>
                <c:pt idx="3">
                  <c:v>17</c:v>
                </c:pt>
                <c:pt idx="4">
                  <c:v>4</c:v>
                </c:pt>
              </c:numCache>
            </c:numRef>
          </c:val>
          <c:extLst>
            <c:ext xmlns:c16="http://schemas.microsoft.com/office/drawing/2014/chart" uri="{C3380CC4-5D6E-409C-BE32-E72D297353CC}">
              <c16:uniqueId val="{00000000-B0DD-44B7-85CD-56315907E6D5}"/>
            </c:ext>
          </c:extLst>
        </c:ser>
        <c:ser>
          <c:idx val="1"/>
          <c:order val="1"/>
          <c:tx>
            <c:strRef>
              <c:f>Sheet1!$A$3</c:f>
              <c:strCache>
                <c:ptCount val="1"/>
                <c:pt idx="0">
                  <c:v>No Change</c:v>
                </c:pt>
              </c:strCache>
            </c:strRef>
          </c:tx>
          <c:spPr>
            <a:solidFill>
              <a:srgbClr val="0072C6"/>
            </a:solidFill>
          </c:spPr>
          <c:invertIfNegative val="0"/>
          <c:dLbls>
            <c:spPr>
              <a:noFill/>
              <a:ln>
                <a:noFill/>
              </a:ln>
              <a:effectLst/>
            </c:spPr>
            <c:txPr>
              <a:bodyPr/>
              <a:lstStyle/>
              <a:p>
                <a:pPr>
                  <a:defRPr sz="1600">
                    <a:solidFill>
                      <a:schemeClr val="bg1"/>
                    </a:solidFill>
                    <a:latin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Poor vs. High Income (n=98)</c:v>
                </c:pt>
                <c:pt idx="1">
                  <c:v>Black vs. White (n=148)</c:v>
                </c:pt>
                <c:pt idx="2">
                  <c:v>Hispanic vs. White (n=130)</c:v>
                </c:pt>
                <c:pt idx="3">
                  <c:v>Asian vs. White (n=123)</c:v>
                </c:pt>
                <c:pt idx="4">
                  <c:v>AI/AN vs. White (n=64)</c:v>
                </c:pt>
              </c:strCache>
            </c:strRef>
          </c:cat>
          <c:val>
            <c:numRef>
              <c:f>Sheet1!$B$3:$F$3</c:f>
              <c:numCache>
                <c:formatCode>General</c:formatCode>
                <c:ptCount val="5"/>
                <c:pt idx="0">
                  <c:v>76</c:v>
                </c:pt>
                <c:pt idx="1">
                  <c:v>126</c:v>
                </c:pt>
                <c:pt idx="2">
                  <c:v>109</c:v>
                </c:pt>
                <c:pt idx="3">
                  <c:v>97</c:v>
                </c:pt>
                <c:pt idx="4">
                  <c:v>55</c:v>
                </c:pt>
              </c:numCache>
            </c:numRef>
          </c:val>
          <c:extLst>
            <c:ext xmlns:c16="http://schemas.microsoft.com/office/drawing/2014/chart" uri="{C3380CC4-5D6E-409C-BE32-E72D297353CC}">
              <c16:uniqueId val="{00000001-B0DD-44B7-85CD-56315907E6D5}"/>
            </c:ext>
          </c:extLst>
        </c:ser>
        <c:ser>
          <c:idx val="2"/>
          <c:order val="2"/>
          <c:tx>
            <c:strRef>
              <c:f>Sheet1!$A$2</c:f>
              <c:strCache>
                <c:ptCount val="1"/>
                <c:pt idx="0">
                  <c:v>Worsening</c:v>
                </c:pt>
              </c:strCache>
            </c:strRef>
          </c:tx>
          <c:spPr>
            <a:solidFill>
              <a:srgbClr val="AABA0A"/>
            </a:solidFill>
          </c:spPr>
          <c:invertIfNegative val="0"/>
          <c:dLbls>
            <c:spPr>
              <a:noFill/>
              <a:ln>
                <a:noFill/>
              </a:ln>
              <a:effectLst/>
            </c:spPr>
            <c:txPr>
              <a:bodyPr/>
              <a:lstStyle/>
              <a:p>
                <a:pPr>
                  <a:defRPr sz="1600">
                    <a:solidFill>
                      <a:sysClr val="windowText" lastClr="000000"/>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Poor vs. High Income (n=98)</c:v>
                </c:pt>
                <c:pt idx="1">
                  <c:v>Black vs. White (n=148)</c:v>
                </c:pt>
                <c:pt idx="2">
                  <c:v>Hispanic vs. White (n=130)</c:v>
                </c:pt>
                <c:pt idx="3">
                  <c:v>Asian vs. White (n=123)</c:v>
                </c:pt>
                <c:pt idx="4">
                  <c:v>AI/AN vs. White (n=64)</c:v>
                </c:pt>
              </c:strCache>
            </c:strRef>
          </c:cat>
          <c:val>
            <c:numRef>
              <c:f>Sheet1!$B$2:$F$2</c:f>
              <c:numCache>
                <c:formatCode>General</c:formatCode>
                <c:ptCount val="5"/>
                <c:pt idx="0">
                  <c:v>13</c:v>
                </c:pt>
                <c:pt idx="1">
                  <c:v>9</c:v>
                </c:pt>
                <c:pt idx="2">
                  <c:v>5</c:v>
                </c:pt>
                <c:pt idx="3">
                  <c:v>9</c:v>
                </c:pt>
                <c:pt idx="4">
                  <c:v>5</c:v>
                </c:pt>
              </c:numCache>
            </c:numRef>
          </c:val>
          <c:extLst>
            <c:ext xmlns:c16="http://schemas.microsoft.com/office/drawing/2014/chart" uri="{C3380CC4-5D6E-409C-BE32-E72D297353CC}">
              <c16:uniqueId val="{00000002-B0DD-44B7-85CD-56315907E6D5}"/>
            </c:ext>
          </c:extLst>
        </c:ser>
        <c:dLbls>
          <c:showLegendKey val="0"/>
          <c:showVal val="1"/>
          <c:showCatName val="0"/>
          <c:showSerName val="0"/>
          <c:showPercent val="0"/>
          <c:showBubbleSize val="0"/>
        </c:dLbls>
        <c:gapWidth val="150"/>
        <c:overlap val="100"/>
        <c:axId val="167848576"/>
        <c:axId val="167850368"/>
      </c:barChart>
      <c:catAx>
        <c:axId val="167848576"/>
        <c:scaling>
          <c:orientation val="minMax"/>
        </c:scaling>
        <c:delete val="0"/>
        <c:axPos val="b"/>
        <c:numFmt formatCode="General" sourceLinked="1"/>
        <c:majorTickMark val="out"/>
        <c:minorTickMark val="none"/>
        <c:tickLblPos val="nextTo"/>
        <c:txPr>
          <a:bodyPr rot="0" vert="horz"/>
          <a:lstStyle/>
          <a:p>
            <a:pPr>
              <a:defRPr sz="1600">
                <a:latin typeface="Calibri" panose="020F0502020204030204" pitchFamily="34" charset="0"/>
              </a:defRPr>
            </a:pPr>
            <a:endParaRPr lang="en-US"/>
          </a:p>
        </c:txPr>
        <c:crossAx val="167850368"/>
        <c:crosses val="autoZero"/>
        <c:auto val="1"/>
        <c:lblAlgn val="ctr"/>
        <c:lblOffset val="100"/>
        <c:tickLblSkip val="1"/>
        <c:tickMarkSkip val="1"/>
        <c:noMultiLvlLbl val="0"/>
      </c:catAx>
      <c:valAx>
        <c:axId val="167850368"/>
        <c:scaling>
          <c:orientation val="minMax"/>
        </c:scaling>
        <c:delete val="0"/>
        <c:axPos val="l"/>
        <c:majorGridlines/>
        <c:numFmt formatCode="0%" sourceLinked="1"/>
        <c:majorTickMark val="out"/>
        <c:minorTickMark val="none"/>
        <c:tickLblPos val="nextTo"/>
        <c:txPr>
          <a:bodyPr rot="0" vert="horz"/>
          <a:lstStyle/>
          <a:p>
            <a:pPr>
              <a:defRPr sz="1600">
                <a:latin typeface="Calibri" panose="020F0502020204030204" pitchFamily="34" charset="0"/>
              </a:defRPr>
            </a:pPr>
            <a:endParaRPr lang="en-US"/>
          </a:p>
        </c:txPr>
        <c:crossAx val="167848576"/>
        <c:crosses val="autoZero"/>
        <c:crossBetween val="between"/>
        <c:majorUnit val="0.2"/>
      </c:valAx>
    </c:plotArea>
    <c:legend>
      <c:legendPos val="t"/>
      <c:layout>
        <c:manualLayout>
          <c:xMode val="edge"/>
          <c:yMode val="edge"/>
          <c:x val="0.10955404879945561"/>
          <c:y val="0.10168650793650794"/>
          <c:w val="0.77851839700592984"/>
          <c:h val="7.853599733258119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417711674929524"/>
          <c:y val="0.17849883347914844"/>
          <c:w val="0.81582288325070473"/>
          <c:h val="0.70225017011762414"/>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Sheet1!$A$2:$A$5</c:f>
              <c:numCache>
                <c:formatCode>General</c:formatCode>
                <c:ptCount val="4"/>
                <c:pt idx="0">
                  <c:v>2008</c:v>
                </c:pt>
                <c:pt idx="1">
                  <c:v>2009</c:v>
                </c:pt>
                <c:pt idx="2">
                  <c:v>2010</c:v>
                </c:pt>
                <c:pt idx="3">
                  <c:v>2011</c:v>
                </c:pt>
              </c:numCache>
            </c:numRef>
          </c:cat>
          <c:val>
            <c:numRef>
              <c:f>Sheet1!$B$2:$B$5</c:f>
              <c:numCache>
                <c:formatCode>0.0</c:formatCode>
                <c:ptCount val="4"/>
                <c:pt idx="0">
                  <c:v>15.55</c:v>
                </c:pt>
                <c:pt idx="1">
                  <c:v>16.18</c:v>
                </c:pt>
                <c:pt idx="2">
                  <c:v>16.57</c:v>
                </c:pt>
                <c:pt idx="3">
                  <c:v>16.420000000000002</c:v>
                </c:pt>
              </c:numCache>
            </c:numRef>
          </c:val>
          <c:smooth val="0"/>
          <c:extLst>
            <c:ext xmlns:c16="http://schemas.microsoft.com/office/drawing/2014/chart" uri="{C3380CC4-5D6E-409C-BE32-E72D297353CC}">
              <c16:uniqueId val="{00000000-CA23-40BF-AD3B-BB6C187A6958}"/>
            </c:ext>
          </c:extLst>
        </c:ser>
        <c:ser>
          <c:idx val="0"/>
          <c:order val="1"/>
          <c:tx>
            <c:strRef>
              <c:f>Sheet1!$C$1</c:f>
              <c:strCache>
                <c:ptCount val="1"/>
                <c:pt idx="0">
                  <c:v>Hispanic Men</c:v>
                </c:pt>
              </c:strCache>
            </c:strRef>
          </c:tx>
          <c:spPr>
            <a:ln w="25400">
              <a:solidFill>
                <a:srgbClr val="0072C6"/>
              </a:solidFill>
            </a:ln>
          </c:spPr>
          <c:marker>
            <c:symbol val="square"/>
            <c:size val="7"/>
            <c:spPr>
              <a:solidFill>
                <a:srgbClr val="0072C6"/>
              </a:solidFill>
              <a:ln>
                <a:noFill/>
              </a:ln>
            </c:spPr>
          </c:marker>
          <c:cat>
            <c:numRef>
              <c:f>Sheet1!$A$2:$A$5</c:f>
              <c:numCache>
                <c:formatCode>General</c:formatCode>
                <c:ptCount val="4"/>
                <c:pt idx="0">
                  <c:v>2008</c:v>
                </c:pt>
                <c:pt idx="1">
                  <c:v>2009</c:v>
                </c:pt>
                <c:pt idx="2">
                  <c:v>2010</c:v>
                </c:pt>
                <c:pt idx="3">
                  <c:v>2011</c:v>
                </c:pt>
              </c:numCache>
            </c:numRef>
          </c:cat>
          <c:val>
            <c:numRef>
              <c:f>Sheet1!$C$2:$C$5</c:f>
              <c:numCache>
                <c:formatCode>0.0</c:formatCode>
                <c:ptCount val="4"/>
                <c:pt idx="0">
                  <c:v>16.829999999999998</c:v>
                </c:pt>
                <c:pt idx="1">
                  <c:v>20.384</c:v>
                </c:pt>
                <c:pt idx="2">
                  <c:v>17.707999999999998</c:v>
                </c:pt>
                <c:pt idx="3">
                  <c:v>20.707000000000001</c:v>
                </c:pt>
              </c:numCache>
            </c:numRef>
          </c:val>
          <c:smooth val="0"/>
          <c:extLst>
            <c:ext xmlns:c16="http://schemas.microsoft.com/office/drawing/2014/chart" uri="{C3380CC4-5D6E-409C-BE32-E72D297353CC}">
              <c16:uniqueId val="{00000001-CA23-40BF-AD3B-BB6C187A6958}"/>
            </c:ext>
          </c:extLst>
        </c:ser>
        <c:ser>
          <c:idx val="2"/>
          <c:order val="2"/>
          <c:tx>
            <c:strRef>
              <c:f>Sheet1!$D$1</c:f>
              <c:strCache>
                <c:ptCount val="1"/>
                <c:pt idx="0">
                  <c:v>Hispanic Women</c:v>
                </c:pt>
              </c:strCache>
            </c:strRef>
          </c:tx>
          <c:spPr>
            <a:ln w="25400">
              <a:solidFill>
                <a:srgbClr val="AABA0A"/>
              </a:solidFill>
            </a:ln>
          </c:spPr>
          <c:marker>
            <c:symbol val="triangle"/>
            <c:size val="9"/>
            <c:spPr>
              <a:solidFill>
                <a:srgbClr val="AABA0A"/>
              </a:solidFill>
              <a:ln>
                <a:noFill/>
              </a:ln>
            </c:spPr>
          </c:marker>
          <c:cat>
            <c:numRef>
              <c:f>Sheet1!$A$2:$A$5</c:f>
              <c:numCache>
                <c:formatCode>General</c:formatCode>
                <c:ptCount val="4"/>
                <c:pt idx="0">
                  <c:v>2008</c:v>
                </c:pt>
                <c:pt idx="1">
                  <c:v>2009</c:v>
                </c:pt>
                <c:pt idx="2">
                  <c:v>2010</c:v>
                </c:pt>
                <c:pt idx="3">
                  <c:v>2011</c:v>
                </c:pt>
              </c:numCache>
            </c:numRef>
          </c:cat>
          <c:val>
            <c:numRef>
              <c:f>Sheet1!$D$2:$D$5</c:f>
              <c:numCache>
                <c:formatCode>0.0</c:formatCode>
                <c:ptCount val="4"/>
                <c:pt idx="0">
                  <c:v>17.582000000000001</c:v>
                </c:pt>
                <c:pt idx="1">
                  <c:v>15.526999999999999</c:v>
                </c:pt>
                <c:pt idx="2">
                  <c:v>17.164999999999999</c:v>
                </c:pt>
                <c:pt idx="3">
                  <c:v>16.38</c:v>
                </c:pt>
              </c:numCache>
            </c:numRef>
          </c:val>
          <c:smooth val="0"/>
          <c:extLst>
            <c:ext xmlns:c16="http://schemas.microsoft.com/office/drawing/2014/chart" uri="{C3380CC4-5D6E-409C-BE32-E72D297353CC}">
              <c16:uniqueId val="{00000002-CA23-40BF-AD3B-BB6C187A6958}"/>
            </c:ext>
          </c:extLst>
        </c:ser>
        <c:dLbls>
          <c:showLegendKey val="0"/>
          <c:showVal val="0"/>
          <c:showCatName val="0"/>
          <c:showSerName val="0"/>
          <c:showPercent val="0"/>
          <c:showBubbleSize val="0"/>
        </c:dLbls>
        <c:marker val="1"/>
        <c:smooth val="0"/>
        <c:axId val="168701952"/>
        <c:axId val="168703872"/>
      </c:lineChart>
      <c:catAx>
        <c:axId val="16870195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68703872"/>
        <c:crosses val="autoZero"/>
        <c:auto val="1"/>
        <c:lblAlgn val="ctr"/>
        <c:lblOffset val="100"/>
        <c:noMultiLvlLbl val="0"/>
      </c:catAx>
      <c:valAx>
        <c:axId val="168703872"/>
        <c:scaling>
          <c:orientation val="minMax"/>
          <c:max val="25"/>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 Discharges</a:t>
                </a:r>
                <a:endParaRPr lang="en-US" dirty="0"/>
              </a:p>
            </c:rich>
          </c:tx>
          <c:layout>
            <c:manualLayout>
              <c:xMode val="edge"/>
              <c:yMode val="edge"/>
              <c:x val="1.5432098765432098E-3"/>
              <c:y val="0.24857881136950902"/>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68701952"/>
        <c:crosses val="autoZero"/>
        <c:crossBetween val="between"/>
        <c:majorUnit val="5"/>
      </c:valAx>
    </c:plotArea>
    <c:legend>
      <c:legendPos val="t"/>
      <c:layout>
        <c:manualLayout>
          <c:xMode val="edge"/>
          <c:yMode val="edge"/>
          <c:x val="5.4495965782055011E-2"/>
          <c:y val="1.1675185338674747E-3"/>
          <c:w val="0.88634052687858478"/>
          <c:h val="0.1273561008362326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453509283561778"/>
          <c:y val="0.17849883347914844"/>
          <c:w val="0.81418343540390781"/>
          <c:h val="0.70225017011762414"/>
        </c:manualLayout>
      </c:layout>
      <c:lineChart>
        <c:grouping val="standard"/>
        <c:varyColors val="0"/>
        <c:ser>
          <c:idx val="3"/>
          <c:order val="0"/>
          <c:tx>
            <c:strRef>
              <c:f>Sheet1!$B$1</c:f>
              <c:strCache>
                <c:ptCount val="1"/>
                <c:pt idx="0">
                  <c:v> White</c:v>
                </c:pt>
              </c:strCache>
            </c:strRef>
          </c:tx>
          <c:spPr>
            <a:ln w="25400">
              <a:solidFill>
                <a:sysClr val="windowText" lastClr="000000"/>
              </a:solidFill>
            </a:ln>
          </c:spPr>
          <c:marker>
            <c:symbol val="circle"/>
            <c:size val="7"/>
            <c:spPr>
              <a:solidFill>
                <a:sysClr val="windowText" lastClr="000000"/>
              </a:solidFill>
              <a:ln>
                <a:noFill/>
              </a:ln>
            </c:spPr>
          </c:marker>
          <c:cat>
            <c:numRef>
              <c:f>Sheet1!$A$2:$A$5</c:f>
              <c:numCache>
                <c:formatCode>General</c:formatCode>
                <c:ptCount val="4"/>
                <c:pt idx="0">
                  <c:v>2008</c:v>
                </c:pt>
                <c:pt idx="1">
                  <c:v>2009</c:v>
                </c:pt>
                <c:pt idx="2">
                  <c:v>2010</c:v>
                </c:pt>
                <c:pt idx="3">
                  <c:v>2011</c:v>
                </c:pt>
              </c:numCache>
            </c:numRef>
          </c:cat>
          <c:val>
            <c:numRef>
              <c:f>Sheet1!$B$2:$B$5</c:f>
              <c:numCache>
                <c:formatCode>0.0</c:formatCode>
                <c:ptCount val="4"/>
                <c:pt idx="0">
                  <c:v>15.85</c:v>
                </c:pt>
                <c:pt idx="1">
                  <c:v>16.43</c:v>
                </c:pt>
                <c:pt idx="2">
                  <c:v>16.21</c:v>
                </c:pt>
                <c:pt idx="3">
                  <c:v>15.86</c:v>
                </c:pt>
              </c:numCache>
            </c:numRef>
          </c:val>
          <c:smooth val="0"/>
          <c:extLst>
            <c:ext xmlns:c16="http://schemas.microsoft.com/office/drawing/2014/chart" uri="{C3380CC4-5D6E-409C-BE32-E72D297353CC}">
              <c16:uniqueId val="{00000000-7245-4047-827A-62110080154D}"/>
            </c:ext>
          </c:extLst>
        </c:ser>
        <c:ser>
          <c:idx val="0"/>
          <c:order val="1"/>
          <c:tx>
            <c:strRef>
              <c:f>Sheet1!$E$1</c:f>
              <c:strCache>
                <c:ptCount val="1"/>
                <c:pt idx="0">
                  <c:v>Black</c:v>
                </c:pt>
              </c:strCache>
            </c:strRef>
          </c:tx>
          <c:spPr>
            <a:ln w="25400">
              <a:solidFill>
                <a:srgbClr val="0072C6"/>
              </a:solidFill>
            </a:ln>
          </c:spPr>
          <c:marker>
            <c:symbol val="square"/>
            <c:size val="7"/>
            <c:spPr>
              <a:solidFill>
                <a:srgbClr val="0072C6"/>
              </a:solidFill>
              <a:ln>
                <a:noFill/>
              </a:ln>
            </c:spPr>
          </c:marker>
          <c:cat>
            <c:numRef>
              <c:f>Sheet1!$A$2:$A$5</c:f>
              <c:numCache>
                <c:formatCode>General</c:formatCode>
                <c:ptCount val="4"/>
                <c:pt idx="0">
                  <c:v>2008</c:v>
                </c:pt>
                <c:pt idx="1">
                  <c:v>2009</c:v>
                </c:pt>
                <c:pt idx="2">
                  <c:v>2010</c:v>
                </c:pt>
                <c:pt idx="3">
                  <c:v>2011</c:v>
                </c:pt>
              </c:numCache>
            </c:numRef>
          </c:cat>
          <c:val>
            <c:numRef>
              <c:f>Sheet1!$E$2:$E$5</c:f>
              <c:numCache>
                <c:formatCode>0.0</c:formatCode>
                <c:ptCount val="4"/>
                <c:pt idx="0">
                  <c:v>20.38</c:v>
                </c:pt>
                <c:pt idx="1">
                  <c:v>19.3</c:v>
                </c:pt>
                <c:pt idx="2">
                  <c:v>19.57</c:v>
                </c:pt>
                <c:pt idx="3">
                  <c:v>19.97</c:v>
                </c:pt>
              </c:numCache>
            </c:numRef>
          </c:val>
          <c:smooth val="0"/>
          <c:extLst>
            <c:ext xmlns:c16="http://schemas.microsoft.com/office/drawing/2014/chart" uri="{C3380CC4-5D6E-409C-BE32-E72D297353CC}">
              <c16:uniqueId val="{00000001-7245-4047-827A-62110080154D}"/>
            </c:ext>
          </c:extLst>
        </c:ser>
        <c:ser>
          <c:idx val="2"/>
          <c:order val="2"/>
          <c:tx>
            <c:strRef>
              <c:f>Sheet1!$D$1</c:f>
              <c:strCache>
                <c:ptCount val="1"/>
                <c:pt idx="0">
                  <c:v>Hispanic </c:v>
                </c:pt>
              </c:strCache>
            </c:strRef>
          </c:tx>
          <c:spPr>
            <a:ln w="25400">
              <a:solidFill>
                <a:srgbClr val="AABA0A"/>
              </a:solidFill>
            </a:ln>
          </c:spPr>
          <c:marker>
            <c:symbol val="triangle"/>
            <c:size val="9"/>
            <c:spPr>
              <a:solidFill>
                <a:srgbClr val="AABA0A"/>
              </a:solidFill>
              <a:ln>
                <a:noFill/>
              </a:ln>
            </c:spPr>
          </c:marker>
          <c:cat>
            <c:numRef>
              <c:f>Sheet1!$A$2:$A$5</c:f>
              <c:numCache>
                <c:formatCode>General</c:formatCode>
                <c:ptCount val="4"/>
                <c:pt idx="0">
                  <c:v>2008</c:v>
                </c:pt>
                <c:pt idx="1">
                  <c:v>2009</c:v>
                </c:pt>
                <c:pt idx="2">
                  <c:v>2010</c:v>
                </c:pt>
                <c:pt idx="3">
                  <c:v>2011</c:v>
                </c:pt>
              </c:numCache>
            </c:numRef>
          </c:cat>
          <c:val>
            <c:numRef>
              <c:f>Sheet1!$D$2:$D$5</c:f>
              <c:numCache>
                <c:formatCode>0.0</c:formatCode>
                <c:ptCount val="4"/>
                <c:pt idx="0">
                  <c:v>18.22</c:v>
                </c:pt>
                <c:pt idx="1">
                  <c:v>18.47</c:v>
                </c:pt>
                <c:pt idx="2">
                  <c:v>18.149999999999999</c:v>
                </c:pt>
                <c:pt idx="3">
                  <c:v>19.11</c:v>
                </c:pt>
              </c:numCache>
            </c:numRef>
          </c:val>
          <c:smooth val="0"/>
          <c:extLst>
            <c:ext xmlns:c16="http://schemas.microsoft.com/office/drawing/2014/chart" uri="{C3380CC4-5D6E-409C-BE32-E72D297353CC}">
              <c16:uniqueId val="{00000002-7245-4047-827A-62110080154D}"/>
            </c:ext>
          </c:extLst>
        </c:ser>
        <c:dLbls>
          <c:showLegendKey val="0"/>
          <c:showVal val="0"/>
          <c:showCatName val="0"/>
          <c:showSerName val="0"/>
          <c:showPercent val="0"/>
          <c:showBubbleSize val="0"/>
        </c:dLbls>
        <c:marker val="1"/>
        <c:smooth val="0"/>
        <c:axId val="168750080"/>
        <c:axId val="168887424"/>
      </c:lineChart>
      <c:catAx>
        <c:axId val="16875008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68887424"/>
        <c:crosses val="autoZero"/>
        <c:auto val="1"/>
        <c:lblAlgn val="ctr"/>
        <c:lblOffset val="100"/>
        <c:noMultiLvlLbl val="0"/>
      </c:catAx>
      <c:valAx>
        <c:axId val="168887424"/>
        <c:scaling>
          <c:orientation val="minMax"/>
          <c:max val="25"/>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 Discharges</a:t>
                </a:r>
                <a:endParaRPr lang="en-US" dirty="0"/>
              </a:p>
            </c:rich>
          </c:tx>
          <c:layout>
            <c:manualLayout>
              <c:xMode val="edge"/>
              <c:yMode val="edge"/>
              <c:x val="0"/>
              <c:y val="0.2578380480217750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68750080"/>
        <c:crosses val="autoZero"/>
        <c:crossBetween val="between"/>
        <c:majorUnit val="5"/>
      </c:valAx>
    </c:plotArea>
    <c:legend>
      <c:legendPos val="t"/>
      <c:layout>
        <c:manualLayout>
          <c:xMode val="edge"/>
          <c:yMode val="edge"/>
          <c:x val="8.19954797317002E-3"/>
          <c:y val="1.1675185338674747E-3"/>
          <c:w val="0.99127867697093419"/>
          <c:h val="0.1273561008362326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38948540523345"/>
          <c:y val="5.324626760364632E-2"/>
          <c:w val="0.86510631246851721"/>
          <c:h val="0.8070280529449948"/>
        </c:manualLayout>
      </c:layout>
      <c:barChart>
        <c:barDir val="col"/>
        <c:grouping val="clustered"/>
        <c:varyColors val="0"/>
        <c:ser>
          <c:idx val="0"/>
          <c:order val="0"/>
          <c:tx>
            <c:strRef>
              <c:f>Sheet1!$B$1</c:f>
              <c:strCache>
                <c:ptCount val="1"/>
                <c:pt idx="0">
                  <c:v>Series 1</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C697-4484-9111-1BCDDE55F5AA}"/>
              </c:ext>
            </c:extLst>
          </c:dPt>
          <c:dPt>
            <c:idx val="1"/>
            <c:invertIfNegative val="0"/>
            <c:bubble3D val="0"/>
            <c:extLst>
              <c:ext xmlns:c16="http://schemas.microsoft.com/office/drawing/2014/chart" uri="{C3380CC4-5D6E-409C-BE32-E72D297353CC}">
                <c16:uniqueId val="{00000001-C697-4484-9111-1BCDDE55F5AA}"/>
              </c:ext>
            </c:extLst>
          </c:dPt>
          <c:dPt>
            <c:idx val="2"/>
            <c:invertIfNegative val="0"/>
            <c:bubble3D val="0"/>
            <c:extLst>
              <c:ext xmlns:c16="http://schemas.microsoft.com/office/drawing/2014/chart" uri="{C3380CC4-5D6E-409C-BE32-E72D297353CC}">
                <c16:uniqueId val="{00000002-C697-4484-9111-1BCDDE55F5AA}"/>
              </c:ext>
            </c:extLst>
          </c:dPt>
          <c:dPt>
            <c:idx val="3"/>
            <c:invertIfNegative val="0"/>
            <c:bubble3D val="0"/>
            <c:extLst>
              <c:ext xmlns:c16="http://schemas.microsoft.com/office/drawing/2014/chart" uri="{C3380CC4-5D6E-409C-BE32-E72D297353CC}">
                <c16:uniqueId val="{00000003-C697-4484-9111-1BCDDE55F5AA}"/>
              </c:ext>
            </c:extLst>
          </c:dPt>
          <c:cat>
            <c:strRef>
              <c:f>Sheet1!$A$2:$A$5</c:f>
              <c:strCache>
                <c:ptCount val="4"/>
                <c:pt idx="0">
                  <c:v>English</c:v>
                </c:pt>
                <c:pt idx="1">
                  <c:v>Spanish</c:v>
                </c:pt>
                <c:pt idx="2">
                  <c:v>API Languages</c:v>
                </c:pt>
                <c:pt idx="3">
                  <c:v>Other Languages</c:v>
                </c:pt>
              </c:strCache>
            </c:strRef>
          </c:cat>
          <c:val>
            <c:numRef>
              <c:f>Sheet1!$B$2:$B$5</c:f>
              <c:numCache>
                <c:formatCode>0.00</c:formatCode>
                <c:ptCount val="4"/>
                <c:pt idx="0">
                  <c:v>11.84381335</c:v>
                </c:pt>
                <c:pt idx="1">
                  <c:v>10.538112480000001</c:v>
                </c:pt>
                <c:pt idx="2">
                  <c:v>14.43603817</c:v>
                </c:pt>
                <c:pt idx="3">
                  <c:v>10.465024360000001</c:v>
                </c:pt>
              </c:numCache>
            </c:numRef>
          </c:val>
          <c:extLst>
            <c:ext xmlns:c16="http://schemas.microsoft.com/office/drawing/2014/chart" uri="{C3380CC4-5D6E-409C-BE32-E72D297353CC}">
              <c16:uniqueId val="{00000004-C697-4484-9111-1BCDDE55F5AA}"/>
            </c:ext>
          </c:extLst>
        </c:ser>
        <c:dLbls>
          <c:showLegendKey val="0"/>
          <c:showVal val="0"/>
          <c:showCatName val="0"/>
          <c:showSerName val="0"/>
          <c:showPercent val="0"/>
          <c:showBubbleSize val="0"/>
        </c:dLbls>
        <c:gapWidth val="150"/>
        <c:axId val="170569728"/>
        <c:axId val="170571264"/>
      </c:barChart>
      <c:catAx>
        <c:axId val="170569728"/>
        <c:scaling>
          <c:orientation val="minMax"/>
        </c:scaling>
        <c:delete val="0"/>
        <c:axPos val="b"/>
        <c:numFmt formatCode="General" sourceLinked="0"/>
        <c:majorTickMark val="out"/>
        <c:minorTickMark val="none"/>
        <c:tickLblPos val="nextTo"/>
        <c:txPr>
          <a:bodyPr/>
          <a:lstStyle/>
          <a:p>
            <a:pPr>
              <a:defRPr sz="1600" b="0">
                <a:solidFill>
                  <a:schemeClr val="tx1"/>
                </a:solidFill>
              </a:defRPr>
            </a:pPr>
            <a:endParaRPr lang="en-US"/>
          </a:p>
        </c:txPr>
        <c:crossAx val="170571264"/>
        <c:crosses val="autoZero"/>
        <c:auto val="1"/>
        <c:lblAlgn val="ctr"/>
        <c:lblOffset val="100"/>
        <c:noMultiLvlLbl val="0"/>
      </c:catAx>
      <c:valAx>
        <c:axId val="170571264"/>
        <c:scaling>
          <c:orientation val="minMax"/>
          <c:max val="25"/>
          <c:min val="0"/>
        </c:scaling>
        <c:delete val="0"/>
        <c:axPos val="l"/>
        <c:majorGridlines/>
        <c:title>
          <c:tx>
            <c:rich>
              <a:bodyPr rot="-5400000" vert="horz"/>
              <a:lstStyle/>
              <a:p>
                <a:pPr>
                  <a:defRPr sz="1600"/>
                </a:pPr>
                <a:r>
                  <a:rPr lang="en-US" sz="1600" dirty="0" smtClean="0"/>
                  <a:t>Rate per 1,000 Discharges</a:t>
                </a:r>
                <a:endParaRPr lang="en-US" sz="1600" dirty="0"/>
              </a:p>
            </c:rich>
          </c:tx>
          <c:layout>
            <c:manualLayout>
              <c:xMode val="edge"/>
              <c:yMode val="edge"/>
              <c:x val="0"/>
              <c:y val="8.2258064516129034E-2"/>
            </c:manualLayout>
          </c:layout>
          <c:overlay val="0"/>
        </c:title>
        <c:numFmt formatCode="0" sourceLinked="0"/>
        <c:majorTickMark val="out"/>
        <c:minorTickMark val="none"/>
        <c:tickLblPos val="nextTo"/>
        <c:txPr>
          <a:bodyPr/>
          <a:lstStyle/>
          <a:p>
            <a:pPr>
              <a:defRPr sz="1600"/>
            </a:pPr>
            <a:endParaRPr lang="en-US"/>
          </a:p>
        </c:txPr>
        <c:crossAx val="170569728"/>
        <c:crosses val="autoZero"/>
        <c:crossBetween val="between"/>
        <c:majorUnit val="5"/>
      </c:valAx>
    </c:plotArea>
    <c:plotVisOnly val="1"/>
    <c:dispBlanksAs val="gap"/>
    <c:showDLblsOverMax val="0"/>
  </c:chart>
  <c:spPr>
    <a:ln>
      <a:noFill/>
    </a:ln>
  </c:sp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4"/>
          <c:y val="0.13084599890130011"/>
          <c:w val="0.87597939146495574"/>
          <c:h val="0.76842153451748763"/>
        </c:manualLayout>
      </c:layout>
      <c:barChart>
        <c:barDir val="col"/>
        <c:grouping val="clustered"/>
        <c:varyColors val="0"/>
        <c:ser>
          <c:idx val="0"/>
          <c:order val="0"/>
          <c:tx>
            <c:strRef>
              <c:f>Sheet1!$B$1</c:f>
              <c:strCache>
                <c:ptCount val="1"/>
                <c:pt idx="0">
                  <c:v>2011</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3D7C-4EB6-BED1-C625ECF1893B}"/>
              </c:ext>
            </c:extLst>
          </c:dPt>
          <c:dPt>
            <c:idx val="1"/>
            <c:invertIfNegative val="0"/>
            <c:bubble3D val="0"/>
            <c:extLst>
              <c:ext xmlns:c16="http://schemas.microsoft.com/office/drawing/2014/chart" uri="{C3380CC4-5D6E-409C-BE32-E72D297353CC}">
                <c16:uniqueId val="{00000001-3D7C-4EB6-BED1-C625ECF1893B}"/>
              </c:ext>
            </c:extLst>
          </c:dPt>
          <c:dPt>
            <c:idx val="2"/>
            <c:invertIfNegative val="0"/>
            <c:bubble3D val="0"/>
            <c:extLst>
              <c:ext xmlns:c16="http://schemas.microsoft.com/office/drawing/2014/chart" uri="{C3380CC4-5D6E-409C-BE32-E72D297353CC}">
                <c16:uniqueId val="{00000002-3D7C-4EB6-BED1-C625ECF1893B}"/>
              </c:ext>
            </c:extLst>
          </c:dPt>
          <c:dPt>
            <c:idx val="3"/>
            <c:invertIfNegative val="0"/>
            <c:bubble3D val="0"/>
            <c:extLst>
              <c:ext xmlns:c16="http://schemas.microsoft.com/office/drawing/2014/chart" uri="{C3380CC4-5D6E-409C-BE32-E72D297353CC}">
                <c16:uniqueId val="{00000003-3D7C-4EB6-BED1-C625ECF1893B}"/>
              </c:ext>
            </c:extLst>
          </c:dPt>
          <c:cat>
            <c:strRef>
              <c:f>(Sheet1!$A$2,Sheet1!$A$10:$A$17)</c:f>
              <c:strCache>
                <c:ptCount val="9"/>
                <c:pt idx="0">
                  <c:v>Total</c:v>
                </c:pt>
                <c:pt idx="2">
                  <c:v>White</c:v>
                </c:pt>
                <c:pt idx="3">
                  <c:v>Black</c:v>
                </c:pt>
                <c:pt idx="4">
                  <c:v>Asian</c:v>
                </c:pt>
                <c:pt idx="5">
                  <c:v>NHOPI</c:v>
                </c:pt>
                <c:pt idx="6">
                  <c:v>AI/AN</c:v>
                </c:pt>
                <c:pt idx="7">
                  <c:v>Hispanic</c:v>
                </c:pt>
                <c:pt idx="8">
                  <c:v>&gt;1 Race</c:v>
                </c:pt>
              </c:strCache>
            </c:strRef>
          </c:cat>
          <c:val>
            <c:numRef>
              <c:f>(Sheet1!$B$2,Sheet1!$B$10:$B$17)</c:f>
              <c:numCache>
                <c:formatCode>General</c:formatCode>
                <c:ptCount val="9"/>
                <c:pt idx="0" formatCode="0.0">
                  <c:v>2.4</c:v>
                </c:pt>
                <c:pt idx="2" formatCode="0.0">
                  <c:v>2.42</c:v>
                </c:pt>
                <c:pt idx="3" formatCode="0.0">
                  <c:v>2.1</c:v>
                </c:pt>
                <c:pt idx="4" formatCode="0.0">
                  <c:v>3.4</c:v>
                </c:pt>
                <c:pt idx="5" formatCode="0.0">
                  <c:v>4.2</c:v>
                </c:pt>
                <c:pt idx="6" formatCode="0.0">
                  <c:v>2.2000000000000002</c:v>
                </c:pt>
                <c:pt idx="7" formatCode="0.0">
                  <c:v>3.24</c:v>
                </c:pt>
                <c:pt idx="8" formatCode="0.0">
                  <c:v>3.24</c:v>
                </c:pt>
              </c:numCache>
            </c:numRef>
          </c:val>
          <c:extLst>
            <c:ext xmlns:c16="http://schemas.microsoft.com/office/drawing/2014/chart" uri="{C3380CC4-5D6E-409C-BE32-E72D297353CC}">
              <c16:uniqueId val="{00000004-3D7C-4EB6-BED1-C625ECF1893B}"/>
            </c:ext>
          </c:extLst>
        </c:ser>
        <c:ser>
          <c:idx val="1"/>
          <c:order val="1"/>
          <c:tx>
            <c:strRef>
              <c:f>Sheet1!$C$1</c:f>
              <c:strCache>
                <c:ptCount val="1"/>
                <c:pt idx="0">
                  <c:v>2012</c:v>
                </c:pt>
              </c:strCache>
            </c:strRef>
          </c:tx>
          <c:spPr>
            <a:solidFill>
              <a:srgbClr val="AABA0A"/>
            </a:solidFill>
          </c:spPr>
          <c:invertIfNegative val="0"/>
          <c:cat>
            <c:strRef>
              <c:f>(Sheet1!$A$2,Sheet1!$A$10:$A$17)</c:f>
              <c:strCache>
                <c:ptCount val="9"/>
                <c:pt idx="0">
                  <c:v>Total</c:v>
                </c:pt>
                <c:pt idx="2">
                  <c:v>White</c:v>
                </c:pt>
                <c:pt idx="3">
                  <c:v>Black</c:v>
                </c:pt>
                <c:pt idx="4">
                  <c:v>Asian</c:v>
                </c:pt>
                <c:pt idx="5">
                  <c:v>NHOPI</c:v>
                </c:pt>
                <c:pt idx="6">
                  <c:v>AI/AN</c:v>
                </c:pt>
                <c:pt idx="7">
                  <c:v>Hispanic</c:v>
                </c:pt>
                <c:pt idx="8">
                  <c:v>&gt;1 Race</c:v>
                </c:pt>
              </c:strCache>
            </c:strRef>
          </c:cat>
          <c:val>
            <c:numRef>
              <c:f>(Sheet1!$C$2,Sheet1!$C$10:$C$17)</c:f>
              <c:numCache>
                <c:formatCode>General</c:formatCode>
                <c:ptCount val="9"/>
                <c:pt idx="0" formatCode="0.0">
                  <c:v>1.9</c:v>
                </c:pt>
                <c:pt idx="2" formatCode="0.0">
                  <c:v>1.9</c:v>
                </c:pt>
                <c:pt idx="3" formatCode="0.0">
                  <c:v>1.67</c:v>
                </c:pt>
                <c:pt idx="4" formatCode="0.0">
                  <c:v>2.86</c:v>
                </c:pt>
                <c:pt idx="5" formatCode="0.0">
                  <c:v>2.82</c:v>
                </c:pt>
                <c:pt idx="6" formatCode="0.0">
                  <c:v>1.28</c:v>
                </c:pt>
                <c:pt idx="7" formatCode="0.0">
                  <c:v>2.4700000000000002</c:v>
                </c:pt>
                <c:pt idx="8" formatCode="0.0">
                  <c:v>1.91</c:v>
                </c:pt>
              </c:numCache>
            </c:numRef>
          </c:val>
          <c:extLst>
            <c:ext xmlns:c16="http://schemas.microsoft.com/office/drawing/2014/chart" uri="{C3380CC4-5D6E-409C-BE32-E72D297353CC}">
              <c16:uniqueId val="{00000005-3D7C-4EB6-BED1-C625ECF1893B}"/>
            </c:ext>
          </c:extLst>
        </c:ser>
        <c:dLbls>
          <c:showLegendKey val="0"/>
          <c:showVal val="0"/>
          <c:showCatName val="0"/>
          <c:showSerName val="0"/>
          <c:showPercent val="0"/>
          <c:showBubbleSize val="0"/>
        </c:dLbls>
        <c:gapWidth val="150"/>
        <c:axId val="170681088"/>
        <c:axId val="170682624"/>
      </c:barChart>
      <c:catAx>
        <c:axId val="170681088"/>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70682624"/>
        <c:crosses val="autoZero"/>
        <c:auto val="1"/>
        <c:lblAlgn val="ctr"/>
        <c:lblOffset val="100"/>
        <c:noMultiLvlLbl val="0"/>
      </c:catAx>
      <c:valAx>
        <c:axId val="170682624"/>
        <c:scaling>
          <c:orientation val="minMax"/>
          <c:max val="5"/>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42393385419845775"/>
            </c:manualLayout>
          </c:layout>
          <c:overlay val="0"/>
        </c:title>
        <c:numFmt formatCode="0.0" sourceLinked="0"/>
        <c:majorTickMark val="out"/>
        <c:minorTickMark val="none"/>
        <c:tickLblPos val="nextTo"/>
        <c:txPr>
          <a:bodyPr/>
          <a:lstStyle/>
          <a:p>
            <a:pPr>
              <a:defRPr sz="1600">
                <a:latin typeface="Calibri" panose="020F0502020204030204" pitchFamily="34" charset="0"/>
              </a:defRPr>
            </a:pPr>
            <a:endParaRPr lang="en-US"/>
          </a:p>
        </c:txPr>
        <c:crossAx val="170681088"/>
        <c:crosses val="autoZero"/>
        <c:crossBetween val="between"/>
        <c:majorUnit val="0.5"/>
      </c:valAx>
    </c:plotArea>
    <c:legend>
      <c:legendPos val="t"/>
      <c:layout>
        <c:manualLayout>
          <c:xMode val="edge"/>
          <c:yMode val="edge"/>
          <c:x val="0.16512345679012347"/>
          <c:y val="0"/>
          <c:w val="0.66733449985418491"/>
          <c:h val="0.13039655869922048"/>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650432584815788"/>
          <c:y val="0.16071217999923923"/>
          <c:w val="0.79658792650918631"/>
          <c:h val="0.66826999885883831"/>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Sheet1!$B$1:$I$1</c:f>
              <c:numCache>
                <c:formatCode>General</c:formatCode>
                <c:ptCount val="8"/>
                <c:pt idx="0">
                  <c:v>2004</c:v>
                </c:pt>
                <c:pt idx="1">
                  <c:v>2005</c:v>
                </c:pt>
                <c:pt idx="2">
                  <c:v>2006</c:v>
                </c:pt>
                <c:pt idx="3">
                  <c:v>2007</c:v>
                </c:pt>
                <c:pt idx="4">
                  <c:v>2008</c:v>
                </c:pt>
                <c:pt idx="5">
                  <c:v>2009</c:v>
                </c:pt>
                <c:pt idx="6">
                  <c:v>2010</c:v>
                </c:pt>
                <c:pt idx="7">
                  <c:v>2011</c:v>
                </c:pt>
              </c:numCache>
            </c:numRef>
          </c:cat>
          <c:val>
            <c:numRef>
              <c:f>Sheet1!$B$2:$I$2</c:f>
              <c:numCache>
                <c:formatCode>0.0</c:formatCode>
                <c:ptCount val="8"/>
                <c:pt idx="0">
                  <c:v>55.39</c:v>
                </c:pt>
                <c:pt idx="1">
                  <c:v>60.52</c:v>
                </c:pt>
                <c:pt idx="2">
                  <c:v>67.39</c:v>
                </c:pt>
                <c:pt idx="3">
                  <c:v>77.37</c:v>
                </c:pt>
                <c:pt idx="4">
                  <c:v>81.37</c:v>
                </c:pt>
                <c:pt idx="5">
                  <c:v>84.16</c:v>
                </c:pt>
                <c:pt idx="6">
                  <c:v>85.33</c:v>
                </c:pt>
                <c:pt idx="7">
                  <c:v>86.19</c:v>
                </c:pt>
              </c:numCache>
            </c:numRef>
          </c:val>
          <c:smooth val="0"/>
          <c:extLst>
            <c:ext xmlns:c16="http://schemas.microsoft.com/office/drawing/2014/chart" uri="{C3380CC4-5D6E-409C-BE32-E72D297353CC}">
              <c16:uniqueId val="{00000000-A134-47CA-B793-78FB274732A0}"/>
            </c:ext>
          </c:extLst>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numRef>
              <c:f>Sheet1!$B$1:$I$1</c:f>
              <c:numCache>
                <c:formatCode>General</c:formatCode>
                <c:ptCount val="8"/>
                <c:pt idx="0">
                  <c:v>2004</c:v>
                </c:pt>
                <c:pt idx="1">
                  <c:v>2005</c:v>
                </c:pt>
                <c:pt idx="2">
                  <c:v>2006</c:v>
                </c:pt>
                <c:pt idx="3">
                  <c:v>2007</c:v>
                </c:pt>
                <c:pt idx="4">
                  <c:v>2008</c:v>
                </c:pt>
                <c:pt idx="5">
                  <c:v>2009</c:v>
                </c:pt>
                <c:pt idx="6">
                  <c:v>2010</c:v>
                </c:pt>
                <c:pt idx="7">
                  <c:v>2011</c:v>
                </c:pt>
              </c:numCache>
            </c:numRef>
          </c:cat>
          <c:val>
            <c:numRef>
              <c:f>Sheet1!$B$3:$I$3</c:f>
              <c:numCache>
                <c:formatCode>0.0</c:formatCode>
                <c:ptCount val="8"/>
                <c:pt idx="0">
                  <c:v>55.32</c:v>
                </c:pt>
                <c:pt idx="1">
                  <c:v>60.71</c:v>
                </c:pt>
                <c:pt idx="2">
                  <c:v>67.31</c:v>
                </c:pt>
                <c:pt idx="3">
                  <c:v>77.349999999999994</c:v>
                </c:pt>
                <c:pt idx="4">
                  <c:v>81.569999999999993</c:v>
                </c:pt>
                <c:pt idx="5">
                  <c:v>84.47</c:v>
                </c:pt>
                <c:pt idx="6">
                  <c:v>85.35</c:v>
                </c:pt>
                <c:pt idx="7">
                  <c:v>86.39</c:v>
                </c:pt>
              </c:numCache>
            </c:numRef>
          </c:val>
          <c:smooth val="0"/>
          <c:extLst>
            <c:ext xmlns:c16="http://schemas.microsoft.com/office/drawing/2014/chart" uri="{C3380CC4-5D6E-409C-BE32-E72D297353CC}">
              <c16:uniqueId val="{00000001-A134-47CA-B793-78FB274732A0}"/>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numRef>
              <c:f>Sheet1!$B$1:$I$1</c:f>
              <c:numCache>
                <c:formatCode>General</c:formatCode>
                <c:ptCount val="8"/>
                <c:pt idx="0">
                  <c:v>2004</c:v>
                </c:pt>
                <c:pt idx="1">
                  <c:v>2005</c:v>
                </c:pt>
                <c:pt idx="2">
                  <c:v>2006</c:v>
                </c:pt>
                <c:pt idx="3">
                  <c:v>2007</c:v>
                </c:pt>
                <c:pt idx="4">
                  <c:v>2008</c:v>
                </c:pt>
                <c:pt idx="5">
                  <c:v>2009</c:v>
                </c:pt>
                <c:pt idx="6">
                  <c:v>2010</c:v>
                </c:pt>
                <c:pt idx="7">
                  <c:v>2011</c:v>
                </c:pt>
              </c:numCache>
            </c:numRef>
          </c:cat>
          <c:val>
            <c:numRef>
              <c:f>Sheet1!$B$4:$I$4</c:f>
              <c:numCache>
                <c:formatCode>0.0</c:formatCode>
                <c:ptCount val="8"/>
                <c:pt idx="0">
                  <c:v>54.62</c:v>
                </c:pt>
                <c:pt idx="1">
                  <c:v>58.88</c:v>
                </c:pt>
                <c:pt idx="2">
                  <c:v>66.63</c:v>
                </c:pt>
                <c:pt idx="3">
                  <c:v>76.06</c:v>
                </c:pt>
                <c:pt idx="4">
                  <c:v>80.17</c:v>
                </c:pt>
                <c:pt idx="5">
                  <c:v>82.4</c:v>
                </c:pt>
                <c:pt idx="6">
                  <c:v>84.85</c:v>
                </c:pt>
                <c:pt idx="7">
                  <c:v>85.19</c:v>
                </c:pt>
              </c:numCache>
            </c:numRef>
          </c:val>
          <c:smooth val="0"/>
          <c:extLst>
            <c:ext xmlns:c16="http://schemas.microsoft.com/office/drawing/2014/chart" uri="{C3380CC4-5D6E-409C-BE32-E72D297353CC}">
              <c16:uniqueId val="{00000002-A134-47CA-B793-78FB274732A0}"/>
            </c:ext>
          </c:extLst>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numRef>
              <c:f>Sheet1!$B$1:$I$1</c:f>
              <c:numCache>
                <c:formatCode>General</c:formatCode>
                <c:ptCount val="8"/>
                <c:pt idx="0">
                  <c:v>2004</c:v>
                </c:pt>
                <c:pt idx="1">
                  <c:v>2005</c:v>
                </c:pt>
                <c:pt idx="2">
                  <c:v>2006</c:v>
                </c:pt>
                <c:pt idx="3">
                  <c:v>2007</c:v>
                </c:pt>
                <c:pt idx="4">
                  <c:v>2008</c:v>
                </c:pt>
                <c:pt idx="5">
                  <c:v>2009</c:v>
                </c:pt>
                <c:pt idx="6">
                  <c:v>2010</c:v>
                </c:pt>
                <c:pt idx="7">
                  <c:v>2011</c:v>
                </c:pt>
              </c:numCache>
            </c:numRef>
          </c:cat>
          <c:val>
            <c:numRef>
              <c:f>Sheet1!$B$5:$I$5</c:f>
              <c:numCache>
                <c:formatCode>0.0</c:formatCode>
                <c:ptCount val="8"/>
                <c:pt idx="0">
                  <c:v>56.33</c:v>
                </c:pt>
                <c:pt idx="1">
                  <c:v>61.84</c:v>
                </c:pt>
                <c:pt idx="2">
                  <c:v>68.680000000000007</c:v>
                </c:pt>
                <c:pt idx="3">
                  <c:v>77.989999999999995</c:v>
                </c:pt>
                <c:pt idx="4">
                  <c:v>80.98</c:v>
                </c:pt>
                <c:pt idx="5">
                  <c:v>85.14</c:v>
                </c:pt>
                <c:pt idx="6">
                  <c:v>85.13</c:v>
                </c:pt>
                <c:pt idx="7">
                  <c:v>85.21</c:v>
                </c:pt>
              </c:numCache>
            </c:numRef>
          </c:val>
          <c:smooth val="0"/>
          <c:extLst>
            <c:ext xmlns:c16="http://schemas.microsoft.com/office/drawing/2014/chart" uri="{C3380CC4-5D6E-409C-BE32-E72D297353CC}">
              <c16:uniqueId val="{00000003-A134-47CA-B793-78FB274732A0}"/>
            </c:ext>
          </c:extLst>
        </c:ser>
        <c:dLbls>
          <c:showLegendKey val="0"/>
          <c:showVal val="0"/>
          <c:showCatName val="0"/>
          <c:showSerName val="0"/>
          <c:showPercent val="0"/>
          <c:showBubbleSize val="0"/>
        </c:dLbls>
        <c:marker val="1"/>
        <c:smooth val="0"/>
        <c:axId val="77383936"/>
        <c:axId val="80028032"/>
      </c:lineChart>
      <c:catAx>
        <c:axId val="77383936"/>
        <c:scaling>
          <c:orientation val="minMax"/>
        </c:scaling>
        <c:delete val="0"/>
        <c:axPos val="b"/>
        <c:numFmt formatCode="General" sourceLinked="1"/>
        <c:majorTickMark val="out"/>
        <c:minorTickMark val="none"/>
        <c:tickLblPos val="nextTo"/>
        <c:txPr>
          <a:bodyPr rot="-2280000"/>
          <a:lstStyle/>
          <a:p>
            <a:pPr>
              <a:defRPr sz="1600" b="0" baseline="0">
                <a:latin typeface="Calibri" panose="020F0502020204030204" pitchFamily="34" charset="0"/>
              </a:defRPr>
            </a:pPr>
            <a:endParaRPr lang="en-US"/>
          </a:p>
        </c:txPr>
        <c:crossAx val="80028032"/>
        <c:crosses val="autoZero"/>
        <c:auto val="1"/>
        <c:lblAlgn val="ctr"/>
        <c:lblOffset val="100"/>
        <c:noMultiLvlLbl val="0"/>
      </c:catAx>
      <c:valAx>
        <c:axId val="80028032"/>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998963444786792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77383936"/>
        <c:crosses val="autoZero"/>
        <c:crossBetween val="between"/>
        <c:majorUnit val="10"/>
      </c:valAx>
    </c:plotArea>
    <c:legend>
      <c:legendPos val="t"/>
      <c:layout>
        <c:manualLayout>
          <c:xMode val="edge"/>
          <c:yMode val="edge"/>
          <c:x val="0"/>
          <c:y val="1.1675185338674747E-3"/>
          <c:w val="1"/>
          <c:h val="0.1200347526003694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967604743851462"/>
          <c:y val="0.24866579177602799"/>
          <c:w val="0.80198308544765229"/>
          <c:h val="0.60026413138575074"/>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Sheet1!$B$2:$L$2</c:f>
              <c:numCache>
                <c:formatCode>0.0</c:formatCode>
                <c:ptCount val="11"/>
                <c:pt idx="0">
                  <c:v>10.8086</c:v>
                </c:pt>
                <c:pt idx="1">
                  <c:v>9.7919</c:v>
                </c:pt>
                <c:pt idx="2">
                  <c:v>9.5785999999999998</c:v>
                </c:pt>
                <c:pt idx="3">
                  <c:v>9.6539999999999999</c:v>
                </c:pt>
                <c:pt idx="4">
                  <c:v>9.8035999999999994</c:v>
                </c:pt>
                <c:pt idx="5">
                  <c:v>9.2786000000000008</c:v>
                </c:pt>
                <c:pt idx="6">
                  <c:v>9.4616000000000007</c:v>
                </c:pt>
                <c:pt idx="7">
                  <c:v>9.0292999999999992</c:v>
                </c:pt>
                <c:pt idx="8">
                  <c:v>8.1255000000000006</c:v>
                </c:pt>
                <c:pt idx="9">
                  <c:v>8.3310999999999993</c:v>
                </c:pt>
                <c:pt idx="10">
                  <c:v>7.8647999999999998</c:v>
                </c:pt>
              </c:numCache>
            </c:numRef>
          </c:val>
          <c:smooth val="0"/>
          <c:extLst>
            <c:ext xmlns:c16="http://schemas.microsoft.com/office/drawing/2014/chart" uri="{C3380CC4-5D6E-409C-BE32-E72D297353CC}">
              <c16:uniqueId val="{00000000-B003-46E9-A9AD-66931726DCF3}"/>
            </c:ext>
          </c:extLst>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Sheet1!$B$3:$L$3</c:f>
              <c:numCache>
                <c:formatCode>0.0</c:formatCode>
                <c:ptCount val="11"/>
                <c:pt idx="0">
                  <c:v>9.8477999999999994</c:v>
                </c:pt>
                <c:pt idx="1">
                  <c:v>8.9098000000000006</c:v>
                </c:pt>
                <c:pt idx="2">
                  <c:v>8.6927000000000003</c:v>
                </c:pt>
                <c:pt idx="3">
                  <c:v>8.7797000000000001</c:v>
                </c:pt>
                <c:pt idx="4">
                  <c:v>9.1207999999999991</c:v>
                </c:pt>
                <c:pt idx="5">
                  <c:v>8.5965000000000007</c:v>
                </c:pt>
                <c:pt idx="6">
                  <c:v>8.7672000000000008</c:v>
                </c:pt>
                <c:pt idx="7">
                  <c:v>7.9630999999999998</c:v>
                </c:pt>
                <c:pt idx="8">
                  <c:v>7.3</c:v>
                </c:pt>
                <c:pt idx="9">
                  <c:v>7.4</c:v>
                </c:pt>
                <c:pt idx="10">
                  <c:v>6.9</c:v>
                </c:pt>
              </c:numCache>
            </c:numRef>
          </c:val>
          <c:smooth val="0"/>
          <c:extLst>
            <c:ext xmlns:c16="http://schemas.microsoft.com/office/drawing/2014/chart" uri="{C3380CC4-5D6E-409C-BE32-E72D297353CC}">
              <c16:uniqueId val="{00000001-B003-46E9-A9AD-66931726DCF3}"/>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Sheet1!$B$4:$L$4</c:f>
              <c:numCache>
                <c:formatCode>0.0</c:formatCode>
                <c:ptCount val="11"/>
                <c:pt idx="0">
                  <c:v>11.4589</c:v>
                </c:pt>
                <c:pt idx="1">
                  <c:v>11.0222</c:v>
                </c:pt>
                <c:pt idx="2">
                  <c:v>11.0083</c:v>
                </c:pt>
                <c:pt idx="3">
                  <c:v>12.6556</c:v>
                </c:pt>
                <c:pt idx="4">
                  <c:v>10.263500000000001</c:v>
                </c:pt>
                <c:pt idx="5">
                  <c:v>10.4687</c:v>
                </c:pt>
                <c:pt idx="6">
                  <c:v>12.062900000000001</c:v>
                </c:pt>
                <c:pt idx="7">
                  <c:v>11.6663</c:v>
                </c:pt>
                <c:pt idx="8">
                  <c:v>10.199999999999999</c:v>
                </c:pt>
                <c:pt idx="9">
                  <c:v>9.6</c:v>
                </c:pt>
                <c:pt idx="10">
                  <c:v>10.199999999999999</c:v>
                </c:pt>
              </c:numCache>
            </c:numRef>
          </c:val>
          <c:smooth val="0"/>
          <c:extLst>
            <c:ext xmlns:c16="http://schemas.microsoft.com/office/drawing/2014/chart" uri="{C3380CC4-5D6E-409C-BE32-E72D297353CC}">
              <c16:uniqueId val="{00000002-B003-46E9-A9AD-66931726DCF3}"/>
            </c:ext>
          </c:extLst>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Sheet1!$B$5:$L$5</c:f>
              <c:numCache>
                <c:formatCode>0.0</c:formatCode>
                <c:ptCount val="11"/>
                <c:pt idx="0">
                  <c:v>15.581300000000001</c:v>
                </c:pt>
                <c:pt idx="1">
                  <c:v>13.639699999999999</c:v>
                </c:pt>
                <c:pt idx="2">
                  <c:v>12.165800000000001</c:v>
                </c:pt>
                <c:pt idx="3">
                  <c:v>11.6837</c:v>
                </c:pt>
                <c:pt idx="4">
                  <c:v>12.1784</c:v>
                </c:pt>
                <c:pt idx="5">
                  <c:v>11.765000000000001</c:v>
                </c:pt>
                <c:pt idx="6">
                  <c:v>10.8657</c:v>
                </c:pt>
                <c:pt idx="7">
                  <c:v>13.018000000000001</c:v>
                </c:pt>
                <c:pt idx="8">
                  <c:v>10.8</c:v>
                </c:pt>
                <c:pt idx="9">
                  <c:v>12.3</c:v>
                </c:pt>
                <c:pt idx="10">
                  <c:v>10.9</c:v>
                </c:pt>
              </c:numCache>
            </c:numRef>
          </c:val>
          <c:smooth val="0"/>
          <c:extLst>
            <c:ext xmlns:c16="http://schemas.microsoft.com/office/drawing/2014/chart" uri="{C3380CC4-5D6E-409C-BE32-E72D297353CC}">
              <c16:uniqueId val="{00000003-B003-46E9-A9AD-66931726DCF3}"/>
            </c:ext>
          </c:extLst>
        </c:ser>
        <c:dLbls>
          <c:showLegendKey val="0"/>
          <c:showVal val="0"/>
          <c:showCatName val="0"/>
          <c:showSerName val="0"/>
          <c:showPercent val="0"/>
          <c:showBubbleSize val="0"/>
        </c:dLbls>
        <c:marker val="1"/>
        <c:smooth val="0"/>
        <c:axId val="170797696"/>
        <c:axId val="170828544"/>
      </c:lineChart>
      <c:catAx>
        <c:axId val="170797696"/>
        <c:scaling>
          <c:orientation val="minMax"/>
        </c:scaling>
        <c:delete val="0"/>
        <c:axPos val="b"/>
        <c:numFmt formatCode="General" sourceLinked="1"/>
        <c:majorTickMark val="out"/>
        <c:minorTickMark val="none"/>
        <c:tickLblPos val="nextTo"/>
        <c:txPr>
          <a:bodyPr rot="-3360000"/>
          <a:lstStyle/>
          <a:p>
            <a:pPr>
              <a:defRPr sz="1600" b="0" baseline="0">
                <a:latin typeface="Calibri" panose="020F0502020204030204" pitchFamily="34" charset="0"/>
              </a:defRPr>
            </a:pPr>
            <a:endParaRPr lang="en-US"/>
          </a:p>
        </c:txPr>
        <c:crossAx val="170828544"/>
        <c:crosses val="autoZero"/>
        <c:auto val="1"/>
        <c:lblAlgn val="ctr"/>
        <c:lblOffset val="100"/>
        <c:noMultiLvlLbl val="0"/>
      </c:catAx>
      <c:valAx>
        <c:axId val="170828544"/>
        <c:scaling>
          <c:orientation val="minMax"/>
          <c:max val="25"/>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96525638099585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70797696"/>
        <c:crosses val="autoZero"/>
        <c:crossBetween val="between"/>
        <c:majorUnit val="5"/>
      </c:valAx>
    </c:plotArea>
    <c:legend>
      <c:legendPos val="t"/>
      <c:layout>
        <c:manualLayout>
          <c:xMode val="edge"/>
          <c:yMode val="edge"/>
          <c:x val="0"/>
          <c:y val="0.10382455589790408"/>
          <c:w val="0.99127867697093419"/>
          <c:h val="7.3008197344897108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smtClean="0"/>
              <a:t>Hispanics</a:t>
            </a:r>
            <a:endParaRPr lang="en-US" sz="1600" dirty="0"/>
          </a:p>
        </c:rich>
      </c:tx>
      <c:overlay val="0"/>
    </c:title>
    <c:autoTitleDeleted val="0"/>
    <c:plotArea>
      <c:layout>
        <c:manualLayout>
          <c:layoutTarget val="inner"/>
          <c:xMode val="edge"/>
          <c:yMode val="edge"/>
          <c:x val="0.16706935938563236"/>
          <c:y val="0.24972921183765073"/>
          <c:w val="0.81764168367842904"/>
          <c:h val="0.59788029213739591"/>
        </c:manualLayout>
      </c:layout>
      <c:lineChart>
        <c:grouping val="standard"/>
        <c:varyColors val="0"/>
        <c:ser>
          <c:idx val="3"/>
          <c:order val="0"/>
          <c:tx>
            <c:strRef>
              <c:f>Sheet1!$A$2</c:f>
              <c:strCache>
                <c:ptCount val="1"/>
                <c:pt idx="0">
                  <c:v>Poor</c:v>
                </c:pt>
              </c:strCache>
            </c:strRef>
          </c:tx>
          <c:spPr>
            <a:ln w="25400">
              <a:solidFill>
                <a:sysClr val="windowText" lastClr="000000"/>
              </a:solidFill>
            </a:ln>
          </c:spPr>
          <c:marker>
            <c:symbol val="circle"/>
            <c:size val="7"/>
            <c:spPr>
              <a:solidFill>
                <a:sysClr val="windowText" lastClr="000000"/>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Sheet1!$B$2:$L$2</c:f>
              <c:numCache>
                <c:formatCode>0.0</c:formatCode>
                <c:ptCount val="11"/>
                <c:pt idx="0">
                  <c:v>18.253499999999999</c:v>
                </c:pt>
                <c:pt idx="1">
                  <c:v>16.817</c:v>
                </c:pt>
                <c:pt idx="2">
                  <c:v>15.4391</c:v>
                </c:pt>
                <c:pt idx="3">
                  <c:v>13.740399999999999</c:v>
                </c:pt>
                <c:pt idx="4">
                  <c:v>12.7668</c:v>
                </c:pt>
                <c:pt idx="5">
                  <c:v>14.061299999999999</c:v>
                </c:pt>
                <c:pt idx="6">
                  <c:v>11.931800000000001</c:v>
                </c:pt>
                <c:pt idx="7">
                  <c:v>18.325900000000001</c:v>
                </c:pt>
                <c:pt idx="8">
                  <c:v>12.0114</c:v>
                </c:pt>
                <c:pt idx="9">
                  <c:v>13.778</c:v>
                </c:pt>
                <c:pt idx="10">
                  <c:v>14.0412</c:v>
                </c:pt>
              </c:numCache>
            </c:numRef>
          </c:val>
          <c:smooth val="0"/>
          <c:extLst>
            <c:ext xmlns:c16="http://schemas.microsoft.com/office/drawing/2014/chart" uri="{C3380CC4-5D6E-409C-BE32-E72D297353CC}">
              <c16:uniqueId val="{00000000-8225-42C3-B674-13FF750B4679}"/>
            </c:ext>
          </c:extLst>
        </c:ser>
        <c:ser>
          <c:idx val="0"/>
          <c:order val="1"/>
          <c:tx>
            <c:strRef>
              <c:f>Sheet1!$A$3</c:f>
              <c:strCache>
                <c:ptCount val="1"/>
                <c:pt idx="0">
                  <c:v>Low Income</c:v>
                </c:pt>
              </c:strCache>
            </c:strRef>
          </c:tx>
          <c:spPr>
            <a:ln w="25400">
              <a:solidFill>
                <a:srgbClr val="0072C6"/>
              </a:solidFill>
            </a:ln>
          </c:spPr>
          <c:marker>
            <c:symbol val="square"/>
            <c:size val="7"/>
            <c:spPr>
              <a:solidFill>
                <a:srgbClr val="0072C6"/>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Sheet1!$B$3:$L$3</c:f>
              <c:numCache>
                <c:formatCode>0.0</c:formatCode>
                <c:ptCount val="11"/>
                <c:pt idx="0">
                  <c:v>16.7333</c:v>
                </c:pt>
                <c:pt idx="1">
                  <c:v>15.579599999999999</c:v>
                </c:pt>
                <c:pt idx="2">
                  <c:v>12.068</c:v>
                </c:pt>
                <c:pt idx="3">
                  <c:v>10.5061</c:v>
                </c:pt>
                <c:pt idx="4">
                  <c:v>14.927</c:v>
                </c:pt>
                <c:pt idx="5">
                  <c:v>11.8767</c:v>
                </c:pt>
                <c:pt idx="6">
                  <c:v>15.2547</c:v>
                </c:pt>
                <c:pt idx="7">
                  <c:v>12.6616</c:v>
                </c:pt>
                <c:pt idx="8">
                  <c:v>13.379799999999999</c:v>
                </c:pt>
                <c:pt idx="9">
                  <c:v>14.8568</c:v>
                </c:pt>
                <c:pt idx="10">
                  <c:v>14.298299999999999</c:v>
                </c:pt>
              </c:numCache>
            </c:numRef>
          </c:val>
          <c:smooth val="0"/>
          <c:extLst>
            <c:ext xmlns:c16="http://schemas.microsoft.com/office/drawing/2014/chart" uri="{C3380CC4-5D6E-409C-BE32-E72D297353CC}">
              <c16:uniqueId val="{00000001-8225-42C3-B674-13FF750B4679}"/>
            </c:ext>
          </c:extLst>
        </c:ser>
        <c:ser>
          <c:idx val="2"/>
          <c:order val="2"/>
          <c:tx>
            <c:strRef>
              <c:f>Sheet1!$A$4</c:f>
              <c:strCache>
                <c:ptCount val="1"/>
                <c:pt idx="0">
                  <c:v>Middle Income</c:v>
                </c:pt>
              </c:strCache>
            </c:strRef>
          </c:tx>
          <c:spPr>
            <a:ln w="25400">
              <a:solidFill>
                <a:srgbClr val="AABA0A"/>
              </a:solidFill>
            </a:ln>
          </c:spPr>
          <c:marker>
            <c:symbol val="triangle"/>
            <c:size val="9"/>
            <c:spPr>
              <a:solidFill>
                <a:srgbClr val="AABA0A"/>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Sheet1!$B$4:$L$4</c:f>
              <c:numCache>
                <c:formatCode>0.0</c:formatCode>
                <c:ptCount val="11"/>
                <c:pt idx="0">
                  <c:v>16.029699999999998</c:v>
                </c:pt>
                <c:pt idx="1">
                  <c:v>11.6435</c:v>
                </c:pt>
                <c:pt idx="2">
                  <c:v>11.9427</c:v>
                </c:pt>
                <c:pt idx="3">
                  <c:v>13.8024</c:v>
                </c:pt>
                <c:pt idx="4">
                  <c:v>13.071999999999999</c:v>
                </c:pt>
                <c:pt idx="5">
                  <c:v>12.2883</c:v>
                </c:pt>
                <c:pt idx="6">
                  <c:v>10.698399999999999</c:v>
                </c:pt>
                <c:pt idx="7">
                  <c:v>13.218299999999999</c:v>
                </c:pt>
                <c:pt idx="8">
                  <c:v>10.640499999999999</c:v>
                </c:pt>
                <c:pt idx="9">
                  <c:v>13.1159</c:v>
                </c:pt>
                <c:pt idx="10">
                  <c:v>8.3420000000000005</c:v>
                </c:pt>
              </c:numCache>
            </c:numRef>
          </c:val>
          <c:smooth val="0"/>
          <c:extLst>
            <c:ext xmlns:c16="http://schemas.microsoft.com/office/drawing/2014/chart" uri="{C3380CC4-5D6E-409C-BE32-E72D297353CC}">
              <c16:uniqueId val="{00000002-8225-42C3-B674-13FF750B4679}"/>
            </c:ext>
          </c:extLst>
        </c:ser>
        <c:ser>
          <c:idx val="1"/>
          <c:order val="3"/>
          <c:tx>
            <c:strRef>
              <c:f>Sheet1!$A$5</c:f>
              <c:strCache>
                <c:ptCount val="1"/>
                <c:pt idx="0">
                  <c:v>High Income</c:v>
                </c:pt>
              </c:strCache>
            </c:strRef>
          </c:tx>
          <c:spPr>
            <a:ln w="34925">
              <a:solidFill>
                <a:srgbClr val="7BA8DF"/>
              </a:solidFill>
            </a:ln>
          </c:spPr>
          <c:marker>
            <c:symbol val="diamond"/>
            <c:size val="9"/>
            <c:spPr>
              <a:solidFill>
                <a:srgbClr val="7BA8DF"/>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Sheet1!$B$5:$L$5</c:f>
              <c:numCache>
                <c:formatCode>0.0</c:formatCode>
                <c:ptCount val="11"/>
                <c:pt idx="0">
                  <c:v>11.7156</c:v>
                </c:pt>
                <c:pt idx="1">
                  <c:v>12.301500000000001</c:v>
                </c:pt>
                <c:pt idx="2">
                  <c:v>10.523999999999999</c:v>
                </c:pt>
                <c:pt idx="3">
                  <c:v>9.0634999999999994</c:v>
                </c:pt>
                <c:pt idx="4">
                  <c:v>7.2991999999999999</c:v>
                </c:pt>
                <c:pt idx="5">
                  <c:v>9.5624000000000002</c:v>
                </c:pt>
                <c:pt idx="6">
                  <c:v>5.5830000000000002</c:v>
                </c:pt>
                <c:pt idx="7">
                  <c:v>9.0181000000000004</c:v>
                </c:pt>
                <c:pt idx="8">
                  <c:v>7.1593</c:v>
                </c:pt>
                <c:pt idx="9">
                  <c:v>7.2708000000000004</c:v>
                </c:pt>
                <c:pt idx="10">
                  <c:v>8.0319000000000003</c:v>
                </c:pt>
              </c:numCache>
            </c:numRef>
          </c:val>
          <c:smooth val="0"/>
          <c:extLst>
            <c:ext xmlns:c16="http://schemas.microsoft.com/office/drawing/2014/chart" uri="{C3380CC4-5D6E-409C-BE32-E72D297353CC}">
              <c16:uniqueId val="{00000003-8225-42C3-B674-13FF750B4679}"/>
            </c:ext>
          </c:extLst>
        </c:ser>
        <c:dLbls>
          <c:showLegendKey val="0"/>
          <c:showVal val="0"/>
          <c:showCatName val="0"/>
          <c:showSerName val="0"/>
          <c:showPercent val="0"/>
          <c:showBubbleSize val="0"/>
        </c:dLbls>
        <c:marker val="1"/>
        <c:smooth val="0"/>
        <c:axId val="170904192"/>
        <c:axId val="170906368"/>
      </c:lineChart>
      <c:catAx>
        <c:axId val="170904192"/>
        <c:scaling>
          <c:orientation val="minMax"/>
        </c:scaling>
        <c:delete val="0"/>
        <c:axPos val="b"/>
        <c:numFmt formatCode="General" sourceLinked="1"/>
        <c:majorTickMark val="out"/>
        <c:minorTickMark val="none"/>
        <c:tickLblPos val="nextTo"/>
        <c:txPr>
          <a:bodyPr rot="-3360000"/>
          <a:lstStyle/>
          <a:p>
            <a:pPr>
              <a:defRPr sz="1600" b="0" baseline="0">
                <a:latin typeface="Calibri" panose="020F0502020204030204" pitchFamily="34" charset="0"/>
              </a:defRPr>
            </a:pPr>
            <a:endParaRPr lang="en-US"/>
          </a:p>
        </c:txPr>
        <c:crossAx val="170906368"/>
        <c:crosses val="autoZero"/>
        <c:auto val="1"/>
        <c:lblAlgn val="ctr"/>
        <c:lblOffset val="100"/>
        <c:noMultiLvlLbl val="0"/>
      </c:catAx>
      <c:valAx>
        <c:axId val="170906368"/>
        <c:scaling>
          <c:orientation val="minMax"/>
          <c:max val="25"/>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689894062155273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70904192"/>
        <c:crosses val="autoZero"/>
        <c:crossBetween val="between"/>
        <c:majorUnit val="5"/>
      </c:valAx>
    </c:plotArea>
    <c:legend>
      <c:legendPos val="t"/>
      <c:layout>
        <c:manualLayout>
          <c:xMode val="edge"/>
          <c:yMode val="edge"/>
          <c:x val="2.5483620103042672E-3"/>
          <c:y val="8.5820828103008853E-2"/>
          <c:w val="0.99127867697093419"/>
          <c:h val="0.10961404960249534"/>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780097063338782"/>
          <c:y val="0.11770363450331421"/>
          <c:w val="0.80680033051424127"/>
          <c:h val="0.68166132835090532"/>
        </c:manualLayout>
      </c:layout>
      <c:lineChart>
        <c:grouping val="standard"/>
        <c:varyColors val="0"/>
        <c:ser>
          <c:idx val="3"/>
          <c:order val="0"/>
          <c:tx>
            <c:strRef>
              <c:f>Sheet1!$A$2</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Sheet1!$B$2:$L$2</c:f>
              <c:numCache>
                <c:formatCode>0.0</c:formatCode>
                <c:ptCount val="11"/>
                <c:pt idx="0">
                  <c:v>5.5506000000000002</c:v>
                </c:pt>
                <c:pt idx="1">
                  <c:v>4.8022</c:v>
                </c:pt>
                <c:pt idx="2">
                  <c:v>4.7687999999999997</c:v>
                </c:pt>
                <c:pt idx="3">
                  <c:v>4.3735999999999997</c:v>
                </c:pt>
                <c:pt idx="4">
                  <c:v>4.2447999999999997</c:v>
                </c:pt>
                <c:pt idx="5">
                  <c:v>4.2150999999999996</c:v>
                </c:pt>
                <c:pt idx="6">
                  <c:v>3.9946000000000002</c:v>
                </c:pt>
                <c:pt idx="7">
                  <c:v>3.6484999999999999</c:v>
                </c:pt>
                <c:pt idx="8">
                  <c:v>3.1</c:v>
                </c:pt>
                <c:pt idx="9">
                  <c:v>2.7</c:v>
                </c:pt>
                <c:pt idx="10">
                  <c:v>3.3</c:v>
                </c:pt>
              </c:numCache>
            </c:numRef>
          </c:val>
          <c:smooth val="0"/>
          <c:extLst>
            <c:ext xmlns:c16="http://schemas.microsoft.com/office/drawing/2014/chart" uri="{C3380CC4-5D6E-409C-BE32-E72D297353CC}">
              <c16:uniqueId val="{00000000-2CD2-4F64-83F7-1BF1CB69C7B4}"/>
            </c:ext>
          </c:extLst>
        </c:ser>
        <c:ser>
          <c:idx val="0"/>
          <c:order val="1"/>
          <c:tx>
            <c:strRef>
              <c:f>Sheet1!$A$3</c:f>
              <c:strCache>
                <c:ptCount val="1"/>
                <c:pt idx="0">
                  <c:v>Black</c:v>
                </c:pt>
              </c:strCache>
            </c:strRef>
          </c:tx>
          <c:spPr>
            <a:ln w="25400">
              <a:solidFill>
                <a:srgbClr val="0072C6"/>
              </a:solidFill>
            </a:ln>
          </c:spPr>
          <c:marker>
            <c:symbol val="square"/>
            <c:size val="7"/>
            <c:spPr>
              <a:solidFill>
                <a:srgbClr val="0072C6"/>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Sheet1!$B$3:$L$3</c:f>
              <c:numCache>
                <c:formatCode>0.0</c:formatCode>
                <c:ptCount val="11"/>
                <c:pt idx="0">
                  <c:v>7.0867000000000004</c:v>
                </c:pt>
                <c:pt idx="1">
                  <c:v>7.4528999999999996</c:v>
                </c:pt>
                <c:pt idx="2">
                  <c:v>6.2889999999999997</c:v>
                </c:pt>
                <c:pt idx="3">
                  <c:v>5.6936</c:v>
                </c:pt>
                <c:pt idx="4">
                  <c:v>4.8194999999999997</c:v>
                </c:pt>
                <c:pt idx="5">
                  <c:v>5.1292999999999997</c:v>
                </c:pt>
                <c:pt idx="6">
                  <c:v>3.9622999999999999</c:v>
                </c:pt>
                <c:pt idx="7">
                  <c:v>5.0694999999999997</c:v>
                </c:pt>
                <c:pt idx="8">
                  <c:v>4.3</c:v>
                </c:pt>
                <c:pt idx="9">
                  <c:v>5.2</c:v>
                </c:pt>
                <c:pt idx="10">
                  <c:v>4.0999999999999996</c:v>
                </c:pt>
              </c:numCache>
            </c:numRef>
          </c:val>
          <c:smooth val="0"/>
          <c:extLst>
            <c:ext xmlns:c16="http://schemas.microsoft.com/office/drawing/2014/chart" uri="{C3380CC4-5D6E-409C-BE32-E72D297353CC}">
              <c16:uniqueId val="{00000001-2CD2-4F64-83F7-1BF1CB69C7B4}"/>
            </c:ext>
          </c:extLst>
        </c:ser>
        <c:ser>
          <c:idx val="2"/>
          <c:order val="2"/>
          <c:tx>
            <c:strRef>
              <c:f>Sheet1!$A$4</c:f>
              <c:strCache>
                <c:ptCount val="1"/>
                <c:pt idx="0">
                  <c:v>Hispanic</c:v>
                </c:pt>
              </c:strCache>
            </c:strRef>
          </c:tx>
          <c:spPr>
            <a:ln w="25400">
              <a:solidFill>
                <a:srgbClr val="AABA0A"/>
              </a:solidFill>
            </a:ln>
          </c:spPr>
          <c:marker>
            <c:symbol val="triangle"/>
            <c:size val="9"/>
            <c:spPr>
              <a:solidFill>
                <a:srgbClr val="AABA0A"/>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Sheet1!$B$4:$L$4</c:f>
              <c:numCache>
                <c:formatCode>0.0</c:formatCode>
                <c:ptCount val="11"/>
                <c:pt idx="0">
                  <c:v>10.196199999999999</c:v>
                </c:pt>
                <c:pt idx="1">
                  <c:v>8.4074000000000009</c:v>
                </c:pt>
                <c:pt idx="2">
                  <c:v>7.8912000000000004</c:v>
                </c:pt>
                <c:pt idx="3">
                  <c:v>8.7654999999999994</c:v>
                </c:pt>
                <c:pt idx="4">
                  <c:v>6.9699</c:v>
                </c:pt>
                <c:pt idx="5">
                  <c:v>6.827</c:v>
                </c:pt>
                <c:pt idx="6">
                  <c:v>5.7573999999999996</c:v>
                </c:pt>
                <c:pt idx="7">
                  <c:v>7.4203000000000001</c:v>
                </c:pt>
                <c:pt idx="8">
                  <c:v>5.9</c:v>
                </c:pt>
                <c:pt idx="9">
                  <c:v>5.0999999999999996</c:v>
                </c:pt>
                <c:pt idx="10">
                  <c:v>4.8</c:v>
                </c:pt>
              </c:numCache>
            </c:numRef>
          </c:val>
          <c:smooth val="0"/>
          <c:extLst>
            <c:ext xmlns:c16="http://schemas.microsoft.com/office/drawing/2014/chart" uri="{C3380CC4-5D6E-409C-BE32-E72D297353CC}">
              <c16:uniqueId val="{00000002-2CD2-4F64-83F7-1BF1CB69C7B4}"/>
            </c:ext>
          </c:extLst>
        </c:ser>
        <c:dLbls>
          <c:showLegendKey val="0"/>
          <c:showVal val="0"/>
          <c:showCatName val="0"/>
          <c:showSerName val="0"/>
          <c:showPercent val="0"/>
          <c:showBubbleSize val="0"/>
        </c:dLbls>
        <c:marker val="1"/>
        <c:smooth val="0"/>
        <c:axId val="170963328"/>
        <c:axId val="170965248"/>
      </c:lineChart>
      <c:catAx>
        <c:axId val="170963328"/>
        <c:scaling>
          <c:orientation val="minMax"/>
        </c:scaling>
        <c:delete val="0"/>
        <c:axPos val="b"/>
        <c:numFmt formatCode="General" sourceLinked="1"/>
        <c:majorTickMark val="out"/>
        <c:minorTickMark val="none"/>
        <c:tickLblPos val="nextTo"/>
        <c:txPr>
          <a:bodyPr rot="-3420000"/>
          <a:lstStyle/>
          <a:p>
            <a:pPr>
              <a:defRPr sz="1600" b="0" baseline="0">
                <a:latin typeface="Calibri" panose="020F0502020204030204" pitchFamily="34" charset="0"/>
              </a:defRPr>
            </a:pPr>
            <a:endParaRPr lang="en-US"/>
          </a:p>
        </c:txPr>
        <c:crossAx val="170965248"/>
        <c:crosses val="autoZero"/>
        <c:auto val="1"/>
        <c:lblAlgn val="ctr"/>
        <c:lblOffset val="100"/>
        <c:noMultiLvlLbl val="0"/>
      </c:catAx>
      <c:valAx>
        <c:axId val="170965248"/>
        <c:scaling>
          <c:orientation val="minMax"/>
          <c:max val="25"/>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543044619422572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70963328"/>
        <c:crosses val="autoZero"/>
        <c:crossBetween val="between"/>
        <c:majorUnit val="5"/>
      </c:valAx>
    </c:plotArea>
    <c:legend>
      <c:legendPos val="t"/>
      <c:layout>
        <c:manualLayout>
          <c:xMode val="edge"/>
          <c:yMode val="edge"/>
          <c:x val="5.4495864903679483E-2"/>
          <c:y val="1.1675185338674747E-3"/>
          <c:w val="0.92337740801267776"/>
          <c:h val="0.101516304106054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780097063338782"/>
          <c:y val="0.11770363450331421"/>
          <c:w val="0.79088446491358388"/>
          <c:h val="0.68166132835090532"/>
        </c:manualLayout>
      </c:layout>
      <c:lineChart>
        <c:grouping val="standard"/>
        <c:varyColors val="0"/>
        <c:ser>
          <c:idx val="3"/>
          <c:order val="0"/>
          <c:tx>
            <c:strRef>
              <c:f>Sheet1!$A$2</c:f>
              <c:strCache>
                <c:ptCount val="1"/>
                <c:pt idx="0">
                  <c:v>English</c:v>
                </c:pt>
              </c:strCache>
            </c:strRef>
          </c:tx>
          <c:spPr>
            <a:ln w="25400">
              <a:solidFill>
                <a:sysClr val="windowText" lastClr="000000"/>
              </a:solidFill>
            </a:ln>
          </c:spPr>
          <c:marker>
            <c:symbol val="circle"/>
            <c:size val="7"/>
            <c:spPr>
              <a:solidFill>
                <a:sysClr val="windowText" lastClr="000000"/>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Sheet1!$B$2:$L$2</c:f>
              <c:numCache>
                <c:formatCode>0.0</c:formatCode>
                <c:ptCount val="11"/>
                <c:pt idx="0">
                  <c:v>6.3</c:v>
                </c:pt>
                <c:pt idx="1">
                  <c:v>5.6</c:v>
                </c:pt>
                <c:pt idx="2">
                  <c:v>5.4</c:v>
                </c:pt>
                <c:pt idx="3">
                  <c:v>5</c:v>
                </c:pt>
                <c:pt idx="4">
                  <c:v>4.5999999999999996</c:v>
                </c:pt>
                <c:pt idx="5">
                  <c:v>4.5</c:v>
                </c:pt>
                <c:pt idx="6">
                  <c:v>4.0999999999999996</c:v>
                </c:pt>
                <c:pt idx="7">
                  <c:v>4.3</c:v>
                </c:pt>
                <c:pt idx="8" formatCode="General">
                  <c:v>3.8</c:v>
                </c:pt>
                <c:pt idx="9" formatCode="General">
                  <c:v>3.6</c:v>
                </c:pt>
                <c:pt idx="10" formatCode="General">
                  <c:v>3.5</c:v>
                </c:pt>
              </c:numCache>
            </c:numRef>
          </c:val>
          <c:smooth val="0"/>
          <c:extLst>
            <c:ext xmlns:c16="http://schemas.microsoft.com/office/drawing/2014/chart" uri="{C3380CC4-5D6E-409C-BE32-E72D297353CC}">
              <c16:uniqueId val="{00000000-9899-4E61-BD85-954FD1FF6712}"/>
            </c:ext>
          </c:extLst>
        </c:ser>
        <c:ser>
          <c:idx val="0"/>
          <c:order val="1"/>
          <c:tx>
            <c:strRef>
              <c:f>Sheet1!$A$3</c:f>
              <c:strCache>
                <c:ptCount val="1"/>
                <c:pt idx="0">
                  <c:v>Other</c:v>
                </c:pt>
              </c:strCache>
            </c:strRef>
          </c:tx>
          <c:spPr>
            <a:ln w="25400">
              <a:solidFill>
                <a:srgbClr val="0072C6"/>
              </a:solidFill>
            </a:ln>
          </c:spPr>
          <c:marker>
            <c:symbol val="square"/>
            <c:size val="7"/>
            <c:spPr>
              <a:solidFill>
                <a:srgbClr val="0072C6"/>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Sheet1!$B$3:$L$3</c:f>
              <c:numCache>
                <c:formatCode>0.0</c:formatCode>
                <c:ptCount val="11"/>
                <c:pt idx="0">
                  <c:v>11.7</c:v>
                </c:pt>
                <c:pt idx="1">
                  <c:v>9.5</c:v>
                </c:pt>
                <c:pt idx="2">
                  <c:v>8</c:v>
                </c:pt>
                <c:pt idx="3">
                  <c:v>8.6999999999999993</c:v>
                </c:pt>
                <c:pt idx="4">
                  <c:v>6.7</c:v>
                </c:pt>
                <c:pt idx="5">
                  <c:v>7.1</c:v>
                </c:pt>
                <c:pt idx="6">
                  <c:v>5.9</c:v>
                </c:pt>
                <c:pt idx="7">
                  <c:v>8</c:v>
                </c:pt>
                <c:pt idx="8" formatCode="General">
                  <c:v>5.2</c:v>
                </c:pt>
                <c:pt idx="9" formatCode="General">
                  <c:v>4.7</c:v>
                </c:pt>
                <c:pt idx="10" formatCode="General">
                  <c:v>4.7</c:v>
                </c:pt>
              </c:numCache>
            </c:numRef>
          </c:val>
          <c:smooth val="0"/>
          <c:extLst>
            <c:ext xmlns:c16="http://schemas.microsoft.com/office/drawing/2014/chart" uri="{C3380CC4-5D6E-409C-BE32-E72D297353CC}">
              <c16:uniqueId val="{00000001-9899-4E61-BD85-954FD1FF6712}"/>
            </c:ext>
          </c:extLst>
        </c:ser>
        <c:dLbls>
          <c:showLegendKey val="0"/>
          <c:showVal val="0"/>
          <c:showCatName val="0"/>
          <c:showSerName val="0"/>
          <c:showPercent val="0"/>
          <c:showBubbleSize val="0"/>
        </c:dLbls>
        <c:marker val="1"/>
        <c:smooth val="0"/>
        <c:axId val="171137664"/>
        <c:axId val="171139840"/>
      </c:lineChart>
      <c:catAx>
        <c:axId val="171137664"/>
        <c:scaling>
          <c:orientation val="minMax"/>
        </c:scaling>
        <c:delete val="0"/>
        <c:axPos val="b"/>
        <c:numFmt formatCode="General" sourceLinked="1"/>
        <c:majorTickMark val="out"/>
        <c:minorTickMark val="none"/>
        <c:tickLblPos val="nextTo"/>
        <c:txPr>
          <a:bodyPr rot="-3420000"/>
          <a:lstStyle/>
          <a:p>
            <a:pPr>
              <a:defRPr sz="1600" b="0" baseline="0">
                <a:latin typeface="Calibri" panose="020F0502020204030204" pitchFamily="34" charset="0"/>
              </a:defRPr>
            </a:pPr>
            <a:endParaRPr lang="en-US"/>
          </a:p>
        </c:txPr>
        <c:crossAx val="171139840"/>
        <c:crosses val="autoZero"/>
        <c:auto val="1"/>
        <c:lblAlgn val="ctr"/>
        <c:lblOffset val="100"/>
        <c:noMultiLvlLbl val="0"/>
      </c:catAx>
      <c:valAx>
        <c:axId val="171139840"/>
        <c:scaling>
          <c:orientation val="minMax"/>
          <c:max val="25"/>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543044619422572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71137664"/>
        <c:crosses val="autoZero"/>
        <c:crossBetween val="between"/>
        <c:majorUnit val="5"/>
      </c:valAx>
    </c:plotArea>
    <c:legend>
      <c:legendPos val="t"/>
      <c:layout>
        <c:manualLayout>
          <c:xMode val="edge"/>
          <c:yMode val="edge"/>
          <c:x val="5.4495864903679483E-2"/>
          <c:y val="1.1675185338674747E-3"/>
          <c:w val="0.92337740801267776"/>
          <c:h val="0.101516304106054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826078343980587E-2"/>
          <c:y val="0.11285941453264288"/>
          <c:w val="0.85900411033526469"/>
          <c:h val="0.60260887527947893"/>
        </c:manualLayout>
      </c:layout>
      <c:barChart>
        <c:barDir val="col"/>
        <c:grouping val="clustered"/>
        <c:varyColors val="0"/>
        <c:ser>
          <c:idx val="0"/>
          <c:order val="0"/>
          <c:tx>
            <c:strRef>
              <c:f>Sheet1!$A$2</c:f>
              <c:strCache>
                <c:ptCount val="1"/>
                <c:pt idx="0">
                  <c:v>English</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B991-40D9-A8DF-8ADBD37DE680}"/>
              </c:ext>
            </c:extLst>
          </c:dPt>
          <c:dPt>
            <c:idx val="1"/>
            <c:invertIfNegative val="0"/>
            <c:bubble3D val="0"/>
            <c:extLst>
              <c:ext xmlns:c16="http://schemas.microsoft.com/office/drawing/2014/chart" uri="{C3380CC4-5D6E-409C-BE32-E72D297353CC}">
                <c16:uniqueId val="{00000001-B991-40D9-A8DF-8ADBD37DE680}"/>
              </c:ext>
            </c:extLst>
          </c:dPt>
          <c:dPt>
            <c:idx val="2"/>
            <c:invertIfNegative val="0"/>
            <c:bubble3D val="0"/>
            <c:extLst>
              <c:ext xmlns:c16="http://schemas.microsoft.com/office/drawing/2014/chart" uri="{C3380CC4-5D6E-409C-BE32-E72D297353CC}">
                <c16:uniqueId val="{00000002-B991-40D9-A8DF-8ADBD37DE680}"/>
              </c:ext>
            </c:extLst>
          </c:dPt>
          <c:dPt>
            <c:idx val="3"/>
            <c:invertIfNegative val="0"/>
            <c:bubble3D val="0"/>
            <c:extLst>
              <c:ext xmlns:c16="http://schemas.microsoft.com/office/drawing/2014/chart" uri="{C3380CC4-5D6E-409C-BE32-E72D297353CC}">
                <c16:uniqueId val="{00000003-B991-40D9-A8DF-8ADBD37DE680}"/>
              </c:ext>
            </c:extLst>
          </c:dPt>
          <c:cat>
            <c:strRef>
              <c:f>Sheet1!$B$1:$F$1</c:f>
              <c:strCache>
                <c:ptCount val="5"/>
                <c:pt idx="0">
                  <c:v>Always Inform You About When They Will Arrive</c:v>
                </c:pt>
                <c:pt idx="1">
                  <c:v>Always Explain Things in a Way You Can Understand</c:v>
                </c:pt>
                <c:pt idx="2">
                  <c:v>Always Listen Carefully to You</c:v>
                </c:pt>
                <c:pt idx="3">
                  <c:v>Always Treat You as Gently as Possible</c:v>
                </c:pt>
                <c:pt idx="4">
                  <c:v>Always Treat You With Courtesy and Respect</c:v>
                </c:pt>
              </c:strCache>
            </c:strRef>
          </c:cat>
          <c:val>
            <c:numRef>
              <c:f>Sheet1!$B$2:$F$2</c:f>
              <c:numCache>
                <c:formatCode>0.0</c:formatCode>
                <c:ptCount val="5"/>
                <c:pt idx="0">
                  <c:v>79.55</c:v>
                </c:pt>
                <c:pt idx="1">
                  <c:v>83.13</c:v>
                </c:pt>
                <c:pt idx="2">
                  <c:v>84.33</c:v>
                </c:pt>
                <c:pt idx="3">
                  <c:v>90.67</c:v>
                </c:pt>
                <c:pt idx="4">
                  <c:v>93.84</c:v>
                </c:pt>
              </c:numCache>
            </c:numRef>
          </c:val>
          <c:extLst>
            <c:ext xmlns:c16="http://schemas.microsoft.com/office/drawing/2014/chart" uri="{C3380CC4-5D6E-409C-BE32-E72D297353CC}">
              <c16:uniqueId val="{00000004-B991-40D9-A8DF-8ADBD37DE680}"/>
            </c:ext>
          </c:extLst>
        </c:ser>
        <c:ser>
          <c:idx val="1"/>
          <c:order val="1"/>
          <c:tx>
            <c:strRef>
              <c:f>Sheet1!$A$4</c:f>
              <c:strCache>
                <c:ptCount val="1"/>
                <c:pt idx="0">
                  <c:v>Spanish</c:v>
                </c:pt>
              </c:strCache>
            </c:strRef>
          </c:tx>
          <c:spPr>
            <a:solidFill>
              <a:srgbClr val="AABA0A"/>
            </a:solidFill>
          </c:spPr>
          <c:invertIfNegative val="0"/>
          <c:cat>
            <c:strRef>
              <c:f>Sheet1!$B$1:$F$1</c:f>
              <c:strCache>
                <c:ptCount val="5"/>
                <c:pt idx="0">
                  <c:v>Always Inform You About When They Will Arrive</c:v>
                </c:pt>
                <c:pt idx="1">
                  <c:v>Always Explain Things in a Way You Can Understand</c:v>
                </c:pt>
                <c:pt idx="2">
                  <c:v>Always Listen Carefully to You</c:v>
                </c:pt>
                <c:pt idx="3">
                  <c:v>Always Treat You as Gently as Possible</c:v>
                </c:pt>
                <c:pt idx="4">
                  <c:v>Always Treat You With Courtesy and Respect</c:v>
                </c:pt>
              </c:strCache>
            </c:strRef>
          </c:cat>
          <c:val>
            <c:numRef>
              <c:f>Sheet1!$B$4:$F$4</c:f>
              <c:numCache>
                <c:formatCode>0.0</c:formatCode>
                <c:ptCount val="5"/>
                <c:pt idx="0">
                  <c:v>75.739999999999995</c:v>
                </c:pt>
                <c:pt idx="1">
                  <c:v>80.36</c:v>
                </c:pt>
                <c:pt idx="2">
                  <c:v>86.24</c:v>
                </c:pt>
                <c:pt idx="3">
                  <c:v>87.51</c:v>
                </c:pt>
                <c:pt idx="4">
                  <c:v>92.33</c:v>
                </c:pt>
              </c:numCache>
            </c:numRef>
          </c:val>
          <c:extLst>
            <c:ext xmlns:c16="http://schemas.microsoft.com/office/drawing/2014/chart" uri="{C3380CC4-5D6E-409C-BE32-E72D297353CC}">
              <c16:uniqueId val="{00000005-B991-40D9-A8DF-8ADBD37DE680}"/>
            </c:ext>
          </c:extLst>
        </c:ser>
        <c:ser>
          <c:idx val="2"/>
          <c:order val="2"/>
          <c:tx>
            <c:strRef>
              <c:f>Sheet1!$A$3</c:f>
              <c:strCache>
                <c:ptCount val="1"/>
                <c:pt idx="0">
                  <c:v>Other</c:v>
                </c:pt>
              </c:strCache>
            </c:strRef>
          </c:tx>
          <c:spPr>
            <a:solidFill>
              <a:sysClr val="window" lastClr="FFFFFF"/>
            </a:solidFill>
            <a:ln>
              <a:solidFill>
                <a:sysClr val="windowText" lastClr="000000"/>
              </a:solidFill>
            </a:ln>
          </c:spPr>
          <c:invertIfNegative val="0"/>
          <c:cat>
            <c:strRef>
              <c:f>Sheet1!$B$1:$F$1</c:f>
              <c:strCache>
                <c:ptCount val="5"/>
                <c:pt idx="0">
                  <c:v>Always Inform You About When They Will Arrive</c:v>
                </c:pt>
                <c:pt idx="1">
                  <c:v>Always Explain Things in a Way You Can Understand</c:v>
                </c:pt>
                <c:pt idx="2">
                  <c:v>Always Listen Carefully to You</c:v>
                </c:pt>
                <c:pt idx="3">
                  <c:v>Always Treat You as Gently as Possible</c:v>
                </c:pt>
                <c:pt idx="4">
                  <c:v>Always Treat You With Courtesy and Respect</c:v>
                </c:pt>
              </c:strCache>
            </c:strRef>
          </c:cat>
          <c:val>
            <c:numRef>
              <c:f>Sheet1!$B$3:$F$3</c:f>
              <c:numCache>
                <c:formatCode>0.0</c:formatCode>
                <c:ptCount val="5"/>
                <c:pt idx="0">
                  <c:v>75.02</c:v>
                </c:pt>
                <c:pt idx="1">
                  <c:v>76.83</c:v>
                </c:pt>
                <c:pt idx="2">
                  <c:v>80.06</c:v>
                </c:pt>
                <c:pt idx="3">
                  <c:v>83.7</c:v>
                </c:pt>
                <c:pt idx="4">
                  <c:v>87.1</c:v>
                </c:pt>
              </c:numCache>
            </c:numRef>
          </c:val>
          <c:extLst>
            <c:ext xmlns:c16="http://schemas.microsoft.com/office/drawing/2014/chart" uri="{C3380CC4-5D6E-409C-BE32-E72D297353CC}">
              <c16:uniqueId val="{00000006-B991-40D9-A8DF-8ADBD37DE680}"/>
            </c:ext>
          </c:extLst>
        </c:ser>
        <c:dLbls>
          <c:showLegendKey val="0"/>
          <c:showVal val="0"/>
          <c:showCatName val="0"/>
          <c:showSerName val="0"/>
          <c:showPercent val="0"/>
          <c:showBubbleSize val="0"/>
        </c:dLbls>
        <c:gapWidth val="150"/>
        <c:axId val="171180800"/>
        <c:axId val="171182336"/>
      </c:barChart>
      <c:catAx>
        <c:axId val="17118080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71182336"/>
        <c:crosses val="autoZero"/>
        <c:auto val="1"/>
        <c:lblAlgn val="ctr"/>
        <c:lblOffset val="100"/>
        <c:noMultiLvlLbl val="0"/>
      </c:catAx>
      <c:valAx>
        <c:axId val="171182336"/>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4.6296296296296294E-3"/>
              <c:y val="0.3277738893749392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71180800"/>
        <c:crosses val="autoZero"/>
        <c:crossBetween val="between"/>
        <c:majorUnit val="10"/>
      </c:valAx>
    </c:plotArea>
    <c:legend>
      <c:legendPos val="t"/>
      <c:layout>
        <c:manualLayout>
          <c:xMode val="edge"/>
          <c:yMode val="edge"/>
          <c:x val="9.3525107710592775E-2"/>
          <c:y val="1.8517060367454078E-3"/>
          <c:w val="0.79233459614717971"/>
          <c:h val="9.6724081364829392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826078343980587E-2"/>
          <c:y val="0.11285941453264288"/>
          <c:w val="0.85900411033526469"/>
          <c:h val="0.58138769585619976"/>
        </c:manualLayout>
      </c:layout>
      <c:barChart>
        <c:barDir val="col"/>
        <c:grouping val="clustered"/>
        <c:varyColors val="0"/>
        <c:ser>
          <c:idx val="0"/>
          <c:order val="0"/>
          <c:tx>
            <c:strRef>
              <c:f>Sheet1!$A$6</c:f>
              <c:strCache>
                <c:ptCount val="1"/>
                <c:pt idx="0">
                  <c:v>White</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211E-4B47-84B9-9FEE9A358E7B}"/>
              </c:ext>
            </c:extLst>
          </c:dPt>
          <c:dPt>
            <c:idx val="1"/>
            <c:invertIfNegative val="0"/>
            <c:bubble3D val="0"/>
            <c:extLst>
              <c:ext xmlns:c16="http://schemas.microsoft.com/office/drawing/2014/chart" uri="{C3380CC4-5D6E-409C-BE32-E72D297353CC}">
                <c16:uniqueId val="{00000001-211E-4B47-84B9-9FEE9A358E7B}"/>
              </c:ext>
            </c:extLst>
          </c:dPt>
          <c:dPt>
            <c:idx val="2"/>
            <c:invertIfNegative val="0"/>
            <c:bubble3D val="0"/>
            <c:extLst>
              <c:ext xmlns:c16="http://schemas.microsoft.com/office/drawing/2014/chart" uri="{C3380CC4-5D6E-409C-BE32-E72D297353CC}">
                <c16:uniqueId val="{00000002-211E-4B47-84B9-9FEE9A358E7B}"/>
              </c:ext>
            </c:extLst>
          </c:dPt>
          <c:dPt>
            <c:idx val="3"/>
            <c:invertIfNegative val="0"/>
            <c:bubble3D val="0"/>
            <c:extLst>
              <c:ext xmlns:c16="http://schemas.microsoft.com/office/drawing/2014/chart" uri="{C3380CC4-5D6E-409C-BE32-E72D297353CC}">
                <c16:uniqueId val="{00000003-211E-4B47-84B9-9FEE9A358E7B}"/>
              </c:ext>
            </c:extLst>
          </c:dPt>
          <c:cat>
            <c:strRef>
              <c:f>Sheet1!$B$1:$F$1</c:f>
              <c:strCache>
                <c:ptCount val="5"/>
                <c:pt idx="0">
                  <c:v>Always Inform You About When They Will Arrive</c:v>
                </c:pt>
                <c:pt idx="1">
                  <c:v>Always Explain Things in a Way You Can Understand</c:v>
                </c:pt>
                <c:pt idx="2">
                  <c:v>Always Listen Carefully to You</c:v>
                </c:pt>
                <c:pt idx="3">
                  <c:v>Always Treat You as Gently as Possible</c:v>
                </c:pt>
                <c:pt idx="4">
                  <c:v>Always Treat You With Courtesy and Respect</c:v>
                </c:pt>
              </c:strCache>
            </c:strRef>
          </c:cat>
          <c:val>
            <c:numRef>
              <c:f>Sheet1!$B$6:$F$6</c:f>
              <c:numCache>
                <c:formatCode>0.0</c:formatCode>
                <c:ptCount val="5"/>
                <c:pt idx="0">
                  <c:v>79.52</c:v>
                </c:pt>
                <c:pt idx="1">
                  <c:v>83.23</c:v>
                </c:pt>
                <c:pt idx="2">
                  <c:v>84.55</c:v>
                </c:pt>
                <c:pt idx="3">
                  <c:v>90.91</c:v>
                </c:pt>
                <c:pt idx="4">
                  <c:v>94.08</c:v>
                </c:pt>
              </c:numCache>
            </c:numRef>
          </c:val>
          <c:extLst>
            <c:ext xmlns:c16="http://schemas.microsoft.com/office/drawing/2014/chart" uri="{C3380CC4-5D6E-409C-BE32-E72D297353CC}">
              <c16:uniqueId val="{00000004-211E-4B47-84B9-9FEE9A358E7B}"/>
            </c:ext>
          </c:extLst>
        </c:ser>
        <c:ser>
          <c:idx val="1"/>
          <c:order val="1"/>
          <c:tx>
            <c:strRef>
              <c:f>Sheet1!$A$4</c:f>
              <c:strCache>
                <c:ptCount val="1"/>
                <c:pt idx="0">
                  <c:v>Black</c:v>
                </c:pt>
              </c:strCache>
            </c:strRef>
          </c:tx>
          <c:spPr>
            <a:solidFill>
              <a:srgbClr val="AABA0A"/>
            </a:solidFill>
          </c:spPr>
          <c:invertIfNegative val="0"/>
          <c:cat>
            <c:strRef>
              <c:f>Sheet1!$B$1:$F$1</c:f>
              <c:strCache>
                <c:ptCount val="5"/>
                <c:pt idx="0">
                  <c:v>Always Inform You About When They Will Arrive</c:v>
                </c:pt>
                <c:pt idx="1">
                  <c:v>Always Explain Things in a Way You Can Understand</c:v>
                </c:pt>
                <c:pt idx="2">
                  <c:v>Always Listen Carefully to You</c:v>
                </c:pt>
                <c:pt idx="3">
                  <c:v>Always Treat You as Gently as Possible</c:v>
                </c:pt>
                <c:pt idx="4">
                  <c:v>Always Treat You With Courtesy and Respect</c:v>
                </c:pt>
              </c:strCache>
            </c:strRef>
          </c:cat>
          <c:val>
            <c:numRef>
              <c:f>Sheet1!$B$4:$F$4</c:f>
              <c:numCache>
                <c:formatCode>0.0</c:formatCode>
                <c:ptCount val="5"/>
                <c:pt idx="0">
                  <c:v>80.790000000000006</c:v>
                </c:pt>
                <c:pt idx="1">
                  <c:v>83.6</c:v>
                </c:pt>
                <c:pt idx="2">
                  <c:v>85.45</c:v>
                </c:pt>
                <c:pt idx="3">
                  <c:v>89.6</c:v>
                </c:pt>
                <c:pt idx="4">
                  <c:v>92.97</c:v>
                </c:pt>
              </c:numCache>
            </c:numRef>
          </c:val>
          <c:extLst>
            <c:ext xmlns:c16="http://schemas.microsoft.com/office/drawing/2014/chart" uri="{C3380CC4-5D6E-409C-BE32-E72D297353CC}">
              <c16:uniqueId val="{00000005-211E-4B47-84B9-9FEE9A358E7B}"/>
            </c:ext>
          </c:extLst>
        </c:ser>
        <c:ser>
          <c:idx val="2"/>
          <c:order val="2"/>
          <c:tx>
            <c:strRef>
              <c:f>Sheet1!$A$3</c:f>
              <c:strCache>
                <c:ptCount val="1"/>
                <c:pt idx="0">
                  <c:v>Asian</c:v>
                </c:pt>
              </c:strCache>
            </c:strRef>
          </c:tx>
          <c:spPr>
            <a:solidFill>
              <a:sysClr val="window" lastClr="FFFFFF"/>
            </a:solidFill>
            <a:ln>
              <a:solidFill>
                <a:sysClr val="windowText" lastClr="000000"/>
              </a:solidFill>
            </a:ln>
          </c:spPr>
          <c:invertIfNegative val="0"/>
          <c:cat>
            <c:strRef>
              <c:f>Sheet1!$B$1:$F$1</c:f>
              <c:strCache>
                <c:ptCount val="5"/>
                <c:pt idx="0">
                  <c:v>Always Inform You About When They Will Arrive</c:v>
                </c:pt>
                <c:pt idx="1">
                  <c:v>Always Explain Things in a Way You Can Understand</c:v>
                </c:pt>
                <c:pt idx="2">
                  <c:v>Always Listen Carefully to You</c:v>
                </c:pt>
                <c:pt idx="3">
                  <c:v>Always Treat You as Gently as Possible</c:v>
                </c:pt>
                <c:pt idx="4">
                  <c:v>Always Treat You With Courtesy and Respect</c:v>
                </c:pt>
              </c:strCache>
            </c:strRef>
          </c:cat>
          <c:val>
            <c:numRef>
              <c:f>Sheet1!$B$3:$F$3</c:f>
              <c:numCache>
                <c:formatCode>0.0</c:formatCode>
                <c:ptCount val="5"/>
                <c:pt idx="0">
                  <c:v>70.489999999999995</c:v>
                </c:pt>
                <c:pt idx="1">
                  <c:v>70.73</c:v>
                </c:pt>
                <c:pt idx="2">
                  <c:v>74.13</c:v>
                </c:pt>
                <c:pt idx="3">
                  <c:v>78.37</c:v>
                </c:pt>
                <c:pt idx="4">
                  <c:v>82.99</c:v>
                </c:pt>
              </c:numCache>
            </c:numRef>
          </c:val>
          <c:extLst>
            <c:ext xmlns:c16="http://schemas.microsoft.com/office/drawing/2014/chart" uri="{C3380CC4-5D6E-409C-BE32-E72D297353CC}">
              <c16:uniqueId val="{00000006-211E-4B47-84B9-9FEE9A358E7B}"/>
            </c:ext>
          </c:extLst>
        </c:ser>
        <c:ser>
          <c:idx val="3"/>
          <c:order val="3"/>
          <c:tx>
            <c:strRef>
              <c:f>Sheet1!$A$5</c:f>
              <c:strCache>
                <c:ptCount val="1"/>
                <c:pt idx="0">
                  <c:v>NHOPI</c:v>
                </c:pt>
              </c:strCache>
            </c:strRef>
          </c:tx>
          <c:spPr>
            <a:solidFill>
              <a:sysClr val="window" lastClr="FFFFFF">
                <a:lumMod val="85000"/>
              </a:sysClr>
            </a:solidFill>
          </c:spPr>
          <c:invertIfNegative val="0"/>
          <c:cat>
            <c:strRef>
              <c:f>Sheet1!$B$1:$F$1</c:f>
              <c:strCache>
                <c:ptCount val="5"/>
                <c:pt idx="0">
                  <c:v>Always Inform You About When They Will Arrive</c:v>
                </c:pt>
                <c:pt idx="1">
                  <c:v>Always Explain Things in a Way You Can Understand</c:v>
                </c:pt>
                <c:pt idx="2">
                  <c:v>Always Listen Carefully to You</c:v>
                </c:pt>
                <c:pt idx="3">
                  <c:v>Always Treat You as Gently as Possible</c:v>
                </c:pt>
                <c:pt idx="4">
                  <c:v>Always Treat You With Courtesy and Respect</c:v>
                </c:pt>
              </c:strCache>
            </c:strRef>
          </c:cat>
          <c:val>
            <c:numRef>
              <c:f>Sheet1!$B$5:$F$5</c:f>
              <c:numCache>
                <c:formatCode>0.0</c:formatCode>
                <c:ptCount val="5"/>
                <c:pt idx="0">
                  <c:v>79.47</c:v>
                </c:pt>
                <c:pt idx="1">
                  <c:v>80.72</c:v>
                </c:pt>
                <c:pt idx="2">
                  <c:v>82.74</c:v>
                </c:pt>
                <c:pt idx="3">
                  <c:v>86.23</c:v>
                </c:pt>
                <c:pt idx="4">
                  <c:v>90.12</c:v>
                </c:pt>
              </c:numCache>
            </c:numRef>
          </c:val>
          <c:extLst>
            <c:ext xmlns:c16="http://schemas.microsoft.com/office/drawing/2014/chart" uri="{C3380CC4-5D6E-409C-BE32-E72D297353CC}">
              <c16:uniqueId val="{00000007-211E-4B47-84B9-9FEE9A358E7B}"/>
            </c:ext>
          </c:extLst>
        </c:ser>
        <c:ser>
          <c:idx val="4"/>
          <c:order val="4"/>
          <c:tx>
            <c:strRef>
              <c:f>Sheet1!$A$2</c:f>
              <c:strCache>
                <c:ptCount val="1"/>
                <c:pt idx="0">
                  <c:v>AI/AN</c:v>
                </c:pt>
              </c:strCache>
            </c:strRef>
          </c:tx>
          <c:spPr>
            <a:solidFill>
              <a:srgbClr val="EEECE1">
                <a:lumMod val="75000"/>
              </a:srgbClr>
            </a:solidFill>
          </c:spPr>
          <c:invertIfNegative val="0"/>
          <c:cat>
            <c:strRef>
              <c:f>Sheet1!$B$1:$F$1</c:f>
              <c:strCache>
                <c:ptCount val="5"/>
                <c:pt idx="0">
                  <c:v>Always Inform You About When They Will Arrive</c:v>
                </c:pt>
                <c:pt idx="1">
                  <c:v>Always Explain Things in a Way You Can Understand</c:v>
                </c:pt>
                <c:pt idx="2">
                  <c:v>Always Listen Carefully to You</c:v>
                </c:pt>
                <c:pt idx="3">
                  <c:v>Always Treat You as Gently as Possible</c:v>
                </c:pt>
                <c:pt idx="4">
                  <c:v>Always Treat You With Courtesy and Respect</c:v>
                </c:pt>
              </c:strCache>
            </c:strRef>
          </c:cat>
          <c:val>
            <c:numRef>
              <c:f>Sheet1!$B$2:$F$2</c:f>
              <c:numCache>
                <c:formatCode>0.0</c:formatCode>
                <c:ptCount val="5"/>
                <c:pt idx="0">
                  <c:v>76.23</c:v>
                </c:pt>
                <c:pt idx="1">
                  <c:v>79.53</c:v>
                </c:pt>
                <c:pt idx="2">
                  <c:v>81.37</c:v>
                </c:pt>
                <c:pt idx="3">
                  <c:v>87.19</c:v>
                </c:pt>
                <c:pt idx="4">
                  <c:v>90.35</c:v>
                </c:pt>
              </c:numCache>
            </c:numRef>
          </c:val>
          <c:extLst>
            <c:ext xmlns:c16="http://schemas.microsoft.com/office/drawing/2014/chart" uri="{C3380CC4-5D6E-409C-BE32-E72D297353CC}">
              <c16:uniqueId val="{00000008-211E-4B47-84B9-9FEE9A358E7B}"/>
            </c:ext>
          </c:extLst>
        </c:ser>
        <c:ser>
          <c:idx val="5"/>
          <c:order val="5"/>
          <c:tx>
            <c:strRef>
              <c:f>Sheet1!$A$7</c:f>
              <c:strCache>
                <c:ptCount val="1"/>
                <c:pt idx="0">
                  <c:v>Hispanic</c:v>
                </c:pt>
              </c:strCache>
            </c:strRef>
          </c:tx>
          <c:spPr>
            <a:solidFill>
              <a:sysClr val="windowText" lastClr="000000"/>
            </a:solidFill>
            <a:ln>
              <a:noFill/>
            </a:ln>
          </c:spPr>
          <c:invertIfNegative val="0"/>
          <c:cat>
            <c:strRef>
              <c:f>Sheet1!$B$1:$F$1</c:f>
              <c:strCache>
                <c:ptCount val="5"/>
                <c:pt idx="0">
                  <c:v>Always Inform You About When They Will Arrive</c:v>
                </c:pt>
                <c:pt idx="1">
                  <c:v>Always Explain Things in a Way You Can Understand</c:v>
                </c:pt>
                <c:pt idx="2">
                  <c:v>Always Listen Carefully to You</c:v>
                </c:pt>
                <c:pt idx="3">
                  <c:v>Always Treat You as Gently as Possible</c:v>
                </c:pt>
                <c:pt idx="4">
                  <c:v>Always Treat You With Courtesy and Respect</c:v>
                </c:pt>
              </c:strCache>
            </c:strRef>
          </c:cat>
          <c:val>
            <c:numRef>
              <c:f>Sheet1!$B$7:$F$7</c:f>
              <c:numCache>
                <c:formatCode>0.0</c:formatCode>
                <c:ptCount val="5"/>
                <c:pt idx="0">
                  <c:v>77.22</c:v>
                </c:pt>
                <c:pt idx="1">
                  <c:v>81.42</c:v>
                </c:pt>
                <c:pt idx="2">
                  <c:v>85.64</c:v>
                </c:pt>
                <c:pt idx="3">
                  <c:v>88.06</c:v>
                </c:pt>
                <c:pt idx="4">
                  <c:v>92.19</c:v>
                </c:pt>
              </c:numCache>
            </c:numRef>
          </c:val>
          <c:extLst>
            <c:ext xmlns:c16="http://schemas.microsoft.com/office/drawing/2014/chart" uri="{C3380CC4-5D6E-409C-BE32-E72D297353CC}">
              <c16:uniqueId val="{00000009-211E-4B47-84B9-9FEE9A358E7B}"/>
            </c:ext>
          </c:extLst>
        </c:ser>
        <c:dLbls>
          <c:showLegendKey val="0"/>
          <c:showVal val="0"/>
          <c:showCatName val="0"/>
          <c:showSerName val="0"/>
          <c:showPercent val="0"/>
          <c:showBubbleSize val="0"/>
        </c:dLbls>
        <c:gapWidth val="150"/>
        <c:axId val="171299968"/>
        <c:axId val="171301504"/>
      </c:barChart>
      <c:catAx>
        <c:axId val="171299968"/>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71301504"/>
        <c:crosses val="autoZero"/>
        <c:auto val="1"/>
        <c:lblAlgn val="ctr"/>
        <c:lblOffset val="100"/>
        <c:noMultiLvlLbl val="0"/>
      </c:catAx>
      <c:valAx>
        <c:axId val="171301504"/>
        <c:scaling>
          <c:orientation val="minMax"/>
          <c:max val="100"/>
          <c:min val="5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3169915195259683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71299968"/>
        <c:crosses val="autoZero"/>
        <c:crossBetween val="between"/>
        <c:majorUnit val="10"/>
      </c:valAx>
    </c:plotArea>
    <c:legend>
      <c:legendPos val="t"/>
      <c:layout>
        <c:manualLayout>
          <c:xMode val="edge"/>
          <c:yMode val="edge"/>
          <c:x val="9.3525107710592775E-2"/>
          <c:y val="1.8517060367454078E-3"/>
          <c:w val="0.79233459614717971"/>
          <c:h val="9.6724081364829392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460897248955"/>
          <c:y val="0.12602969767667929"/>
          <c:w val="0.88825750947798188"/>
          <c:h val="0.77323782443861189"/>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Sheet1!$B$2:$L$2</c:f>
              <c:numCache>
                <c:formatCode>0.0</c:formatCode>
                <c:ptCount val="11"/>
                <c:pt idx="0">
                  <c:v>21.889700000000001</c:v>
                </c:pt>
                <c:pt idx="1">
                  <c:v>18.902000000000001</c:v>
                </c:pt>
                <c:pt idx="2">
                  <c:v>17.713899999999999</c:v>
                </c:pt>
                <c:pt idx="3">
                  <c:v>17.179300000000001</c:v>
                </c:pt>
                <c:pt idx="4">
                  <c:v>17.264500000000002</c:v>
                </c:pt>
                <c:pt idx="5">
                  <c:v>15.928000000000001</c:v>
                </c:pt>
                <c:pt idx="6">
                  <c:v>15.629</c:v>
                </c:pt>
                <c:pt idx="7">
                  <c:v>15.4178</c:v>
                </c:pt>
                <c:pt idx="8">
                  <c:v>13.175700000000001</c:v>
                </c:pt>
                <c:pt idx="9">
                  <c:v>14.305999999999999</c:v>
                </c:pt>
                <c:pt idx="10">
                  <c:v>12.652900000000001</c:v>
                </c:pt>
              </c:numCache>
            </c:numRef>
          </c:val>
          <c:smooth val="0"/>
          <c:extLst>
            <c:ext xmlns:c16="http://schemas.microsoft.com/office/drawing/2014/chart" uri="{C3380CC4-5D6E-409C-BE32-E72D297353CC}">
              <c16:uniqueId val="{00000000-5696-455D-9C2F-85FFF2577F86}"/>
            </c:ext>
          </c:extLst>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Sheet1!$B$3:$L$3</c:f>
              <c:numCache>
                <c:formatCode>General</c:formatCode>
                <c:ptCount val="11"/>
                <c:pt idx="0">
                  <c:v>19.899999999999999</c:v>
                </c:pt>
                <c:pt idx="1">
                  <c:v>17.5</c:v>
                </c:pt>
                <c:pt idx="2">
                  <c:v>16.8</c:v>
                </c:pt>
                <c:pt idx="3">
                  <c:v>15.9</c:v>
                </c:pt>
                <c:pt idx="4">
                  <c:v>16.100000000000001</c:v>
                </c:pt>
                <c:pt idx="5">
                  <c:v>14.5</c:v>
                </c:pt>
                <c:pt idx="6">
                  <c:v>14.3</c:v>
                </c:pt>
                <c:pt idx="7">
                  <c:v>14.2</c:v>
                </c:pt>
                <c:pt idx="8">
                  <c:v>11.5</c:v>
                </c:pt>
                <c:pt idx="9">
                  <c:v>13.4</c:v>
                </c:pt>
                <c:pt idx="10">
                  <c:v>11.5</c:v>
                </c:pt>
              </c:numCache>
            </c:numRef>
          </c:val>
          <c:smooth val="0"/>
          <c:extLst>
            <c:ext xmlns:c16="http://schemas.microsoft.com/office/drawing/2014/chart" uri="{C3380CC4-5D6E-409C-BE32-E72D297353CC}">
              <c16:uniqueId val="{00000001-5696-455D-9C2F-85FFF2577F86}"/>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Sheet1!$B$4:$L$4</c:f>
              <c:numCache>
                <c:formatCode>General</c:formatCode>
                <c:ptCount val="11"/>
                <c:pt idx="0">
                  <c:v>26.4</c:v>
                </c:pt>
                <c:pt idx="1">
                  <c:v>22.6</c:v>
                </c:pt>
                <c:pt idx="2">
                  <c:v>23.4</c:v>
                </c:pt>
                <c:pt idx="3">
                  <c:v>20.9</c:v>
                </c:pt>
                <c:pt idx="4">
                  <c:v>22.7</c:v>
                </c:pt>
                <c:pt idx="5">
                  <c:v>18.899999999999999</c:v>
                </c:pt>
                <c:pt idx="6">
                  <c:v>17.5</c:v>
                </c:pt>
                <c:pt idx="7">
                  <c:v>17.7</c:v>
                </c:pt>
                <c:pt idx="8">
                  <c:v>14.9</c:v>
                </c:pt>
                <c:pt idx="9">
                  <c:v>17</c:v>
                </c:pt>
                <c:pt idx="10">
                  <c:v>16.399999999999999</c:v>
                </c:pt>
              </c:numCache>
            </c:numRef>
          </c:val>
          <c:smooth val="0"/>
          <c:extLst>
            <c:ext xmlns:c16="http://schemas.microsoft.com/office/drawing/2014/chart" uri="{C3380CC4-5D6E-409C-BE32-E72D297353CC}">
              <c16:uniqueId val="{00000002-5696-455D-9C2F-85FFF2577F86}"/>
            </c:ext>
          </c:extLst>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Sheet1!$B$5:$L$5</c:f>
              <c:numCache>
                <c:formatCode>General</c:formatCode>
                <c:ptCount val="11"/>
                <c:pt idx="0">
                  <c:v>27.6</c:v>
                </c:pt>
                <c:pt idx="1">
                  <c:v>21.6</c:v>
                </c:pt>
                <c:pt idx="2">
                  <c:v>17.2</c:v>
                </c:pt>
                <c:pt idx="3">
                  <c:v>20</c:v>
                </c:pt>
                <c:pt idx="4">
                  <c:v>17</c:v>
                </c:pt>
                <c:pt idx="5">
                  <c:v>18.5</c:v>
                </c:pt>
                <c:pt idx="6">
                  <c:v>18.399999999999999</c:v>
                </c:pt>
                <c:pt idx="7">
                  <c:v>18.899999999999999</c:v>
                </c:pt>
                <c:pt idx="8">
                  <c:v>17.7</c:v>
                </c:pt>
                <c:pt idx="9">
                  <c:v>16.5</c:v>
                </c:pt>
                <c:pt idx="10">
                  <c:v>14.5</c:v>
                </c:pt>
              </c:numCache>
            </c:numRef>
          </c:val>
          <c:smooth val="0"/>
          <c:extLst>
            <c:ext xmlns:c16="http://schemas.microsoft.com/office/drawing/2014/chart" uri="{C3380CC4-5D6E-409C-BE32-E72D297353CC}">
              <c16:uniqueId val="{00000003-5696-455D-9C2F-85FFF2577F86}"/>
            </c:ext>
          </c:extLst>
        </c:ser>
        <c:dLbls>
          <c:showLegendKey val="0"/>
          <c:showVal val="0"/>
          <c:showCatName val="0"/>
          <c:showSerName val="0"/>
          <c:showPercent val="0"/>
          <c:showBubbleSize val="0"/>
        </c:dLbls>
        <c:marker val="1"/>
        <c:smooth val="0"/>
        <c:axId val="171372544"/>
        <c:axId val="171374464"/>
      </c:lineChart>
      <c:catAx>
        <c:axId val="171372544"/>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71374464"/>
        <c:crosses val="autoZero"/>
        <c:auto val="1"/>
        <c:lblAlgn val="ctr"/>
        <c:lblOffset val="100"/>
        <c:noMultiLvlLbl val="0"/>
      </c:catAx>
      <c:valAx>
        <c:axId val="171374464"/>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5432098765432098E-3"/>
              <c:y val="0.409072615923009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71372544"/>
        <c:crosses val="autoZero"/>
        <c:crossBetween val="between"/>
        <c:majorUnit val="10"/>
      </c:valAx>
    </c:plotArea>
    <c:legend>
      <c:legendPos val="t"/>
      <c:layout>
        <c:manualLayout>
          <c:xMode val="edge"/>
          <c:yMode val="edge"/>
          <c:x val="5.4495844269466319E-2"/>
          <c:y val="1.1675185338674747E-3"/>
          <c:w val="0.88942682511908233"/>
          <c:h val="8.7232672304850781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smtClean="0"/>
              <a:t>Help for Anxiety or Sadness</a:t>
            </a:r>
            <a:endParaRPr lang="en-US" sz="1600" dirty="0"/>
          </a:p>
        </c:rich>
      </c:tx>
      <c:layout>
        <c:manualLayout>
          <c:xMode val="edge"/>
          <c:yMode val="edge"/>
          <c:x val="0.2060646933022261"/>
          <c:y val="0"/>
        </c:manualLayout>
      </c:layout>
      <c:overlay val="0"/>
    </c:title>
    <c:autoTitleDeleted val="0"/>
    <c:plotArea>
      <c:layout>
        <c:manualLayout>
          <c:layoutTarget val="inner"/>
          <c:xMode val="edge"/>
          <c:yMode val="edge"/>
          <c:x val="0.19343637600855448"/>
          <c:y val="0.17950228443666763"/>
          <c:w val="0.79649606299212605"/>
          <c:h val="0.72424224749684063"/>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Sheet1!$B$1:$G$1</c:f>
              <c:strCache>
                <c:ptCount val="6"/>
                <c:pt idx="0">
                  <c:v>2008</c:v>
                </c:pt>
                <c:pt idx="1">
                  <c:v>2009</c:v>
                </c:pt>
                <c:pt idx="2">
                  <c:v>2010</c:v>
                </c:pt>
                <c:pt idx="3">
                  <c:v>2011</c:v>
                </c:pt>
                <c:pt idx="4">
                  <c:v>2012</c:v>
                </c:pt>
                <c:pt idx="5">
                  <c:v>2013</c:v>
                </c:pt>
              </c:strCache>
            </c:strRef>
          </c:cat>
          <c:val>
            <c:numRef>
              <c:f>Sheet1!$B$2:$G$2</c:f>
              <c:numCache>
                <c:formatCode>General</c:formatCode>
                <c:ptCount val="6"/>
                <c:pt idx="0">
                  <c:v>90.3</c:v>
                </c:pt>
                <c:pt idx="1">
                  <c:v>90.6</c:v>
                </c:pt>
                <c:pt idx="2">
                  <c:v>90.5</c:v>
                </c:pt>
                <c:pt idx="3">
                  <c:v>90.2</c:v>
                </c:pt>
                <c:pt idx="4">
                  <c:v>90.6</c:v>
                </c:pt>
                <c:pt idx="5">
                  <c:v>90.6</c:v>
                </c:pt>
              </c:numCache>
            </c:numRef>
          </c:val>
          <c:smooth val="0"/>
          <c:extLst>
            <c:ext xmlns:c16="http://schemas.microsoft.com/office/drawing/2014/chart" uri="{C3380CC4-5D6E-409C-BE32-E72D297353CC}">
              <c16:uniqueId val="{00000000-A132-4C0D-9729-39983700D038}"/>
            </c:ext>
          </c:extLst>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Sheet1!$B$1:$G$1</c:f>
              <c:strCache>
                <c:ptCount val="6"/>
                <c:pt idx="0">
                  <c:v>2008</c:v>
                </c:pt>
                <c:pt idx="1">
                  <c:v>2009</c:v>
                </c:pt>
                <c:pt idx="2">
                  <c:v>2010</c:v>
                </c:pt>
                <c:pt idx="3">
                  <c:v>2011</c:v>
                </c:pt>
                <c:pt idx="4">
                  <c:v>2012</c:v>
                </c:pt>
                <c:pt idx="5">
                  <c:v>2013</c:v>
                </c:pt>
              </c:strCache>
            </c:strRef>
          </c:cat>
          <c:val>
            <c:numRef>
              <c:f>Sheet1!$B$3:$G$3</c:f>
              <c:numCache>
                <c:formatCode>General</c:formatCode>
                <c:ptCount val="6"/>
                <c:pt idx="0">
                  <c:v>91.2</c:v>
                </c:pt>
                <c:pt idx="1">
                  <c:v>91.6</c:v>
                </c:pt>
                <c:pt idx="2">
                  <c:v>91.3</c:v>
                </c:pt>
                <c:pt idx="3">
                  <c:v>91.1</c:v>
                </c:pt>
                <c:pt idx="4">
                  <c:v>91.5</c:v>
                </c:pt>
                <c:pt idx="5">
                  <c:v>91.5</c:v>
                </c:pt>
              </c:numCache>
            </c:numRef>
          </c:val>
          <c:smooth val="0"/>
          <c:extLst>
            <c:ext xmlns:c16="http://schemas.microsoft.com/office/drawing/2014/chart" uri="{C3380CC4-5D6E-409C-BE32-E72D297353CC}">
              <c16:uniqueId val="{00000001-A132-4C0D-9729-39983700D038}"/>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Sheet1!$B$1:$G$1</c:f>
              <c:strCache>
                <c:ptCount val="6"/>
                <c:pt idx="0">
                  <c:v>2008</c:v>
                </c:pt>
                <c:pt idx="1">
                  <c:v>2009</c:v>
                </c:pt>
                <c:pt idx="2">
                  <c:v>2010</c:v>
                </c:pt>
                <c:pt idx="3">
                  <c:v>2011</c:v>
                </c:pt>
                <c:pt idx="4">
                  <c:v>2012</c:v>
                </c:pt>
                <c:pt idx="5">
                  <c:v>2013</c:v>
                </c:pt>
              </c:strCache>
            </c:strRef>
          </c:cat>
          <c:val>
            <c:numRef>
              <c:f>Sheet1!$B$4:$G$4</c:f>
              <c:numCache>
                <c:formatCode>General</c:formatCode>
                <c:ptCount val="6"/>
                <c:pt idx="0">
                  <c:v>86</c:v>
                </c:pt>
                <c:pt idx="1">
                  <c:v>85.5</c:v>
                </c:pt>
                <c:pt idx="2">
                  <c:v>85.9</c:v>
                </c:pt>
                <c:pt idx="3">
                  <c:v>86</c:v>
                </c:pt>
                <c:pt idx="4">
                  <c:v>84.6</c:v>
                </c:pt>
                <c:pt idx="5">
                  <c:v>85.2</c:v>
                </c:pt>
              </c:numCache>
            </c:numRef>
          </c:val>
          <c:smooth val="0"/>
          <c:extLst>
            <c:ext xmlns:c16="http://schemas.microsoft.com/office/drawing/2014/chart" uri="{C3380CC4-5D6E-409C-BE32-E72D297353CC}">
              <c16:uniqueId val="{00000002-A132-4C0D-9729-39983700D038}"/>
            </c:ext>
          </c:extLst>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Sheet1!$B$1:$G$1</c:f>
              <c:strCache>
                <c:ptCount val="6"/>
                <c:pt idx="0">
                  <c:v>2008</c:v>
                </c:pt>
                <c:pt idx="1">
                  <c:v>2009</c:v>
                </c:pt>
                <c:pt idx="2">
                  <c:v>2010</c:v>
                </c:pt>
                <c:pt idx="3">
                  <c:v>2011</c:v>
                </c:pt>
                <c:pt idx="4">
                  <c:v>2012</c:v>
                </c:pt>
                <c:pt idx="5">
                  <c:v>2013</c:v>
                </c:pt>
              </c:strCache>
            </c:strRef>
          </c:cat>
          <c:val>
            <c:numRef>
              <c:f>Sheet1!$B$5:$G$5</c:f>
              <c:numCache>
                <c:formatCode>General</c:formatCode>
                <c:ptCount val="6"/>
                <c:pt idx="0">
                  <c:v>85.3</c:v>
                </c:pt>
                <c:pt idx="1">
                  <c:v>85.7</c:v>
                </c:pt>
                <c:pt idx="2">
                  <c:v>86.8</c:v>
                </c:pt>
                <c:pt idx="3">
                  <c:v>85.7</c:v>
                </c:pt>
                <c:pt idx="4">
                  <c:v>87</c:v>
                </c:pt>
                <c:pt idx="5">
                  <c:v>85</c:v>
                </c:pt>
              </c:numCache>
            </c:numRef>
          </c:val>
          <c:smooth val="0"/>
          <c:extLst>
            <c:ext xmlns:c16="http://schemas.microsoft.com/office/drawing/2014/chart" uri="{C3380CC4-5D6E-409C-BE32-E72D297353CC}">
              <c16:uniqueId val="{00000003-A132-4C0D-9729-39983700D038}"/>
            </c:ext>
          </c:extLst>
        </c:ser>
        <c:dLbls>
          <c:showLegendKey val="0"/>
          <c:showVal val="0"/>
          <c:showCatName val="0"/>
          <c:showSerName val="0"/>
          <c:showPercent val="0"/>
          <c:showBubbleSize val="0"/>
        </c:dLbls>
        <c:marker val="1"/>
        <c:smooth val="0"/>
        <c:axId val="171997440"/>
        <c:axId val="172007808"/>
      </c:lineChart>
      <c:catAx>
        <c:axId val="17199744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72007808"/>
        <c:crosses val="autoZero"/>
        <c:auto val="1"/>
        <c:lblAlgn val="ctr"/>
        <c:lblOffset val="100"/>
        <c:noMultiLvlLbl val="0"/>
      </c:catAx>
      <c:valAx>
        <c:axId val="172007808"/>
        <c:scaling>
          <c:orientation val="minMax"/>
          <c:max val="100"/>
          <c:min val="75"/>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4251360940993484"/>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71997440"/>
        <c:crosses val="autoZero"/>
        <c:crossBetween val="between"/>
        <c:majorUnit val="5"/>
      </c:valAx>
    </c:plotArea>
    <c:legend>
      <c:legendPos val="t"/>
      <c:layout>
        <c:manualLayout>
          <c:xMode val="edge"/>
          <c:yMode val="edge"/>
          <c:x val="0"/>
          <c:y val="7.2832857257328201E-2"/>
          <c:w val="0.9789328764459998"/>
          <c:h val="7.2277631962671327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smtClean="0"/>
              <a:t>Care Consistent With Wishes</a:t>
            </a:r>
            <a:endParaRPr lang="en-US" sz="1600" dirty="0"/>
          </a:p>
        </c:rich>
      </c:tx>
      <c:layout>
        <c:manualLayout>
          <c:xMode val="edge"/>
          <c:yMode val="edge"/>
          <c:x val="0.20256172839506173"/>
          <c:y val="0"/>
        </c:manualLayout>
      </c:layout>
      <c:overlay val="0"/>
    </c:title>
    <c:autoTitleDeleted val="0"/>
    <c:plotArea>
      <c:layout>
        <c:manualLayout>
          <c:layoutTarget val="inner"/>
          <c:xMode val="edge"/>
          <c:yMode val="edge"/>
          <c:x val="0.18144867308253135"/>
          <c:y val="0.18086784290852531"/>
          <c:w val="0.78723680373286686"/>
          <c:h val="0.72287668902498303"/>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Sheet1!$B$1:$G$1</c:f>
              <c:strCache>
                <c:ptCount val="6"/>
                <c:pt idx="0">
                  <c:v>2008</c:v>
                </c:pt>
                <c:pt idx="1">
                  <c:v>2009</c:v>
                </c:pt>
                <c:pt idx="2">
                  <c:v>2010</c:v>
                </c:pt>
                <c:pt idx="3">
                  <c:v>2011</c:v>
                </c:pt>
                <c:pt idx="4">
                  <c:v>2012</c:v>
                </c:pt>
                <c:pt idx="5">
                  <c:v>2013</c:v>
                </c:pt>
              </c:strCache>
            </c:strRef>
          </c:cat>
          <c:val>
            <c:numRef>
              <c:f>Sheet1!$B$2:$G$2</c:f>
              <c:numCache>
                <c:formatCode>General</c:formatCode>
                <c:ptCount val="6"/>
                <c:pt idx="0">
                  <c:v>94.2</c:v>
                </c:pt>
                <c:pt idx="1">
                  <c:v>94.6</c:v>
                </c:pt>
                <c:pt idx="2">
                  <c:v>94.4</c:v>
                </c:pt>
                <c:pt idx="3">
                  <c:v>94.6</c:v>
                </c:pt>
                <c:pt idx="4">
                  <c:v>94.8</c:v>
                </c:pt>
                <c:pt idx="5">
                  <c:v>94.8</c:v>
                </c:pt>
              </c:numCache>
            </c:numRef>
          </c:val>
          <c:smooth val="0"/>
          <c:extLst>
            <c:ext xmlns:c16="http://schemas.microsoft.com/office/drawing/2014/chart" uri="{C3380CC4-5D6E-409C-BE32-E72D297353CC}">
              <c16:uniqueId val="{00000000-C1EC-4499-8F32-86CA7A585CA2}"/>
            </c:ext>
          </c:extLst>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Sheet1!$B$1:$G$1</c:f>
              <c:strCache>
                <c:ptCount val="6"/>
                <c:pt idx="0">
                  <c:v>2008</c:v>
                </c:pt>
                <c:pt idx="1">
                  <c:v>2009</c:v>
                </c:pt>
                <c:pt idx="2">
                  <c:v>2010</c:v>
                </c:pt>
                <c:pt idx="3">
                  <c:v>2011</c:v>
                </c:pt>
                <c:pt idx="4">
                  <c:v>2012</c:v>
                </c:pt>
                <c:pt idx="5">
                  <c:v>2013</c:v>
                </c:pt>
              </c:strCache>
            </c:strRef>
          </c:cat>
          <c:val>
            <c:numRef>
              <c:f>Sheet1!$B$3:$G$3</c:f>
              <c:numCache>
                <c:formatCode>General</c:formatCode>
                <c:ptCount val="6"/>
                <c:pt idx="0">
                  <c:v>94.7</c:v>
                </c:pt>
                <c:pt idx="1">
                  <c:v>95.1</c:v>
                </c:pt>
                <c:pt idx="2">
                  <c:v>94.8</c:v>
                </c:pt>
                <c:pt idx="3">
                  <c:v>95.3</c:v>
                </c:pt>
                <c:pt idx="4">
                  <c:v>95.5</c:v>
                </c:pt>
                <c:pt idx="5">
                  <c:v>95.6</c:v>
                </c:pt>
              </c:numCache>
            </c:numRef>
          </c:val>
          <c:smooth val="0"/>
          <c:extLst>
            <c:ext xmlns:c16="http://schemas.microsoft.com/office/drawing/2014/chart" uri="{C3380CC4-5D6E-409C-BE32-E72D297353CC}">
              <c16:uniqueId val="{00000001-C1EC-4499-8F32-86CA7A585CA2}"/>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Sheet1!$B$1:$G$1</c:f>
              <c:strCache>
                <c:ptCount val="6"/>
                <c:pt idx="0">
                  <c:v>2008</c:v>
                </c:pt>
                <c:pt idx="1">
                  <c:v>2009</c:v>
                </c:pt>
                <c:pt idx="2">
                  <c:v>2010</c:v>
                </c:pt>
                <c:pt idx="3">
                  <c:v>2011</c:v>
                </c:pt>
                <c:pt idx="4">
                  <c:v>2012</c:v>
                </c:pt>
                <c:pt idx="5">
                  <c:v>2013</c:v>
                </c:pt>
              </c:strCache>
            </c:strRef>
          </c:cat>
          <c:val>
            <c:numRef>
              <c:f>Sheet1!$B$4:$G$4</c:f>
              <c:numCache>
                <c:formatCode>General</c:formatCode>
                <c:ptCount val="6"/>
                <c:pt idx="0">
                  <c:v>87.8</c:v>
                </c:pt>
                <c:pt idx="1">
                  <c:v>89.2</c:v>
                </c:pt>
                <c:pt idx="2">
                  <c:v>90.3</c:v>
                </c:pt>
                <c:pt idx="3">
                  <c:v>89.4</c:v>
                </c:pt>
                <c:pt idx="4">
                  <c:v>89.7</c:v>
                </c:pt>
                <c:pt idx="5">
                  <c:v>89.9</c:v>
                </c:pt>
              </c:numCache>
            </c:numRef>
          </c:val>
          <c:smooth val="0"/>
          <c:extLst>
            <c:ext xmlns:c16="http://schemas.microsoft.com/office/drawing/2014/chart" uri="{C3380CC4-5D6E-409C-BE32-E72D297353CC}">
              <c16:uniqueId val="{00000002-C1EC-4499-8F32-86CA7A585CA2}"/>
            </c:ext>
          </c:extLst>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Sheet1!$B$1:$G$1</c:f>
              <c:strCache>
                <c:ptCount val="6"/>
                <c:pt idx="0">
                  <c:v>2008</c:v>
                </c:pt>
                <c:pt idx="1">
                  <c:v>2009</c:v>
                </c:pt>
                <c:pt idx="2">
                  <c:v>2010</c:v>
                </c:pt>
                <c:pt idx="3">
                  <c:v>2011</c:v>
                </c:pt>
                <c:pt idx="4">
                  <c:v>2012</c:v>
                </c:pt>
                <c:pt idx="5">
                  <c:v>2013</c:v>
                </c:pt>
              </c:strCache>
            </c:strRef>
          </c:cat>
          <c:val>
            <c:numRef>
              <c:f>Sheet1!$B$5:$G$5</c:f>
              <c:numCache>
                <c:formatCode>General</c:formatCode>
                <c:ptCount val="6"/>
                <c:pt idx="0">
                  <c:v>88.8</c:v>
                </c:pt>
                <c:pt idx="1">
                  <c:v>89.9</c:v>
                </c:pt>
                <c:pt idx="2">
                  <c:v>89</c:v>
                </c:pt>
                <c:pt idx="3">
                  <c:v>88.7</c:v>
                </c:pt>
                <c:pt idx="4">
                  <c:v>89.5</c:v>
                </c:pt>
                <c:pt idx="5">
                  <c:v>88.7</c:v>
                </c:pt>
              </c:numCache>
            </c:numRef>
          </c:val>
          <c:smooth val="0"/>
          <c:extLst>
            <c:ext xmlns:c16="http://schemas.microsoft.com/office/drawing/2014/chart" uri="{C3380CC4-5D6E-409C-BE32-E72D297353CC}">
              <c16:uniqueId val="{00000003-C1EC-4499-8F32-86CA7A585CA2}"/>
            </c:ext>
          </c:extLst>
        </c:ser>
        <c:dLbls>
          <c:showLegendKey val="0"/>
          <c:showVal val="0"/>
          <c:showCatName val="0"/>
          <c:showSerName val="0"/>
          <c:showPercent val="0"/>
          <c:showBubbleSize val="0"/>
        </c:dLbls>
        <c:marker val="1"/>
        <c:smooth val="0"/>
        <c:axId val="172042880"/>
        <c:axId val="172053248"/>
      </c:lineChart>
      <c:catAx>
        <c:axId val="17204288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72053248"/>
        <c:crosses val="autoZero"/>
        <c:auto val="1"/>
        <c:lblAlgn val="ctr"/>
        <c:lblOffset val="100"/>
        <c:noMultiLvlLbl val="0"/>
      </c:catAx>
      <c:valAx>
        <c:axId val="172053248"/>
        <c:scaling>
          <c:orientation val="minMax"/>
          <c:max val="100"/>
          <c:min val="75"/>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751377952755905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72042880"/>
        <c:crosses val="autoZero"/>
        <c:crossBetween val="between"/>
        <c:majorUnit val="5"/>
      </c:valAx>
    </c:plotArea>
    <c:legend>
      <c:legendPos val="t"/>
      <c:layout>
        <c:manualLayout>
          <c:xMode val="edge"/>
          <c:yMode val="edge"/>
          <c:x val="5.4495864903679483E-2"/>
          <c:y val="7.2832857257328201E-2"/>
          <c:w val="0.92337740801267776"/>
          <c:h val="7.1560464664139206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788082045299893"/>
          <c:y val="0.12381184990765043"/>
          <c:w val="0.70313988529211624"/>
          <c:h val="0.77684626227277143"/>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8B35-49F4-8EDD-92F0021B62E3}"/>
              </c:ext>
            </c:extLst>
          </c:dPt>
          <c:dPt>
            <c:idx val="1"/>
            <c:invertIfNegative val="0"/>
            <c:bubble3D val="0"/>
            <c:extLst>
              <c:ext xmlns:c16="http://schemas.microsoft.com/office/drawing/2014/chart" uri="{C3380CC4-5D6E-409C-BE32-E72D297353CC}">
                <c16:uniqueId val="{00000001-8B35-49F4-8EDD-92F0021B62E3}"/>
              </c:ext>
            </c:extLst>
          </c:dPt>
          <c:dPt>
            <c:idx val="2"/>
            <c:invertIfNegative val="0"/>
            <c:bubble3D val="0"/>
            <c:extLst>
              <c:ext xmlns:c16="http://schemas.microsoft.com/office/drawing/2014/chart" uri="{C3380CC4-5D6E-409C-BE32-E72D297353CC}">
                <c16:uniqueId val="{00000002-8B35-49F4-8EDD-92F0021B62E3}"/>
              </c:ext>
            </c:extLst>
          </c:dPt>
          <c:dPt>
            <c:idx val="3"/>
            <c:invertIfNegative val="0"/>
            <c:bubble3D val="0"/>
            <c:extLst>
              <c:ext xmlns:c16="http://schemas.microsoft.com/office/drawing/2014/chart" uri="{C3380CC4-5D6E-409C-BE32-E72D297353CC}">
                <c16:uniqueId val="{00000003-8B35-49F4-8EDD-92F0021B62E3}"/>
              </c:ext>
            </c:extLst>
          </c:dPt>
          <c:cat>
            <c:strRef>
              <c:f>Sheet1!$A$2:$A$5</c:f>
              <c:strCache>
                <c:ptCount val="4"/>
                <c:pt idx="0">
                  <c:v>Q1 (Lowest)</c:v>
                </c:pt>
                <c:pt idx="1">
                  <c:v>Q2</c:v>
                </c:pt>
                <c:pt idx="2">
                  <c:v>Q3</c:v>
                </c:pt>
                <c:pt idx="3">
                  <c:v>Q4 (Highest)</c:v>
                </c:pt>
              </c:strCache>
            </c:strRef>
          </c:cat>
          <c:val>
            <c:numRef>
              <c:f>Sheet1!$B$2:$B$5</c:f>
              <c:numCache>
                <c:formatCode>General</c:formatCode>
                <c:ptCount val="4"/>
                <c:pt idx="0">
                  <c:v>1936</c:v>
                </c:pt>
                <c:pt idx="1">
                  <c:v>1464.9</c:v>
                </c:pt>
                <c:pt idx="2">
                  <c:v>1226.7</c:v>
                </c:pt>
                <c:pt idx="3">
                  <c:v>1096.5</c:v>
                </c:pt>
              </c:numCache>
            </c:numRef>
          </c:val>
          <c:extLst>
            <c:ext xmlns:c16="http://schemas.microsoft.com/office/drawing/2014/chart" uri="{C3380CC4-5D6E-409C-BE32-E72D297353CC}">
              <c16:uniqueId val="{00000004-8B35-49F4-8EDD-92F0021B62E3}"/>
            </c:ext>
          </c:extLst>
        </c:ser>
        <c:ser>
          <c:idx val="1"/>
          <c:order val="1"/>
          <c:tx>
            <c:strRef>
              <c:f>Sheet1!$C$1</c:f>
              <c:strCache>
                <c:ptCount val="1"/>
                <c:pt idx="0">
                  <c:v>Black </c:v>
                </c:pt>
              </c:strCache>
            </c:strRef>
          </c:tx>
          <c:spPr>
            <a:solidFill>
              <a:srgbClr val="AABA0A"/>
            </a:solidFill>
          </c:spPr>
          <c:invertIfNegative val="0"/>
          <c:cat>
            <c:strRef>
              <c:f>Sheet1!$A$2:$A$5</c:f>
              <c:strCache>
                <c:ptCount val="4"/>
                <c:pt idx="0">
                  <c:v>Q1 (Lowest)</c:v>
                </c:pt>
                <c:pt idx="1">
                  <c:v>Q2</c:v>
                </c:pt>
                <c:pt idx="2">
                  <c:v>Q3</c:v>
                </c:pt>
                <c:pt idx="3">
                  <c:v>Q4 (Highest)</c:v>
                </c:pt>
              </c:strCache>
            </c:strRef>
          </c:cat>
          <c:val>
            <c:numRef>
              <c:f>Sheet1!$C$2:$C$5</c:f>
              <c:numCache>
                <c:formatCode>General</c:formatCode>
                <c:ptCount val="4"/>
                <c:pt idx="0">
                  <c:v>3131.3</c:v>
                </c:pt>
                <c:pt idx="1">
                  <c:v>2694.8</c:v>
                </c:pt>
                <c:pt idx="2">
                  <c:v>2091.6</c:v>
                </c:pt>
                <c:pt idx="3">
                  <c:v>1800.3</c:v>
                </c:pt>
              </c:numCache>
            </c:numRef>
          </c:val>
          <c:extLst>
            <c:ext xmlns:c16="http://schemas.microsoft.com/office/drawing/2014/chart" uri="{C3380CC4-5D6E-409C-BE32-E72D297353CC}">
              <c16:uniqueId val="{00000005-8B35-49F4-8EDD-92F0021B62E3}"/>
            </c:ext>
          </c:extLst>
        </c:ser>
        <c:ser>
          <c:idx val="2"/>
          <c:order val="2"/>
          <c:tx>
            <c:strRef>
              <c:f>Sheet1!$E$1</c:f>
              <c:strCache>
                <c:ptCount val="1"/>
                <c:pt idx="0">
                  <c:v>Hispanic</c:v>
                </c:pt>
              </c:strCache>
            </c:strRef>
          </c:tx>
          <c:spPr>
            <a:solidFill>
              <a:sysClr val="window" lastClr="FFFFFF"/>
            </a:solidFill>
            <a:ln>
              <a:solidFill>
                <a:sysClr val="windowText" lastClr="000000"/>
              </a:solidFill>
            </a:ln>
          </c:spPr>
          <c:invertIfNegative val="0"/>
          <c:cat>
            <c:strRef>
              <c:f>Sheet1!$A$2:$A$5</c:f>
              <c:strCache>
                <c:ptCount val="4"/>
                <c:pt idx="0">
                  <c:v>Q1 (Lowest)</c:v>
                </c:pt>
                <c:pt idx="1">
                  <c:v>Q2</c:v>
                </c:pt>
                <c:pt idx="2">
                  <c:v>Q3</c:v>
                </c:pt>
                <c:pt idx="3">
                  <c:v>Q4 (Highest)</c:v>
                </c:pt>
              </c:strCache>
            </c:strRef>
          </c:cat>
          <c:val>
            <c:numRef>
              <c:f>Sheet1!$E$2:$E$5</c:f>
              <c:numCache>
                <c:formatCode>General</c:formatCode>
                <c:ptCount val="4"/>
                <c:pt idx="0">
                  <c:v>1945.9</c:v>
                </c:pt>
                <c:pt idx="1">
                  <c:v>1390.9</c:v>
                </c:pt>
                <c:pt idx="2">
                  <c:v>1104.0999999999999</c:v>
                </c:pt>
                <c:pt idx="3">
                  <c:v>932</c:v>
                </c:pt>
              </c:numCache>
            </c:numRef>
          </c:val>
          <c:extLst>
            <c:ext xmlns:c16="http://schemas.microsoft.com/office/drawing/2014/chart" uri="{C3380CC4-5D6E-409C-BE32-E72D297353CC}">
              <c16:uniqueId val="{00000006-8B35-49F4-8EDD-92F0021B62E3}"/>
            </c:ext>
          </c:extLst>
        </c:ser>
        <c:dLbls>
          <c:showLegendKey val="0"/>
          <c:showVal val="0"/>
          <c:showCatName val="0"/>
          <c:showSerName val="0"/>
          <c:showPercent val="0"/>
          <c:showBubbleSize val="0"/>
        </c:dLbls>
        <c:gapWidth val="150"/>
        <c:axId val="173048960"/>
        <c:axId val="173050496"/>
      </c:barChart>
      <c:catAx>
        <c:axId val="17304896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73050496"/>
        <c:crosses val="autoZero"/>
        <c:auto val="1"/>
        <c:lblAlgn val="ctr"/>
        <c:lblOffset val="100"/>
        <c:noMultiLvlLbl val="0"/>
      </c:catAx>
      <c:valAx>
        <c:axId val="173050496"/>
        <c:scaling>
          <c:orientation val="minMax"/>
          <c:max val="3500"/>
          <c:min val="0"/>
        </c:scaling>
        <c:delete val="0"/>
        <c:axPos val="l"/>
        <c:majorGridlines/>
        <c:title>
          <c:tx>
            <c:rich>
              <a:bodyPr rot="-5400000" vert="horz"/>
              <a:lstStyle/>
              <a:p>
                <a:pPr>
                  <a:defRPr sz="1600">
                    <a:latin typeface="Calibri" panose="020F0502020204030204" pitchFamily="34" charset="0"/>
                  </a:defRPr>
                </a:pPr>
                <a:r>
                  <a:rPr lang="en-US" dirty="0" smtClean="0"/>
                  <a:t>Rate per 100,000</a:t>
                </a:r>
                <a:r>
                  <a:rPr lang="en-US" baseline="0" dirty="0" smtClean="0"/>
                  <a:t> Population</a:t>
                </a:r>
                <a:endParaRPr lang="en-US" dirty="0"/>
              </a:p>
            </c:rich>
          </c:tx>
          <c:layout>
            <c:manualLayout>
              <c:xMode val="edge"/>
              <c:yMode val="edge"/>
              <c:x val="3.0864197530864196E-3"/>
              <c:y val="0.21434431807135218"/>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73048960"/>
        <c:crosses val="autoZero"/>
        <c:crossBetween val="between"/>
        <c:majorUnit val="500"/>
      </c:valAx>
    </c:plotArea>
    <c:legend>
      <c:legendPos val="t"/>
      <c:layout>
        <c:manualLayout>
          <c:xMode val="edge"/>
          <c:yMode val="edge"/>
          <c:x val="9.1049382716049385E-2"/>
          <c:y val="0"/>
          <c:w val="0.77844561096529596"/>
          <c:h val="9.0273160299407018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385996889277728"/>
          <c:y val="0.16011449655749552"/>
          <c:w val="0.8001193253621075"/>
          <c:h val="0.66970857583019516"/>
        </c:manualLayout>
      </c:layout>
      <c:lineChart>
        <c:grouping val="standard"/>
        <c:varyColors val="0"/>
        <c:ser>
          <c:idx val="3"/>
          <c:order val="0"/>
          <c:tx>
            <c:strRef>
              <c:f>Sheet1!$A$5</c:f>
              <c:strCache>
                <c:ptCount val="1"/>
                <c:pt idx="0">
                  <c:v>   Mexican</c:v>
                </c:pt>
              </c:strCache>
            </c:strRef>
          </c:tx>
          <c:spPr>
            <a:ln w="25400">
              <a:solidFill>
                <a:sysClr val="windowText" lastClr="000000"/>
              </a:solidFill>
            </a:ln>
          </c:spPr>
          <c:marker>
            <c:symbol val="circle"/>
            <c:size val="7"/>
            <c:spPr>
              <a:solidFill>
                <a:sysClr val="windowText" lastClr="000000"/>
              </a:solidFill>
              <a:ln>
                <a:noFill/>
              </a:ln>
            </c:spPr>
          </c:marker>
          <c:cat>
            <c:numRef>
              <c:f>Sheet1!$B$1:$I$4</c:f>
              <c:numCache>
                <c:formatCode>General</c:formatCode>
                <c:ptCount val="8"/>
                <c:pt idx="0">
                  <c:v>2004</c:v>
                </c:pt>
                <c:pt idx="1">
                  <c:v>2005</c:v>
                </c:pt>
                <c:pt idx="2">
                  <c:v>2006</c:v>
                </c:pt>
                <c:pt idx="3">
                  <c:v>2007</c:v>
                </c:pt>
                <c:pt idx="4">
                  <c:v>2008</c:v>
                </c:pt>
                <c:pt idx="5">
                  <c:v>2009</c:v>
                </c:pt>
                <c:pt idx="6">
                  <c:v>2010</c:v>
                </c:pt>
                <c:pt idx="7">
                  <c:v>2011</c:v>
                </c:pt>
              </c:numCache>
            </c:numRef>
          </c:cat>
          <c:val>
            <c:numRef>
              <c:f>Sheet1!$B$5:$I$5</c:f>
              <c:numCache>
                <c:formatCode>0.0</c:formatCode>
                <c:ptCount val="8"/>
                <c:pt idx="0">
                  <c:v>58.38</c:v>
                </c:pt>
                <c:pt idx="1">
                  <c:v>60.87</c:v>
                </c:pt>
                <c:pt idx="2">
                  <c:v>70.98</c:v>
                </c:pt>
                <c:pt idx="3">
                  <c:v>75.22</c:v>
                </c:pt>
                <c:pt idx="4">
                  <c:v>78.22</c:v>
                </c:pt>
                <c:pt idx="5">
                  <c:v>87.19</c:v>
                </c:pt>
                <c:pt idx="6">
                  <c:v>84.86</c:v>
                </c:pt>
                <c:pt idx="7">
                  <c:v>84.45</c:v>
                </c:pt>
              </c:numCache>
            </c:numRef>
          </c:val>
          <c:smooth val="0"/>
          <c:extLst>
            <c:ext xmlns:c16="http://schemas.microsoft.com/office/drawing/2014/chart" uri="{C3380CC4-5D6E-409C-BE32-E72D297353CC}">
              <c16:uniqueId val="{00000000-E1AD-45FA-9D2D-C88CF3EC3E08}"/>
            </c:ext>
          </c:extLst>
        </c:ser>
        <c:ser>
          <c:idx val="0"/>
          <c:order val="1"/>
          <c:tx>
            <c:strRef>
              <c:f>Sheet1!$A$6</c:f>
              <c:strCache>
                <c:ptCount val="1"/>
                <c:pt idx="0">
                  <c:v>   Cuban</c:v>
                </c:pt>
              </c:strCache>
            </c:strRef>
          </c:tx>
          <c:spPr>
            <a:ln w="25400">
              <a:solidFill>
                <a:srgbClr val="0072C6"/>
              </a:solidFill>
            </a:ln>
          </c:spPr>
          <c:marker>
            <c:symbol val="square"/>
            <c:size val="7"/>
            <c:spPr>
              <a:solidFill>
                <a:srgbClr val="0072C6"/>
              </a:solidFill>
              <a:ln>
                <a:noFill/>
              </a:ln>
            </c:spPr>
          </c:marker>
          <c:cat>
            <c:numRef>
              <c:f>Sheet1!$B$1:$I$4</c:f>
              <c:numCache>
                <c:formatCode>General</c:formatCode>
                <c:ptCount val="8"/>
                <c:pt idx="0">
                  <c:v>2004</c:v>
                </c:pt>
                <c:pt idx="1">
                  <c:v>2005</c:v>
                </c:pt>
                <c:pt idx="2">
                  <c:v>2006</c:v>
                </c:pt>
                <c:pt idx="3">
                  <c:v>2007</c:v>
                </c:pt>
                <c:pt idx="4">
                  <c:v>2008</c:v>
                </c:pt>
                <c:pt idx="5">
                  <c:v>2009</c:v>
                </c:pt>
                <c:pt idx="6">
                  <c:v>2010</c:v>
                </c:pt>
                <c:pt idx="7">
                  <c:v>2011</c:v>
                </c:pt>
              </c:numCache>
            </c:numRef>
          </c:cat>
          <c:val>
            <c:numRef>
              <c:f>Sheet1!$B$6:$I$6</c:f>
              <c:numCache>
                <c:formatCode>0.0</c:formatCode>
                <c:ptCount val="8"/>
                <c:pt idx="0">
                  <c:v>65.14</c:v>
                </c:pt>
                <c:pt idx="1">
                  <c:v>69.569999999999993</c:v>
                </c:pt>
                <c:pt idx="2">
                  <c:v>77.78</c:v>
                </c:pt>
                <c:pt idx="3">
                  <c:v>81.900000000000006</c:v>
                </c:pt>
                <c:pt idx="4">
                  <c:v>85.45</c:v>
                </c:pt>
                <c:pt idx="5">
                  <c:v>89.53</c:v>
                </c:pt>
                <c:pt idx="6">
                  <c:v>84.91</c:v>
                </c:pt>
                <c:pt idx="7">
                  <c:v>94.92</c:v>
                </c:pt>
              </c:numCache>
            </c:numRef>
          </c:val>
          <c:smooth val="0"/>
          <c:extLst>
            <c:ext xmlns:c16="http://schemas.microsoft.com/office/drawing/2014/chart" uri="{C3380CC4-5D6E-409C-BE32-E72D297353CC}">
              <c16:uniqueId val="{00000001-E1AD-45FA-9D2D-C88CF3EC3E08}"/>
            </c:ext>
          </c:extLst>
        </c:ser>
        <c:ser>
          <c:idx val="2"/>
          <c:order val="2"/>
          <c:tx>
            <c:strRef>
              <c:f>Sheet1!$A$7</c:f>
              <c:strCache>
                <c:ptCount val="1"/>
                <c:pt idx="0">
                  <c:v>   Puerto Rican</c:v>
                </c:pt>
              </c:strCache>
            </c:strRef>
          </c:tx>
          <c:spPr>
            <a:ln w="25400">
              <a:solidFill>
                <a:srgbClr val="AABA0A"/>
              </a:solidFill>
            </a:ln>
          </c:spPr>
          <c:marker>
            <c:symbol val="triangle"/>
            <c:size val="9"/>
            <c:spPr>
              <a:solidFill>
                <a:srgbClr val="AABA0A"/>
              </a:solidFill>
              <a:ln>
                <a:noFill/>
              </a:ln>
            </c:spPr>
          </c:marker>
          <c:cat>
            <c:numRef>
              <c:f>Sheet1!$B$1:$I$4</c:f>
              <c:numCache>
                <c:formatCode>General</c:formatCode>
                <c:ptCount val="8"/>
                <c:pt idx="0">
                  <c:v>2004</c:v>
                </c:pt>
                <c:pt idx="1">
                  <c:v>2005</c:v>
                </c:pt>
                <c:pt idx="2">
                  <c:v>2006</c:v>
                </c:pt>
                <c:pt idx="3">
                  <c:v>2007</c:v>
                </c:pt>
                <c:pt idx="4">
                  <c:v>2008</c:v>
                </c:pt>
                <c:pt idx="5">
                  <c:v>2009</c:v>
                </c:pt>
                <c:pt idx="6">
                  <c:v>2010</c:v>
                </c:pt>
                <c:pt idx="7">
                  <c:v>2011</c:v>
                </c:pt>
              </c:numCache>
            </c:numRef>
          </c:cat>
          <c:val>
            <c:numRef>
              <c:f>Sheet1!$B$7:$I$7</c:f>
              <c:numCache>
                <c:formatCode>0.0</c:formatCode>
                <c:ptCount val="8"/>
                <c:pt idx="0">
                  <c:v>46.91</c:v>
                </c:pt>
                <c:pt idx="1">
                  <c:v>51.59</c:v>
                </c:pt>
                <c:pt idx="2">
                  <c:v>57.04</c:v>
                </c:pt>
                <c:pt idx="3">
                  <c:v>66.900000000000006</c:v>
                </c:pt>
                <c:pt idx="4">
                  <c:v>70.8</c:v>
                </c:pt>
                <c:pt idx="5">
                  <c:v>78.47</c:v>
                </c:pt>
                <c:pt idx="6">
                  <c:v>75.19</c:v>
                </c:pt>
                <c:pt idx="7">
                  <c:v>73.94</c:v>
                </c:pt>
              </c:numCache>
            </c:numRef>
          </c:val>
          <c:smooth val="0"/>
          <c:extLst>
            <c:ext xmlns:c16="http://schemas.microsoft.com/office/drawing/2014/chart" uri="{C3380CC4-5D6E-409C-BE32-E72D297353CC}">
              <c16:uniqueId val="{00000002-E1AD-45FA-9D2D-C88CF3EC3E08}"/>
            </c:ext>
          </c:extLst>
        </c:ser>
        <c:ser>
          <c:idx val="1"/>
          <c:order val="3"/>
          <c:tx>
            <c:strRef>
              <c:f>Sheet1!$A$8</c:f>
              <c:strCache>
                <c:ptCount val="1"/>
                <c:pt idx="0">
                  <c:v>Other Hispanic</c:v>
                </c:pt>
              </c:strCache>
            </c:strRef>
          </c:tx>
          <c:spPr>
            <a:ln w="34925">
              <a:solidFill>
                <a:srgbClr val="7BA8DF"/>
              </a:solidFill>
            </a:ln>
          </c:spPr>
          <c:marker>
            <c:symbol val="diamond"/>
            <c:size val="9"/>
            <c:spPr>
              <a:solidFill>
                <a:srgbClr val="7BA8DF"/>
              </a:solidFill>
              <a:ln>
                <a:noFill/>
              </a:ln>
            </c:spPr>
          </c:marker>
          <c:cat>
            <c:numRef>
              <c:f>Sheet1!$B$1:$I$4</c:f>
              <c:numCache>
                <c:formatCode>General</c:formatCode>
                <c:ptCount val="8"/>
                <c:pt idx="0">
                  <c:v>2004</c:v>
                </c:pt>
                <c:pt idx="1">
                  <c:v>2005</c:v>
                </c:pt>
                <c:pt idx="2">
                  <c:v>2006</c:v>
                </c:pt>
                <c:pt idx="3">
                  <c:v>2007</c:v>
                </c:pt>
                <c:pt idx="4">
                  <c:v>2008</c:v>
                </c:pt>
                <c:pt idx="5">
                  <c:v>2009</c:v>
                </c:pt>
                <c:pt idx="6">
                  <c:v>2010</c:v>
                </c:pt>
                <c:pt idx="7">
                  <c:v>2011</c:v>
                </c:pt>
              </c:numCache>
            </c:numRef>
          </c:cat>
          <c:val>
            <c:numRef>
              <c:f>Sheet1!$B$8:$I$8</c:f>
              <c:numCache>
                <c:formatCode>0.0</c:formatCode>
                <c:ptCount val="8"/>
                <c:pt idx="0">
                  <c:v>56.48</c:v>
                </c:pt>
                <c:pt idx="1">
                  <c:v>62.56</c:v>
                </c:pt>
                <c:pt idx="2">
                  <c:v>68.55</c:v>
                </c:pt>
                <c:pt idx="3">
                  <c:v>79.319999999999993</c:v>
                </c:pt>
                <c:pt idx="4">
                  <c:v>82</c:v>
                </c:pt>
                <c:pt idx="5">
                  <c:v>85.24</c:v>
                </c:pt>
                <c:pt idx="6">
                  <c:v>85.98</c:v>
                </c:pt>
                <c:pt idx="7">
                  <c:v>86.07</c:v>
                </c:pt>
              </c:numCache>
            </c:numRef>
          </c:val>
          <c:smooth val="0"/>
          <c:extLst>
            <c:ext xmlns:c16="http://schemas.microsoft.com/office/drawing/2014/chart" uri="{C3380CC4-5D6E-409C-BE32-E72D297353CC}">
              <c16:uniqueId val="{00000003-E1AD-45FA-9D2D-C88CF3EC3E08}"/>
            </c:ext>
          </c:extLst>
        </c:ser>
        <c:dLbls>
          <c:showLegendKey val="0"/>
          <c:showVal val="0"/>
          <c:showCatName val="0"/>
          <c:showSerName val="0"/>
          <c:showPercent val="0"/>
          <c:showBubbleSize val="0"/>
        </c:dLbls>
        <c:marker val="1"/>
        <c:smooth val="0"/>
        <c:axId val="80227328"/>
        <c:axId val="80233600"/>
      </c:lineChart>
      <c:catAx>
        <c:axId val="80227328"/>
        <c:scaling>
          <c:orientation val="minMax"/>
        </c:scaling>
        <c:delete val="0"/>
        <c:axPos val="b"/>
        <c:numFmt formatCode="General" sourceLinked="1"/>
        <c:majorTickMark val="out"/>
        <c:minorTickMark val="none"/>
        <c:tickLblPos val="nextTo"/>
        <c:txPr>
          <a:bodyPr rot="-2280000"/>
          <a:lstStyle/>
          <a:p>
            <a:pPr>
              <a:defRPr sz="1600" b="0" baseline="0">
                <a:latin typeface="Calibri" panose="020F0502020204030204" pitchFamily="34" charset="0"/>
              </a:defRPr>
            </a:pPr>
            <a:endParaRPr lang="en-US"/>
          </a:p>
        </c:txPr>
        <c:crossAx val="80233600"/>
        <c:crosses val="autoZero"/>
        <c:auto val="1"/>
        <c:lblAlgn val="ctr"/>
        <c:lblOffset val="100"/>
        <c:noMultiLvlLbl val="0"/>
      </c:catAx>
      <c:valAx>
        <c:axId val="80233600"/>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96525638099585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80227328"/>
        <c:crosses val="autoZero"/>
        <c:crossBetween val="between"/>
        <c:majorUnit val="10"/>
      </c:valAx>
    </c:plotArea>
    <c:legend>
      <c:legendPos val="t"/>
      <c:layout>
        <c:manualLayout>
          <c:xMode val="edge"/>
          <c:yMode val="edge"/>
          <c:x val="8.19954797317002E-3"/>
          <c:y val="1.1675185338674747E-3"/>
          <c:w val="0.99127867697093419"/>
          <c:h val="0.1273561008362326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460897248955"/>
          <c:y val="0.12478197539137395"/>
          <c:w val="0.88825750947798188"/>
          <c:h val="0.77896252551764367"/>
        </c:manualLayout>
      </c:layout>
      <c:lineChart>
        <c:grouping val="standard"/>
        <c:varyColors val="0"/>
        <c:ser>
          <c:idx val="3"/>
          <c:order val="0"/>
          <c:tx>
            <c:strRef>
              <c:f>Sheet1!$A$2</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strRef>
              <c:f>Sheet1!$B$1:$D$1</c:f>
              <c:strCache>
                <c:ptCount val="3"/>
                <c:pt idx="0">
                  <c:v>2008</c:v>
                </c:pt>
                <c:pt idx="1">
                  <c:v>2012</c:v>
                </c:pt>
                <c:pt idx="2">
                  <c:v>2013</c:v>
                </c:pt>
              </c:strCache>
            </c:strRef>
          </c:cat>
          <c:val>
            <c:numRef>
              <c:f>Sheet1!$B$2:$D$2</c:f>
              <c:numCache>
                <c:formatCode>General</c:formatCode>
                <c:ptCount val="3"/>
                <c:pt idx="0">
                  <c:v>58.8</c:v>
                </c:pt>
                <c:pt idx="1">
                  <c:v>71.099999999999994</c:v>
                </c:pt>
                <c:pt idx="2">
                  <c:v>66.400000000000006</c:v>
                </c:pt>
              </c:numCache>
            </c:numRef>
          </c:val>
          <c:smooth val="0"/>
          <c:extLst>
            <c:ext xmlns:c16="http://schemas.microsoft.com/office/drawing/2014/chart" uri="{C3380CC4-5D6E-409C-BE32-E72D297353CC}">
              <c16:uniqueId val="{00000000-C1AA-4B35-B33A-6BCB34AE2CEA}"/>
            </c:ext>
          </c:extLst>
        </c:ser>
        <c:ser>
          <c:idx val="0"/>
          <c:order val="1"/>
          <c:tx>
            <c:strRef>
              <c:f>Sheet1!$A$3</c:f>
              <c:strCache>
                <c:ptCount val="1"/>
                <c:pt idx="0">
                  <c:v>Black</c:v>
                </c:pt>
              </c:strCache>
            </c:strRef>
          </c:tx>
          <c:spPr>
            <a:ln w="25400">
              <a:solidFill>
                <a:srgbClr val="0072C6"/>
              </a:solidFill>
            </a:ln>
          </c:spPr>
          <c:marker>
            <c:symbol val="square"/>
            <c:size val="7"/>
            <c:spPr>
              <a:solidFill>
                <a:srgbClr val="0072C6"/>
              </a:solidFill>
              <a:ln>
                <a:noFill/>
              </a:ln>
            </c:spPr>
          </c:marker>
          <c:cat>
            <c:strRef>
              <c:f>Sheet1!$B$1:$D$1</c:f>
              <c:strCache>
                <c:ptCount val="3"/>
                <c:pt idx="0">
                  <c:v>2008</c:v>
                </c:pt>
                <c:pt idx="1">
                  <c:v>2012</c:v>
                </c:pt>
                <c:pt idx="2">
                  <c:v>2013</c:v>
                </c:pt>
              </c:strCache>
            </c:strRef>
          </c:cat>
          <c:val>
            <c:numRef>
              <c:f>Sheet1!$B$3:$D$3</c:f>
              <c:numCache>
                <c:formatCode>General</c:formatCode>
                <c:ptCount val="3"/>
                <c:pt idx="0">
                  <c:v>54.1</c:v>
                </c:pt>
                <c:pt idx="1">
                  <c:v>68.099999999999994</c:v>
                </c:pt>
                <c:pt idx="2">
                  <c:v>67.2</c:v>
                </c:pt>
              </c:numCache>
            </c:numRef>
          </c:val>
          <c:smooth val="0"/>
          <c:extLst>
            <c:ext xmlns:c16="http://schemas.microsoft.com/office/drawing/2014/chart" uri="{C3380CC4-5D6E-409C-BE32-E72D297353CC}">
              <c16:uniqueId val="{00000001-C1AA-4B35-B33A-6BCB34AE2CEA}"/>
            </c:ext>
          </c:extLst>
        </c:ser>
        <c:ser>
          <c:idx val="2"/>
          <c:order val="2"/>
          <c:tx>
            <c:strRef>
              <c:f>Sheet1!$A$4</c:f>
              <c:strCache>
                <c:ptCount val="1"/>
                <c:pt idx="0">
                  <c:v>Asian</c:v>
                </c:pt>
              </c:strCache>
            </c:strRef>
          </c:tx>
          <c:spPr>
            <a:ln w="25400">
              <a:solidFill>
                <a:srgbClr val="AABA0A"/>
              </a:solidFill>
            </a:ln>
          </c:spPr>
          <c:marker>
            <c:symbol val="triangle"/>
            <c:size val="9"/>
            <c:spPr>
              <a:solidFill>
                <a:srgbClr val="AABA0A"/>
              </a:solidFill>
              <a:ln>
                <a:noFill/>
              </a:ln>
            </c:spPr>
          </c:marker>
          <c:cat>
            <c:strRef>
              <c:f>Sheet1!$B$1:$D$1</c:f>
              <c:strCache>
                <c:ptCount val="3"/>
                <c:pt idx="0">
                  <c:v>2008</c:v>
                </c:pt>
                <c:pt idx="1">
                  <c:v>2012</c:v>
                </c:pt>
                <c:pt idx="2">
                  <c:v>2013</c:v>
                </c:pt>
              </c:strCache>
            </c:strRef>
          </c:cat>
          <c:val>
            <c:numRef>
              <c:f>Sheet1!$B$4:$D$4</c:f>
              <c:numCache>
                <c:formatCode>General</c:formatCode>
                <c:ptCount val="3"/>
                <c:pt idx="0">
                  <c:v>67.599999999999994</c:v>
                </c:pt>
                <c:pt idx="1">
                  <c:v>73.8</c:v>
                </c:pt>
                <c:pt idx="2">
                  <c:v>67.2</c:v>
                </c:pt>
              </c:numCache>
            </c:numRef>
          </c:val>
          <c:smooth val="0"/>
          <c:extLst>
            <c:ext xmlns:c16="http://schemas.microsoft.com/office/drawing/2014/chart" uri="{C3380CC4-5D6E-409C-BE32-E72D297353CC}">
              <c16:uniqueId val="{00000002-C1AA-4B35-B33A-6BCB34AE2CEA}"/>
            </c:ext>
          </c:extLst>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Sheet1!$B$1:$D$1</c:f>
              <c:strCache>
                <c:ptCount val="3"/>
                <c:pt idx="0">
                  <c:v>2008</c:v>
                </c:pt>
                <c:pt idx="1">
                  <c:v>2012</c:v>
                </c:pt>
                <c:pt idx="2">
                  <c:v>2013</c:v>
                </c:pt>
              </c:strCache>
            </c:strRef>
          </c:cat>
          <c:val>
            <c:numRef>
              <c:f>Sheet1!$B$5:$D$5</c:f>
              <c:numCache>
                <c:formatCode>General</c:formatCode>
                <c:ptCount val="3"/>
                <c:pt idx="0">
                  <c:v>57.1</c:v>
                </c:pt>
                <c:pt idx="1">
                  <c:v>67.599999999999994</c:v>
                </c:pt>
                <c:pt idx="2">
                  <c:v>60.2</c:v>
                </c:pt>
              </c:numCache>
            </c:numRef>
          </c:val>
          <c:smooth val="0"/>
          <c:extLst>
            <c:ext xmlns:c16="http://schemas.microsoft.com/office/drawing/2014/chart" uri="{C3380CC4-5D6E-409C-BE32-E72D297353CC}">
              <c16:uniqueId val="{00000003-C1AA-4B35-B33A-6BCB34AE2CEA}"/>
            </c:ext>
          </c:extLst>
        </c:ser>
        <c:dLbls>
          <c:showLegendKey val="0"/>
          <c:showVal val="0"/>
          <c:showCatName val="0"/>
          <c:showSerName val="0"/>
          <c:showPercent val="0"/>
          <c:showBubbleSize val="0"/>
        </c:dLbls>
        <c:marker val="1"/>
        <c:smooth val="0"/>
        <c:axId val="173322240"/>
        <c:axId val="173324160"/>
      </c:lineChart>
      <c:catAx>
        <c:axId val="17332224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73324160"/>
        <c:crosses val="autoZero"/>
        <c:auto val="1"/>
        <c:lblAlgn val="ctr"/>
        <c:lblOffset val="100"/>
        <c:noMultiLvlLbl val="0"/>
      </c:catAx>
      <c:valAx>
        <c:axId val="173324160"/>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6.1728395061728392E-3"/>
              <c:y val="0.42450471468844164"/>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73322240"/>
        <c:crosses val="autoZero"/>
        <c:crossBetween val="between"/>
        <c:majorUnit val="10"/>
      </c:valAx>
    </c:plotArea>
    <c:legend>
      <c:legendPos val="t"/>
      <c:layout>
        <c:manualLayout>
          <c:xMode val="edge"/>
          <c:yMode val="edge"/>
          <c:x val="8.19954797317002E-3"/>
          <c:y val="1.1675185338674747E-3"/>
          <c:w val="0.99127867697093419"/>
          <c:h val="0.1273561008362326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2387236317682517E-2"/>
          <c:y val="0.1492692674779289"/>
          <c:w val="0.89002964907164384"/>
          <c:h val="0.68082677165354333"/>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Sheet1!$B$1:$I$1</c:f>
              <c:numCache>
                <c:formatCode>General</c:formatCode>
                <c:ptCount val="8"/>
                <c:pt idx="0">
                  <c:v>2005</c:v>
                </c:pt>
                <c:pt idx="1">
                  <c:v>2006</c:v>
                </c:pt>
                <c:pt idx="2">
                  <c:v>2007</c:v>
                </c:pt>
                <c:pt idx="3">
                  <c:v>2008</c:v>
                </c:pt>
                <c:pt idx="4">
                  <c:v>2009</c:v>
                </c:pt>
                <c:pt idx="5">
                  <c:v>2010</c:v>
                </c:pt>
                <c:pt idx="6">
                  <c:v>2011</c:v>
                </c:pt>
                <c:pt idx="7">
                  <c:v>2012</c:v>
                </c:pt>
              </c:numCache>
            </c:numRef>
          </c:cat>
          <c:val>
            <c:numRef>
              <c:f>Sheet1!$B$2:$I$2</c:f>
              <c:numCache>
                <c:formatCode>General</c:formatCode>
                <c:ptCount val="8"/>
                <c:pt idx="0">
                  <c:v>25.7</c:v>
                </c:pt>
                <c:pt idx="1">
                  <c:v>26.4</c:v>
                </c:pt>
                <c:pt idx="2">
                  <c:v>27.3</c:v>
                </c:pt>
                <c:pt idx="3" formatCode="0.0">
                  <c:v>28.6</c:v>
                </c:pt>
                <c:pt idx="4" formatCode="0.0">
                  <c:v>28.6</c:v>
                </c:pt>
                <c:pt idx="5">
                  <c:v>29.6</c:v>
                </c:pt>
                <c:pt idx="6">
                  <c:v>31</c:v>
                </c:pt>
                <c:pt idx="7">
                  <c:v>33.1</c:v>
                </c:pt>
              </c:numCache>
            </c:numRef>
          </c:val>
          <c:smooth val="0"/>
          <c:extLst>
            <c:ext xmlns:c16="http://schemas.microsoft.com/office/drawing/2014/chart" uri="{C3380CC4-5D6E-409C-BE32-E72D297353CC}">
              <c16:uniqueId val="{00000000-5137-43FA-9A90-96B1291CED06}"/>
            </c:ext>
          </c:extLst>
        </c:ser>
        <c:ser>
          <c:idx val="0"/>
          <c:order val="1"/>
          <c:tx>
            <c:strRef>
              <c:f>Sheet1!$A$5</c:f>
              <c:strCache>
                <c:ptCount val="1"/>
                <c:pt idx="0">
                  <c:v>White</c:v>
                </c:pt>
              </c:strCache>
            </c:strRef>
          </c:tx>
          <c:spPr>
            <a:ln w="25400">
              <a:solidFill>
                <a:srgbClr val="0072C6"/>
              </a:solidFill>
            </a:ln>
          </c:spPr>
          <c:marker>
            <c:symbol val="square"/>
            <c:size val="7"/>
            <c:spPr>
              <a:solidFill>
                <a:srgbClr val="0072C6"/>
              </a:solidFill>
              <a:ln>
                <a:noFill/>
              </a:ln>
            </c:spPr>
          </c:marker>
          <c:cat>
            <c:numRef>
              <c:f>Sheet1!$B$1:$I$1</c:f>
              <c:numCache>
                <c:formatCode>General</c:formatCode>
                <c:ptCount val="8"/>
                <c:pt idx="0">
                  <c:v>2005</c:v>
                </c:pt>
                <c:pt idx="1">
                  <c:v>2006</c:v>
                </c:pt>
                <c:pt idx="2">
                  <c:v>2007</c:v>
                </c:pt>
                <c:pt idx="3">
                  <c:v>2008</c:v>
                </c:pt>
                <c:pt idx="4">
                  <c:v>2009</c:v>
                </c:pt>
                <c:pt idx="5">
                  <c:v>2010</c:v>
                </c:pt>
                <c:pt idx="6">
                  <c:v>2011</c:v>
                </c:pt>
                <c:pt idx="7">
                  <c:v>2012</c:v>
                </c:pt>
              </c:numCache>
            </c:numRef>
          </c:cat>
          <c:val>
            <c:numRef>
              <c:f>Sheet1!$B$5:$I$5</c:f>
              <c:numCache>
                <c:formatCode>General</c:formatCode>
                <c:ptCount val="8"/>
                <c:pt idx="0">
                  <c:v>28.8</c:v>
                </c:pt>
                <c:pt idx="1">
                  <c:v>29.4</c:v>
                </c:pt>
                <c:pt idx="2">
                  <c:v>30.5</c:v>
                </c:pt>
                <c:pt idx="3" formatCode="0.0">
                  <c:v>32.299999999999997</c:v>
                </c:pt>
                <c:pt idx="4" formatCode="0.0">
                  <c:v>32</c:v>
                </c:pt>
                <c:pt idx="5">
                  <c:v>33.200000000000003</c:v>
                </c:pt>
                <c:pt idx="6">
                  <c:v>34.700000000000003</c:v>
                </c:pt>
                <c:pt idx="7">
                  <c:v>37</c:v>
                </c:pt>
              </c:numCache>
            </c:numRef>
          </c:val>
          <c:smooth val="0"/>
          <c:extLst>
            <c:ext xmlns:c16="http://schemas.microsoft.com/office/drawing/2014/chart" uri="{C3380CC4-5D6E-409C-BE32-E72D297353CC}">
              <c16:uniqueId val="{00000001-5137-43FA-9A90-96B1291CED06}"/>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numRef>
              <c:f>Sheet1!$B$1:$I$1</c:f>
              <c:numCache>
                <c:formatCode>General</c:formatCode>
                <c:ptCount val="8"/>
                <c:pt idx="0">
                  <c:v>2005</c:v>
                </c:pt>
                <c:pt idx="1">
                  <c:v>2006</c:v>
                </c:pt>
                <c:pt idx="2">
                  <c:v>2007</c:v>
                </c:pt>
                <c:pt idx="3">
                  <c:v>2008</c:v>
                </c:pt>
                <c:pt idx="4">
                  <c:v>2009</c:v>
                </c:pt>
                <c:pt idx="5">
                  <c:v>2010</c:v>
                </c:pt>
                <c:pt idx="6">
                  <c:v>2011</c:v>
                </c:pt>
                <c:pt idx="7">
                  <c:v>2012</c:v>
                </c:pt>
              </c:numCache>
            </c:numRef>
          </c:cat>
          <c:val>
            <c:numRef>
              <c:f>Sheet1!$B$4:$I$4</c:f>
              <c:numCache>
                <c:formatCode>General</c:formatCode>
                <c:ptCount val="8"/>
                <c:pt idx="0">
                  <c:v>22.2</c:v>
                </c:pt>
                <c:pt idx="1">
                  <c:v>23.2</c:v>
                </c:pt>
                <c:pt idx="2">
                  <c:v>24.1</c:v>
                </c:pt>
                <c:pt idx="3" formatCode="0.0">
                  <c:v>24.7</c:v>
                </c:pt>
                <c:pt idx="4" formatCode="0.0">
                  <c:v>25</c:v>
                </c:pt>
                <c:pt idx="5">
                  <c:v>25.6</c:v>
                </c:pt>
                <c:pt idx="6">
                  <c:v>27.3</c:v>
                </c:pt>
                <c:pt idx="7">
                  <c:v>29.8</c:v>
                </c:pt>
              </c:numCache>
            </c:numRef>
          </c:val>
          <c:smooth val="0"/>
          <c:extLst>
            <c:ext xmlns:c16="http://schemas.microsoft.com/office/drawing/2014/chart" uri="{C3380CC4-5D6E-409C-BE32-E72D297353CC}">
              <c16:uniqueId val="{00000002-5137-43FA-9A90-96B1291CED06}"/>
            </c:ext>
          </c:extLst>
        </c:ser>
        <c:ser>
          <c:idx val="1"/>
          <c:order val="3"/>
          <c:tx>
            <c:strRef>
              <c:f>Sheet1!$A$3</c:f>
              <c:strCache>
                <c:ptCount val="1"/>
                <c:pt idx="0">
                  <c:v>Hispanic</c:v>
                </c:pt>
              </c:strCache>
            </c:strRef>
          </c:tx>
          <c:spPr>
            <a:ln w="34925">
              <a:solidFill>
                <a:srgbClr val="7BA8DF"/>
              </a:solidFill>
            </a:ln>
          </c:spPr>
          <c:marker>
            <c:symbol val="diamond"/>
            <c:size val="9"/>
            <c:spPr>
              <a:solidFill>
                <a:srgbClr val="7BA8DF"/>
              </a:solidFill>
              <a:ln>
                <a:noFill/>
              </a:ln>
            </c:spPr>
          </c:marker>
          <c:cat>
            <c:numRef>
              <c:f>Sheet1!$B$1:$I$1</c:f>
              <c:numCache>
                <c:formatCode>General</c:formatCode>
                <c:ptCount val="8"/>
                <c:pt idx="0">
                  <c:v>2005</c:v>
                </c:pt>
                <c:pt idx="1">
                  <c:v>2006</c:v>
                </c:pt>
                <c:pt idx="2">
                  <c:v>2007</c:v>
                </c:pt>
                <c:pt idx="3">
                  <c:v>2008</c:v>
                </c:pt>
                <c:pt idx="4">
                  <c:v>2009</c:v>
                </c:pt>
                <c:pt idx="5">
                  <c:v>2010</c:v>
                </c:pt>
                <c:pt idx="6">
                  <c:v>2011</c:v>
                </c:pt>
                <c:pt idx="7">
                  <c:v>2012</c:v>
                </c:pt>
              </c:numCache>
            </c:numRef>
          </c:cat>
          <c:val>
            <c:numRef>
              <c:f>Sheet1!$B$3:$I$3</c:f>
              <c:numCache>
                <c:formatCode>General</c:formatCode>
                <c:ptCount val="8"/>
                <c:pt idx="0">
                  <c:v>20</c:v>
                </c:pt>
                <c:pt idx="1">
                  <c:v>21.3</c:v>
                </c:pt>
                <c:pt idx="2">
                  <c:v>21.4</c:v>
                </c:pt>
                <c:pt idx="3" formatCode="0.0">
                  <c:v>22.3</c:v>
                </c:pt>
                <c:pt idx="4" formatCode="0.0">
                  <c:v>22.6</c:v>
                </c:pt>
                <c:pt idx="5">
                  <c:v>23.7</c:v>
                </c:pt>
                <c:pt idx="6">
                  <c:v>25.1</c:v>
                </c:pt>
                <c:pt idx="7">
                  <c:v>25.9</c:v>
                </c:pt>
              </c:numCache>
            </c:numRef>
          </c:val>
          <c:smooth val="0"/>
          <c:extLst>
            <c:ext xmlns:c16="http://schemas.microsoft.com/office/drawing/2014/chart" uri="{C3380CC4-5D6E-409C-BE32-E72D297353CC}">
              <c16:uniqueId val="{00000003-5137-43FA-9A90-96B1291CED06}"/>
            </c:ext>
          </c:extLst>
        </c:ser>
        <c:dLbls>
          <c:showLegendKey val="0"/>
          <c:showVal val="0"/>
          <c:showCatName val="0"/>
          <c:showSerName val="0"/>
          <c:showPercent val="0"/>
          <c:showBubbleSize val="0"/>
        </c:dLbls>
        <c:marker val="1"/>
        <c:smooth val="0"/>
        <c:axId val="177467392"/>
        <c:axId val="177469312"/>
      </c:lineChart>
      <c:catAx>
        <c:axId val="17746739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77469312"/>
        <c:crosses val="autoZero"/>
        <c:auto val="1"/>
        <c:lblAlgn val="ctr"/>
        <c:lblOffset val="100"/>
        <c:noMultiLvlLbl val="0"/>
      </c:catAx>
      <c:valAx>
        <c:axId val="177469312"/>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940770897955937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77467392"/>
        <c:crosses val="autoZero"/>
        <c:crossBetween val="between"/>
        <c:majorUnit val="10"/>
      </c:valAx>
    </c:plotArea>
    <c:legend>
      <c:legendPos val="t"/>
      <c:layout>
        <c:manualLayout>
          <c:xMode val="edge"/>
          <c:yMode val="edge"/>
          <c:x val="0"/>
          <c:y val="1.1675185338674747E-3"/>
          <c:w val="0.99745139496451829"/>
          <c:h val="0.12676891951006125"/>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343370273160299"/>
          <c:y val="0.14860041800330515"/>
          <c:w val="0.79656629726839712"/>
          <c:h val="0.74965198794595123"/>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Sheet1!$B$1:$E$1</c:f>
              <c:strCache>
                <c:ptCount val="4"/>
                <c:pt idx="0">
                  <c:v>2009</c:v>
                </c:pt>
                <c:pt idx="1">
                  <c:v>2010</c:v>
                </c:pt>
                <c:pt idx="2">
                  <c:v>2011</c:v>
                </c:pt>
                <c:pt idx="3">
                  <c:v>2012</c:v>
                </c:pt>
              </c:strCache>
            </c:strRef>
          </c:cat>
          <c:val>
            <c:numRef>
              <c:f>Sheet1!$B$2:$E$2</c:f>
              <c:numCache>
                <c:formatCode>0.0</c:formatCode>
                <c:ptCount val="4"/>
                <c:pt idx="0">
                  <c:v>70.5</c:v>
                </c:pt>
                <c:pt idx="1">
                  <c:v>69.099999999999994</c:v>
                </c:pt>
                <c:pt idx="2">
                  <c:v>72.099999999999994</c:v>
                </c:pt>
                <c:pt idx="3">
                  <c:v>72.099999999999994</c:v>
                </c:pt>
              </c:numCache>
            </c:numRef>
          </c:val>
          <c:smooth val="0"/>
          <c:extLst>
            <c:ext xmlns:c16="http://schemas.microsoft.com/office/drawing/2014/chart" uri="{C3380CC4-5D6E-409C-BE32-E72D297353CC}">
              <c16:uniqueId val="{00000000-3ACA-499E-A679-0F1B2D98CA7A}"/>
            </c:ext>
          </c:extLst>
        </c:ser>
        <c:ser>
          <c:idx val="0"/>
          <c:order val="1"/>
          <c:tx>
            <c:strRef>
              <c:f>Sheet1!$A$5</c:f>
              <c:strCache>
                <c:ptCount val="1"/>
                <c:pt idx="0">
                  <c:v>White</c:v>
                </c:pt>
              </c:strCache>
            </c:strRef>
          </c:tx>
          <c:spPr>
            <a:ln w="25400">
              <a:solidFill>
                <a:srgbClr val="0072C6"/>
              </a:solidFill>
            </a:ln>
          </c:spPr>
          <c:marker>
            <c:symbol val="square"/>
            <c:size val="7"/>
            <c:spPr>
              <a:solidFill>
                <a:srgbClr val="0072C6"/>
              </a:solidFill>
              <a:ln>
                <a:noFill/>
              </a:ln>
            </c:spPr>
          </c:marker>
          <c:cat>
            <c:strRef>
              <c:f>Sheet1!$B$1:$E$1</c:f>
              <c:strCache>
                <c:ptCount val="4"/>
                <c:pt idx="0">
                  <c:v>2009</c:v>
                </c:pt>
                <c:pt idx="1">
                  <c:v>2010</c:v>
                </c:pt>
                <c:pt idx="2">
                  <c:v>2011</c:v>
                </c:pt>
                <c:pt idx="3">
                  <c:v>2012</c:v>
                </c:pt>
              </c:strCache>
            </c:strRef>
          </c:cat>
          <c:val>
            <c:numRef>
              <c:f>Sheet1!$B$5:$E$5</c:f>
              <c:numCache>
                <c:formatCode>0.0</c:formatCode>
                <c:ptCount val="4"/>
                <c:pt idx="0">
                  <c:v>71</c:v>
                </c:pt>
                <c:pt idx="1">
                  <c:v>69.2</c:v>
                </c:pt>
                <c:pt idx="2">
                  <c:v>73.5</c:v>
                </c:pt>
                <c:pt idx="3">
                  <c:v>73</c:v>
                </c:pt>
              </c:numCache>
            </c:numRef>
          </c:val>
          <c:smooth val="0"/>
          <c:extLst>
            <c:ext xmlns:c16="http://schemas.microsoft.com/office/drawing/2014/chart" uri="{C3380CC4-5D6E-409C-BE32-E72D297353CC}">
              <c16:uniqueId val="{00000001-3ACA-499E-A679-0F1B2D98CA7A}"/>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Sheet1!$B$1:$E$1</c:f>
              <c:strCache>
                <c:ptCount val="4"/>
                <c:pt idx="0">
                  <c:v>2009</c:v>
                </c:pt>
                <c:pt idx="1">
                  <c:v>2010</c:v>
                </c:pt>
                <c:pt idx="2">
                  <c:v>2011</c:v>
                </c:pt>
                <c:pt idx="3">
                  <c:v>2012</c:v>
                </c:pt>
              </c:strCache>
            </c:strRef>
          </c:cat>
          <c:val>
            <c:numRef>
              <c:f>Sheet1!$B$4:$E$4</c:f>
              <c:numCache>
                <c:formatCode>0.0</c:formatCode>
                <c:ptCount val="4"/>
                <c:pt idx="0">
                  <c:v>75.2</c:v>
                </c:pt>
                <c:pt idx="1">
                  <c:v>75</c:v>
                </c:pt>
                <c:pt idx="2">
                  <c:v>73.7</c:v>
                </c:pt>
                <c:pt idx="3">
                  <c:v>77.599999999999994</c:v>
                </c:pt>
              </c:numCache>
            </c:numRef>
          </c:val>
          <c:smooth val="0"/>
          <c:extLst>
            <c:ext xmlns:c16="http://schemas.microsoft.com/office/drawing/2014/chart" uri="{C3380CC4-5D6E-409C-BE32-E72D297353CC}">
              <c16:uniqueId val="{00000002-3ACA-499E-A679-0F1B2D98CA7A}"/>
            </c:ext>
          </c:extLst>
        </c:ser>
        <c:ser>
          <c:idx val="1"/>
          <c:order val="3"/>
          <c:tx>
            <c:strRef>
              <c:f>Sheet1!$A$3</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Sheet1!$B$1:$E$1</c:f>
              <c:strCache>
                <c:ptCount val="4"/>
                <c:pt idx="0">
                  <c:v>2009</c:v>
                </c:pt>
                <c:pt idx="1">
                  <c:v>2010</c:v>
                </c:pt>
                <c:pt idx="2">
                  <c:v>2011</c:v>
                </c:pt>
                <c:pt idx="3">
                  <c:v>2012</c:v>
                </c:pt>
              </c:strCache>
            </c:strRef>
          </c:cat>
          <c:val>
            <c:numRef>
              <c:f>Sheet1!$B$3:$E$3</c:f>
              <c:numCache>
                <c:formatCode>0.0</c:formatCode>
                <c:ptCount val="4"/>
                <c:pt idx="0">
                  <c:v>65.900000000000006</c:v>
                </c:pt>
                <c:pt idx="1">
                  <c:v>64.7</c:v>
                </c:pt>
                <c:pt idx="2">
                  <c:v>63.2</c:v>
                </c:pt>
                <c:pt idx="3">
                  <c:v>65.900000000000006</c:v>
                </c:pt>
              </c:numCache>
            </c:numRef>
          </c:val>
          <c:smooth val="0"/>
          <c:extLst>
            <c:ext xmlns:c16="http://schemas.microsoft.com/office/drawing/2014/chart" uri="{C3380CC4-5D6E-409C-BE32-E72D297353CC}">
              <c16:uniqueId val="{00000003-3ACA-499E-A679-0F1B2D98CA7A}"/>
            </c:ext>
          </c:extLst>
        </c:ser>
        <c:dLbls>
          <c:showLegendKey val="0"/>
          <c:showVal val="0"/>
          <c:showCatName val="0"/>
          <c:showSerName val="0"/>
          <c:showPercent val="0"/>
          <c:showBubbleSize val="0"/>
        </c:dLbls>
        <c:marker val="1"/>
        <c:smooth val="0"/>
        <c:axId val="177507328"/>
        <c:axId val="177529984"/>
      </c:lineChart>
      <c:catAx>
        <c:axId val="177507328"/>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77529984"/>
        <c:crosses val="autoZero"/>
        <c:auto val="1"/>
        <c:lblAlgn val="ctr"/>
        <c:lblOffset val="100"/>
        <c:noMultiLvlLbl val="0"/>
      </c:catAx>
      <c:valAx>
        <c:axId val="177529984"/>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2578497132302906E-2"/>
              <c:y val="0.4452816661806163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77507328"/>
        <c:crosses val="autoZero"/>
        <c:crossBetween val="between"/>
        <c:majorUnit val="10"/>
      </c:valAx>
    </c:plotArea>
    <c:legend>
      <c:legendPos val="t"/>
      <c:layout>
        <c:manualLayout>
          <c:xMode val="edge"/>
          <c:yMode val="edge"/>
          <c:x val="8.19954797317002E-3"/>
          <c:y val="1.9686011470788373E-2"/>
          <c:w val="0.99127867697093419"/>
          <c:h val="0.1285382035578885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Hispanics</a:t>
            </a:r>
            <a:endParaRPr lang="en-US" sz="1600" dirty="0">
              <a:latin typeface="Calibri" panose="020F0502020204030204" pitchFamily="34" charset="0"/>
            </a:endParaRPr>
          </a:p>
        </c:rich>
      </c:tx>
      <c:overlay val="0"/>
    </c:title>
    <c:autoTitleDeleted val="0"/>
    <c:plotArea>
      <c:layout>
        <c:manualLayout>
          <c:layoutTarget val="inner"/>
          <c:xMode val="edge"/>
          <c:yMode val="edge"/>
          <c:x val="0.20269563526781376"/>
          <c:y val="0.17501838201075928"/>
          <c:w val="0.79730436473218624"/>
          <c:h val="0.73282212728728058"/>
        </c:manualLayout>
      </c:layout>
      <c:lineChart>
        <c:grouping val="standard"/>
        <c:varyColors val="0"/>
        <c:ser>
          <c:idx val="3"/>
          <c:order val="0"/>
          <c:tx>
            <c:strRef>
              <c:f>Sheet1!$A$2</c:f>
              <c:strCache>
                <c:ptCount val="1"/>
                <c:pt idx="0">
                  <c:v>Private</c:v>
                </c:pt>
              </c:strCache>
            </c:strRef>
          </c:tx>
          <c:spPr>
            <a:ln w="25400">
              <a:solidFill>
                <a:sysClr val="windowText" lastClr="000000"/>
              </a:solidFill>
            </a:ln>
          </c:spPr>
          <c:marker>
            <c:symbol val="circle"/>
            <c:size val="7"/>
            <c:spPr>
              <a:solidFill>
                <a:sysClr val="windowText" lastClr="000000"/>
              </a:solidFill>
              <a:ln>
                <a:noFill/>
              </a:ln>
            </c:spPr>
          </c:marker>
          <c:cat>
            <c:strRef>
              <c:f>Sheet1!$B$1:$E$1</c:f>
              <c:strCache>
                <c:ptCount val="4"/>
                <c:pt idx="0">
                  <c:v>2009</c:v>
                </c:pt>
                <c:pt idx="1">
                  <c:v>2010</c:v>
                </c:pt>
                <c:pt idx="2">
                  <c:v>2011</c:v>
                </c:pt>
                <c:pt idx="3">
                  <c:v>2012</c:v>
                </c:pt>
              </c:strCache>
            </c:strRef>
          </c:cat>
          <c:val>
            <c:numRef>
              <c:f>Sheet1!$B$2:$E$2</c:f>
              <c:numCache>
                <c:formatCode>0.0</c:formatCode>
                <c:ptCount val="4"/>
                <c:pt idx="0">
                  <c:v>72.7</c:v>
                </c:pt>
                <c:pt idx="1">
                  <c:v>65.3</c:v>
                </c:pt>
                <c:pt idx="2">
                  <c:v>65.5</c:v>
                </c:pt>
                <c:pt idx="3">
                  <c:v>70.7</c:v>
                </c:pt>
              </c:numCache>
            </c:numRef>
          </c:val>
          <c:smooth val="0"/>
          <c:extLst>
            <c:ext xmlns:c16="http://schemas.microsoft.com/office/drawing/2014/chart" uri="{C3380CC4-5D6E-409C-BE32-E72D297353CC}">
              <c16:uniqueId val="{00000000-C968-43AD-A8A9-60390B5626A0}"/>
            </c:ext>
          </c:extLst>
        </c:ser>
        <c:ser>
          <c:idx val="0"/>
          <c:order val="1"/>
          <c:tx>
            <c:strRef>
              <c:f>Sheet1!$A$3</c:f>
              <c:strCache>
                <c:ptCount val="1"/>
                <c:pt idx="0">
                  <c:v>Public</c:v>
                </c:pt>
              </c:strCache>
            </c:strRef>
          </c:tx>
          <c:spPr>
            <a:ln w="25400">
              <a:solidFill>
                <a:srgbClr val="0072C6"/>
              </a:solidFill>
            </a:ln>
          </c:spPr>
          <c:marker>
            <c:symbol val="square"/>
            <c:size val="7"/>
            <c:spPr>
              <a:solidFill>
                <a:srgbClr val="0072C6"/>
              </a:solidFill>
              <a:ln>
                <a:noFill/>
              </a:ln>
            </c:spPr>
          </c:marker>
          <c:cat>
            <c:strRef>
              <c:f>Sheet1!$B$1:$E$1</c:f>
              <c:strCache>
                <c:ptCount val="4"/>
                <c:pt idx="0">
                  <c:v>2009</c:v>
                </c:pt>
                <c:pt idx="1">
                  <c:v>2010</c:v>
                </c:pt>
                <c:pt idx="2">
                  <c:v>2011</c:v>
                </c:pt>
                <c:pt idx="3">
                  <c:v>2012</c:v>
                </c:pt>
              </c:strCache>
            </c:strRef>
          </c:cat>
          <c:val>
            <c:numRef>
              <c:f>Sheet1!$B$3:$E$3</c:f>
              <c:numCache>
                <c:formatCode>0.0</c:formatCode>
                <c:ptCount val="4"/>
                <c:pt idx="0">
                  <c:v>68.5</c:v>
                </c:pt>
                <c:pt idx="1">
                  <c:v>78.2</c:v>
                </c:pt>
                <c:pt idx="2">
                  <c:v>80.8</c:v>
                </c:pt>
                <c:pt idx="3">
                  <c:v>75.3</c:v>
                </c:pt>
              </c:numCache>
            </c:numRef>
          </c:val>
          <c:smooth val="0"/>
          <c:extLst>
            <c:ext xmlns:c16="http://schemas.microsoft.com/office/drawing/2014/chart" uri="{C3380CC4-5D6E-409C-BE32-E72D297353CC}">
              <c16:uniqueId val="{00000001-C968-43AD-A8A9-60390B5626A0}"/>
            </c:ext>
          </c:extLst>
        </c:ser>
        <c:ser>
          <c:idx val="2"/>
          <c:order val="2"/>
          <c:tx>
            <c:strRef>
              <c:f>Sheet1!$A$4</c:f>
              <c:strCache>
                <c:ptCount val="1"/>
                <c:pt idx="0">
                  <c:v>Uninsured</c:v>
                </c:pt>
              </c:strCache>
            </c:strRef>
          </c:tx>
          <c:spPr>
            <a:ln w="25400">
              <a:solidFill>
                <a:srgbClr val="AABA0A"/>
              </a:solidFill>
            </a:ln>
          </c:spPr>
          <c:marker>
            <c:symbol val="triangle"/>
            <c:size val="9"/>
            <c:spPr>
              <a:solidFill>
                <a:srgbClr val="AABA0A"/>
              </a:solidFill>
              <a:ln>
                <a:noFill/>
              </a:ln>
            </c:spPr>
          </c:marker>
          <c:cat>
            <c:strRef>
              <c:f>Sheet1!$B$1:$E$1</c:f>
              <c:strCache>
                <c:ptCount val="4"/>
                <c:pt idx="0">
                  <c:v>2009</c:v>
                </c:pt>
                <c:pt idx="1">
                  <c:v>2010</c:v>
                </c:pt>
                <c:pt idx="2">
                  <c:v>2011</c:v>
                </c:pt>
                <c:pt idx="3">
                  <c:v>2012</c:v>
                </c:pt>
              </c:strCache>
            </c:strRef>
          </c:cat>
          <c:val>
            <c:numRef>
              <c:f>Sheet1!$B$4:$E$4</c:f>
              <c:numCache>
                <c:formatCode>0.0</c:formatCode>
                <c:ptCount val="4"/>
                <c:pt idx="0">
                  <c:v>42.9</c:v>
                </c:pt>
                <c:pt idx="1">
                  <c:v>40.299999999999997</c:v>
                </c:pt>
                <c:pt idx="2">
                  <c:v>36.700000000000003</c:v>
                </c:pt>
                <c:pt idx="3">
                  <c:v>45.8</c:v>
                </c:pt>
              </c:numCache>
            </c:numRef>
          </c:val>
          <c:smooth val="0"/>
          <c:extLst>
            <c:ext xmlns:c16="http://schemas.microsoft.com/office/drawing/2014/chart" uri="{C3380CC4-5D6E-409C-BE32-E72D297353CC}">
              <c16:uniqueId val="{00000002-C968-43AD-A8A9-60390B5626A0}"/>
            </c:ext>
          </c:extLst>
        </c:ser>
        <c:dLbls>
          <c:showLegendKey val="0"/>
          <c:showVal val="0"/>
          <c:showCatName val="0"/>
          <c:showSerName val="0"/>
          <c:showPercent val="0"/>
          <c:showBubbleSize val="0"/>
        </c:dLbls>
        <c:marker val="1"/>
        <c:smooth val="0"/>
        <c:axId val="177760512"/>
        <c:axId val="177766784"/>
      </c:lineChart>
      <c:catAx>
        <c:axId val="17776051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77766784"/>
        <c:crosses val="autoZero"/>
        <c:auto val="1"/>
        <c:lblAlgn val="ctr"/>
        <c:lblOffset val="100"/>
        <c:noMultiLvlLbl val="0"/>
      </c:catAx>
      <c:valAx>
        <c:axId val="177766784"/>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3888888888888888E-2"/>
              <c:y val="0.4583896427840136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77760512"/>
        <c:crosses val="autoZero"/>
        <c:crossBetween val="between"/>
        <c:majorUnit val="10"/>
      </c:valAx>
    </c:plotArea>
    <c:legend>
      <c:legendPos val="t"/>
      <c:layout>
        <c:manualLayout>
          <c:xMode val="edge"/>
          <c:yMode val="edge"/>
          <c:x val="8.19954797317002E-3"/>
          <c:y val="6.6179427039705141E-2"/>
          <c:w val="0.99127867697093419"/>
          <c:h val="8.8940079298598318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460897248955"/>
          <c:y val="0.16615317707379601"/>
          <c:w val="0.88825750947798188"/>
          <c:h val="0.73311435634499178"/>
        </c:manualLayout>
      </c:layout>
      <c:lineChart>
        <c:grouping val="standard"/>
        <c:varyColors val="0"/>
        <c:ser>
          <c:idx val="3"/>
          <c:order val="0"/>
          <c:tx>
            <c:strRef>
              <c:f>Sheet1!$A$2</c:f>
              <c:strCache>
                <c:ptCount val="1"/>
                <c:pt idx="0">
                  <c:v>Mexican American</c:v>
                </c:pt>
              </c:strCache>
            </c:strRef>
          </c:tx>
          <c:spPr>
            <a:ln w="25400">
              <a:solidFill>
                <a:sysClr val="windowText" lastClr="000000"/>
              </a:solidFill>
            </a:ln>
          </c:spPr>
          <c:marker>
            <c:symbol val="circle"/>
            <c:size val="7"/>
            <c:spPr>
              <a:solidFill>
                <a:sysClr val="windowText" lastClr="000000"/>
              </a:solidFill>
              <a:ln>
                <a:noFill/>
              </a:ln>
            </c:spPr>
          </c:marker>
          <c:cat>
            <c:strRef>
              <c:f>Sheet1!$B$1:$D$1</c:f>
              <c:strCache>
                <c:ptCount val="3"/>
                <c:pt idx="0">
                  <c:v>2008</c:v>
                </c:pt>
                <c:pt idx="1">
                  <c:v>2009</c:v>
                </c:pt>
                <c:pt idx="2">
                  <c:v>2010</c:v>
                </c:pt>
              </c:strCache>
            </c:strRef>
          </c:cat>
          <c:val>
            <c:numRef>
              <c:f>Sheet1!$B$2:$D$2</c:f>
              <c:numCache>
                <c:formatCode>#,##0.0</c:formatCode>
                <c:ptCount val="3"/>
                <c:pt idx="0">
                  <c:v>79.400000000000006</c:v>
                </c:pt>
                <c:pt idx="1">
                  <c:v>80.900000000000006</c:v>
                </c:pt>
                <c:pt idx="2">
                  <c:v>81.3</c:v>
                </c:pt>
              </c:numCache>
            </c:numRef>
          </c:val>
          <c:smooth val="0"/>
          <c:extLst>
            <c:ext xmlns:c16="http://schemas.microsoft.com/office/drawing/2014/chart" uri="{C3380CC4-5D6E-409C-BE32-E72D297353CC}">
              <c16:uniqueId val="{00000000-955D-47E9-AE7C-A43D768DA2B1}"/>
            </c:ext>
          </c:extLst>
        </c:ser>
        <c:ser>
          <c:idx val="0"/>
          <c:order val="1"/>
          <c:tx>
            <c:strRef>
              <c:f>Sheet1!$A$3</c:f>
              <c:strCache>
                <c:ptCount val="1"/>
                <c:pt idx="0">
                  <c:v>Puerto Rican</c:v>
                </c:pt>
              </c:strCache>
            </c:strRef>
          </c:tx>
          <c:spPr>
            <a:ln w="25400">
              <a:solidFill>
                <a:srgbClr val="0072C6"/>
              </a:solidFill>
            </a:ln>
          </c:spPr>
          <c:marker>
            <c:symbol val="square"/>
            <c:size val="7"/>
            <c:spPr>
              <a:solidFill>
                <a:srgbClr val="0072C6"/>
              </a:solidFill>
              <a:ln>
                <a:noFill/>
              </a:ln>
            </c:spPr>
          </c:marker>
          <c:cat>
            <c:strRef>
              <c:f>Sheet1!$B$1:$D$1</c:f>
              <c:strCache>
                <c:ptCount val="3"/>
                <c:pt idx="0">
                  <c:v>2008</c:v>
                </c:pt>
                <c:pt idx="1">
                  <c:v>2009</c:v>
                </c:pt>
                <c:pt idx="2">
                  <c:v>2010</c:v>
                </c:pt>
              </c:strCache>
            </c:strRef>
          </c:cat>
          <c:val>
            <c:numRef>
              <c:f>Sheet1!$B$3:$D$3</c:f>
              <c:numCache>
                <c:formatCode>#,##0.0</c:formatCode>
                <c:ptCount val="3"/>
                <c:pt idx="0">
                  <c:v>93.8</c:v>
                </c:pt>
                <c:pt idx="1">
                  <c:v>90.4</c:v>
                </c:pt>
                <c:pt idx="2">
                  <c:v>85.4</c:v>
                </c:pt>
              </c:numCache>
            </c:numRef>
          </c:val>
          <c:smooth val="0"/>
          <c:extLst>
            <c:ext xmlns:c16="http://schemas.microsoft.com/office/drawing/2014/chart" uri="{C3380CC4-5D6E-409C-BE32-E72D297353CC}">
              <c16:uniqueId val="{00000001-955D-47E9-AE7C-A43D768DA2B1}"/>
            </c:ext>
          </c:extLst>
        </c:ser>
        <c:ser>
          <c:idx val="2"/>
          <c:order val="2"/>
          <c:tx>
            <c:strRef>
              <c:f>Sheet1!$A$4</c:f>
              <c:strCache>
                <c:ptCount val="1"/>
                <c:pt idx="0">
                  <c:v>Other Hispanic</c:v>
                </c:pt>
              </c:strCache>
            </c:strRef>
          </c:tx>
          <c:spPr>
            <a:ln w="25400">
              <a:solidFill>
                <a:srgbClr val="AABA0A"/>
              </a:solidFill>
            </a:ln>
          </c:spPr>
          <c:marker>
            <c:symbol val="triangle"/>
            <c:size val="9"/>
            <c:spPr>
              <a:solidFill>
                <a:srgbClr val="AABA0A"/>
              </a:solidFill>
              <a:ln>
                <a:noFill/>
              </a:ln>
            </c:spPr>
          </c:marker>
          <c:cat>
            <c:strRef>
              <c:f>Sheet1!$B$1:$D$1</c:f>
              <c:strCache>
                <c:ptCount val="3"/>
                <c:pt idx="0">
                  <c:v>2008</c:v>
                </c:pt>
                <c:pt idx="1">
                  <c:v>2009</c:v>
                </c:pt>
                <c:pt idx="2">
                  <c:v>2010</c:v>
                </c:pt>
              </c:strCache>
            </c:strRef>
          </c:cat>
          <c:val>
            <c:numRef>
              <c:f>Sheet1!$B$4:$D$4</c:f>
              <c:numCache>
                <c:formatCode>#,##0.0</c:formatCode>
                <c:ptCount val="3"/>
                <c:pt idx="0" formatCode="General">
                  <c:v>82.5</c:v>
                </c:pt>
                <c:pt idx="1">
                  <c:v>87.3</c:v>
                </c:pt>
                <c:pt idx="2" formatCode="General">
                  <c:v>86.3</c:v>
                </c:pt>
              </c:numCache>
            </c:numRef>
          </c:val>
          <c:smooth val="0"/>
          <c:extLst>
            <c:ext xmlns:c16="http://schemas.microsoft.com/office/drawing/2014/chart" uri="{C3380CC4-5D6E-409C-BE32-E72D297353CC}">
              <c16:uniqueId val="{00000002-955D-47E9-AE7C-A43D768DA2B1}"/>
            </c:ext>
          </c:extLst>
        </c:ser>
        <c:dLbls>
          <c:showLegendKey val="0"/>
          <c:showVal val="0"/>
          <c:showCatName val="0"/>
          <c:showSerName val="0"/>
          <c:showPercent val="0"/>
          <c:showBubbleSize val="0"/>
        </c:dLbls>
        <c:marker val="1"/>
        <c:smooth val="0"/>
        <c:axId val="183210368"/>
        <c:axId val="183212288"/>
      </c:lineChart>
      <c:catAx>
        <c:axId val="183210368"/>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83212288"/>
        <c:crosses val="autoZero"/>
        <c:auto val="1"/>
        <c:lblAlgn val="ctr"/>
        <c:lblOffset val="100"/>
        <c:noMultiLvlLbl val="0"/>
      </c:catAx>
      <c:valAx>
        <c:axId val="183212288"/>
        <c:scaling>
          <c:orientation val="minMax"/>
          <c:max val="100"/>
          <c:min val="75"/>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7.8325409795473675E-3"/>
              <c:y val="0.4377040635877961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83210368"/>
        <c:crosses val="autoZero"/>
        <c:crossBetween val="between"/>
        <c:majorUnit val="5"/>
      </c:valAx>
    </c:plotArea>
    <c:legend>
      <c:legendPos val="t"/>
      <c:layout>
        <c:manualLayout>
          <c:xMode val="edge"/>
          <c:yMode val="edge"/>
          <c:x val="8.19954797317002E-3"/>
          <c:y val="1.1675185338674747E-3"/>
          <c:w val="0.99127867697093419"/>
          <c:h val="0.1273561008362326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244531933508312"/>
          <c:y val="0.11770363450331421"/>
          <c:w val="0.88526441139302026"/>
          <c:h val="0.71266872890888644"/>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Sheet1!$A$2:$A$15</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Sheet1!$B$2:$B$15</c:f>
              <c:numCache>
                <c:formatCode>0.0</c:formatCode>
                <c:ptCount val="14"/>
                <c:pt idx="0">
                  <c:v>71.03</c:v>
                </c:pt>
                <c:pt idx="1">
                  <c:v>70.97</c:v>
                </c:pt>
                <c:pt idx="2">
                  <c:v>72.11</c:v>
                </c:pt>
                <c:pt idx="3">
                  <c:v>71.789999999999992</c:v>
                </c:pt>
                <c:pt idx="4">
                  <c:v>73.009999999999991</c:v>
                </c:pt>
                <c:pt idx="5">
                  <c:v>72.78</c:v>
                </c:pt>
                <c:pt idx="6">
                  <c:v>72.52</c:v>
                </c:pt>
                <c:pt idx="7">
                  <c:v>73.72</c:v>
                </c:pt>
                <c:pt idx="8">
                  <c:v>75.78</c:v>
                </c:pt>
                <c:pt idx="9">
                  <c:v>77.95</c:v>
                </c:pt>
                <c:pt idx="10">
                  <c:v>79.86999999999999</c:v>
                </c:pt>
                <c:pt idx="11">
                  <c:v>80.259999999999991</c:v>
                </c:pt>
                <c:pt idx="12">
                  <c:v>80.16</c:v>
                </c:pt>
                <c:pt idx="13">
                  <c:v>83.03</c:v>
                </c:pt>
              </c:numCache>
            </c:numRef>
          </c:val>
          <c:smooth val="0"/>
          <c:extLst>
            <c:ext xmlns:c16="http://schemas.microsoft.com/office/drawing/2014/chart" uri="{C3380CC4-5D6E-409C-BE32-E72D297353CC}">
              <c16:uniqueId val="{00000000-EE3F-45F7-AB5D-4F2EBF49DB89}"/>
            </c:ext>
          </c:extLst>
        </c:ser>
        <c:ser>
          <c:idx val="0"/>
          <c:order val="1"/>
          <c:tx>
            <c:strRef>
              <c:f>Sheet1!$C$1</c:f>
              <c:strCache>
                <c:ptCount val="1"/>
                <c:pt idx="0">
                  <c:v>White</c:v>
                </c:pt>
              </c:strCache>
            </c:strRef>
          </c:tx>
          <c:spPr>
            <a:ln w="25400">
              <a:solidFill>
                <a:srgbClr val="0072C6"/>
              </a:solidFill>
            </a:ln>
          </c:spPr>
          <c:marker>
            <c:symbol val="square"/>
            <c:size val="7"/>
            <c:spPr>
              <a:solidFill>
                <a:srgbClr val="0072C6"/>
              </a:solidFill>
              <a:ln>
                <a:noFill/>
              </a:ln>
            </c:spPr>
          </c:marker>
          <c:cat>
            <c:numRef>
              <c:f>Sheet1!$A$2:$A$15</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Sheet1!$C$2:$C$15</c:f>
              <c:numCache>
                <c:formatCode>0.0</c:formatCode>
                <c:ptCount val="14"/>
                <c:pt idx="0">
                  <c:v>71.34</c:v>
                </c:pt>
                <c:pt idx="1">
                  <c:v>71.38</c:v>
                </c:pt>
                <c:pt idx="2">
                  <c:v>72.14</c:v>
                </c:pt>
                <c:pt idx="3">
                  <c:v>72.650000000000006</c:v>
                </c:pt>
                <c:pt idx="4">
                  <c:v>73.91</c:v>
                </c:pt>
                <c:pt idx="5">
                  <c:v>73.58</c:v>
                </c:pt>
                <c:pt idx="6">
                  <c:v>74.009999999999991</c:v>
                </c:pt>
                <c:pt idx="7">
                  <c:v>74.14</c:v>
                </c:pt>
                <c:pt idx="8">
                  <c:v>75.709999999999994</c:v>
                </c:pt>
                <c:pt idx="9">
                  <c:v>77.59</c:v>
                </c:pt>
                <c:pt idx="10">
                  <c:v>80.38</c:v>
                </c:pt>
                <c:pt idx="11">
                  <c:v>81.34</c:v>
                </c:pt>
                <c:pt idx="12">
                  <c:v>80.33</c:v>
                </c:pt>
                <c:pt idx="13">
                  <c:v>83.31</c:v>
                </c:pt>
              </c:numCache>
            </c:numRef>
          </c:val>
          <c:smooth val="0"/>
          <c:extLst>
            <c:ext xmlns:c16="http://schemas.microsoft.com/office/drawing/2014/chart" uri="{C3380CC4-5D6E-409C-BE32-E72D297353CC}">
              <c16:uniqueId val="{00000001-EE3F-45F7-AB5D-4F2EBF49DB89}"/>
            </c:ext>
          </c:extLst>
        </c:ser>
        <c:ser>
          <c:idx val="2"/>
          <c:order val="2"/>
          <c:tx>
            <c:strRef>
              <c:f>Sheet1!$D$1</c:f>
              <c:strCache>
                <c:ptCount val="1"/>
                <c:pt idx="0">
                  <c:v>Black</c:v>
                </c:pt>
              </c:strCache>
            </c:strRef>
          </c:tx>
          <c:spPr>
            <a:ln w="25400">
              <a:solidFill>
                <a:srgbClr val="AABA0A"/>
              </a:solidFill>
            </a:ln>
          </c:spPr>
          <c:marker>
            <c:symbol val="triangle"/>
            <c:size val="9"/>
            <c:spPr>
              <a:solidFill>
                <a:srgbClr val="AABA0A"/>
              </a:solidFill>
              <a:ln>
                <a:noFill/>
              </a:ln>
            </c:spPr>
          </c:marker>
          <c:cat>
            <c:numRef>
              <c:f>Sheet1!$A$2:$A$15</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Sheet1!$D$2:$D$15</c:f>
              <c:numCache>
                <c:formatCode>0.0</c:formatCode>
                <c:ptCount val="14"/>
                <c:pt idx="0">
                  <c:v>75.349999999999994</c:v>
                </c:pt>
                <c:pt idx="1">
                  <c:v>75.22999999999999</c:v>
                </c:pt>
                <c:pt idx="2">
                  <c:v>79.349999999999994</c:v>
                </c:pt>
                <c:pt idx="3">
                  <c:v>76.539999999999992</c:v>
                </c:pt>
                <c:pt idx="4">
                  <c:v>79.19</c:v>
                </c:pt>
                <c:pt idx="5">
                  <c:v>76.97</c:v>
                </c:pt>
                <c:pt idx="6">
                  <c:v>76.88000000000001</c:v>
                </c:pt>
                <c:pt idx="7">
                  <c:v>80.289999999999992</c:v>
                </c:pt>
                <c:pt idx="8">
                  <c:v>80.97999999999999</c:v>
                </c:pt>
                <c:pt idx="9">
                  <c:v>83.63000000000001</c:v>
                </c:pt>
                <c:pt idx="10">
                  <c:v>83.52000000000001</c:v>
                </c:pt>
                <c:pt idx="11">
                  <c:v>83.56</c:v>
                </c:pt>
                <c:pt idx="12">
                  <c:v>86.27</c:v>
                </c:pt>
                <c:pt idx="13">
                  <c:v>87.81</c:v>
                </c:pt>
              </c:numCache>
            </c:numRef>
          </c:val>
          <c:smooth val="0"/>
          <c:extLst>
            <c:ext xmlns:c16="http://schemas.microsoft.com/office/drawing/2014/chart" uri="{C3380CC4-5D6E-409C-BE32-E72D297353CC}">
              <c16:uniqueId val="{00000002-EE3F-45F7-AB5D-4F2EBF49DB89}"/>
            </c:ext>
          </c:extLst>
        </c:ser>
        <c:ser>
          <c:idx val="1"/>
          <c:order val="3"/>
          <c:tx>
            <c:strRef>
              <c:f>Sheet1!$E$1</c:f>
              <c:strCache>
                <c:ptCount val="1"/>
                <c:pt idx="0">
                  <c:v>Hispanic</c:v>
                </c:pt>
              </c:strCache>
            </c:strRef>
          </c:tx>
          <c:spPr>
            <a:ln w="34925">
              <a:solidFill>
                <a:srgbClr val="7BA8DF"/>
              </a:solidFill>
            </a:ln>
          </c:spPr>
          <c:marker>
            <c:symbol val="diamond"/>
            <c:size val="9"/>
            <c:spPr>
              <a:solidFill>
                <a:srgbClr val="7BA8DF"/>
              </a:solidFill>
              <a:ln>
                <a:noFill/>
              </a:ln>
            </c:spPr>
          </c:marker>
          <c:cat>
            <c:numRef>
              <c:f>Sheet1!$A$2:$A$15</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Sheet1!$E$2:$E$15</c:f>
              <c:numCache>
                <c:formatCode>0.0</c:formatCode>
                <c:ptCount val="14"/>
                <c:pt idx="0">
                  <c:v>65.319999999999993</c:v>
                </c:pt>
                <c:pt idx="1">
                  <c:v>64.89</c:v>
                </c:pt>
                <c:pt idx="2">
                  <c:v>65.36999999999999</c:v>
                </c:pt>
                <c:pt idx="3">
                  <c:v>65.59</c:v>
                </c:pt>
                <c:pt idx="4">
                  <c:v>64.91</c:v>
                </c:pt>
                <c:pt idx="5">
                  <c:v>67.09</c:v>
                </c:pt>
                <c:pt idx="6">
                  <c:v>64.94</c:v>
                </c:pt>
                <c:pt idx="7">
                  <c:v>68.53</c:v>
                </c:pt>
                <c:pt idx="8">
                  <c:v>72.59</c:v>
                </c:pt>
                <c:pt idx="9">
                  <c:v>74.929999999999993</c:v>
                </c:pt>
                <c:pt idx="10">
                  <c:v>76.3</c:v>
                </c:pt>
                <c:pt idx="11">
                  <c:v>75.760000000000005</c:v>
                </c:pt>
                <c:pt idx="12">
                  <c:v>76.83</c:v>
                </c:pt>
                <c:pt idx="13">
                  <c:v>78.959999999999994</c:v>
                </c:pt>
              </c:numCache>
            </c:numRef>
          </c:val>
          <c:smooth val="0"/>
          <c:extLst>
            <c:ext xmlns:c16="http://schemas.microsoft.com/office/drawing/2014/chart" uri="{C3380CC4-5D6E-409C-BE32-E72D297353CC}">
              <c16:uniqueId val="{00000003-EE3F-45F7-AB5D-4F2EBF49DB89}"/>
            </c:ext>
          </c:extLst>
        </c:ser>
        <c:dLbls>
          <c:showLegendKey val="0"/>
          <c:showVal val="0"/>
          <c:showCatName val="0"/>
          <c:showSerName val="0"/>
          <c:showPercent val="0"/>
          <c:showBubbleSize val="0"/>
        </c:dLbls>
        <c:marker val="1"/>
        <c:smooth val="0"/>
        <c:axId val="183302400"/>
        <c:axId val="183304576"/>
      </c:lineChart>
      <c:catAx>
        <c:axId val="183302400"/>
        <c:scaling>
          <c:orientation val="minMax"/>
        </c:scaling>
        <c:delete val="0"/>
        <c:axPos val="b"/>
        <c:numFmt formatCode="General" sourceLinked="1"/>
        <c:majorTickMark val="out"/>
        <c:minorTickMark val="none"/>
        <c:tickLblPos val="nextTo"/>
        <c:txPr>
          <a:bodyPr rot="0" vert="horz"/>
          <a:lstStyle/>
          <a:p>
            <a:pPr>
              <a:defRPr sz="1400" b="0" baseline="0">
                <a:latin typeface="Calibri" panose="020F0502020204030204" pitchFamily="34" charset="0"/>
              </a:defRPr>
            </a:pPr>
            <a:endParaRPr lang="en-US"/>
          </a:p>
        </c:txPr>
        <c:crossAx val="183304576"/>
        <c:crosses val="autoZero"/>
        <c:auto val="1"/>
        <c:lblAlgn val="ctr"/>
        <c:lblOffset val="100"/>
        <c:noMultiLvlLbl val="0"/>
      </c:catAx>
      <c:valAx>
        <c:axId val="183304576"/>
        <c:scaling>
          <c:orientation val="minMax"/>
          <c:max val="100"/>
          <c:min val="50"/>
        </c:scaling>
        <c:delete val="0"/>
        <c:axPos val="l"/>
        <c:majorGridlines/>
        <c:title>
          <c:tx>
            <c:rich>
              <a:bodyPr rot="-5400000" vert="horz"/>
              <a:lstStyle/>
              <a:p>
                <a:pPr>
                  <a:defRPr sz="1400" baseline="0">
                    <a:latin typeface="Calibri" panose="020F0502020204030204" pitchFamily="34" charset="0"/>
                  </a:defRPr>
                </a:pPr>
                <a:r>
                  <a:rPr lang="en-US" sz="1400" dirty="0" smtClean="0"/>
                  <a:t>Percent</a:t>
                </a:r>
                <a:endParaRPr lang="en-US" sz="1400" dirty="0"/>
              </a:p>
            </c:rich>
          </c:tx>
          <c:layout>
            <c:manualLayout>
              <c:xMode val="edge"/>
              <c:yMode val="edge"/>
              <c:x val="9.2592592592592587E-3"/>
              <c:y val="0.39781344296248683"/>
            </c:manualLayout>
          </c:layout>
          <c:overlay val="0"/>
        </c:title>
        <c:numFmt formatCode="0" sourceLinked="0"/>
        <c:majorTickMark val="out"/>
        <c:minorTickMark val="none"/>
        <c:tickLblPos val="nextTo"/>
        <c:txPr>
          <a:bodyPr/>
          <a:lstStyle/>
          <a:p>
            <a:pPr>
              <a:defRPr sz="1400" b="0" baseline="0">
                <a:latin typeface="Calibri" panose="020F0502020204030204" pitchFamily="34" charset="0"/>
              </a:defRPr>
            </a:pPr>
            <a:endParaRPr lang="en-US"/>
          </a:p>
        </c:txPr>
        <c:crossAx val="183302400"/>
        <c:crosses val="autoZero"/>
        <c:crossBetween val="between"/>
        <c:majorUnit val="10"/>
      </c:valAx>
    </c:plotArea>
    <c:legend>
      <c:legendPos val="t"/>
      <c:layout>
        <c:manualLayout>
          <c:xMode val="edge"/>
          <c:yMode val="edge"/>
          <c:x val="0"/>
          <c:y val="1.1675185338674747E-3"/>
          <c:w val="0.99745139496451829"/>
          <c:h val="0.10151630410605456"/>
        </c:manualLayout>
      </c:layout>
      <c:overlay val="0"/>
      <c:txPr>
        <a:bodyPr/>
        <a:lstStyle/>
        <a:p>
          <a:pPr>
            <a:defRPr sz="14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2412267910955581E-2"/>
          <c:y val="0.16397255030621172"/>
          <c:w val="0.90713716341012929"/>
          <c:h val="0.72774004811898507"/>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Sheet1!$B$1:$E$1</c:f>
              <c:strCache>
                <c:ptCount val="4"/>
                <c:pt idx="0">
                  <c:v>2009</c:v>
                </c:pt>
                <c:pt idx="1">
                  <c:v>2010</c:v>
                </c:pt>
                <c:pt idx="2">
                  <c:v>2011</c:v>
                </c:pt>
                <c:pt idx="3">
                  <c:v>2012</c:v>
                </c:pt>
              </c:strCache>
            </c:strRef>
          </c:cat>
          <c:val>
            <c:numRef>
              <c:f>Sheet1!$B$2:$E$2</c:f>
              <c:numCache>
                <c:formatCode>0.0</c:formatCode>
                <c:ptCount val="4"/>
                <c:pt idx="0">
                  <c:v>44.3</c:v>
                </c:pt>
                <c:pt idx="1">
                  <c:v>56.6</c:v>
                </c:pt>
                <c:pt idx="2">
                  <c:v>68.5</c:v>
                </c:pt>
                <c:pt idx="3">
                  <c:v>68.400000000000006</c:v>
                </c:pt>
              </c:numCache>
            </c:numRef>
          </c:val>
          <c:smooth val="0"/>
          <c:extLst>
            <c:ext xmlns:c16="http://schemas.microsoft.com/office/drawing/2014/chart" uri="{C3380CC4-5D6E-409C-BE32-E72D297353CC}">
              <c16:uniqueId val="{00000000-E936-469F-9321-3A3F16F21516}"/>
            </c:ext>
          </c:extLst>
        </c:ser>
        <c:ser>
          <c:idx val="0"/>
          <c:order val="1"/>
          <c:tx>
            <c:strRef>
              <c:f>Sheet1!$A$5</c:f>
              <c:strCache>
                <c:ptCount val="1"/>
                <c:pt idx="0">
                  <c:v>White</c:v>
                </c:pt>
              </c:strCache>
            </c:strRef>
          </c:tx>
          <c:spPr>
            <a:ln w="25400">
              <a:solidFill>
                <a:srgbClr val="0072C6"/>
              </a:solidFill>
            </a:ln>
          </c:spPr>
          <c:marker>
            <c:symbol val="square"/>
            <c:size val="7"/>
            <c:spPr>
              <a:solidFill>
                <a:srgbClr val="0072C6"/>
              </a:solidFill>
              <a:ln>
                <a:noFill/>
              </a:ln>
            </c:spPr>
          </c:marker>
          <c:cat>
            <c:strRef>
              <c:f>Sheet1!$B$1:$E$1</c:f>
              <c:strCache>
                <c:ptCount val="4"/>
                <c:pt idx="0">
                  <c:v>2009</c:v>
                </c:pt>
                <c:pt idx="1">
                  <c:v>2010</c:v>
                </c:pt>
                <c:pt idx="2">
                  <c:v>2011</c:v>
                </c:pt>
                <c:pt idx="3">
                  <c:v>2012</c:v>
                </c:pt>
              </c:strCache>
            </c:strRef>
          </c:cat>
          <c:val>
            <c:numRef>
              <c:f>Sheet1!$B$5:$E$5</c:f>
              <c:numCache>
                <c:formatCode>0.0</c:formatCode>
                <c:ptCount val="4"/>
                <c:pt idx="0">
                  <c:v>45.2</c:v>
                </c:pt>
                <c:pt idx="1">
                  <c:v>56.9</c:v>
                </c:pt>
                <c:pt idx="2">
                  <c:v>68.8</c:v>
                </c:pt>
                <c:pt idx="3">
                  <c:v>69.3</c:v>
                </c:pt>
              </c:numCache>
            </c:numRef>
          </c:val>
          <c:smooth val="0"/>
          <c:extLst>
            <c:ext xmlns:c16="http://schemas.microsoft.com/office/drawing/2014/chart" uri="{C3380CC4-5D6E-409C-BE32-E72D297353CC}">
              <c16:uniqueId val="{00000001-E936-469F-9321-3A3F16F21516}"/>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Sheet1!$B$1:$E$1</c:f>
              <c:strCache>
                <c:ptCount val="4"/>
                <c:pt idx="0">
                  <c:v>2009</c:v>
                </c:pt>
                <c:pt idx="1">
                  <c:v>2010</c:v>
                </c:pt>
                <c:pt idx="2">
                  <c:v>2011</c:v>
                </c:pt>
                <c:pt idx="3">
                  <c:v>2012</c:v>
                </c:pt>
              </c:strCache>
            </c:strRef>
          </c:cat>
          <c:val>
            <c:numRef>
              <c:f>Sheet1!$B$4:$E$4</c:f>
              <c:numCache>
                <c:formatCode>0.0</c:formatCode>
                <c:ptCount val="4"/>
                <c:pt idx="0">
                  <c:v>39.6</c:v>
                </c:pt>
                <c:pt idx="1">
                  <c:v>54.5</c:v>
                </c:pt>
                <c:pt idx="2">
                  <c:v>63.7</c:v>
                </c:pt>
                <c:pt idx="3">
                  <c:v>64.8</c:v>
                </c:pt>
              </c:numCache>
            </c:numRef>
          </c:val>
          <c:smooth val="0"/>
          <c:extLst>
            <c:ext xmlns:c16="http://schemas.microsoft.com/office/drawing/2014/chart" uri="{C3380CC4-5D6E-409C-BE32-E72D297353CC}">
              <c16:uniqueId val="{00000002-E936-469F-9321-3A3F16F21516}"/>
            </c:ext>
          </c:extLst>
        </c:ser>
        <c:ser>
          <c:idx val="1"/>
          <c:order val="3"/>
          <c:tx>
            <c:strRef>
              <c:f>Sheet1!$A$3</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Sheet1!$B$1:$E$1</c:f>
              <c:strCache>
                <c:ptCount val="4"/>
                <c:pt idx="0">
                  <c:v>2009</c:v>
                </c:pt>
                <c:pt idx="1">
                  <c:v>2010</c:v>
                </c:pt>
                <c:pt idx="2">
                  <c:v>2011</c:v>
                </c:pt>
                <c:pt idx="3">
                  <c:v>2012</c:v>
                </c:pt>
              </c:strCache>
            </c:strRef>
          </c:cat>
          <c:val>
            <c:numRef>
              <c:f>Sheet1!$B$3:$E$3</c:f>
              <c:numCache>
                <c:formatCode>0.0</c:formatCode>
                <c:ptCount val="4"/>
                <c:pt idx="0">
                  <c:v>45.9</c:v>
                </c:pt>
                <c:pt idx="1">
                  <c:v>55.5</c:v>
                </c:pt>
                <c:pt idx="2">
                  <c:v>69.5</c:v>
                </c:pt>
                <c:pt idx="3">
                  <c:v>67.8</c:v>
                </c:pt>
              </c:numCache>
            </c:numRef>
          </c:val>
          <c:smooth val="0"/>
          <c:extLst>
            <c:ext xmlns:c16="http://schemas.microsoft.com/office/drawing/2014/chart" uri="{C3380CC4-5D6E-409C-BE32-E72D297353CC}">
              <c16:uniqueId val="{00000003-E936-469F-9321-3A3F16F21516}"/>
            </c:ext>
          </c:extLst>
        </c:ser>
        <c:dLbls>
          <c:showLegendKey val="0"/>
          <c:showVal val="0"/>
          <c:showCatName val="0"/>
          <c:showSerName val="0"/>
          <c:showPercent val="0"/>
          <c:showBubbleSize val="0"/>
        </c:dLbls>
        <c:marker val="1"/>
        <c:smooth val="0"/>
        <c:axId val="183459200"/>
        <c:axId val="183481856"/>
      </c:lineChart>
      <c:catAx>
        <c:axId val="18345920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83481856"/>
        <c:crosses val="autoZero"/>
        <c:auto val="1"/>
        <c:lblAlgn val="ctr"/>
        <c:lblOffset val="100"/>
        <c:noMultiLvlLbl val="0"/>
      </c:catAx>
      <c:valAx>
        <c:axId val="183481856"/>
        <c:scaling>
          <c:orientation val="minMax"/>
          <c:max val="75"/>
          <c:min val="25"/>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168044619422572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83459200"/>
        <c:crosses val="autoZero"/>
        <c:crossBetween val="between"/>
        <c:majorUnit val="10"/>
      </c:valAx>
    </c:plotArea>
    <c:legend>
      <c:legendPos val="t"/>
      <c:layout>
        <c:manualLayout>
          <c:xMode val="edge"/>
          <c:yMode val="edge"/>
          <c:x val="0"/>
          <c:y val="1.8528543307086615E-2"/>
          <c:w val="0.99745139496451829"/>
          <c:h val="0.101516304106054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dirty="0" smtClean="0"/>
              <a:t>Exercise</a:t>
            </a:r>
            <a:endParaRPr lang="en-US" sz="1600" dirty="0"/>
          </a:p>
        </c:rich>
      </c:tx>
      <c:layout>
        <c:manualLayout>
          <c:xMode val="edge"/>
          <c:yMode val="edge"/>
          <c:x val="0.40738432001555369"/>
          <c:y val="0"/>
        </c:manualLayout>
      </c:layout>
      <c:overlay val="1"/>
    </c:title>
    <c:autoTitleDeleted val="0"/>
    <c:plotArea>
      <c:layout>
        <c:manualLayout>
          <c:layoutTarget val="inner"/>
          <c:xMode val="edge"/>
          <c:yMode val="edge"/>
          <c:x val="0.16629994167395742"/>
          <c:y val="0.16352021969476038"/>
          <c:w val="0.81940069991251097"/>
          <c:h val="0.66753751569097342"/>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Sheet1!$B$2:$L$2</c:f>
              <c:numCache>
                <c:formatCode>0.0</c:formatCode>
                <c:ptCount val="11"/>
                <c:pt idx="0">
                  <c:v>55.623100000000001</c:v>
                </c:pt>
                <c:pt idx="1">
                  <c:v>57.027099999999997</c:v>
                </c:pt>
                <c:pt idx="2">
                  <c:v>57.205599999999997</c:v>
                </c:pt>
                <c:pt idx="3">
                  <c:v>56.682299999999998</c:v>
                </c:pt>
                <c:pt idx="4">
                  <c:v>57.119599999999998</c:v>
                </c:pt>
                <c:pt idx="5">
                  <c:v>57.873800000000003</c:v>
                </c:pt>
                <c:pt idx="6">
                  <c:v>57.3748</c:v>
                </c:pt>
                <c:pt idx="7">
                  <c:v>59.091799999999999</c:v>
                </c:pt>
                <c:pt idx="8">
                  <c:v>58.389800000000001</c:v>
                </c:pt>
                <c:pt idx="9">
                  <c:v>59.556100000000001</c:v>
                </c:pt>
                <c:pt idx="10" formatCode="General">
                  <c:v>59.3</c:v>
                </c:pt>
              </c:numCache>
            </c:numRef>
          </c:val>
          <c:smooth val="0"/>
          <c:extLst>
            <c:ext xmlns:c16="http://schemas.microsoft.com/office/drawing/2014/chart" uri="{C3380CC4-5D6E-409C-BE32-E72D297353CC}">
              <c16:uniqueId val="{00000000-EAD8-4C19-9B6F-32DD76864507}"/>
            </c:ext>
          </c:extLst>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Sheet1!$B$3:$L$3</c:f>
              <c:numCache>
                <c:formatCode>0.0</c:formatCode>
                <c:ptCount val="11"/>
                <c:pt idx="0">
                  <c:v>57.454300000000003</c:v>
                </c:pt>
                <c:pt idx="1">
                  <c:v>58.970300000000002</c:v>
                </c:pt>
                <c:pt idx="2">
                  <c:v>60.148800000000001</c:v>
                </c:pt>
                <c:pt idx="3">
                  <c:v>59.654600000000002</c:v>
                </c:pt>
                <c:pt idx="4">
                  <c:v>58.817999999999998</c:v>
                </c:pt>
                <c:pt idx="5">
                  <c:v>58.666400000000003</c:v>
                </c:pt>
                <c:pt idx="6">
                  <c:v>57.7532</c:v>
                </c:pt>
                <c:pt idx="7">
                  <c:v>59.134099999999997</c:v>
                </c:pt>
                <c:pt idx="8">
                  <c:v>57.772399999999998</c:v>
                </c:pt>
                <c:pt idx="9">
                  <c:v>60.667499999999997</c:v>
                </c:pt>
                <c:pt idx="10">
                  <c:v>58.932099999999998</c:v>
                </c:pt>
              </c:numCache>
            </c:numRef>
          </c:val>
          <c:smooth val="0"/>
          <c:extLst>
            <c:ext xmlns:c16="http://schemas.microsoft.com/office/drawing/2014/chart" uri="{C3380CC4-5D6E-409C-BE32-E72D297353CC}">
              <c16:uniqueId val="{00000001-EAD8-4C19-9B6F-32DD76864507}"/>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Sheet1!$B$4:$L$4</c:f>
              <c:numCache>
                <c:formatCode>0.0</c:formatCode>
                <c:ptCount val="11"/>
                <c:pt idx="0">
                  <c:v>55.767800000000001</c:v>
                </c:pt>
                <c:pt idx="1">
                  <c:v>56.559399999999997</c:v>
                </c:pt>
                <c:pt idx="2">
                  <c:v>55.078499999999998</c:v>
                </c:pt>
                <c:pt idx="3">
                  <c:v>56.339100000000002</c:v>
                </c:pt>
                <c:pt idx="4">
                  <c:v>56.835999999999999</c:v>
                </c:pt>
                <c:pt idx="5">
                  <c:v>60.752800000000001</c:v>
                </c:pt>
                <c:pt idx="6">
                  <c:v>54.714399999999998</c:v>
                </c:pt>
                <c:pt idx="7">
                  <c:v>58.4756</c:v>
                </c:pt>
                <c:pt idx="8">
                  <c:v>59.123899999999999</c:v>
                </c:pt>
                <c:pt idx="9">
                  <c:v>59.220799999999997</c:v>
                </c:pt>
                <c:pt idx="10">
                  <c:v>62.433599999999998</c:v>
                </c:pt>
              </c:numCache>
            </c:numRef>
          </c:val>
          <c:smooth val="0"/>
          <c:extLst>
            <c:ext xmlns:c16="http://schemas.microsoft.com/office/drawing/2014/chart" uri="{C3380CC4-5D6E-409C-BE32-E72D297353CC}">
              <c16:uniqueId val="{00000002-EAD8-4C19-9B6F-32DD76864507}"/>
            </c:ext>
          </c:extLst>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Sheet1!$B$5:$L$5</c:f>
              <c:numCache>
                <c:formatCode>0.0</c:formatCode>
                <c:ptCount val="11"/>
                <c:pt idx="0">
                  <c:v>45.902500000000003</c:v>
                </c:pt>
                <c:pt idx="1">
                  <c:v>49.719499999999996</c:v>
                </c:pt>
                <c:pt idx="2">
                  <c:v>47.445900000000002</c:v>
                </c:pt>
                <c:pt idx="3">
                  <c:v>46.476100000000002</c:v>
                </c:pt>
                <c:pt idx="4">
                  <c:v>50.773099999999999</c:v>
                </c:pt>
                <c:pt idx="5">
                  <c:v>52.833500000000001</c:v>
                </c:pt>
                <c:pt idx="6">
                  <c:v>57.224499999999999</c:v>
                </c:pt>
                <c:pt idx="7">
                  <c:v>59.383400000000002</c:v>
                </c:pt>
                <c:pt idx="8">
                  <c:v>58.849200000000003</c:v>
                </c:pt>
                <c:pt idx="9">
                  <c:v>55.659100000000002</c:v>
                </c:pt>
                <c:pt idx="10">
                  <c:v>55.920999999999999</c:v>
                </c:pt>
              </c:numCache>
            </c:numRef>
          </c:val>
          <c:smooth val="0"/>
          <c:extLst>
            <c:ext xmlns:c16="http://schemas.microsoft.com/office/drawing/2014/chart" uri="{C3380CC4-5D6E-409C-BE32-E72D297353CC}">
              <c16:uniqueId val="{00000003-EAD8-4C19-9B6F-32DD76864507}"/>
            </c:ext>
          </c:extLst>
        </c:ser>
        <c:dLbls>
          <c:showLegendKey val="0"/>
          <c:showVal val="0"/>
          <c:showCatName val="0"/>
          <c:showSerName val="0"/>
          <c:showPercent val="0"/>
          <c:showBubbleSize val="0"/>
        </c:dLbls>
        <c:marker val="1"/>
        <c:smooth val="0"/>
        <c:axId val="183564928"/>
        <c:axId val="183698176"/>
      </c:lineChart>
      <c:catAx>
        <c:axId val="183564928"/>
        <c:scaling>
          <c:orientation val="minMax"/>
        </c:scaling>
        <c:delete val="0"/>
        <c:axPos val="b"/>
        <c:numFmt formatCode="General" sourceLinked="1"/>
        <c:majorTickMark val="out"/>
        <c:minorTickMark val="none"/>
        <c:tickLblPos val="nextTo"/>
        <c:txPr>
          <a:bodyPr rot="-3300000"/>
          <a:lstStyle/>
          <a:p>
            <a:pPr>
              <a:defRPr sz="1600" b="0" baseline="0">
                <a:latin typeface="Calibri" panose="020F0502020204030204" pitchFamily="34" charset="0"/>
              </a:defRPr>
            </a:pPr>
            <a:endParaRPr lang="en-US"/>
          </a:p>
        </c:txPr>
        <c:crossAx val="183698176"/>
        <c:crosses val="autoZero"/>
        <c:auto val="1"/>
        <c:lblAlgn val="ctr"/>
        <c:lblOffset val="100"/>
        <c:noMultiLvlLbl val="0"/>
      </c:catAx>
      <c:valAx>
        <c:axId val="183698176"/>
        <c:scaling>
          <c:orientation val="minMax"/>
          <c:max val="75"/>
          <c:min val="25"/>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0995267692391352"/>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83564928"/>
        <c:crosses val="autoZero"/>
        <c:crossBetween val="between"/>
        <c:majorUnit val="10"/>
      </c:valAx>
    </c:plotArea>
    <c:legend>
      <c:legendPos val="t"/>
      <c:layout>
        <c:manualLayout>
          <c:xMode val="edge"/>
          <c:yMode val="edge"/>
          <c:x val="0"/>
          <c:y val="7.7031932262127081E-2"/>
          <c:w val="0.99745139496451829"/>
          <c:h val="6.489218520390698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latin typeface="Calibri" panose="020F0502020204030204" pitchFamily="34" charset="0"/>
              </a:defRPr>
            </a:pPr>
            <a:r>
              <a:rPr lang="en-US" sz="1600" dirty="0" smtClean="0">
                <a:latin typeface="Calibri" panose="020F0502020204030204" pitchFamily="34" charset="0"/>
              </a:rPr>
              <a:t>Food</a:t>
            </a:r>
            <a:endParaRPr lang="en-US" sz="1600" dirty="0">
              <a:latin typeface="Calibri" panose="020F0502020204030204" pitchFamily="34" charset="0"/>
            </a:endParaRPr>
          </a:p>
        </c:rich>
      </c:tx>
      <c:layout>
        <c:manualLayout>
          <c:xMode val="edge"/>
          <c:yMode val="edge"/>
          <c:x val="0.44300160396617089"/>
          <c:y val="0"/>
        </c:manualLayout>
      </c:layout>
      <c:overlay val="0"/>
    </c:title>
    <c:autoTitleDeleted val="0"/>
    <c:plotArea>
      <c:layout>
        <c:manualLayout>
          <c:layoutTarget val="inner"/>
          <c:xMode val="edge"/>
          <c:yMode val="edge"/>
          <c:x val="0.16796855254204335"/>
          <c:y val="0.16413045591523281"/>
          <c:w val="0.81603115582774366"/>
          <c:h val="0.66425406063372516"/>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Sheet1!$B$2:$L$2</c:f>
              <c:numCache>
                <c:formatCode>0.0</c:formatCode>
                <c:ptCount val="11"/>
                <c:pt idx="0">
                  <c:v>47.7423</c:v>
                </c:pt>
                <c:pt idx="1">
                  <c:v>48.287599999999998</c:v>
                </c:pt>
                <c:pt idx="2">
                  <c:v>47.4146</c:v>
                </c:pt>
                <c:pt idx="3">
                  <c:v>48.121000000000002</c:v>
                </c:pt>
                <c:pt idx="4">
                  <c:v>48.511400000000002</c:v>
                </c:pt>
                <c:pt idx="5">
                  <c:v>50.026200000000003</c:v>
                </c:pt>
                <c:pt idx="6">
                  <c:v>49.214700000000001</c:v>
                </c:pt>
                <c:pt idx="7">
                  <c:v>51.284500000000001</c:v>
                </c:pt>
                <c:pt idx="8">
                  <c:v>51.368299999999998</c:v>
                </c:pt>
                <c:pt idx="9">
                  <c:v>50.6083</c:v>
                </c:pt>
                <c:pt idx="10" formatCode="General">
                  <c:v>50.2</c:v>
                </c:pt>
              </c:numCache>
            </c:numRef>
          </c:val>
          <c:smooth val="0"/>
          <c:extLst>
            <c:ext xmlns:c16="http://schemas.microsoft.com/office/drawing/2014/chart" uri="{C3380CC4-5D6E-409C-BE32-E72D297353CC}">
              <c16:uniqueId val="{00000000-B728-4558-B64E-C209B0CDCF20}"/>
            </c:ext>
          </c:extLst>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Sheet1!$B$3:$L$3</c:f>
              <c:numCache>
                <c:formatCode>0.0</c:formatCode>
                <c:ptCount val="11"/>
                <c:pt idx="0">
                  <c:v>49.330100000000002</c:v>
                </c:pt>
                <c:pt idx="1">
                  <c:v>49.717500000000001</c:v>
                </c:pt>
                <c:pt idx="2">
                  <c:v>49.907299999999999</c:v>
                </c:pt>
                <c:pt idx="3">
                  <c:v>50.860999999999997</c:v>
                </c:pt>
                <c:pt idx="4">
                  <c:v>50.089799999999997</c:v>
                </c:pt>
                <c:pt idx="5">
                  <c:v>50.246200000000002</c:v>
                </c:pt>
                <c:pt idx="6">
                  <c:v>48.6661</c:v>
                </c:pt>
                <c:pt idx="7">
                  <c:v>50.372100000000003</c:v>
                </c:pt>
                <c:pt idx="8">
                  <c:v>49.819000000000003</c:v>
                </c:pt>
                <c:pt idx="9">
                  <c:v>50.378999999999998</c:v>
                </c:pt>
                <c:pt idx="10">
                  <c:v>49.500999999999998</c:v>
                </c:pt>
              </c:numCache>
            </c:numRef>
          </c:val>
          <c:smooth val="0"/>
          <c:extLst>
            <c:ext xmlns:c16="http://schemas.microsoft.com/office/drawing/2014/chart" uri="{C3380CC4-5D6E-409C-BE32-E72D297353CC}">
              <c16:uniqueId val="{00000001-B728-4558-B64E-C209B0CDCF20}"/>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Sheet1!$B$4:$L$4</c:f>
              <c:numCache>
                <c:formatCode>0.0</c:formatCode>
                <c:ptCount val="11"/>
                <c:pt idx="0">
                  <c:v>46.671500000000002</c:v>
                </c:pt>
                <c:pt idx="1">
                  <c:v>47.4084</c:v>
                </c:pt>
                <c:pt idx="2">
                  <c:v>44.729599999999998</c:v>
                </c:pt>
                <c:pt idx="3">
                  <c:v>47.116</c:v>
                </c:pt>
                <c:pt idx="4">
                  <c:v>45.760800000000003</c:v>
                </c:pt>
                <c:pt idx="5">
                  <c:v>51.3078</c:v>
                </c:pt>
                <c:pt idx="6">
                  <c:v>48.003900000000002</c:v>
                </c:pt>
                <c:pt idx="7">
                  <c:v>50.3215</c:v>
                </c:pt>
                <c:pt idx="8">
                  <c:v>54.463299999999997</c:v>
                </c:pt>
                <c:pt idx="9">
                  <c:v>51.3309</c:v>
                </c:pt>
                <c:pt idx="10">
                  <c:v>52.259399999999999</c:v>
                </c:pt>
              </c:numCache>
            </c:numRef>
          </c:val>
          <c:smooth val="0"/>
          <c:extLst>
            <c:ext xmlns:c16="http://schemas.microsoft.com/office/drawing/2014/chart" uri="{C3380CC4-5D6E-409C-BE32-E72D297353CC}">
              <c16:uniqueId val="{00000002-B728-4558-B64E-C209B0CDCF20}"/>
            </c:ext>
          </c:extLst>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Sheet1!$B$5:$L$5</c:f>
              <c:numCache>
                <c:formatCode>0.0</c:formatCode>
                <c:ptCount val="11"/>
                <c:pt idx="0">
                  <c:v>38.631100000000004</c:v>
                </c:pt>
                <c:pt idx="1">
                  <c:v>44.336199999999998</c:v>
                </c:pt>
                <c:pt idx="2">
                  <c:v>41.018000000000001</c:v>
                </c:pt>
                <c:pt idx="3">
                  <c:v>40.938400000000001</c:v>
                </c:pt>
                <c:pt idx="4">
                  <c:v>45.651000000000003</c:v>
                </c:pt>
                <c:pt idx="5">
                  <c:v>48.076999999999998</c:v>
                </c:pt>
                <c:pt idx="6">
                  <c:v>53.025199999999998</c:v>
                </c:pt>
                <c:pt idx="7">
                  <c:v>56.683</c:v>
                </c:pt>
                <c:pt idx="8">
                  <c:v>53.680999999999997</c:v>
                </c:pt>
                <c:pt idx="9">
                  <c:v>51.236199999999997</c:v>
                </c:pt>
                <c:pt idx="10">
                  <c:v>50.1511</c:v>
                </c:pt>
              </c:numCache>
            </c:numRef>
          </c:val>
          <c:smooth val="0"/>
          <c:extLst>
            <c:ext xmlns:c16="http://schemas.microsoft.com/office/drawing/2014/chart" uri="{C3380CC4-5D6E-409C-BE32-E72D297353CC}">
              <c16:uniqueId val="{00000003-B728-4558-B64E-C209B0CDCF20}"/>
            </c:ext>
          </c:extLst>
        </c:ser>
        <c:dLbls>
          <c:showLegendKey val="0"/>
          <c:showVal val="0"/>
          <c:showCatName val="0"/>
          <c:showSerName val="0"/>
          <c:showPercent val="0"/>
          <c:showBubbleSize val="0"/>
        </c:dLbls>
        <c:marker val="1"/>
        <c:smooth val="0"/>
        <c:axId val="184388992"/>
        <c:axId val="184395264"/>
      </c:lineChart>
      <c:catAx>
        <c:axId val="184388992"/>
        <c:scaling>
          <c:orientation val="minMax"/>
        </c:scaling>
        <c:delete val="0"/>
        <c:axPos val="b"/>
        <c:numFmt formatCode="General" sourceLinked="1"/>
        <c:majorTickMark val="out"/>
        <c:minorTickMark val="none"/>
        <c:tickLblPos val="nextTo"/>
        <c:txPr>
          <a:bodyPr rot="-3300000"/>
          <a:lstStyle/>
          <a:p>
            <a:pPr>
              <a:defRPr sz="1600" b="0" baseline="0">
                <a:latin typeface="Calibri" panose="020F0502020204030204" pitchFamily="34" charset="0"/>
              </a:defRPr>
            </a:pPr>
            <a:endParaRPr lang="en-US"/>
          </a:p>
        </c:txPr>
        <c:crossAx val="184395264"/>
        <c:crosses val="autoZero"/>
        <c:auto val="1"/>
        <c:lblAlgn val="ctr"/>
        <c:lblOffset val="100"/>
        <c:noMultiLvlLbl val="0"/>
      </c:catAx>
      <c:valAx>
        <c:axId val="184395264"/>
        <c:scaling>
          <c:orientation val="minMax"/>
          <c:max val="75"/>
          <c:min val="25"/>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1438909810186764"/>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84388992"/>
        <c:crosses val="autoZero"/>
        <c:crossBetween val="between"/>
        <c:majorUnit val="10"/>
      </c:valAx>
    </c:plotArea>
    <c:legend>
      <c:legendPos val="t"/>
      <c:layout>
        <c:manualLayout>
          <c:xMode val="edge"/>
          <c:yMode val="edge"/>
          <c:x val="0"/>
          <c:y val="7.9647946305384826E-2"/>
          <c:w val="0.9789328764459998"/>
          <c:h val="4.7190421516076955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dirty="0" smtClean="0"/>
              <a:t>Pneumococcal</a:t>
            </a:r>
            <a:r>
              <a:rPr lang="en-US" dirty="0" smtClean="0"/>
              <a:t> </a:t>
            </a:r>
            <a:r>
              <a:rPr lang="en-US" sz="1600" dirty="0" smtClean="0"/>
              <a:t>Immunization</a:t>
            </a:r>
            <a:endParaRPr lang="en-US" sz="1600" dirty="0"/>
          </a:p>
        </c:rich>
      </c:tx>
      <c:overlay val="0"/>
    </c:title>
    <c:autoTitleDeleted val="0"/>
    <c:plotArea>
      <c:layout>
        <c:manualLayout>
          <c:layoutTarget val="inner"/>
          <c:xMode val="edge"/>
          <c:yMode val="edge"/>
          <c:x val="0.18144138232720911"/>
          <c:y val="0.11285941453264288"/>
          <c:w val="0.81582288325070473"/>
          <c:h val="0.69843418878195784"/>
        </c:manualLayout>
      </c:layout>
      <c:barChart>
        <c:barDir val="col"/>
        <c:grouping val="clustered"/>
        <c:varyColors val="0"/>
        <c:ser>
          <c:idx val="0"/>
          <c:order val="0"/>
          <c:tx>
            <c:strRef>
              <c:f>Sheet1!$B$1</c:f>
              <c:strCache>
                <c:ptCount val="1"/>
                <c:pt idx="0">
                  <c:v>Column1</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4988-4210-B497-77E28A2683E4}"/>
              </c:ext>
            </c:extLst>
          </c:dPt>
          <c:dPt>
            <c:idx val="1"/>
            <c:invertIfNegative val="0"/>
            <c:bubble3D val="0"/>
            <c:extLst>
              <c:ext xmlns:c16="http://schemas.microsoft.com/office/drawing/2014/chart" uri="{C3380CC4-5D6E-409C-BE32-E72D297353CC}">
                <c16:uniqueId val="{00000001-4988-4210-B497-77E28A2683E4}"/>
              </c:ext>
            </c:extLst>
          </c:dPt>
          <c:dPt>
            <c:idx val="2"/>
            <c:invertIfNegative val="0"/>
            <c:bubble3D val="0"/>
            <c:extLst>
              <c:ext xmlns:c16="http://schemas.microsoft.com/office/drawing/2014/chart" uri="{C3380CC4-5D6E-409C-BE32-E72D297353CC}">
                <c16:uniqueId val="{00000002-4988-4210-B497-77E28A2683E4}"/>
              </c:ext>
            </c:extLst>
          </c:dPt>
          <c:dPt>
            <c:idx val="3"/>
            <c:invertIfNegative val="0"/>
            <c:bubble3D val="0"/>
            <c:extLst>
              <c:ext xmlns:c16="http://schemas.microsoft.com/office/drawing/2014/chart" uri="{C3380CC4-5D6E-409C-BE32-E72D297353CC}">
                <c16:uniqueId val="{00000003-4988-4210-B497-77E28A2683E4}"/>
              </c:ext>
            </c:extLst>
          </c:dPt>
          <c:cat>
            <c:strRef>
              <c:f>(Sheet1!$A$2,Sheet1!$A$12:$A$16)</c:f>
              <c:strCache>
                <c:ptCount val="6"/>
                <c:pt idx="0">
                  <c:v>Total</c:v>
                </c:pt>
                <c:pt idx="1">
                  <c:v>White</c:v>
                </c:pt>
                <c:pt idx="2">
                  <c:v>Black</c:v>
                </c:pt>
                <c:pt idx="3">
                  <c:v>Asian</c:v>
                </c:pt>
                <c:pt idx="4">
                  <c:v>AI/AN</c:v>
                </c:pt>
                <c:pt idx="5">
                  <c:v>Hispanic</c:v>
                </c:pt>
              </c:strCache>
            </c:strRef>
          </c:cat>
          <c:val>
            <c:numRef>
              <c:f>(Sheet1!$B$2,Sheet1!$B$12:$B$16)</c:f>
              <c:numCache>
                <c:formatCode>0.0</c:formatCode>
                <c:ptCount val="6"/>
                <c:pt idx="0" formatCode="General">
                  <c:v>89</c:v>
                </c:pt>
                <c:pt idx="1">
                  <c:v>90.011600000000001</c:v>
                </c:pt>
                <c:pt idx="2">
                  <c:v>86.069500000000005</c:v>
                </c:pt>
                <c:pt idx="3">
                  <c:v>85.738200000000006</c:v>
                </c:pt>
                <c:pt idx="4">
                  <c:v>83.532899999999998</c:v>
                </c:pt>
                <c:pt idx="5">
                  <c:v>85.797799999999995</c:v>
                </c:pt>
              </c:numCache>
            </c:numRef>
          </c:val>
          <c:extLst>
            <c:ext xmlns:c16="http://schemas.microsoft.com/office/drawing/2014/chart" uri="{C3380CC4-5D6E-409C-BE32-E72D297353CC}">
              <c16:uniqueId val="{00000004-4988-4210-B497-77E28A2683E4}"/>
            </c:ext>
          </c:extLst>
        </c:ser>
        <c:dLbls>
          <c:showLegendKey val="0"/>
          <c:showVal val="0"/>
          <c:showCatName val="0"/>
          <c:showSerName val="0"/>
          <c:showPercent val="0"/>
          <c:showBubbleSize val="0"/>
        </c:dLbls>
        <c:gapWidth val="150"/>
        <c:axId val="184678656"/>
        <c:axId val="184696832"/>
      </c:barChart>
      <c:catAx>
        <c:axId val="184678656"/>
        <c:scaling>
          <c:orientation val="minMax"/>
        </c:scaling>
        <c:delete val="0"/>
        <c:axPos val="b"/>
        <c:minorGridlines>
          <c:spPr>
            <a:ln>
              <a:noFill/>
            </a:ln>
          </c:spPr>
        </c:minorGridlines>
        <c:numFmt formatCode="General" sourceLinked="0"/>
        <c:majorTickMark val="out"/>
        <c:minorTickMark val="none"/>
        <c:tickLblPos val="nextTo"/>
        <c:txPr>
          <a:bodyPr rot="-1800000"/>
          <a:lstStyle/>
          <a:p>
            <a:pPr>
              <a:defRPr sz="1600" b="0">
                <a:solidFill>
                  <a:schemeClr val="tx1"/>
                </a:solidFill>
                <a:latin typeface="Calibri" panose="020F0502020204030204" pitchFamily="34" charset="0"/>
              </a:defRPr>
            </a:pPr>
            <a:endParaRPr lang="en-US"/>
          </a:p>
        </c:txPr>
        <c:crossAx val="184696832"/>
        <c:crosses val="autoZero"/>
        <c:auto val="1"/>
        <c:lblAlgn val="ctr"/>
        <c:lblOffset val="100"/>
        <c:noMultiLvlLbl val="0"/>
      </c:catAx>
      <c:valAx>
        <c:axId val="184696832"/>
        <c:scaling>
          <c:orientation val="minMax"/>
          <c:max val="100"/>
          <c:min val="5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3678973461650627"/>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84678656"/>
        <c:crosses val="autoZero"/>
        <c:crossBetween val="between"/>
        <c:majorUnit val="10"/>
      </c:valAx>
    </c:plotArea>
    <c:plotVisOnly val="1"/>
    <c:dispBlanksAs val="gap"/>
    <c:showDLblsOverMax val="0"/>
  </c:chart>
  <c:spPr>
    <a:ln>
      <a:noFill/>
    </a:ln>
  </c:sp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269563526781376"/>
          <c:y val="0.16615317707379601"/>
          <c:w val="0.79730436473218624"/>
          <c:h val="0.73613369660314198"/>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Sheet1!$B$1:$E$1</c:f>
              <c:numCache>
                <c:formatCode>General</c:formatCode>
                <c:ptCount val="4"/>
                <c:pt idx="0">
                  <c:v>2000</c:v>
                </c:pt>
                <c:pt idx="1">
                  <c:v>2005</c:v>
                </c:pt>
                <c:pt idx="2">
                  <c:v>2008</c:v>
                </c:pt>
                <c:pt idx="3">
                  <c:v>2010</c:v>
                </c:pt>
              </c:numCache>
            </c:numRef>
          </c:cat>
          <c:val>
            <c:numRef>
              <c:f>Sheet1!$B$2:$E$2</c:f>
              <c:numCache>
                <c:formatCode>0.0</c:formatCode>
                <c:ptCount val="4"/>
                <c:pt idx="0">
                  <c:v>87.5</c:v>
                </c:pt>
                <c:pt idx="1">
                  <c:v>85.3</c:v>
                </c:pt>
                <c:pt idx="2">
                  <c:v>84.5</c:v>
                </c:pt>
                <c:pt idx="3">
                  <c:v>82.8</c:v>
                </c:pt>
              </c:numCache>
            </c:numRef>
          </c:val>
          <c:smooth val="0"/>
          <c:extLst>
            <c:ext xmlns:c16="http://schemas.microsoft.com/office/drawing/2014/chart" uri="{C3380CC4-5D6E-409C-BE32-E72D297353CC}">
              <c16:uniqueId val="{00000000-338E-44E9-BC0C-E9416A812F06}"/>
            </c:ext>
          </c:extLst>
        </c:ser>
        <c:ser>
          <c:idx val="0"/>
          <c:order val="1"/>
          <c:tx>
            <c:strRef>
              <c:f>Sheet1!$A$5</c:f>
              <c:strCache>
                <c:ptCount val="1"/>
                <c:pt idx="0">
                  <c:v>White</c:v>
                </c:pt>
              </c:strCache>
            </c:strRef>
          </c:tx>
          <c:spPr>
            <a:ln w="25400">
              <a:solidFill>
                <a:srgbClr val="0072C6"/>
              </a:solidFill>
            </a:ln>
          </c:spPr>
          <c:marker>
            <c:symbol val="square"/>
            <c:size val="7"/>
            <c:spPr>
              <a:solidFill>
                <a:srgbClr val="0072C6"/>
              </a:solidFill>
              <a:ln>
                <a:noFill/>
              </a:ln>
            </c:spPr>
          </c:marker>
          <c:cat>
            <c:numRef>
              <c:f>Sheet1!$B$1:$E$1</c:f>
              <c:numCache>
                <c:formatCode>General</c:formatCode>
                <c:ptCount val="4"/>
                <c:pt idx="0">
                  <c:v>2000</c:v>
                </c:pt>
                <c:pt idx="1">
                  <c:v>2005</c:v>
                </c:pt>
                <c:pt idx="2">
                  <c:v>2008</c:v>
                </c:pt>
                <c:pt idx="3">
                  <c:v>2010</c:v>
                </c:pt>
              </c:numCache>
            </c:numRef>
          </c:cat>
          <c:val>
            <c:numRef>
              <c:f>Sheet1!$B$5:$E$5</c:f>
              <c:numCache>
                <c:formatCode>0.0</c:formatCode>
                <c:ptCount val="4"/>
                <c:pt idx="0">
                  <c:v>89.1</c:v>
                </c:pt>
                <c:pt idx="1">
                  <c:v>87.5</c:v>
                </c:pt>
                <c:pt idx="2">
                  <c:v>86.1</c:v>
                </c:pt>
                <c:pt idx="3">
                  <c:v>84.5</c:v>
                </c:pt>
              </c:numCache>
            </c:numRef>
          </c:val>
          <c:smooth val="0"/>
          <c:extLst>
            <c:ext xmlns:c16="http://schemas.microsoft.com/office/drawing/2014/chart" uri="{C3380CC4-5D6E-409C-BE32-E72D297353CC}">
              <c16:uniqueId val="{00000001-338E-44E9-BC0C-E9416A812F06}"/>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numRef>
              <c:f>Sheet1!$B$1:$E$1</c:f>
              <c:numCache>
                <c:formatCode>General</c:formatCode>
                <c:ptCount val="4"/>
                <c:pt idx="0">
                  <c:v>2000</c:v>
                </c:pt>
                <c:pt idx="1">
                  <c:v>2005</c:v>
                </c:pt>
                <c:pt idx="2">
                  <c:v>2008</c:v>
                </c:pt>
                <c:pt idx="3">
                  <c:v>2010</c:v>
                </c:pt>
              </c:numCache>
            </c:numRef>
          </c:cat>
          <c:val>
            <c:numRef>
              <c:f>Sheet1!$B$4:$E$4</c:f>
              <c:numCache>
                <c:formatCode>0.0</c:formatCode>
                <c:ptCount val="4"/>
                <c:pt idx="0">
                  <c:v>90.4</c:v>
                </c:pt>
                <c:pt idx="1">
                  <c:v>84.9</c:v>
                </c:pt>
                <c:pt idx="2">
                  <c:v>86.1</c:v>
                </c:pt>
                <c:pt idx="3">
                  <c:v>84.6</c:v>
                </c:pt>
              </c:numCache>
            </c:numRef>
          </c:val>
          <c:smooth val="0"/>
          <c:extLst>
            <c:ext xmlns:c16="http://schemas.microsoft.com/office/drawing/2014/chart" uri="{C3380CC4-5D6E-409C-BE32-E72D297353CC}">
              <c16:uniqueId val="{00000002-338E-44E9-BC0C-E9416A812F06}"/>
            </c:ext>
          </c:extLst>
        </c:ser>
        <c:ser>
          <c:idx val="1"/>
          <c:order val="3"/>
          <c:tx>
            <c:strRef>
              <c:f>Sheet1!$A$3</c:f>
              <c:strCache>
                <c:ptCount val="1"/>
                <c:pt idx="0">
                  <c:v>Hispanic</c:v>
                </c:pt>
              </c:strCache>
            </c:strRef>
          </c:tx>
          <c:spPr>
            <a:ln w="34925">
              <a:solidFill>
                <a:srgbClr val="7BA8DF"/>
              </a:solidFill>
            </a:ln>
          </c:spPr>
          <c:marker>
            <c:symbol val="diamond"/>
            <c:size val="9"/>
            <c:spPr>
              <a:solidFill>
                <a:srgbClr val="7BA8DF"/>
              </a:solidFill>
              <a:ln>
                <a:noFill/>
              </a:ln>
            </c:spPr>
          </c:marker>
          <c:cat>
            <c:numRef>
              <c:f>Sheet1!$B$1:$E$1</c:f>
              <c:numCache>
                <c:formatCode>General</c:formatCode>
                <c:ptCount val="4"/>
                <c:pt idx="0">
                  <c:v>2000</c:v>
                </c:pt>
                <c:pt idx="1">
                  <c:v>2005</c:v>
                </c:pt>
                <c:pt idx="2">
                  <c:v>2008</c:v>
                </c:pt>
                <c:pt idx="3">
                  <c:v>2010</c:v>
                </c:pt>
              </c:numCache>
            </c:numRef>
          </c:cat>
          <c:val>
            <c:numRef>
              <c:f>Sheet1!$B$3:$E$3</c:f>
              <c:numCache>
                <c:formatCode>0.0</c:formatCode>
                <c:ptCount val="4"/>
                <c:pt idx="0">
                  <c:v>80.900000000000006</c:v>
                </c:pt>
                <c:pt idx="1">
                  <c:v>79.3</c:v>
                </c:pt>
                <c:pt idx="2">
                  <c:v>81.3</c:v>
                </c:pt>
                <c:pt idx="3">
                  <c:v>78.5</c:v>
                </c:pt>
              </c:numCache>
            </c:numRef>
          </c:val>
          <c:smooth val="0"/>
          <c:extLst>
            <c:ext xmlns:c16="http://schemas.microsoft.com/office/drawing/2014/chart" uri="{C3380CC4-5D6E-409C-BE32-E72D297353CC}">
              <c16:uniqueId val="{00000003-338E-44E9-BC0C-E9416A812F06}"/>
            </c:ext>
          </c:extLst>
        </c:ser>
        <c:dLbls>
          <c:showLegendKey val="0"/>
          <c:showVal val="0"/>
          <c:showCatName val="0"/>
          <c:showSerName val="0"/>
          <c:showPercent val="0"/>
          <c:showBubbleSize val="0"/>
        </c:dLbls>
        <c:marker val="1"/>
        <c:smooth val="0"/>
        <c:axId val="80499456"/>
        <c:axId val="80501376"/>
      </c:lineChart>
      <c:catAx>
        <c:axId val="8049945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80501376"/>
        <c:crosses val="autoZero"/>
        <c:auto val="1"/>
        <c:lblAlgn val="ctr"/>
        <c:lblOffset val="100"/>
        <c:noMultiLvlLbl val="0"/>
      </c:catAx>
      <c:valAx>
        <c:axId val="80501376"/>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7.716049382716049E-3"/>
              <c:y val="0.45087346418654184"/>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80499456"/>
        <c:crosses val="autoZero"/>
        <c:crossBetween val="between"/>
        <c:majorUnit val="10"/>
      </c:valAx>
    </c:plotArea>
    <c:legend>
      <c:legendPos val="t"/>
      <c:layout>
        <c:manualLayout>
          <c:xMode val="edge"/>
          <c:yMode val="edge"/>
          <c:x val="8.19954797317002E-3"/>
          <c:y val="6.7592671839933047E-2"/>
          <c:w val="0.99127867697093419"/>
          <c:h val="6.0930902658906765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dirty="0" smtClean="0"/>
              <a:t>Influenza Immunization</a:t>
            </a:r>
            <a:endParaRPr lang="en-US" sz="1600" dirty="0"/>
          </a:p>
        </c:rich>
      </c:tx>
      <c:overlay val="0"/>
    </c:title>
    <c:autoTitleDeleted val="0"/>
    <c:plotArea>
      <c:layout>
        <c:manualLayout>
          <c:layoutTarget val="inner"/>
          <c:xMode val="edge"/>
          <c:yMode val="edge"/>
          <c:x val="0.1738079615048119"/>
          <c:y val="0.11285941453264288"/>
          <c:w val="0.8219957227568776"/>
          <c:h val="0.69962719937785556"/>
        </c:manualLayout>
      </c:layout>
      <c:barChart>
        <c:barDir val="col"/>
        <c:grouping val="clustered"/>
        <c:varyColors val="0"/>
        <c:ser>
          <c:idx val="0"/>
          <c:order val="0"/>
          <c:tx>
            <c:strRef>
              <c:f>Sheet1!$B$1</c:f>
              <c:strCache>
                <c:ptCount val="1"/>
                <c:pt idx="0">
                  <c:v>Column1</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5763-4124-AD5F-C9ACD1C6291A}"/>
              </c:ext>
            </c:extLst>
          </c:dPt>
          <c:dPt>
            <c:idx val="1"/>
            <c:invertIfNegative val="0"/>
            <c:bubble3D val="0"/>
            <c:extLst>
              <c:ext xmlns:c16="http://schemas.microsoft.com/office/drawing/2014/chart" uri="{C3380CC4-5D6E-409C-BE32-E72D297353CC}">
                <c16:uniqueId val="{00000001-5763-4124-AD5F-C9ACD1C6291A}"/>
              </c:ext>
            </c:extLst>
          </c:dPt>
          <c:dPt>
            <c:idx val="2"/>
            <c:invertIfNegative val="0"/>
            <c:bubble3D val="0"/>
            <c:extLst>
              <c:ext xmlns:c16="http://schemas.microsoft.com/office/drawing/2014/chart" uri="{C3380CC4-5D6E-409C-BE32-E72D297353CC}">
                <c16:uniqueId val="{00000002-5763-4124-AD5F-C9ACD1C6291A}"/>
              </c:ext>
            </c:extLst>
          </c:dPt>
          <c:dPt>
            <c:idx val="3"/>
            <c:invertIfNegative val="0"/>
            <c:bubble3D val="0"/>
            <c:extLst>
              <c:ext xmlns:c16="http://schemas.microsoft.com/office/drawing/2014/chart" uri="{C3380CC4-5D6E-409C-BE32-E72D297353CC}">
                <c16:uniqueId val="{00000003-5763-4124-AD5F-C9ACD1C6291A}"/>
              </c:ext>
            </c:extLst>
          </c:dPt>
          <c:cat>
            <c:strRef>
              <c:f>(Sheet1!$A$2,Sheet1!$A$12:$A$16)</c:f>
              <c:strCache>
                <c:ptCount val="6"/>
                <c:pt idx="0">
                  <c:v>Total</c:v>
                </c:pt>
                <c:pt idx="1">
                  <c:v>White</c:v>
                </c:pt>
                <c:pt idx="2">
                  <c:v>Black</c:v>
                </c:pt>
                <c:pt idx="3">
                  <c:v>Asian</c:v>
                </c:pt>
                <c:pt idx="4">
                  <c:v>AI/AN</c:v>
                </c:pt>
                <c:pt idx="5">
                  <c:v>Hispanic</c:v>
                </c:pt>
              </c:strCache>
            </c:strRef>
          </c:cat>
          <c:val>
            <c:numRef>
              <c:f>(Sheet1!$B$2,Sheet1!$B$12:$B$16)</c:f>
              <c:numCache>
                <c:formatCode>0.0</c:formatCode>
                <c:ptCount val="6"/>
                <c:pt idx="0">
                  <c:v>87.1935</c:v>
                </c:pt>
                <c:pt idx="1">
                  <c:v>88.5762</c:v>
                </c:pt>
                <c:pt idx="2">
                  <c:v>84.921800000000005</c:v>
                </c:pt>
                <c:pt idx="3">
                  <c:v>83.266499999999994</c:v>
                </c:pt>
                <c:pt idx="4">
                  <c:v>76.265699999999995</c:v>
                </c:pt>
                <c:pt idx="5">
                  <c:v>82.207400000000007</c:v>
                </c:pt>
              </c:numCache>
            </c:numRef>
          </c:val>
          <c:extLst>
            <c:ext xmlns:c16="http://schemas.microsoft.com/office/drawing/2014/chart" uri="{C3380CC4-5D6E-409C-BE32-E72D297353CC}">
              <c16:uniqueId val="{00000004-5763-4124-AD5F-C9ACD1C6291A}"/>
            </c:ext>
          </c:extLst>
        </c:ser>
        <c:dLbls>
          <c:showLegendKey val="0"/>
          <c:showVal val="0"/>
          <c:showCatName val="0"/>
          <c:showSerName val="0"/>
          <c:showPercent val="0"/>
          <c:showBubbleSize val="0"/>
        </c:dLbls>
        <c:gapWidth val="150"/>
        <c:axId val="185012608"/>
        <c:axId val="185014144"/>
      </c:barChart>
      <c:catAx>
        <c:axId val="185012608"/>
        <c:scaling>
          <c:orientation val="minMax"/>
        </c:scaling>
        <c:delete val="0"/>
        <c:axPos val="b"/>
        <c:minorGridlines>
          <c:spPr>
            <a:ln>
              <a:noFill/>
            </a:ln>
          </c:spPr>
        </c:minorGridlines>
        <c:numFmt formatCode="General" sourceLinked="0"/>
        <c:majorTickMark val="out"/>
        <c:minorTickMark val="none"/>
        <c:tickLblPos val="nextTo"/>
        <c:txPr>
          <a:bodyPr rot="-1800000"/>
          <a:lstStyle/>
          <a:p>
            <a:pPr>
              <a:defRPr sz="1600" b="0">
                <a:solidFill>
                  <a:schemeClr val="tx1"/>
                </a:solidFill>
                <a:latin typeface="Calibri" panose="020F0502020204030204" pitchFamily="34" charset="0"/>
              </a:defRPr>
            </a:pPr>
            <a:endParaRPr lang="en-US"/>
          </a:p>
        </c:txPr>
        <c:crossAx val="185014144"/>
        <c:crosses val="autoZero"/>
        <c:auto val="1"/>
        <c:lblAlgn val="ctr"/>
        <c:lblOffset val="100"/>
        <c:noMultiLvlLbl val="0"/>
      </c:catAx>
      <c:valAx>
        <c:axId val="185014144"/>
        <c:scaling>
          <c:orientation val="minMax"/>
          <c:max val="100"/>
          <c:min val="5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3756134176409767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85012608"/>
        <c:crosses val="autoZero"/>
        <c:crossBetween val="between"/>
        <c:majorUnit val="10"/>
      </c:valAx>
    </c:plotArea>
    <c:plotVisOnly val="1"/>
    <c:dispBlanksAs val="gap"/>
    <c:showDLblsOverMax val="0"/>
  </c:chart>
  <c:spPr>
    <a:ln>
      <a:noFill/>
    </a:ln>
  </c:spPr>
  <c:externalData r:id="rId2">
    <c:autoUpdate val="0"/>
  </c:externalData>
  <c:userShapes r:id="rId3"/>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dirty="0" smtClean="0"/>
              <a:t>Shortness of Breath Decreased</a:t>
            </a:r>
            <a:endParaRPr lang="en-US" sz="1600" dirty="0"/>
          </a:p>
        </c:rich>
      </c:tx>
      <c:layout>
        <c:manualLayout>
          <c:xMode val="edge"/>
          <c:yMode val="edge"/>
          <c:x val="0.17030086516963158"/>
          <c:y val="0"/>
        </c:manualLayout>
      </c:layout>
      <c:overlay val="0"/>
    </c:title>
    <c:autoTitleDeleted val="0"/>
    <c:plotArea>
      <c:layout>
        <c:manualLayout>
          <c:layoutTarget val="inner"/>
          <c:xMode val="edge"/>
          <c:yMode val="edge"/>
          <c:x val="0.19379435209487703"/>
          <c:y val="0.17397107276484056"/>
          <c:w val="0.80620564790512295"/>
          <c:h val="0.73386943653319936"/>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Sheet1!$A$2:$A$4</c:f>
              <c:numCache>
                <c:formatCode>General</c:formatCode>
                <c:ptCount val="3"/>
                <c:pt idx="0">
                  <c:v>2010</c:v>
                </c:pt>
                <c:pt idx="1">
                  <c:v>2011</c:v>
                </c:pt>
                <c:pt idx="2">
                  <c:v>2012</c:v>
                </c:pt>
              </c:numCache>
            </c:numRef>
          </c:cat>
          <c:val>
            <c:numRef>
              <c:f>Sheet1!$B$2:$B$4</c:f>
              <c:numCache>
                <c:formatCode>General</c:formatCode>
                <c:ptCount val="3"/>
                <c:pt idx="0">
                  <c:v>62.3</c:v>
                </c:pt>
                <c:pt idx="1">
                  <c:v>63</c:v>
                </c:pt>
                <c:pt idx="2">
                  <c:v>64.2</c:v>
                </c:pt>
              </c:numCache>
            </c:numRef>
          </c:val>
          <c:smooth val="0"/>
          <c:extLst>
            <c:ext xmlns:c16="http://schemas.microsoft.com/office/drawing/2014/chart" uri="{C3380CC4-5D6E-409C-BE32-E72D297353CC}">
              <c16:uniqueId val="{00000000-EFC2-4ADD-8A46-80C840E76D74}"/>
            </c:ext>
          </c:extLst>
        </c:ser>
        <c:ser>
          <c:idx val="0"/>
          <c:order val="1"/>
          <c:tx>
            <c:strRef>
              <c:f>Sheet1!$C$1</c:f>
              <c:strCache>
                <c:ptCount val="1"/>
                <c:pt idx="0">
                  <c:v>White</c:v>
                </c:pt>
              </c:strCache>
            </c:strRef>
          </c:tx>
          <c:spPr>
            <a:ln w="25400">
              <a:solidFill>
                <a:srgbClr val="0072C6"/>
              </a:solidFill>
            </a:ln>
          </c:spPr>
          <c:marker>
            <c:symbol val="square"/>
            <c:size val="7"/>
            <c:spPr>
              <a:solidFill>
                <a:srgbClr val="0072C6"/>
              </a:solidFill>
              <a:ln>
                <a:noFill/>
              </a:ln>
            </c:spPr>
          </c:marker>
          <c:cat>
            <c:numRef>
              <c:f>Sheet1!$A$2:$A$4</c:f>
              <c:numCache>
                <c:formatCode>General</c:formatCode>
                <c:ptCount val="3"/>
                <c:pt idx="0">
                  <c:v>2010</c:v>
                </c:pt>
                <c:pt idx="1">
                  <c:v>2011</c:v>
                </c:pt>
                <c:pt idx="2">
                  <c:v>2012</c:v>
                </c:pt>
              </c:numCache>
            </c:numRef>
          </c:cat>
          <c:val>
            <c:numRef>
              <c:f>Sheet1!$C$2:$C$4</c:f>
              <c:numCache>
                <c:formatCode>General</c:formatCode>
                <c:ptCount val="3"/>
                <c:pt idx="0">
                  <c:v>63.6</c:v>
                </c:pt>
                <c:pt idx="1">
                  <c:v>64.8</c:v>
                </c:pt>
                <c:pt idx="2">
                  <c:v>65.7</c:v>
                </c:pt>
              </c:numCache>
            </c:numRef>
          </c:val>
          <c:smooth val="0"/>
          <c:extLst>
            <c:ext xmlns:c16="http://schemas.microsoft.com/office/drawing/2014/chart" uri="{C3380CC4-5D6E-409C-BE32-E72D297353CC}">
              <c16:uniqueId val="{00000001-EFC2-4ADD-8A46-80C840E76D74}"/>
            </c:ext>
          </c:extLst>
        </c:ser>
        <c:ser>
          <c:idx val="2"/>
          <c:order val="2"/>
          <c:tx>
            <c:strRef>
              <c:f>Sheet1!$D$1</c:f>
              <c:strCache>
                <c:ptCount val="1"/>
                <c:pt idx="0">
                  <c:v>Black</c:v>
                </c:pt>
              </c:strCache>
            </c:strRef>
          </c:tx>
          <c:spPr>
            <a:ln w="25400">
              <a:solidFill>
                <a:srgbClr val="AABA0A"/>
              </a:solidFill>
            </a:ln>
          </c:spPr>
          <c:marker>
            <c:symbol val="triangle"/>
            <c:size val="9"/>
            <c:spPr>
              <a:solidFill>
                <a:srgbClr val="AABA0A"/>
              </a:solidFill>
              <a:ln>
                <a:noFill/>
              </a:ln>
            </c:spPr>
          </c:marker>
          <c:cat>
            <c:numRef>
              <c:f>Sheet1!$A$2:$A$4</c:f>
              <c:numCache>
                <c:formatCode>General</c:formatCode>
                <c:ptCount val="3"/>
                <c:pt idx="0">
                  <c:v>2010</c:v>
                </c:pt>
                <c:pt idx="1">
                  <c:v>2011</c:v>
                </c:pt>
                <c:pt idx="2">
                  <c:v>2012</c:v>
                </c:pt>
              </c:numCache>
            </c:numRef>
          </c:cat>
          <c:val>
            <c:numRef>
              <c:f>Sheet1!$D$2:$D$4</c:f>
              <c:numCache>
                <c:formatCode>General</c:formatCode>
                <c:ptCount val="3"/>
                <c:pt idx="0">
                  <c:v>62.3</c:v>
                </c:pt>
                <c:pt idx="1">
                  <c:v>62.4</c:v>
                </c:pt>
                <c:pt idx="2">
                  <c:v>63</c:v>
                </c:pt>
              </c:numCache>
            </c:numRef>
          </c:val>
          <c:smooth val="0"/>
          <c:extLst>
            <c:ext xmlns:c16="http://schemas.microsoft.com/office/drawing/2014/chart" uri="{C3380CC4-5D6E-409C-BE32-E72D297353CC}">
              <c16:uniqueId val="{00000002-EFC2-4ADD-8A46-80C840E76D74}"/>
            </c:ext>
          </c:extLst>
        </c:ser>
        <c:ser>
          <c:idx val="1"/>
          <c:order val="3"/>
          <c:tx>
            <c:strRef>
              <c:f>Sheet1!$E$1</c:f>
              <c:strCache>
                <c:ptCount val="1"/>
                <c:pt idx="0">
                  <c:v>Hispanic</c:v>
                </c:pt>
              </c:strCache>
            </c:strRef>
          </c:tx>
          <c:spPr>
            <a:ln w="34925">
              <a:solidFill>
                <a:srgbClr val="7BA8DF"/>
              </a:solidFill>
            </a:ln>
          </c:spPr>
          <c:marker>
            <c:symbol val="diamond"/>
            <c:size val="9"/>
            <c:spPr>
              <a:solidFill>
                <a:srgbClr val="7BA8DF"/>
              </a:solidFill>
              <a:ln>
                <a:noFill/>
              </a:ln>
            </c:spPr>
          </c:marker>
          <c:cat>
            <c:numRef>
              <c:f>Sheet1!$A$2:$A$4</c:f>
              <c:numCache>
                <c:formatCode>General</c:formatCode>
                <c:ptCount val="3"/>
                <c:pt idx="0">
                  <c:v>2010</c:v>
                </c:pt>
                <c:pt idx="1">
                  <c:v>2011</c:v>
                </c:pt>
                <c:pt idx="2">
                  <c:v>2012</c:v>
                </c:pt>
              </c:numCache>
            </c:numRef>
          </c:cat>
          <c:val>
            <c:numRef>
              <c:f>Sheet1!$E$2:$E$4</c:f>
              <c:numCache>
                <c:formatCode>General</c:formatCode>
                <c:ptCount val="3"/>
                <c:pt idx="0">
                  <c:v>50.1</c:v>
                </c:pt>
                <c:pt idx="1">
                  <c:v>48.4</c:v>
                </c:pt>
                <c:pt idx="2">
                  <c:v>52</c:v>
                </c:pt>
              </c:numCache>
            </c:numRef>
          </c:val>
          <c:smooth val="0"/>
          <c:extLst>
            <c:ext xmlns:c16="http://schemas.microsoft.com/office/drawing/2014/chart" uri="{C3380CC4-5D6E-409C-BE32-E72D297353CC}">
              <c16:uniqueId val="{00000003-EFC2-4ADD-8A46-80C840E76D74}"/>
            </c:ext>
          </c:extLst>
        </c:ser>
        <c:dLbls>
          <c:showLegendKey val="0"/>
          <c:showVal val="0"/>
          <c:showCatName val="0"/>
          <c:showSerName val="0"/>
          <c:showPercent val="0"/>
          <c:showBubbleSize val="0"/>
        </c:dLbls>
        <c:marker val="1"/>
        <c:smooth val="0"/>
        <c:axId val="185068928"/>
        <c:axId val="185132544"/>
      </c:lineChart>
      <c:catAx>
        <c:axId val="185068928"/>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85132544"/>
        <c:crosses val="autoZero"/>
        <c:auto val="1"/>
        <c:lblAlgn val="ctr"/>
        <c:lblOffset val="100"/>
        <c:noMultiLvlLbl val="0"/>
      </c:catAx>
      <c:valAx>
        <c:axId val="185132544"/>
        <c:scaling>
          <c:orientation val="minMax"/>
          <c:max val="75"/>
          <c:min val="25"/>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2345679012345678E-2"/>
              <c:y val="0.4455224679361888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85068928"/>
        <c:crosses val="autoZero"/>
        <c:crossBetween val="between"/>
        <c:majorUnit val="10"/>
      </c:valAx>
    </c:plotArea>
    <c:legend>
      <c:legendPos val="t"/>
      <c:layout>
        <c:manualLayout>
          <c:xMode val="edge"/>
          <c:yMode val="edge"/>
          <c:x val="0"/>
          <c:y val="7.7294817798635118E-2"/>
          <c:w val="0.99745139496451829"/>
          <c:h val="6.5264294088563241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dirty="0" smtClean="0"/>
              <a:t>Movement Improved</a:t>
            </a:r>
            <a:endParaRPr lang="en-US" sz="1600" dirty="0"/>
          </a:p>
        </c:rich>
      </c:tx>
      <c:layout>
        <c:manualLayout>
          <c:xMode val="edge"/>
          <c:yMode val="edge"/>
          <c:x val="0.2767670360649363"/>
          <c:y val="0"/>
        </c:manualLayout>
      </c:layout>
      <c:overlay val="0"/>
    </c:title>
    <c:autoTitleDeleted val="0"/>
    <c:plotArea>
      <c:layout>
        <c:manualLayout>
          <c:layoutTarget val="inner"/>
          <c:xMode val="edge"/>
          <c:yMode val="edge"/>
          <c:x val="0.18453509283561778"/>
          <c:y val="0.17397107276484056"/>
          <c:w val="0.81546490716438225"/>
          <c:h val="0.73386943653319947"/>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Sheet1!$A$2:$A$4</c:f>
              <c:numCache>
                <c:formatCode>General</c:formatCode>
                <c:ptCount val="3"/>
                <c:pt idx="0">
                  <c:v>2010</c:v>
                </c:pt>
                <c:pt idx="1">
                  <c:v>2011</c:v>
                </c:pt>
                <c:pt idx="2">
                  <c:v>2012</c:v>
                </c:pt>
              </c:numCache>
            </c:numRef>
          </c:cat>
          <c:val>
            <c:numRef>
              <c:f>Sheet1!$B$2:$B$4</c:f>
              <c:numCache>
                <c:formatCode>General</c:formatCode>
                <c:ptCount val="3"/>
                <c:pt idx="0">
                  <c:v>54.4</c:v>
                </c:pt>
                <c:pt idx="1">
                  <c:v>57</c:v>
                </c:pt>
                <c:pt idx="2">
                  <c:v>59.7</c:v>
                </c:pt>
              </c:numCache>
            </c:numRef>
          </c:val>
          <c:smooth val="0"/>
          <c:extLst>
            <c:ext xmlns:c16="http://schemas.microsoft.com/office/drawing/2014/chart" uri="{C3380CC4-5D6E-409C-BE32-E72D297353CC}">
              <c16:uniqueId val="{00000000-A81C-4E2C-9ED2-8B85071837CB}"/>
            </c:ext>
          </c:extLst>
        </c:ser>
        <c:ser>
          <c:idx val="0"/>
          <c:order val="1"/>
          <c:tx>
            <c:strRef>
              <c:f>Sheet1!$C$1</c:f>
              <c:strCache>
                <c:ptCount val="1"/>
                <c:pt idx="0">
                  <c:v>White</c:v>
                </c:pt>
              </c:strCache>
            </c:strRef>
          </c:tx>
          <c:spPr>
            <a:ln w="25400">
              <a:solidFill>
                <a:srgbClr val="0072C6"/>
              </a:solidFill>
            </a:ln>
          </c:spPr>
          <c:marker>
            <c:symbol val="square"/>
            <c:size val="7"/>
            <c:spPr>
              <a:solidFill>
                <a:srgbClr val="0072C6"/>
              </a:solidFill>
              <a:ln>
                <a:noFill/>
              </a:ln>
            </c:spPr>
          </c:marker>
          <c:cat>
            <c:numRef>
              <c:f>Sheet1!$A$2:$A$4</c:f>
              <c:numCache>
                <c:formatCode>General</c:formatCode>
                <c:ptCount val="3"/>
                <c:pt idx="0">
                  <c:v>2010</c:v>
                </c:pt>
                <c:pt idx="1">
                  <c:v>2011</c:v>
                </c:pt>
                <c:pt idx="2">
                  <c:v>2012</c:v>
                </c:pt>
              </c:numCache>
            </c:numRef>
          </c:cat>
          <c:val>
            <c:numRef>
              <c:f>Sheet1!$C$2:$C$4</c:f>
              <c:numCache>
                <c:formatCode>General</c:formatCode>
                <c:ptCount val="3"/>
                <c:pt idx="0">
                  <c:v>55.6</c:v>
                </c:pt>
                <c:pt idx="1">
                  <c:v>58.2</c:v>
                </c:pt>
                <c:pt idx="2">
                  <c:v>60.9</c:v>
                </c:pt>
              </c:numCache>
            </c:numRef>
          </c:val>
          <c:smooth val="0"/>
          <c:extLst>
            <c:ext xmlns:c16="http://schemas.microsoft.com/office/drawing/2014/chart" uri="{C3380CC4-5D6E-409C-BE32-E72D297353CC}">
              <c16:uniqueId val="{00000001-A81C-4E2C-9ED2-8B85071837CB}"/>
            </c:ext>
          </c:extLst>
        </c:ser>
        <c:ser>
          <c:idx val="2"/>
          <c:order val="2"/>
          <c:tx>
            <c:strRef>
              <c:f>Sheet1!$D$1</c:f>
              <c:strCache>
                <c:ptCount val="1"/>
                <c:pt idx="0">
                  <c:v>Black</c:v>
                </c:pt>
              </c:strCache>
            </c:strRef>
          </c:tx>
          <c:spPr>
            <a:ln w="25400">
              <a:solidFill>
                <a:srgbClr val="AABA0A"/>
              </a:solidFill>
            </a:ln>
          </c:spPr>
          <c:marker>
            <c:symbol val="triangle"/>
            <c:size val="9"/>
            <c:spPr>
              <a:solidFill>
                <a:srgbClr val="AABA0A"/>
              </a:solidFill>
              <a:ln>
                <a:noFill/>
              </a:ln>
            </c:spPr>
          </c:marker>
          <c:cat>
            <c:numRef>
              <c:f>Sheet1!$A$2:$A$4</c:f>
              <c:numCache>
                <c:formatCode>General</c:formatCode>
                <c:ptCount val="3"/>
                <c:pt idx="0">
                  <c:v>2010</c:v>
                </c:pt>
                <c:pt idx="1">
                  <c:v>2011</c:v>
                </c:pt>
                <c:pt idx="2">
                  <c:v>2012</c:v>
                </c:pt>
              </c:numCache>
            </c:numRef>
          </c:cat>
          <c:val>
            <c:numRef>
              <c:f>Sheet1!$D$2:$D$4</c:f>
              <c:numCache>
                <c:formatCode>General</c:formatCode>
                <c:ptCount val="3"/>
                <c:pt idx="0">
                  <c:v>51.2</c:v>
                </c:pt>
                <c:pt idx="1">
                  <c:v>53.8</c:v>
                </c:pt>
                <c:pt idx="2">
                  <c:v>56.2</c:v>
                </c:pt>
              </c:numCache>
            </c:numRef>
          </c:val>
          <c:smooth val="0"/>
          <c:extLst>
            <c:ext xmlns:c16="http://schemas.microsoft.com/office/drawing/2014/chart" uri="{C3380CC4-5D6E-409C-BE32-E72D297353CC}">
              <c16:uniqueId val="{00000002-A81C-4E2C-9ED2-8B85071837CB}"/>
            </c:ext>
          </c:extLst>
        </c:ser>
        <c:ser>
          <c:idx val="1"/>
          <c:order val="3"/>
          <c:tx>
            <c:strRef>
              <c:f>Sheet1!$E$1</c:f>
              <c:strCache>
                <c:ptCount val="1"/>
                <c:pt idx="0">
                  <c:v>Hispanic</c:v>
                </c:pt>
              </c:strCache>
            </c:strRef>
          </c:tx>
          <c:spPr>
            <a:ln w="34925">
              <a:solidFill>
                <a:srgbClr val="7BA8DF"/>
              </a:solidFill>
            </a:ln>
          </c:spPr>
          <c:marker>
            <c:symbol val="diamond"/>
            <c:size val="9"/>
            <c:spPr>
              <a:solidFill>
                <a:srgbClr val="7BA8DF"/>
              </a:solidFill>
              <a:ln>
                <a:noFill/>
              </a:ln>
            </c:spPr>
          </c:marker>
          <c:cat>
            <c:numRef>
              <c:f>Sheet1!$A$2:$A$4</c:f>
              <c:numCache>
                <c:formatCode>General</c:formatCode>
                <c:ptCount val="3"/>
                <c:pt idx="0">
                  <c:v>2010</c:v>
                </c:pt>
                <c:pt idx="1">
                  <c:v>2011</c:v>
                </c:pt>
                <c:pt idx="2">
                  <c:v>2012</c:v>
                </c:pt>
              </c:numCache>
            </c:numRef>
          </c:cat>
          <c:val>
            <c:numRef>
              <c:f>Sheet1!$E$2:$E$4</c:f>
              <c:numCache>
                <c:formatCode>General</c:formatCode>
                <c:ptCount val="3"/>
                <c:pt idx="0">
                  <c:v>48.1</c:v>
                </c:pt>
                <c:pt idx="1">
                  <c:v>51.1</c:v>
                </c:pt>
                <c:pt idx="2">
                  <c:v>54.7</c:v>
                </c:pt>
              </c:numCache>
            </c:numRef>
          </c:val>
          <c:smooth val="0"/>
          <c:extLst>
            <c:ext xmlns:c16="http://schemas.microsoft.com/office/drawing/2014/chart" uri="{C3380CC4-5D6E-409C-BE32-E72D297353CC}">
              <c16:uniqueId val="{00000003-A81C-4E2C-9ED2-8B85071837CB}"/>
            </c:ext>
          </c:extLst>
        </c:ser>
        <c:dLbls>
          <c:showLegendKey val="0"/>
          <c:showVal val="0"/>
          <c:showCatName val="0"/>
          <c:showSerName val="0"/>
          <c:showPercent val="0"/>
          <c:showBubbleSize val="0"/>
        </c:dLbls>
        <c:marker val="1"/>
        <c:smooth val="0"/>
        <c:axId val="186507264"/>
        <c:axId val="186509184"/>
      </c:lineChart>
      <c:catAx>
        <c:axId val="186507264"/>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86509184"/>
        <c:crosses val="autoZero"/>
        <c:auto val="1"/>
        <c:lblAlgn val="ctr"/>
        <c:lblOffset val="100"/>
        <c:noMultiLvlLbl val="0"/>
      </c:catAx>
      <c:valAx>
        <c:axId val="186509184"/>
        <c:scaling>
          <c:orientation val="minMax"/>
          <c:max val="75"/>
          <c:min val="25"/>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455224679361888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86507264"/>
        <c:crosses val="autoZero"/>
        <c:crossBetween val="between"/>
        <c:majorUnit val="10"/>
      </c:valAx>
    </c:plotArea>
    <c:legend>
      <c:legendPos val="t"/>
      <c:layout>
        <c:manualLayout>
          <c:xMode val="edge"/>
          <c:yMode val="edge"/>
          <c:x val="0"/>
          <c:y val="7.7294817798635118E-2"/>
          <c:w val="0.99745139496451829"/>
          <c:h val="6.5264294088563241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21099445902597"/>
          <c:y val="0.10657577525031593"/>
          <c:w val="0.89842082239720045"/>
          <c:h val="0.77345654709827938"/>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4199-4A78-9D57-B4EB8E0C4C03}"/>
              </c:ext>
            </c:extLst>
          </c:dPt>
          <c:dPt>
            <c:idx val="1"/>
            <c:invertIfNegative val="0"/>
            <c:bubble3D val="0"/>
            <c:extLst>
              <c:ext xmlns:c16="http://schemas.microsoft.com/office/drawing/2014/chart" uri="{C3380CC4-5D6E-409C-BE32-E72D297353CC}">
                <c16:uniqueId val="{00000001-4199-4A78-9D57-B4EB8E0C4C03}"/>
              </c:ext>
            </c:extLst>
          </c:dPt>
          <c:dPt>
            <c:idx val="2"/>
            <c:invertIfNegative val="0"/>
            <c:bubble3D val="0"/>
            <c:extLst>
              <c:ext xmlns:c16="http://schemas.microsoft.com/office/drawing/2014/chart" uri="{C3380CC4-5D6E-409C-BE32-E72D297353CC}">
                <c16:uniqueId val="{00000002-4199-4A78-9D57-B4EB8E0C4C03}"/>
              </c:ext>
            </c:extLst>
          </c:dPt>
          <c:dPt>
            <c:idx val="3"/>
            <c:invertIfNegative val="0"/>
            <c:bubble3D val="0"/>
            <c:extLst>
              <c:ext xmlns:c16="http://schemas.microsoft.com/office/drawing/2014/chart" uri="{C3380CC4-5D6E-409C-BE32-E72D297353CC}">
                <c16:uniqueId val="{00000003-4199-4A78-9D57-B4EB8E0C4C03}"/>
              </c:ext>
            </c:extLst>
          </c:dPt>
          <c:cat>
            <c:strRef>
              <c:f>Sheet1!$A$2:$A$6</c:f>
              <c:strCache>
                <c:ptCount val="5"/>
                <c:pt idx="0">
                  <c:v>All Ages</c:v>
                </c:pt>
                <c:pt idx="1">
                  <c:v>0-64</c:v>
                </c:pt>
                <c:pt idx="2">
                  <c:v>65-74</c:v>
                </c:pt>
                <c:pt idx="3">
                  <c:v>75-84</c:v>
                </c:pt>
                <c:pt idx="4">
                  <c:v>85+</c:v>
                </c:pt>
              </c:strCache>
            </c:strRef>
          </c:cat>
          <c:val>
            <c:numRef>
              <c:f>Sheet1!$B$2:$B$6</c:f>
              <c:numCache>
                <c:formatCode>General</c:formatCode>
                <c:ptCount val="5"/>
                <c:pt idx="0">
                  <c:v>50.9</c:v>
                </c:pt>
                <c:pt idx="1">
                  <c:v>57.4</c:v>
                </c:pt>
                <c:pt idx="2">
                  <c:v>64.099999999999994</c:v>
                </c:pt>
                <c:pt idx="3">
                  <c:v>52.7</c:v>
                </c:pt>
                <c:pt idx="4">
                  <c:v>39.299999999999997</c:v>
                </c:pt>
              </c:numCache>
            </c:numRef>
          </c:val>
          <c:extLst>
            <c:ext xmlns:c16="http://schemas.microsoft.com/office/drawing/2014/chart" uri="{C3380CC4-5D6E-409C-BE32-E72D297353CC}">
              <c16:uniqueId val="{00000004-4199-4A78-9D57-B4EB8E0C4C03}"/>
            </c:ext>
          </c:extLst>
        </c:ser>
        <c:ser>
          <c:idx val="1"/>
          <c:order val="1"/>
          <c:tx>
            <c:strRef>
              <c:f>Sheet1!$C$1</c:f>
              <c:strCache>
                <c:ptCount val="1"/>
                <c:pt idx="0">
                  <c:v>Black</c:v>
                </c:pt>
              </c:strCache>
            </c:strRef>
          </c:tx>
          <c:spPr>
            <a:solidFill>
              <a:srgbClr val="AABA0A"/>
            </a:solidFill>
          </c:spPr>
          <c:invertIfNegative val="0"/>
          <c:cat>
            <c:strRef>
              <c:f>Sheet1!$A$2:$A$6</c:f>
              <c:strCache>
                <c:ptCount val="5"/>
                <c:pt idx="0">
                  <c:v>All Ages</c:v>
                </c:pt>
                <c:pt idx="1">
                  <c:v>0-64</c:v>
                </c:pt>
                <c:pt idx="2">
                  <c:v>65-74</c:v>
                </c:pt>
                <c:pt idx="3">
                  <c:v>75-84</c:v>
                </c:pt>
                <c:pt idx="4">
                  <c:v>85+</c:v>
                </c:pt>
              </c:strCache>
            </c:strRef>
          </c:cat>
          <c:val>
            <c:numRef>
              <c:f>Sheet1!$C$2:$C$6</c:f>
              <c:numCache>
                <c:formatCode>General</c:formatCode>
                <c:ptCount val="5"/>
                <c:pt idx="0">
                  <c:v>51</c:v>
                </c:pt>
                <c:pt idx="1">
                  <c:v>56.6</c:v>
                </c:pt>
                <c:pt idx="2">
                  <c:v>56.2</c:v>
                </c:pt>
                <c:pt idx="3">
                  <c:v>48.4</c:v>
                </c:pt>
                <c:pt idx="4">
                  <c:v>39</c:v>
                </c:pt>
              </c:numCache>
            </c:numRef>
          </c:val>
          <c:extLst>
            <c:ext xmlns:c16="http://schemas.microsoft.com/office/drawing/2014/chart" uri="{C3380CC4-5D6E-409C-BE32-E72D297353CC}">
              <c16:uniqueId val="{00000005-4199-4A78-9D57-B4EB8E0C4C03}"/>
            </c:ext>
          </c:extLst>
        </c:ser>
        <c:ser>
          <c:idx val="2"/>
          <c:order val="2"/>
          <c:tx>
            <c:strRef>
              <c:f>Sheet1!$D$1</c:f>
              <c:strCache>
                <c:ptCount val="1"/>
                <c:pt idx="0">
                  <c:v>Hispanic</c:v>
                </c:pt>
              </c:strCache>
            </c:strRef>
          </c:tx>
          <c:spPr>
            <a:solidFill>
              <a:sysClr val="window" lastClr="FFFFFF"/>
            </a:solidFill>
            <a:ln>
              <a:solidFill>
                <a:sysClr val="windowText" lastClr="000000"/>
              </a:solidFill>
            </a:ln>
          </c:spPr>
          <c:invertIfNegative val="0"/>
          <c:cat>
            <c:strRef>
              <c:f>Sheet1!$A$2:$A$6</c:f>
              <c:strCache>
                <c:ptCount val="5"/>
                <c:pt idx="0">
                  <c:v>All Ages</c:v>
                </c:pt>
                <c:pt idx="1">
                  <c:v>0-64</c:v>
                </c:pt>
                <c:pt idx="2">
                  <c:v>65-74</c:v>
                </c:pt>
                <c:pt idx="3">
                  <c:v>75-84</c:v>
                </c:pt>
                <c:pt idx="4">
                  <c:v>85+</c:v>
                </c:pt>
              </c:strCache>
            </c:strRef>
          </c:cat>
          <c:val>
            <c:numRef>
              <c:f>Sheet1!$D$2:$D$6</c:f>
              <c:numCache>
                <c:formatCode>General</c:formatCode>
                <c:ptCount val="5"/>
                <c:pt idx="0">
                  <c:v>39.200000000000003</c:v>
                </c:pt>
                <c:pt idx="1">
                  <c:v>45.9</c:v>
                </c:pt>
                <c:pt idx="2">
                  <c:v>41.4</c:v>
                </c:pt>
                <c:pt idx="3">
                  <c:v>38.6</c:v>
                </c:pt>
                <c:pt idx="4">
                  <c:v>30.8</c:v>
                </c:pt>
              </c:numCache>
            </c:numRef>
          </c:val>
          <c:extLst>
            <c:ext xmlns:c16="http://schemas.microsoft.com/office/drawing/2014/chart" uri="{C3380CC4-5D6E-409C-BE32-E72D297353CC}">
              <c16:uniqueId val="{00000006-4199-4A78-9D57-B4EB8E0C4C03}"/>
            </c:ext>
          </c:extLst>
        </c:ser>
        <c:dLbls>
          <c:showLegendKey val="0"/>
          <c:showVal val="0"/>
          <c:showCatName val="0"/>
          <c:showSerName val="0"/>
          <c:showPercent val="0"/>
          <c:showBubbleSize val="0"/>
        </c:dLbls>
        <c:gapWidth val="150"/>
        <c:axId val="186876288"/>
        <c:axId val="186877824"/>
      </c:barChart>
      <c:catAx>
        <c:axId val="186876288"/>
        <c:scaling>
          <c:orientation val="minMax"/>
        </c:scaling>
        <c:delete val="0"/>
        <c:axPos val="b"/>
        <c:minorGridlines>
          <c:spPr>
            <a:ln>
              <a:noFill/>
            </a:ln>
          </c:spPr>
        </c:minorGridlines>
        <c:numFmt formatCode="General" sourceLinked="1"/>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86877824"/>
        <c:crosses val="autoZero"/>
        <c:auto val="1"/>
        <c:lblAlgn val="ctr"/>
        <c:lblOffset val="100"/>
        <c:noMultiLvlLbl val="0"/>
      </c:catAx>
      <c:valAx>
        <c:axId val="186877824"/>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40529308836395456"/>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86876288"/>
        <c:crosses val="autoZero"/>
        <c:crossBetween val="between"/>
        <c:majorUnit val="10"/>
      </c:valAx>
    </c:plotArea>
    <c:legend>
      <c:legendPos val="t"/>
      <c:layout>
        <c:manualLayout>
          <c:xMode val="edge"/>
          <c:yMode val="edge"/>
          <c:x val="9.3525107710592775E-2"/>
          <c:y val="1.8517060367454078E-3"/>
          <c:w val="0.79233459614717971"/>
          <c:h val="6.9507630990570612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3973461650627"/>
          <c:y val="0.15924222108106051"/>
          <c:w val="0.79836687080781565"/>
          <c:h val="0.68755610711704518"/>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Sheet1!$B$1:$L$1</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Sheet1!$B$2:$L$2</c:f>
              <c:numCache>
                <c:formatCode>0.0</c:formatCode>
                <c:ptCount val="11"/>
                <c:pt idx="0">
                  <c:v>15.6294</c:v>
                </c:pt>
                <c:pt idx="1">
                  <c:v>16.278199999999998</c:v>
                </c:pt>
                <c:pt idx="2">
                  <c:v>14.8436</c:v>
                </c:pt>
                <c:pt idx="3">
                  <c:v>16.0002</c:v>
                </c:pt>
                <c:pt idx="4">
                  <c:v>16.9618</c:v>
                </c:pt>
                <c:pt idx="5">
                  <c:v>17.972200000000001</c:v>
                </c:pt>
                <c:pt idx="6">
                  <c:v>17.594799999999999</c:v>
                </c:pt>
                <c:pt idx="7">
                  <c:v>21.0718</c:v>
                </c:pt>
                <c:pt idx="8">
                  <c:v>21.210100000000001</c:v>
                </c:pt>
                <c:pt idx="9">
                  <c:v>19.944299999999998</c:v>
                </c:pt>
                <c:pt idx="10">
                  <c:v>20.2</c:v>
                </c:pt>
              </c:numCache>
            </c:numRef>
          </c:val>
          <c:smooth val="0"/>
          <c:extLst>
            <c:ext xmlns:c16="http://schemas.microsoft.com/office/drawing/2014/chart" uri="{C3380CC4-5D6E-409C-BE32-E72D297353CC}">
              <c16:uniqueId val="{00000000-CE27-4D50-9883-41763C7866CD}"/>
            </c:ext>
          </c:extLst>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numRef>
              <c:f>Sheet1!$B$1:$L$1</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Sheet1!$B$3:$L$3</c:f>
              <c:numCache>
                <c:formatCode>0.0</c:formatCode>
                <c:ptCount val="11"/>
                <c:pt idx="0">
                  <c:v>12.8377</c:v>
                </c:pt>
                <c:pt idx="1">
                  <c:v>14.789199999999999</c:v>
                </c:pt>
                <c:pt idx="2">
                  <c:v>11.6332</c:v>
                </c:pt>
                <c:pt idx="3">
                  <c:v>12.9939</c:v>
                </c:pt>
                <c:pt idx="4">
                  <c:v>15.072100000000001</c:v>
                </c:pt>
                <c:pt idx="5">
                  <c:v>15.5563</c:v>
                </c:pt>
                <c:pt idx="6">
                  <c:v>14.0037</c:v>
                </c:pt>
                <c:pt idx="7">
                  <c:v>17.349799999999998</c:v>
                </c:pt>
                <c:pt idx="8">
                  <c:v>18.025600000000001</c:v>
                </c:pt>
                <c:pt idx="9">
                  <c:v>15.437900000000001</c:v>
                </c:pt>
                <c:pt idx="10">
                  <c:v>16</c:v>
                </c:pt>
              </c:numCache>
            </c:numRef>
          </c:val>
          <c:smooth val="0"/>
          <c:extLst>
            <c:ext xmlns:c16="http://schemas.microsoft.com/office/drawing/2014/chart" uri="{C3380CC4-5D6E-409C-BE32-E72D297353CC}">
              <c16:uniqueId val="{00000001-CE27-4D50-9883-41763C7866CD}"/>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numRef>
              <c:f>Sheet1!$B$1:$L$1</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Sheet1!$B$4:$L$4</c:f>
              <c:numCache>
                <c:formatCode>0.0</c:formatCode>
                <c:ptCount val="11"/>
                <c:pt idx="0">
                  <c:v>13.081899999999999</c:v>
                </c:pt>
                <c:pt idx="1">
                  <c:v>15.8194</c:v>
                </c:pt>
                <c:pt idx="2">
                  <c:v>14.837400000000001</c:v>
                </c:pt>
                <c:pt idx="3">
                  <c:v>12.919</c:v>
                </c:pt>
                <c:pt idx="4">
                  <c:v>14.773899999999999</c:v>
                </c:pt>
                <c:pt idx="5">
                  <c:v>14.2988</c:v>
                </c:pt>
                <c:pt idx="6">
                  <c:v>17.0032</c:v>
                </c:pt>
                <c:pt idx="7">
                  <c:v>18.642499999999998</c:v>
                </c:pt>
                <c:pt idx="8">
                  <c:v>18.671099999999999</c:v>
                </c:pt>
                <c:pt idx="9">
                  <c:v>19.987100000000002</c:v>
                </c:pt>
                <c:pt idx="10">
                  <c:v>21.6</c:v>
                </c:pt>
              </c:numCache>
            </c:numRef>
          </c:val>
          <c:smooth val="0"/>
          <c:extLst>
            <c:ext xmlns:c16="http://schemas.microsoft.com/office/drawing/2014/chart" uri="{C3380CC4-5D6E-409C-BE32-E72D297353CC}">
              <c16:uniqueId val="{00000002-CE27-4D50-9883-41763C7866CD}"/>
            </c:ext>
          </c:extLst>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numRef>
              <c:f>Sheet1!$B$1:$L$1</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Sheet1!$B$5:$L$5</c:f>
              <c:numCache>
                <c:formatCode>0.0</c:formatCode>
                <c:ptCount val="11"/>
                <c:pt idx="0">
                  <c:v>22.970099999999999</c:v>
                </c:pt>
                <c:pt idx="1">
                  <c:v>19.7791</c:v>
                </c:pt>
                <c:pt idx="2">
                  <c:v>22.0749</c:v>
                </c:pt>
                <c:pt idx="3">
                  <c:v>23.59</c:v>
                </c:pt>
                <c:pt idx="4">
                  <c:v>24.6477</c:v>
                </c:pt>
                <c:pt idx="5">
                  <c:v>27.011700000000001</c:v>
                </c:pt>
                <c:pt idx="6">
                  <c:v>27.852499999999999</c:v>
                </c:pt>
                <c:pt idx="7">
                  <c:v>33.043599999999998</c:v>
                </c:pt>
                <c:pt idx="8">
                  <c:v>30.595500000000001</c:v>
                </c:pt>
                <c:pt idx="9">
                  <c:v>29.544899999999998</c:v>
                </c:pt>
                <c:pt idx="10">
                  <c:v>30.6</c:v>
                </c:pt>
              </c:numCache>
            </c:numRef>
          </c:val>
          <c:smooth val="0"/>
          <c:extLst>
            <c:ext xmlns:c16="http://schemas.microsoft.com/office/drawing/2014/chart" uri="{C3380CC4-5D6E-409C-BE32-E72D297353CC}">
              <c16:uniqueId val="{00000003-CE27-4D50-9883-41763C7866CD}"/>
            </c:ext>
          </c:extLst>
        </c:ser>
        <c:dLbls>
          <c:showLegendKey val="0"/>
          <c:showVal val="0"/>
          <c:showCatName val="0"/>
          <c:showSerName val="0"/>
          <c:showPercent val="0"/>
          <c:showBubbleSize val="0"/>
        </c:dLbls>
        <c:marker val="1"/>
        <c:smooth val="0"/>
        <c:axId val="187303808"/>
        <c:axId val="187359232"/>
      </c:lineChart>
      <c:catAx>
        <c:axId val="187303808"/>
        <c:scaling>
          <c:orientation val="minMax"/>
        </c:scaling>
        <c:delete val="0"/>
        <c:axPos val="b"/>
        <c:numFmt formatCode="General" sourceLinked="1"/>
        <c:majorTickMark val="out"/>
        <c:minorTickMark val="none"/>
        <c:tickLblPos val="nextTo"/>
        <c:txPr>
          <a:bodyPr rot="-3420000"/>
          <a:lstStyle/>
          <a:p>
            <a:pPr>
              <a:defRPr sz="1600" b="0" baseline="0">
                <a:latin typeface="Calibri" panose="020F0502020204030204" pitchFamily="34" charset="0"/>
              </a:defRPr>
            </a:pPr>
            <a:endParaRPr lang="en-US"/>
          </a:p>
        </c:txPr>
        <c:crossAx val="187359232"/>
        <c:crosses val="autoZero"/>
        <c:auto val="1"/>
        <c:lblAlgn val="ctr"/>
        <c:lblOffset val="100"/>
        <c:noMultiLvlLbl val="0"/>
      </c:catAx>
      <c:valAx>
        <c:axId val="187359232"/>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147086233785993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87303808"/>
        <c:crosses val="autoZero"/>
        <c:crossBetween val="between"/>
        <c:majorUnit val="10"/>
      </c:valAx>
    </c:plotArea>
    <c:legend>
      <c:legendPos val="t"/>
      <c:layout>
        <c:manualLayout>
          <c:xMode val="edge"/>
          <c:yMode val="edge"/>
          <c:x val="2.5483620103042672E-3"/>
          <c:y val="4.9476729810947542E-2"/>
          <c:w val="0.99127867697093419"/>
          <c:h val="0.105348719996956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dirty="0" smtClean="0"/>
              <a:t>Hispanics</a:t>
            </a:r>
            <a:endParaRPr lang="en-US" sz="1600" dirty="0"/>
          </a:p>
        </c:rich>
      </c:tx>
      <c:layout>
        <c:manualLayout>
          <c:xMode val="edge"/>
          <c:yMode val="edge"/>
          <c:x val="0.39121901428988043"/>
          <c:y val="0"/>
        </c:manualLayout>
      </c:layout>
      <c:overlay val="0"/>
    </c:title>
    <c:autoTitleDeleted val="0"/>
    <c:plotArea>
      <c:layout>
        <c:manualLayout>
          <c:layoutTarget val="inner"/>
          <c:xMode val="edge"/>
          <c:yMode val="edge"/>
          <c:x val="0.17854355011179157"/>
          <c:y val="0.16059354673057172"/>
          <c:w val="0.80316929133858272"/>
          <c:h val="0.6858795503822892"/>
        </c:manualLayout>
      </c:layout>
      <c:lineChart>
        <c:grouping val="standard"/>
        <c:varyColors val="0"/>
        <c:ser>
          <c:idx val="3"/>
          <c:order val="0"/>
          <c:tx>
            <c:strRef>
              <c:f>Sheet1!$A$2</c:f>
              <c:strCache>
                <c:ptCount val="1"/>
                <c:pt idx="0">
                  <c:v>Private</c:v>
                </c:pt>
              </c:strCache>
            </c:strRef>
          </c:tx>
          <c:spPr>
            <a:ln w="25400">
              <a:solidFill>
                <a:sysClr val="windowText" lastClr="000000"/>
              </a:solidFill>
            </a:ln>
          </c:spPr>
          <c:marker>
            <c:symbol val="circle"/>
            <c:size val="7"/>
            <c:spPr>
              <a:solidFill>
                <a:sysClr val="windowText" lastClr="000000"/>
              </a:solidFill>
              <a:ln>
                <a:noFill/>
              </a:ln>
            </c:spPr>
          </c:marker>
          <c:cat>
            <c:numRef>
              <c:f>Sheet1!$B$1:$L$1</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Sheet1!$B$2:$L$2</c:f>
              <c:numCache>
                <c:formatCode>0.0</c:formatCode>
                <c:ptCount val="11"/>
                <c:pt idx="0">
                  <c:v>13.1052</c:v>
                </c:pt>
                <c:pt idx="1">
                  <c:v>8.5246999999999993</c:v>
                </c:pt>
                <c:pt idx="2">
                  <c:v>11.670500000000001</c:v>
                </c:pt>
                <c:pt idx="3">
                  <c:v>10.3766</c:v>
                </c:pt>
                <c:pt idx="4">
                  <c:v>13.4498</c:v>
                </c:pt>
                <c:pt idx="5">
                  <c:v>15.3398</c:v>
                </c:pt>
                <c:pt idx="6">
                  <c:v>14.550800000000001</c:v>
                </c:pt>
                <c:pt idx="7">
                  <c:v>14.2338</c:v>
                </c:pt>
                <c:pt idx="8">
                  <c:v>9.4797999999999991</c:v>
                </c:pt>
                <c:pt idx="9">
                  <c:v>11.2258</c:v>
                </c:pt>
                <c:pt idx="10">
                  <c:v>13.3444</c:v>
                </c:pt>
              </c:numCache>
            </c:numRef>
          </c:val>
          <c:smooth val="0"/>
          <c:extLst>
            <c:ext xmlns:c16="http://schemas.microsoft.com/office/drawing/2014/chart" uri="{C3380CC4-5D6E-409C-BE32-E72D297353CC}">
              <c16:uniqueId val="{00000000-5683-43F8-A38B-07E49DF8F086}"/>
            </c:ext>
          </c:extLst>
        </c:ser>
        <c:ser>
          <c:idx val="0"/>
          <c:order val="1"/>
          <c:tx>
            <c:strRef>
              <c:f>Sheet1!$A$3</c:f>
              <c:strCache>
                <c:ptCount val="1"/>
                <c:pt idx="0">
                  <c:v>Public</c:v>
                </c:pt>
              </c:strCache>
            </c:strRef>
          </c:tx>
          <c:spPr>
            <a:ln w="25400">
              <a:solidFill>
                <a:srgbClr val="0072C6"/>
              </a:solidFill>
            </a:ln>
          </c:spPr>
          <c:marker>
            <c:symbol val="square"/>
            <c:size val="7"/>
            <c:spPr>
              <a:solidFill>
                <a:srgbClr val="0072C6"/>
              </a:solidFill>
              <a:ln>
                <a:noFill/>
              </a:ln>
            </c:spPr>
          </c:marker>
          <c:cat>
            <c:numRef>
              <c:f>Sheet1!$B$1:$L$1</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Sheet1!$B$3:$L$3</c:f>
              <c:numCache>
                <c:formatCode>0.0</c:formatCode>
                <c:ptCount val="11"/>
                <c:pt idx="0">
                  <c:v>20.839500000000001</c:v>
                </c:pt>
                <c:pt idx="1">
                  <c:v>20.166899999999998</c:v>
                </c:pt>
                <c:pt idx="2">
                  <c:v>17.360600000000002</c:v>
                </c:pt>
                <c:pt idx="3">
                  <c:v>25.182400000000001</c:v>
                </c:pt>
                <c:pt idx="4">
                  <c:v>26.651499999999999</c:v>
                </c:pt>
                <c:pt idx="5">
                  <c:v>30.3949</c:v>
                </c:pt>
                <c:pt idx="6">
                  <c:v>24.3584</c:v>
                </c:pt>
                <c:pt idx="7">
                  <c:v>27.940300000000001</c:v>
                </c:pt>
                <c:pt idx="8">
                  <c:v>22.044799999999999</c:v>
                </c:pt>
                <c:pt idx="9">
                  <c:v>18.657499999999999</c:v>
                </c:pt>
                <c:pt idx="10">
                  <c:v>25.484400000000001</c:v>
                </c:pt>
              </c:numCache>
            </c:numRef>
          </c:val>
          <c:smooth val="0"/>
          <c:extLst>
            <c:ext xmlns:c16="http://schemas.microsoft.com/office/drawing/2014/chart" uri="{C3380CC4-5D6E-409C-BE32-E72D297353CC}">
              <c16:uniqueId val="{00000001-5683-43F8-A38B-07E49DF8F086}"/>
            </c:ext>
          </c:extLst>
        </c:ser>
        <c:ser>
          <c:idx val="2"/>
          <c:order val="2"/>
          <c:tx>
            <c:strRef>
              <c:f>Sheet1!$A$4</c:f>
              <c:strCache>
                <c:ptCount val="1"/>
                <c:pt idx="0">
                  <c:v>Uninsured</c:v>
                </c:pt>
              </c:strCache>
            </c:strRef>
          </c:tx>
          <c:spPr>
            <a:ln w="25400">
              <a:solidFill>
                <a:srgbClr val="AABA0A"/>
              </a:solidFill>
            </a:ln>
          </c:spPr>
          <c:marker>
            <c:symbol val="triangle"/>
            <c:size val="9"/>
            <c:spPr>
              <a:solidFill>
                <a:srgbClr val="AABA0A"/>
              </a:solidFill>
              <a:ln>
                <a:noFill/>
              </a:ln>
            </c:spPr>
          </c:marker>
          <c:cat>
            <c:numRef>
              <c:f>Sheet1!$B$1:$L$1</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Sheet1!$B$4:$L$4</c:f>
              <c:numCache>
                <c:formatCode>0.0</c:formatCode>
                <c:ptCount val="11"/>
                <c:pt idx="0">
                  <c:v>30.6051</c:v>
                </c:pt>
                <c:pt idx="1">
                  <c:v>26.569800000000001</c:v>
                </c:pt>
                <c:pt idx="2">
                  <c:v>28.793299999999999</c:v>
                </c:pt>
                <c:pt idx="3">
                  <c:v>31.543199999999999</c:v>
                </c:pt>
                <c:pt idx="4">
                  <c:v>31.011399999999998</c:v>
                </c:pt>
                <c:pt idx="5">
                  <c:v>32.518099999999997</c:v>
                </c:pt>
                <c:pt idx="6">
                  <c:v>36.012</c:v>
                </c:pt>
                <c:pt idx="7">
                  <c:v>44.061199999999999</c:v>
                </c:pt>
                <c:pt idx="8">
                  <c:v>42.367400000000004</c:v>
                </c:pt>
                <c:pt idx="9">
                  <c:v>41.340400000000002</c:v>
                </c:pt>
                <c:pt idx="10">
                  <c:v>40.894199999999998</c:v>
                </c:pt>
              </c:numCache>
            </c:numRef>
          </c:val>
          <c:smooth val="0"/>
          <c:extLst>
            <c:ext xmlns:c16="http://schemas.microsoft.com/office/drawing/2014/chart" uri="{C3380CC4-5D6E-409C-BE32-E72D297353CC}">
              <c16:uniqueId val="{00000002-5683-43F8-A38B-07E49DF8F086}"/>
            </c:ext>
          </c:extLst>
        </c:ser>
        <c:dLbls>
          <c:showLegendKey val="0"/>
          <c:showVal val="0"/>
          <c:showCatName val="0"/>
          <c:showSerName val="0"/>
          <c:showPercent val="0"/>
          <c:showBubbleSize val="0"/>
        </c:dLbls>
        <c:marker val="1"/>
        <c:smooth val="0"/>
        <c:axId val="188728448"/>
        <c:axId val="188730368"/>
      </c:lineChart>
      <c:catAx>
        <c:axId val="188728448"/>
        <c:scaling>
          <c:orientation val="minMax"/>
        </c:scaling>
        <c:delete val="0"/>
        <c:axPos val="b"/>
        <c:numFmt formatCode="General" sourceLinked="1"/>
        <c:majorTickMark val="out"/>
        <c:minorTickMark val="none"/>
        <c:tickLblPos val="nextTo"/>
        <c:txPr>
          <a:bodyPr rot="-3420000"/>
          <a:lstStyle/>
          <a:p>
            <a:pPr>
              <a:defRPr sz="1600" b="0" baseline="0">
                <a:latin typeface="Calibri" panose="020F0502020204030204" pitchFamily="34" charset="0"/>
              </a:defRPr>
            </a:pPr>
            <a:endParaRPr lang="en-US"/>
          </a:p>
        </c:txPr>
        <c:crossAx val="188730368"/>
        <c:crosses val="autoZero"/>
        <c:auto val="1"/>
        <c:lblAlgn val="ctr"/>
        <c:lblOffset val="100"/>
        <c:noMultiLvlLbl val="0"/>
      </c:catAx>
      <c:valAx>
        <c:axId val="188730368"/>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3.0864197530864196E-3"/>
              <c:y val="0.41537477652249982"/>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88728448"/>
        <c:crosses val="autoZero"/>
        <c:crossBetween val="between"/>
        <c:majorUnit val="10"/>
      </c:valAx>
    </c:plotArea>
    <c:legend>
      <c:legendPos val="t"/>
      <c:layout>
        <c:manualLayout>
          <c:xMode val="edge"/>
          <c:yMode val="edge"/>
          <c:x val="1.8518518518518517E-2"/>
          <c:y val="6.7592671839933047E-2"/>
          <c:w val="0.96296296296296291"/>
          <c:h val="7.0590123245463876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38699329250509"/>
          <c:y val="0.12724911516742227"/>
          <c:w val="0.88523865072421504"/>
          <c:h val="0.77430779249184756"/>
        </c:manualLayout>
      </c:layout>
      <c:barChart>
        <c:barDir val="col"/>
        <c:grouping val="clustered"/>
        <c:varyColors val="0"/>
        <c:ser>
          <c:idx val="0"/>
          <c:order val="0"/>
          <c:tx>
            <c:strRef>
              <c:f>Sheet1!$B$1</c:f>
              <c:strCache>
                <c:ptCount val="1"/>
                <c:pt idx="0">
                  <c:v>Quality Scores</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1BEC-4ED0-9C62-3DFE5FFEBD9A}"/>
              </c:ext>
            </c:extLst>
          </c:dPt>
          <c:dPt>
            <c:idx val="1"/>
            <c:invertIfNegative val="0"/>
            <c:bubble3D val="0"/>
            <c:extLst>
              <c:ext xmlns:c16="http://schemas.microsoft.com/office/drawing/2014/chart" uri="{C3380CC4-5D6E-409C-BE32-E72D297353CC}">
                <c16:uniqueId val="{00000001-1BEC-4ED0-9C62-3DFE5FFEBD9A}"/>
              </c:ext>
            </c:extLst>
          </c:dPt>
          <c:dPt>
            <c:idx val="2"/>
            <c:invertIfNegative val="0"/>
            <c:bubble3D val="0"/>
            <c:extLst>
              <c:ext xmlns:c16="http://schemas.microsoft.com/office/drawing/2014/chart" uri="{C3380CC4-5D6E-409C-BE32-E72D297353CC}">
                <c16:uniqueId val="{00000002-1BEC-4ED0-9C62-3DFE5FFEBD9A}"/>
              </c:ext>
            </c:extLst>
          </c:dPt>
          <c:dPt>
            <c:idx val="3"/>
            <c:invertIfNegative val="0"/>
            <c:bubble3D val="0"/>
            <c:extLst>
              <c:ext xmlns:c16="http://schemas.microsoft.com/office/drawing/2014/chart" uri="{C3380CC4-5D6E-409C-BE32-E72D297353CC}">
                <c16:uniqueId val="{00000003-1BEC-4ED0-9C62-3DFE5FFEBD9A}"/>
              </c:ext>
            </c:extLst>
          </c:dPt>
          <c:cat>
            <c:strRef>
              <c:f>Sheet1!$A$2:$A$5</c:f>
              <c:strCache>
                <c:ptCount val="4"/>
                <c:pt idx="0">
                  <c:v>California</c:v>
                </c:pt>
                <c:pt idx="1">
                  <c:v>Arizona</c:v>
                </c:pt>
                <c:pt idx="2">
                  <c:v>New Mexico</c:v>
                </c:pt>
                <c:pt idx="3">
                  <c:v>Texas</c:v>
                </c:pt>
              </c:strCache>
            </c:strRef>
          </c:cat>
          <c:val>
            <c:numRef>
              <c:f>Sheet1!$B$2:$B$5</c:f>
              <c:numCache>
                <c:formatCode>General</c:formatCode>
                <c:ptCount val="4"/>
                <c:pt idx="0">
                  <c:v>41.8</c:v>
                </c:pt>
                <c:pt idx="1">
                  <c:v>48.9</c:v>
                </c:pt>
                <c:pt idx="2">
                  <c:v>35.5</c:v>
                </c:pt>
                <c:pt idx="3">
                  <c:v>33</c:v>
                </c:pt>
              </c:numCache>
            </c:numRef>
          </c:val>
          <c:extLst>
            <c:ext xmlns:c16="http://schemas.microsoft.com/office/drawing/2014/chart" uri="{C3380CC4-5D6E-409C-BE32-E72D297353CC}">
              <c16:uniqueId val="{00000004-1BEC-4ED0-9C62-3DFE5FFEBD9A}"/>
            </c:ext>
          </c:extLst>
        </c:ser>
        <c:ser>
          <c:idx val="1"/>
          <c:order val="1"/>
          <c:tx>
            <c:strRef>
              <c:f>Sheet1!$C$1</c:f>
              <c:strCache>
                <c:ptCount val="1"/>
                <c:pt idx="0">
                  <c:v>Quality Scores Among Hispanics</c:v>
                </c:pt>
              </c:strCache>
            </c:strRef>
          </c:tx>
          <c:spPr>
            <a:solidFill>
              <a:srgbClr val="AABA0A"/>
            </a:solidFill>
          </c:spPr>
          <c:invertIfNegative val="0"/>
          <c:cat>
            <c:strRef>
              <c:f>Sheet1!$A$2:$A$5</c:f>
              <c:strCache>
                <c:ptCount val="4"/>
                <c:pt idx="0">
                  <c:v>California</c:v>
                </c:pt>
                <c:pt idx="1">
                  <c:v>Arizona</c:v>
                </c:pt>
                <c:pt idx="2">
                  <c:v>New Mexico</c:v>
                </c:pt>
                <c:pt idx="3">
                  <c:v>Texas</c:v>
                </c:pt>
              </c:strCache>
            </c:strRef>
          </c:cat>
          <c:val>
            <c:numRef>
              <c:f>Sheet1!$C$2:$C$5</c:f>
              <c:numCache>
                <c:formatCode>General</c:formatCode>
                <c:ptCount val="4"/>
                <c:pt idx="0">
                  <c:v>47.1</c:v>
                </c:pt>
                <c:pt idx="1">
                  <c:v>48.8</c:v>
                </c:pt>
                <c:pt idx="2">
                  <c:v>44.3</c:v>
                </c:pt>
                <c:pt idx="3">
                  <c:v>22.9</c:v>
                </c:pt>
              </c:numCache>
            </c:numRef>
          </c:val>
          <c:extLst>
            <c:ext xmlns:c16="http://schemas.microsoft.com/office/drawing/2014/chart" uri="{C3380CC4-5D6E-409C-BE32-E72D297353CC}">
              <c16:uniqueId val="{00000005-1BEC-4ED0-9C62-3DFE5FFEBD9A}"/>
            </c:ext>
          </c:extLst>
        </c:ser>
        <c:dLbls>
          <c:showLegendKey val="0"/>
          <c:showVal val="0"/>
          <c:showCatName val="0"/>
          <c:showSerName val="0"/>
          <c:showPercent val="0"/>
          <c:showBubbleSize val="0"/>
        </c:dLbls>
        <c:gapWidth val="150"/>
        <c:axId val="189128704"/>
        <c:axId val="189130240"/>
      </c:barChart>
      <c:catAx>
        <c:axId val="1891287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89130240"/>
        <c:crosses val="autoZero"/>
        <c:auto val="1"/>
        <c:lblAlgn val="ctr"/>
        <c:lblOffset val="100"/>
        <c:noMultiLvlLbl val="0"/>
      </c:catAx>
      <c:valAx>
        <c:axId val="189130240"/>
        <c:scaling>
          <c:orientation val="minMax"/>
          <c:max val="50"/>
          <c:min val="0"/>
        </c:scaling>
        <c:delete val="0"/>
        <c:axPos val="l"/>
        <c:majorGridlines/>
        <c:title>
          <c:tx>
            <c:rich>
              <a:bodyPr rot="-5400000" vert="horz"/>
              <a:lstStyle/>
              <a:p>
                <a:pPr>
                  <a:defRPr sz="1600">
                    <a:latin typeface="Calibri" panose="020F0502020204030204" pitchFamily="34" charset="0"/>
                  </a:defRPr>
                </a:pPr>
                <a:r>
                  <a:rPr lang="en-US" dirty="0" smtClean="0"/>
                  <a:t>Score</a:t>
                </a:r>
                <a:endParaRPr lang="en-US" dirty="0"/>
              </a:p>
            </c:rich>
          </c:tx>
          <c:layout>
            <c:manualLayout>
              <c:xMode val="edge"/>
              <c:yMode val="edge"/>
              <c:x val="0"/>
              <c:y val="0.45564627574962224"/>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89128704"/>
        <c:crosses val="autoZero"/>
        <c:crossBetween val="between"/>
        <c:majorUnit val="10"/>
      </c:valAx>
    </c:plotArea>
    <c:legend>
      <c:legendPos val="t"/>
      <c:layout>
        <c:manualLayout>
          <c:xMode val="edge"/>
          <c:yMode val="edge"/>
          <c:x val="5.2469135802469133E-2"/>
          <c:y val="2.5563210848643927E-3"/>
          <c:w val="0.88801351219986391"/>
          <c:h val="8.620456533842360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smtClean="0">
                <a:latin typeface="Calibri" panose="020F0502020204030204" pitchFamily="34" charset="0"/>
              </a:rPr>
              <a:t>Border Counties</a:t>
            </a:r>
            <a:endParaRPr lang="en-US" sz="1600" dirty="0">
              <a:latin typeface="Calibri" panose="020F0502020204030204" pitchFamily="34" charset="0"/>
            </a:endParaRPr>
          </a:p>
        </c:rich>
      </c:tx>
      <c:overlay val="0"/>
    </c:title>
    <c:autoTitleDeleted val="0"/>
    <c:plotArea>
      <c:layout>
        <c:manualLayout>
          <c:layoutTarget val="inner"/>
          <c:xMode val="edge"/>
          <c:yMode val="edge"/>
          <c:x val="0.1859689413823272"/>
          <c:y val="0.16049382716049382"/>
          <c:w val="0.61880285797608636"/>
          <c:h val="0.61880285797608636"/>
        </c:manualLayout>
      </c:layout>
      <c:pieChart>
        <c:varyColors val="1"/>
        <c:ser>
          <c:idx val="0"/>
          <c:order val="0"/>
          <c:dPt>
            <c:idx val="0"/>
            <c:bubble3D val="0"/>
            <c:spPr>
              <a:solidFill>
                <a:srgbClr val="AABA0A"/>
              </a:solidFill>
            </c:spPr>
            <c:extLst>
              <c:ext xmlns:c16="http://schemas.microsoft.com/office/drawing/2014/chart" uri="{C3380CC4-5D6E-409C-BE32-E72D297353CC}">
                <c16:uniqueId val="{00000001-26AC-457A-A670-C23AAA1BEF48}"/>
              </c:ext>
            </c:extLst>
          </c:dPt>
          <c:dPt>
            <c:idx val="1"/>
            <c:bubble3D val="0"/>
            <c:spPr>
              <a:solidFill>
                <a:srgbClr val="0072C6"/>
              </a:solidFill>
            </c:spPr>
            <c:extLst>
              <c:ext xmlns:c16="http://schemas.microsoft.com/office/drawing/2014/chart" uri="{C3380CC4-5D6E-409C-BE32-E72D297353CC}">
                <c16:uniqueId val="{00000003-26AC-457A-A670-C23AAA1BEF48}"/>
              </c:ext>
            </c:extLst>
          </c:dPt>
          <c:dPt>
            <c:idx val="2"/>
            <c:bubble3D val="0"/>
            <c:spPr>
              <a:solidFill>
                <a:srgbClr val="C4BD97"/>
              </a:solidFill>
            </c:spPr>
            <c:extLst>
              <c:ext xmlns:c16="http://schemas.microsoft.com/office/drawing/2014/chart" uri="{C3380CC4-5D6E-409C-BE32-E72D297353CC}">
                <c16:uniqueId val="{00000005-26AC-457A-A670-C23AAA1BEF48}"/>
              </c:ext>
            </c:extLst>
          </c:dPt>
          <c:dPt>
            <c:idx val="3"/>
            <c:bubble3D val="0"/>
            <c:spPr>
              <a:solidFill>
                <a:schemeClr val="bg1"/>
              </a:solidFill>
              <a:ln>
                <a:solidFill>
                  <a:schemeClr val="tx1"/>
                </a:solidFill>
              </a:ln>
            </c:spPr>
            <c:extLst>
              <c:ext xmlns:c16="http://schemas.microsoft.com/office/drawing/2014/chart" uri="{C3380CC4-5D6E-409C-BE32-E72D297353CC}">
                <c16:uniqueId val="{00000007-26AC-457A-A670-C23AAA1BEF48}"/>
              </c:ext>
            </c:extLst>
          </c:dPt>
          <c:dPt>
            <c:idx val="4"/>
            <c:bubble3D val="0"/>
            <c:spPr>
              <a:solidFill>
                <a:srgbClr val="D9D9D9"/>
              </a:solidFill>
            </c:spPr>
            <c:extLst>
              <c:ext xmlns:c16="http://schemas.microsoft.com/office/drawing/2014/chart" uri="{C3380CC4-5D6E-409C-BE32-E72D297353CC}">
                <c16:uniqueId val="{00000009-26AC-457A-A670-C23AAA1BEF48}"/>
              </c:ext>
            </c:extLst>
          </c:dPt>
          <c:dPt>
            <c:idx val="5"/>
            <c:bubble3D val="0"/>
            <c:spPr>
              <a:solidFill>
                <a:schemeClr val="tx1"/>
              </a:solidFill>
            </c:spPr>
            <c:extLst>
              <c:ext xmlns:c16="http://schemas.microsoft.com/office/drawing/2014/chart" uri="{C3380CC4-5D6E-409C-BE32-E72D297353CC}">
                <c16:uniqueId val="{0000000B-26AC-457A-A670-C23AAA1BEF48}"/>
              </c:ext>
            </c:extLst>
          </c:dPt>
          <c:dLbls>
            <c:dLbl>
              <c:idx val="1"/>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26AC-457A-A670-C23AAA1BEF48}"/>
                </c:ext>
              </c:extLst>
            </c:dLbl>
            <c:dLbl>
              <c:idx val="5"/>
              <c:layout>
                <c:manualLayout>
                  <c:x val="0.11452269855156995"/>
                  <c:y val="5.609531447457956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6AC-457A-A670-C23AAA1BEF48}"/>
                </c:ext>
              </c:extLst>
            </c:dLbl>
            <c:spPr>
              <a:noFill/>
              <a:ln>
                <a:noFill/>
              </a:ln>
              <a:effectLst/>
            </c:spPr>
            <c:txPr>
              <a:bodyPr/>
              <a:lstStyle/>
              <a:p>
                <a:pPr>
                  <a:defRPr sz="1400">
                    <a:latin typeface="Calibri" panose="020F0502020204030204" pitchFamily="34" charset="0"/>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Sheet1!$A$2:$A$7</c:f>
              <c:strCache>
                <c:ptCount val="6"/>
                <c:pt idx="0">
                  <c:v>Hispanic</c:v>
                </c:pt>
                <c:pt idx="1">
                  <c:v>White</c:v>
                </c:pt>
                <c:pt idx="2">
                  <c:v>Black</c:v>
                </c:pt>
                <c:pt idx="3">
                  <c:v>API</c:v>
                </c:pt>
                <c:pt idx="4">
                  <c:v>AI/AN</c:v>
                </c:pt>
                <c:pt idx="5">
                  <c:v>Other Non-Hispanic</c:v>
                </c:pt>
              </c:strCache>
            </c:strRef>
          </c:cat>
          <c:val>
            <c:numRef>
              <c:f>Sheet1!$B$2:$B$7</c:f>
              <c:numCache>
                <c:formatCode>0.0</c:formatCode>
                <c:ptCount val="6"/>
                <c:pt idx="0">
                  <c:v>55.9</c:v>
                </c:pt>
                <c:pt idx="1">
                  <c:v>33.299999999999997</c:v>
                </c:pt>
                <c:pt idx="2">
                  <c:v>2.9</c:v>
                </c:pt>
                <c:pt idx="3">
                  <c:v>5.5</c:v>
                </c:pt>
                <c:pt idx="4">
                  <c:v>0.7</c:v>
                </c:pt>
                <c:pt idx="5">
                  <c:v>1.9</c:v>
                </c:pt>
              </c:numCache>
            </c:numRef>
          </c:val>
          <c:extLst>
            <c:ext xmlns:c16="http://schemas.microsoft.com/office/drawing/2014/chart" uri="{C3380CC4-5D6E-409C-BE32-E72D297353CC}">
              <c16:uniqueId val="{0000000C-26AC-457A-A670-C23AAA1BEF48}"/>
            </c:ext>
          </c:extLst>
        </c:ser>
        <c:dLbls>
          <c:showLegendKey val="0"/>
          <c:showVal val="0"/>
          <c:showCatName val="0"/>
          <c:showSerName val="0"/>
          <c:showPercent val="0"/>
          <c:showBubbleSize val="0"/>
          <c:showLeaderLines val="1"/>
        </c:dLbls>
        <c:firstSliceAng val="0"/>
      </c:pieChart>
    </c:plotArea>
    <c:legend>
      <c:legendPos val="b"/>
      <c:layout>
        <c:manualLayout>
          <c:xMode val="edge"/>
          <c:yMode val="edge"/>
          <c:x val="3.4995625546817992E-5"/>
          <c:y val="0.79164236414892586"/>
          <c:w val="0.99684358899581982"/>
          <c:h val="0.18983911733255565"/>
        </c:manualLayout>
      </c:layout>
      <c:overlay val="0"/>
      <c:txPr>
        <a:bodyPr/>
        <a:lstStyle/>
        <a:p>
          <a:pPr>
            <a:defRPr sz="16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dirty="0" smtClean="0">
                <a:latin typeface="Calibri" panose="020F0502020204030204" pitchFamily="34" charset="0"/>
              </a:rPr>
              <a:t>Non-Border Counties</a:t>
            </a:r>
            <a:endParaRPr lang="en-US" sz="1600" dirty="0">
              <a:latin typeface="Calibri" panose="020F0502020204030204" pitchFamily="34" charset="0"/>
            </a:endParaRPr>
          </a:p>
        </c:rich>
      </c:tx>
      <c:overlay val="0"/>
    </c:title>
    <c:autoTitleDeleted val="0"/>
    <c:plotArea>
      <c:layout>
        <c:manualLayout>
          <c:layoutTarget val="inner"/>
          <c:xMode val="edge"/>
          <c:yMode val="edge"/>
          <c:x val="0.1859689413823272"/>
          <c:y val="0.16049382716049382"/>
          <c:w val="0.61880285797608636"/>
          <c:h val="0.61880285797608636"/>
        </c:manualLayout>
      </c:layout>
      <c:pieChart>
        <c:varyColors val="1"/>
        <c:ser>
          <c:idx val="0"/>
          <c:order val="0"/>
          <c:dPt>
            <c:idx val="0"/>
            <c:bubble3D val="0"/>
            <c:spPr>
              <a:solidFill>
                <a:srgbClr val="AABA0A"/>
              </a:solidFill>
            </c:spPr>
            <c:extLst>
              <c:ext xmlns:c16="http://schemas.microsoft.com/office/drawing/2014/chart" uri="{C3380CC4-5D6E-409C-BE32-E72D297353CC}">
                <c16:uniqueId val="{00000001-A853-40B4-AF71-F037BACE7E23}"/>
              </c:ext>
            </c:extLst>
          </c:dPt>
          <c:dPt>
            <c:idx val="1"/>
            <c:bubble3D val="0"/>
            <c:spPr>
              <a:solidFill>
                <a:srgbClr val="0072C6"/>
              </a:solidFill>
            </c:spPr>
            <c:extLst>
              <c:ext xmlns:c16="http://schemas.microsoft.com/office/drawing/2014/chart" uri="{C3380CC4-5D6E-409C-BE32-E72D297353CC}">
                <c16:uniqueId val="{00000003-A853-40B4-AF71-F037BACE7E23}"/>
              </c:ext>
            </c:extLst>
          </c:dPt>
          <c:dPt>
            <c:idx val="2"/>
            <c:bubble3D val="0"/>
            <c:spPr>
              <a:solidFill>
                <a:srgbClr val="C4BD97"/>
              </a:solidFill>
            </c:spPr>
            <c:extLst>
              <c:ext xmlns:c16="http://schemas.microsoft.com/office/drawing/2014/chart" uri="{C3380CC4-5D6E-409C-BE32-E72D297353CC}">
                <c16:uniqueId val="{00000005-A853-40B4-AF71-F037BACE7E23}"/>
              </c:ext>
            </c:extLst>
          </c:dPt>
          <c:dPt>
            <c:idx val="3"/>
            <c:bubble3D val="0"/>
            <c:spPr>
              <a:solidFill>
                <a:schemeClr val="bg1"/>
              </a:solidFill>
              <a:ln>
                <a:solidFill>
                  <a:schemeClr val="tx1"/>
                </a:solidFill>
              </a:ln>
            </c:spPr>
            <c:extLst>
              <c:ext xmlns:c16="http://schemas.microsoft.com/office/drawing/2014/chart" uri="{C3380CC4-5D6E-409C-BE32-E72D297353CC}">
                <c16:uniqueId val="{00000007-A853-40B4-AF71-F037BACE7E23}"/>
              </c:ext>
            </c:extLst>
          </c:dPt>
          <c:dPt>
            <c:idx val="4"/>
            <c:bubble3D val="0"/>
            <c:spPr>
              <a:solidFill>
                <a:srgbClr val="D9D9D9"/>
              </a:solidFill>
            </c:spPr>
            <c:extLst>
              <c:ext xmlns:c16="http://schemas.microsoft.com/office/drawing/2014/chart" uri="{C3380CC4-5D6E-409C-BE32-E72D297353CC}">
                <c16:uniqueId val="{00000009-A853-40B4-AF71-F037BACE7E23}"/>
              </c:ext>
            </c:extLst>
          </c:dPt>
          <c:dPt>
            <c:idx val="5"/>
            <c:bubble3D val="0"/>
            <c:spPr>
              <a:solidFill>
                <a:schemeClr val="tx1"/>
              </a:solidFill>
            </c:spPr>
            <c:extLst>
              <c:ext xmlns:c16="http://schemas.microsoft.com/office/drawing/2014/chart" uri="{C3380CC4-5D6E-409C-BE32-E72D297353CC}">
                <c16:uniqueId val="{0000000B-A853-40B4-AF71-F037BACE7E23}"/>
              </c:ext>
            </c:extLst>
          </c:dPt>
          <c:dLbls>
            <c:dLbl>
              <c:idx val="1"/>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A853-40B4-AF71-F037BACE7E23}"/>
                </c:ext>
              </c:extLst>
            </c:dLbl>
            <c:dLbl>
              <c:idx val="5"/>
              <c:layout>
                <c:manualLayout>
                  <c:x val="0.11452269855156995"/>
                  <c:y val="5.609531447457956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853-40B4-AF71-F037BACE7E23}"/>
                </c:ext>
              </c:extLst>
            </c:dLbl>
            <c:spPr>
              <a:noFill/>
              <a:ln>
                <a:noFill/>
              </a:ln>
              <a:effectLst/>
            </c:spPr>
            <c:txPr>
              <a:bodyPr/>
              <a:lstStyle/>
              <a:p>
                <a:pPr>
                  <a:defRPr sz="1400">
                    <a:latin typeface="Calibri" panose="020F0502020204030204" pitchFamily="34" charset="0"/>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Sheet1!$A$2:$A$7</c:f>
              <c:strCache>
                <c:ptCount val="6"/>
                <c:pt idx="0">
                  <c:v>Hispanic</c:v>
                </c:pt>
                <c:pt idx="1">
                  <c:v>White</c:v>
                </c:pt>
                <c:pt idx="2">
                  <c:v>Black</c:v>
                </c:pt>
                <c:pt idx="3">
                  <c:v>API</c:v>
                </c:pt>
                <c:pt idx="4">
                  <c:v>AI/AN</c:v>
                </c:pt>
                <c:pt idx="5">
                  <c:v>Other Non-Hispanic</c:v>
                </c:pt>
              </c:strCache>
            </c:strRef>
          </c:cat>
          <c:val>
            <c:numRef>
              <c:f>Sheet1!$B$2:$B$7</c:f>
              <c:numCache>
                <c:formatCode>#,##0.0</c:formatCode>
                <c:ptCount val="6"/>
                <c:pt idx="0">
                  <c:v>36.345026004797496</c:v>
                </c:pt>
                <c:pt idx="1">
                  <c:v>43.003898022961501</c:v>
                </c:pt>
                <c:pt idx="2">
                  <c:v>8.0569881963509005</c:v>
                </c:pt>
                <c:pt idx="3">
                  <c:v>9.3740040031813994</c:v>
                </c:pt>
                <c:pt idx="4">
                  <c:v>0.95510582040898995</c:v>
                </c:pt>
                <c:pt idx="5">
                  <c:v>2.2649779522996201</c:v>
                </c:pt>
              </c:numCache>
            </c:numRef>
          </c:val>
          <c:extLst>
            <c:ext xmlns:c16="http://schemas.microsoft.com/office/drawing/2014/chart" uri="{C3380CC4-5D6E-409C-BE32-E72D297353CC}">
              <c16:uniqueId val="{0000000C-A853-40B4-AF71-F037BACE7E23}"/>
            </c:ext>
          </c:extLst>
        </c:ser>
        <c:dLbls>
          <c:showLegendKey val="0"/>
          <c:showVal val="0"/>
          <c:showCatName val="0"/>
          <c:showSerName val="0"/>
          <c:showPercent val="0"/>
          <c:showBubbleSize val="0"/>
          <c:showLeaderLines val="1"/>
        </c:dLbls>
        <c:firstSliceAng val="0"/>
      </c:pieChart>
    </c:plotArea>
    <c:legend>
      <c:legendPos val="b"/>
      <c:layout>
        <c:manualLayout>
          <c:xMode val="edge"/>
          <c:yMode val="edge"/>
          <c:x val="3.4995625546817992E-5"/>
          <c:y val="0.79164236414892586"/>
          <c:w val="0.99684358899581982"/>
          <c:h val="0.18983911733255565"/>
        </c:manualLayout>
      </c:layout>
      <c:overlay val="0"/>
      <c:txPr>
        <a:bodyPr/>
        <a:lstStyle/>
        <a:p>
          <a:pPr>
            <a:defRPr sz="16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a:t>Hispanic, </a:t>
            </a:r>
            <a:r>
              <a:rPr lang="en-US" sz="1600" dirty="0" smtClean="0"/>
              <a:t>Non-Border</a:t>
            </a:r>
            <a:r>
              <a:rPr lang="en-US" sz="1600" baseline="0" dirty="0" smtClean="0"/>
              <a:t> </a:t>
            </a:r>
            <a:r>
              <a:rPr lang="en-US" sz="1600" baseline="0" dirty="0"/>
              <a:t>County</a:t>
            </a:r>
            <a:endParaRPr lang="en-US" sz="1600" dirty="0"/>
          </a:p>
        </c:rich>
      </c:tx>
      <c:layout>
        <c:manualLayout>
          <c:xMode val="edge"/>
          <c:yMode val="edge"/>
          <c:x val="8.7870370370370376E-2"/>
          <c:y val="2.0833333333333332E-2"/>
        </c:manualLayout>
      </c:layout>
      <c:overlay val="0"/>
    </c:title>
    <c:autoTitleDeleted val="0"/>
    <c:plotArea>
      <c:layout>
        <c:manualLayout>
          <c:layoutTarget val="inner"/>
          <c:xMode val="edge"/>
          <c:yMode val="edge"/>
          <c:x val="0.12938065033537474"/>
          <c:y val="0.12725256999125112"/>
          <c:w val="0.75975721784776906"/>
          <c:h val="0.75975721784776906"/>
        </c:manualLayout>
      </c:layout>
      <c:pieChart>
        <c:varyColors val="1"/>
        <c:dLbls>
          <c:showLegendKey val="0"/>
          <c:showVal val="0"/>
          <c:showCatName val="0"/>
          <c:showSerName val="0"/>
          <c:showPercent val="0"/>
          <c:showBubbleSize val="0"/>
          <c:showLeaderLines val="0"/>
        </c:dLbls>
        <c:firstSliceAng val="0"/>
      </c:pieChart>
    </c:plotArea>
    <c:legend>
      <c:legendPos val="b"/>
      <c:layout>
        <c:manualLayout>
          <c:xMode val="edge"/>
          <c:yMode val="edge"/>
          <c:x val="0"/>
          <c:y val="0.84772018081073197"/>
          <c:w val="0.9909025955088947"/>
          <c:h val="0.1245020414114902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smtClean="0"/>
              <a:t>Hispanics</a:t>
            </a:r>
            <a:endParaRPr lang="en-US" sz="1600" dirty="0"/>
          </a:p>
        </c:rich>
      </c:tx>
      <c:layout>
        <c:manualLayout>
          <c:xMode val="edge"/>
          <c:yMode val="edge"/>
          <c:x val="0.38844123651210266"/>
          <c:y val="0"/>
        </c:manualLayout>
      </c:layout>
      <c:overlay val="0"/>
    </c:title>
    <c:autoTitleDeleted val="0"/>
    <c:plotArea>
      <c:layout>
        <c:manualLayout>
          <c:layoutTarget val="inner"/>
          <c:xMode val="edge"/>
          <c:yMode val="edge"/>
          <c:x val="0.20269563526781376"/>
          <c:y val="0.16615317707379601"/>
          <c:w val="0.79730436473218624"/>
          <c:h val="0.73311435634499178"/>
        </c:manualLayout>
      </c:layout>
      <c:lineChart>
        <c:grouping val="standard"/>
        <c:varyColors val="0"/>
        <c:ser>
          <c:idx val="3"/>
          <c:order val="0"/>
          <c:tx>
            <c:strRef>
              <c:f>Sheet1!$A$2</c:f>
              <c:strCache>
                <c:ptCount val="1"/>
                <c:pt idx="0">
                  <c:v>Private</c:v>
                </c:pt>
              </c:strCache>
            </c:strRef>
          </c:tx>
          <c:spPr>
            <a:ln w="25400">
              <a:solidFill>
                <a:sysClr val="windowText" lastClr="000000"/>
              </a:solidFill>
            </a:ln>
          </c:spPr>
          <c:marker>
            <c:symbol val="circle"/>
            <c:size val="7"/>
            <c:spPr>
              <a:solidFill>
                <a:sysClr val="windowText" lastClr="000000"/>
              </a:solidFill>
              <a:ln>
                <a:noFill/>
              </a:ln>
            </c:spPr>
          </c:marker>
          <c:cat>
            <c:numRef>
              <c:f>Sheet1!$B$1:$E$1</c:f>
              <c:numCache>
                <c:formatCode>General</c:formatCode>
                <c:ptCount val="4"/>
                <c:pt idx="0">
                  <c:v>2000</c:v>
                </c:pt>
                <c:pt idx="1">
                  <c:v>2005</c:v>
                </c:pt>
                <c:pt idx="2">
                  <c:v>2008</c:v>
                </c:pt>
                <c:pt idx="3">
                  <c:v>2010</c:v>
                </c:pt>
              </c:numCache>
            </c:numRef>
          </c:cat>
          <c:val>
            <c:numRef>
              <c:f>Sheet1!$B$2:$E$2</c:f>
              <c:numCache>
                <c:formatCode>0.0</c:formatCode>
                <c:ptCount val="4"/>
                <c:pt idx="0">
                  <c:v>88</c:v>
                </c:pt>
                <c:pt idx="1">
                  <c:v>87.9</c:v>
                </c:pt>
                <c:pt idx="2">
                  <c:v>87.8</c:v>
                </c:pt>
                <c:pt idx="3">
                  <c:v>86.6</c:v>
                </c:pt>
              </c:numCache>
            </c:numRef>
          </c:val>
          <c:smooth val="0"/>
          <c:extLst>
            <c:ext xmlns:c16="http://schemas.microsoft.com/office/drawing/2014/chart" uri="{C3380CC4-5D6E-409C-BE32-E72D297353CC}">
              <c16:uniqueId val="{00000000-421C-470F-911F-EA5D7F10F1A7}"/>
            </c:ext>
          </c:extLst>
        </c:ser>
        <c:ser>
          <c:idx val="0"/>
          <c:order val="1"/>
          <c:tx>
            <c:strRef>
              <c:f>Sheet1!$A$3</c:f>
              <c:strCache>
                <c:ptCount val="1"/>
                <c:pt idx="0">
                  <c:v>Public</c:v>
                </c:pt>
              </c:strCache>
            </c:strRef>
          </c:tx>
          <c:spPr>
            <a:ln w="25400">
              <a:solidFill>
                <a:srgbClr val="0072C6"/>
              </a:solidFill>
            </a:ln>
          </c:spPr>
          <c:marker>
            <c:symbol val="square"/>
            <c:size val="7"/>
            <c:spPr>
              <a:solidFill>
                <a:srgbClr val="0072C6"/>
              </a:solidFill>
              <a:ln>
                <a:noFill/>
              </a:ln>
            </c:spPr>
          </c:marker>
          <c:cat>
            <c:numRef>
              <c:f>Sheet1!$B$1:$E$1</c:f>
              <c:numCache>
                <c:formatCode>General</c:formatCode>
                <c:ptCount val="4"/>
                <c:pt idx="0">
                  <c:v>2000</c:v>
                </c:pt>
                <c:pt idx="1">
                  <c:v>2005</c:v>
                </c:pt>
                <c:pt idx="2">
                  <c:v>2008</c:v>
                </c:pt>
                <c:pt idx="3">
                  <c:v>2010</c:v>
                </c:pt>
              </c:numCache>
            </c:numRef>
          </c:cat>
          <c:val>
            <c:numRef>
              <c:f>Sheet1!$B$3:$E$3</c:f>
              <c:numCache>
                <c:formatCode>0.0</c:formatCode>
                <c:ptCount val="4"/>
                <c:pt idx="0">
                  <c:v>87</c:v>
                </c:pt>
                <c:pt idx="1">
                  <c:v>77.400000000000006</c:v>
                </c:pt>
                <c:pt idx="2">
                  <c:v>87.4</c:v>
                </c:pt>
                <c:pt idx="3">
                  <c:v>84.8</c:v>
                </c:pt>
              </c:numCache>
            </c:numRef>
          </c:val>
          <c:smooth val="0"/>
          <c:extLst>
            <c:ext xmlns:c16="http://schemas.microsoft.com/office/drawing/2014/chart" uri="{C3380CC4-5D6E-409C-BE32-E72D297353CC}">
              <c16:uniqueId val="{00000001-421C-470F-911F-EA5D7F10F1A7}"/>
            </c:ext>
          </c:extLst>
        </c:ser>
        <c:ser>
          <c:idx val="2"/>
          <c:order val="2"/>
          <c:tx>
            <c:strRef>
              <c:f>Sheet1!$A$4</c:f>
              <c:strCache>
                <c:ptCount val="1"/>
                <c:pt idx="0">
                  <c:v>Uninsured</c:v>
                </c:pt>
              </c:strCache>
            </c:strRef>
          </c:tx>
          <c:spPr>
            <a:ln w="25400">
              <a:solidFill>
                <a:srgbClr val="AABA0A"/>
              </a:solidFill>
            </a:ln>
          </c:spPr>
          <c:marker>
            <c:symbol val="triangle"/>
            <c:size val="9"/>
            <c:spPr>
              <a:solidFill>
                <a:srgbClr val="AABA0A"/>
              </a:solidFill>
              <a:ln>
                <a:noFill/>
              </a:ln>
            </c:spPr>
          </c:marker>
          <c:cat>
            <c:numRef>
              <c:f>Sheet1!$B$1:$E$1</c:f>
              <c:numCache>
                <c:formatCode>General</c:formatCode>
                <c:ptCount val="4"/>
                <c:pt idx="0">
                  <c:v>2000</c:v>
                </c:pt>
                <c:pt idx="1">
                  <c:v>2005</c:v>
                </c:pt>
                <c:pt idx="2">
                  <c:v>2008</c:v>
                </c:pt>
                <c:pt idx="3">
                  <c:v>2010</c:v>
                </c:pt>
              </c:numCache>
            </c:numRef>
          </c:cat>
          <c:val>
            <c:numRef>
              <c:f>Sheet1!$B$4:$E$4</c:f>
              <c:numCache>
                <c:formatCode>0.0</c:formatCode>
                <c:ptCount val="4"/>
                <c:pt idx="0">
                  <c:v>69.599999999999994</c:v>
                </c:pt>
                <c:pt idx="1">
                  <c:v>69.3</c:v>
                </c:pt>
                <c:pt idx="2">
                  <c:v>70.099999999999994</c:v>
                </c:pt>
                <c:pt idx="3">
                  <c:v>65.3</c:v>
                </c:pt>
              </c:numCache>
            </c:numRef>
          </c:val>
          <c:smooth val="0"/>
          <c:extLst>
            <c:ext xmlns:c16="http://schemas.microsoft.com/office/drawing/2014/chart" uri="{C3380CC4-5D6E-409C-BE32-E72D297353CC}">
              <c16:uniqueId val="{00000002-421C-470F-911F-EA5D7F10F1A7}"/>
            </c:ext>
          </c:extLst>
        </c:ser>
        <c:dLbls>
          <c:showLegendKey val="0"/>
          <c:showVal val="0"/>
          <c:showCatName val="0"/>
          <c:showSerName val="0"/>
          <c:showPercent val="0"/>
          <c:showBubbleSize val="0"/>
        </c:dLbls>
        <c:marker val="1"/>
        <c:smooth val="0"/>
        <c:axId val="80814080"/>
        <c:axId val="80816000"/>
      </c:lineChart>
      <c:catAx>
        <c:axId val="8081408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80816000"/>
        <c:crosses val="autoZero"/>
        <c:auto val="1"/>
        <c:lblAlgn val="ctr"/>
        <c:lblOffset val="100"/>
        <c:noMultiLvlLbl val="0"/>
      </c:catAx>
      <c:valAx>
        <c:axId val="80816000"/>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5432098765432098E-3"/>
              <c:y val="0.45087346418654184"/>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80814080"/>
        <c:crosses val="autoZero"/>
        <c:crossBetween val="between"/>
        <c:majorUnit val="10"/>
      </c:valAx>
    </c:plotArea>
    <c:legend>
      <c:legendPos val="t"/>
      <c:layout>
        <c:manualLayout>
          <c:xMode val="edge"/>
          <c:yMode val="edge"/>
          <c:x val="8.19954797317002E-3"/>
          <c:y val="7.0616584531533189E-2"/>
          <c:w val="0.99127867697093419"/>
          <c:h val="5.790710944412767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Hispanic, Border County</a:t>
            </a:r>
            <a:endParaRPr lang="en-US" sz="1600" dirty="0">
              <a:latin typeface="Calibri" panose="020F0502020204030204" pitchFamily="34" charset="0"/>
            </a:endParaRPr>
          </a:p>
        </c:rich>
      </c:tx>
      <c:layout>
        <c:manualLayout>
          <c:xMode val="edge"/>
          <c:yMode val="edge"/>
          <c:x val="0.1360877806940799"/>
          <c:y val="3.1565656565656568E-2"/>
        </c:manualLayout>
      </c:layout>
      <c:overlay val="0"/>
    </c:title>
    <c:autoTitleDeleted val="0"/>
    <c:plotArea>
      <c:layout>
        <c:manualLayout>
          <c:layoutTarget val="inner"/>
          <c:xMode val="edge"/>
          <c:yMode val="edge"/>
          <c:x val="5.5555555555555552E-2"/>
          <c:y val="0.23989153344468306"/>
          <c:w val="0.86111111111111116"/>
          <c:h val="0.58712121212121215"/>
        </c:manualLayout>
      </c:layout>
      <c:pieChart>
        <c:varyColors val="1"/>
        <c:ser>
          <c:idx val="0"/>
          <c:order val="0"/>
          <c:tx>
            <c:strRef>
              <c:f>Sheet1!$B$1</c:f>
              <c:strCache>
                <c:ptCount val="1"/>
                <c:pt idx="0">
                  <c:v>Column1</c:v>
                </c:pt>
              </c:strCache>
            </c:strRef>
          </c:tx>
          <c:dPt>
            <c:idx val="0"/>
            <c:bubble3D val="0"/>
            <c:spPr>
              <a:solidFill>
                <a:srgbClr val="AABA0A"/>
              </a:solidFill>
            </c:spPr>
            <c:extLst>
              <c:ext xmlns:c16="http://schemas.microsoft.com/office/drawing/2014/chart" uri="{C3380CC4-5D6E-409C-BE32-E72D297353CC}">
                <c16:uniqueId val="{00000001-F7FE-499D-B03B-12E031FB4081}"/>
              </c:ext>
            </c:extLst>
          </c:dPt>
          <c:dPt>
            <c:idx val="1"/>
            <c:bubble3D val="0"/>
            <c:spPr>
              <a:solidFill>
                <a:srgbClr val="0072C6"/>
              </a:solidFill>
            </c:spPr>
            <c:extLst>
              <c:ext xmlns:c16="http://schemas.microsoft.com/office/drawing/2014/chart" uri="{C3380CC4-5D6E-409C-BE32-E72D297353CC}">
                <c16:uniqueId val="{00000003-F7FE-499D-B03B-12E031FB4081}"/>
              </c:ext>
            </c:extLst>
          </c:dPt>
          <c:dPt>
            <c:idx val="2"/>
            <c:bubble3D val="0"/>
            <c:spPr>
              <a:solidFill>
                <a:srgbClr val="C4BD97"/>
              </a:solidFill>
            </c:spPr>
            <c:extLst>
              <c:ext xmlns:c16="http://schemas.microsoft.com/office/drawing/2014/chart" uri="{C3380CC4-5D6E-409C-BE32-E72D297353CC}">
                <c16:uniqueId val="{00000005-F7FE-499D-B03B-12E031FB4081}"/>
              </c:ext>
            </c:extLst>
          </c:dPt>
          <c:dPt>
            <c:idx val="3"/>
            <c:bubble3D val="0"/>
            <c:spPr>
              <a:solidFill>
                <a:schemeClr val="bg1"/>
              </a:solidFill>
              <a:ln>
                <a:solidFill>
                  <a:schemeClr val="tx1"/>
                </a:solidFill>
              </a:ln>
            </c:spPr>
            <c:extLst>
              <c:ext xmlns:c16="http://schemas.microsoft.com/office/drawing/2014/chart" uri="{C3380CC4-5D6E-409C-BE32-E72D297353CC}">
                <c16:uniqueId val="{00000007-F7FE-499D-B03B-12E031FB4081}"/>
              </c:ext>
            </c:extLst>
          </c:dPt>
          <c:dPt>
            <c:idx val="4"/>
            <c:bubble3D val="0"/>
            <c:spPr>
              <a:solidFill>
                <a:srgbClr val="D9D9D9"/>
              </a:solidFill>
            </c:spPr>
            <c:extLst>
              <c:ext xmlns:c16="http://schemas.microsoft.com/office/drawing/2014/chart" uri="{C3380CC4-5D6E-409C-BE32-E72D297353CC}">
                <c16:uniqueId val="{00000009-F7FE-499D-B03B-12E031FB4081}"/>
              </c:ext>
            </c:extLst>
          </c:dPt>
          <c:dPt>
            <c:idx val="5"/>
            <c:bubble3D val="0"/>
            <c:spPr>
              <a:solidFill>
                <a:schemeClr val="tx1"/>
              </a:solidFill>
            </c:spPr>
            <c:extLst>
              <c:ext xmlns:c16="http://schemas.microsoft.com/office/drawing/2014/chart" uri="{C3380CC4-5D6E-409C-BE32-E72D297353CC}">
                <c16:uniqueId val="{0000000B-F7FE-499D-B03B-12E031FB4081}"/>
              </c:ext>
            </c:extLst>
          </c:dPt>
          <c:dLbls>
            <c:dLbl>
              <c:idx val="1"/>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F7FE-499D-B03B-12E031FB4081}"/>
                </c:ext>
              </c:extLst>
            </c:dLbl>
            <c:spPr>
              <a:noFill/>
              <a:ln>
                <a:noFill/>
              </a:ln>
              <a:effectLst/>
            </c:spPr>
            <c:txPr>
              <a:bodyPr/>
              <a:lstStyle/>
              <a:p>
                <a:pPr>
                  <a:defRPr sz="1400">
                    <a:latin typeface="Calibri" panose="020F0502020204030204" pitchFamily="34" charset="0"/>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&lt;18</c:v>
                </c:pt>
                <c:pt idx="1">
                  <c:v>18-44</c:v>
                </c:pt>
                <c:pt idx="2">
                  <c:v>45-64</c:v>
                </c:pt>
                <c:pt idx="3">
                  <c:v>65+</c:v>
                </c:pt>
              </c:strCache>
            </c:strRef>
          </c:cat>
          <c:val>
            <c:numRef>
              <c:f>Sheet1!$B$2:$B$5</c:f>
              <c:numCache>
                <c:formatCode>#,##0.0</c:formatCode>
                <c:ptCount val="4"/>
                <c:pt idx="0">
                  <c:v>33.290232481834401</c:v>
                </c:pt>
                <c:pt idx="1">
                  <c:v>39.343118346225097</c:v>
                </c:pt>
                <c:pt idx="2">
                  <c:v>19.2990288941741</c:v>
                </c:pt>
                <c:pt idx="3">
                  <c:v>8.0676202777662898</c:v>
                </c:pt>
              </c:numCache>
            </c:numRef>
          </c:val>
          <c:extLst>
            <c:ext xmlns:c16="http://schemas.microsoft.com/office/drawing/2014/chart" uri="{C3380CC4-5D6E-409C-BE32-E72D297353CC}">
              <c16:uniqueId val="{0000000C-F7FE-499D-B03B-12E031FB4081}"/>
            </c:ext>
          </c:extLst>
        </c:ser>
        <c:dLbls>
          <c:showLegendKey val="0"/>
          <c:showVal val="0"/>
          <c:showCatName val="0"/>
          <c:showSerName val="0"/>
          <c:showPercent val="0"/>
          <c:showBubbleSize val="0"/>
          <c:showLeaderLines val="1"/>
        </c:dLbls>
        <c:firstSliceAng val="0"/>
      </c:pieChart>
    </c:plotArea>
    <c:legend>
      <c:legendPos val="b"/>
      <c:overlay val="0"/>
      <c:txPr>
        <a:bodyPr/>
        <a:lstStyle/>
        <a:p>
          <a:pPr>
            <a:defRPr sz="16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Hispanic, Non-Border County</a:t>
            </a:r>
            <a:endParaRPr lang="en-US" sz="1600" dirty="0">
              <a:latin typeface="Calibri" panose="020F0502020204030204" pitchFamily="34" charset="0"/>
            </a:endParaRPr>
          </a:p>
        </c:rich>
      </c:tx>
      <c:layout>
        <c:manualLayout>
          <c:xMode val="edge"/>
          <c:yMode val="edge"/>
          <c:x val="0.1360877806940799"/>
          <c:y val="3.1565656565656568E-2"/>
        </c:manualLayout>
      </c:layout>
      <c:overlay val="0"/>
    </c:title>
    <c:autoTitleDeleted val="0"/>
    <c:plotArea>
      <c:layout>
        <c:manualLayout>
          <c:layoutTarget val="inner"/>
          <c:xMode val="edge"/>
          <c:yMode val="edge"/>
          <c:x val="8.5648148148148154E-2"/>
          <c:y val="0.24388471327447706"/>
          <c:w val="0.86111111111111116"/>
          <c:h val="0.58712121212121215"/>
        </c:manualLayout>
      </c:layout>
      <c:pieChart>
        <c:varyColors val="1"/>
        <c:ser>
          <c:idx val="0"/>
          <c:order val="0"/>
          <c:tx>
            <c:strRef>
              <c:f>Sheet1!$B$1</c:f>
              <c:strCache>
                <c:ptCount val="1"/>
                <c:pt idx="0">
                  <c:v>Column1</c:v>
                </c:pt>
              </c:strCache>
            </c:strRef>
          </c:tx>
          <c:dPt>
            <c:idx val="0"/>
            <c:bubble3D val="0"/>
            <c:spPr>
              <a:solidFill>
                <a:srgbClr val="AABA0A"/>
              </a:solidFill>
            </c:spPr>
            <c:extLst>
              <c:ext xmlns:c16="http://schemas.microsoft.com/office/drawing/2014/chart" uri="{C3380CC4-5D6E-409C-BE32-E72D297353CC}">
                <c16:uniqueId val="{00000001-10C8-44D9-A192-E358D0D725CB}"/>
              </c:ext>
            </c:extLst>
          </c:dPt>
          <c:dPt>
            <c:idx val="1"/>
            <c:bubble3D val="0"/>
            <c:spPr>
              <a:solidFill>
                <a:srgbClr val="0072C6"/>
              </a:solidFill>
            </c:spPr>
            <c:extLst>
              <c:ext xmlns:c16="http://schemas.microsoft.com/office/drawing/2014/chart" uri="{C3380CC4-5D6E-409C-BE32-E72D297353CC}">
                <c16:uniqueId val="{00000003-10C8-44D9-A192-E358D0D725CB}"/>
              </c:ext>
            </c:extLst>
          </c:dPt>
          <c:dPt>
            <c:idx val="2"/>
            <c:bubble3D val="0"/>
            <c:spPr>
              <a:solidFill>
                <a:srgbClr val="C4BD97"/>
              </a:solidFill>
            </c:spPr>
            <c:extLst>
              <c:ext xmlns:c16="http://schemas.microsoft.com/office/drawing/2014/chart" uri="{C3380CC4-5D6E-409C-BE32-E72D297353CC}">
                <c16:uniqueId val="{00000005-10C8-44D9-A192-E358D0D725CB}"/>
              </c:ext>
            </c:extLst>
          </c:dPt>
          <c:dPt>
            <c:idx val="3"/>
            <c:bubble3D val="0"/>
            <c:spPr>
              <a:solidFill>
                <a:schemeClr val="bg1"/>
              </a:solidFill>
              <a:ln>
                <a:solidFill>
                  <a:schemeClr val="tx1"/>
                </a:solidFill>
              </a:ln>
            </c:spPr>
            <c:extLst>
              <c:ext xmlns:c16="http://schemas.microsoft.com/office/drawing/2014/chart" uri="{C3380CC4-5D6E-409C-BE32-E72D297353CC}">
                <c16:uniqueId val="{00000007-10C8-44D9-A192-E358D0D725CB}"/>
              </c:ext>
            </c:extLst>
          </c:dPt>
          <c:dPt>
            <c:idx val="4"/>
            <c:bubble3D val="0"/>
            <c:spPr>
              <a:solidFill>
                <a:srgbClr val="D9D9D9"/>
              </a:solidFill>
            </c:spPr>
            <c:extLst>
              <c:ext xmlns:c16="http://schemas.microsoft.com/office/drawing/2014/chart" uri="{C3380CC4-5D6E-409C-BE32-E72D297353CC}">
                <c16:uniqueId val="{00000009-10C8-44D9-A192-E358D0D725CB}"/>
              </c:ext>
            </c:extLst>
          </c:dPt>
          <c:dPt>
            <c:idx val="5"/>
            <c:bubble3D val="0"/>
            <c:spPr>
              <a:solidFill>
                <a:schemeClr val="tx1"/>
              </a:solidFill>
            </c:spPr>
            <c:extLst>
              <c:ext xmlns:c16="http://schemas.microsoft.com/office/drawing/2014/chart" uri="{C3380CC4-5D6E-409C-BE32-E72D297353CC}">
                <c16:uniqueId val="{0000000B-10C8-44D9-A192-E358D0D725CB}"/>
              </c:ext>
            </c:extLst>
          </c:dPt>
          <c:dLbls>
            <c:dLbl>
              <c:idx val="1"/>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10C8-44D9-A192-E358D0D725CB}"/>
                </c:ext>
              </c:extLst>
            </c:dLbl>
            <c:spPr>
              <a:noFill/>
              <a:ln>
                <a:noFill/>
              </a:ln>
              <a:effectLst/>
            </c:spPr>
            <c:txPr>
              <a:bodyPr/>
              <a:lstStyle/>
              <a:p>
                <a:pPr>
                  <a:defRPr sz="1400">
                    <a:latin typeface="Calibri" panose="020F0502020204030204" pitchFamily="34" charset="0"/>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&lt;18</c:v>
                </c:pt>
                <c:pt idx="1">
                  <c:v>18-44</c:v>
                </c:pt>
                <c:pt idx="2">
                  <c:v>45-64</c:v>
                </c:pt>
                <c:pt idx="3">
                  <c:v>65+</c:v>
                </c:pt>
              </c:strCache>
            </c:strRef>
          </c:cat>
          <c:val>
            <c:numRef>
              <c:f>Sheet1!$B$2:$B$5</c:f>
              <c:numCache>
                <c:formatCode>#,##0.0</c:formatCode>
                <c:ptCount val="4"/>
                <c:pt idx="0">
                  <c:v>33.970473891971103</c:v>
                </c:pt>
                <c:pt idx="1">
                  <c:v>42.553525490042503</c:v>
                </c:pt>
                <c:pt idx="2">
                  <c:v>17.8701529852992</c:v>
                </c:pt>
                <c:pt idx="3">
                  <c:v>5.6058476326870998</c:v>
                </c:pt>
              </c:numCache>
            </c:numRef>
          </c:val>
          <c:extLst>
            <c:ext xmlns:c16="http://schemas.microsoft.com/office/drawing/2014/chart" uri="{C3380CC4-5D6E-409C-BE32-E72D297353CC}">
              <c16:uniqueId val="{0000000C-10C8-44D9-A192-E358D0D725CB}"/>
            </c:ext>
          </c:extLst>
        </c:ser>
        <c:dLbls>
          <c:showLegendKey val="0"/>
          <c:showVal val="0"/>
          <c:showCatName val="0"/>
          <c:showSerName val="0"/>
          <c:showPercent val="0"/>
          <c:showBubbleSize val="0"/>
          <c:showLeaderLines val="1"/>
        </c:dLbls>
        <c:firstSliceAng val="0"/>
      </c:pieChart>
    </c:plotArea>
    <c:legend>
      <c:legendPos val="b"/>
      <c:overlay val="0"/>
      <c:txPr>
        <a:bodyPr/>
        <a:lstStyle/>
        <a:p>
          <a:pPr>
            <a:defRPr sz="16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Non-Hispanic, Border County</a:t>
            </a:r>
            <a:endParaRPr lang="en-US" sz="1600" dirty="0">
              <a:latin typeface="Calibri" panose="020F0502020204030204" pitchFamily="34" charset="0"/>
            </a:endParaRPr>
          </a:p>
        </c:rich>
      </c:tx>
      <c:layout>
        <c:manualLayout>
          <c:xMode val="edge"/>
          <c:yMode val="edge"/>
          <c:x val="0.1360877806940799"/>
          <c:y val="3.1565656565656568E-2"/>
        </c:manualLayout>
      </c:layout>
      <c:overlay val="0"/>
    </c:title>
    <c:autoTitleDeleted val="0"/>
    <c:plotArea>
      <c:layout>
        <c:manualLayout>
          <c:layoutTarget val="inner"/>
          <c:xMode val="edge"/>
          <c:yMode val="edge"/>
          <c:x val="7.1759259259259259E-2"/>
          <c:y val="0.24388471327447706"/>
          <c:w val="0.86111111111111116"/>
          <c:h val="0.58712121212121215"/>
        </c:manualLayout>
      </c:layout>
      <c:pieChart>
        <c:varyColors val="1"/>
        <c:ser>
          <c:idx val="0"/>
          <c:order val="0"/>
          <c:tx>
            <c:strRef>
              <c:f>Sheet1!$B$1</c:f>
              <c:strCache>
                <c:ptCount val="1"/>
                <c:pt idx="0">
                  <c:v>Column1</c:v>
                </c:pt>
              </c:strCache>
            </c:strRef>
          </c:tx>
          <c:dPt>
            <c:idx val="0"/>
            <c:bubble3D val="0"/>
            <c:spPr>
              <a:solidFill>
                <a:srgbClr val="AABA0A"/>
              </a:solidFill>
            </c:spPr>
            <c:extLst>
              <c:ext xmlns:c16="http://schemas.microsoft.com/office/drawing/2014/chart" uri="{C3380CC4-5D6E-409C-BE32-E72D297353CC}">
                <c16:uniqueId val="{00000001-B261-4B39-B133-9B6DEBEEB288}"/>
              </c:ext>
            </c:extLst>
          </c:dPt>
          <c:dPt>
            <c:idx val="1"/>
            <c:bubble3D val="0"/>
            <c:spPr>
              <a:solidFill>
                <a:srgbClr val="0072C6"/>
              </a:solidFill>
            </c:spPr>
            <c:extLst>
              <c:ext xmlns:c16="http://schemas.microsoft.com/office/drawing/2014/chart" uri="{C3380CC4-5D6E-409C-BE32-E72D297353CC}">
                <c16:uniqueId val="{00000003-B261-4B39-B133-9B6DEBEEB288}"/>
              </c:ext>
            </c:extLst>
          </c:dPt>
          <c:dPt>
            <c:idx val="2"/>
            <c:bubble3D val="0"/>
            <c:spPr>
              <a:solidFill>
                <a:srgbClr val="C4BD97"/>
              </a:solidFill>
            </c:spPr>
            <c:extLst>
              <c:ext xmlns:c16="http://schemas.microsoft.com/office/drawing/2014/chart" uri="{C3380CC4-5D6E-409C-BE32-E72D297353CC}">
                <c16:uniqueId val="{00000005-B261-4B39-B133-9B6DEBEEB288}"/>
              </c:ext>
            </c:extLst>
          </c:dPt>
          <c:dPt>
            <c:idx val="3"/>
            <c:bubble3D val="0"/>
            <c:spPr>
              <a:solidFill>
                <a:schemeClr val="bg1"/>
              </a:solidFill>
              <a:ln>
                <a:solidFill>
                  <a:schemeClr val="tx1"/>
                </a:solidFill>
              </a:ln>
            </c:spPr>
            <c:extLst>
              <c:ext xmlns:c16="http://schemas.microsoft.com/office/drawing/2014/chart" uri="{C3380CC4-5D6E-409C-BE32-E72D297353CC}">
                <c16:uniqueId val="{00000007-B261-4B39-B133-9B6DEBEEB288}"/>
              </c:ext>
            </c:extLst>
          </c:dPt>
          <c:dPt>
            <c:idx val="4"/>
            <c:bubble3D val="0"/>
            <c:spPr>
              <a:solidFill>
                <a:srgbClr val="D9D9D9"/>
              </a:solidFill>
            </c:spPr>
            <c:extLst>
              <c:ext xmlns:c16="http://schemas.microsoft.com/office/drawing/2014/chart" uri="{C3380CC4-5D6E-409C-BE32-E72D297353CC}">
                <c16:uniqueId val="{00000009-B261-4B39-B133-9B6DEBEEB288}"/>
              </c:ext>
            </c:extLst>
          </c:dPt>
          <c:dPt>
            <c:idx val="5"/>
            <c:bubble3D val="0"/>
            <c:spPr>
              <a:solidFill>
                <a:schemeClr val="tx1"/>
              </a:solidFill>
            </c:spPr>
            <c:extLst>
              <c:ext xmlns:c16="http://schemas.microsoft.com/office/drawing/2014/chart" uri="{C3380CC4-5D6E-409C-BE32-E72D297353CC}">
                <c16:uniqueId val="{0000000B-B261-4B39-B133-9B6DEBEEB288}"/>
              </c:ext>
            </c:extLst>
          </c:dPt>
          <c:dLbls>
            <c:dLbl>
              <c:idx val="1"/>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B261-4B39-B133-9B6DEBEEB288}"/>
                </c:ext>
              </c:extLst>
            </c:dLbl>
            <c:spPr>
              <a:noFill/>
              <a:ln>
                <a:noFill/>
              </a:ln>
              <a:effectLst/>
            </c:spPr>
            <c:txPr>
              <a:bodyPr/>
              <a:lstStyle/>
              <a:p>
                <a:pPr>
                  <a:defRPr sz="1400">
                    <a:latin typeface="Calibri" panose="020F0502020204030204" pitchFamily="34" charset="0"/>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&lt;18</c:v>
                </c:pt>
                <c:pt idx="1">
                  <c:v>18-44</c:v>
                </c:pt>
                <c:pt idx="2">
                  <c:v>45-64</c:v>
                </c:pt>
                <c:pt idx="3">
                  <c:v>65+</c:v>
                </c:pt>
              </c:strCache>
            </c:strRef>
          </c:cat>
          <c:val>
            <c:numRef>
              <c:f>Sheet1!$B$2:$B$5</c:f>
              <c:numCache>
                <c:formatCode>#,##0.0</c:formatCode>
                <c:ptCount val="4"/>
                <c:pt idx="0">
                  <c:v>17.852363119315701</c:v>
                </c:pt>
                <c:pt idx="1">
                  <c:v>35.783337385802</c:v>
                </c:pt>
                <c:pt idx="2">
                  <c:v>28.343293925604701</c:v>
                </c:pt>
                <c:pt idx="3">
                  <c:v>18.021005569277399</c:v>
                </c:pt>
              </c:numCache>
            </c:numRef>
          </c:val>
          <c:extLst>
            <c:ext xmlns:c16="http://schemas.microsoft.com/office/drawing/2014/chart" uri="{C3380CC4-5D6E-409C-BE32-E72D297353CC}">
              <c16:uniqueId val="{0000000C-B261-4B39-B133-9B6DEBEEB288}"/>
            </c:ext>
          </c:extLst>
        </c:ser>
        <c:dLbls>
          <c:showLegendKey val="0"/>
          <c:showVal val="0"/>
          <c:showCatName val="0"/>
          <c:showSerName val="0"/>
          <c:showPercent val="0"/>
          <c:showBubbleSize val="0"/>
          <c:showLeaderLines val="1"/>
        </c:dLbls>
        <c:firstSliceAng val="0"/>
      </c:pieChart>
    </c:plotArea>
    <c:legend>
      <c:legendPos val="b"/>
      <c:overlay val="0"/>
      <c:txPr>
        <a:bodyPr/>
        <a:lstStyle/>
        <a:p>
          <a:pPr>
            <a:defRPr sz="16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16477107028288"/>
          <c:y val="0.12689826966073686"/>
          <c:w val="0.85746087294643725"/>
          <c:h val="0.62977714591231648"/>
        </c:manualLayout>
      </c:layout>
      <c:barChart>
        <c:barDir val="col"/>
        <c:grouping val="clustered"/>
        <c:varyColors val="0"/>
        <c:ser>
          <c:idx val="0"/>
          <c:order val="0"/>
          <c:tx>
            <c:strRef>
              <c:f>Sheet1!$B$1</c:f>
              <c:strCache>
                <c:ptCount val="1"/>
                <c:pt idx="0">
                  <c:v>Border</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7A0C-4115-AE02-7C9025656D0B}"/>
              </c:ext>
            </c:extLst>
          </c:dPt>
          <c:dPt>
            <c:idx val="1"/>
            <c:invertIfNegative val="0"/>
            <c:bubble3D val="0"/>
            <c:extLst>
              <c:ext xmlns:c16="http://schemas.microsoft.com/office/drawing/2014/chart" uri="{C3380CC4-5D6E-409C-BE32-E72D297353CC}">
                <c16:uniqueId val="{00000001-7A0C-4115-AE02-7C9025656D0B}"/>
              </c:ext>
            </c:extLst>
          </c:dPt>
          <c:dPt>
            <c:idx val="2"/>
            <c:invertIfNegative val="0"/>
            <c:bubble3D val="0"/>
            <c:extLst>
              <c:ext xmlns:c16="http://schemas.microsoft.com/office/drawing/2014/chart" uri="{C3380CC4-5D6E-409C-BE32-E72D297353CC}">
                <c16:uniqueId val="{00000002-7A0C-4115-AE02-7C9025656D0B}"/>
              </c:ext>
            </c:extLst>
          </c:dPt>
          <c:dPt>
            <c:idx val="3"/>
            <c:invertIfNegative val="0"/>
            <c:bubble3D val="0"/>
            <c:extLst>
              <c:ext xmlns:c16="http://schemas.microsoft.com/office/drawing/2014/chart" uri="{C3380CC4-5D6E-409C-BE32-E72D297353CC}">
                <c16:uniqueId val="{00000003-7A0C-4115-AE02-7C9025656D0B}"/>
              </c:ext>
            </c:extLst>
          </c:dPt>
          <c:cat>
            <c:strRef>
              <c:f>Sheet1!$A$2:$A$13</c:f>
              <c:strCache>
                <c:ptCount val="12"/>
                <c:pt idx="0">
                  <c:v>Critical Access</c:v>
                </c:pt>
                <c:pt idx="2">
                  <c:v>Safety Net</c:v>
                </c:pt>
                <c:pt idx="4">
                  <c:v>Public</c:v>
                </c:pt>
                <c:pt idx="5">
                  <c:v>Private Not for Profit</c:v>
                </c:pt>
                <c:pt idx="6">
                  <c:v>Private for Profit</c:v>
                </c:pt>
                <c:pt idx="8">
                  <c:v>Large MSA</c:v>
                </c:pt>
                <c:pt idx="9">
                  <c:v>Small MSA</c:v>
                </c:pt>
                <c:pt idx="10">
                  <c:v>Micropolitan</c:v>
                </c:pt>
                <c:pt idx="11">
                  <c:v>Noncore</c:v>
                </c:pt>
              </c:strCache>
            </c:strRef>
          </c:cat>
          <c:val>
            <c:numRef>
              <c:f>Sheet1!$B$2:$B$13</c:f>
              <c:numCache>
                <c:formatCode>General</c:formatCode>
                <c:ptCount val="12"/>
                <c:pt idx="0" formatCode="0.0">
                  <c:v>12.3</c:v>
                </c:pt>
                <c:pt idx="2" formatCode="0.0">
                  <c:v>45.7</c:v>
                </c:pt>
                <c:pt idx="4" formatCode="0.0">
                  <c:v>18.5</c:v>
                </c:pt>
                <c:pt idx="5" formatCode="0.0">
                  <c:v>32.1</c:v>
                </c:pt>
                <c:pt idx="6" formatCode="0.0">
                  <c:v>49.4</c:v>
                </c:pt>
                <c:pt idx="8" formatCode="0.0">
                  <c:v>25.9</c:v>
                </c:pt>
                <c:pt idx="9" formatCode="0.0">
                  <c:v>51.9</c:v>
                </c:pt>
                <c:pt idx="10" formatCode="0.0">
                  <c:v>16</c:v>
                </c:pt>
                <c:pt idx="11" formatCode="0.0">
                  <c:v>6.2</c:v>
                </c:pt>
              </c:numCache>
            </c:numRef>
          </c:val>
          <c:extLst>
            <c:ext xmlns:c16="http://schemas.microsoft.com/office/drawing/2014/chart" uri="{C3380CC4-5D6E-409C-BE32-E72D297353CC}">
              <c16:uniqueId val="{00000004-7A0C-4115-AE02-7C9025656D0B}"/>
            </c:ext>
          </c:extLst>
        </c:ser>
        <c:ser>
          <c:idx val="1"/>
          <c:order val="1"/>
          <c:tx>
            <c:strRef>
              <c:f>Sheet1!$C$1</c:f>
              <c:strCache>
                <c:ptCount val="1"/>
                <c:pt idx="0">
                  <c:v>Non-Border</c:v>
                </c:pt>
              </c:strCache>
            </c:strRef>
          </c:tx>
          <c:spPr>
            <a:solidFill>
              <a:srgbClr val="AABA0A"/>
            </a:solidFill>
          </c:spPr>
          <c:invertIfNegative val="0"/>
          <c:cat>
            <c:strRef>
              <c:f>Sheet1!$A$2:$A$13</c:f>
              <c:strCache>
                <c:ptCount val="12"/>
                <c:pt idx="0">
                  <c:v>Critical Access</c:v>
                </c:pt>
                <c:pt idx="2">
                  <c:v>Safety Net</c:v>
                </c:pt>
                <c:pt idx="4">
                  <c:v>Public</c:v>
                </c:pt>
                <c:pt idx="5">
                  <c:v>Private Not for Profit</c:v>
                </c:pt>
                <c:pt idx="6">
                  <c:v>Private for Profit</c:v>
                </c:pt>
                <c:pt idx="8">
                  <c:v>Large MSA</c:v>
                </c:pt>
                <c:pt idx="9">
                  <c:v>Small MSA</c:v>
                </c:pt>
                <c:pt idx="10">
                  <c:v>Micropolitan</c:v>
                </c:pt>
                <c:pt idx="11">
                  <c:v>Noncore</c:v>
                </c:pt>
              </c:strCache>
            </c:strRef>
          </c:cat>
          <c:val>
            <c:numRef>
              <c:f>Sheet1!$C$2:$C$13</c:f>
              <c:numCache>
                <c:formatCode>General</c:formatCode>
                <c:ptCount val="12"/>
                <c:pt idx="0" formatCode="0.0">
                  <c:v>10</c:v>
                </c:pt>
                <c:pt idx="2" formatCode="0.0">
                  <c:v>36.799999999999997</c:v>
                </c:pt>
                <c:pt idx="4" formatCode="0.0">
                  <c:v>12</c:v>
                </c:pt>
                <c:pt idx="5" formatCode="0.0">
                  <c:v>49.6</c:v>
                </c:pt>
                <c:pt idx="6" formatCode="0.0">
                  <c:v>38.4</c:v>
                </c:pt>
                <c:pt idx="8" formatCode="0.0">
                  <c:v>60.5</c:v>
                </c:pt>
                <c:pt idx="9" formatCode="0.0">
                  <c:v>22.8</c:v>
                </c:pt>
                <c:pt idx="10" formatCode="0.0">
                  <c:v>8.9</c:v>
                </c:pt>
                <c:pt idx="11" formatCode="0.0">
                  <c:v>7.9</c:v>
                </c:pt>
              </c:numCache>
            </c:numRef>
          </c:val>
          <c:extLst>
            <c:ext xmlns:c16="http://schemas.microsoft.com/office/drawing/2014/chart" uri="{C3380CC4-5D6E-409C-BE32-E72D297353CC}">
              <c16:uniqueId val="{00000005-7A0C-4115-AE02-7C9025656D0B}"/>
            </c:ext>
          </c:extLst>
        </c:ser>
        <c:dLbls>
          <c:showLegendKey val="0"/>
          <c:showVal val="0"/>
          <c:showCatName val="0"/>
          <c:showSerName val="0"/>
          <c:showPercent val="0"/>
          <c:showBubbleSize val="0"/>
        </c:dLbls>
        <c:gapWidth val="150"/>
        <c:axId val="190563456"/>
        <c:axId val="190564992"/>
      </c:barChart>
      <c:catAx>
        <c:axId val="190563456"/>
        <c:scaling>
          <c:orientation val="minMax"/>
        </c:scaling>
        <c:delete val="0"/>
        <c:axPos val="b"/>
        <c:minorGridlines>
          <c:spPr>
            <a:ln>
              <a:noFill/>
            </a:ln>
          </c:spPr>
        </c:minorGridlines>
        <c:numFmt formatCode="General" sourceLinked="0"/>
        <c:majorTickMark val="out"/>
        <c:minorTickMark val="none"/>
        <c:tickLblPos val="nextTo"/>
        <c:txPr>
          <a:bodyPr rot="-1260000"/>
          <a:lstStyle/>
          <a:p>
            <a:pPr>
              <a:defRPr sz="1600" b="0">
                <a:solidFill>
                  <a:schemeClr val="tx1"/>
                </a:solidFill>
                <a:latin typeface="Calibri" panose="020F0502020204030204" pitchFamily="34" charset="0"/>
              </a:defRPr>
            </a:pPr>
            <a:endParaRPr lang="en-US"/>
          </a:p>
        </c:txPr>
        <c:crossAx val="190564992"/>
        <c:crosses val="autoZero"/>
        <c:auto val="1"/>
        <c:lblAlgn val="ctr"/>
        <c:lblOffset val="100"/>
        <c:noMultiLvlLbl val="0"/>
      </c:catAx>
      <c:valAx>
        <c:axId val="190564992"/>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7.716049382716049E-3"/>
              <c:y val="0.35014678720715464"/>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90563456"/>
        <c:crosses val="autoZero"/>
        <c:crossBetween val="between"/>
        <c:majorUnit val="10"/>
      </c:valAx>
    </c:plotArea>
    <c:legend>
      <c:legendPos val="t"/>
      <c:layout>
        <c:manualLayout>
          <c:xMode val="edge"/>
          <c:yMode val="edge"/>
          <c:x val="5.5555555555555552E-2"/>
          <c:y val="0"/>
          <c:w val="0.88801351219986391"/>
          <c:h val="0.12772551336474036"/>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Hispanic, Border County</a:t>
            </a:r>
            <a:endParaRPr lang="en-US" sz="1600" dirty="0">
              <a:latin typeface="Calibri" panose="020F0502020204030204" pitchFamily="34" charset="0"/>
            </a:endParaRPr>
          </a:p>
        </c:rich>
      </c:tx>
      <c:layout>
        <c:manualLayout>
          <c:xMode val="edge"/>
          <c:yMode val="edge"/>
          <c:x val="0.1360877806940799"/>
          <c:y val="3.1565656565656568E-2"/>
        </c:manualLayout>
      </c:layout>
      <c:overlay val="0"/>
    </c:title>
    <c:autoTitleDeleted val="0"/>
    <c:plotArea>
      <c:layout>
        <c:manualLayout>
          <c:layoutTarget val="inner"/>
          <c:xMode val="edge"/>
          <c:yMode val="edge"/>
          <c:x val="5.5555555555555552E-2"/>
          <c:y val="0.22095213950528911"/>
          <c:w val="0.89814814814814814"/>
          <c:h val="0.61237373737373735"/>
        </c:manualLayout>
      </c:layout>
      <c:pieChart>
        <c:varyColors val="1"/>
        <c:ser>
          <c:idx val="0"/>
          <c:order val="0"/>
          <c:tx>
            <c:strRef>
              <c:f>Sheet1!$B$1</c:f>
              <c:strCache>
                <c:ptCount val="1"/>
                <c:pt idx="0">
                  <c:v>Column1</c:v>
                </c:pt>
              </c:strCache>
            </c:strRef>
          </c:tx>
          <c:dPt>
            <c:idx val="0"/>
            <c:bubble3D val="0"/>
            <c:spPr>
              <a:solidFill>
                <a:srgbClr val="AABA0A"/>
              </a:solidFill>
            </c:spPr>
            <c:extLst>
              <c:ext xmlns:c16="http://schemas.microsoft.com/office/drawing/2014/chart" uri="{C3380CC4-5D6E-409C-BE32-E72D297353CC}">
                <c16:uniqueId val="{00000001-0355-4478-8A5F-3FB1C364696D}"/>
              </c:ext>
            </c:extLst>
          </c:dPt>
          <c:dPt>
            <c:idx val="1"/>
            <c:bubble3D val="0"/>
            <c:spPr>
              <a:solidFill>
                <a:srgbClr val="0072C6"/>
              </a:solidFill>
            </c:spPr>
            <c:extLst>
              <c:ext xmlns:c16="http://schemas.microsoft.com/office/drawing/2014/chart" uri="{C3380CC4-5D6E-409C-BE32-E72D297353CC}">
                <c16:uniqueId val="{00000003-0355-4478-8A5F-3FB1C364696D}"/>
              </c:ext>
            </c:extLst>
          </c:dPt>
          <c:dPt>
            <c:idx val="2"/>
            <c:bubble3D val="0"/>
            <c:spPr>
              <a:solidFill>
                <a:srgbClr val="C4BD97"/>
              </a:solidFill>
            </c:spPr>
            <c:extLst>
              <c:ext xmlns:c16="http://schemas.microsoft.com/office/drawing/2014/chart" uri="{C3380CC4-5D6E-409C-BE32-E72D297353CC}">
                <c16:uniqueId val="{00000005-0355-4478-8A5F-3FB1C364696D}"/>
              </c:ext>
            </c:extLst>
          </c:dPt>
          <c:dPt>
            <c:idx val="3"/>
            <c:bubble3D val="0"/>
            <c:spPr>
              <a:solidFill>
                <a:schemeClr val="bg1"/>
              </a:solidFill>
              <a:ln>
                <a:solidFill>
                  <a:schemeClr val="tx1"/>
                </a:solidFill>
              </a:ln>
            </c:spPr>
            <c:extLst>
              <c:ext xmlns:c16="http://schemas.microsoft.com/office/drawing/2014/chart" uri="{C3380CC4-5D6E-409C-BE32-E72D297353CC}">
                <c16:uniqueId val="{00000007-0355-4478-8A5F-3FB1C364696D}"/>
              </c:ext>
            </c:extLst>
          </c:dPt>
          <c:dPt>
            <c:idx val="4"/>
            <c:bubble3D val="0"/>
            <c:spPr>
              <a:solidFill>
                <a:srgbClr val="D9D9D9"/>
              </a:solidFill>
            </c:spPr>
            <c:extLst>
              <c:ext xmlns:c16="http://schemas.microsoft.com/office/drawing/2014/chart" uri="{C3380CC4-5D6E-409C-BE32-E72D297353CC}">
                <c16:uniqueId val="{00000009-0355-4478-8A5F-3FB1C364696D}"/>
              </c:ext>
            </c:extLst>
          </c:dPt>
          <c:dPt>
            <c:idx val="5"/>
            <c:bubble3D val="0"/>
            <c:spPr>
              <a:solidFill>
                <a:schemeClr val="tx1"/>
              </a:solidFill>
            </c:spPr>
            <c:extLst>
              <c:ext xmlns:c16="http://schemas.microsoft.com/office/drawing/2014/chart" uri="{C3380CC4-5D6E-409C-BE32-E72D297353CC}">
                <c16:uniqueId val="{0000000B-0355-4478-8A5F-3FB1C364696D}"/>
              </c:ext>
            </c:extLst>
          </c:dPt>
          <c:dLbls>
            <c:dLbl>
              <c:idx val="1"/>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0355-4478-8A5F-3FB1C364696D}"/>
                </c:ext>
              </c:extLst>
            </c:dLbl>
            <c:spPr>
              <a:noFill/>
              <a:ln>
                <a:noFill/>
              </a:ln>
              <a:effectLst/>
            </c:spPr>
            <c:txPr>
              <a:bodyPr/>
              <a:lstStyle/>
              <a:p>
                <a:pPr>
                  <a:defRPr sz="1400">
                    <a:latin typeface="Calibri" panose="020F0502020204030204" pitchFamily="34" charset="0"/>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&lt;18</c:v>
                </c:pt>
                <c:pt idx="1">
                  <c:v>18-44</c:v>
                </c:pt>
                <c:pt idx="2">
                  <c:v>45-64</c:v>
                </c:pt>
                <c:pt idx="3">
                  <c:v>65+</c:v>
                </c:pt>
              </c:strCache>
            </c:strRef>
          </c:cat>
          <c:val>
            <c:numRef>
              <c:f>Sheet1!$B$2:$B$5</c:f>
              <c:numCache>
                <c:formatCode>#,##0.0</c:formatCode>
                <c:ptCount val="4"/>
                <c:pt idx="0">
                  <c:v>28.4</c:v>
                </c:pt>
                <c:pt idx="1">
                  <c:v>31.8</c:v>
                </c:pt>
                <c:pt idx="2">
                  <c:v>17</c:v>
                </c:pt>
                <c:pt idx="3">
                  <c:v>22.8</c:v>
                </c:pt>
              </c:numCache>
            </c:numRef>
          </c:val>
          <c:extLst>
            <c:ext xmlns:c16="http://schemas.microsoft.com/office/drawing/2014/chart" uri="{C3380CC4-5D6E-409C-BE32-E72D297353CC}">
              <c16:uniqueId val="{0000000C-0355-4478-8A5F-3FB1C364696D}"/>
            </c:ext>
          </c:extLst>
        </c:ser>
        <c:dLbls>
          <c:showLegendKey val="0"/>
          <c:showVal val="0"/>
          <c:showCatName val="0"/>
          <c:showSerName val="0"/>
          <c:showPercent val="0"/>
          <c:showBubbleSize val="0"/>
          <c:showLeaderLines val="1"/>
        </c:dLbls>
        <c:firstSliceAng val="0"/>
      </c:pieChart>
    </c:plotArea>
    <c:legend>
      <c:legendPos val="b"/>
      <c:overlay val="0"/>
      <c:txPr>
        <a:bodyPr/>
        <a:lstStyle/>
        <a:p>
          <a:pPr>
            <a:defRPr sz="16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Non-Hispanic, Border County</a:t>
            </a:r>
            <a:endParaRPr lang="en-US" sz="1600" dirty="0">
              <a:latin typeface="Calibri" panose="020F0502020204030204" pitchFamily="34" charset="0"/>
            </a:endParaRPr>
          </a:p>
        </c:rich>
      </c:tx>
      <c:layout>
        <c:manualLayout>
          <c:xMode val="edge"/>
          <c:yMode val="edge"/>
          <c:x val="0.1360877806940799"/>
          <c:y val="3.1565656565656568E-2"/>
        </c:manualLayout>
      </c:layout>
      <c:overlay val="0"/>
    </c:title>
    <c:autoTitleDeleted val="0"/>
    <c:plotArea>
      <c:layout>
        <c:manualLayout>
          <c:layoutTarget val="inner"/>
          <c:xMode val="edge"/>
          <c:yMode val="edge"/>
          <c:x val="5.5555555555555552E-2"/>
          <c:y val="0.22095213950528911"/>
          <c:w val="0.89814814814814814"/>
          <c:h val="0.61237373737373735"/>
        </c:manualLayout>
      </c:layout>
      <c:pieChart>
        <c:varyColors val="1"/>
        <c:ser>
          <c:idx val="0"/>
          <c:order val="0"/>
          <c:tx>
            <c:strRef>
              <c:f>Sheet1!$B$1</c:f>
              <c:strCache>
                <c:ptCount val="1"/>
                <c:pt idx="0">
                  <c:v>Column1</c:v>
                </c:pt>
              </c:strCache>
            </c:strRef>
          </c:tx>
          <c:dPt>
            <c:idx val="0"/>
            <c:bubble3D val="0"/>
            <c:spPr>
              <a:solidFill>
                <a:srgbClr val="AABA0A"/>
              </a:solidFill>
            </c:spPr>
            <c:extLst>
              <c:ext xmlns:c16="http://schemas.microsoft.com/office/drawing/2014/chart" uri="{C3380CC4-5D6E-409C-BE32-E72D297353CC}">
                <c16:uniqueId val="{00000001-452F-469E-B16A-C7A9445A264D}"/>
              </c:ext>
            </c:extLst>
          </c:dPt>
          <c:dPt>
            <c:idx val="1"/>
            <c:bubble3D val="0"/>
            <c:spPr>
              <a:solidFill>
                <a:srgbClr val="0072C6"/>
              </a:solidFill>
            </c:spPr>
            <c:extLst>
              <c:ext xmlns:c16="http://schemas.microsoft.com/office/drawing/2014/chart" uri="{C3380CC4-5D6E-409C-BE32-E72D297353CC}">
                <c16:uniqueId val="{00000003-452F-469E-B16A-C7A9445A264D}"/>
              </c:ext>
            </c:extLst>
          </c:dPt>
          <c:dPt>
            <c:idx val="2"/>
            <c:bubble3D val="0"/>
            <c:spPr>
              <a:solidFill>
                <a:srgbClr val="C4BD97"/>
              </a:solidFill>
            </c:spPr>
            <c:extLst>
              <c:ext xmlns:c16="http://schemas.microsoft.com/office/drawing/2014/chart" uri="{C3380CC4-5D6E-409C-BE32-E72D297353CC}">
                <c16:uniqueId val="{00000005-452F-469E-B16A-C7A9445A264D}"/>
              </c:ext>
            </c:extLst>
          </c:dPt>
          <c:dPt>
            <c:idx val="3"/>
            <c:bubble3D val="0"/>
            <c:spPr>
              <a:solidFill>
                <a:schemeClr val="bg1"/>
              </a:solidFill>
              <a:ln>
                <a:solidFill>
                  <a:schemeClr val="tx1"/>
                </a:solidFill>
              </a:ln>
            </c:spPr>
            <c:extLst>
              <c:ext xmlns:c16="http://schemas.microsoft.com/office/drawing/2014/chart" uri="{C3380CC4-5D6E-409C-BE32-E72D297353CC}">
                <c16:uniqueId val="{00000007-452F-469E-B16A-C7A9445A264D}"/>
              </c:ext>
            </c:extLst>
          </c:dPt>
          <c:dPt>
            <c:idx val="4"/>
            <c:bubble3D val="0"/>
            <c:spPr>
              <a:solidFill>
                <a:srgbClr val="D9D9D9"/>
              </a:solidFill>
            </c:spPr>
            <c:extLst>
              <c:ext xmlns:c16="http://schemas.microsoft.com/office/drawing/2014/chart" uri="{C3380CC4-5D6E-409C-BE32-E72D297353CC}">
                <c16:uniqueId val="{00000009-452F-469E-B16A-C7A9445A264D}"/>
              </c:ext>
            </c:extLst>
          </c:dPt>
          <c:dPt>
            <c:idx val="5"/>
            <c:bubble3D val="0"/>
            <c:spPr>
              <a:solidFill>
                <a:schemeClr val="tx1"/>
              </a:solidFill>
            </c:spPr>
            <c:extLst>
              <c:ext xmlns:c16="http://schemas.microsoft.com/office/drawing/2014/chart" uri="{C3380CC4-5D6E-409C-BE32-E72D297353CC}">
                <c16:uniqueId val="{0000000B-452F-469E-B16A-C7A9445A264D}"/>
              </c:ext>
            </c:extLst>
          </c:dPt>
          <c:dLbls>
            <c:dLbl>
              <c:idx val="1"/>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452F-469E-B16A-C7A9445A264D}"/>
                </c:ext>
              </c:extLst>
            </c:dLbl>
            <c:spPr>
              <a:noFill/>
              <a:ln>
                <a:noFill/>
              </a:ln>
              <a:effectLst/>
            </c:spPr>
            <c:txPr>
              <a:bodyPr/>
              <a:lstStyle/>
              <a:p>
                <a:pPr>
                  <a:defRPr sz="1400">
                    <a:latin typeface="Calibri" panose="020F0502020204030204" pitchFamily="34" charset="0"/>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&lt;18</c:v>
                </c:pt>
                <c:pt idx="1">
                  <c:v>18-44</c:v>
                </c:pt>
                <c:pt idx="2">
                  <c:v>45-64</c:v>
                </c:pt>
                <c:pt idx="3">
                  <c:v>65+</c:v>
                </c:pt>
              </c:strCache>
            </c:strRef>
          </c:cat>
          <c:val>
            <c:numRef>
              <c:f>Sheet1!$B$2:$B$5</c:f>
              <c:numCache>
                <c:formatCode>#,##0.0</c:formatCode>
                <c:ptCount val="4"/>
                <c:pt idx="0">
                  <c:v>14.2</c:v>
                </c:pt>
                <c:pt idx="1">
                  <c:v>22.1</c:v>
                </c:pt>
                <c:pt idx="2">
                  <c:v>23.9</c:v>
                </c:pt>
                <c:pt idx="3">
                  <c:v>39.799999999999997</c:v>
                </c:pt>
              </c:numCache>
            </c:numRef>
          </c:val>
          <c:extLst>
            <c:ext xmlns:c16="http://schemas.microsoft.com/office/drawing/2014/chart" uri="{C3380CC4-5D6E-409C-BE32-E72D297353CC}">
              <c16:uniqueId val="{0000000C-452F-469E-B16A-C7A9445A264D}"/>
            </c:ext>
          </c:extLst>
        </c:ser>
        <c:dLbls>
          <c:showLegendKey val="0"/>
          <c:showVal val="0"/>
          <c:showCatName val="0"/>
          <c:showSerName val="0"/>
          <c:showPercent val="0"/>
          <c:showBubbleSize val="0"/>
          <c:showLeaderLines val="1"/>
        </c:dLbls>
        <c:firstSliceAng val="0"/>
      </c:pieChart>
    </c:plotArea>
    <c:legend>
      <c:legendPos val="b"/>
      <c:overlay val="0"/>
      <c:txPr>
        <a:bodyPr/>
        <a:lstStyle/>
        <a:p>
          <a:pPr>
            <a:defRPr sz="16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Hispanic, Non-Border County</a:t>
            </a:r>
            <a:endParaRPr lang="en-US" sz="1600" dirty="0">
              <a:latin typeface="Calibri" panose="020F0502020204030204" pitchFamily="34" charset="0"/>
            </a:endParaRPr>
          </a:p>
        </c:rich>
      </c:tx>
      <c:layout>
        <c:manualLayout>
          <c:xMode val="edge"/>
          <c:yMode val="edge"/>
          <c:x val="0.1360877806940799"/>
          <c:y val="3.1565656565656568E-2"/>
        </c:manualLayout>
      </c:layout>
      <c:overlay val="0"/>
    </c:title>
    <c:autoTitleDeleted val="0"/>
    <c:plotArea>
      <c:layout>
        <c:manualLayout>
          <c:layoutTarget val="inner"/>
          <c:xMode val="edge"/>
          <c:yMode val="edge"/>
          <c:x val="5.5555555555555552E-2"/>
          <c:y val="0.22095213950528911"/>
          <c:w val="0.89814814814814814"/>
          <c:h val="0.61237373737373735"/>
        </c:manualLayout>
      </c:layout>
      <c:pieChart>
        <c:varyColors val="1"/>
        <c:ser>
          <c:idx val="0"/>
          <c:order val="0"/>
          <c:tx>
            <c:strRef>
              <c:f>Sheet1!$B$1</c:f>
              <c:strCache>
                <c:ptCount val="1"/>
                <c:pt idx="0">
                  <c:v>Column1</c:v>
                </c:pt>
              </c:strCache>
            </c:strRef>
          </c:tx>
          <c:dPt>
            <c:idx val="0"/>
            <c:bubble3D val="0"/>
            <c:spPr>
              <a:solidFill>
                <a:srgbClr val="AABA0A"/>
              </a:solidFill>
            </c:spPr>
            <c:extLst>
              <c:ext xmlns:c16="http://schemas.microsoft.com/office/drawing/2014/chart" uri="{C3380CC4-5D6E-409C-BE32-E72D297353CC}">
                <c16:uniqueId val="{00000001-AC74-4B89-95D9-5D428E190035}"/>
              </c:ext>
            </c:extLst>
          </c:dPt>
          <c:dPt>
            <c:idx val="1"/>
            <c:bubble3D val="0"/>
            <c:spPr>
              <a:solidFill>
                <a:srgbClr val="0072C6"/>
              </a:solidFill>
            </c:spPr>
            <c:extLst>
              <c:ext xmlns:c16="http://schemas.microsoft.com/office/drawing/2014/chart" uri="{C3380CC4-5D6E-409C-BE32-E72D297353CC}">
                <c16:uniqueId val="{00000003-AC74-4B89-95D9-5D428E190035}"/>
              </c:ext>
            </c:extLst>
          </c:dPt>
          <c:dPt>
            <c:idx val="2"/>
            <c:bubble3D val="0"/>
            <c:spPr>
              <a:solidFill>
                <a:srgbClr val="C4BD97"/>
              </a:solidFill>
            </c:spPr>
            <c:extLst>
              <c:ext xmlns:c16="http://schemas.microsoft.com/office/drawing/2014/chart" uri="{C3380CC4-5D6E-409C-BE32-E72D297353CC}">
                <c16:uniqueId val="{00000005-AC74-4B89-95D9-5D428E190035}"/>
              </c:ext>
            </c:extLst>
          </c:dPt>
          <c:dPt>
            <c:idx val="3"/>
            <c:bubble3D val="0"/>
            <c:spPr>
              <a:solidFill>
                <a:schemeClr val="bg1"/>
              </a:solidFill>
              <a:ln>
                <a:solidFill>
                  <a:schemeClr val="tx1"/>
                </a:solidFill>
              </a:ln>
            </c:spPr>
            <c:extLst>
              <c:ext xmlns:c16="http://schemas.microsoft.com/office/drawing/2014/chart" uri="{C3380CC4-5D6E-409C-BE32-E72D297353CC}">
                <c16:uniqueId val="{00000007-AC74-4B89-95D9-5D428E190035}"/>
              </c:ext>
            </c:extLst>
          </c:dPt>
          <c:dPt>
            <c:idx val="4"/>
            <c:bubble3D val="0"/>
            <c:spPr>
              <a:solidFill>
                <a:srgbClr val="D9D9D9"/>
              </a:solidFill>
            </c:spPr>
            <c:extLst>
              <c:ext xmlns:c16="http://schemas.microsoft.com/office/drawing/2014/chart" uri="{C3380CC4-5D6E-409C-BE32-E72D297353CC}">
                <c16:uniqueId val="{00000009-AC74-4B89-95D9-5D428E190035}"/>
              </c:ext>
            </c:extLst>
          </c:dPt>
          <c:dPt>
            <c:idx val="5"/>
            <c:bubble3D val="0"/>
            <c:spPr>
              <a:solidFill>
                <a:schemeClr val="tx1"/>
              </a:solidFill>
            </c:spPr>
            <c:extLst>
              <c:ext xmlns:c16="http://schemas.microsoft.com/office/drawing/2014/chart" uri="{C3380CC4-5D6E-409C-BE32-E72D297353CC}">
                <c16:uniqueId val="{0000000B-AC74-4B89-95D9-5D428E190035}"/>
              </c:ext>
            </c:extLst>
          </c:dPt>
          <c:dLbls>
            <c:dLbl>
              <c:idx val="1"/>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AC74-4B89-95D9-5D428E190035}"/>
                </c:ext>
              </c:extLst>
            </c:dLbl>
            <c:spPr>
              <a:noFill/>
              <a:ln>
                <a:noFill/>
              </a:ln>
              <a:effectLst/>
            </c:spPr>
            <c:txPr>
              <a:bodyPr/>
              <a:lstStyle/>
              <a:p>
                <a:pPr>
                  <a:defRPr sz="1400">
                    <a:latin typeface="Calibri" panose="020F0502020204030204" pitchFamily="34" charset="0"/>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&lt;18</c:v>
                </c:pt>
                <c:pt idx="1">
                  <c:v>18-44</c:v>
                </c:pt>
                <c:pt idx="2">
                  <c:v>45-64</c:v>
                </c:pt>
                <c:pt idx="3">
                  <c:v>65+</c:v>
                </c:pt>
              </c:strCache>
            </c:strRef>
          </c:cat>
          <c:val>
            <c:numRef>
              <c:f>Sheet1!$B$2:$B$5</c:f>
              <c:numCache>
                <c:formatCode>#,##0.0</c:formatCode>
                <c:ptCount val="4"/>
                <c:pt idx="0">
                  <c:v>28</c:v>
                </c:pt>
                <c:pt idx="1">
                  <c:v>35.4</c:v>
                </c:pt>
                <c:pt idx="2">
                  <c:v>19</c:v>
                </c:pt>
                <c:pt idx="3">
                  <c:v>17.600000000000001</c:v>
                </c:pt>
              </c:numCache>
            </c:numRef>
          </c:val>
          <c:extLst>
            <c:ext xmlns:c16="http://schemas.microsoft.com/office/drawing/2014/chart" uri="{C3380CC4-5D6E-409C-BE32-E72D297353CC}">
              <c16:uniqueId val="{0000000C-AC74-4B89-95D9-5D428E190035}"/>
            </c:ext>
          </c:extLst>
        </c:ser>
        <c:dLbls>
          <c:showLegendKey val="0"/>
          <c:showVal val="0"/>
          <c:showCatName val="0"/>
          <c:showSerName val="0"/>
          <c:showPercent val="0"/>
          <c:showBubbleSize val="0"/>
          <c:showLeaderLines val="1"/>
        </c:dLbls>
        <c:firstSliceAng val="0"/>
      </c:pieChart>
    </c:plotArea>
    <c:legend>
      <c:legendPos val="b"/>
      <c:overlay val="0"/>
      <c:txPr>
        <a:bodyPr/>
        <a:lstStyle/>
        <a:p>
          <a:pPr>
            <a:defRPr sz="16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Hispanic, Border County</a:t>
            </a:r>
            <a:endParaRPr lang="en-US" sz="1600" dirty="0">
              <a:latin typeface="Calibri" panose="020F0502020204030204" pitchFamily="34" charset="0"/>
            </a:endParaRPr>
          </a:p>
        </c:rich>
      </c:tx>
      <c:layout>
        <c:manualLayout>
          <c:xMode val="edge"/>
          <c:yMode val="edge"/>
          <c:x val="0.1360877806940799"/>
          <c:y val="3.1565656565656568E-2"/>
        </c:manualLayout>
      </c:layout>
      <c:overlay val="0"/>
    </c:title>
    <c:autoTitleDeleted val="0"/>
    <c:plotArea>
      <c:layout>
        <c:manualLayout>
          <c:layoutTarget val="inner"/>
          <c:xMode val="edge"/>
          <c:yMode val="edge"/>
          <c:x val="5.5555555555555552E-2"/>
          <c:y val="0.11994203849518811"/>
          <c:w val="0.89814814814814814"/>
          <c:h val="0.61237373737373735"/>
        </c:manualLayout>
      </c:layout>
      <c:pieChart>
        <c:varyColors val="1"/>
        <c:ser>
          <c:idx val="0"/>
          <c:order val="0"/>
          <c:tx>
            <c:strRef>
              <c:f>Sheet1!$B$1</c:f>
              <c:strCache>
                <c:ptCount val="1"/>
                <c:pt idx="0">
                  <c:v>Column1</c:v>
                </c:pt>
              </c:strCache>
            </c:strRef>
          </c:tx>
          <c:explosion val="1"/>
          <c:dPt>
            <c:idx val="0"/>
            <c:bubble3D val="0"/>
            <c:spPr>
              <a:solidFill>
                <a:srgbClr val="AABA0A"/>
              </a:solidFill>
            </c:spPr>
            <c:extLst>
              <c:ext xmlns:c16="http://schemas.microsoft.com/office/drawing/2014/chart" uri="{C3380CC4-5D6E-409C-BE32-E72D297353CC}">
                <c16:uniqueId val="{00000001-8FF3-4965-AEAF-7508410A45B7}"/>
              </c:ext>
            </c:extLst>
          </c:dPt>
          <c:dPt>
            <c:idx val="1"/>
            <c:bubble3D val="0"/>
            <c:spPr>
              <a:solidFill>
                <a:srgbClr val="0072C6"/>
              </a:solidFill>
            </c:spPr>
            <c:extLst>
              <c:ext xmlns:c16="http://schemas.microsoft.com/office/drawing/2014/chart" uri="{C3380CC4-5D6E-409C-BE32-E72D297353CC}">
                <c16:uniqueId val="{00000003-8FF3-4965-AEAF-7508410A45B7}"/>
              </c:ext>
            </c:extLst>
          </c:dPt>
          <c:dPt>
            <c:idx val="2"/>
            <c:bubble3D val="0"/>
            <c:spPr>
              <a:solidFill>
                <a:srgbClr val="C4BD97"/>
              </a:solidFill>
            </c:spPr>
            <c:extLst>
              <c:ext xmlns:c16="http://schemas.microsoft.com/office/drawing/2014/chart" uri="{C3380CC4-5D6E-409C-BE32-E72D297353CC}">
                <c16:uniqueId val="{00000005-8FF3-4965-AEAF-7508410A45B7}"/>
              </c:ext>
            </c:extLst>
          </c:dPt>
          <c:dPt>
            <c:idx val="3"/>
            <c:bubble3D val="0"/>
            <c:spPr>
              <a:solidFill>
                <a:schemeClr val="bg1"/>
              </a:solidFill>
              <a:ln>
                <a:solidFill>
                  <a:schemeClr val="tx1"/>
                </a:solidFill>
              </a:ln>
            </c:spPr>
            <c:extLst>
              <c:ext xmlns:c16="http://schemas.microsoft.com/office/drawing/2014/chart" uri="{C3380CC4-5D6E-409C-BE32-E72D297353CC}">
                <c16:uniqueId val="{00000007-8FF3-4965-AEAF-7508410A45B7}"/>
              </c:ext>
            </c:extLst>
          </c:dPt>
          <c:dPt>
            <c:idx val="4"/>
            <c:bubble3D val="0"/>
            <c:spPr>
              <a:solidFill>
                <a:srgbClr val="D9D9D9"/>
              </a:solidFill>
            </c:spPr>
            <c:extLst>
              <c:ext xmlns:c16="http://schemas.microsoft.com/office/drawing/2014/chart" uri="{C3380CC4-5D6E-409C-BE32-E72D297353CC}">
                <c16:uniqueId val="{00000009-8FF3-4965-AEAF-7508410A45B7}"/>
              </c:ext>
            </c:extLst>
          </c:dPt>
          <c:dPt>
            <c:idx val="5"/>
            <c:bubble3D val="0"/>
            <c:spPr>
              <a:solidFill>
                <a:schemeClr val="tx1"/>
              </a:solidFill>
            </c:spPr>
            <c:extLst>
              <c:ext xmlns:c16="http://schemas.microsoft.com/office/drawing/2014/chart" uri="{C3380CC4-5D6E-409C-BE32-E72D297353CC}">
                <c16:uniqueId val="{0000000B-8FF3-4965-AEAF-7508410A45B7}"/>
              </c:ext>
            </c:extLst>
          </c:dPt>
          <c:dLbls>
            <c:dLbl>
              <c:idx val="1"/>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8FF3-4965-AEAF-7508410A45B7}"/>
                </c:ext>
              </c:extLst>
            </c:dLbl>
            <c:dLbl>
              <c:idx val="5"/>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B-8FF3-4965-AEAF-7508410A45B7}"/>
                </c:ext>
              </c:extLst>
            </c:dLbl>
            <c:spPr>
              <a:noFill/>
              <a:ln>
                <a:noFill/>
              </a:ln>
              <a:effectLst/>
            </c:spPr>
            <c:txPr>
              <a:bodyPr/>
              <a:lstStyle/>
              <a:p>
                <a:pPr>
                  <a:defRPr sz="1400">
                    <a:latin typeface="Calibri" panose="020F0502020204030204" pitchFamily="34" charset="0"/>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Sheet1!$A$2:$A$7</c:f>
              <c:strCache>
                <c:ptCount val="6"/>
                <c:pt idx="0">
                  <c:v>Medical</c:v>
                </c:pt>
                <c:pt idx="1">
                  <c:v>Surgical</c:v>
                </c:pt>
                <c:pt idx="2">
                  <c:v>Mental</c:v>
                </c:pt>
                <c:pt idx="3">
                  <c:v>Injury</c:v>
                </c:pt>
                <c:pt idx="4">
                  <c:v>Maternal</c:v>
                </c:pt>
                <c:pt idx="5">
                  <c:v>Neonatal</c:v>
                </c:pt>
              </c:strCache>
            </c:strRef>
          </c:cat>
          <c:val>
            <c:numRef>
              <c:f>Sheet1!$B$2:$B$7</c:f>
              <c:numCache>
                <c:formatCode>#,##0.0</c:formatCode>
                <c:ptCount val="6"/>
                <c:pt idx="0">
                  <c:v>38.700000000000003</c:v>
                </c:pt>
                <c:pt idx="1">
                  <c:v>14.8</c:v>
                </c:pt>
                <c:pt idx="2">
                  <c:v>3.7</c:v>
                </c:pt>
                <c:pt idx="3">
                  <c:v>3.5</c:v>
                </c:pt>
                <c:pt idx="4">
                  <c:v>20.2</c:v>
                </c:pt>
                <c:pt idx="5">
                  <c:v>19.100000000000001</c:v>
                </c:pt>
              </c:numCache>
            </c:numRef>
          </c:val>
          <c:extLst>
            <c:ext xmlns:c16="http://schemas.microsoft.com/office/drawing/2014/chart" uri="{C3380CC4-5D6E-409C-BE32-E72D297353CC}">
              <c16:uniqueId val="{0000000C-8FF3-4965-AEAF-7508410A45B7}"/>
            </c:ext>
          </c:extLst>
        </c:ser>
        <c:dLbls>
          <c:showLegendKey val="0"/>
          <c:showVal val="0"/>
          <c:showCatName val="0"/>
          <c:showSerName val="0"/>
          <c:showPercent val="0"/>
          <c:showBubbleSize val="0"/>
          <c:showLeaderLines val="1"/>
        </c:dLbls>
        <c:firstSliceAng val="0"/>
      </c:pieChart>
    </c:plotArea>
    <c:legend>
      <c:legendPos val="b"/>
      <c:layout>
        <c:manualLayout>
          <c:xMode val="edge"/>
          <c:yMode val="edge"/>
          <c:x val="2.0271945173520045E-3"/>
          <c:y val="0.81128038343033204"/>
          <c:w val="0.99594561096529599"/>
          <c:h val="0.16456502719768726"/>
        </c:manualLayout>
      </c:layout>
      <c:overlay val="0"/>
      <c:txPr>
        <a:bodyPr/>
        <a:lstStyle/>
        <a:p>
          <a:pPr>
            <a:defRPr sz="16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Non-Hispanic, Border County</a:t>
            </a:r>
            <a:endParaRPr lang="en-US" sz="1600" dirty="0">
              <a:latin typeface="Calibri" panose="020F0502020204030204" pitchFamily="34" charset="0"/>
            </a:endParaRPr>
          </a:p>
        </c:rich>
      </c:tx>
      <c:layout>
        <c:manualLayout>
          <c:xMode val="edge"/>
          <c:yMode val="edge"/>
          <c:x val="0.1360877806940799"/>
          <c:y val="0"/>
        </c:manualLayout>
      </c:layout>
      <c:overlay val="0"/>
    </c:title>
    <c:autoTitleDeleted val="0"/>
    <c:plotArea>
      <c:layout>
        <c:manualLayout>
          <c:layoutTarget val="inner"/>
          <c:xMode val="edge"/>
          <c:yMode val="edge"/>
          <c:x val="5.5555555555555552E-2"/>
          <c:y val="0.13256830112145074"/>
          <c:w val="0.89814814814814814"/>
          <c:h val="0.61237373737373735"/>
        </c:manualLayout>
      </c:layout>
      <c:pieChart>
        <c:varyColors val="1"/>
        <c:ser>
          <c:idx val="0"/>
          <c:order val="0"/>
          <c:tx>
            <c:strRef>
              <c:f>Sheet1!$B$1</c:f>
              <c:strCache>
                <c:ptCount val="1"/>
                <c:pt idx="0">
                  <c:v>Column1</c:v>
                </c:pt>
              </c:strCache>
            </c:strRef>
          </c:tx>
          <c:explosion val="1"/>
          <c:dPt>
            <c:idx val="0"/>
            <c:bubble3D val="0"/>
            <c:spPr>
              <a:solidFill>
                <a:srgbClr val="AABA0A"/>
              </a:solidFill>
            </c:spPr>
            <c:extLst>
              <c:ext xmlns:c16="http://schemas.microsoft.com/office/drawing/2014/chart" uri="{C3380CC4-5D6E-409C-BE32-E72D297353CC}">
                <c16:uniqueId val="{00000001-BD13-4BC9-926E-B1C95F76C529}"/>
              </c:ext>
            </c:extLst>
          </c:dPt>
          <c:dPt>
            <c:idx val="1"/>
            <c:bubble3D val="0"/>
            <c:spPr>
              <a:solidFill>
                <a:srgbClr val="0072C6"/>
              </a:solidFill>
            </c:spPr>
            <c:extLst>
              <c:ext xmlns:c16="http://schemas.microsoft.com/office/drawing/2014/chart" uri="{C3380CC4-5D6E-409C-BE32-E72D297353CC}">
                <c16:uniqueId val="{00000003-BD13-4BC9-926E-B1C95F76C529}"/>
              </c:ext>
            </c:extLst>
          </c:dPt>
          <c:dPt>
            <c:idx val="2"/>
            <c:bubble3D val="0"/>
            <c:spPr>
              <a:solidFill>
                <a:srgbClr val="C4BD97"/>
              </a:solidFill>
            </c:spPr>
            <c:extLst>
              <c:ext xmlns:c16="http://schemas.microsoft.com/office/drawing/2014/chart" uri="{C3380CC4-5D6E-409C-BE32-E72D297353CC}">
                <c16:uniqueId val="{00000005-BD13-4BC9-926E-B1C95F76C529}"/>
              </c:ext>
            </c:extLst>
          </c:dPt>
          <c:dPt>
            <c:idx val="3"/>
            <c:bubble3D val="0"/>
            <c:spPr>
              <a:solidFill>
                <a:schemeClr val="bg1"/>
              </a:solidFill>
              <a:ln>
                <a:solidFill>
                  <a:schemeClr val="tx1"/>
                </a:solidFill>
              </a:ln>
            </c:spPr>
            <c:extLst>
              <c:ext xmlns:c16="http://schemas.microsoft.com/office/drawing/2014/chart" uri="{C3380CC4-5D6E-409C-BE32-E72D297353CC}">
                <c16:uniqueId val="{00000007-BD13-4BC9-926E-B1C95F76C529}"/>
              </c:ext>
            </c:extLst>
          </c:dPt>
          <c:dPt>
            <c:idx val="4"/>
            <c:bubble3D val="0"/>
            <c:spPr>
              <a:solidFill>
                <a:srgbClr val="D9D9D9"/>
              </a:solidFill>
            </c:spPr>
            <c:extLst>
              <c:ext xmlns:c16="http://schemas.microsoft.com/office/drawing/2014/chart" uri="{C3380CC4-5D6E-409C-BE32-E72D297353CC}">
                <c16:uniqueId val="{00000009-BD13-4BC9-926E-B1C95F76C529}"/>
              </c:ext>
            </c:extLst>
          </c:dPt>
          <c:dPt>
            <c:idx val="5"/>
            <c:bubble3D val="0"/>
            <c:spPr>
              <a:solidFill>
                <a:schemeClr val="tx1"/>
              </a:solidFill>
            </c:spPr>
            <c:extLst>
              <c:ext xmlns:c16="http://schemas.microsoft.com/office/drawing/2014/chart" uri="{C3380CC4-5D6E-409C-BE32-E72D297353CC}">
                <c16:uniqueId val="{0000000B-BD13-4BC9-926E-B1C95F76C529}"/>
              </c:ext>
            </c:extLst>
          </c:dPt>
          <c:dLbls>
            <c:dLbl>
              <c:idx val="1"/>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BD13-4BC9-926E-B1C95F76C529}"/>
                </c:ext>
              </c:extLst>
            </c:dLbl>
            <c:dLbl>
              <c:idx val="5"/>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B-BD13-4BC9-926E-B1C95F76C529}"/>
                </c:ext>
              </c:extLst>
            </c:dLbl>
            <c:spPr>
              <a:noFill/>
              <a:ln>
                <a:noFill/>
              </a:ln>
              <a:effectLst/>
            </c:spPr>
            <c:txPr>
              <a:bodyPr/>
              <a:lstStyle/>
              <a:p>
                <a:pPr>
                  <a:defRPr sz="1400">
                    <a:latin typeface="Calibri" panose="020F0502020204030204" pitchFamily="34" charset="0"/>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Sheet1!$A$2:$A$7</c:f>
              <c:strCache>
                <c:ptCount val="6"/>
                <c:pt idx="0">
                  <c:v>Medical</c:v>
                </c:pt>
                <c:pt idx="1">
                  <c:v>Surgical</c:v>
                </c:pt>
                <c:pt idx="2">
                  <c:v>Mental</c:v>
                </c:pt>
                <c:pt idx="3">
                  <c:v>Injury</c:v>
                </c:pt>
                <c:pt idx="4">
                  <c:v>Maternal</c:v>
                </c:pt>
                <c:pt idx="5">
                  <c:v>Neonatal</c:v>
                </c:pt>
              </c:strCache>
            </c:strRef>
          </c:cat>
          <c:val>
            <c:numRef>
              <c:f>Sheet1!$B$2:$B$7</c:f>
              <c:numCache>
                <c:formatCode>#,##0.0</c:formatCode>
                <c:ptCount val="6"/>
                <c:pt idx="0">
                  <c:v>45.9</c:v>
                </c:pt>
                <c:pt idx="1">
                  <c:v>22.3</c:v>
                </c:pt>
                <c:pt idx="2">
                  <c:v>6</c:v>
                </c:pt>
                <c:pt idx="3">
                  <c:v>5.2</c:v>
                </c:pt>
                <c:pt idx="4">
                  <c:v>10.199999999999999</c:v>
                </c:pt>
                <c:pt idx="5">
                  <c:v>10.3</c:v>
                </c:pt>
              </c:numCache>
            </c:numRef>
          </c:val>
          <c:extLst>
            <c:ext xmlns:c16="http://schemas.microsoft.com/office/drawing/2014/chart" uri="{C3380CC4-5D6E-409C-BE32-E72D297353CC}">
              <c16:uniqueId val="{0000000C-BD13-4BC9-926E-B1C95F76C529}"/>
            </c:ext>
          </c:extLst>
        </c:ser>
        <c:dLbls>
          <c:showLegendKey val="0"/>
          <c:showVal val="0"/>
          <c:showCatName val="0"/>
          <c:showSerName val="0"/>
          <c:showPercent val="0"/>
          <c:showBubbleSize val="0"/>
          <c:showLeaderLines val="1"/>
        </c:dLbls>
        <c:firstSliceAng val="0"/>
      </c:pieChart>
    </c:plotArea>
    <c:legend>
      <c:legendPos val="b"/>
      <c:layout>
        <c:manualLayout>
          <c:xMode val="edge"/>
          <c:yMode val="edge"/>
          <c:x val="2.0271945173520045E-3"/>
          <c:y val="0.81128038343033204"/>
          <c:w val="0.99594561096529599"/>
          <c:h val="0.16456502719768726"/>
        </c:manualLayout>
      </c:layout>
      <c:overlay val="0"/>
      <c:txPr>
        <a:bodyPr/>
        <a:lstStyle/>
        <a:p>
          <a:pPr>
            <a:defRPr sz="16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Hispanic, Non-Border County</a:t>
            </a:r>
            <a:endParaRPr lang="en-US" sz="1600" dirty="0">
              <a:latin typeface="Calibri" panose="020F0502020204030204" pitchFamily="34" charset="0"/>
            </a:endParaRPr>
          </a:p>
        </c:rich>
      </c:tx>
      <c:layout>
        <c:manualLayout>
          <c:xMode val="edge"/>
          <c:yMode val="edge"/>
          <c:x val="0.1360877806940799"/>
          <c:y val="0"/>
        </c:manualLayout>
      </c:layout>
      <c:overlay val="0"/>
    </c:title>
    <c:autoTitleDeleted val="0"/>
    <c:plotArea>
      <c:layout>
        <c:manualLayout>
          <c:layoutTarget val="inner"/>
          <c:xMode val="edge"/>
          <c:yMode val="edge"/>
          <c:x val="5.5555555555555552E-2"/>
          <c:y val="0.13256830112145074"/>
          <c:w val="0.89814814814814814"/>
          <c:h val="0.61237373737373735"/>
        </c:manualLayout>
      </c:layout>
      <c:pieChart>
        <c:varyColors val="1"/>
        <c:ser>
          <c:idx val="0"/>
          <c:order val="0"/>
          <c:tx>
            <c:strRef>
              <c:f>Sheet1!$B$1</c:f>
              <c:strCache>
                <c:ptCount val="1"/>
                <c:pt idx="0">
                  <c:v>Column1</c:v>
                </c:pt>
              </c:strCache>
            </c:strRef>
          </c:tx>
          <c:explosion val="1"/>
          <c:dPt>
            <c:idx val="0"/>
            <c:bubble3D val="0"/>
            <c:spPr>
              <a:solidFill>
                <a:srgbClr val="AABA0A"/>
              </a:solidFill>
            </c:spPr>
            <c:extLst>
              <c:ext xmlns:c16="http://schemas.microsoft.com/office/drawing/2014/chart" uri="{C3380CC4-5D6E-409C-BE32-E72D297353CC}">
                <c16:uniqueId val="{00000001-47BB-489E-9EE1-57AE275884DA}"/>
              </c:ext>
            </c:extLst>
          </c:dPt>
          <c:dPt>
            <c:idx val="1"/>
            <c:bubble3D val="0"/>
            <c:spPr>
              <a:solidFill>
                <a:srgbClr val="0072C6"/>
              </a:solidFill>
            </c:spPr>
            <c:extLst>
              <c:ext xmlns:c16="http://schemas.microsoft.com/office/drawing/2014/chart" uri="{C3380CC4-5D6E-409C-BE32-E72D297353CC}">
                <c16:uniqueId val="{00000003-47BB-489E-9EE1-57AE275884DA}"/>
              </c:ext>
            </c:extLst>
          </c:dPt>
          <c:dPt>
            <c:idx val="2"/>
            <c:bubble3D val="0"/>
            <c:spPr>
              <a:solidFill>
                <a:srgbClr val="C4BD97"/>
              </a:solidFill>
            </c:spPr>
            <c:extLst>
              <c:ext xmlns:c16="http://schemas.microsoft.com/office/drawing/2014/chart" uri="{C3380CC4-5D6E-409C-BE32-E72D297353CC}">
                <c16:uniqueId val="{00000005-47BB-489E-9EE1-57AE275884DA}"/>
              </c:ext>
            </c:extLst>
          </c:dPt>
          <c:dPt>
            <c:idx val="3"/>
            <c:bubble3D val="0"/>
            <c:spPr>
              <a:solidFill>
                <a:schemeClr val="bg1"/>
              </a:solidFill>
              <a:ln>
                <a:solidFill>
                  <a:schemeClr val="tx1"/>
                </a:solidFill>
              </a:ln>
            </c:spPr>
            <c:extLst>
              <c:ext xmlns:c16="http://schemas.microsoft.com/office/drawing/2014/chart" uri="{C3380CC4-5D6E-409C-BE32-E72D297353CC}">
                <c16:uniqueId val="{00000007-47BB-489E-9EE1-57AE275884DA}"/>
              </c:ext>
            </c:extLst>
          </c:dPt>
          <c:dPt>
            <c:idx val="4"/>
            <c:bubble3D val="0"/>
            <c:spPr>
              <a:solidFill>
                <a:srgbClr val="D9D9D9"/>
              </a:solidFill>
            </c:spPr>
            <c:extLst>
              <c:ext xmlns:c16="http://schemas.microsoft.com/office/drawing/2014/chart" uri="{C3380CC4-5D6E-409C-BE32-E72D297353CC}">
                <c16:uniqueId val="{00000009-47BB-489E-9EE1-57AE275884DA}"/>
              </c:ext>
            </c:extLst>
          </c:dPt>
          <c:dPt>
            <c:idx val="5"/>
            <c:bubble3D val="0"/>
            <c:spPr>
              <a:solidFill>
                <a:schemeClr val="tx1"/>
              </a:solidFill>
            </c:spPr>
            <c:extLst>
              <c:ext xmlns:c16="http://schemas.microsoft.com/office/drawing/2014/chart" uri="{C3380CC4-5D6E-409C-BE32-E72D297353CC}">
                <c16:uniqueId val="{0000000B-47BB-489E-9EE1-57AE275884DA}"/>
              </c:ext>
            </c:extLst>
          </c:dPt>
          <c:dLbls>
            <c:dLbl>
              <c:idx val="1"/>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47BB-489E-9EE1-57AE275884DA}"/>
                </c:ext>
              </c:extLst>
            </c:dLbl>
            <c:dLbl>
              <c:idx val="5"/>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B-47BB-489E-9EE1-57AE275884DA}"/>
                </c:ext>
              </c:extLst>
            </c:dLbl>
            <c:spPr>
              <a:noFill/>
              <a:ln>
                <a:noFill/>
              </a:ln>
              <a:effectLst/>
            </c:spPr>
            <c:txPr>
              <a:bodyPr/>
              <a:lstStyle/>
              <a:p>
                <a:pPr>
                  <a:defRPr sz="1400">
                    <a:latin typeface="Calibri" panose="020F0502020204030204" pitchFamily="34" charset="0"/>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Sheet1!$A$2:$A$7</c:f>
              <c:strCache>
                <c:ptCount val="6"/>
                <c:pt idx="0">
                  <c:v>Medical</c:v>
                </c:pt>
                <c:pt idx="1">
                  <c:v>Surgical</c:v>
                </c:pt>
                <c:pt idx="2">
                  <c:v>Mental</c:v>
                </c:pt>
                <c:pt idx="3">
                  <c:v>Injury</c:v>
                </c:pt>
                <c:pt idx="4">
                  <c:v>Maternal</c:v>
                </c:pt>
                <c:pt idx="5">
                  <c:v>Neonatal</c:v>
                </c:pt>
              </c:strCache>
            </c:strRef>
          </c:cat>
          <c:val>
            <c:numRef>
              <c:f>Sheet1!$B$2:$B$7</c:f>
              <c:numCache>
                <c:formatCode>#,##0.0</c:formatCode>
                <c:ptCount val="6"/>
                <c:pt idx="0">
                  <c:v>37.1</c:v>
                </c:pt>
                <c:pt idx="1">
                  <c:v>15.8</c:v>
                </c:pt>
                <c:pt idx="2">
                  <c:v>4</c:v>
                </c:pt>
                <c:pt idx="3">
                  <c:v>3.4</c:v>
                </c:pt>
                <c:pt idx="4">
                  <c:v>20.8</c:v>
                </c:pt>
                <c:pt idx="5">
                  <c:v>18.899999999999999</c:v>
                </c:pt>
              </c:numCache>
            </c:numRef>
          </c:val>
          <c:extLst>
            <c:ext xmlns:c16="http://schemas.microsoft.com/office/drawing/2014/chart" uri="{C3380CC4-5D6E-409C-BE32-E72D297353CC}">
              <c16:uniqueId val="{0000000C-47BB-489E-9EE1-57AE275884DA}"/>
            </c:ext>
          </c:extLst>
        </c:ser>
        <c:dLbls>
          <c:showLegendKey val="0"/>
          <c:showVal val="0"/>
          <c:showCatName val="0"/>
          <c:showSerName val="0"/>
          <c:showPercent val="0"/>
          <c:showBubbleSize val="0"/>
          <c:showLeaderLines val="1"/>
        </c:dLbls>
        <c:firstSliceAng val="0"/>
      </c:pieChart>
    </c:plotArea>
    <c:legend>
      <c:legendPos val="b"/>
      <c:layout>
        <c:manualLayout>
          <c:xMode val="edge"/>
          <c:yMode val="edge"/>
          <c:x val="6.6568241469816339E-3"/>
          <c:y val="0.8153284816670644"/>
          <c:w val="0.99131598133566634"/>
          <c:h val="0.16573212439354171"/>
        </c:manualLayout>
      </c:layout>
      <c:overlay val="0"/>
      <c:txPr>
        <a:bodyPr/>
        <a:lstStyle/>
        <a:p>
          <a:pPr>
            <a:defRPr sz="16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dirty="0" smtClean="0"/>
              <a:t>Hispanics</a:t>
            </a:r>
            <a:endParaRPr lang="en-US" sz="1600" dirty="0"/>
          </a:p>
        </c:rich>
      </c:tx>
      <c:layout>
        <c:manualLayout>
          <c:xMode val="edge"/>
          <c:yMode val="edge"/>
          <c:x val="0.39121901428988043"/>
          <c:y val="0"/>
        </c:manualLayout>
      </c:layout>
      <c:overlay val="0"/>
    </c:title>
    <c:autoTitleDeleted val="0"/>
    <c:plotArea>
      <c:layout>
        <c:manualLayout>
          <c:layoutTarget val="inner"/>
          <c:xMode val="edge"/>
          <c:yMode val="edge"/>
          <c:x val="0.19545650543682039"/>
          <c:y val="0.16615317707379601"/>
          <c:w val="0.80454349456317964"/>
          <c:h val="0.73311435634499178"/>
        </c:manualLayout>
      </c:layout>
      <c:lineChart>
        <c:grouping val="standard"/>
        <c:varyColors val="0"/>
        <c:ser>
          <c:idx val="3"/>
          <c:order val="0"/>
          <c:tx>
            <c:strRef>
              <c:f>Sheet1!$A$2</c:f>
              <c:strCache>
                <c:ptCount val="1"/>
                <c:pt idx="0">
                  <c:v>18-44</c:v>
                </c:pt>
              </c:strCache>
            </c:strRef>
          </c:tx>
          <c:spPr>
            <a:ln w="25400">
              <a:solidFill>
                <a:sysClr val="windowText" lastClr="000000"/>
              </a:solidFill>
            </a:ln>
          </c:spPr>
          <c:marker>
            <c:symbol val="circle"/>
            <c:size val="7"/>
            <c:spPr>
              <a:solidFill>
                <a:sysClr val="windowText" lastClr="000000"/>
              </a:solidFill>
              <a:ln>
                <a:noFill/>
              </a:ln>
            </c:spPr>
          </c:marker>
          <c:cat>
            <c:numRef>
              <c:f>Sheet1!$B$1:$E$1</c:f>
              <c:numCache>
                <c:formatCode>General</c:formatCode>
                <c:ptCount val="4"/>
                <c:pt idx="0">
                  <c:v>1998</c:v>
                </c:pt>
                <c:pt idx="1">
                  <c:v>2003</c:v>
                </c:pt>
                <c:pt idx="2">
                  <c:v>2008</c:v>
                </c:pt>
                <c:pt idx="3">
                  <c:v>2012</c:v>
                </c:pt>
              </c:numCache>
            </c:numRef>
          </c:cat>
          <c:val>
            <c:numRef>
              <c:f>Sheet1!$B$2:$E$2</c:f>
              <c:numCache>
                <c:formatCode>0.0</c:formatCode>
                <c:ptCount val="4"/>
                <c:pt idx="0">
                  <c:v>79.8</c:v>
                </c:pt>
                <c:pt idx="1">
                  <c:v>77.3</c:v>
                </c:pt>
                <c:pt idx="2">
                  <c:v>85.9</c:v>
                </c:pt>
                <c:pt idx="3">
                  <c:v>75.3</c:v>
                </c:pt>
              </c:numCache>
            </c:numRef>
          </c:val>
          <c:smooth val="0"/>
          <c:extLst>
            <c:ext xmlns:c16="http://schemas.microsoft.com/office/drawing/2014/chart" uri="{C3380CC4-5D6E-409C-BE32-E72D297353CC}">
              <c16:uniqueId val="{00000000-4C33-4A47-86DF-B4FB01E22494}"/>
            </c:ext>
          </c:extLst>
        </c:ser>
        <c:ser>
          <c:idx val="0"/>
          <c:order val="1"/>
          <c:tx>
            <c:strRef>
              <c:f>Sheet1!$A$3</c:f>
              <c:strCache>
                <c:ptCount val="1"/>
                <c:pt idx="0">
                  <c:v>45-64</c:v>
                </c:pt>
              </c:strCache>
            </c:strRef>
          </c:tx>
          <c:spPr>
            <a:ln w="25400">
              <a:solidFill>
                <a:srgbClr val="0072C6"/>
              </a:solidFill>
            </a:ln>
          </c:spPr>
          <c:marker>
            <c:symbol val="square"/>
            <c:size val="7"/>
            <c:spPr>
              <a:solidFill>
                <a:srgbClr val="0072C6"/>
              </a:solidFill>
              <a:ln>
                <a:noFill/>
              </a:ln>
            </c:spPr>
          </c:marker>
          <c:cat>
            <c:numRef>
              <c:f>Sheet1!$B$1:$E$1</c:f>
              <c:numCache>
                <c:formatCode>General</c:formatCode>
                <c:ptCount val="4"/>
                <c:pt idx="0">
                  <c:v>1998</c:v>
                </c:pt>
                <c:pt idx="1">
                  <c:v>2003</c:v>
                </c:pt>
                <c:pt idx="2">
                  <c:v>2008</c:v>
                </c:pt>
                <c:pt idx="3">
                  <c:v>2012</c:v>
                </c:pt>
              </c:numCache>
            </c:numRef>
          </c:cat>
          <c:val>
            <c:numRef>
              <c:f>Sheet1!$B$3:$E$3</c:f>
              <c:numCache>
                <c:formatCode>0.0</c:formatCode>
                <c:ptCount val="4"/>
                <c:pt idx="0">
                  <c:v>85.3</c:v>
                </c:pt>
                <c:pt idx="1">
                  <c:v>87.6</c:v>
                </c:pt>
                <c:pt idx="2">
                  <c:v>92.1</c:v>
                </c:pt>
                <c:pt idx="3">
                  <c:v>89</c:v>
                </c:pt>
              </c:numCache>
            </c:numRef>
          </c:val>
          <c:smooth val="0"/>
          <c:extLst>
            <c:ext xmlns:c16="http://schemas.microsoft.com/office/drawing/2014/chart" uri="{C3380CC4-5D6E-409C-BE32-E72D297353CC}">
              <c16:uniqueId val="{00000001-4C33-4A47-86DF-B4FB01E22494}"/>
            </c:ext>
          </c:extLst>
        </c:ser>
        <c:ser>
          <c:idx val="2"/>
          <c:order val="2"/>
          <c:tx>
            <c:strRef>
              <c:f>Sheet1!$A$4</c:f>
              <c:strCache>
                <c:ptCount val="1"/>
                <c:pt idx="0">
                  <c:v>65+</c:v>
                </c:pt>
              </c:strCache>
            </c:strRef>
          </c:tx>
          <c:spPr>
            <a:ln w="25400">
              <a:solidFill>
                <a:srgbClr val="AABA0A"/>
              </a:solidFill>
            </a:ln>
          </c:spPr>
          <c:marker>
            <c:symbol val="triangle"/>
            <c:size val="9"/>
            <c:spPr>
              <a:solidFill>
                <a:srgbClr val="AABA0A"/>
              </a:solidFill>
              <a:ln>
                <a:noFill/>
              </a:ln>
            </c:spPr>
          </c:marker>
          <c:cat>
            <c:numRef>
              <c:f>Sheet1!$B$1:$E$1</c:f>
              <c:numCache>
                <c:formatCode>General</c:formatCode>
                <c:ptCount val="4"/>
                <c:pt idx="0">
                  <c:v>1998</c:v>
                </c:pt>
                <c:pt idx="1">
                  <c:v>2003</c:v>
                </c:pt>
                <c:pt idx="2">
                  <c:v>2008</c:v>
                </c:pt>
                <c:pt idx="3">
                  <c:v>2012</c:v>
                </c:pt>
              </c:numCache>
            </c:numRef>
          </c:cat>
          <c:val>
            <c:numRef>
              <c:f>Sheet1!$B$4:$E$4</c:f>
              <c:numCache>
                <c:formatCode>0.0</c:formatCode>
                <c:ptCount val="4"/>
                <c:pt idx="0">
                  <c:v>90.6</c:v>
                </c:pt>
                <c:pt idx="1">
                  <c:v>91.6</c:v>
                </c:pt>
                <c:pt idx="2">
                  <c:v>93.9</c:v>
                </c:pt>
                <c:pt idx="3">
                  <c:v>92.2</c:v>
                </c:pt>
              </c:numCache>
            </c:numRef>
          </c:val>
          <c:smooth val="0"/>
          <c:extLst>
            <c:ext xmlns:c16="http://schemas.microsoft.com/office/drawing/2014/chart" uri="{C3380CC4-5D6E-409C-BE32-E72D297353CC}">
              <c16:uniqueId val="{00000002-4C33-4A47-86DF-B4FB01E22494}"/>
            </c:ext>
          </c:extLst>
        </c:ser>
        <c:dLbls>
          <c:showLegendKey val="0"/>
          <c:showVal val="0"/>
          <c:showCatName val="0"/>
          <c:showSerName val="0"/>
          <c:showPercent val="0"/>
          <c:showBubbleSize val="0"/>
        </c:dLbls>
        <c:marker val="1"/>
        <c:smooth val="0"/>
        <c:axId val="80973184"/>
        <c:axId val="80995840"/>
      </c:lineChart>
      <c:catAx>
        <c:axId val="80973184"/>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80995840"/>
        <c:crosses val="autoZero"/>
        <c:auto val="1"/>
        <c:lblAlgn val="ctr"/>
        <c:lblOffset val="100"/>
        <c:noMultiLvlLbl val="0"/>
      </c:catAx>
      <c:valAx>
        <c:axId val="80995840"/>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430232332069601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80973184"/>
        <c:crosses val="autoZero"/>
        <c:crossBetween val="between"/>
        <c:majorUnit val="10"/>
      </c:valAx>
    </c:plotArea>
    <c:legend>
      <c:legendPos val="t"/>
      <c:layout>
        <c:manualLayout>
          <c:xMode val="edge"/>
          <c:yMode val="edge"/>
          <c:x val="8.19954797317002E-3"/>
          <c:y val="6.9068727520171083E-2"/>
          <c:w val="0.99127867697093419"/>
          <c:h val="5.9454894527073004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Hispanic, Border County</a:t>
            </a:r>
            <a:endParaRPr lang="en-US" sz="1600" dirty="0">
              <a:latin typeface="Calibri" panose="020F0502020204030204" pitchFamily="34" charset="0"/>
            </a:endParaRPr>
          </a:p>
        </c:rich>
      </c:tx>
      <c:layout>
        <c:manualLayout>
          <c:xMode val="edge"/>
          <c:yMode val="edge"/>
          <c:x val="0.1360877806940799"/>
          <c:y val="3.1565656565656568E-2"/>
        </c:manualLayout>
      </c:layout>
      <c:overlay val="0"/>
    </c:title>
    <c:autoTitleDeleted val="0"/>
    <c:plotArea>
      <c:layout>
        <c:manualLayout>
          <c:layoutTarget val="inner"/>
          <c:xMode val="edge"/>
          <c:yMode val="edge"/>
          <c:x val="5.5555555555555552E-2"/>
          <c:y val="0.11994203849518811"/>
          <c:w val="0.89814814814814814"/>
          <c:h val="0.61237373737373735"/>
        </c:manualLayout>
      </c:layout>
      <c:pieChart>
        <c:varyColors val="1"/>
        <c:ser>
          <c:idx val="0"/>
          <c:order val="0"/>
          <c:tx>
            <c:strRef>
              <c:f>Sheet1!$B$1</c:f>
              <c:strCache>
                <c:ptCount val="1"/>
                <c:pt idx="0">
                  <c:v>Column1</c:v>
                </c:pt>
              </c:strCache>
            </c:strRef>
          </c:tx>
          <c:explosion val="1"/>
          <c:dPt>
            <c:idx val="0"/>
            <c:bubble3D val="0"/>
            <c:spPr>
              <a:solidFill>
                <a:srgbClr val="AABA0A"/>
              </a:solidFill>
            </c:spPr>
            <c:extLst>
              <c:ext xmlns:c16="http://schemas.microsoft.com/office/drawing/2014/chart" uri="{C3380CC4-5D6E-409C-BE32-E72D297353CC}">
                <c16:uniqueId val="{00000001-C3EE-4512-B476-EAFEB93689BF}"/>
              </c:ext>
            </c:extLst>
          </c:dPt>
          <c:dPt>
            <c:idx val="1"/>
            <c:bubble3D val="0"/>
            <c:spPr>
              <a:solidFill>
                <a:srgbClr val="0072C6"/>
              </a:solidFill>
              <a:ln>
                <a:noFill/>
              </a:ln>
            </c:spPr>
            <c:extLst>
              <c:ext xmlns:c16="http://schemas.microsoft.com/office/drawing/2014/chart" uri="{C3380CC4-5D6E-409C-BE32-E72D297353CC}">
                <c16:uniqueId val="{00000003-C3EE-4512-B476-EAFEB93689BF}"/>
              </c:ext>
            </c:extLst>
          </c:dPt>
          <c:dPt>
            <c:idx val="2"/>
            <c:bubble3D val="0"/>
            <c:spPr>
              <a:solidFill>
                <a:srgbClr val="C4BD97"/>
              </a:solidFill>
            </c:spPr>
            <c:extLst>
              <c:ext xmlns:c16="http://schemas.microsoft.com/office/drawing/2014/chart" uri="{C3380CC4-5D6E-409C-BE32-E72D297353CC}">
                <c16:uniqueId val="{00000005-C3EE-4512-B476-EAFEB93689BF}"/>
              </c:ext>
            </c:extLst>
          </c:dPt>
          <c:dPt>
            <c:idx val="3"/>
            <c:bubble3D val="0"/>
            <c:spPr>
              <a:solidFill>
                <a:schemeClr val="bg1"/>
              </a:solidFill>
              <a:ln>
                <a:solidFill>
                  <a:schemeClr val="tx1"/>
                </a:solidFill>
              </a:ln>
            </c:spPr>
            <c:extLst>
              <c:ext xmlns:c16="http://schemas.microsoft.com/office/drawing/2014/chart" uri="{C3380CC4-5D6E-409C-BE32-E72D297353CC}">
                <c16:uniqueId val="{00000007-C3EE-4512-B476-EAFEB93689BF}"/>
              </c:ext>
            </c:extLst>
          </c:dPt>
          <c:dPt>
            <c:idx val="4"/>
            <c:bubble3D val="0"/>
            <c:spPr>
              <a:solidFill>
                <a:srgbClr val="D9D9D9"/>
              </a:solidFill>
            </c:spPr>
            <c:extLst>
              <c:ext xmlns:c16="http://schemas.microsoft.com/office/drawing/2014/chart" uri="{C3380CC4-5D6E-409C-BE32-E72D297353CC}">
                <c16:uniqueId val="{00000009-C3EE-4512-B476-EAFEB93689BF}"/>
              </c:ext>
            </c:extLst>
          </c:dPt>
          <c:dPt>
            <c:idx val="5"/>
            <c:bubble3D val="0"/>
            <c:spPr>
              <a:solidFill>
                <a:schemeClr val="tx1"/>
              </a:solidFill>
            </c:spPr>
            <c:extLst>
              <c:ext xmlns:c16="http://schemas.microsoft.com/office/drawing/2014/chart" uri="{C3380CC4-5D6E-409C-BE32-E72D297353CC}">
                <c16:uniqueId val="{0000000B-C3EE-4512-B476-EAFEB93689BF}"/>
              </c:ext>
            </c:extLst>
          </c:dPt>
          <c:dLbls>
            <c:dLbl>
              <c:idx val="1"/>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C3EE-4512-B476-EAFEB93689BF}"/>
                </c:ext>
              </c:extLst>
            </c:dLbl>
            <c:spPr>
              <a:noFill/>
              <a:ln>
                <a:noFill/>
              </a:ln>
              <a:effectLst/>
            </c:spPr>
            <c:txPr>
              <a:bodyPr/>
              <a:lstStyle/>
              <a:p>
                <a:pPr>
                  <a:defRPr sz="1400">
                    <a:latin typeface="Calibri" panose="020F0502020204030204" pitchFamily="34" charset="0"/>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5"/>
                <c:pt idx="0">
                  <c:v>Medicaid</c:v>
                </c:pt>
                <c:pt idx="1">
                  <c:v>Uninsured</c:v>
                </c:pt>
                <c:pt idx="2">
                  <c:v>Medicare</c:v>
                </c:pt>
                <c:pt idx="3">
                  <c:v>Private</c:v>
                </c:pt>
                <c:pt idx="4">
                  <c:v>Other</c:v>
                </c:pt>
              </c:strCache>
            </c:strRef>
          </c:cat>
          <c:val>
            <c:numRef>
              <c:f>Sheet1!$B$2:$B$6</c:f>
              <c:numCache>
                <c:formatCode>#,##0.0</c:formatCode>
                <c:ptCount val="5"/>
                <c:pt idx="0">
                  <c:v>33.6</c:v>
                </c:pt>
                <c:pt idx="1">
                  <c:v>10.8</c:v>
                </c:pt>
                <c:pt idx="2">
                  <c:v>25.2</c:v>
                </c:pt>
                <c:pt idx="3">
                  <c:v>25.5</c:v>
                </c:pt>
                <c:pt idx="4">
                  <c:v>4.5999999999999996</c:v>
                </c:pt>
              </c:numCache>
            </c:numRef>
          </c:val>
          <c:extLst>
            <c:ext xmlns:c16="http://schemas.microsoft.com/office/drawing/2014/chart" uri="{C3380CC4-5D6E-409C-BE32-E72D297353CC}">
              <c16:uniqueId val="{0000000C-C3EE-4512-B476-EAFEB93689BF}"/>
            </c:ext>
          </c:extLst>
        </c:ser>
        <c:dLbls>
          <c:showLegendKey val="0"/>
          <c:showVal val="0"/>
          <c:showCatName val="0"/>
          <c:showSerName val="0"/>
          <c:showPercent val="0"/>
          <c:showBubbleSize val="0"/>
          <c:showLeaderLines val="1"/>
        </c:dLbls>
        <c:firstSliceAng val="0"/>
      </c:pieChart>
    </c:plotArea>
    <c:legend>
      <c:legendPos val="b"/>
      <c:overlay val="0"/>
      <c:txPr>
        <a:bodyPr/>
        <a:lstStyle/>
        <a:p>
          <a:pPr>
            <a:defRPr sz="16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Non-Hispanic, Border County</a:t>
            </a:r>
            <a:endParaRPr lang="en-US" sz="1600" dirty="0">
              <a:latin typeface="Calibri" panose="020F0502020204030204" pitchFamily="34" charset="0"/>
            </a:endParaRPr>
          </a:p>
        </c:rich>
      </c:tx>
      <c:layout>
        <c:manualLayout>
          <c:xMode val="edge"/>
          <c:yMode val="edge"/>
          <c:x val="0.15460629921259841"/>
          <c:y val="0"/>
        </c:manualLayout>
      </c:layout>
      <c:overlay val="0"/>
    </c:title>
    <c:autoTitleDeleted val="0"/>
    <c:plotArea>
      <c:layout>
        <c:manualLayout>
          <c:layoutTarget val="inner"/>
          <c:xMode val="edge"/>
          <c:yMode val="edge"/>
          <c:x val="5.5555555555555552E-2"/>
          <c:y val="0.11994203849518811"/>
          <c:w val="0.89814814814814814"/>
          <c:h val="0.61237373737373735"/>
        </c:manualLayout>
      </c:layout>
      <c:pieChart>
        <c:varyColors val="1"/>
        <c:ser>
          <c:idx val="0"/>
          <c:order val="0"/>
          <c:tx>
            <c:strRef>
              <c:f>Sheet1!$B$1</c:f>
              <c:strCache>
                <c:ptCount val="1"/>
                <c:pt idx="0">
                  <c:v>Column1</c:v>
                </c:pt>
              </c:strCache>
            </c:strRef>
          </c:tx>
          <c:dPt>
            <c:idx val="0"/>
            <c:bubble3D val="0"/>
            <c:spPr>
              <a:solidFill>
                <a:srgbClr val="AABA0A"/>
              </a:solidFill>
            </c:spPr>
            <c:extLst>
              <c:ext xmlns:c16="http://schemas.microsoft.com/office/drawing/2014/chart" uri="{C3380CC4-5D6E-409C-BE32-E72D297353CC}">
                <c16:uniqueId val="{00000001-E9D4-4416-9FE9-16831B7E8F15}"/>
              </c:ext>
            </c:extLst>
          </c:dPt>
          <c:dPt>
            <c:idx val="1"/>
            <c:bubble3D val="0"/>
            <c:spPr>
              <a:solidFill>
                <a:srgbClr val="0072C6"/>
              </a:solidFill>
            </c:spPr>
            <c:extLst>
              <c:ext xmlns:c16="http://schemas.microsoft.com/office/drawing/2014/chart" uri="{C3380CC4-5D6E-409C-BE32-E72D297353CC}">
                <c16:uniqueId val="{00000003-E9D4-4416-9FE9-16831B7E8F15}"/>
              </c:ext>
            </c:extLst>
          </c:dPt>
          <c:dPt>
            <c:idx val="2"/>
            <c:bubble3D val="0"/>
            <c:spPr>
              <a:solidFill>
                <a:srgbClr val="C4BD97"/>
              </a:solidFill>
            </c:spPr>
            <c:extLst>
              <c:ext xmlns:c16="http://schemas.microsoft.com/office/drawing/2014/chart" uri="{C3380CC4-5D6E-409C-BE32-E72D297353CC}">
                <c16:uniqueId val="{00000005-E9D4-4416-9FE9-16831B7E8F15}"/>
              </c:ext>
            </c:extLst>
          </c:dPt>
          <c:dPt>
            <c:idx val="3"/>
            <c:bubble3D val="0"/>
            <c:spPr>
              <a:solidFill>
                <a:schemeClr val="bg1"/>
              </a:solidFill>
              <a:ln>
                <a:solidFill>
                  <a:schemeClr val="tx1"/>
                </a:solidFill>
              </a:ln>
            </c:spPr>
            <c:extLst>
              <c:ext xmlns:c16="http://schemas.microsoft.com/office/drawing/2014/chart" uri="{C3380CC4-5D6E-409C-BE32-E72D297353CC}">
                <c16:uniqueId val="{00000007-E9D4-4416-9FE9-16831B7E8F15}"/>
              </c:ext>
            </c:extLst>
          </c:dPt>
          <c:dPt>
            <c:idx val="4"/>
            <c:bubble3D val="0"/>
            <c:spPr>
              <a:solidFill>
                <a:srgbClr val="D9D9D9"/>
              </a:solidFill>
            </c:spPr>
            <c:extLst>
              <c:ext xmlns:c16="http://schemas.microsoft.com/office/drawing/2014/chart" uri="{C3380CC4-5D6E-409C-BE32-E72D297353CC}">
                <c16:uniqueId val="{00000009-E9D4-4416-9FE9-16831B7E8F15}"/>
              </c:ext>
            </c:extLst>
          </c:dPt>
          <c:dPt>
            <c:idx val="5"/>
            <c:bubble3D val="0"/>
            <c:spPr>
              <a:solidFill>
                <a:schemeClr val="tx1"/>
              </a:solidFill>
            </c:spPr>
            <c:extLst>
              <c:ext xmlns:c16="http://schemas.microsoft.com/office/drawing/2014/chart" uri="{C3380CC4-5D6E-409C-BE32-E72D297353CC}">
                <c16:uniqueId val="{0000000B-E9D4-4416-9FE9-16831B7E8F15}"/>
              </c:ext>
            </c:extLst>
          </c:dPt>
          <c:dLbls>
            <c:dLbl>
              <c:idx val="1"/>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E9D4-4416-9FE9-16831B7E8F15}"/>
                </c:ext>
              </c:extLst>
            </c:dLbl>
            <c:spPr>
              <a:noFill/>
              <a:ln>
                <a:noFill/>
              </a:ln>
              <a:effectLst/>
            </c:spPr>
            <c:txPr>
              <a:bodyPr/>
              <a:lstStyle/>
              <a:p>
                <a:pPr>
                  <a:defRPr sz="1400">
                    <a:latin typeface="Calibri" panose="020F0502020204030204" pitchFamily="34" charset="0"/>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5"/>
                <c:pt idx="0">
                  <c:v>Medicaid</c:v>
                </c:pt>
                <c:pt idx="1">
                  <c:v>Uninsured</c:v>
                </c:pt>
                <c:pt idx="2">
                  <c:v>Medicare</c:v>
                </c:pt>
                <c:pt idx="3">
                  <c:v>Private</c:v>
                </c:pt>
                <c:pt idx="4">
                  <c:v>Other</c:v>
                </c:pt>
              </c:strCache>
            </c:strRef>
          </c:cat>
          <c:val>
            <c:numRef>
              <c:f>Sheet1!$B$2:$B$6</c:f>
              <c:numCache>
                <c:formatCode>#,##0.0</c:formatCode>
                <c:ptCount val="5"/>
                <c:pt idx="0">
                  <c:v>14.7</c:v>
                </c:pt>
                <c:pt idx="1">
                  <c:v>4.5999999999999996</c:v>
                </c:pt>
                <c:pt idx="2">
                  <c:v>42.5</c:v>
                </c:pt>
                <c:pt idx="3">
                  <c:v>30.3</c:v>
                </c:pt>
                <c:pt idx="4">
                  <c:v>7.3</c:v>
                </c:pt>
              </c:numCache>
            </c:numRef>
          </c:val>
          <c:extLst>
            <c:ext xmlns:c16="http://schemas.microsoft.com/office/drawing/2014/chart" uri="{C3380CC4-5D6E-409C-BE32-E72D297353CC}">
              <c16:uniqueId val="{0000000C-E9D4-4416-9FE9-16831B7E8F15}"/>
            </c:ext>
          </c:extLst>
        </c:ser>
        <c:dLbls>
          <c:showLegendKey val="0"/>
          <c:showVal val="0"/>
          <c:showCatName val="0"/>
          <c:showSerName val="0"/>
          <c:showPercent val="0"/>
          <c:showBubbleSize val="0"/>
          <c:showLeaderLines val="1"/>
        </c:dLbls>
        <c:firstSliceAng val="0"/>
      </c:pieChart>
    </c:plotArea>
    <c:legend>
      <c:legendPos val="b"/>
      <c:overlay val="0"/>
      <c:txPr>
        <a:bodyPr/>
        <a:lstStyle/>
        <a:p>
          <a:pPr>
            <a:defRPr sz="16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Hispanic, Non-Border County</a:t>
            </a:r>
            <a:endParaRPr lang="en-US" sz="1600" dirty="0">
              <a:latin typeface="Calibri" panose="020F0502020204030204" pitchFamily="34" charset="0"/>
            </a:endParaRPr>
          </a:p>
        </c:rich>
      </c:tx>
      <c:layout>
        <c:manualLayout>
          <c:xMode val="edge"/>
          <c:yMode val="edge"/>
          <c:x val="0.1360877806940799"/>
          <c:y val="0"/>
        </c:manualLayout>
      </c:layout>
      <c:overlay val="0"/>
    </c:title>
    <c:autoTitleDeleted val="0"/>
    <c:plotArea>
      <c:layout>
        <c:manualLayout>
          <c:layoutTarget val="inner"/>
          <c:xMode val="edge"/>
          <c:yMode val="edge"/>
          <c:x val="5.5555555555555552E-2"/>
          <c:y val="0.11994203849518811"/>
          <c:w val="0.89814814814814814"/>
          <c:h val="0.61237373737373735"/>
        </c:manualLayout>
      </c:layout>
      <c:pieChart>
        <c:varyColors val="1"/>
        <c:ser>
          <c:idx val="0"/>
          <c:order val="0"/>
          <c:tx>
            <c:strRef>
              <c:f>Sheet1!$B$1</c:f>
              <c:strCache>
                <c:ptCount val="1"/>
                <c:pt idx="0">
                  <c:v>Column1</c:v>
                </c:pt>
              </c:strCache>
            </c:strRef>
          </c:tx>
          <c:explosion val="1"/>
          <c:dPt>
            <c:idx val="0"/>
            <c:bubble3D val="0"/>
            <c:spPr>
              <a:solidFill>
                <a:srgbClr val="AABA0A"/>
              </a:solidFill>
            </c:spPr>
            <c:extLst>
              <c:ext xmlns:c16="http://schemas.microsoft.com/office/drawing/2014/chart" uri="{C3380CC4-5D6E-409C-BE32-E72D297353CC}">
                <c16:uniqueId val="{00000001-0EB0-448A-BDBE-504587C1D80F}"/>
              </c:ext>
            </c:extLst>
          </c:dPt>
          <c:dPt>
            <c:idx val="1"/>
            <c:bubble3D val="0"/>
            <c:spPr>
              <a:solidFill>
                <a:srgbClr val="0072C6"/>
              </a:solidFill>
            </c:spPr>
            <c:extLst>
              <c:ext xmlns:c16="http://schemas.microsoft.com/office/drawing/2014/chart" uri="{C3380CC4-5D6E-409C-BE32-E72D297353CC}">
                <c16:uniqueId val="{00000003-0EB0-448A-BDBE-504587C1D80F}"/>
              </c:ext>
            </c:extLst>
          </c:dPt>
          <c:dPt>
            <c:idx val="2"/>
            <c:bubble3D val="0"/>
            <c:spPr>
              <a:solidFill>
                <a:srgbClr val="C4BD97"/>
              </a:solidFill>
            </c:spPr>
            <c:extLst>
              <c:ext xmlns:c16="http://schemas.microsoft.com/office/drawing/2014/chart" uri="{C3380CC4-5D6E-409C-BE32-E72D297353CC}">
                <c16:uniqueId val="{00000005-0EB0-448A-BDBE-504587C1D80F}"/>
              </c:ext>
            </c:extLst>
          </c:dPt>
          <c:dPt>
            <c:idx val="3"/>
            <c:bubble3D val="0"/>
            <c:spPr>
              <a:solidFill>
                <a:schemeClr val="bg1"/>
              </a:solidFill>
              <a:ln>
                <a:solidFill>
                  <a:schemeClr val="tx1"/>
                </a:solidFill>
              </a:ln>
            </c:spPr>
            <c:extLst>
              <c:ext xmlns:c16="http://schemas.microsoft.com/office/drawing/2014/chart" uri="{C3380CC4-5D6E-409C-BE32-E72D297353CC}">
                <c16:uniqueId val="{00000007-0EB0-448A-BDBE-504587C1D80F}"/>
              </c:ext>
            </c:extLst>
          </c:dPt>
          <c:dPt>
            <c:idx val="4"/>
            <c:bubble3D val="0"/>
            <c:spPr>
              <a:solidFill>
                <a:srgbClr val="D9D9D9"/>
              </a:solidFill>
            </c:spPr>
            <c:extLst>
              <c:ext xmlns:c16="http://schemas.microsoft.com/office/drawing/2014/chart" uri="{C3380CC4-5D6E-409C-BE32-E72D297353CC}">
                <c16:uniqueId val="{00000009-0EB0-448A-BDBE-504587C1D80F}"/>
              </c:ext>
            </c:extLst>
          </c:dPt>
          <c:dPt>
            <c:idx val="5"/>
            <c:bubble3D val="0"/>
            <c:spPr>
              <a:solidFill>
                <a:schemeClr val="tx1"/>
              </a:solidFill>
            </c:spPr>
            <c:extLst>
              <c:ext xmlns:c16="http://schemas.microsoft.com/office/drawing/2014/chart" uri="{C3380CC4-5D6E-409C-BE32-E72D297353CC}">
                <c16:uniqueId val="{0000000B-0EB0-448A-BDBE-504587C1D80F}"/>
              </c:ext>
            </c:extLst>
          </c:dPt>
          <c:dLbls>
            <c:dLbl>
              <c:idx val="1"/>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0EB0-448A-BDBE-504587C1D80F}"/>
                </c:ext>
              </c:extLst>
            </c:dLbl>
            <c:spPr>
              <a:noFill/>
              <a:ln>
                <a:noFill/>
              </a:ln>
              <a:effectLst/>
            </c:spPr>
            <c:txPr>
              <a:bodyPr/>
              <a:lstStyle/>
              <a:p>
                <a:pPr>
                  <a:defRPr sz="1400">
                    <a:latin typeface="Calibri" panose="020F0502020204030204" pitchFamily="34" charset="0"/>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5"/>
                <c:pt idx="0">
                  <c:v>Medicaid</c:v>
                </c:pt>
                <c:pt idx="1">
                  <c:v>Uninsured</c:v>
                </c:pt>
                <c:pt idx="2">
                  <c:v>Medicare</c:v>
                </c:pt>
                <c:pt idx="3">
                  <c:v>Private</c:v>
                </c:pt>
                <c:pt idx="4">
                  <c:v>Other</c:v>
                </c:pt>
              </c:strCache>
            </c:strRef>
          </c:cat>
          <c:val>
            <c:numRef>
              <c:f>Sheet1!$B$2:$B$6</c:f>
              <c:numCache>
                <c:formatCode>#,##0.0</c:formatCode>
                <c:ptCount val="5"/>
                <c:pt idx="0">
                  <c:v>43.5</c:v>
                </c:pt>
                <c:pt idx="1">
                  <c:v>8.1</c:v>
                </c:pt>
                <c:pt idx="2">
                  <c:v>19.899999999999999</c:v>
                </c:pt>
                <c:pt idx="3">
                  <c:v>23.9</c:v>
                </c:pt>
                <c:pt idx="4">
                  <c:v>4.5999999999999996</c:v>
                </c:pt>
              </c:numCache>
            </c:numRef>
          </c:val>
          <c:extLst>
            <c:ext xmlns:c16="http://schemas.microsoft.com/office/drawing/2014/chart" uri="{C3380CC4-5D6E-409C-BE32-E72D297353CC}">
              <c16:uniqueId val="{0000000C-0EB0-448A-BDBE-504587C1D80F}"/>
            </c:ext>
          </c:extLst>
        </c:ser>
        <c:dLbls>
          <c:showLegendKey val="0"/>
          <c:showVal val="0"/>
          <c:showCatName val="0"/>
          <c:showSerName val="0"/>
          <c:showPercent val="0"/>
          <c:showBubbleSize val="0"/>
          <c:showLeaderLines val="1"/>
        </c:dLbls>
        <c:firstSliceAng val="0"/>
      </c:pieChart>
    </c:plotArea>
    <c:legend>
      <c:legendPos val="b"/>
      <c:overlay val="0"/>
      <c:txPr>
        <a:bodyPr/>
        <a:lstStyle/>
        <a:p>
          <a:pPr>
            <a:defRPr sz="16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All Discharges</a:t>
            </a:r>
            <a:endParaRPr lang="en-US" sz="1600" dirty="0">
              <a:latin typeface="Calibri" panose="020F0502020204030204" pitchFamily="34" charset="0"/>
            </a:endParaRPr>
          </a:p>
        </c:rich>
      </c:tx>
      <c:overlay val="0"/>
    </c:title>
    <c:autoTitleDeleted val="0"/>
    <c:plotArea>
      <c:layout>
        <c:manualLayout>
          <c:layoutTarget val="inner"/>
          <c:xMode val="edge"/>
          <c:yMode val="edge"/>
          <c:x val="0.13942403032954215"/>
          <c:y val="0.20836537874626135"/>
          <c:w val="0.84820161368717795"/>
          <c:h val="0.69090215467252636"/>
        </c:manualLayout>
      </c:layout>
      <c:barChart>
        <c:barDir val="col"/>
        <c:grouping val="clustered"/>
        <c:varyColors val="0"/>
        <c:ser>
          <c:idx val="0"/>
          <c:order val="0"/>
          <c:tx>
            <c:strRef>
              <c:f>Sheet1!$B$1</c:f>
              <c:strCache>
                <c:ptCount val="1"/>
                <c:pt idx="0">
                  <c:v>Hispanic</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4922-4404-923D-B69F0CCFABA0}"/>
              </c:ext>
            </c:extLst>
          </c:dPt>
          <c:dPt>
            <c:idx val="1"/>
            <c:invertIfNegative val="0"/>
            <c:bubble3D val="0"/>
            <c:extLst>
              <c:ext xmlns:c16="http://schemas.microsoft.com/office/drawing/2014/chart" uri="{C3380CC4-5D6E-409C-BE32-E72D297353CC}">
                <c16:uniqueId val="{00000001-4922-4404-923D-B69F0CCFABA0}"/>
              </c:ext>
            </c:extLst>
          </c:dPt>
          <c:dPt>
            <c:idx val="2"/>
            <c:invertIfNegative val="0"/>
            <c:bubble3D val="0"/>
            <c:extLst>
              <c:ext xmlns:c16="http://schemas.microsoft.com/office/drawing/2014/chart" uri="{C3380CC4-5D6E-409C-BE32-E72D297353CC}">
                <c16:uniqueId val="{00000002-4922-4404-923D-B69F0CCFABA0}"/>
              </c:ext>
            </c:extLst>
          </c:dPt>
          <c:dPt>
            <c:idx val="3"/>
            <c:invertIfNegative val="0"/>
            <c:bubble3D val="0"/>
            <c:extLst>
              <c:ext xmlns:c16="http://schemas.microsoft.com/office/drawing/2014/chart" uri="{C3380CC4-5D6E-409C-BE32-E72D297353CC}">
                <c16:uniqueId val="{00000003-4922-4404-923D-B69F0CCFABA0}"/>
              </c:ext>
            </c:extLst>
          </c:dPt>
          <c:cat>
            <c:strRef>
              <c:f>Sheet1!$A$2:$A$3</c:f>
              <c:strCache>
                <c:ptCount val="2"/>
                <c:pt idx="0">
                  <c:v>Border Counties</c:v>
                </c:pt>
                <c:pt idx="1">
                  <c:v>Non-Border Counties</c:v>
                </c:pt>
              </c:strCache>
            </c:strRef>
          </c:cat>
          <c:val>
            <c:numRef>
              <c:f>Sheet1!$B$2:$B$3</c:f>
              <c:numCache>
                <c:formatCode>#,##0</c:formatCode>
                <c:ptCount val="2"/>
                <c:pt idx="0">
                  <c:v>10458.5052417231</c:v>
                </c:pt>
                <c:pt idx="1">
                  <c:v>9208.7004618016399</c:v>
                </c:pt>
              </c:numCache>
            </c:numRef>
          </c:val>
          <c:extLst>
            <c:ext xmlns:c16="http://schemas.microsoft.com/office/drawing/2014/chart" uri="{C3380CC4-5D6E-409C-BE32-E72D297353CC}">
              <c16:uniqueId val="{00000004-4922-4404-923D-B69F0CCFABA0}"/>
            </c:ext>
          </c:extLst>
        </c:ser>
        <c:ser>
          <c:idx val="1"/>
          <c:order val="1"/>
          <c:tx>
            <c:strRef>
              <c:f>Sheet1!$C$1</c:f>
              <c:strCache>
                <c:ptCount val="1"/>
                <c:pt idx="0">
                  <c:v>Non-Hispanic</c:v>
                </c:pt>
              </c:strCache>
            </c:strRef>
          </c:tx>
          <c:spPr>
            <a:solidFill>
              <a:srgbClr val="AABA0A"/>
            </a:solidFill>
          </c:spPr>
          <c:invertIfNegative val="0"/>
          <c:cat>
            <c:strRef>
              <c:f>Sheet1!$A$2:$A$3</c:f>
              <c:strCache>
                <c:ptCount val="2"/>
                <c:pt idx="0">
                  <c:v>Border Counties</c:v>
                </c:pt>
                <c:pt idx="1">
                  <c:v>Non-Border Counties</c:v>
                </c:pt>
              </c:strCache>
            </c:strRef>
          </c:cat>
          <c:val>
            <c:numRef>
              <c:f>Sheet1!$C$2:$C$3</c:f>
              <c:numCache>
                <c:formatCode>#,##0</c:formatCode>
                <c:ptCount val="2"/>
                <c:pt idx="0">
                  <c:v>10380.919863837</c:v>
                </c:pt>
                <c:pt idx="1">
                  <c:v>10862.924267957</c:v>
                </c:pt>
              </c:numCache>
            </c:numRef>
          </c:val>
          <c:extLst>
            <c:ext xmlns:c16="http://schemas.microsoft.com/office/drawing/2014/chart" uri="{C3380CC4-5D6E-409C-BE32-E72D297353CC}">
              <c16:uniqueId val="{00000005-4922-4404-923D-B69F0CCFABA0}"/>
            </c:ext>
          </c:extLst>
        </c:ser>
        <c:dLbls>
          <c:showLegendKey val="0"/>
          <c:showVal val="0"/>
          <c:showCatName val="0"/>
          <c:showSerName val="0"/>
          <c:showPercent val="0"/>
          <c:showBubbleSize val="0"/>
        </c:dLbls>
        <c:gapWidth val="150"/>
        <c:axId val="166626048"/>
        <c:axId val="166627584"/>
      </c:barChart>
      <c:catAx>
        <c:axId val="166626048"/>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66627584"/>
        <c:crosses val="autoZero"/>
        <c:auto val="1"/>
        <c:lblAlgn val="ctr"/>
        <c:lblOffset val="100"/>
        <c:noMultiLvlLbl val="0"/>
      </c:catAx>
      <c:valAx>
        <c:axId val="166627584"/>
        <c:scaling>
          <c:orientation val="minMax"/>
          <c:max val="12000"/>
          <c:min val="0"/>
        </c:scaling>
        <c:delete val="0"/>
        <c:axPos val="l"/>
        <c:majorGridlines/>
        <c:title>
          <c:tx>
            <c:rich>
              <a:bodyPr rot="-5400000" vert="horz"/>
              <a:lstStyle/>
              <a:p>
                <a:pPr>
                  <a:defRPr sz="1600">
                    <a:latin typeface="Calibri" panose="020F0502020204030204" pitchFamily="34" charset="0"/>
                  </a:defRPr>
                </a:pPr>
                <a:r>
                  <a:rPr lang="en-US" dirty="0" smtClean="0"/>
                  <a:t>Rate per 100,000 Population</a:t>
                </a:r>
                <a:endParaRPr lang="en-US" dirty="0"/>
              </a:p>
            </c:rich>
          </c:tx>
          <c:layout>
            <c:manualLayout>
              <c:xMode val="edge"/>
              <c:yMode val="edge"/>
              <c:x val="3.0864197530864196E-3"/>
              <c:y val="0.24305530122688151"/>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66626048"/>
        <c:crosses val="autoZero"/>
        <c:crossBetween val="between"/>
        <c:majorUnit val="2000"/>
      </c:valAx>
    </c:plotArea>
    <c:legend>
      <c:legendPos val="t"/>
      <c:layout>
        <c:manualLayout>
          <c:xMode val="edge"/>
          <c:yMode val="edge"/>
          <c:x val="5.5555555555555552E-2"/>
          <c:y val="9.1968046145394611E-2"/>
          <c:w val="0.88801351219986391"/>
          <c:h val="8.5176961891391484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Maternal</a:t>
            </a:r>
            <a:endParaRPr lang="en-US" sz="1600" dirty="0">
              <a:latin typeface="Calibri" panose="020F0502020204030204" pitchFamily="34" charset="0"/>
            </a:endParaRPr>
          </a:p>
        </c:rich>
      </c:tx>
      <c:layout>
        <c:manualLayout>
          <c:xMode val="edge"/>
          <c:yMode val="edge"/>
          <c:x val="0.44811339554777874"/>
          <c:y val="0"/>
        </c:manualLayout>
      </c:layout>
      <c:overlay val="0"/>
    </c:title>
    <c:autoTitleDeleted val="0"/>
    <c:plotArea>
      <c:layout>
        <c:manualLayout>
          <c:layoutTarget val="inner"/>
          <c:xMode val="edge"/>
          <c:yMode val="edge"/>
          <c:x val="0.13942403032954215"/>
          <c:y val="0.18898553378502103"/>
          <c:w val="0.84820161368717795"/>
          <c:h val="0.7102819996337667"/>
        </c:manualLayout>
      </c:layout>
      <c:barChart>
        <c:barDir val="col"/>
        <c:grouping val="clustered"/>
        <c:varyColors val="0"/>
        <c:ser>
          <c:idx val="0"/>
          <c:order val="0"/>
          <c:tx>
            <c:strRef>
              <c:f>Sheet1!$B$1</c:f>
              <c:strCache>
                <c:ptCount val="1"/>
                <c:pt idx="0">
                  <c:v>Hispanic</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D42B-4234-9984-9363F049D416}"/>
              </c:ext>
            </c:extLst>
          </c:dPt>
          <c:dPt>
            <c:idx val="1"/>
            <c:invertIfNegative val="0"/>
            <c:bubble3D val="0"/>
            <c:extLst>
              <c:ext xmlns:c16="http://schemas.microsoft.com/office/drawing/2014/chart" uri="{C3380CC4-5D6E-409C-BE32-E72D297353CC}">
                <c16:uniqueId val="{00000001-D42B-4234-9984-9363F049D416}"/>
              </c:ext>
            </c:extLst>
          </c:dPt>
          <c:dPt>
            <c:idx val="2"/>
            <c:invertIfNegative val="0"/>
            <c:bubble3D val="0"/>
            <c:extLst>
              <c:ext xmlns:c16="http://schemas.microsoft.com/office/drawing/2014/chart" uri="{C3380CC4-5D6E-409C-BE32-E72D297353CC}">
                <c16:uniqueId val="{00000002-D42B-4234-9984-9363F049D416}"/>
              </c:ext>
            </c:extLst>
          </c:dPt>
          <c:dPt>
            <c:idx val="3"/>
            <c:invertIfNegative val="0"/>
            <c:bubble3D val="0"/>
            <c:extLst>
              <c:ext xmlns:c16="http://schemas.microsoft.com/office/drawing/2014/chart" uri="{C3380CC4-5D6E-409C-BE32-E72D297353CC}">
                <c16:uniqueId val="{00000003-D42B-4234-9984-9363F049D416}"/>
              </c:ext>
            </c:extLst>
          </c:dPt>
          <c:cat>
            <c:strRef>
              <c:f>Sheet1!$A$2:$A$3</c:f>
              <c:strCache>
                <c:ptCount val="2"/>
                <c:pt idx="0">
                  <c:v>Border Counties</c:v>
                </c:pt>
                <c:pt idx="1">
                  <c:v>Non-Border Counties</c:v>
                </c:pt>
              </c:strCache>
            </c:strRef>
          </c:cat>
          <c:val>
            <c:numRef>
              <c:f>Sheet1!$B$2:$B$3</c:f>
              <c:numCache>
                <c:formatCode>#,##0</c:formatCode>
                <c:ptCount val="2"/>
                <c:pt idx="0">
                  <c:v>1637</c:v>
                </c:pt>
                <c:pt idx="1">
                  <c:v>1311</c:v>
                </c:pt>
              </c:numCache>
            </c:numRef>
          </c:val>
          <c:extLst>
            <c:ext xmlns:c16="http://schemas.microsoft.com/office/drawing/2014/chart" uri="{C3380CC4-5D6E-409C-BE32-E72D297353CC}">
              <c16:uniqueId val="{00000004-D42B-4234-9984-9363F049D416}"/>
            </c:ext>
          </c:extLst>
        </c:ser>
        <c:ser>
          <c:idx val="1"/>
          <c:order val="1"/>
          <c:tx>
            <c:strRef>
              <c:f>Sheet1!$C$1</c:f>
              <c:strCache>
                <c:ptCount val="1"/>
                <c:pt idx="0">
                  <c:v>Non-Hispanic</c:v>
                </c:pt>
              </c:strCache>
            </c:strRef>
          </c:tx>
          <c:spPr>
            <a:solidFill>
              <a:srgbClr val="AABA0A"/>
            </a:solidFill>
          </c:spPr>
          <c:invertIfNegative val="0"/>
          <c:cat>
            <c:strRef>
              <c:f>Sheet1!$A$2:$A$3</c:f>
              <c:strCache>
                <c:ptCount val="2"/>
                <c:pt idx="0">
                  <c:v>Border Counties</c:v>
                </c:pt>
                <c:pt idx="1">
                  <c:v>Non-Border Counties</c:v>
                </c:pt>
              </c:strCache>
            </c:strRef>
          </c:cat>
          <c:val>
            <c:numRef>
              <c:f>Sheet1!$C$2:$C$3</c:f>
              <c:numCache>
                <c:formatCode>#,##0</c:formatCode>
                <c:ptCount val="2"/>
                <c:pt idx="0">
                  <c:v>1211</c:v>
                </c:pt>
                <c:pt idx="1">
                  <c:v>1343</c:v>
                </c:pt>
              </c:numCache>
            </c:numRef>
          </c:val>
          <c:extLst>
            <c:ext xmlns:c16="http://schemas.microsoft.com/office/drawing/2014/chart" uri="{C3380CC4-5D6E-409C-BE32-E72D297353CC}">
              <c16:uniqueId val="{00000005-D42B-4234-9984-9363F049D416}"/>
            </c:ext>
          </c:extLst>
        </c:ser>
        <c:dLbls>
          <c:showLegendKey val="0"/>
          <c:showVal val="0"/>
          <c:showCatName val="0"/>
          <c:showSerName val="0"/>
          <c:showPercent val="0"/>
          <c:showBubbleSize val="0"/>
        </c:dLbls>
        <c:gapWidth val="150"/>
        <c:axId val="168327808"/>
        <c:axId val="168341888"/>
      </c:barChart>
      <c:catAx>
        <c:axId val="168327808"/>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68341888"/>
        <c:crosses val="autoZero"/>
        <c:auto val="1"/>
        <c:lblAlgn val="ctr"/>
        <c:lblOffset val="100"/>
        <c:noMultiLvlLbl val="0"/>
      </c:catAx>
      <c:valAx>
        <c:axId val="168341888"/>
        <c:scaling>
          <c:orientation val="minMax"/>
          <c:max val="1800"/>
          <c:min val="0"/>
        </c:scaling>
        <c:delete val="0"/>
        <c:axPos val="l"/>
        <c:majorGridlines/>
        <c:title>
          <c:tx>
            <c:rich>
              <a:bodyPr rot="-5400000" vert="horz"/>
              <a:lstStyle/>
              <a:p>
                <a:pPr>
                  <a:defRPr sz="1600">
                    <a:latin typeface="Calibri" panose="020F0502020204030204" pitchFamily="34" charset="0"/>
                  </a:defRPr>
                </a:pPr>
                <a:r>
                  <a:rPr lang="en-US" dirty="0" smtClean="0"/>
                  <a:t>Rate per 100,000 Population</a:t>
                </a:r>
                <a:endParaRPr lang="en-US" dirty="0"/>
              </a:p>
            </c:rich>
          </c:tx>
          <c:layout>
            <c:manualLayout>
              <c:xMode val="edge"/>
              <c:yMode val="edge"/>
              <c:x val="3.0864197530864196E-3"/>
              <c:y val="0.24305530122688151"/>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68327808"/>
        <c:crosses val="autoZero"/>
        <c:crossBetween val="between"/>
        <c:majorUnit val="200"/>
      </c:valAx>
    </c:plotArea>
    <c:legend>
      <c:legendPos val="t"/>
      <c:layout>
        <c:manualLayout>
          <c:xMode val="edge"/>
          <c:yMode val="edge"/>
          <c:x val="5.5555555555555552E-2"/>
          <c:y val="7.2588201184154308E-2"/>
          <c:w val="0.88801351219986391"/>
          <c:h val="7.871701357097804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Neonatal</a:t>
            </a:r>
            <a:endParaRPr lang="en-US" sz="1600" dirty="0">
              <a:latin typeface="Calibri" panose="020F0502020204030204" pitchFamily="34" charset="0"/>
            </a:endParaRPr>
          </a:p>
        </c:rich>
      </c:tx>
      <c:layout>
        <c:manualLayout>
          <c:xMode val="edge"/>
          <c:yMode val="edge"/>
          <c:x val="0.44811339554777874"/>
          <c:y val="0"/>
        </c:manualLayout>
      </c:layout>
      <c:overlay val="0"/>
    </c:title>
    <c:autoTitleDeleted val="0"/>
    <c:plotArea>
      <c:layout>
        <c:manualLayout>
          <c:layoutTarget val="inner"/>
          <c:xMode val="edge"/>
          <c:yMode val="edge"/>
          <c:x val="0.13942403032954215"/>
          <c:y val="0.18898553378502103"/>
          <c:w val="0.84820161368717795"/>
          <c:h val="0.7102819996337667"/>
        </c:manualLayout>
      </c:layout>
      <c:barChart>
        <c:barDir val="col"/>
        <c:grouping val="clustered"/>
        <c:varyColors val="0"/>
        <c:ser>
          <c:idx val="0"/>
          <c:order val="0"/>
          <c:tx>
            <c:strRef>
              <c:f>Sheet1!$B$1</c:f>
              <c:strCache>
                <c:ptCount val="1"/>
                <c:pt idx="0">
                  <c:v>Hispanic</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F99D-43F8-B32A-35CADC8D0CD9}"/>
              </c:ext>
            </c:extLst>
          </c:dPt>
          <c:dPt>
            <c:idx val="1"/>
            <c:invertIfNegative val="0"/>
            <c:bubble3D val="0"/>
            <c:extLst>
              <c:ext xmlns:c16="http://schemas.microsoft.com/office/drawing/2014/chart" uri="{C3380CC4-5D6E-409C-BE32-E72D297353CC}">
                <c16:uniqueId val="{00000001-F99D-43F8-B32A-35CADC8D0CD9}"/>
              </c:ext>
            </c:extLst>
          </c:dPt>
          <c:dPt>
            <c:idx val="2"/>
            <c:invertIfNegative val="0"/>
            <c:bubble3D val="0"/>
            <c:extLst>
              <c:ext xmlns:c16="http://schemas.microsoft.com/office/drawing/2014/chart" uri="{C3380CC4-5D6E-409C-BE32-E72D297353CC}">
                <c16:uniqueId val="{00000002-F99D-43F8-B32A-35CADC8D0CD9}"/>
              </c:ext>
            </c:extLst>
          </c:dPt>
          <c:dPt>
            <c:idx val="3"/>
            <c:invertIfNegative val="0"/>
            <c:bubble3D val="0"/>
            <c:extLst>
              <c:ext xmlns:c16="http://schemas.microsoft.com/office/drawing/2014/chart" uri="{C3380CC4-5D6E-409C-BE32-E72D297353CC}">
                <c16:uniqueId val="{00000003-F99D-43F8-B32A-35CADC8D0CD9}"/>
              </c:ext>
            </c:extLst>
          </c:dPt>
          <c:cat>
            <c:strRef>
              <c:f>Sheet1!$A$2:$A$3</c:f>
              <c:strCache>
                <c:ptCount val="2"/>
                <c:pt idx="0">
                  <c:v>Border Counties</c:v>
                </c:pt>
                <c:pt idx="1">
                  <c:v>Non-Border Counties</c:v>
                </c:pt>
              </c:strCache>
            </c:strRef>
          </c:cat>
          <c:val>
            <c:numRef>
              <c:f>Sheet1!$B$2:$B$3</c:f>
              <c:numCache>
                <c:formatCode>#,##0</c:formatCode>
                <c:ptCount val="2"/>
                <c:pt idx="0">
                  <c:v>1304</c:v>
                </c:pt>
                <c:pt idx="1">
                  <c:v>963</c:v>
                </c:pt>
              </c:numCache>
            </c:numRef>
          </c:val>
          <c:extLst>
            <c:ext xmlns:c16="http://schemas.microsoft.com/office/drawing/2014/chart" uri="{C3380CC4-5D6E-409C-BE32-E72D297353CC}">
              <c16:uniqueId val="{00000004-F99D-43F8-B32A-35CADC8D0CD9}"/>
            </c:ext>
          </c:extLst>
        </c:ser>
        <c:ser>
          <c:idx val="1"/>
          <c:order val="1"/>
          <c:tx>
            <c:strRef>
              <c:f>Sheet1!$C$1</c:f>
              <c:strCache>
                <c:ptCount val="1"/>
                <c:pt idx="0">
                  <c:v>Non-Hispanic</c:v>
                </c:pt>
              </c:strCache>
            </c:strRef>
          </c:tx>
          <c:spPr>
            <a:solidFill>
              <a:srgbClr val="AABA0A"/>
            </a:solidFill>
          </c:spPr>
          <c:invertIfNegative val="0"/>
          <c:cat>
            <c:strRef>
              <c:f>Sheet1!$A$2:$A$3</c:f>
              <c:strCache>
                <c:ptCount val="2"/>
                <c:pt idx="0">
                  <c:v>Border Counties</c:v>
                </c:pt>
                <c:pt idx="1">
                  <c:v>Non-Border Counties</c:v>
                </c:pt>
              </c:strCache>
            </c:strRef>
          </c:cat>
          <c:val>
            <c:numRef>
              <c:f>Sheet1!$C$2:$C$3</c:f>
              <c:numCache>
                <c:formatCode>#,##0</c:formatCode>
                <c:ptCount val="2"/>
                <c:pt idx="0">
                  <c:v>1565</c:v>
                </c:pt>
                <c:pt idx="1">
                  <c:v>1560</c:v>
                </c:pt>
              </c:numCache>
            </c:numRef>
          </c:val>
          <c:extLst>
            <c:ext xmlns:c16="http://schemas.microsoft.com/office/drawing/2014/chart" uri="{C3380CC4-5D6E-409C-BE32-E72D297353CC}">
              <c16:uniqueId val="{00000005-F99D-43F8-B32A-35CADC8D0CD9}"/>
            </c:ext>
          </c:extLst>
        </c:ser>
        <c:dLbls>
          <c:showLegendKey val="0"/>
          <c:showVal val="0"/>
          <c:showCatName val="0"/>
          <c:showSerName val="0"/>
          <c:showPercent val="0"/>
          <c:showBubbleSize val="0"/>
        </c:dLbls>
        <c:gapWidth val="150"/>
        <c:axId val="168260352"/>
        <c:axId val="168261888"/>
      </c:barChart>
      <c:catAx>
        <c:axId val="168260352"/>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68261888"/>
        <c:crosses val="autoZero"/>
        <c:auto val="1"/>
        <c:lblAlgn val="ctr"/>
        <c:lblOffset val="100"/>
        <c:noMultiLvlLbl val="0"/>
      </c:catAx>
      <c:valAx>
        <c:axId val="168261888"/>
        <c:scaling>
          <c:orientation val="minMax"/>
          <c:max val="1800"/>
          <c:min val="0"/>
        </c:scaling>
        <c:delete val="0"/>
        <c:axPos val="l"/>
        <c:majorGridlines/>
        <c:title>
          <c:tx>
            <c:rich>
              <a:bodyPr rot="-5400000" vert="horz"/>
              <a:lstStyle/>
              <a:p>
                <a:pPr>
                  <a:defRPr sz="1600">
                    <a:latin typeface="Calibri" panose="020F0502020204030204" pitchFamily="34" charset="0"/>
                  </a:defRPr>
                </a:pPr>
                <a:r>
                  <a:rPr lang="en-US" dirty="0" smtClean="0"/>
                  <a:t>Rate per 100,000 Population</a:t>
                </a:r>
                <a:endParaRPr lang="en-US" dirty="0"/>
              </a:p>
            </c:rich>
          </c:tx>
          <c:layout>
            <c:manualLayout>
              <c:xMode val="edge"/>
              <c:yMode val="edge"/>
              <c:x val="3.0864197530864196E-3"/>
              <c:y val="0.2236754562656412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68260352"/>
        <c:crosses val="autoZero"/>
        <c:crossBetween val="between"/>
        <c:majorUnit val="200"/>
      </c:valAx>
    </c:plotArea>
    <c:legend>
      <c:legendPos val="t"/>
      <c:layout>
        <c:manualLayout>
          <c:xMode val="edge"/>
          <c:yMode val="edge"/>
          <c:x val="5.5555555555555552E-2"/>
          <c:y val="7.2588201184154308E-2"/>
          <c:w val="0.88801351219986391"/>
          <c:h val="7.871701357097804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Mental</a:t>
            </a:r>
            <a:r>
              <a:rPr lang="en-US" sz="1600" baseline="0" dirty="0" smtClean="0">
                <a:latin typeface="Calibri" panose="020F0502020204030204" pitchFamily="34" charset="0"/>
              </a:rPr>
              <a:t> Health and Substance Abuse</a:t>
            </a:r>
            <a:endParaRPr lang="en-US" sz="1600" dirty="0">
              <a:latin typeface="Calibri" panose="020F0502020204030204" pitchFamily="34" charset="0"/>
            </a:endParaRPr>
          </a:p>
        </c:rich>
      </c:tx>
      <c:layout>
        <c:manualLayout>
          <c:xMode val="edge"/>
          <c:yMode val="edge"/>
          <c:x val="0.31076771653543306"/>
          <c:y val="0"/>
        </c:manualLayout>
      </c:layout>
      <c:overlay val="0"/>
    </c:title>
    <c:autoTitleDeleted val="0"/>
    <c:plotArea>
      <c:layout>
        <c:manualLayout>
          <c:layoutTarget val="inner"/>
          <c:xMode val="edge"/>
          <c:yMode val="edge"/>
          <c:x val="0.13942403032954215"/>
          <c:y val="0.18898553378502103"/>
          <c:w val="0.84820161368717795"/>
          <c:h val="0.7102819996337667"/>
        </c:manualLayout>
      </c:layout>
      <c:barChart>
        <c:barDir val="col"/>
        <c:grouping val="clustered"/>
        <c:varyColors val="0"/>
        <c:ser>
          <c:idx val="0"/>
          <c:order val="0"/>
          <c:tx>
            <c:strRef>
              <c:f>Sheet1!$B$1</c:f>
              <c:strCache>
                <c:ptCount val="1"/>
                <c:pt idx="0">
                  <c:v>Hispanic</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5F96-41F5-A5B3-2AB7F5075A8D}"/>
              </c:ext>
            </c:extLst>
          </c:dPt>
          <c:dPt>
            <c:idx val="1"/>
            <c:invertIfNegative val="0"/>
            <c:bubble3D val="0"/>
            <c:extLst>
              <c:ext xmlns:c16="http://schemas.microsoft.com/office/drawing/2014/chart" uri="{C3380CC4-5D6E-409C-BE32-E72D297353CC}">
                <c16:uniqueId val="{00000001-5F96-41F5-A5B3-2AB7F5075A8D}"/>
              </c:ext>
            </c:extLst>
          </c:dPt>
          <c:dPt>
            <c:idx val="2"/>
            <c:invertIfNegative val="0"/>
            <c:bubble3D val="0"/>
            <c:extLst>
              <c:ext xmlns:c16="http://schemas.microsoft.com/office/drawing/2014/chart" uri="{C3380CC4-5D6E-409C-BE32-E72D297353CC}">
                <c16:uniqueId val="{00000002-5F96-41F5-A5B3-2AB7F5075A8D}"/>
              </c:ext>
            </c:extLst>
          </c:dPt>
          <c:dPt>
            <c:idx val="3"/>
            <c:invertIfNegative val="0"/>
            <c:bubble3D val="0"/>
            <c:extLst>
              <c:ext xmlns:c16="http://schemas.microsoft.com/office/drawing/2014/chart" uri="{C3380CC4-5D6E-409C-BE32-E72D297353CC}">
                <c16:uniqueId val="{00000003-5F96-41F5-A5B3-2AB7F5075A8D}"/>
              </c:ext>
            </c:extLst>
          </c:dPt>
          <c:cat>
            <c:strRef>
              <c:f>Sheet1!$A$2:$A$3</c:f>
              <c:strCache>
                <c:ptCount val="2"/>
                <c:pt idx="0">
                  <c:v>Border Counties</c:v>
                </c:pt>
                <c:pt idx="1">
                  <c:v>Non-Border Counties</c:v>
                </c:pt>
              </c:strCache>
            </c:strRef>
          </c:cat>
          <c:val>
            <c:numRef>
              <c:f>Sheet1!$B$2:$B$3</c:f>
              <c:numCache>
                <c:formatCode>#,##0</c:formatCode>
                <c:ptCount val="2"/>
                <c:pt idx="0">
                  <c:v>435</c:v>
                </c:pt>
                <c:pt idx="1">
                  <c:v>414</c:v>
                </c:pt>
              </c:numCache>
            </c:numRef>
          </c:val>
          <c:extLst>
            <c:ext xmlns:c16="http://schemas.microsoft.com/office/drawing/2014/chart" uri="{C3380CC4-5D6E-409C-BE32-E72D297353CC}">
              <c16:uniqueId val="{00000004-5F96-41F5-A5B3-2AB7F5075A8D}"/>
            </c:ext>
          </c:extLst>
        </c:ser>
        <c:ser>
          <c:idx val="1"/>
          <c:order val="1"/>
          <c:tx>
            <c:strRef>
              <c:f>Sheet1!$C$1</c:f>
              <c:strCache>
                <c:ptCount val="1"/>
                <c:pt idx="0">
                  <c:v>Non-Hispanic</c:v>
                </c:pt>
              </c:strCache>
            </c:strRef>
          </c:tx>
          <c:spPr>
            <a:solidFill>
              <a:srgbClr val="AABA0A"/>
            </a:solidFill>
          </c:spPr>
          <c:invertIfNegative val="0"/>
          <c:cat>
            <c:strRef>
              <c:f>Sheet1!$A$2:$A$3</c:f>
              <c:strCache>
                <c:ptCount val="2"/>
                <c:pt idx="0">
                  <c:v>Border Counties</c:v>
                </c:pt>
                <c:pt idx="1">
                  <c:v>Non-Border Counties</c:v>
                </c:pt>
              </c:strCache>
            </c:strRef>
          </c:cat>
          <c:val>
            <c:numRef>
              <c:f>Sheet1!$C$2:$C$3</c:f>
              <c:numCache>
                <c:formatCode>#,##0</c:formatCode>
                <c:ptCount val="2"/>
                <c:pt idx="0">
                  <c:v>595</c:v>
                </c:pt>
                <c:pt idx="1">
                  <c:v>524</c:v>
                </c:pt>
              </c:numCache>
            </c:numRef>
          </c:val>
          <c:extLst>
            <c:ext xmlns:c16="http://schemas.microsoft.com/office/drawing/2014/chart" uri="{C3380CC4-5D6E-409C-BE32-E72D297353CC}">
              <c16:uniqueId val="{00000005-5F96-41F5-A5B3-2AB7F5075A8D}"/>
            </c:ext>
          </c:extLst>
        </c:ser>
        <c:dLbls>
          <c:showLegendKey val="0"/>
          <c:showVal val="0"/>
          <c:showCatName val="0"/>
          <c:showSerName val="0"/>
          <c:showPercent val="0"/>
          <c:showBubbleSize val="0"/>
        </c:dLbls>
        <c:gapWidth val="150"/>
        <c:axId val="168621952"/>
        <c:axId val="168623488"/>
      </c:barChart>
      <c:catAx>
        <c:axId val="168621952"/>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68623488"/>
        <c:crosses val="autoZero"/>
        <c:auto val="1"/>
        <c:lblAlgn val="ctr"/>
        <c:lblOffset val="100"/>
        <c:noMultiLvlLbl val="0"/>
      </c:catAx>
      <c:valAx>
        <c:axId val="168623488"/>
        <c:scaling>
          <c:orientation val="minMax"/>
          <c:max val="1000"/>
          <c:min val="0"/>
        </c:scaling>
        <c:delete val="0"/>
        <c:axPos val="l"/>
        <c:majorGridlines/>
        <c:title>
          <c:tx>
            <c:rich>
              <a:bodyPr rot="-5400000" vert="horz"/>
              <a:lstStyle/>
              <a:p>
                <a:pPr>
                  <a:defRPr sz="1600">
                    <a:latin typeface="Calibri" panose="020F0502020204030204" pitchFamily="34" charset="0"/>
                  </a:defRPr>
                </a:pPr>
                <a:r>
                  <a:rPr lang="en-US" dirty="0" smtClean="0"/>
                  <a:t>Rate per 100,000 Population</a:t>
                </a:r>
                <a:endParaRPr lang="en-US" dirty="0"/>
              </a:p>
            </c:rich>
          </c:tx>
          <c:layout>
            <c:manualLayout>
              <c:xMode val="edge"/>
              <c:yMode val="edge"/>
              <c:x val="3.0864197530864196E-3"/>
              <c:y val="0.2236754562656412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68621952"/>
        <c:crosses val="autoZero"/>
        <c:crossBetween val="between"/>
        <c:majorUnit val="200"/>
      </c:valAx>
    </c:plotArea>
    <c:legend>
      <c:legendPos val="t"/>
      <c:layout>
        <c:manualLayout>
          <c:xMode val="edge"/>
          <c:yMode val="edge"/>
          <c:x val="5.5555555555555552E-2"/>
          <c:y val="7.2588201184154308E-2"/>
          <c:w val="0.88801351219986391"/>
          <c:h val="7.871701357097804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Injury</a:t>
            </a:r>
            <a:endParaRPr lang="en-US" sz="1600" dirty="0">
              <a:latin typeface="Calibri" panose="020F0502020204030204" pitchFamily="34" charset="0"/>
            </a:endParaRPr>
          </a:p>
        </c:rich>
      </c:tx>
      <c:layout>
        <c:manualLayout>
          <c:xMode val="edge"/>
          <c:yMode val="edge"/>
          <c:x val="0.46508870418975407"/>
          <c:y val="1.2919896640826873E-2"/>
        </c:manualLayout>
      </c:layout>
      <c:overlay val="0"/>
    </c:title>
    <c:autoTitleDeleted val="0"/>
    <c:plotArea>
      <c:layout>
        <c:manualLayout>
          <c:layoutTarget val="inner"/>
          <c:xMode val="edge"/>
          <c:yMode val="edge"/>
          <c:x val="0.13942403032954215"/>
          <c:y val="0.18898553378502103"/>
          <c:w val="0.84820161368717795"/>
          <c:h val="0.7102819996337667"/>
        </c:manualLayout>
      </c:layout>
      <c:barChart>
        <c:barDir val="col"/>
        <c:grouping val="clustered"/>
        <c:varyColors val="0"/>
        <c:ser>
          <c:idx val="0"/>
          <c:order val="0"/>
          <c:tx>
            <c:strRef>
              <c:f>Sheet1!$B$1</c:f>
              <c:strCache>
                <c:ptCount val="1"/>
                <c:pt idx="0">
                  <c:v>Hispanic</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81A3-4E9F-AA97-20BCA013FEFC}"/>
              </c:ext>
            </c:extLst>
          </c:dPt>
          <c:dPt>
            <c:idx val="1"/>
            <c:invertIfNegative val="0"/>
            <c:bubble3D val="0"/>
            <c:extLst>
              <c:ext xmlns:c16="http://schemas.microsoft.com/office/drawing/2014/chart" uri="{C3380CC4-5D6E-409C-BE32-E72D297353CC}">
                <c16:uniqueId val="{00000001-81A3-4E9F-AA97-20BCA013FEFC}"/>
              </c:ext>
            </c:extLst>
          </c:dPt>
          <c:dPt>
            <c:idx val="2"/>
            <c:invertIfNegative val="0"/>
            <c:bubble3D val="0"/>
            <c:extLst>
              <c:ext xmlns:c16="http://schemas.microsoft.com/office/drawing/2014/chart" uri="{C3380CC4-5D6E-409C-BE32-E72D297353CC}">
                <c16:uniqueId val="{00000002-81A3-4E9F-AA97-20BCA013FEFC}"/>
              </c:ext>
            </c:extLst>
          </c:dPt>
          <c:dPt>
            <c:idx val="3"/>
            <c:invertIfNegative val="0"/>
            <c:bubble3D val="0"/>
            <c:extLst>
              <c:ext xmlns:c16="http://schemas.microsoft.com/office/drawing/2014/chart" uri="{C3380CC4-5D6E-409C-BE32-E72D297353CC}">
                <c16:uniqueId val="{00000003-81A3-4E9F-AA97-20BCA013FEFC}"/>
              </c:ext>
            </c:extLst>
          </c:dPt>
          <c:cat>
            <c:strRef>
              <c:f>Sheet1!$A$2:$A$3</c:f>
              <c:strCache>
                <c:ptCount val="2"/>
                <c:pt idx="0">
                  <c:v>Border Counties</c:v>
                </c:pt>
                <c:pt idx="1">
                  <c:v>Non-Border Counties</c:v>
                </c:pt>
              </c:strCache>
            </c:strRef>
          </c:cat>
          <c:val>
            <c:numRef>
              <c:f>Sheet1!$B$2:$B$3</c:f>
              <c:numCache>
                <c:formatCode>#,##0</c:formatCode>
                <c:ptCount val="2"/>
                <c:pt idx="0">
                  <c:v>348</c:v>
                </c:pt>
                <c:pt idx="1">
                  <c:v>293</c:v>
                </c:pt>
              </c:numCache>
            </c:numRef>
          </c:val>
          <c:extLst>
            <c:ext xmlns:c16="http://schemas.microsoft.com/office/drawing/2014/chart" uri="{C3380CC4-5D6E-409C-BE32-E72D297353CC}">
              <c16:uniqueId val="{00000004-81A3-4E9F-AA97-20BCA013FEFC}"/>
            </c:ext>
          </c:extLst>
        </c:ser>
        <c:ser>
          <c:idx val="1"/>
          <c:order val="1"/>
          <c:tx>
            <c:strRef>
              <c:f>Sheet1!$C$1</c:f>
              <c:strCache>
                <c:ptCount val="1"/>
                <c:pt idx="0">
                  <c:v>Non-Hispanic</c:v>
                </c:pt>
              </c:strCache>
            </c:strRef>
          </c:tx>
          <c:spPr>
            <a:solidFill>
              <a:srgbClr val="AABA0A"/>
            </a:solidFill>
          </c:spPr>
          <c:invertIfNegative val="0"/>
          <c:cat>
            <c:strRef>
              <c:f>Sheet1!$A$2:$A$3</c:f>
              <c:strCache>
                <c:ptCount val="2"/>
                <c:pt idx="0">
                  <c:v>Border Counties</c:v>
                </c:pt>
                <c:pt idx="1">
                  <c:v>Non-Border Counties</c:v>
                </c:pt>
              </c:strCache>
            </c:strRef>
          </c:cat>
          <c:val>
            <c:numRef>
              <c:f>Sheet1!$C$2:$C$3</c:f>
              <c:numCache>
                <c:formatCode>#,##0</c:formatCode>
                <c:ptCount val="2"/>
                <c:pt idx="0">
                  <c:v>556</c:v>
                </c:pt>
                <c:pt idx="1">
                  <c:v>471</c:v>
                </c:pt>
              </c:numCache>
            </c:numRef>
          </c:val>
          <c:extLst>
            <c:ext xmlns:c16="http://schemas.microsoft.com/office/drawing/2014/chart" uri="{C3380CC4-5D6E-409C-BE32-E72D297353CC}">
              <c16:uniqueId val="{00000005-81A3-4E9F-AA97-20BCA013FEFC}"/>
            </c:ext>
          </c:extLst>
        </c:ser>
        <c:dLbls>
          <c:showLegendKey val="0"/>
          <c:showVal val="0"/>
          <c:showCatName val="0"/>
          <c:showSerName val="0"/>
          <c:showPercent val="0"/>
          <c:showBubbleSize val="0"/>
        </c:dLbls>
        <c:gapWidth val="150"/>
        <c:axId val="168401920"/>
        <c:axId val="168420096"/>
      </c:barChart>
      <c:catAx>
        <c:axId val="16840192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68420096"/>
        <c:crosses val="autoZero"/>
        <c:auto val="1"/>
        <c:lblAlgn val="ctr"/>
        <c:lblOffset val="100"/>
        <c:noMultiLvlLbl val="0"/>
      </c:catAx>
      <c:valAx>
        <c:axId val="168420096"/>
        <c:scaling>
          <c:orientation val="minMax"/>
          <c:max val="1000"/>
          <c:min val="0"/>
        </c:scaling>
        <c:delete val="0"/>
        <c:axPos val="l"/>
        <c:majorGridlines/>
        <c:title>
          <c:tx>
            <c:rich>
              <a:bodyPr rot="-5400000" vert="horz"/>
              <a:lstStyle/>
              <a:p>
                <a:pPr>
                  <a:defRPr sz="1600">
                    <a:latin typeface="Calibri" panose="020F0502020204030204" pitchFamily="34" charset="0"/>
                  </a:defRPr>
                </a:pPr>
                <a:r>
                  <a:rPr lang="en-US" dirty="0" smtClean="0"/>
                  <a:t>Rate per 100,000 Population</a:t>
                </a:r>
                <a:endParaRPr lang="en-US" dirty="0"/>
              </a:p>
            </c:rich>
          </c:tx>
          <c:layout>
            <c:manualLayout>
              <c:xMode val="edge"/>
              <c:yMode val="edge"/>
              <c:x val="3.0864197530864196E-3"/>
              <c:y val="0.2236754562656412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68401920"/>
        <c:crosses val="autoZero"/>
        <c:crossBetween val="between"/>
        <c:majorUnit val="200"/>
      </c:valAx>
    </c:plotArea>
    <c:legend>
      <c:legendPos val="t"/>
      <c:layout>
        <c:manualLayout>
          <c:xMode val="edge"/>
          <c:yMode val="edge"/>
          <c:x val="5.5555555555555552E-2"/>
          <c:y val="7.2588201184154308E-2"/>
          <c:w val="0.88801351219986391"/>
          <c:h val="7.871701357097804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Surgical</a:t>
            </a:r>
            <a:endParaRPr lang="en-US" sz="1600" dirty="0">
              <a:latin typeface="Calibri" panose="020F0502020204030204" pitchFamily="34" charset="0"/>
            </a:endParaRPr>
          </a:p>
        </c:rich>
      </c:tx>
      <c:layout>
        <c:manualLayout>
          <c:xMode val="edge"/>
          <c:yMode val="edge"/>
          <c:x val="0.46508870418975407"/>
          <c:y val="1.2919896640826873E-2"/>
        </c:manualLayout>
      </c:layout>
      <c:overlay val="0"/>
    </c:title>
    <c:autoTitleDeleted val="0"/>
    <c:plotArea>
      <c:layout>
        <c:manualLayout>
          <c:layoutTarget val="inner"/>
          <c:xMode val="edge"/>
          <c:yMode val="edge"/>
          <c:x val="0.13942403032954215"/>
          <c:y val="0.18898553378502103"/>
          <c:w val="0.84820161368717795"/>
          <c:h val="0.7102819996337667"/>
        </c:manualLayout>
      </c:layout>
      <c:barChart>
        <c:barDir val="col"/>
        <c:grouping val="clustered"/>
        <c:varyColors val="0"/>
        <c:ser>
          <c:idx val="0"/>
          <c:order val="0"/>
          <c:tx>
            <c:strRef>
              <c:f>Sheet1!$B$1</c:f>
              <c:strCache>
                <c:ptCount val="1"/>
                <c:pt idx="0">
                  <c:v>Hispanic</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30F9-474D-9E63-3729889A921E}"/>
              </c:ext>
            </c:extLst>
          </c:dPt>
          <c:dPt>
            <c:idx val="1"/>
            <c:invertIfNegative val="0"/>
            <c:bubble3D val="0"/>
            <c:extLst>
              <c:ext xmlns:c16="http://schemas.microsoft.com/office/drawing/2014/chart" uri="{C3380CC4-5D6E-409C-BE32-E72D297353CC}">
                <c16:uniqueId val="{00000001-30F9-474D-9E63-3729889A921E}"/>
              </c:ext>
            </c:extLst>
          </c:dPt>
          <c:dPt>
            <c:idx val="2"/>
            <c:invertIfNegative val="0"/>
            <c:bubble3D val="0"/>
            <c:extLst>
              <c:ext xmlns:c16="http://schemas.microsoft.com/office/drawing/2014/chart" uri="{C3380CC4-5D6E-409C-BE32-E72D297353CC}">
                <c16:uniqueId val="{00000002-30F9-474D-9E63-3729889A921E}"/>
              </c:ext>
            </c:extLst>
          </c:dPt>
          <c:dPt>
            <c:idx val="3"/>
            <c:invertIfNegative val="0"/>
            <c:bubble3D val="0"/>
            <c:extLst>
              <c:ext xmlns:c16="http://schemas.microsoft.com/office/drawing/2014/chart" uri="{C3380CC4-5D6E-409C-BE32-E72D297353CC}">
                <c16:uniqueId val="{00000003-30F9-474D-9E63-3729889A921E}"/>
              </c:ext>
            </c:extLst>
          </c:dPt>
          <c:cat>
            <c:strRef>
              <c:f>Sheet1!$A$2:$A$3</c:f>
              <c:strCache>
                <c:ptCount val="2"/>
                <c:pt idx="0">
                  <c:v>Border Counties</c:v>
                </c:pt>
                <c:pt idx="1">
                  <c:v>Non-Border Counties</c:v>
                </c:pt>
              </c:strCache>
            </c:strRef>
          </c:cat>
          <c:val>
            <c:numRef>
              <c:f>Sheet1!$B$2:$B$3</c:f>
              <c:numCache>
                <c:formatCode>#,##0</c:formatCode>
                <c:ptCount val="2"/>
                <c:pt idx="0">
                  <c:v>1801</c:v>
                </c:pt>
                <c:pt idx="1">
                  <c:v>1730</c:v>
                </c:pt>
              </c:numCache>
            </c:numRef>
          </c:val>
          <c:extLst>
            <c:ext xmlns:c16="http://schemas.microsoft.com/office/drawing/2014/chart" uri="{C3380CC4-5D6E-409C-BE32-E72D297353CC}">
              <c16:uniqueId val="{00000004-30F9-474D-9E63-3729889A921E}"/>
            </c:ext>
          </c:extLst>
        </c:ser>
        <c:ser>
          <c:idx val="1"/>
          <c:order val="1"/>
          <c:tx>
            <c:strRef>
              <c:f>Sheet1!$C$1</c:f>
              <c:strCache>
                <c:ptCount val="1"/>
                <c:pt idx="0">
                  <c:v>Non-Hispanic</c:v>
                </c:pt>
              </c:strCache>
            </c:strRef>
          </c:tx>
          <c:spPr>
            <a:solidFill>
              <a:srgbClr val="AABA0A"/>
            </a:solidFill>
          </c:spPr>
          <c:invertIfNegative val="0"/>
          <c:cat>
            <c:strRef>
              <c:f>Sheet1!$A$2:$A$3</c:f>
              <c:strCache>
                <c:ptCount val="2"/>
                <c:pt idx="0">
                  <c:v>Border Counties</c:v>
                </c:pt>
                <c:pt idx="1">
                  <c:v>Non-Border Counties</c:v>
                </c:pt>
              </c:strCache>
            </c:strRef>
          </c:cat>
          <c:val>
            <c:numRef>
              <c:f>Sheet1!$C$2:$C$3</c:f>
              <c:numCache>
                <c:formatCode>#,##0</c:formatCode>
                <c:ptCount val="2"/>
                <c:pt idx="0">
                  <c:v>2109</c:v>
                </c:pt>
                <c:pt idx="1">
                  <c:v>2144</c:v>
                </c:pt>
              </c:numCache>
            </c:numRef>
          </c:val>
          <c:extLst>
            <c:ext xmlns:c16="http://schemas.microsoft.com/office/drawing/2014/chart" uri="{C3380CC4-5D6E-409C-BE32-E72D297353CC}">
              <c16:uniqueId val="{00000005-30F9-474D-9E63-3729889A921E}"/>
            </c:ext>
          </c:extLst>
        </c:ser>
        <c:dLbls>
          <c:showLegendKey val="0"/>
          <c:showVal val="0"/>
          <c:showCatName val="0"/>
          <c:showSerName val="0"/>
          <c:showPercent val="0"/>
          <c:showBubbleSize val="0"/>
        </c:dLbls>
        <c:gapWidth val="150"/>
        <c:axId val="170123648"/>
        <c:axId val="170125184"/>
      </c:barChart>
      <c:catAx>
        <c:axId val="170123648"/>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70125184"/>
        <c:crosses val="autoZero"/>
        <c:auto val="1"/>
        <c:lblAlgn val="ctr"/>
        <c:lblOffset val="100"/>
        <c:noMultiLvlLbl val="0"/>
      </c:catAx>
      <c:valAx>
        <c:axId val="170125184"/>
        <c:scaling>
          <c:orientation val="minMax"/>
          <c:max val="2500"/>
          <c:min val="0"/>
        </c:scaling>
        <c:delete val="0"/>
        <c:axPos val="l"/>
        <c:majorGridlines/>
        <c:title>
          <c:tx>
            <c:rich>
              <a:bodyPr rot="-5400000" vert="horz"/>
              <a:lstStyle/>
              <a:p>
                <a:pPr>
                  <a:defRPr sz="1600">
                    <a:latin typeface="Calibri" panose="020F0502020204030204" pitchFamily="34" charset="0"/>
                  </a:defRPr>
                </a:pPr>
                <a:r>
                  <a:rPr lang="en-US" dirty="0" smtClean="0"/>
                  <a:t>Rate per 100,000 Population</a:t>
                </a:r>
                <a:endParaRPr lang="en-US" dirty="0"/>
              </a:p>
            </c:rich>
          </c:tx>
          <c:layout>
            <c:manualLayout>
              <c:xMode val="edge"/>
              <c:yMode val="edge"/>
              <c:x val="3.0864197530864196E-3"/>
              <c:y val="0.2236754562656412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70123648"/>
        <c:crosses val="autoZero"/>
        <c:crossBetween val="between"/>
        <c:majorUnit val="500"/>
      </c:valAx>
    </c:plotArea>
    <c:legend>
      <c:legendPos val="t"/>
      <c:layout>
        <c:manualLayout>
          <c:xMode val="edge"/>
          <c:yMode val="edge"/>
          <c:x val="5.5555555555555552E-2"/>
          <c:y val="7.2588201184154308E-2"/>
          <c:w val="0.88801351219986391"/>
          <c:h val="7.871701357097804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Medical</a:t>
            </a:r>
            <a:endParaRPr lang="en-US" sz="1600" dirty="0">
              <a:latin typeface="Calibri" panose="020F0502020204030204" pitchFamily="34" charset="0"/>
            </a:endParaRPr>
          </a:p>
        </c:rich>
      </c:tx>
      <c:layout>
        <c:manualLayout>
          <c:xMode val="edge"/>
          <c:yMode val="edge"/>
          <c:x val="0.46508870418975407"/>
          <c:y val="1.2919896640826873E-2"/>
        </c:manualLayout>
      </c:layout>
      <c:overlay val="0"/>
    </c:title>
    <c:autoTitleDeleted val="0"/>
    <c:plotArea>
      <c:layout>
        <c:manualLayout>
          <c:layoutTarget val="inner"/>
          <c:xMode val="edge"/>
          <c:yMode val="edge"/>
          <c:x val="0.13942403032954215"/>
          <c:y val="0.18898553378502103"/>
          <c:w val="0.84820161368717795"/>
          <c:h val="0.7102819996337667"/>
        </c:manualLayout>
      </c:layout>
      <c:barChart>
        <c:barDir val="col"/>
        <c:grouping val="clustered"/>
        <c:varyColors val="0"/>
        <c:ser>
          <c:idx val="0"/>
          <c:order val="0"/>
          <c:tx>
            <c:strRef>
              <c:f>Sheet1!$B$1</c:f>
              <c:strCache>
                <c:ptCount val="1"/>
                <c:pt idx="0">
                  <c:v>Hispanic</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8BE7-499A-AC42-43F755CC4FDE}"/>
              </c:ext>
            </c:extLst>
          </c:dPt>
          <c:dPt>
            <c:idx val="1"/>
            <c:invertIfNegative val="0"/>
            <c:bubble3D val="0"/>
            <c:extLst>
              <c:ext xmlns:c16="http://schemas.microsoft.com/office/drawing/2014/chart" uri="{C3380CC4-5D6E-409C-BE32-E72D297353CC}">
                <c16:uniqueId val="{00000001-8BE7-499A-AC42-43F755CC4FDE}"/>
              </c:ext>
            </c:extLst>
          </c:dPt>
          <c:dPt>
            <c:idx val="2"/>
            <c:invertIfNegative val="0"/>
            <c:bubble3D val="0"/>
            <c:extLst>
              <c:ext xmlns:c16="http://schemas.microsoft.com/office/drawing/2014/chart" uri="{C3380CC4-5D6E-409C-BE32-E72D297353CC}">
                <c16:uniqueId val="{00000002-8BE7-499A-AC42-43F755CC4FDE}"/>
              </c:ext>
            </c:extLst>
          </c:dPt>
          <c:dPt>
            <c:idx val="3"/>
            <c:invertIfNegative val="0"/>
            <c:bubble3D val="0"/>
            <c:extLst>
              <c:ext xmlns:c16="http://schemas.microsoft.com/office/drawing/2014/chart" uri="{C3380CC4-5D6E-409C-BE32-E72D297353CC}">
                <c16:uniqueId val="{00000003-8BE7-499A-AC42-43F755CC4FDE}"/>
              </c:ext>
            </c:extLst>
          </c:dPt>
          <c:cat>
            <c:strRef>
              <c:f>Sheet1!$A$2:$A$3</c:f>
              <c:strCache>
                <c:ptCount val="2"/>
                <c:pt idx="0">
                  <c:v>Border Counties</c:v>
                </c:pt>
                <c:pt idx="1">
                  <c:v>Non-Border Counties</c:v>
                </c:pt>
              </c:strCache>
            </c:strRef>
          </c:cat>
          <c:val>
            <c:numRef>
              <c:f>Sheet1!$B$2:$B$3</c:f>
              <c:numCache>
                <c:formatCode>#,##0</c:formatCode>
                <c:ptCount val="2"/>
                <c:pt idx="0">
                  <c:v>4933</c:v>
                </c:pt>
                <c:pt idx="1">
                  <c:v>4498</c:v>
                </c:pt>
              </c:numCache>
            </c:numRef>
          </c:val>
          <c:extLst>
            <c:ext xmlns:c16="http://schemas.microsoft.com/office/drawing/2014/chart" uri="{C3380CC4-5D6E-409C-BE32-E72D297353CC}">
              <c16:uniqueId val="{00000004-8BE7-499A-AC42-43F755CC4FDE}"/>
            </c:ext>
          </c:extLst>
        </c:ser>
        <c:ser>
          <c:idx val="1"/>
          <c:order val="1"/>
          <c:tx>
            <c:strRef>
              <c:f>Sheet1!$C$1</c:f>
              <c:strCache>
                <c:ptCount val="1"/>
                <c:pt idx="0">
                  <c:v>Non-Hispanic</c:v>
                </c:pt>
              </c:strCache>
            </c:strRef>
          </c:tx>
          <c:spPr>
            <a:solidFill>
              <a:srgbClr val="AABA0A"/>
            </a:solidFill>
          </c:spPr>
          <c:invertIfNegative val="0"/>
          <c:cat>
            <c:strRef>
              <c:f>Sheet1!$A$2:$A$3</c:f>
              <c:strCache>
                <c:ptCount val="2"/>
                <c:pt idx="0">
                  <c:v>Border Counties</c:v>
                </c:pt>
                <c:pt idx="1">
                  <c:v>Non-Border Counties</c:v>
                </c:pt>
              </c:strCache>
            </c:strRef>
          </c:cat>
          <c:val>
            <c:numRef>
              <c:f>Sheet1!$C$2:$C$3</c:f>
              <c:numCache>
                <c:formatCode>#,##0</c:formatCode>
                <c:ptCount val="2"/>
                <c:pt idx="0">
                  <c:v>4345</c:v>
                </c:pt>
                <c:pt idx="1">
                  <c:v>4822</c:v>
                </c:pt>
              </c:numCache>
            </c:numRef>
          </c:val>
          <c:extLst>
            <c:ext xmlns:c16="http://schemas.microsoft.com/office/drawing/2014/chart" uri="{C3380CC4-5D6E-409C-BE32-E72D297353CC}">
              <c16:uniqueId val="{00000005-8BE7-499A-AC42-43F755CC4FDE}"/>
            </c:ext>
          </c:extLst>
        </c:ser>
        <c:dLbls>
          <c:showLegendKey val="0"/>
          <c:showVal val="0"/>
          <c:showCatName val="0"/>
          <c:showSerName val="0"/>
          <c:showPercent val="0"/>
          <c:showBubbleSize val="0"/>
        </c:dLbls>
        <c:gapWidth val="150"/>
        <c:axId val="170345984"/>
        <c:axId val="170347520"/>
      </c:barChart>
      <c:catAx>
        <c:axId val="17034598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70347520"/>
        <c:crosses val="autoZero"/>
        <c:auto val="1"/>
        <c:lblAlgn val="ctr"/>
        <c:lblOffset val="100"/>
        <c:noMultiLvlLbl val="0"/>
      </c:catAx>
      <c:valAx>
        <c:axId val="170347520"/>
        <c:scaling>
          <c:orientation val="minMax"/>
          <c:max val="5000"/>
          <c:min val="0"/>
        </c:scaling>
        <c:delete val="0"/>
        <c:axPos val="l"/>
        <c:majorGridlines/>
        <c:title>
          <c:tx>
            <c:rich>
              <a:bodyPr rot="-5400000" vert="horz"/>
              <a:lstStyle/>
              <a:p>
                <a:pPr>
                  <a:defRPr sz="1600">
                    <a:latin typeface="Calibri" panose="020F0502020204030204" pitchFamily="34" charset="0"/>
                  </a:defRPr>
                </a:pPr>
                <a:r>
                  <a:rPr lang="en-US" dirty="0" smtClean="0"/>
                  <a:t>Rate per 100,000 Population</a:t>
                </a:r>
                <a:endParaRPr lang="en-US" dirty="0"/>
              </a:p>
            </c:rich>
          </c:tx>
          <c:layout>
            <c:manualLayout>
              <c:xMode val="edge"/>
              <c:yMode val="edge"/>
              <c:x val="3.0864197530864196E-3"/>
              <c:y val="0.2236754562656412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70345984"/>
        <c:crosses val="autoZero"/>
        <c:crossBetween val="between"/>
        <c:majorUnit val="1000"/>
      </c:valAx>
    </c:plotArea>
    <c:legend>
      <c:legendPos val="t"/>
      <c:layout>
        <c:manualLayout>
          <c:xMode val="edge"/>
          <c:yMode val="edge"/>
          <c:x val="5.5555555555555552E-2"/>
          <c:y val="7.2588201184154308E-2"/>
          <c:w val="0.88801351219986391"/>
          <c:h val="7.871701357097804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0.27778</cdr:x>
      <cdr:y>0.14753</cdr:y>
    </cdr:from>
    <cdr:to>
      <cdr:x>0.83333</cdr:x>
      <cdr:y>0.1954</cdr:y>
    </cdr:to>
    <cdr:sp macro="" textlink="">
      <cdr:nvSpPr>
        <cdr:cNvPr id="2" name="TextBox 1"/>
        <cdr:cNvSpPr txBox="1"/>
      </cdr:nvSpPr>
      <cdr:spPr>
        <a:xfrm xmlns:a="http://schemas.openxmlformats.org/drawingml/2006/main">
          <a:off x="1143000" y="607061"/>
          <a:ext cx="2285977" cy="196976"/>
        </a:xfrm>
        <a:prstGeom xmlns:a="http://schemas.openxmlformats.org/drawingml/2006/main" prst="rect">
          <a:avLst/>
        </a:prstGeom>
        <a:ln xmlns:a="http://schemas.openxmlformats.org/drawingml/2006/main">
          <a:solidFill>
            <a:schemeClr val="tx1"/>
          </a:solidFill>
        </a:ln>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dirty="0" smtClean="0">
              <a:solidFill>
                <a:prstClr val="black"/>
              </a:solidFill>
              <a:latin typeface="Arial" panose="020B0604020202020204" pitchFamily="34" charset="0"/>
              <a:cs typeface="Arial" panose="020B0604020202020204" pitchFamily="34" charset="0"/>
            </a:rPr>
            <a:t>2008 Achievable Benchmark: 94%</a:t>
          </a:r>
          <a:endParaRPr lang="en-US" sz="1000" dirty="0">
            <a:solidFill>
              <a:prstClr val="black"/>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0.16667</cdr:x>
      <cdr:y>0.23188</cdr:y>
    </cdr:from>
    <cdr:to>
      <cdr:x>0.97778</cdr:x>
      <cdr:y>0.23188</cdr:y>
    </cdr:to>
    <cdr:cxnSp macro="">
      <cdr:nvCxnSpPr>
        <cdr:cNvPr id="3" name="Straight Connector 2"/>
        <cdr:cNvCxnSpPr/>
      </cdr:nvCxnSpPr>
      <cdr:spPr>
        <a:xfrm xmlns:a="http://schemas.openxmlformats.org/drawingml/2006/main">
          <a:off x="685800" y="975360"/>
          <a:ext cx="3337560" cy="0"/>
        </a:xfrm>
        <a:prstGeom xmlns:a="http://schemas.openxmlformats.org/drawingml/2006/main" prst="line">
          <a:avLst/>
        </a:prstGeom>
        <a:ln xmlns:a="http://schemas.openxmlformats.org/drawingml/2006/main" w="19050">
          <a:solidFill>
            <a:srgbClr val="FF0000"/>
          </a:solidFill>
          <a:prstDash val="dash"/>
        </a:ln>
        <a:effectLst xmlns:a="http://schemas.openxmlformats.org/drawingml/2006/mai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drawings/drawing10.xml><?xml version="1.0" encoding="utf-8"?>
<c:userShapes xmlns:c="http://schemas.openxmlformats.org/drawingml/2006/chart">
  <cdr:relSizeAnchor xmlns:cdr="http://schemas.openxmlformats.org/drawingml/2006/chartDrawing">
    <cdr:from>
      <cdr:x>0.27778</cdr:x>
      <cdr:y>0.73704</cdr:y>
    </cdr:from>
    <cdr:to>
      <cdr:x>0.84445</cdr:x>
      <cdr:y>0.7926</cdr:y>
    </cdr:to>
    <cdr:sp macro="" textlink="">
      <cdr:nvSpPr>
        <cdr:cNvPr id="2" name="TextBox 1"/>
        <cdr:cNvSpPr txBox="1"/>
      </cdr:nvSpPr>
      <cdr:spPr>
        <a:xfrm xmlns:a="http://schemas.openxmlformats.org/drawingml/2006/main">
          <a:off x="1143009" y="3032772"/>
          <a:ext cx="2331720" cy="228618"/>
        </a:xfrm>
        <a:prstGeom xmlns:a="http://schemas.openxmlformats.org/drawingml/2006/main" prst="rect">
          <a:avLst/>
        </a:prstGeom>
        <a:ln xmlns:a="http://schemas.openxmlformats.org/drawingml/2006/main">
          <a:solidFill>
            <a:schemeClr val="tx1"/>
          </a:solidFill>
        </a:ln>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dirty="0" smtClean="0">
              <a:latin typeface="Arial" panose="020B0604020202020204" pitchFamily="34" charset="0"/>
              <a:cs typeface="Arial" panose="020B0604020202020204" pitchFamily="34" charset="0"/>
            </a:rPr>
            <a:t>2007-2009 Achievable Benchmark: 5.0</a:t>
          </a:r>
          <a:endParaRPr lang="en-US" sz="10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0.16667</cdr:x>
      <cdr:y>0.66296</cdr:y>
    </cdr:from>
    <cdr:to>
      <cdr:x>0.98052</cdr:x>
      <cdr:y>0.66296</cdr:y>
    </cdr:to>
    <cdr:cxnSp macro="">
      <cdr:nvCxnSpPr>
        <cdr:cNvPr id="3" name="Straight Connector 2"/>
        <cdr:cNvCxnSpPr/>
      </cdr:nvCxnSpPr>
      <cdr:spPr>
        <a:xfrm xmlns:a="http://schemas.openxmlformats.org/drawingml/2006/main">
          <a:off x="685800" y="2727960"/>
          <a:ext cx="3348830" cy="0"/>
        </a:xfrm>
        <a:prstGeom xmlns:a="http://schemas.openxmlformats.org/drawingml/2006/main" prst="line">
          <a:avLst/>
        </a:prstGeom>
        <a:ln xmlns:a="http://schemas.openxmlformats.org/drawingml/2006/main" w="19050">
          <a:solidFill>
            <a:srgbClr val="FF0000"/>
          </a:solidFill>
          <a:prstDash val="dash"/>
        </a:ln>
        <a:effectLst xmlns:a="http://schemas.openxmlformats.org/drawingml/2006/mai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drawings/drawing11.xml><?xml version="1.0" encoding="utf-8"?>
<c:userShapes xmlns:c="http://schemas.openxmlformats.org/drawingml/2006/chart">
  <cdr:relSizeAnchor xmlns:cdr="http://schemas.openxmlformats.org/drawingml/2006/chartDrawing">
    <cdr:from>
      <cdr:x>0.60987</cdr:x>
      <cdr:y>0.66465</cdr:y>
    </cdr:from>
    <cdr:to>
      <cdr:x>0.80415</cdr:x>
      <cdr:y>1</cdr:y>
    </cdr:to>
    <cdr:sp macro="" textlink="">
      <cdr:nvSpPr>
        <cdr:cNvPr id="4" name="Text Box 3"/>
        <cdr:cNvSpPr txBox="1"/>
      </cdr:nvSpPr>
      <cdr:spPr>
        <a:xfrm xmlns:a="http://schemas.openxmlformats.org/drawingml/2006/main">
          <a:off x="2870421" y="251261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12.xml><?xml version="1.0" encoding="utf-8"?>
<c:userShapes xmlns:c="http://schemas.openxmlformats.org/drawingml/2006/chart">
  <cdr:relSizeAnchor xmlns:cdr="http://schemas.openxmlformats.org/drawingml/2006/chartDrawing">
    <cdr:from>
      <cdr:x>0.13991</cdr:x>
      <cdr:y>0.68148</cdr:y>
    </cdr:from>
    <cdr:to>
      <cdr:x>0.83991</cdr:x>
      <cdr:y>0.68512</cdr:y>
    </cdr:to>
    <cdr:cxnSp macro="">
      <cdr:nvCxnSpPr>
        <cdr:cNvPr id="3" name="Straight Connector 2"/>
        <cdr:cNvCxnSpPr/>
      </cdr:nvCxnSpPr>
      <cdr:spPr>
        <a:xfrm xmlns:a="http://schemas.openxmlformats.org/drawingml/2006/main">
          <a:off x="1151436" y="2804160"/>
          <a:ext cx="5760720" cy="14978"/>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3.xml><?xml version="1.0" encoding="utf-8"?>
<c:userShapes xmlns:c="http://schemas.openxmlformats.org/drawingml/2006/chart">
  <cdr:relSizeAnchor xmlns:cdr="http://schemas.openxmlformats.org/drawingml/2006/chartDrawing">
    <cdr:from>
      <cdr:x>0.42453</cdr:x>
      <cdr:y>0.20567</cdr:y>
    </cdr:from>
    <cdr:to>
      <cdr:x>0.69623</cdr:x>
      <cdr:y>0.2695</cdr:y>
    </cdr:to>
    <cdr:sp macro="" textlink="">
      <cdr:nvSpPr>
        <cdr:cNvPr id="3" name="Text Box 8"/>
        <cdr:cNvSpPr txBox="1">
          <a:spLocks xmlns:a="http://schemas.openxmlformats.org/drawingml/2006/main" noChangeArrowheads="1"/>
        </cdr:cNvSpPr>
      </cdr:nvSpPr>
      <cdr:spPr bwMode="auto">
        <a:xfrm xmlns:a="http://schemas.openxmlformats.org/drawingml/2006/main">
          <a:off x="3429000" y="883920"/>
          <a:ext cx="2194560" cy="274320"/>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rot="0" vert="horz" wrap="square" lIns="91440" tIns="45720" rIns="91440" bIns="45720" anchor="t" anchorCtr="0" upright="1">
          <a:noAutofit/>
        </a:bodyPr>
        <a:lstStyle xmlns:a="http://schemas.openxmlformats.org/drawingml/2006/main"/>
        <a:p xmlns:a="http://schemas.openxmlformats.org/drawingml/2006/main">
          <a:pPr marL="0" marR="0" algn="l">
            <a:spcBef>
              <a:spcPts val="0"/>
            </a:spcBef>
            <a:spcAft>
              <a:spcPts val="1200"/>
            </a:spcAft>
          </a:pPr>
          <a:r>
            <a:rPr lang="en-US" sz="1000" dirty="0">
              <a:effectLst/>
              <a:latin typeface="Arial" panose="020B0604020202020204" pitchFamily="34" charset="0"/>
              <a:ea typeface="Times New Roman"/>
              <a:cs typeface="Arial" panose="020B0604020202020204" pitchFamily="34" charset="0"/>
            </a:rPr>
            <a:t>2008 Achievable Benchmark: 94%</a:t>
          </a:r>
          <a:endParaRPr lang="en-US" sz="1200" dirty="0">
            <a:effectLst/>
            <a:latin typeface="Arial" panose="020B0604020202020204" pitchFamily="34" charset="0"/>
            <a:ea typeface="Times New Roman"/>
            <a:cs typeface="Arial" panose="020B0604020202020204" pitchFamily="34" charset="0"/>
          </a:endParaRPr>
        </a:p>
      </cdr:txBody>
    </cdr:sp>
  </cdr:relSizeAnchor>
  <cdr:relSizeAnchor xmlns:cdr="http://schemas.openxmlformats.org/drawingml/2006/chartDrawing">
    <cdr:from>
      <cdr:x>0.11321</cdr:x>
      <cdr:y>0.32979</cdr:y>
    </cdr:from>
    <cdr:to>
      <cdr:x>0.99099</cdr:x>
      <cdr:y>0.32979</cdr:y>
    </cdr:to>
    <cdr:cxnSp macro="">
      <cdr:nvCxnSpPr>
        <cdr:cNvPr id="4" name="Straight Connector 1"/>
        <cdr:cNvCxnSpPr/>
      </cdr:nvCxnSpPr>
      <cdr:spPr>
        <a:xfrm xmlns:a="http://schemas.openxmlformats.org/drawingml/2006/main">
          <a:off x="931653" y="1266541"/>
          <a:ext cx="7223760"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4.xml><?xml version="1.0" encoding="utf-8"?>
<c:userShapes xmlns:c="http://schemas.openxmlformats.org/drawingml/2006/chart">
  <cdr:relSizeAnchor xmlns:cdr="http://schemas.openxmlformats.org/drawingml/2006/chartDrawing">
    <cdr:from>
      <cdr:x>0.09259</cdr:x>
      <cdr:y>0.20417</cdr:y>
    </cdr:from>
    <cdr:to>
      <cdr:x>1</cdr:x>
      <cdr:y>0.20417</cdr:y>
    </cdr:to>
    <cdr:cxnSp macro="">
      <cdr:nvCxnSpPr>
        <cdr:cNvPr id="2" name="Straight Connector 1"/>
        <cdr:cNvCxnSpPr/>
      </cdr:nvCxnSpPr>
      <cdr:spPr>
        <a:xfrm xmlns:a="http://schemas.openxmlformats.org/drawingml/2006/main">
          <a:off x="761979" y="746760"/>
          <a:ext cx="7467621"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0.17593</cdr:x>
      <cdr:y>0.225</cdr:y>
    </cdr:from>
    <cdr:to>
      <cdr:x>0.43519</cdr:x>
      <cdr:y>0.29232</cdr:y>
    </cdr:to>
    <cdr:sp macro="" textlink="">
      <cdr:nvSpPr>
        <cdr:cNvPr id="3" name="TextBox 8"/>
        <cdr:cNvSpPr txBox="1"/>
      </cdr:nvSpPr>
      <cdr:spPr>
        <a:xfrm xmlns:a="http://schemas.openxmlformats.org/drawingml/2006/main">
          <a:off x="1447800" y="822960"/>
          <a:ext cx="2133606" cy="246230"/>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00" dirty="0" smtClean="0">
              <a:latin typeface="Arial" panose="020B0604020202020204" pitchFamily="34" charset="0"/>
              <a:cs typeface="Arial" panose="020B0604020202020204" pitchFamily="34" charset="0"/>
            </a:rPr>
            <a:t>2012 Achievable Benchmark: 72%</a:t>
          </a:r>
          <a:endParaRPr lang="en-US" sz="1000" dirty="0">
            <a:latin typeface="Arial" panose="020B0604020202020204" pitchFamily="34" charset="0"/>
            <a:cs typeface="Arial" panose="020B0604020202020204" pitchFamily="34" charset="0"/>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0.18519</cdr:x>
      <cdr:y>0.2</cdr:y>
    </cdr:from>
    <cdr:to>
      <cdr:x>1</cdr:x>
      <cdr:y>0.2</cdr:y>
    </cdr:to>
    <cdr:cxnSp macro="">
      <cdr:nvCxnSpPr>
        <cdr:cNvPr id="2" name="Straight Connector 1"/>
        <cdr:cNvCxnSpPr/>
      </cdr:nvCxnSpPr>
      <cdr:spPr>
        <a:xfrm xmlns:a="http://schemas.openxmlformats.org/drawingml/2006/main">
          <a:off x="762020" y="822960"/>
          <a:ext cx="3352780" cy="0"/>
        </a:xfrm>
        <a:prstGeom xmlns:a="http://schemas.openxmlformats.org/drawingml/2006/main" prst="line">
          <a:avLst/>
        </a:prstGeom>
        <a:ln xmlns:a="http://schemas.openxmlformats.org/drawingml/2006/main" w="19050">
          <a:solidFill>
            <a:srgbClr val="FF0000"/>
          </a:solidFill>
          <a:prstDash val="dash"/>
        </a:ln>
        <a:effectLst xmlns:a="http://schemas.openxmlformats.org/drawingml/2006/mai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drawings/drawing16.xml><?xml version="1.0" encoding="utf-8"?>
<c:userShapes xmlns:c="http://schemas.openxmlformats.org/drawingml/2006/chart">
  <cdr:relSizeAnchor xmlns:cdr="http://schemas.openxmlformats.org/drawingml/2006/chartDrawing">
    <cdr:from>
      <cdr:x>0.18222</cdr:x>
      <cdr:y>0.1985</cdr:y>
    </cdr:from>
    <cdr:to>
      <cdr:x>1</cdr:x>
      <cdr:y>0.1985</cdr:y>
    </cdr:to>
    <cdr:cxnSp macro="">
      <cdr:nvCxnSpPr>
        <cdr:cNvPr id="2" name="Straight Connector 1"/>
        <cdr:cNvCxnSpPr/>
      </cdr:nvCxnSpPr>
      <cdr:spPr>
        <a:xfrm xmlns:a="http://schemas.openxmlformats.org/drawingml/2006/main">
          <a:off x="749808" y="816803"/>
          <a:ext cx="3364992" cy="0"/>
        </a:xfrm>
        <a:prstGeom xmlns:a="http://schemas.openxmlformats.org/drawingml/2006/main" prst="line">
          <a:avLst/>
        </a:prstGeom>
        <a:ln xmlns:a="http://schemas.openxmlformats.org/drawingml/2006/main" w="19050">
          <a:solidFill>
            <a:srgbClr val="FF0000"/>
          </a:solidFill>
          <a:prstDash val="dash"/>
        </a:ln>
        <a:effectLst xmlns:a="http://schemas.openxmlformats.org/drawingml/2006/mai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drawings/drawing17.xml><?xml version="1.0" encoding="utf-8"?>
<c:userShapes xmlns:c="http://schemas.openxmlformats.org/drawingml/2006/chart">
  <cdr:relSizeAnchor xmlns:cdr="http://schemas.openxmlformats.org/drawingml/2006/chartDrawing">
    <cdr:from>
      <cdr:x>0.10185</cdr:x>
      <cdr:y>0.45926</cdr:y>
    </cdr:from>
    <cdr:to>
      <cdr:x>0.99074</cdr:x>
      <cdr:y>0.45926</cdr:y>
    </cdr:to>
    <cdr:cxnSp macro="">
      <cdr:nvCxnSpPr>
        <cdr:cNvPr id="3" name="Straight Connector 2"/>
        <cdr:cNvCxnSpPr/>
      </cdr:nvCxnSpPr>
      <cdr:spPr>
        <a:xfrm xmlns:a="http://schemas.openxmlformats.org/drawingml/2006/main" flipV="1">
          <a:off x="838200" y="1889760"/>
          <a:ext cx="7315200"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0.69444</cdr:x>
      <cdr:y>0.36667</cdr:y>
    </cdr:from>
    <cdr:to>
      <cdr:x>0.98326</cdr:x>
      <cdr:y>0.43334</cdr:y>
    </cdr:to>
    <cdr:sp macro="" textlink="">
      <cdr:nvSpPr>
        <cdr:cNvPr id="4" name="TextBox 3"/>
        <cdr:cNvSpPr txBox="1"/>
      </cdr:nvSpPr>
      <cdr:spPr>
        <a:xfrm xmlns:a="http://schemas.openxmlformats.org/drawingml/2006/main">
          <a:off x="5715000" y="1508760"/>
          <a:ext cx="2376873" cy="274334"/>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pPr algn="ctr"/>
          <a:r>
            <a:rPr lang="en-US" sz="1000" dirty="0" smtClean="0">
              <a:latin typeface="Arial" panose="020B0604020202020204" pitchFamily="34" charset="0"/>
              <a:cs typeface="Arial" panose="020B0604020202020204" pitchFamily="34" charset="0"/>
            </a:rPr>
            <a:t>2010 Achievable Benchmark: 53.5%</a:t>
          </a:r>
          <a:endParaRPr lang="en-US" sz="1000" dirty="0">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0.24074</cdr:x>
      <cdr:y>0.15942</cdr:y>
    </cdr:from>
    <cdr:to>
      <cdr:x>0.88519</cdr:x>
      <cdr:y>0.21498</cdr:y>
    </cdr:to>
    <cdr:sp macro="" textlink="">
      <cdr:nvSpPr>
        <cdr:cNvPr id="2" name="TextBox 1"/>
        <cdr:cNvSpPr txBox="1"/>
      </cdr:nvSpPr>
      <cdr:spPr>
        <a:xfrm xmlns:a="http://schemas.openxmlformats.org/drawingml/2006/main">
          <a:off x="990600" y="670560"/>
          <a:ext cx="2651760" cy="233699"/>
        </a:xfrm>
        <a:prstGeom xmlns:a="http://schemas.openxmlformats.org/drawingml/2006/main" prst="rect">
          <a:avLst/>
        </a:prstGeom>
        <a:ln xmlns:a="http://schemas.openxmlformats.org/drawingml/2006/main">
          <a:solidFill>
            <a:schemeClr val="tx1"/>
          </a:solidFill>
        </a:ln>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dirty="0" smtClean="0">
              <a:latin typeface="Arial" panose="020B0604020202020204" pitchFamily="34" charset="0"/>
              <a:cs typeface="Arial" panose="020B0604020202020204" pitchFamily="34" charset="0"/>
            </a:rPr>
            <a:t>2008 Achievable Benchmark: 90%</a:t>
          </a:r>
          <a:endParaRPr lang="en-US" sz="10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0.18519</cdr:x>
      <cdr:y>0.23188</cdr:y>
    </cdr:from>
    <cdr:to>
      <cdr:x>0.9963</cdr:x>
      <cdr:y>0.23188</cdr:y>
    </cdr:to>
    <cdr:cxnSp macro="">
      <cdr:nvCxnSpPr>
        <cdr:cNvPr id="3" name="Straight Connector 2"/>
        <cdr:cNvCxnSpPr/>
      </cdr:nvCxnSpPr>
      <cdr:spPr>
        <a:xfrm xmlns:a="http://schemas.openxmlformats.org/drawingml/2006/main">
          <a:off x="762000" y="975360"/>
          <a:ext cx="3337555" cy="0"/>
        </a:xfrm>
        <a:prstGeom xmlns:a="http://schemas.openxmlformats.org/drawingml/2006/main" prst="line">
          <a:avLst/>
        </a:prstGeom>
        <a:ln xmlns:a="http://schemas.openxmlformats.org/drawingml/2006/main" w="19050">
          <a:solidFill>
            <a:srgbClr val="FF0000"/>
          </a:solidFill>
          <a:prstDash val="dash"/>
        </a:ln>
        <a:effectLst xmlns:a="http://schemas.openxmlformats.org/drawingml/2006/mai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0.24074</cdr:x>
      <cdr:y>0.15942</cdr:y>
    </cdr:from>
    <cdr:to>
      <cdr:x>0.88519</cdr:x>
      <cdr:y>0.21498</cdr:y>
    </cdr:to>
    <cdr:sp macro="" textlink="">
      <cdr:nvSpPr>
        <cdr:cNvPr id="2" name="TextBox 1"/>
        <cdr:cNvSpPr txBox="1"/>
      </cdr:nvSpPr>
      <cdr:spPr>
        <a:xfrm xmlns:a="http://schemas.openxmlformats.org/drawingml/2006/main">
          <a:off x="990600" y="670560"/>
          <a:ext cx="2651760" cy="233699"/>
        </a:xfrm>
        <a:prstGeom xmlns:a="http://schemas.openxmlformats.org/drawingml/2006/main" prst="rect">
          <a:avLst/>
        </a:prstGeom>
        <a:ln xmlns:a="http://schemas.openxmlformats.org/drawingml/2006/main">
          <a:solidFill>
            <a:schemeClr val="tx1"/>
          </a:solidFill>
        </a:ln>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dirty="0" smtClean="0">
              <a:solidFill>
                <a:prstClr val="black"/>
              </a:solidFill>
              <a:latin typeface="Arial" panose="020B0604020202020204" pitchFamily="34" charset="0"/>
              <a:cs typeface="Arial" panose="020B0604020202020204" pitchFamily="34" charset="0"/>
            </a:rPr>
            <a:t>2008 Achievable Benchmark: 90%</a:t>
          </a:r>
          <a:endParaRPr lang="en-US" sz="1000" dirty="0">
            <a:solidFill>
              <a:prstClr val="black"/>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0.18889</cdr:x>
      <cdr:y>0.23188</cdr:y>
    </cdr:from>
    <cdr:to>
      <cdr:x>1</cdr:x>
      <cdr:y>0.23188</cdr:y>
    </cdr:to>
    <cdr:cxnSp macro="">
      <cdr:nvCxnSpPr>
        <cdr:cNvPr id="3" name="Straight Connector 2"/>
        <cdr:cNvCxnSpPr/>
      </cdr:nvCxnSpPr>
      <cdr:spPr>
        <a:xfrm xmlns:a="http://schemas.openxmlformats.org/drawingml/2006/main">
          <a:off x="777245" y="975360"/>
          <a:ext cx="3337555" cy="0"/>
        </a:xfrm>
        <a:prstGeom xmlns:a="http://schemas.openxmlformats.org/drawingml/2006/main" prst="line">
          <a:avLst/>
        </a:prstGeom>
        <a:ln xmlns:a="http://schemas.openxmlformats.org/drawingml/2006/main" w="19050">
          <a:solidFill>
            <a:srgbClr val="FF0000"/>
          </a:solidFill>
          <a:prstDash val="dash"/>
        </a:ln>
        <a:effectLst xmlns:a="http://schemas.openxmlformats.org/drawingml/2006/mai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0.11111</cdr:x>
      <cdr:y>0.36667</cdr:y>
    </cdr:from>
    <cdr:to>
      <cdr:x>1</cdr:x>
      <cdr:y>0.36667</cdr:y>
    </cdr:to>
    <cdr:cxnSp macro="">
      <cdr:nvCxnSpPr>
        <cdr:cNvPr id="2" name="Straight Connector 1"/>
        <cdr:cNvCxnSpPr/>
      </cdr:nvCxnSpPr>
      <cdr:spPr>
        <a:xfrm xmlns:a="http://schemas.openxmlformats.org/drawingml/2006/main">
          <a:off x="914400" y="1508760"/>
          <a:ext cx="7315200" cy="0"/>
        </a:xfrm>
        <a:prstGeom xmlns:a="http://schemas.openxmlformats.org/drawingml/2006/main" prst="line">
          <a:avLst/>
        </a:prstGeom>
        <a:ln xmlns:a="http://schemas.openxmlformats.org/drawingml/2006/main" w="19050">
          <a:solidFill>
            <a:srgbClr val="FF0000"/>
          </a:solidFill>
          <a:prstDash val="dash"/>
        </a:ln>
        <a:effectLst xmlns:a="http://schemas.openxmlformats.org/drawingml/2006/mai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dr:relSizeAnchor xmlns:cdr="http://schemas.openxmlformats.org/drawingml/2006/chartDrawing">
    <cdr:from>
      <cdr:x>0.43519</cdr:x>
      <cdr:y>0.29259</cdr:y>
    </cdr:from>
    <cdr:to>
      <cdr:x>0.69074</cdr:x>
      <cdr:y>0.34814</cdr:y>
    </cdr:to>
    <cdr:sp macro="" textlink="">
      <cdr:nvSpPr>
        <cdr:cNvPr id="3" name="TextBox 1"/>
        <cdr:cNvSpPr txBox="1"/>
      </cdr:nvSpPr>
      <cdr:spPr>
        <a:xfrm xmlns:a="http://schemas.openxmlformats.org/drawingml/2006/main">
          <a:off x="3581400" y="1203960"/>
          <a:ext cx="2103120" cy="228577"/>
        </a:xfrm>
        <a:prstGeom xmlns:a="http://schemas.openxmlformats.org/drawingml/2006/main" prst="rect">
          <a:avLst/>
        </a:prstGeom>
        <a:ln xmlns:a="http://schemas.openxmlformats.org/drawingml/2006/main">
          <a:solidFill>
            <a:schemeClr val="tx1"/>
          </a:solidFill>
        </a:ln>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00" dirty="0" smtClean="0">
              <a:latin typeface="Arial" panose="020B0604020202020204" pitchFamily="34" charset="0"/>
              <a:cs typeface="Arial" panose="020B0604020202020204" pitchFamily="34" charset="0"/>
            </a:rPr>
            <a:t>2008 Achievable Benchmark: 68%</a:t>
          </a:r>
          <a:endParaRPr lang="en-US" sz="1000" dirty="0">
            <a:latin typeface="Arial" panose="020B0604020202020204" pitchFamily="34"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0.64793</cdr:x>
      <cdr:y>0.34815</cdr:y>
    </cdr:from>
    <cdr:to>
      <cdr:x>0.90349</cdr:x>
      <cdr:y>0.40795</cdr:y>
    </cdr:to>
    <cdr:sp macro="" textlink="">
      <cdr:nvSpPr>
        <cdr:cNvPr id="4" name="Text Box 68"/>
        <cdr:cNvSpPr txBox="1">
          <a:spLocks xmlns:a="http://schemas.openxmlformats.org/drawingml/2006/main" noChangeArrowheads="1"/>
        </cdr:cNvSpPr>
      </cdr:nvSpPr>
      <cdr:spPr bwMode="auto">
        <a:xfrm xmlns:a="http://schemas.openxmlformats.org/drawingml/2006/main">
          <a:off x="5332205" y="1432568"/>
          <a:ext cx="2103120" cy="246065"/>
        </a:xfrm>
        <a:prstGeom xmlns:a="http://schemas.openxmlformats.org/drawingml/2006/main" prst="rect">
          <a:avLst/>
        </a:prstGeom>
        <a:solidFill xmlns:a="http://schemas.openxmlformats.org/drawingml/2006/main">
          <a:srgbClr val="FFFFFF"/>
        </a:solidFill>
        <a:ln xmlns:a="http://schemas.openxmlformats.org/drawingml/2006/main" w="9525">
          <a:solidFill>
            <a:schemeClr val="tx1"/>
          </a:solidFill>
          <a:miter lim="800000"/>
          <a:headEnd/>
          <a:tailEnd/>
        </a:ln>
      </cdr:spPr>
      <cdr:txBody>
        <a:bodyPr xmlns:a="http://schemas.openxmlformats.org/drawingml/2006/main" rot="0" vert="horz" wrap="square" lIns="45720" tIns="45720" rIns="45720" bIns="45720" anchor="t" anchorCtr="0"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lgn="l">
            <a:spcBef>
              <a:spcPts val="0"/>
            </a:spcBef>
            <a:spcAft>
              <a:spcPts val="1200"/>
            </a:spcAft>
          </a:pPr>
          <a:r>
            <a:rPr lang="en-US" sz="1000" dirty="0" smtClean="0">
              <a:effectLst/>
              <a:latin typeface="Arial" panose="020B0604020202020204" pitchFamily="34" charset="0"/>
              <a:ea typeface="Times New Roman"/>
              <a:cs typeface="Arial" panose="020B0604020202020204" pitchFamily="34" charset="0"/>
            </a:rPr>
            <a:t>2011 Achievable Benchmark: 15%</a:t>
          </a:r>
          <a:endParaRPr lang="en-US" sz="1000" dirty="0">
            <a:effectLst/>
            <a:latin typeface="Arial" panose="020B0604020202020204" pitchFamily="34" charset="0"/>
            <a:ea typeface="Times New Roman"/>
            <a:cs typeface="Arial" panose="020B0604020202020204" pitchFamily="34" charset="0"/>
          </a:endParaRPr>
        </a:p>
      </cdr:txBody>
    </cdr:sp>
  </cdr:relSizeAnchor>
  <cdr:relSizeAnchor xmlns:cdr="http://schemas.openxmlformats.org/drawingml/2006/chartDrawing">
    <cdr:from>
      <cdr:x>0.11111</cdr:x>
      <cdr:y>0.42222</cdr:y>
    </cdr:from>
    <cdr:to>
      <cdr:x>1</cdr:x>
      <cdr:y>0.42222</cdr:y>
    </cdr:to>
    <cdr:cxnSp macro="">
      <cdr:nvCxnSpPr>
        <cdr:cNvPr id="5" name="Straight Connector 4"/>
        <cdr:cNvCxnSpPr/>
      </cdr:nvCxnSpPr>
      <cdr:spPr>
        <a:xfrm xmlns:a="http://schemas.openxmlformats.org/drawingml/2006/main">
          <a:off x="914400" y="1737360"/>
          <a:ext cx="7315200"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0.11111</cdr:x>
      <cdr:y>0.73704</cdr:y>
    </cdr:from>
    <cdr:to>
      <cdr:x>0.98148</cdr:x>
      <cdr:y>0.74462</cdr:y>
    </cdr:to>
    <cdr:cxnSp macro="">
      <cdr:nvCxnSpPr>
        <cdr:cNvPr id="2" name="Straight Connector 1"/>
        <cdr:cNvCxnSpPr/>
      </cdr:nvCxnSpPr>
      <cdr:spPr>
        <a:xfrm xmlns:a="http://schemas.openxmlformats.org/drawingml/2006/main">
          <a:off x="914400" y="3032761"/>
          <a:ext cx="7162797" cy="31190"/>
        </a:xfrm>
        <a:prstGeom xmlns:a="http://schemas.openxmlformats.org/drawingml/2006/main" prst="line">
          <a:avLst/>
        </a:prstGeom>
        <a:ln xmlns:a="http://schemas.openxmlformats.org/drawingml/2006/main" w="19050">
          <a:solidFill>
            <a:srgbClr val="FF0000"/>
          </a:solidFill>
          <a:prstDash val="dash"/>
        </a:ln>
        <a:effectLst xmlns:a="http://schemas.openxmlformats.org/drawingml/2006/mai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dr:relSizeAnchor xmlns:cdr="http://schemas.openxmlformats.org/drawingml/2006/chartDrawing">
    <cdr:from>
      <cdr:x>0.34259</cdr:x>
      <cdr:y>0.77407</cdr:y>
    </cdr:from>
    <cdr:to>
      <cdr:x>0.74259</cdr:x>
      <cdr:y>0.84983</cdr:y>
    </cdr:to>
    <cdr:sp macro="" textlink="">
      <cdr:nvSpPr>
        <cdr:cNvPr id="3" name="TextBox 1"/>
        <cdr:cNvSpPr txBox="1"/>
      </cdr:nvSpPr>
      <cdr:spPr>
        <a:xfrm xmlns:a="http://schemas.openxmlformats.org/drawingml/2006/main">
          <a:off x="2819400" y="3185161"/>
          <a:ext cx="3291840" cy="311737"/>
        </a:xfrm>
        <a:prstGeom xmlns:a="http://schemas.openxmlformats.org/drawingml/2006/main" prst="rect">
          <a:avLst/>
        </a:prstGeom>
        <a:ln xmlns:a="http://schemas.openxmlformats.org/drawingml/2006/main">
          <a:solidFill>
            <a:schemeClr val="tx1"/>
          </a:solidFill>
        </a:ln>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00" dirty="0" smtClean="0">
              <a:latin typeface="Arial" panose="020B0604020202020204" pitchFamily="34" charset="0"/>
              <a:cs typeface="Arial" panose="020B0604020202020204" pitchFamily="34" charset="0"/>
            </a:rPr>
            <a:t>2008 Achievable Benchmark: 90 per Million Population</a:t>
          </a:r>
          <a:endParaRPr lang="en-US" sz="1000" dirty="0">
            <a:latin typeface="Arial" panose="020B0604020202020204" pitchFamily="34" charset="0"/>
            <a:cs typeface="Arial" panose="020B060402020202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0.2963</cdr:x>
      <cdr:y>0.7</cdr:y>
    </cdr:from>
    <cdr:to>
      <cdr:x>0.8963</cdr:x>
      <cdr:y>0.75556</cdr:y>
    </cdr:to>
    <cdr:sp macro="" textlink="">
      <cdr:nvSpPr>
        <cdr:cNvPr id="2" name="TextBox 1"/>
        <cdr:cNvSpPr txBox="1"/>
      </cdr:nvSpPr>
      <cdr:spPr>
        <a:xfrm xmlns:a="http://schemas.openxmlformats.org/drawingml/2006/main">
          <a:off x="1219200" y="2880360"/>
          <a:ext cx="2468880" cy="228618"/>
        </a:xfrm>
        <a:prstGeom xmlns:a="http://schemas.openxmlformats.org/drawingml/2006/main" prst="rect">
          <a:avLst/>
        </a:prstGeom>
        <a:ln xmlns:a="http://schemas.openxmlformats.org/drawingml/2006/main">
          <a:solidFill>
            <a:schemeClr val="tx1"/>
          </a:solidFill>
        </a:ln>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00" dirty="0" smtClean="0">
              <a:latin typeface="Arial" panose="020B0604020202020204" pitchFamily="34" charset="0"/>
              <a:cs typeface="Arial" panose="020B0604020202020204" pitchFamily="34" charset="0"/>
            </a:rPr>
            <a:t>2007-2009 Achievable Benchmark: 6.3%</a:t>
          </a:r>
        </a:p>
        <a:p xmlns:a="http://schemas.openxmlformats.org/drawingml/2006/main">
          <a:pPr algn="ctr"/>
          <a:endParaRPr lang="en-US" sz="10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0.18889</cdr:x>
      <cdr:y>0.66296</cdr:y>
    </cdr:from>
    <cdr:to>
      <cdr:x>0.96667</cdr:x>
      <cdr:y>0.66296</cdr:y>
    </cdr:to>
    <cdr:cxnSp macro="">
      <cdr:nvCxnSpPr>
        <cdr:cNvPr id="3" name="Straight Connector 2"/>
        <cdr:cNvCxnSpPr/>
      </cdr:nvCxnSpPr>
      <cdr:spPr>
        <a:xfrm xmlns:a="http://schemas.openxmlformats.org/drawingml/2006/main">
          <a:off x="777244" y="2727960"/>
          <a:ext cx="3200400" cy="0"/>
        </a:xfrm>
        <a:prstGeom xmlns:a="http://schemas.openxmlformats.org/drawingml/2006/main" prst="line">
          <a:avLst/>
        </a:prstGeom>
        <a:ln xmlns:a="http://schemas.openxmlformats.org/drawingml/2006/main" w="19050">
          <a:solidFill>
            <a:srgbClr val="FF0000"/>
          </a:solidFill>
          <a:prstDash val="dash"/>
        </a:ln>
        <a:effectLst xmlns:a="http://schemas.openxmlformats.org/drawingml/2006/mai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0.27778</cdr:x>
      <cdr:y>0.7</cdr:y>
    </cdr:from>
    <cdr:to>
      <cdr:x>0.87778</cdr:x>
      <cdr:y>0.75556</cdr:y>
    </cdr:to>
    <cdr:sp macro="" textlink="">
      <cdr:nvSpPr>
        <cdr:cNvPr id="2" name="TextBox 1"/>
        <cdr:cNvSpPr txBox="1"/>
      </cdr:nvSpPr>
      <cdr:spPr>
        <a:xfrm xmlns:a="http://schemas.openxmlformats.org/drawingml/2006/main">
          <a:off x="1143000" y="2880360"/>
          <a:ext cx="2468880" cy="228618"/>
        </a:xfrm>
        <a:prstGeom xmlns:a="http://schemas.openxmlformats.org/drawingml/2006/main" prst="rect">
          <a:avLst/>
        </a:prstGeom>
        <a:ln xmlns:a="http://schemas.openxmlformats.org/drawingml/2006/main">
          <a:solidFill>
            <a:schemeClr val="tx1"/>
          </a:solidFill>
        </a:ln>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00" dirty="0" smtClean="0">
              <a:latin typeface="Arial" panose="020B0604020202020204" pitchFamily="34" charset="0"/>
              <a:cs typeface="Arial" panose="020B0604020202020204" pitchFamily="34" charset="0"/>
            </a:rPr>
            <a:t>2007-2009 Achievable Benchmark: 6.3%</a:t>
          </a:r>
          <a:endParaRPr lang="en-US" sz="10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cdr:x>
      <cdr:y>0.66296</cdr:y>
    </cdr:from>
    <cdr:to>
      <cdr:x>0.97778</cdr:x>
      <cdr:y>0.66296</cdr:y>
    </cdr:to>
    <cdr:cxnSp macro="">
      <cdr:nvCxnSpPr>
        <cdr:cNvPr id="3" name="Straight Connector 2"/>
        <cdr:cNvCxnSpPr/>
      </cdr:nvCxnSpPr>
      <cdr:spPr>
        <a:xfrm xmlns:a="http://schemas.openxmlformats.org/drawingml/2006/main">
          <a:off x="822960" y="2727960"/>
          <a:ext cx="3200400" cy="0"/>
        </a:xfrm>
        <a:prstGeom xmlns:a="http://schemas.openxmlformats.org/drawingml/2006/main" prst="line">
          <a:avLst/>
        </a:prstGeom>
        <a:ln xmlns:a="http://schemas.openxmlformats.org/drawingml/2006/main" w="19050">
          <a:solidFill>
            <a:srgbClr val="FF0000"/>
          </a:solidFill>
          <a:prstDash val="dash"/>
        </a:ln>
        <a:effectLst xmlns:a="http://schemas.openxmlformats.org/drawingml/2006/mai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0.2963</cdr:x>
      <cdr:y>0.73704</cdr:y>
    </cdr:from>
    <cdr:to>
      <cdr:x>0.86233</cdr:x>
      <cdr:y>0.7926</cdr:y>
    </cdr:to>
    <cdr:sp macro="" textlink="">
      <cdr:nvSpPr>
        <cdr:cNvPr id="2" name="TextBox 1"/>
        <cdr:cNvSpPr txBox="1"/>
      </cdr:nvSpPr>
      <cdr:spPr>
        <a:xfrm xmlns:a="http://schemas.openxmlformats.org/drawingml/2006/main">
          <a:off x="1219200" y="3032760"/>
          <a:ext cx="2329132" cy="228618"/>
        </a:xfrm>
        <a:prstGeom xmlns:a="http://schemas.openxmlformats.org/drawingml/2006/main" prst="rect">
          <a:avLst/>
        </a:prstGeom>
        <a:ln xmlns:a="http://schemas.openxmlformats.org/drawingml/2006/main">
          <a:solidFill>
            <a:schemeClr val="tx1"/>
          </a:solidFill>
        </a:ln>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dirty="0" smtClean="0">
              <a:latin typeface="Arial" panose="020B0604020202020204" pitchFamily="34" charset="0"/>
              <a:cs typeface="Arial" panose="020B0604020202020204" pitchFamily="34" charset="0"/>
            </a:rPr>
            <a:t>2007-2009 Achievable Benchmark: 5.0</a:t>
          </a:r>
        </a:p>
        <a:p xmlns:a="http://schemas.openxmlformats.org/drawingml/2006/main">
          <a:pPr algn="ctr"/>
          <a:endParaRPr lang="en-US" sz="10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0.16667</cdr:x>
      <cdr:y>0.66296</cdr:y>
    </cdr:from>
    <cdr:to>
      <cdr:x>0.98148</cdr:x>
      <cdr:y>0.66296</cdr:y>
    </cdr:to>
    <cdr:cxnSp macro="">
      <cdr:nvCxnSpPr>
        <cdr:cNvPr id="3" name="Straight Connector 2"/>
        <cdr:cNvCxnSpPr/>
      </cdr:nvCxnSpPr>
      <cdr:spPr>
        <a:xfrm xmlns:a="http://schemas.openxmlformats.org/drawingml/2006/main">
          <a:off x="685814" y="2727948"/>
          <a:ext cx="3352780" cy="0"/>
        </a:xfrm>
        <a:prstGeom xmlns:a="http://schemas.openxmlformats.org/drawingml/2006/main" prst="line">
          <a:avLst/>
        </a:prstGeom>
        <a:ln xmlns:a="http://schemas.openxmlformats.org/drawingml/2006/main" w="19050">
          <a:solidFill>
            <a:srgbClr val="FF0000"/>
          </a:solidFill>
          <a:prstDash val="dash"/>
        </a:ln>
        <a:effectLst xmlns:a="http://schemas.openxmlformats.org/drawingml/2006/mai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0CD9790-762F-4BF0-8687-A0B2AA2FB943}" type="datetimeFigureOut">
              <a:rPr lang="en-US" smtClean="0"/>
              <a:pPr/>
              <a:t>3/26/2020</a:t>
            </a:fld>
            <a:endParaRPr lang="en-US"/>
          </a:p>
        </p:txBody>
      </p:sp>
      <p:sp>
        <p:nvSpPr>
          <p:cNvPr id="4" name="Slide Image Placeholder 3"/>
          <p:cNvSpPr>
            <a:spLocks noGrp="1" noRot="1" noChangeAspect="1"/>
          </p:cNvSpPr>
          <p:nvPr>
            <p:ph type="sldImg" idx="2"/>
          </p:nvPr>
        </p:nvSpPr>
        <p:spPr>
          <a:xfrm>
            <a:off x="511175" y="696913"/>
            <a:ext cx="6149975" cy="4611687"/>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5345430"/>
            <a:ext cx="5608320" cy="325374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0F596C6-1807-4ED1-A2A6-17F710C0A291}" type="slidenum">
              <a:rPr lang="en-US" smtClean="0"/>
              <a:pPr/>
              <a:t>‹#›</a:t>
            </a:fld>
            <a:endParaRPr lang="en-US"/>
          </a:p>
        </p:txBody>
      </p:sp>
    </p:spTree>
    <p:extLst>
      <p:ext uri="{BB962C8B-B14F-4D97-AF65-F5344CB8AC3E}">
        <p14:creationId xmlns:p14="http://schemas.microsoft.com/office/powerpoint/2010/main" val="4141735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innovations.ahrq.gov/"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ahrq.gov/research/findings/nhqrdr/nhqdr14/intro.html" TargetMode="Externa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aspe.hhs.gov/basic-report/hhs-implementation-guidance-data-collection-standards-race-ethnicity-sex-primary-language-and-disability-statu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3" Type="http://schemas.openxmlformats.org/officeDocument/2006/relationships/hyperlink" Target="http://nhqrnet.ahrq.gov/inhqrdr/state/select" TargetMode="External"/><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3" Type="http://schemas.openxmlformats.org/officeDocument/2006/relationships/hyperlink" Target="http://nhqrnet.ahrq.gov/inhqrdr/state/select" TargetMode="External"/><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3" Type="http://schemas.openxmlformats.org/officeDocument/2006/relationships/hyperlink" Target="http://nhqrnet.ahrq.gov/inhqrdr/state/select" TargetMode="External"/><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3" Type="http://schemas.openxmlformats.org/officeDocument/2006/relationships/hyperlink" Target="http://nhqrnet.ahrq.gov/inhqrdr/state/select" TargetMode="External"/><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3" Type="http://schemas.openxmlformats.org/officeDocument/2006/relationships/hyperlink" Target="https://innovations.ahrq.gov/" TargetMode="External"/><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3" Type="http://schemas.openxmlformats.org/officeDocument/2006/relationships/hyperlink" Target="http://www.borderhealth.org/healthy_border.php?curr=bhc_initiatives" TargetMode="External"/><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www.ahrq.gov/research/findings/nhqrdr/" TargetMode="External"/><Relationship Id="rId2" Type="http://schemas.openxmlformats.org/officeDocument/2006/relationships/slide" Target="../slides/slide63.xml"/><Relationship Id="rId1" Type="http://schemas.openxmlformats.org/officeDocument/2006/relationships/notesMaster" Target="../notesMasters/notesMaster1.xml"/><Relationship Id="rId4" Type="http://schemas.openxmlformats.org/officeDocument/2006/relationships/hyperlink" Target="http://www.ahrq.gov/research/findings/nhqrdr/2014chartbooks/" TargetMode="Externa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http://nhqrnet.ahrq.gov/inhqrdr/state/select" TargetMode="External"/><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1</a:t>
            </a:fld>
            <a:endParaRPr lang="en-US"/>
          </a:p>
        </p:txBody>
      </p:sp>
    </p:spTree>
    <p:extLst>
      <p:ext uri="{BB962C8B-B14F-4D97-AF65-F5344CB8AC3E}">
        <p14:creationId xmlns:p14="http://schemas.microsoft.com/office/powerpoint/2010/main" val="2383030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 this </a:t>
            </a:r>
            <a:r>
              <a:rPr lang="en-US" dirty="0" err="1" smtClean="0"/>
              <a:t>chartbook</a:t>
            </a:r>
            <a:r>
              <a:rPr lang="en-US" dirty="0" smtClean="0"/>
              <a:t> Hispanics are usually contrasted with non-Hispanic Whites and non-Hispanic Blacks.  To make text more concise, the labels White and Black are used to refer to populations that are </a:t>
            </a:r>
            <a:r>
              <a:rPr lang="en-US" dirty="0"/>
              <a:t>non-Hispanic </a:t>
            </a:r>
            <a:r>
              <a:rPr lang="en-US" dirty="0" smtClean="0"/>
              <a:t>White </a:t>
            </a:r>
            <a:r>
              <a:rPr lang="en-US" dirty="0"/>
              <a:t>and non-Hispanic </a:t>
            </a:r>
            <a:r>
              <a:rPr lang="en-US" dirty="0" smtClean="0"/>
              <a:t>Black, respectively.  In addition, unless otherwise specified, Hispanics include all races.  </a:t>
            </a:r>
          </a:p>
          <a:p>
            <a:pPr marL="171450" indent="-171450">
              <a:buFont typeface="Arial" panose="020B0604020202020204" pitchFamily="34" charset="0"/>
              <a:buChar char="•"/>
            </a:pPr>
            <a:r>
              <a:rPr lang="en-US" dirty="0" smtClean="0"/>
              <a:t>Examples of successful interventions come from the AHRQ Health Care </a:t>
            </a:r>
            <a:r>
              <a:rPr lang="en-US" dirty="0"/>
              <a:t>Innovations Exchange: </a:t>
            </a:r>
            <a:r>
              <a:rPr lang="en-US" dirty="0">
                <a:hlinkClick r:id="rId3"/>
              </a:rPr>
              <a:t>https://innovations.ahrq.gov</a:t>
            </a:r>
            <a:r>
              <a:rPr lang="en-US" dirty="0" smtClean="0">
                <a:hlinkClick r:id="rId3"/>
              </a:rPr>
              <a:t>/</a:t>
            </a:r>
            <a:r>
              <a:rPr lang="en-US" dirty="0" smtClean="0"/>
              <a:t>. </a:t>
            </a:r>
          </a:p>
          <a:p>
            <a:pPr marL="171450" indent="-171450">
              <a:buFont typeface="Arial" panose="020B0604020202020204" pitchFamily="34" charset="0"/>
              <a:buChar char="•"/>
            </a:pPr>
            <a:r>
              <a:rPr lang="en-US" dirty="0" smtClean="0"/>
              <a:t>See </a:t>
            </a:r>
            <a:r>
              <a:rPr lang="en-US" dirty="0" smtClean="0">
                <a:hlinkClick r:id="rId4"/>
              </a:rPr>
              <a:t>Introduction </a:t>
            </a:r>
            <a:r>
              <a:rPr lang="en-US" dirty="0">
                <a:hlinkClick r:id="rId4"/>
              </a:rPr>
              <a:t>and Methods</a:t>
            </a:r>
            <a:r>
              <a:rPr lang="en-US" dirty="0"/>
              <a:t> </a:t>
            </a:r>
            <a:r>
              <a:rPr lang="en-US" dirty="0" smtClean="0"/>
              <a:t>for more </a:t>
            </a:r>
            <a:r>
              <a:rPr lang="en-US" dirty="0"/>
              <a:t>information about methods used in the </a:t>
            </a:r>
            <a:r>
              <a:rPr lang="en-US" dirty="0" err="1"/>
              <a:t>chartbook</a:t>
            </a:r>
            <a:r>
              <a:rPr lang="en-US" dirty="0"/>
              <a:t>. </a:t>
            </a:r>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10</a:t>
            </a:fld>
            <a:endParaRPr lang="en-US"/>
          </a:p>
        </p:txBody>
      </p:sp>
    </p:spTree>
    <p:extLst>
      <p:ext uri="{BB962C8B-B14F-4D97-AF65-F5344CB8AC3E}">
        <p14:creationId xmlns:p14="http://schemas.microsoft.com/office/powerpoint/2010/main" val="74458405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Trends: </a:t>
            </a:r>
          </a:p>
          <a:p>
            <a:pPr marL="347472" lvl="0" indent="-182880">
              <a:buFont typeface="Arial" panose="020B0604020202020204" pitchFamily="34" charset="0"/>
              <a:buChar char="•"/>
            </a:pPr>
            <a:r>
              <a:rPr lang="en-US" sz="1200" kern="1200" dirty="0" smtClean="0">
                <a:solidFill>
                  <a:schemeClr val="tx1"/>
                </a:solidFill>
                <a:effectLst/>
                <a:latin typeface="+mn-lt"/>
                <a:ea typeface="+mn-ea"/>
                <a:cs typeface="+mn-cs"/>
              </a:rPr>
              <a:t>In 2012, 72.1% of adults with chronic joint symptoms reported seeing a doctor or other health professional for joint symptoms.</a:t>
            </a:r>
          </a:p>
          <a:p>
            <a:pPr marL="347472" lvl="0" indent="-182880">
              <a:buFont typeface="Arial" panose="020B0604020202020204" pitchFamily="34" charset="0"/>
              <a:buChar char="•"/>
            </a:pPr>
            <a:r>
              <a:rPr lang="en-US" dirty="0" smtClean="0"/>
              <a:t>There were no statistically significant improvements overall or among any racial/ethnic group.</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Groups With Disparities:</a:t>
            </a:r>
          </a:p>
          <a:p>
            <a:pPr marL="347472" indent="-182880">
              <a:buFont typeface="Arial" panose="020B0604020202020204" pitchFamily="34" charset="0"/>
              <a:buChar char="•"/>
            </a:pPr>
            <a:r>
              <a:rPr lang="en-US" kern="1200" dirty="0" smtClean="0">
                <a:solidFill>
                  <a:schemeClr val="tx1"/>
                </a:solidFill>
                <a:effectLst/>
                <a:latin typeface="+mn-lt"/>
                <a:ea typeface="+mn-ea"/>
                <a:cs typeface="+mn-cs"/>
              </a:rPr>
              <a:t>In all years, Hispanics were less likely than Whites to report seeing a doctor or other health professional for joint symptoms.</a:t>
            </a:r>
          </a:p>
          <a:p>
            <a:pPr marL="347472" indent="-182880">
              <a:buFont typeface="Arial" panose="020B0604020202020204" pitchFamily="34" charset="0"/>
              <a:buChar char="•"/>
            </a:pPr>
            <a:r>
              <a:rPr lang="en-US" kern="1200" dirty="0" smtClean="0">
                <a:solidFill>
                  <a:schemeClr val="tx1"/>
                </a:solidFill>
                <a:effectLst/>
                <a:latin typeface="+mn-lt"/>
                <a:ea typeface="+mn-ea"/>
                <a:cs typeface="+mn-cs"/>
              </a:rPr>
              <a:t>In all years, </a:t>
            </a:r>
            <a:r>
              <a:rPr lang="en-US" dirty="0"/>
              <a:t>uninsured </a:t>
            </a:r>
            <a:r>
              <a:rPr lang="en-US" dirty="0" smtClean="0"/>
              <a:t>Hispanics were </a:t>
            </a:r>
            <a:r>
              <a:rPr lang="en-US" dirty="0"/>
              <a:t>less likely than </a:t>
            </a:r>
            <a:r>
              <a:rPr lang="en-US" dirty="0" smtClean="0"/>
              <a:t>privately insured Hispanics </a:t>
            </a:r>
            <a:r>
              <a:rPr lang="en-US" dirty="0"/>
              <a:t>to report seeing a doctor or other health professional for joint symptoms.</a:t>
            </a:r>
          </a:p>
          <a:p>
            <a:pPr marL="171450" indent="-171450">
              <a:buFont typeface="Arial" panose="020B0604020202020204" pitchFamily="34" charset="0"/>
              <a:buChar char="•"/>
            </a:pPr>
            <a:endParaRPr lang="en-US"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100</a:t>
            </a:fld>
            <a:endParaRPr lang="en-US"/>
          </a:p>
        </p:txBody>
      </p:sp>
    </p:spTree>
    <p:extLst>
      <p:ext uri="{BB962C8B-B14F-4D97-AF65-F5344CB8AC3E}">
        <p14:creationId xmlns:p14="http://schemas.microsoft.com/office/powerpoint/2010/main" val="151678203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Groups With Disparities:</a:t>
            </a:r>
          </a:p>
          <a:p>
            <a:pPr marL="347472" indent="-182880">
              <a:buFont typeface="Arial" panose="020B0604020202020204" pitchFamily="34" charset="0"/>
              <a:buChar char="•"/>
            </a:pPr>
            <a:r>
              <a:rPr lang="en-US" kern="1200" dirty="0" smtClean="0">
                <a:solidFill>
                  <a:schemeClr val="tx1"/>
                </a:solidFill>
                <a:effectLst/>
                <a:latin typeface="+mn-lt"/>
                <a:ea typeface="+mn-ea"/>
                <a:cs typeface="+mn-cs"/>
              </a:rPr>
              <a:t>There is considerable variation among Hispanic groups in completion of treatment for tuberculosis.</a:t>
            </a:r>
          </a:p>
          <a:p>
            <a:pPr marL="347472" lvl="2" indent="-182880">
              <a:buFont typeface="Arial" panose="020B0604020202020204" pitchFamily="34" charset="0"/>
              <a:buChar char="•"/>
            </a:pPr>
            <a:r>
              <a:rPr lang="en-US" kern="1200" dirty="0" smtClean="0">
                <a:solidFill>
                  <a:schemeClr val="tx1"/>
                </a:solidFill>
                <a:effectLst/>
                <a:latin typeface="+mn-lt"/>
                <a:ea typeface="+mn-ea"/>
                <a:cs typeface="+mn-cs"/>
              </a:rPr>
              <a:t>Most groups are far from the 2008 top 4 State achievable benchmark of 94%</a:t>
            </a:r>
            <a:r>
              <a:rPr lang="en-US" dirty="0" smtClean="0"/>
              <a:t>. </a:t>
            </a:r>
            <a:r>
              <a:rPr lang="en-US" dirty="0"/>
              <a:t>The States that contributed to the achievable benchmark are </a:t>
            </a:r>
            <a:r>
              <a:rPr lang="en-US" dirty="0" smtClean="0"/>
              <a:t>Colorado, Kansas</a:t>
            </a:r>
            <a:r>
              <a:rPr lang="en-US" dirty="0"/>
              <a:t>, </a:t>
            </a:r>
            <a:r>
              <a:rPr lang="en-US" dirty="0" smtClean="0"/>
              <a:t>Mississippi, and Oregon.</a:t>
            </a:r>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101</a:t>
            </a:fld>
            <a:endParaRPr lang="en-US"/>
          </a:p>
        </p:txBody>
      </p:sp>
    </p:spTree>
    <p:extLst>
      <p:ext uri="{BB962C8B-B14F-4D97-AF65-F5344CB8AC3E}">
        <p14:creationId xmlns:p14="http://schemas.microsoft.com/office/powerpoint/2010/main" val="316507620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102</a:t>
            </a:fld>
            <a:endParaRPr lang="en-US"/>
          </a:p>
        </p:txBody>
      </p:sp>
    </p:spTree>
    <p:extLst>
      <p:ext uri="{BB962C8B-B14F-4D97-AF65-F5344CB8AC3E}">
        <p14:creationId xmlns:p14="http://schemas.microsoft.com/office/powerpoint/2010/main" val="196656143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533400" y="5257800"/>
            <a:ext cx="5943600" cy="3505200"/>
          </a:xfrm>
        </p:spPr>
        <p:txBody>
          <a:bodyPr>
            <a:normAutofit/>
          </a:bodyPr>
          <a:lstStyle/>
          <a:p>
            <a:pPr marL="171450" indent="-171450">
              <a:buFont typeface="Arial" panose="020B0604020202020204" pitchFamily="34" charset="0"/>
              <a:buChar char="•"/>
            </a:pPr>
            <a:r>
              <a:rPr lang="en-US" b="1" dirty="0" smtClean="0"/>
              <a:t>Trends</a:t>
            </a:r>
            <a:r>
              <a:rPr lang="en-US" dirty="0" smtClean="0"/>
              <a:t>: </a:t>
            </a:r>
          </a:p>
          <a:p>
            <a:pPr marL="347472" indent="-182880">
              <a:buFont typeface="Arial" panose="020B0604020202020204" pitchFamily="34" charset="0"/>
              <a:buChar char="•"/>
            </a:pPr>
            <a:r>
              <a:rPr lang="en-US" dirty="0" smtClean="0"/>
              <a:t>Overall, the percentage</a:t>
            </a:r>
            <a:r>
              <a:rPr lang="en-US" baseline="0" dirty="0" smtClean="0"/>
              <a:t> of children ages 0-17 years who had a well-child visit (as distinct from a symptom-driven visit) in the last 12 months increased from 71% in 2000 to 83% in 2013. </a:t>
            </a:r>
          </a:p>
          <a:p>
            <a:pPr marL="347472" indent="-182880">
              <a:buFont typeface="Arial" panose="020B0604020202020204" pitchFamily="34" charset="0"/>
              <a:buChar char="•"/>
            </a:pPr>
            <a:r>
              <a:rPr lang="en-US" b="0" baseline="0" dirty="0" smtClean="0"/>
              <a:t>From 2000 to 2013, the percentage of children who had a well-child visit increased significantly for Whites (71.3% to 83.3%), Blacks (75.4% to 87.8%), and Hispanics (65.3% to 79%). </a:t>
            </a:r>
          </a:p>
          <a:p>
            <a:pPr marL="171450" indent="-171450">
              <a:buFont typeface="Arial" panose="020B0604020202020204" pitchFamily="34" charset="0"/>
              <a:buChar char="•"/>
            </a:pPr>
            <a:r>
              <a:rPr lang="en-US" b="1" dirty="0" smtClean="0"/>
              <a:t>Groups With Disparities: </a:t>
            </a:r>
          </a:p>
          <a:p>
            <a:pPr marL="347472" indent="-182880">
              <a:buFont typeface="Arial"/>
              <a:buChar char="•"/>
            </a:pPr>
            <a:r>
              <a:rPr lang="en-US" dirty="0"/>
              <a:t>In all years, Hispanic children were less likely than White children to have had at least one well-child visit during the year. </a:t>
            </a:r>
          </a:p>
          <a:p>
            <a:pPr marL="347472" indent="-182880">
              <a:buFont typeface="Arial"/>
              <a:buChar char="•"/>
            </a:pPr>
            <a:r>
              <a:rPr lang="en-US" b="0" dirty="0" smtClean="0"/>
              <a:t>In all years except 2006 and 2011, Black children were more likely than White children to have at least one well-child visit. </a:t>
            </a:r>
          </a:p>
          <a:p>
            <a:pPr marL="347472" indent="-182880">
              <a:buFont typeface="Arial"/>
              <a:buChar char="•"/>
            </a:pPr>
            <a:r>
              <a:rPr lang="en-US" b="0" dirty="0" smtClean="0"/>
              <a:t>There</a:t>
            </a:r>
            <a:r>
              <a:rPr lang="en-US" b="0" baseline="0" dirty="0" smtClean="0"/>
              <a:t> were no statistically significant changes in disparities over time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103</a:t>
            </a:fld>
            <a:endParaRPr lang="en-US" dirty="0"/>
          </a:p>
        </p:txBody>
      </p:sp>
    </p:spTree>
    <p:extLst>
      <p:ext uri="{BB962C8B-B14F-4D97-AF65-F5344CB8AC3E}">
        <p14:creationId xmlns:p14="http://schemas.microsoft.com/office/powerpoint/2010/main" val="301861309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F596C6-1807-4ED1-A2A6-17F710C0A291}" type="slidenum">
              <a:rPr lang="en-US" smtClean="0"/>
              <a:pPr/>
              <a:t>104</a:t>
            </a:fld>
            <a:endParaRPr lang="en-US"/>
          </a:p>
        </p:txBody>
      </p:sp>
    </p:spTree>
    <p:extLst>
      <p:ext uri="{BB962C8B-B14F-4D97-AF65-F5344CB8AC3E}">
        <p14:creationId xmlns:p14="http://schemas.microsoft.com/office/powerpoint/2010/main" val="83521179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457200" y="5257800"/>
            <a:ext cx="6172200" cy="3810000"/>
          </a:xfrm>
        </p:spPr>
        <p:txBody>
          <a:bodyPr>
            <a:normAutofit/>
          </a:bodyPr>
          <a:lstStyle/>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Trends:</a:t>
            </a:r>
            <a:r>
              <a:rPr lang="en-US" sz="1200" kern="1200" dirty="0" smtClean="0">
                <a:solidFill>
                  <a:schemeClr val="tx1"/>
                </a:solidFill>
                <a:effectLst/>
                <a:latin typeface="+mn-lt"/>
                <a:ea typeface="+mn-ea"/>
                <a:cs typeface="+mn-cs"/>
              </a:rPr>
              <a:t> </a:t>
            </a:r>
          </a:p>
          <a:p>
            <a:pPr marL="347472" lvl="0" indent="-182880">
              <a:buFont typeface="Arial" panose="020B0604020202020204" pitchFamily="34" charset="0"/>
              <a:buChar char="•"/>
            </a:pPr>
            <a:r>
              <a:rPr lang="en-US" dirty="0" smtClean="0"/>
              <a:t>F</a:t>
            </a:r>
            <a:r>
              <a:rPr lang="en-US" sz="1200" kern="1200" dirty="0" smtClean="0">
                <a:solidFill>
                  <a:schemeClr val="tx1"/>
                </a:solidFill>
                <a:effectLst/>
                <a:latin typeface="+mn-lt"/>
                <a:ea typeface="+mn-ea"/>
                <a:cs typeface="+mn-cs"/>
              </a:rPr>
              <a:t>rom 2009</a:t>
            </a:r>
            <a:r>
              <a:rPr lang="en-US" sz="1200" kern="1200" baseline="0" dirty="0" smtClean="0">
                <a:solidFill>
                  <a:schemeClr val="tx1"/>
                </a:solidFill>
                <a:effectLst/>
                <a:latin typeface="+mn-lt"/>
                <a:ea typeface="+mn-ea"/>
                <a:cs typeface="+mn-cs"/>
              </a:rPr>
              <a:t> to 20</a:t>
            </a:r>
            <a:r>
              <a:rPr lang="en-US" sz="1200" kern="1200" dirty="0" smtClean="0">
                <a:solidFill>
                  <a:schemeClr val="tx1"/>
                </a:solidFill>
                <a:effectLst/>
                <a:latin typeface="+mn-lt"/>
                <a:ea typeface="+mn-ea"/>
                <a:cs typeface="+mn-cs"/>
              </a:rPr>
              <a:t>12, the percentage of children ages</a:t>
            </a:r>
            <a:r>
              <a:rPr lang="en-US" sz="1200" kern="1200" baseline="0" dirty="0" smtClean="0">
                <a:solidFill>
                  <a:schemeClr val="tx1"/>
                </a:solidFill>
                <a:effectLst/>
                <a:latin typeface="+mn-lt"/>
                <a:ea typeface="+mn-ea"/>
                <a:cs typeface="+mn-cs"/>
              </a:rPr>
              <a:t> 19-35 months who received the 4:3:1:3:3:1:4 vaccination series improved from 44.3% to 68.4%.</a:t>
            </a:r>
          </a:p>
          <a:p>
            <a:pPr marL="347472" indent="-182880">
              <a:buFont typeface="Arial" panose="020B0604020202020204" pitchFamily="34" charset="0"/>
              <a:buChar char="•"/>
            </a:pPr>
            <a:r>
              <a:rPr lang="en-US" dirty="0"/>
              <a:t>From 2009 to 2012, the percentage of children who received all recommended vaccinations improved for Blacks (39.6% to 64.8%), Hispanics (45.9% to 67.8%), and Whites (45.2% to 69.3%). </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Groups With Disparities:</a:t>
            </a:r>
            <a:r>
              <a:rPr lang="en-US" sz="1200" kern="1200" dirty="0" smtClean="0">
                <a:solidFill>
                  <a:schemeClr val="tx1"/>
                </a:solidFill>
                <a:effectLst/>
                <a:latin typeface="+mn-lt"/>
                <a:ea typeface="+mn-ea"/>
                <a:cs typeface="+mn-cs"/>
              </a:rPr>
              <a:t> </a:t>
            </a:r>
          </a:p>
          <a:p>
            <a:pPr marL="347472" indent="-182880">
              <a:buFont typeface="Arial" panose="020B0604020202020204" pitchFamily="34" charset="0"/>
              <a:buChar char="•"/>
            </a:pPr>
            <a:r>
              <a:rPr lang="en-US" kern="1200" dirty="0" smtClean="0">
                <a:effectLst/>
                <a:latin typeface="+mn-lt"/>
                <a:ea typeface="+mn-ea"/>
                <a:cs typeface="+mn-cs"/>
              </a:rPr>
              <a:t>In 2012, </a:t>
            </a:r>
            <a:r>
              <a:rPr lang="en-US" b="0" kern="1200" dirty="0" smtClean="0">
                <a:effectLst/>
                <a:latin typeface="+mn-lt"/>
                <a:ea typeface="+mn-ea"/>
                <a:cs typeface="+mn-cs"/>
              </a:rPr>
              <a:t>there were no statistically significant</a:t>
            </a:r>
            <a:r>
              <a:rPr lang="en-US" b="0" kern="1200" baseline="0" dirty="0" smtClean="0">
                <a:effectLst/>
                <a:latin typeface="+mn-lt"/>
                <a:ea typeface="+mn-ea"/>
                <a:cs typeface="+mn-cs"/>
              </a:rPr>
              <a:t> differences between </a:t>
            </a:r>
            <a:r>
              <a:rPr lang="en-US" b="0" kern="1200" dirty="0" smtClean="0">
                <a:effectLst/>
                <a:latin typeface="+mn-lt"/>
                <a:ea typeface="+mn-ea"/>
                <a:cs typeface="+mn-cs"/>
              </a:rPr>
              <a:t>Hispanic</a:t>
            </a:r>
            <a:r>
              <a:rPr lang="en-US" b="0" kern="1200" baseline="0" dirty="0" smtClean="0">
                <a:effectLst/>
                <a:latin typeface="+mn-lt"/>
                <a:ea typeface="+mn-ea"/>
                <a:cs typeface="+mn-cs"/>
              </a:rPr>
              <a:t> children and White children in the percentage who received all recommended vaccines, </a:t>
            </a:r>
            <a:r>
              <a:rPr lang="en-US" kern="1200" baseline="0" dirty="0" smtClean="0">
                <a:effectLst/>
                <a:latin typeface="+mn-lt"/>
                <a:ea typeface="+mn-ea"/>
                <a:cs typeface="+mn-cs"/>
              </a:rPr>
              <a:t>while Black children were less likely than White children to receive all recommended vaccines. </a:t>
            </a:r>
          </a:p>
          <a:p>
            <a:pPr marL="171450" indent="-171450">
              <a:buFont typeface="Arial" panose="020B0604020202020204" pitchFamily="34" charset="0"/>
              <a:buChar char="•"/>
            </a:pPr>
            <a:r>
              <a:rPr lang="en-US" b="1" dirty="0" smtClean="0"/>
              <a:t>Achievable Benchmark:</a:t>
            </a:r>
            <a:endParaRPr lang="en-US" b="1" kern="1200" baseline="0" dirty="0" smtClean="0">
              <a:effectLst/>
            </a:endParaRPr>
          </a:p>
          <a:p>
            <a:pPr marL="347472" indent="-182880">
              <a:buFont typeface="Arial" panose="020B0604020202020204" pitchFamily="34" charset="0"/>
              <a:buChar char="•"/>
            </a:pPr>
            <a:r>
              <a:rPr lang="en-US" kern="1200" dirty="0" smtClean="0">
                <a:effectLst/>
                <a:latin typeface="+mn-lt"/>
                <a:ea typeface="+mn-ea"/>
                <a:cs typeface="+mn-cs"/>
              </a:rPr>
              <a:t>The 2012 top 5 State achievable benchmark</a:t>
            </a:r>
            <a:r>
              <a:rPr lang="en-US" kern="1200" baseline="0" dirty="0" smtClean="0">
                <a:effectLst/>
                <a:latin typeface="+mn-lt"/>
                <a:ea typeface="+mn-ea"/>
                <a:cs typeface="+mn-cs"/>
              </a:rPr>
              <a:t> was 72%. </a:t>
            </a:r>
            <a:r>
              <a:rPr lang="en-US" kern="1200" dirty="0" smtClean="0">
                <a:effectLst/>
                <a:latin typeface="+mn-lt"/>
                <a:ea typeface="+mn-ea"/>
                <a:cs typeface="+mn-cs"/>
              </a:rPr>
              <a:t>The top 5 States that contributed to the achievable benchmark are </a:t>
            </a:r>
            <a:r>
              <a:rPr lang="en-US" b="0" i="0" u="none" strike="noStrike" kern="1200" dirty="0" smtClean="0">
                <a:effectLst/>
                <a:latin typeface="+mn-lt"/>
                <a:ea typeface="+mn-ea"/>
                <a:cs typeface="+mn-cs"/>
              </a:rPr>
              <a:t>Louisiana, Maryland,</a:t>
            </a:r>
            <a:r>
              <a:rPr lang="en-US" dirty="0" smtClean="0"/>
              <a:t> </a:t>
            </a:r>
            <a:r>
              <a:rPr lang="en-US" b="0" i="0" u="none" strike="noStrike" kern="1200" dirty="0" smtClean="0">
                <a:effectLst/>
                <a:latin typeface="+mn-lt"/>
                <a:ea typeface="+mn-ea"/>
                <a:cs typeface="+mn-cs"/>
              </a:rPr>
              <a:t>Massachusetts,</a:t>
            </a:r>
            <a:r>
              <a:rPr lang="en-US" dirty="0" smtClean="0"/>
              <a:t> </a:t>
            </a:r>
            <a:r>
              <a:rPr lang="en-US" b="0" i="0" u="none" strike="noStrike" kern="1200" dirty="0" smtClean="0">
                <a:effectLst/>
                <a:latin typeface="+mn-lt"/>
                <a:ea typeface="+mn-ea"/>
                <a:cs typeface="+mn-cs"/>
              </a:rPr>
              <a:t>New Hampshire,</a:t>
            </a:r>
            <a:r>
              <a:rPr lang="en-US" dirty="0" smtClean="0"/>
              <a:t> </a:t>
            </a:r>
            <a:r>
              <a:rPr lang="en-US" b="0" i="0" u="none" strike="noStrike" kern="1200" dirty="0" smtClean="0">
                <a:effectLst/>
                <a:latin typeface="+mn-lt"/>
                <a:ea typeface="+mn-ea"/>
                <a:cs typeface="+mn-cs"/>
              </a:rPr>
              <a:t>and</a:t>
            </a:r>
            <a:r>
              <a:rPr lang="en-US" dirty="0" smtClean="0"/>
              <a:t> </a:t>
            </a:r>
            <a:r>
              <a:rPr lang="en-US" b="0" i="0" u="none" strike="noStrike" kern="1200" dirty="0" smtClean="0">
                <a:effectLst/>
                <a:latin typeface="+mn-lt"/>
                <a:ea typeface="+mn-ea"/>
                <a:cs typeface="+mn-cs"/>
              </a:rPr>
              <a:t>Ohio. </a:t>
            </a:r>
            <a:endParaRPr lang="en-US" kern="1200" dirty="0" smtClean="0">
              <a:effectLst/>
              <a:latin typeface="+mn-lt"/>
              <a:ea typeface="+mn-ea"/>
              <a:cs typeface="+mn-cs"/>
            </a:endParaRPr>
          </a:p>
          <a:p>
            <a:pPr marL="347472" indent="-182880">
              <a:buFont typeface="Arial" panose="020B0604020202020204" pitchFamily="34" charset="0"/>
              <a:buChar char="•"/>
              <a:defRPr/>
            </a:pPr>
            <a:r>
              <a:rPr lang="en-US" kern="1200" baseline="0" dirty="0" smtClean="0">
                <a:effectLst/>
                <a:latin typeface="+mn-lt"/>
                <a:ea typeface="+mn-ea"/>
                <a:cs typeface="+mn-cs"/>
              </a:rPr>
              <a:t>White, Black, and Hispanic children could achieve the benchmark within a year. </a:t>
            </a:r>
            <a:endParaRPr lang="en-US" kern="1200" dirty="0" smtClean="0">
              <a:effectLst/>
              <a:latin typeface="+mn-lt"/>
              <a:ea typeface="+mn-ea"/>
              <a:cs typeface="+mn-cs"/>
            </a:endParaRPr>
          </a:p>
          <a:p>
            <a:pPr marL="171450" lvl="0" indent="-171450">
              <a:buFont typeface="Arial" panose="020B0604020202020204" pitchFamily="34" charset="0"/>
              <a:buChar char="•"/>
            </a:pPr>
            <a:endParaRPr lang="en-US" sz="1200" kern="1200" dirty="0" smtClean="0">
              <a:solidFill>
                <a:srgbClr val="FF000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0E7EC0-D47B-461F-A069-1AF30F543FB1}" type="slidenum">
              <a:rPr lang="en-US" smtClean="0"/>
              <a:t>105</a:t>
            </a:fld>
            <a:endParaRPr lang="en-US" dirty="0"/>
          </a:p>
        </p:txBody>
      </p:sp>
    </p:spTree>
    <p:extLst>
      <p:ext uri="{BB962C8B-B14F-4D97-AF65-F5344CB8AC3E}">
        <p14:creationId xmlns:p14="http://schemas.microsoft.com/office/powerpoint/2010/main" val="366397807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345430"/>
            <a:ext cx="6400800" cy="3569970"/>
          </a:xfrm>
        </p:spPr>
        <p:txBody>
          <a:bodyPr>
            <a:normAutofit/>
          </a:bodyPr>
          <a:lstStyle/>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Advice About Exercise:</a:t>
            </a:r>
          </a:p>
          <a:p>
            <a:pPr marL="347472" lvl="0" indent="-182880">
              <a:buFont typeface="Arial" panose="020B0604020202020204" pitchFamily="34" charset="0"/>
              <a:buChar char="•"/>
            </a:pPr>
            <a:r>
              <a:rPr lang="en-US" sz="1200" b="1" kern="1200" dirty="0" smtClean="0">
                <a:solidFill>
                  <a:schemeClr val="tx1"/>
                </a:solidFill>
                <a:effectLst/>
                <a:latin typeface="+mn-lt"/>
                <a:ea typeface="+mn-ea"/>
                <a:cs typeface="+mn-cs"/>
              </a:rPr>
              <a:t>Overall Rate: </a:t>
            </a:r>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2012, overall,</a:t>
            </a:r>
            <a:r>
              <a:rPr lang="en-US" sz="1200" kern="1200" baseline="0" dirty="0" smtClean="0">
                <a:solidFill>
                  <a:schemeClr val="tx1"/>
                </a:solidFill>
                <a:effectLst/>
                <a:latin typeface="+mn-lt"/>
                <a:ea typeface="+mn-ea"/>
                <a:cs typeface="+mn-cs"/>
              </a:rPr>
              <a:t> 59.3% of </a:t>
            </a:r>
            <a:r>
              <a:rPr lang="en-US" sz="1200" kern="1200" dirty="0" smtClean="0">
                <a:solidFill>
                  <a:schemeClr val="tx1"/>
                </a:solidFill>
                <a:effectLst/>
                <a:latin typeface="+mn-lt"/>
                <a:ea typeface="+mn-ea"/>
                <a:cs typeface="+mn-cs"/>
              </a:rPr>
              <a:t>adults with obesity </a:t>
            </a:r>
            <a:r>
              <a:rPr lang="en-US" sz="1200" kern="1200" baseline="0" dirty="0" smtClean="0">
                <a:solidFill>
                  <a:schemeClr val="tx1"/>
                </a:solidFill>
                <a:effectLst/>
                <a:latin typeface="+mn-lt"/>
                <a:ea typeface="+mn-ea"/>
                <a:cs typeface="+mn-cs"/>
              </a:rPr>
              <a:t>had</a:t>
            </a:r>
            <a:r>
              <a:rPr lang="en-US" sz="1200" kern="1200" dirty="0" smtClean="0">
                <a:solidFill>
                  <a:schemeClr val="tx1"/>
                </a:solidFill>
                <a:effectLst/>
                <a:latin typeface="+mn-lt"/>
                <a:ea typeface="+mn-ea"/>
                <a:cs typeface="+mn-cs"/>
              </a:rPr>
              <a:t> ever received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advice from a health provider to exercise more.</a:t>
            </a:r>
          </a:p>
          <a:p>
            <a:pPr marL="347472" lvl="0" indent="-182880">
              <a:buFont typeface="Arial" panose="020B0604020202020204" pitchFamily="34" charset="0"/>
              <a:buChar char="•"/>
            </a:pPr>
            <a:r>
              <a:rPr lang="en-US" sz="1200" b="1" kern="1200" dirty="0" smtClean="0">
                <a:solidFill>
                  <a:schemeClr val="tx1"/>
                </a:solidFill>
                <a:effectLst/>
                <a:latin typeface="+mn-lt"/>
                <a:ea typeface="+mn-ea"/>
                <a:cs typeface="+mn-cs"/>
              </a:rPr>
              <a:t>Trends: </a:t>
            </a:r>
            <a:r>
              <a:rPr lang="en-US" sz="1200" kern="1200" dirty="0" smtClean="0">
                <a:solidFill>
                  <a:schemeClr val="tx1"/>
                </a:solidFill>
                <a:effectLst/>
                <a:latin typeface="+mn-lt"/>
                <a:ea typeface="+mn-ea"/>
                <a:cs typeface="+mn-cs"/>
              </a:rPr>
              <a:t>From 2002 to 2012, the percentage of</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obese adults who ever received advice from a health provider to exercise more improved for Blacks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(from 55.8%</a:t>
            </a:r>
            <a:r>
              <a:rPr lang="en-US" sz="1200" kern="1200" baseline="0" dirty="0" smtClean="0">
                <a:solidFill>
                  <a:schemeClr val="tx1"/>
                </a:solidFill>
                <a:effectLst/>
                <a:latin typeface="+mn-lt"/>
                <a:ea typeface="+mn-ea"/>
                <a:cs typeface="+mn-cs"/>
              </a:rPr>
              <a:t> to 62.4%) and Hispanics (</a:t>
            </a:r>
            <a:r>
              <a:rPr lang="en-US" sz="1200" kern="1200" dirty="0" smtClean="0">
                <a:solidFill>
                  <a:schemeClr val="tx1"/>
                </a:solidFill>
                <a:effectLst/>
                <a:latin typeface="+mn-lt"/>
                <a:ea typeface="+mn-ea"/>
                <a:cs typeface="+mn-cs"/>
              </a:rPr>
              <a:t>from 45.9% to 55.9%).</a:t>
            </a:r>
          </a:p>
          <a:p>
            <a:pPr marL="347472" lvl="0" indent="-182880">
              <a:buFont typeface="Arial" panose="020B0604020202020204" pitchFamily="34" charset="0"/>
              <a:buChar char="•"/>
            </a:pPr>
            <a:r>
              <a:rPr lang="en-US" sz="1200" b="1" kern="1200" dirty="0" smtClean="0">
                <a:solidFill>
                  <a:schemeClr val="tx1"/>
                </a:solidFill>
                <a:effectLst/>
                <a:latin typeface="+mn-lt"/>
                <a:ea typeface="+mn-ea"/>
                <a:cs typeface="+mn-cs"/>
              </a:rPr>
              <a:t>Groups With Disparities: </a:t>
            </a:r>
            <a:r>
              <a:rPr lang="en-US" sz="1200" kern="1200" dirty="0" smtClean="0">
                <a:solidFill>
                  <a:schemeClr val="tx1"/>
                </a:solidFill>
                <a:effectLst/>
                <a:latin typeface="+mn-lt"/>
                <a:ea typeface="+mn-ea"/>
                <a:cs typeface="+mn-cs"/>
              </a:rPr>
              <a:t>In 7 of 11 years, Hispanic adults with obesity were less likely to ever receive advice from a health provider to exercise more compared with White adults with obesity. The disparity</a:t>
            </a:r>
            <a:r>
              <a:rPr lang="en-US" sz="1200" kern="1200" baseline="0" dirty="0" smtClean="0">
                <a:solidFill>
                  <a:schemeClr val="tx1"/>
                </a:solidFill>
                <a:effectLst/>
                <a:latin typeface="+mn-lt"/>
                <a:ea typeface="+mn-ea"/>
                <a:cs typeface="+mn-cs"/>
              </a:rPr>
              <a:t> has narrowed between obese Hispanic adults and obese White adults.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Advice About Healthy</a:t>
            </a:r>
            <a:r>
              <a:rPr lang="en-US" sz="1200" b="1" kern="1200" baseline="0" dirty="0" smtClean="0">
                <a:solidFill>
                  <a:schemeClr val="tx1"/>
                </a:solidFill>
                <a:effectLst/>
                <a:latin typeface="+mn-lt"/>
                <a:ea typeface="+mn-ea"/>
                <a:cs typeface="+mn-cs"/>
              </a:rPr>
              <a:t> Eating:</a:t>
            </a:r>
            <a:endParaRPr lang="en-US" sz="1200" b="1" kern="1200" dirty="0" smtClean="0">
              <a:solidFill>
                <a:schemeClr val="tx1"/>
              </a:solidFill>
              <a:effectLst/>
              <a:latin typeface="+mn-lt"/>
              <a:ea typeface="+mn-ea"/>
              <a:cs typeface="+mn-cs"/>
            </a:endParaRPr>
          </a:p>
          <a:p>
            <a:pPr marL="347472" lvl="0" indent="-182880">
              <a:buFont typeface="Arial" panose="020B0604020202020204" pitchFamily="34" charset="0"/>
              <a:buChar char="•"/>
            </a:pPr>
            <a:r>
              <a:rPr lang="en-US" b="1" dirty="0" smtClean="0"/>
              <a:t>Overall Rate: </a:t>
            </a:r>
            <a:r>
              <a:rPr lang="en-US" dirty="0" smtClean="0"/>
              <a:t>In </a:t>
            </a:r>
            <a:r>
              <a:rPr lang="en-US" dirty="0"/>
              <a:t>2012, overall, 50.2% of adults with obesity were reported to have ever received advice from a health provider about eating fewer high-fat or high-cholesterol foods.</a:t>
            </a:r>
          </a:p>
          <a:p>
            <a:pPr marL="347472" lvl="0" indent="-182880">
              <a:buFont typeface="Arial" panose="020B0604020202020204" pitchFamily="34" charset="0"/>
              <a:buChar char="•"/>
            </a:pPr>
            <a:r>
              <a:rPr lang="en-US" b="1" dirty="0" smtClean="0"/>
              <a:t>Trends: </a:t>
            </a:r>
            <a:r>
              <a:rPr lang="en-US" dirty="0" smtClean="0"/>
              <a:t>From </a:t>
            </a:r>
            <a:r>
              <a:rPr lang="en-US" dirty="0"/>
              <a:t>2002 to 2012, the percentage of adults with obesity who ever received advice about healthy eating improved for Blacks (from 46.7% to 52.3%) and Hispanics (from 38.6% to 50.2%).</a:t>
            </a:r>
          </a:p>
          <a:p>
            <a:pPr marL="347472" lvl="0" indent="-182880">
              <a:buFont typeface="Arial" panose="020B0604020202020204" pitchFamily="34" charset="0"/>
              <a:buChar char="•"/>
            </a:pPr>
            <a:r>
              <a:rPr lang="en-US" b="1" dirty="0" smtClean="0"/>
              <a:t>Groups With Disparities: </a:t>
            </a:r>
            <a:r>
              <a:rPr lang="en-US" dirty="0" smtClean="0"/>
              <a:t>In </a:t>
            </a:r>
            <a:r>
              <a:rPr lang="en-US" dirty="0"/>
              <a:t>4 of 11 years, the percentage of Hispanic adults with obesity who ever received advice about healthy eating was lower compared with White adults with obesity. The disparity between obese Hispanic and White adults has narrowed</a:t>
            </a:r>
            <a:r>
              <a:rPr lang="en-US" dirty="0" smtClean="0"/>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E9B153-67B9-4602-A9FE-81AAF274874B}" type="slidenum">
              <a:rPr lang="en-US" smtClean="0"/>
              <a:t>106</a:t>
            </a:fld>
            <a:endParaRPr lang="en-US"/>
          </a:p>
        </p:txBody>
      </p:sp>
    </p:spTree>
    <p:extLst>
      <p:ext uri="{BB962C8B-B14F-4D97-AF65-F5344CB8AC3E}">
        <p14:creationId xmlns:p14="http://schemas.microsoft.com/office/powerpoint/2010/main" val="293391693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E180644-B12D-4345-B585-56C9D6284D2A}" type="slidenum">
              <a:rPr lang="en-US" altLang="en-US"/>
              <a:pPr/>
              <a:t>107</a:t>
            </a:fld>
            <a:endParaRPr lang="en-US" altLang="en-US"/>
          </a:p>
        </p:txBody>
      </p:sp>
      <p:sp>
        <p:nvSpPr>
          <p:cNvPr id="19457" name="Rectangle 1"/>
          <p:cNvSpPr txBox="1">
            <a:spLocks noGrp="1" noRot="1" noChangeAspect="1" noChangeArrowheads="1"/>
          </p:cNvSpPr>
          <p:nvPr>
            <p:ph type="sldImg"/>
          </p:nvPr>
        </p:nvSpPr>
        <p:spPr bwMode="auto">
          <a:xfrm>
            <a:off x="484632" y="694944"/>
            <a:ext cx="6043792" cy="4535424"/>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8" name="Rectangle 2"/>
          <p:cNvSpPr txBox="1">
            <a:spLocks noGrp="1" noChangeArrowheads="1"/>
          </p:cNvSpPr>
          <p:nvPr>
            <p:ph type="body" idx="1"/>
          </p:nvPr>
        </p:nvSpPr>
        <p:spPr bwMode="auto">
          <a:xfrm>
            <a:off x="701613" y="5486400"/>
            <a:ext cx="5607175" cy="31101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345430"/>
            <a:ext cx="6400800" cy="3950970"/>
          </a:xfrm>
        </p:spPr>
        <p:txBody>
          <a:bodyPr>
            <a:normAutofit/>
          </a:bodyPr>
          <a:lstStyle/>
          <a:p>
            <a:pPr marL="171450" indent="-171450">
              <a:buFont typeface="Arial" panose="020B0604020202020204" pitchFamily="34" charset="0"/>
              <a:buChar char="•"/>
            </a:pPr>
            <a:r>
              <a:rPr lang="en-US" b="1" dirty="0" smtClean="0"/>
              <a:t>Importance: </a:t>
            </a:r>
            <a:r>
              <a:rPr lang="en-US" dirty="0" smtClean="0"/>
              <a:t>Hospitals are important sites for ensuring people receive needed immunizations, including pneumococcal and influenza immunizations.</a:t>
            </a:r>
          </a:p>
          <a:p>
            <a:pPr marL="171450" indent="-171450">
              <a:buFont typeface="Arial" panose="020B0604020202020204" pitchFamily="34" charset="0"/>
              <a:buChar char="•"/>
            </a:pPr>
            <a:r>
              <a:rPr lang="en-US" b="1" dirty="0" smtClean="0"/>
              <a:t>Pneumococcal Immunization:</a:t>
            </a:r>
          </a:p>
          <a:p>
            <a:pPr marL="347472" indent="-182880">
              <a:buFont typeface="Arial" panose="020B0604020202020204" pitchFamily="34" charset="0"/>
              <a:buChar char="•"/>
            </a:pPr>
            <a:r>
              <a:rPr lang="en-US" b="1" dirty="0" smtClean="0"/>
              <a:t>Overall Rate: </a:t>
            </a:r>
            <a:r>
              <a:rPr lang="en-US" dirty="0" smtClean="0"/>
              <a:t>In 2012, 89% of hospital patients received pneumococcal immunization.</a:t>
            </a:r>
            <a:endParaRPr lang="en-US" b="1" dirty="0" smtClean="0"/>
          </a:p>
          <a:p>
            <a:pPr marL="347472" indent="-182880">
              <a:buFont typeface="Arial" panose="020B0604020202020204" pitchFamily="34" charset="0"/>
              <a:buChar char="•"/>
            </a:pPr>
            <a:r>
              <a:rPr lang="en-US" b="1" dirty="0" smtClean="0"/>
              <a:t>Groups With </a:t>
            </a:r>
            <a:r>
              <a:rPr lang="en-US" b="1" dirty="0"/>
              <a:t>Disparities</a:t>
            </a:r>
            <a:r>
              <a:rPr lang="en-US" dirty="0"/>
              <a:t>: </a:t>
            </a:r>
            <a:r>
              <a:rPr lang="en-US" dirty="0" smtClean="0"/>
              <a:t>In </a:t>
            </a:r>
            <a:r>
              <a:rPr lang="en-US" dirty="0"/>
              <a:t>2012, the percentage of hospital patients who received pneumococcal immunization was </a:t>
            </a:r>
            <a:r>
              <a:rPr lang="en-US" dirty="0" smtClean="0"/>
              <a:t>lower among Blacks, Asians, AI/ANs, and Hispanics </a:t>
            </a:r>
            <a:r>
              <a:rPr lang="en-US" dirty="0"/>
              <a:t>compared </a:t>
            </a:r>
            <a:r>
              <a:rPr lang="en-US" dirty="0" smtClean="0"/>
              <a:t>with Whites.</a:t>
            </a:r>
          </a:p>
          <a:p>
            <a:pPr marL="347472" indent="-182880">
              <a:buFont typeface="Arial" panose="020B0604020202020204" pitchFamily="34" charset="0"/>
              <a:buChar char="•"/>
            </a:pPr>
            <a:r>
              <a:rPr lang="en-US" b="1" dirty="0"/>
              <a:t>Achievable Benchmark: </a:t>
            </a:r>
            <a:r>
              <a:rPr lang="en-US" dirty="0"/>
              <a:t>The 2012 top 5 State achievable benchmark was 93%. The top 5 States that contributed to the achievable benchmark are </a:t>
            </a:r>
            <a:r>
              <a:rPr lang="en-US" dirty="0" smtClean="0"/>
              <a:t>Delaware, </a:t>
            </a:r>
            <a:r>
              <a:rPr lang="en-US" dirty="0"/>
              <a:t>Florida, </a:t>
            </a:r>
            <a:r>
              <a:rPr lang="en-US" dirty="0" smtClean="0"/>
              <a:t>Ohio, </a:t>
            </a:r>
            <a:r>
              <a:rPr lang="en-US" dirty="0"/>
              <a:t>South Carolina, </a:t>
            </a:r>
            <a:r>
              <a:rPr lang="en-US" dirty="0" smtClean="0"/>
              <a:t>and West Virginia.  All groups were below the benchmark.</a:t>
            </a:r>
          </a:p>
          <a:p>
            <a:pPr marL="171450" indent="-171450">
              <a:buFont typeface="Arial" panose="020B0604020202020204" pitchFamily="34" charset="0"/>
              <a:buChar char="•"/>
            </a:pPr>
            <a:r>
              <a:rPr lang="en-US" b="1" dirty="0" smtClean="0"/>
              <a:t>Influenza Immunization:</a:t>
            </a:r>
          </a:p>
          <a:p>
            <a:pPr marL="347472" indent="-182880">
              <a:buFont typeface="Arial" panose="020B0604020202020204" pitchFamily="34" charset="0"/>
              <a:buChar char="•"/>
            </a:pPr>
            <a:r>
              <a:rPr lang="en-US" b="1" dirty="0"/>
              <a:t>Overall Rate: </a:t>
            </a:r>
            <a:r>
              <a:rPr lang="en-US" dirty="0"/>
              <a:t>in 2012, 87.2% of hospital patients received influenza immunization. </a:t>
            </a:r>
          </a:p>
          <a:p>
            <a:pPr marL="347472" indent="-182880">
              <a:buFont typeface="Arial" panose="020B0604020202020204" pitchFamily="34" charset="0"/>
              <a:buChar char="•"/>
            </a:pPr>
            <a:r>
              <a:rPr lang="en-US" b="1" dirty="0"/>
              <a:t>Groups With Disparities:</a:t>
            </a:r>
            <a:r>
              <a:rPr lang="en-US" dirty="0"/>
              <a:t> </a:t>
            </a:r>
            <a:r>
              <a:rPr lang="en-US" dirty="0" smtClean="0"/>
              <a:t> In </a:t>
            </a:r>
            <a:r>
              <a:rPr lang="en-US" dirty="0"/>
              <a:t>2012, the percentage of hospital patients who received influenza immunization was </a:t>
            </a:r>
            <a:r>
              <a:rPr lang="en-US" dirty="0" smtClean="0"/>
              <a:t>lower among </a:t>
            </a:r>
            <a:r>
              <a:rPr lang="en-US" dirty="0"/>
              <a:t>Blacks, Asians, AI/ANs, and Hispanics compared with Whites.</a:t>
            </a:r>
          </a:p>
          <a:p>
            <a:pPr marL="347472" indent="-182880">
              <a:buFont typeface="Arial" panose="020B0604020202020204" pitchFamily="34" charset="0"/>
              <a:buChar char="•"/>
            </a:pPr>
            <a:r>
              <a:rPr lang="en-US" b="1" dirty="0"/>
              <a:t>Achievable Benchmark: </a:t>
            </a:r>
            <a:r>
              <a:rPr lang="en-US" dirty="0" smtClean="0"/>
              <a:t>The </a:t>
            </a:r>
            <a:r>
              <a:rPr lang="en-US" dirty="0"/>
              <a:t>2012 top 5 State achievable benchmark was 93%. The top 5 States that contributed to the achievable benchmark are Delaware, Maryland, New Hampshire, South Carolina, and West Virginia. </a:t>
            </a:r>
            <a:r>
              <a:rPr lang="en-US" dirty="0" smtClean="0"/>
              <a:t>All </a:t>
            </a:r>
            <a:r>
              <a:rPr lang="en-US" dirty="0"/>
              <a:t>groups were below the benchmark.</a:t>
            </a:r>
          </a:p>
          <a:p>
            <a:pPr marL="17145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108</a:t>
            </a:fld>
            <a:endParaRPr lang="en-US"/>
          </a:p>
        </p:txBody>
      </p:sp>
    </p:spTree>
    <p:extLst>
      <p:ext uri="{BB962C8B-B14F-4D97-AF65-F5344CB8AC3E}">
        <p14:creationId xmlns:p14="http://schemas.microsoft.com/office/powerpoint/2010/main" val="424003579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228600" y="5257800"/>
            <a:ext cx="6629400" cy="4038600"/>
          </a:xfrm>
        </p:spPr>
        <p:txBody>
          <a:bodyPr>
            <a:normAutofit fontScale="92500"/>
          </a:bodyPr>
          <a:lstStyle/>
          <a:p>
            <a:pPr marL="171450" indent="-171450">
              <a:buFont typeface="Arial" panose="020B0604020202020204" pitchFamily="34" charset="0"/>
              <a:buChar char="•"/>
            </a:pPr>
            <a:r>
              <a:rPr lang="en-US" b="1" dirty="0" smtClean="0"/>
              <a:t>Importance</a:t>
            </a:r>
            <a:r>
              <a:rPr lang="en-US" dirty="0" smtClean="0"/>
              <a:t>: </a:t>
            </a:r>
            <a:r>
              <a:rPr lang="en-US" dirty="0"/>
              <a:t>Many patients who receive home health care are recovering from an injury or illness and may have difficulty walking or moving around safely. Maintaining and improving functional status, such as </a:t>
            </a:r>
            <a:r>
              <a:rPr lang="en-US" dirty="0" smtClean="0"/>
              <a:t>patients’ </a:t>
            </a:r>
            <a:r>
              <a:rPr lang="en-US" dirty="0"/>
              <a:t>ability to </a:t>
            </a:r>
            <a:r>
              <a:rPr lang="en-US" dirty="0" smtClean="0"/>
              <a:t>ambulate, improves </a:t>
            </a:r>
            <a:r>
              <a:rPr lang="en-US" dirty="0"/>
              <a:t>quality of life and allows them to </a:t>
            </a:r>
            <a:r>
              <a:rPr lang="en-US" dirty="0" smtClean="0"/>
              <a:t>stay at home </a:t>
            </a:r>
            <a:r>
              <a:rPr lang="en-US" dirty="0"/>
              <a:t>as long as </a:t>
            </a:r>
            <a:r>
              <a:rPr lang="en-US" dirty="0" smtClean="0"/>
              <a:t>possible. Getting </a:t>
            </a:r>
            <a:r>
              <a:rPr lang="en-US" dirty="0"/>
              <a:t>better at walking or moving around may be a sign that their health status is improving. Shortness of breath interferes with </a:t>
            </a:r>
            <a:r>
              <a:rPr lang="en-US" dirty="0" smtClean="0"/>
              <a:t>activities such as walking and </a:t>
            </a:r>
            <a:r>
              <a:rPr lang="en-US" dirty="0"/>
              <a:t>is an important health status indicator. </a:t>
            </a:r>
            <a:endParaRPr lang="en-US" dirty="0" smtClean="0"/>
          </a:p>
          <a:p>
            <a:pPr marL="171450" indent="-171450">
              <a:buFont typeface="Arial" panose="020B0604020202020204" pitchFamily="34" charset="0"/>
              <a:buChar char="•"/>
            </a:pPr>
            <a:r>
              <a:rPr lang="en-US" b="1" dirty="0" smtClean="0"/>
              <a:t>Improved Movement:</a:t>
            </a:r>
            <a:endParaRPr lang="en-US" b="1" dirty="0"/>
          </a:p>
          <a:p>
            <a:pPr marL="347472" indent="-182880">
              <a:buFont typeface="Arial" panose="020B0604020202020204" pitchFamily="34" charset="0"/>
              <a:buChar char="•"/>
            </a:pPr>
            <a:r>
              <a:rPr lang="en-US" b="1" dirty="0" smtClean="0"/>
              <a:t>Overall Rate</a:t>
            </a:r>
            <a:r>
              <a:rPr lang="en-US" dirty="0" smtClean="0"/>
              <a:t>: In 2012, 59.7% of </a:t>
            </a:r>
            <a:r>
              <a:rPr lang="en-US" dirty="0"/>
              <a:t>home health </a:t>
            </a:r>
            <a:r>
              <a:rPr lang="en-US" dirty="0" smtClean="0"/>
              <a:t>patients </a:t>
            </a:r>
            <a:r>
              <a:rPr lang="en-US" dirty="0"/>
              <a:t>showed improvement </a:t>
            </a:r>
            <a:r>
              <a:rPr lang="en-US" dirty="0" smtClean="0"/>
              <a:t>in walking </a:t>
            </a:r>
            <a:r>
              <a:rPr lang="en-US" dirty="0"/>
              <a:t>or moving </a:t>
            </a:r>
            <a:r>
              <a:rPr lang="en-US" dirty="0" smtClean="0"/>
              <a:t>around.</a:t>
            </a:r>
          </a:p>
          <a:p>
            <a:pPr marL="347472" indent="-182880">
              <a:buFont typeface="Arial" panose="020B0604020202020204" pitchFamily="34" charset="0"/>
              <a:buChar char="•"/>
            </a:pPr>
            <a:r>
              <a:rPr lang="en-US" b="1" dirty="0" smtClean="0"/>
              <a:t>Groups With Disparities: </a:t>
            </a:r>
            <a:r>
              <a:rPr lang="en-US" dirty="0" smtClean="0"/>
              <a:t>In </a:t>
            </a:r>
            <a:r>
              <a:rPr lang="en-US" dirty="0"/>
              <a:t>all years, Hispanic home health patients </a:t>
            </a:r>
            <a:r>
              <a:rPr lang="en-US" dirty="0" smtClean="0"/>
              <a:t>were </a:t>
            </a:r>
            <a:r>
              <a:rPr lang="en-US" dirty="0"/>
              <a:t>less likely than White home health patients to get better at walking or moving </a:t>
            </a:r>
            <a:r>
              <a:rPr lang="en-US" dirty="0" smtClean="0"/>
              <a:t>around. In </a:t>
            </a:r>
            <a:r>
              <a:rPr lang="en-US" dirty="0"/>
              <a:t>2011 and 2012, Black home </a:t>
            </a:r>
            <a:r>
              <a:rPr lang="en-US" dirty="0" smtClean="0"/>
              <a:t>health  patients </a:t>
            </a:r>
            <a:r>
              <a:rPr lang="en-US" dirty="0"/>
              <a:t>were less likely than White patients to get better at walking or moving around</a:t>
            </a:r>
            <a:r>
              <a:rPr lang="en-US" dirty="0" smtClean="0"/>
              <a:t>.</a:t>
            </a:r>
          </a:p>
          <a:p>
            <a:pPr marL="347472" lvl="1" indent="-182880">
              <a:buFont typeface="Arial" panose="020B0604020202020204" pitchFamily="34" charset="0"/>
              <a:buChar char="•"/>
            </a:pPr>
            <a:r>
              <a:rPr lang="en-US" b="1" dirty="0" smtClean="0"/>
              <a:t>Achievable Benchmark: </a:t>
            </a:r>
            <a:r>
              <a:rPr lang="en-US" b="0" i="0" u="none" strike="noStrike" kern="1200" baseline="0" dirty="0" smtClean="0">
                <a:solidFill>
                  <a:schemeClr val="tx1"/>
                </a:solidFill>
                <a:latin typeface="+mn-lt"/>
                <a:ea typeface="+mn-ea"/>
                <a:cs typeface="+mn-cs"/>
              </a:rPr>
              <a:t>The 2010 top 5 State achievable benchmark was 62.5%. </a:t>
            </a:r>
            <a:r>
              <a:rPr lang="en-US" dirty="0"/>
              <a:t>The top 5 States that contributed to the achievable benchmark are Maine, Missouri, New Jersey, South Carolina, and Utah. </a:t>
            </a:r>
            <a:r>
              <a:rPr lang="en-US" dirty="0" smtClean="0"/>
              <a:t>No</a:t>
            </a:r>
            <a:r>
              <a:rPr lang="en-US" baseline="0" dirty="0" smtClean="0"/>
              <a:t> group has achieved the benchmark</a:t>
            </a:r>
            <a:r>
              <a:rPr lang="en-US" b="1" baseline="0" dirty="0" smtClean="0"/>
              <a:t>. </a:t>
            </a:r>
            <a:r>
              <a:rPr lang="en-US" b="0" i="0" u="none" strike="noStrike" kern="1200" baseline="0" dirty="0" smtClean="0">
                <a:solidFill>
                  <a:schemeClr val="tx1"/>
                </a:solidFill>
                <a:latin typeface="+mn-lt"/>
                <a:ea typeface="+mn-ea"/>
                <a:cs typeface="+mn-cs"/>
              </a:rPr>
              <a:t>Data are insufficient to determine time to benchmark.</a:t>
            </a:r>
          </a:p>
          <a:p>
            <a:pPr marL="171450" lvl="1" indent="-171450">
              <a:buFont typeface="Arial" panose="020B0604020202020204" pitchFamily="34" charset="0"/>
              <a:buChar char="•"/>
            </a:pPr>
            <a:r>
              <a:rPr lang="en-US" b="1" dirty="0" smtClean="0"/>
              <a:t>Decreased Shortness of Breath:</a:t>
            </a:r>
            <a:endParaRPr lang="en-US" b="1" i="0" u="none" strike="noStrike" kern="1200" baseline="0" dirty="0" smtClean="0">
              <a:solidFill>
                <a:schemeClr val="tx1"/>
              </a:solidFill>
            </a:endParaRPr>
          </a:p>
          <a:p>
            <a:pPr marL="347472" lvl="0" indent="-182880">
              <a:buFont typeface="Arial" panose="020B0604020202020204" pitchFamily="34" charset="0"/>
              <a:buChar char="•"/>
            </a:pPr>
            <a:r>
              <a:rPr lang="en-US" b="1" dirty="0"/>
              <a:t>Overall Rate:</a:t>
            </a:r>
            <a:r>
              <a:rPr lang="en-US" dirty="0"/>
              <a:t> In  2012, 64.2% of home health patients had less shortness of breath. </a:t>
            </a:r>
          </a:p>
          <a:p>
            <a:pPr marL="347472" indent="-182880">
              <a:buFont typeface="Arial" panose="020B0604020202020204" pitchFamily="34" charset="0"/>
              <a:buChar char="•"/>
            </a:pPr>
            <a:r>
              <a:rPr lang="en-US" b="1" dirty="0"/>
              <a:t>Groups With </a:t>
            </a:r>
            <a:r>
              <a:rPr lang="en-US" b="1" dirty="0" smtClean="0"/>
              <a:t>Disparities: </a:t>
            </a:r>
            <a:r>
              <a:rPr lang="en-US" dirty="0" smtClean="0"/>
              <a:t>In </a:t>
            </a:r>
            <a:r>
              <a:rPr lang="en-US" dirty="0"/>
              <a:t>all years, Hispanics were less likely than Whites to show improvement in shortness of breath.           </a:t>
            </a:r>
          </a:p>
          <a:p>
            <a:pPr marL="347472" indent="-182880">
              <a:buFont typeface="Arial" panose="020B0604020202020204" pitchFamily="34" charset="0"/>
              <a:buChar char="•"/>
            </a:pPr>
            <a:r>
              <a:rPr lang="en-US" b="1" dirty="0"/>
              <a:t>Achievable </a:t>
            </a:r>
            <a:r>
              <a:rPr lang="en-US" b="1" dirty="0" smtClean="0"/>
              <a:t>Benchmark: </a:t>
            </a:r>
            <a:r>
              <a:rPr lang="en-US" dirty="0" smtClean="0"/>
              <a:t>The </a:t>
            </a:r>
            <a:r>
              <a:rPr lang="en-US" dirty="0"/>
              <a:t>2010 top 5 State achievable benchmark was 70.7%. The top 5 States that contributed to the achievable benchmark are District of Columbia, Hawaii, Maryland, New Jersey, and South </a:t>
            </a:r>
            <a:r>
              <a:rPr lang="en-US" dirty="0" smtClean="0"/>
              <a:t>Carolina. No </a:t>
            </a:r>
            <a:r>
              <a:rPr lang="en-US" dirty="0"/>
              <a:t>group has achieved the benchmark. </a:t>
            </a:r>
            <a:r>
              <a:rPr lang="en-US" dirty="0" smtClean="0"/>
              <a:t> Data </a:t>
            </a:r>
            <a:r>
              <a:rPr lang="en-US" dirty="0"/>
              <a:t>are insufficient to determine time to benchmark. </a:t>
            </a:r>
          </a:p>
          <a:p>
            <a:pPr marL="0" lvl="1"/>
            <a:endParaRPr lang="en-US"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E018C42-DD96-4C07-BF1C-301766F5C6C3}" type="slidenum">
              <a:rPr lang="en-US" smtClean="0"/>
              <a:t>109</a:t>
            </a:fld>
            <a:endParaRPr lang="en-US"/>
          </a:p>
        </p:txBody>
      </p:sp>
    </p:spTree>
    <p:extLst>
      <p:ext uri="{BB962C8B-B14F-4D97-AF65-F5344CB8AC3E}">
        <p14:creationId xmlns:p14="http://schemas.microsoft.com/office/powerpoint/2010/main" val="750697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5345430"/>
            <a:ext cx="6248400" cy="3265170"/>
          </a:xfrm>
        </p:spPr>
        <p:txBody>
          <a:bodyPr/>
          <a:lstStyle/>
          <a:p>
            <a:pPr marL="171450" indent="-171450">
              <a:buFont typeface="Arial" panose="020B0604020202020204" pitchFamily="34" charset="0"/>
              <a:buChar char="•"/>
            </a:pPr>
            <a:r>
              <a:rPr lang="en-US" dirty="0"/>
              <a:t>The Affordable Care Act includes several provisions aimed at eliminating health disparities in America. </a:t>
            </a:r>
            <a:r>
              <a:rPr lang="en-US" u="sng" dirty="0">
                <a:hlinkClick r:id="rId3"/>
              </a:rPr>
              <a:t>Section 4302</a:t>
            </a:r>
            <a:r>
              <a:rPr lang="en-US" dirty="0"/>
              <a:t> (Understanding health disparities: data collection and analysis) </a:t>
            </a:r>
            <a:r>
              <a:rPr lang="en-US" dirty="0" smtClean="0"/>
              <a:t>focuses </a:t>
            </a:r>
            <a:r>
              <a:rPr lang="en-US" dirty="0"/>
              <a:t>on the standardization, collection, analysis, and reporting of health disparities data. Section 4302 requires the Secretary </a:t>
            </a:r>
            <a:r>
              <a:rPr lang="en-US" dirty="0" smtClean="0"/>
              <a:t>of Health </a:t>
            </a:r>
            <a:r>
              <a:rPr lang="en-US" dirty="0"/>
              <a:t>and Human Services (HHS) to establish data collection standards for race, ethnicity, sex, primary language, and disability status. </a:t>
            </a:r>
            <a:r>
              <a:rPr lang="en-US" dirty="0" smtClean="0"/>
              <a:t>Adopted October </a:t>
            </a:r>
            <a:r>
              <a:rPr lang="en-US" dirty="0"/>
              <a:t>31, 2011, </a:t>
            </a:r>
            <a:r>
              <a:rPr lang="en-US" dirty="0" smtClean="0"/>
              <a:t>these </a:t>
            </a:r>
            <a:r>
              <a:rPr lang="en-US" dirty="0"/>
              <a:t>data collection standards </a:t>
            </a:r>
            <a:r>
              <a:rPr lang="en-US" dirty="0" smtClean="0"/>
              <a:t>are to be </a:t>
            </a:r>
            <a:r>
              <a:rPr lang="en-US" dirty="0"/>
              <a:t>used, to the extent practicable, in </a:t>
            </a:r>
            <a:r>
              <a:rPr lang="en-US" dirty="0" smtClean="0"/>
              <a:t>HHS-sponsored </a:t>
            </a:r>
            <a:r>
              <a:rPr lang="en-US" dirty="0"/>
              <a:t>population health surveys. </a:t>
            </a:r>
            <a:endParaRPr lang="en-US" dirty="0" smtClean="0"/>
          </a:p>
          <a:p>
            <a:pPr marL="171450" indent="-171450">
              <a:buFont typeface="Arial" panose="020B0604020202020204" pitchFamily="34" charset="0"/>
              <a:buChar char="•"/>
            </a:pPr>
            <a:r>
              <a:rPr lang="en-US" dirty="0" smtClean="0"/>
              <a:t>The </a:t>
            </a:r>
            <a:r>
              <a:rPr lang="en-US" dirty="0"/>
              <a:t>new data standards improve the quality of HHS data </a:t>
            </a:r>
            <a:r>
              <a:rPr lang="en-US" dirty="0" smtClean="0"/>
              <a:t>collection </a:t>
            </a:r>
            <a:r>
              <a:rPr lang="en-US" dirty="0"/>
              <a:t>by establishing a consistent, uniform way to capture, </a:t>
            </a:r>
            <a:r>
              <a:rPr lang="en-US" dirty="0" smtClean="0"/>
              <a:t>record, </a:t>
            </a:r>
            <a:r>
              <a:rPr lang="en-US" dirty="0"/>
              <a:t>and report data on race and ethnicity with additional granularity (beyond the OMB minimum) for the Asian race category and Hispanic ethnicity, and for the first time, standardized collection of language and disability status data. </a:t>
            </a:r>
            <a:endParaRPr lang="en-US" dirty="0" smtClean="0"/>
          </a:p>
          <a:p>
            <a:pPr marL="171450" indent="-171450">
              <a:buFont typeface="Arial" panose="020B0604020202020204" pitchFamily="34" charset="0"/>
              <a:buChar char="•"/>
            </a:pPr>
            <a:r>
              <a:rPr lang="en-US" dirty="0" smtClean="0"/>
              <a:t>Because many of the data available to produce this </a:t>
            </a:r>
            <a:r>
              <a:rPr lang="en-US" dirty="0" err="1" smtClean="0"/>
              <a:t>chartbook</a:t>
            </a:r>
            <a:r>
              <a:rPr lang="en-US" dirty="0" smtClean="0"/>
              <a:t> were collected in 2012 and earlier, there was insufficient time to incorporate  the new 2011 standards . Thus, much of the information presented here will show estimates for Hispanics in aggregate.  For several data sources, information was collected for more granular Hispanic groups, and this is presented to illustrate the importance of collecting this more granular information.</a:t>
            </a:r>
            <a:endParaRPr lang="en-US" dirty="0"/>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11</a:t>
            </a:fld>
            <a:endParaRPr lang="en-US"/>
          </a:p>
        </p:txBody>
      </p:sp>
    </p:spTree>
    <p:extLst>
      <p:ext uri="{BB962C8B-B14F-4D97-AF65-F5344CB8AC3E}">
        <p14:creationId xmlns:p14="http://schemas.microsoft.com/office/powerpoint/2010/main" val="401556078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Importance</a:t>
            </a:r>
            <a:r>
              <a:rPr lang="en-US" dirty="0" smtClean="0"/>
              <a:t>: </a:t>
            </a:r>
            <a:r>
              <a:rPr lang="en-US" dirty="0"/>
              <a:t>Patients who have </a:t>
            </a:r>
            <a:r>
              <a:rPr lang="en-US" dirty="0" smtClean="0"/>
              <a:t>problems </a:t>
            </a:r>
            <a:r>
              <a:rPr lang="en-US" dirty="0"/>
              <a:t>taking their medications as prescribed are </a:t>
            </a:r>
            <a:r>
              <a:rPr lang="en-US" dirty="0" smtClean="0"/>
              <a:t>at </a:t>
            </a:r>
            <a:r>
              <a:rPr lang="en-US" dirty="0"/>
              <a:t>risk for adverse </a:t>
            </a:r>
            <a:r>
              <a:rPr lang="en-US" dirty="0" smtClean="0"/>
              <a:t>outcomes, including lack </a:t>
            </a:r>
            <a:r>
              <a:rPr lang="en-US" dirty="0"/>
              <a:t>of </a:t>
            </a:r>
            <a:r>
              <a:rPr lang="en-US" dirty="0" smtClean="0"/>
              <a:t>improvement, worsening of disease, serious </a:t>
            </a:r>
            <a:r>
              <a:rPr lang="en-US" dirty="0"/>
              <a:t>side </a:t>
            </a:r>
            <a:r>
              <a:rPr lang="en-US" dirty="0" smtClean="0"/>
              <a:t>effects, and death. </a:t>
            </a:r>
          </a:p>
          <a:p>
            <a:pPr marL="171450" indent="-171450">
              <a:buFont typeface="Arial" panose="020B0604020202020204" pitchFamily="34" charset="0"/>
              <a:buChar char="•"/>
            </a:pPr>
            <a:r>
              <a:rPr lang="en-US" b="1" dirty="0" smtClean="0"/>
              <a:t>Overall Rate: </a:t>
            </a:r>
            <a:r>
              <a:rPr lang="en-US" dirty="0" smtClean="0"/>
              <a:t>In </a:t>
            </a:r>
            <a:r>
              <a:rPr lang="en-US" dirty="0"/>
              <a:t>2012</a:t>
            </a:r>
            <a:r>
              <a:rPr lang="en-US" dirty="0" smtClean="0"/>
              <a:t>, 49.7</a:t>
            </a:r>
            <a:r>
              <a:rPr lang="en-US" dirty="0"/>
              <a:t>% of home health </a:t>
            </a:r>
            <a:r>
              <a:rPr lang="en-US" dirty="0" smtClean="0"/>
              <a:t>patients </a:t>
            </a:r>
            <a:r>
              <a:rPr lang="en-US" dirty="0"/>
              <a:t>got better at taking their medications, compared </a:t>
            </a:r>
            <a:r>
              <a:rPr lang="en-US" dirty="0" smtClean="0"/>
              <a:t>with </a:t>
            </a:r>
            <a:r>
              <a:rPr lang="en-US" dirty="0"/>
              <a:t>47.3% in 2011 and 46.2% in </a:t>
            </a:r>
            <a:r>
              <a:rPr lang="en-US" dirty="0" smtClean="0"/>
              <a:t>2010 </a:t>
            </a:r>
            <a:r>
              <a:rPr lang="en-US" b="0" dirty="0" smtClean="0"/>
              <a:t>(data not shown).</a:t>
            </a:r>
          </a:p>
          <a:p>
            <a:pPr marL="171450" indent="-171450">
              <a:buFont typeface="Arial" panose="020B0604020202020204" pitchFamily="34" charset="0"/>
              <a:buChar char="•"/>
            </a:pPr>
            <a:r>
              <a:rPr lang="en-US" b="1" dirty="0" smtClean="0"/>
              <a:t>Groups with Disparities: </a:t>
            </a:r>
            <a:r>
              <a:rPr lang="en-US" dirty="0" smtClean="0"/>
              <a:t>In </a:t>
            </a:r>
            <a:r>
              <a:rPr lang="en-US" dirty="0"/>
              <a:t>2012, Hispanic home health </a:t>
            </a:r>
            <a:r>
              <a:rPr lang="en-US" dirty="0" smtClean="0"/>
              <a:t>patients in </a:t>
            </a:r>
            <a:r>
              <a:rPr lang="en-US" dirty="0"/>
              <a:t>all age groups were less likely than Whites and Blacks to get better at taking their </a:t>
            </a:r>
            <a:r>
              <a:rPr lang="en-US" dirty="0" smtClean="0"/>
              <a:t>medications.</a:t>
            </a:r>
          </a:p>
          <a:p>
            <a:pPr marL="171450" indent="-171450">
              <a:buFont typeface="Arial" panose="020B0604020202020204" pitchFamily="34" charset="0"/>
              <a:buChar char="•"/>
            </a:pPr>
            <a:r>
              <a:rPr lang="en-US" b="1" dirty="0" smtClean="0"/>
              <a:t>Achievable Benchmark:</a:t>
            </a:r>
            <a:endParaRPr lang="en-US" dirty="0"/>
          </a:p>
          <a:p>
            <a:pPr marL="347472" indent="-182880">
              <a:buFont typeface="Arial" panose="020B0604020202020204" pitchFamily="34" charset="0"/>
              <a:buChar char="•"/>
            </a:pPr>
            <a:r>
              <a:rPr lang="en-US" dirty="0" smtClean="0"/>
              <a:t>The 2010 </a:t>
            </a:r>
            <a:r>
              <a:rPr lang="en-US" dirty="0"/>
              <a:t>top 5 State achievable benchmark was </a:t>
            </a:r>
            <a:r>
              <a:rPr lang="en-US" dirty="0" smtClean="0"/>
              <a:t>53.5%. </a:t>
            </a:r>
            <a:r>
              <a:rPr lang="en-US" dirty="0"/>
              <a:t>The top 5 States that contributed to the achievable benchmark are District of Columbia, Illinois, New Jersey, North Dakota, and South Carolina. </a:t>
            </a:r>
          </a:p>
          <a:p>
            <a:pPr marL="347472" indent="-182880">
              <a:buFont typeface="Arial" panose="020B0604020202020204" pitchFamily="34" charset="0"/>
              <a:buChar char="•"/>
            </a:pPr>
            <a:r>
              <a:rPr lang="en-US" dirty="0" smtClean="0"/>
              <a:t>In </a:t>
            </a:r>
            <a:r>
              <a:rPr lang="en-US" dirty="0"/>
              <a:t>2012, </a:t>
            </a:r>
            <a:r>
              <a:rPr lang="en-US" dirty="0" smtClean="0"/>
              <a:t>White and Black </a:t>
            </a:r>
            <a:r>
              <a:rPr lang="en-US" dirty="0"/>
              <a:t>home health </a:t>
            </a:r>
            <a:r>
              <a:rPr lang="en-US" dirty="0" smtClean="0"/>
              <a:t>patients ages </a:t>
            </a:r>
            <a:r>
              <a:rPr lang="en-US" dirty="0"/>
              <a:t>0-64 </a:t>
            </a:r>
            <a:r>
              <a:rPr lang="en-US" dirty="0" smtClean="0"/>
              <a:t>and 65-74 had </a:t>
            </a:r>
            <a:r>
              <a:rPr lang="en-US" dirty="0"/>
              <a:t>a rate </a:t>
            </a:r>
            <a:r>
              <a:rPr lang="en-US" dirty="0" smtClean="0"/>
              <a:t>higher </a:t>
            </a:r>
            <a:r>
              <a:rPr lang="en-US" dirty="0"/>
              <a:t>than the benchmark. </a:t>
            </a:r>
            <a:endParaRPr lang="en-US" dirty="0" smtClean="0"/>
          </a:p>
          <a:p>
            <a:pPr marL="347472" indent="-182880">
              <a:buFont typeface="Arial" panose="020B0604020202020204" pitchFamily="34" charset="0"/>
              <a:buChar char="•"/>
            </a:pPr>
            <a:r>
              <a:rPr lang="en-US" dirty="0" smtClean="0"/>
              <a:t>Data </a:t>
            </a:r>
            <a:r>
              <a:rPr lang="en-US" dirty="0"/>
              <a:t>are insufficient to determine time to </a:t>
            </a:r>
            <a:r>
              <a:rPr lang="en-US" dirty="0" smtClean="0"/>
              <a:t>benchmark for other groups. </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E018C42-DD96-4C07-BF1C-301766F5C6C3}" type="slidenum">
              <a:rPr lang="en-US" smtClean="0"/>
              <a:t>110</a:t>
            </a:fld>
            <a:endParaRPr lang="en-US"/>
          </a:p>
        </p:txBody>
      </p:sp>
    </p:spTree>
    <p:extLst>
      <p:ext uri="{BB962C8B-B14F-4D97-AF65-F5344CB8AC3E}">
        <p14:creationId xmlns:p14="http://schemas.microsoft.com/office/powerpoint/2010/main" val="179418321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111</a:t>
            </a:fld>
            <a:endParaRPr lang="en-US"/>
          </a:p>
        </p:txBody>
      </p:sp>
    </p:spTree>
    <p:extLst>
      <p:ext uri="{BB962C8B-B14F-4D97-AF65-F5344CB8AC3E}">
        <p14:creationId xmlns:p14="http://schemas.microsoft.com/office/powerpoint/2010/main" val="196656143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a:xfrm>
            <a:off x="701040" y="5267960"/>
            <a:ext cx="5608320" cy="4028440"/>
          </a:xfrm>
        </p:spPr>
        <p:txBody>
          <a:bodyPr/>
          <a:lstStyle/>
          <a:p>
            <a:pPr marL="171450" lvl="0" indent="-171450">
              <a:buFont typeface="Arial" panose="020B0604020202020204" pitchFamily="34" charset="0"/>
              <a:buChar char="•"/>
            </a:pPr>
            <a:r>
              <a:rPr lang="en-US" b="1" dirty="0"/>
              <a:t>Importance:</a:t>
            </a:r>
            <a:r>
              <a:rPr lang="en-US" dirty="0"/>
              <a:t>  </a:t>
            </a:r>
            <a:r>
              <a:rPr lang="en-US" dirty="0" smtClean="0"/>
              <a:t>High-quality </a:t>
            </a:r>
            <a:r>
              <a:rPr lang="en-US" dirty="0"/>
              <a:t>health care is facilitated by having a regular provider, but some Americans may not be able to afford one</a:t>
            </a:r>
            <a:r>
              <a:rPr lang="en-US" dirty="0" smtClean="0"/>
              <a:t>.</a:t>
            </a:r>
          </a:p>
          <a:p>
            <a:pPr marL="171450" indent="-171450">
              <a:buFont typeface="Arial" panose="020B0604020202020204" pitchFamily="34" charset="0"/>
              <a:buChar char="•"/>
            </a:pPr>
            <a:r>
              <a:rPr lang="en-US" b="1" dirty="0"/>
              <a:t>Overall </a:t>
            </a:r>
            <a:r>
              <a:rPr lang="en-US" b="1" dirty="0" smtClean="0"/>
              <a:t>Rate:</a:t>
            </a:r>
            <a:r>
              <a:rPr lang="en-US" dirty="0" smtClean="0"/>
              <a:t> </a:t>
            </a:r>
            <a:r>
              <a:rPr lang="en-US" dirty="0"/>
              <a:t>In 2012, </a:t>
            </a:r>
            <a:r>
              <a:rPr lang="en-US" dirty="0" smtClean="0"/>
              <a:t>20.2% </a:t>
            </a:r>
            <a:r>
              <a:rPr lang="en-US" dirty="0"/>
              <a:t>of people </a:t>
            </a:r>
            <a:r>
              <a:rPr lang="en-US" dirty="0" smtClean="0"/>
              <a:t>without a usual source of care indicated a financial or insurance reason for not having a source of care.</a:t>
            </a:r>
          </a:p>
          <a:p>
            <a:pPr marL="171450" indent="-171450">
              <a:buFont typeface="Arial" panose="020B0604020202020204" pitchFamily="34" charset="0"/>
              <a:buChar char="•"/>
            </a:pPr>
            <a:r>
              <a:rPr lang="en-US" b="1" dirty="0" smtClean="0"/>
              <a:t>Trends:</a:t>
            </a:r>
            <a:endParaRPr lang="en-US" b="1" dirty="0"/>
          </a:p>
          <a:p>
            <a:pPr marL="347472" indent="-182880">
              <a:buFont typeface="Arial" panose="020B0604020202020204" pitchFamily="34" charset="0"/>
              <a:buChar char="•"/>
            </a:pPr>
            <a:r>
              <a:rPr lang="en-US" dirty="0" smtClean="0"/>
              <a:t>The </a:t>
            </a:r>
            <a:r>
              <a:rPr lang="en-US" dirty="0"/>
              <a:t>overall </a:t>
            </a:r>
            <a:r>
              <a:rPr lang="en-US" dirty="0" smtClean="0"/>
              <a:t>percentage </a:t>
            </a:r>
            <a:r>
              <a:rPr lang="en-US" dirty="0"/>
              <a:t>worsened </a:t>
            </a:r>
            <a:r>
              <a:rPr lang="en-US" dirty="0" smtClean="0"/>
              <a:t>from 2002 to 2010 and then leveled off.</a:t>
            </a:r>
          </a:p>
          <a:p>
            <a:pPr marL="347472" indent="-182880">
              <a:buFont typeface="Arial" panose="020B0604020202020204" pitchFamily="34" charset="0"/>
              <a:buChar char="•"/>
            </a:pPr>
            <a:r>
              <a:rPr lang="en-US" dirty="0" smtClean="0"/>
              <a:t>The percentage worsened among Blacks and Hispanics.</a:t>
            </a:r>
          </a:p>
          <a:p>
            <a:pPr marL="171450" indent="-171450">
              <a:buFont typeface="Arial" panose="020B0604020202020204" pitchFamily="34" charset="0"/>
              <a:buChar char="•"/>
            </a:pPr>
            <a:r>
              <a:rPr lang="en-US" b="1" dirty="0" smtClean="0"/>
              <a:t>Groups With </a:t>
            </a:r>
            <a:r>
              <a:rPr lang="en-US" b="1" dirty="0"/>
              <a:t>Disparities</a:t>
            </a:r>
            <a:r>
              <a:rPr lang="en-US" b="1" dirty="0" smtClean="0"/>
              <a:t>:</a:t>
            </a:r>
            <a:r>
              <a:rPr lang="en-US" dirty="0" smtClean="0"/>
              <a:t> In all years, the percentage of </a:t>
            </a:r>
            <a:r>
              <a:rPr lang="en-US" dirty="0"/>
              <a:t>people without a usual source of </a:t>
            </a:r>
            <a:r>
              <a:rPr lang="en-US" dirty="0" smtClean="0"/>
              <a:t>care who </a:t>
            </a:r>
            <a:r>
              <a:rPr lang="en-US" dirty="0"/>
              <a:t>indicated a financial or insurance reason for not having a source of </a:t>
            </a:r>
            <a:r>
              <a:rPr lang="en-US" dirty="0" smtClean="0"/>
              <a:t>care was higher: </a:t>
            </a:r>
          </a:p>
          <a:p>
            <a:pPr marL="347472" indent="-182880">
              <a:buFont typeface="Arial" panose="020B0604020202020204" pitchFamily="34" charset="0"/>
              <a:buChar char="•"/>
            </a:pPr>
            <a:r>
              <a:rPr lang="en-US" dirty="0" smtClean="0"/>
              <a:t>Among Hispanics compared with Whites.</a:t>
            </a:r>
          </a:p>
          <a:p>
            <a:pPr marL="347472" indent="-182880">
              <a:buFont typeface="Arial" panose="020B0604020202020204" pitchFamily="34" charset="0"/>
              <a:buChar char="•"/>
            </a:pPr>
            <a:r>
              <a:rPr lang="en-US" dirty="0" smtClean="0"/>
              <a:t>Among uninsured Hispanics compared with privately insured Hispanics.</a:t>
            </a:r>
          </a:p>
          <a:p>
            <a:pPr marL="347472" indent="-182880">
              <a:buFont typeface="Arial" panose="020B0604020202020204" pitchFamily="34" charset="0"/>
              <a:buChar char="•"/>
            </a:pPr>
            <a:r>
              <a:rPr lang="en-US" dirty="0" smtClean="0"/>
              <a:t>Among </a:t>
            </a:r>
            <a:r>
              <a:rPr lang="en-US" dirty="0"/>
              <a:t>publicly </a:t>
            </a:r>
            <a:r>
              <a:rPr lang="en-US" dirty="0" smtClean="0"/>
              <a:t>insured Hispanics </a:t>
            </a:r>
            <a:r>
              <a:rPr lang="en-US" dirty="0"/>
              <a:t>compared with privately insured Hispanics (except in 2004</a:t>
            </a:r>
            <a:r>
              <a:rPr lang="en-US" dirty="0" smtClean="0"/>
              <a:t>).</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112</a:t>
            </a:fld>
            <a:endParaRPr lang="en-US"/>
          </a:p>
        </p:txBody>
      </p:sp>
    </p:spTree>
    <p:extLst>
      <p:ext uri="{BB962C8B-B14F-4D97-AF65-F5344CB8AC3E}">
        <p14:creationId xmlns:p14="http://schemas.microsoft.com/office/powerpoint/2010/main" val="240756748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5C4D3CA-5166-4A28-8E39-33C8A0F3D259}" type="slidenum">
              <a:rPr lang="en-US" altLang="en-US"/>
              <a:pPr/>
              <a:t>113</a:t>
            </a:fld>
            <a:endParaRPr lang="en-US" altLang="en-US"/>
          </a:p>
        </p:txBody>
      </p:sp>
      <p:sp>
        <p:nvSpPr>
          <p:cNvPr id="20481" name="Rectangle 1"/>
          <p:cNvSpPr txBox="1">
            <a:spLocks noGrp="1" noRot="1" noChangeAspect="1" noChangeArrowheads="1"/>
          </p:cNvSpPr>
          <p:nvPr>
            <p:ph type="sldImg"/>
          </p:nvPr>
        </p:nvSpPr>
        <p:spPr bwMode="auto">
          <a:xfrm>
            <a:off x="484632" y="694944"/>
            <a:ext cx="6043792" cy="4535424"/>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p:cNvSpPr txBox="1">
            <a:spLocks noGrp="1" noChangeArrowheads="1"/>
          </p:cNvSpPr>
          <p:nvPr>
            <p:ph type="body" idx="1"/>
          </p:nvPr>
        </p:nvSpPr>
        <p:spPr bwMode="auto">
          <a:xfrm>
            <a:off x="701613" y="5410200"/>
            <a:ext cx="5607175" cy="31863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a:xfrm>
            <a:off x="389467" y="5267960"/>
            <a:ext cx="6309360" cy="3331210"/>
          </a:xfrm>
        </p:spPr>
        <p:txBody>
          <a:bodyPr/>
          <a:lstStyle/>
          <a:p>
            <a:pPr marL="174708" indent="-174708">
              <a:buFont typeface="Arial" panose="020B0604020202020204" pitchFamily="34" charset="0"/>
              <a:buChar char="•"/>
            </a:pPr>
            <a:r>
              <a:rPr lang="en-US" dirty="0" smtClean="0"/>
              <a:t>This part of the </a:t>
            </a:r>
            <a:r>
              <a:rPr lang="en-US" dirty="0" err="1" smtClean="0"/>
              <a:t>chartbook</a:t>
            </a:r>
            <a:r>
              <a:rPr lang="en-US" dirty="0" smtClean="0"/>
              <a:t> focuses on health care of residents on the U.S. side of the U.S.-Mexico border.  In future, we will seek to add information about the Mexico side of the border.</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solidFill>
                  <a:prstClr val="black"/>
                </a:solidFill>
              </a:rPr>
              <a:pPr/>
              <a:t>114</a:t>
            </a:fld>
            <a:endParaRPr lang="en-US">
              <a:solidFill>
                <a:prstClr val="black"/>
              </a:solidFill>
            </a:endParaRPr>
          </a:p>
        </p:txBody>
      </p:sp>
    </p:spTree>
    <p:extLst>
      <p:ext uri="{BB962C8B-B14F-4D97-AF65-F5344CB8AC3E}">
        <p14:creationId xmlns:p14="http://schemas.microsoft.com/office/powerpoint/2010/main" val="238303069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smtClean="0"/>
              <a:t>Source: http://www.globalhealth.gov/world-regions/americas/us-mexico-border-health/, http://www.borderhealth.org/healthy_border.php?curr=bhc_initiatives</a:t>
            </a:r>
          </a:p>
          <a:p>
            <a:endParaRPr lang="en-US" dirty="0"/>
          </a:p>
        </p:txBody>
      </p:sp>
      <p:sp>
        <p:nvSpPr>
          <p:cNvPr id="4" name="Slide Number Placeholder 3"/>
          <p:cNvSpPr>
            <a:spLocks noGrp="1"/>
          </p:cNvSpPr>
          <p:nvPr>
            <p:ph type="sldNum" sz="quarter" idx="10"/>
          </p:nvPr>
        </p:nvSpPr>
        <p:spPr/>
        <p:txBody>
          <a:bodyPr/>
          <a:lstStyle/>
          <a:p>
            <a:fld id="{614C09A2-EABE-4D03-A906-80A1C45E8F8D}" type="slidenum">
              <a:rPr lang="en-US" smtClean="0"/>
              <a:t>115</a:t>
            </a:fld>
            <a:endParaRPr lang="en-US"/>
          </a:p>
        </p:txBody>
      </p:sp>
    </p:spTree>
    <p:extLst>
      <p:ext uri="{BB962C8B-B14F-4D97-AF65-F5344CB8AC3E}">
        <p14:creationId xmlns:p14="http://schemas.microsoft.com/office/powerpoint/2010/main" val="332940241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4C09A2-EABE-4D03-A906-80A1C45E8F8D}" type="slidenum">
              <a:rPr lang="en-US" smtClean="0"/>
              <a:t>116</a:t>
            </a:fld>
            <a:endParaRPr lang="en-US"/>
          </a:p>
        </p:txBody>
      </p:sp>
    </p:spTree>
    <p:extLst>
      <p:ext uri="{BB962C8B-B14F-4D97-AF65-F5344CB8AC3E}">
        <p14:creationId xmlns:p14="http://schemas.microsoft.com/office/powerpoint/2010/main" val="378886872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smtClean="0"/>
              <a:t>Source: http://www.globalhealth.gov/world-regions/americas/us-mexico-border-health/, http://www.borderhealth.org/healthy_border.php?curr=bhc_initiatives</a:t>
            </a:r>
          </a:p>
          <a:p>
            <a:endParaRPr lang="en-US" dirty="0"/>
          </a:p>
        </p:txBody>
      </p:sp>
      <p:sp>
        <p:nvSpPr>
          <p:cNvPr id="4" name="Slide Number Placeholder 3"/>
          <p:cNvSpPr>
            <a:spLocks noGrp="1"/>
          </p:cNvSpPr>
          <p:nvPr>
            <p:ph type="sldNum" sz="quarter" idx="10"/>
          </p:nvPr>
        </p:nvSpPr>
        <p:spPr/>
        <p:txBody>
          <a:bodyPr/>
          <a:lstStyle/>
          <a:p>
            <a:fld id="{614C09A2-EABE-4D03-A906-80A1C45E8F8D}" type="slidenum">
              <a:rPr lang="en-US" smtClean="0"/>
              <a:t>117</a:t>
            </a:fld>
            <a:endParaRPr lang="en-US"/>
          </a:p>
        </p:txBody>
      </p:sp>
    </p:spTree>
    <p:extLst>
      <p:ext uri="{BB962C8B-B14F-4D97-AF65-F5344CB8AC3E}">
        <p14:creationId xmlns:p14="http://schemas.microsoft.com/office/powerpoint/2010/main" val="332940241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lstStyle/>
          <a:p>
            <a:pPr marL="174708" marR="53845" indent="-174708">
              <a:buFont typeface="Arial" panose="020B0604020202020204" pitchFamily="34" charset="0"/>
              <a:buChar char="•"/>
            </a:pPr>
            <a:r>
              <a:rPr lang="en-US" b="1" dirty="0" smtClean="0">
                <a:cs typeface="Times New Roman" panose="02020603050405020304" pitchFamily="18" charset="0"/>
              </a:rPr>
              <a:t>Methods:</a:t>
            </a:r>
          </a:p>
          <a:p>
            <a:pPr marL="354074" marR="53845" indent="-186355">
              <a:buFont typeface="Arial" panose="020B0604020202020204" pitchFamily="34" charset="0"/>
              <a:buChar char="•"/>
            </a:pPr>
            <a:r>
              <a:rPr lang="en-US" dirty="0" smtClean="0">
                <a:cs typeface="Times New Roman" panose="02020603050405020304" pitchFamily="18" charset="0"/>
              </a:rPr>
              <a:t>An </a:t>
            </a:r>
            <a:r>
              <a:rPr lang="en-US" dirty="0">
                <a:cs typeface="Times New Roman" panose="02020603050405020304" pitchFamily="18" charset="0"/>
              </a:rPr>
              <a:t>o</a:t>
            </a:r>
            <a:r>
              <a:rPr lang="en-US" spc="-9" dirty="0">
                <a:cs typeface="Times New Roman" panose="02020603050405020304" pitchFamily="18" charset="0"/>
              </a:rPr>
              <a:t>v</a:t>
            </a:r>
            <a:r>
              <a:rPr lang="en-US" dirty="0">
                <a:cs typeface="Times New Roman" panose="02020603050405020304" pitchFamily="18" charset="0"/>
              </a:rPr>
              <a:t>er</a:t>
            </a:r>
            <a:r>
              <a:rPr lang="en-US" spc="-9" dirty="0">
                <a:cs typeface="Times New Roman" panose="02020603050405020304" pitchFamily="18" charset="0"/>
              </a:rPr>
              <a:t>a</a:t>
            </a:r>
            <a:r>
              <a:rPr lang="en-US" dirty="0">
                <a:cs typeface="Times New Roman" panose="02020603050405020304" pitchFamily="18" charset="0"/>
              </a:rPr>
              <a:t>ll</a:t>
            </a:r>
            <a:r>
              <a:rPr lang="en-US" spc="-9" dirty="0">
                <a:cs typeface="Times New Roman" panose="02020603050405020304" pitchFamily="18" charset="0"/>
              </a:rPr>
              <a:t> </a:t>
            </a:r>
            <a:r>
              <a:rPr lang="en-US" dirty="0">
                <a:cs typeface="Times New Roman" panose="02020603050405020304" pitchFamily="18" charset="0"/>
              </a:rPr>
              <a:t>qua</a:t>
            </a:r>
            <a:r>
              <a:rPr lang="en-US" spc="-9" dirty="0">
                <a:cs typeface="Times New Roman" panose="02020603050405020304" pitchFamily="18" charset="0"/>
              </a:rPr>
              <a:t>l</a:t>
            </a:r>
            <a:r>
              <a:rPr lang="en-US" dirty="0">
                <a:cs typeface="Times New Roman" panose="02020603050405020304" pitchFamily="18" charset="0"/>
              </a:rPr>
              <a:t>ity</a:t>
            </a:r>
            <a:r>
              <a:rPr lang="en-US" spc="-4" dirty="0">
                <a:cs typeface="Times New Roman" panose="02020603050405020304" pitchFamily="18" charset="0"/>
              </a:rPr>
              <a:t> s</a:t>
            </a:r>
            <a:r>
              <a:rPr lang="en-US" spc="4" dirty="0">
                <a:cs typeface="Times New Roman" panose="02020603050405020304" pitchFamily="18" charset="0"/>
              </a:rPr>
              <a:t>c</a:t>
            </a:r>
            <a:r>
              <a:rPr lang="en-US" dirty="0">
                <a:cs typeface="Times New Roman" panose="02020603050405020304" pitchFamily="18" charset="0"/>
              </a:rPr>
              <a:t>ore</a:t>
            </a:r>
            <a:r>
              <a:rPr lang="en-US" spc="-9" dirty="0">
                <a:cs typeface="Times New Roman" panose="02020603050405020304" pitchFamily="18" charset="0"/>
              </a:rPr>
              <a:t> i</a:t>
            </a:r>
            <a:r>
              <a:rPr lang="en-US" dirty="0">
                <a:cs typeface="Times New Roman" panose="02020603050405020304" pitchFamily="18" charset="0"/>
              </a:rPr>
              <a:t>s</a:t>
            </a:r>
            <a:r>
              <a:rPr lang="en-US" spc="4" dirty="0">
                <a:cs typeface="Times New Roman" panose="02020603050405020304" pitchFamily="18" charset="0"/>
              </a:rPr>
              <a:t> c</a:t>
            </a:r>
            <a:r>
              <a:rPr lang="en-US" spc="-9" dirty="0">
                <a:cs typeface="Times New Roman" panose="02020603050405020304" pitchFamily="18" charset="0"/>
              </a:rPr>
              <a:t>o</a:t>
            </a:r>
            <a:r>
              <a:rPr lang="en-US" spc="4" dirty="0">
                <a:cs typeface="Times New Roman" panose="02020603050405020304" pitchFamily="18" charset="0"/>
              </a:rPr>
              <a:t>m</a:t>
            </a:r>
            <a:r>
              <a:rPr lang="en-US" spc="-9" dirty="0">
                <a:cs typeface="Times New Roman" panose="02020603050405020304" pitchFamily="18" charset="0"/>
              </a:rPr>
              <a:t>p</a:t>
            </a:r>
            <a:r>
              <a:rPr lang="en-US" dirty="0">
                <a:cs typeface="Times New Roman" panose="02020603050405020304" pitchFamily="18" charset="0"/>
              </a:rPr>
              <a:t>uted</a:t>
            </a:r>
            <a:r>
              <a:rPr lang="en-US" spc="-9" dirty="0">
                <a:cs typeface="Times New Roman" panose="02020603050405020304" pitchFamily="18" charset="0"/>
              </a:rPr>
              <a:t> </a:t>
            </a:r>
            <a:r>
              <a:rPr lang="en-US" dirty="0">
                <a:cs typeface="Times New Roman" panose="02020603050405020304" pitchFamily="18" charset="0"/>
              </a:rPr>
              <a:t>for </a:t>
            </a:r>
            <a:r>
              <a:rPr lang="en-US" spc="-9" dirty="0">
                <a:cs typeface="Times New Roman" panose="02020603050405020304" pitchFamily="18" charset="0"/>
              </a:rPr>
              <a:t>e</a:t>
            </a:r>
            <a:r>
              <a:rPr lang="en-US" dirty="0">
                <a:cs typeface="Times New Roman" panose="02020603050405020304" pitchFamily="18" charset="0"/>
              </a:rPr>
              <a:t>a</a:t>
            </a:r>
            <a:r>
              <a:rPr lang="en-US" spc="4" dirty="0">
                <a:cs typeface="Times New Roman" panose="02020603050405020304" pitchFamily="18" charset="0"/>
              </a:rPr>
              <a:t>c</a:t>
            </a:r>
            <a:r>
              <a:rPr lang="en-US" dirty="0">
                <a:cs typeface="Times New Roman" panose="02020603050405020304" pitchFamily="18" charset="0"/>
              </a:rPr>
              <a:t>h</a:t>
            </a:r>
            <a:r>
              <a:rPr lang="en-US" spc="-9" dirty="0">
                <a:cs typeface="Times New Roman" panose="02020603050405020304" pitchFamily="18" charset="0"/>
              </a:rPr>
              <a:t> St</a:t>
            </a:r>
            <a:r>
              <a:rPr lang="en-US" dirty="0" smtClean="0">
                <a:cs typeface="Times New Roman" panose="02020603050405020304" pitchFamily="18" charset="0"/>
              </a:rPr>
              <a:t>ate </a:t>
            </a:r>
            <a:r>
              <a:rPr lang="en-US" spc="-9" dirty="0">
                <a:cs typeface="Times New Roman" panose="02020603050405020304" pitchFamily="18" charset="0"/>
              </a:rPr>
              <a:t>b</a:t>
            </a:r>
            <a:r>
              <a:rPr lang="en-US" dirty="0">
                <a:cs typeface="Times New Roman" panose="02020603050405020304" pitchFamily="18" charset="0"/>
              </a:rPr>
              <a:t>a</a:t>
            </a:r>
            <a:r>
              <a:rPr lang="en-US" spc="-9" dirty="0">
                <a:cs typeface="Times New Roman" panose="02020603050405020304" pitchFamily="18" charset="0"/>
              </a:rPr>
              <a:t>s</a:t>
            </a:r>
            <a:r>
              <a:rPr lang="en-US" dirty="0">
                <a:cs typeface="Times New Roman" panose="02020603050405020304" pitchFamily="18" charset="0"/>
              </a:rPr>
              <a:t>ed on</a:t>
            </a:r>
            <a:r>
              <a:rPr lang="en-US" spc="-9" dirty="0">
                <a:cs typeface="Times New Roman" panose="02020603050405020304" pitchFamily="18" charset="0"/>
              </a:rPr>
              <a:t> </a:t>
            </a:r>
            <a:r>
              <a:rPr lang="en-US" dirty="0">
                <a:cs typeface="Times New Roman" panose="02020603050405020304" pitchFamily="18" charset="0"/>
              </a:rPr>
              <a:t>the</a:t>
            </a:r>
            <a:r>
              <a:rPr lang="en-US" spc="-9" dirty="0">
                <a:cs typeface="Times New Roman" panose="02020603050405020304" pitchFamily="18" charset="0"/>
              </a:rPr>
              <a:t> </a:t>
            </a:r>
            <a:r>
              <a:rPr lang="en-US" dirty="0">
                <a:cs typeface="Times New Roman" panose="02020603050405020304" pitchFamily="18" charset="0"/>
              </a:rPr>
              <a:t>nu</a:t>
            </a:r>
            <a:r>
              <a:rPr lang="en-US" spc="-9" dirty="0">
                <a:cs typeface="Times New Roman" panose="02020603050405020304" pitchFamily="18" charset="0"/>
              </a:rPr>
              <a:t>m</a:t>
            </a:r>
            <a:r>
              <a:rPr lang="en-US" dirty="0">
                <a:cs typeface="Times New Roman" panose="02020603050405020304" pitchFamily="18" charset="0"/>
              </a:rPr>
              <a:t>ber </a:t>
            </a:r>
            <a:r>
              <a:rPr lang="en-US" spc="-9" dirty="0">
                <a:cs typeface="Times New Roman" panose="02020603050405020304" pitchFamily="18" charset="0"/>
              </a:rPr>
              <a:t>o</a:t>
            </a:r>
            <a:r>
              <a:rPr lang="en-US" dirty="0">
                <a:cs typeface="Times New Roman" panose="02020603050405020304" pitchFamily="18" charset="0"/>
              </a:rPr>
              <a:t>f q</a:t>
            </a:r>
            <a:r>
              <a:rPr lang="en-US" spc="-9" dirty="0">
                <a:cs typeface="Times New Roman" panose="02020603050405020304" pitchFamily="18" charset="0"/>
              </a:rPr>
              <a:t>u</a:t>
            </a:r>
            <a:r>
              <a:rPr lang="en-US" dirty="0">
                <a:cs typeface="Times New Roman" panose="02020603050405020304" pitchFamily="18" charset="0"/>
              </a:rPr>
              <a:t>ality</a:t>
            </a:r>
            <a:r>
              <a:rPr lang="en-US" spc="-13" dirty="0">
                <a:cs typeface="Times New Roman" panose="02020603050405020304" pitchFamily="18" charset="0"/>
              </a:rPr>
              <a:t> </a:t>
            </a:r>
            <a:r>
              <a:rPr lang="en-US" spc="-9" dirty="0">
                <a:cs typeface="Times New Roman" panose="02020603050405020304" pitchFamily="18" charset="0"/>
              </a:rPr>
              <a:t>m</a:t>
            </a:r>
            <a:r>
              <a:rPr lang="en-US" dirty="0">
                <a:cs typeface="Times New Roman" panose="02020603050405020304" pitchFamily="18" charset="0"/>
              </a:rPr>
              <a:t>ea</a:t>
            </a:r>
            <a:r>
              <a:rPr lang="en-US" spc="4" dirty="0">
                <a:cs typeface="Times New Roman" panose="02020603050405020304" pitchFamily="18" charset="0"/>
              </a:rPr>
              <a:t>s</a:t>
            </a:r>
            <a:r>
              <a:rPr lang="en-US" dirty="0">
                <a:cs typeface="Times New Roman" panose="02020603050405020304" pitchFamily="18" charset="0"/>
              </a:rPr>
              <a:t>u</a:t>
            </a:r>
            <a:r>
              <a:rPr lang="en-US" spc="-13" dirty="0">
                <a:cs typeface="Times New Roman" panose="02020603050405020304" pitchFamily="18" charset="0"/>
              </a:rPr>
              <a:t>r</a:t>
            </a:r>
            <a:r>
              <a:rPr lang="en-US" dirty="0">
                <a:cs typeface="Times New Roman" panose="02020603050405020304" pitchFamily="18" charset="0"/>
              </a:rPr>
              <a:t>es</a:t>
            </a:r>
            <a:r>
              <a:rPr lang="en-US" spc="4" dirty="0">
                <a:cs typeface="Times New Roman" panose="02020603050405020304" pitchFamily="18" charset="0"/>
              </a:rPr>
              <a:t> </a:t>
            </a:r>
            <a:r>
              <a:rPr lang="en-US" spc="-9" dirty="0">
                <a:cs typeface="Times New Roman" panose="02020603050405020304" pitchFamily="18" charset="0"/>
              </a:rPr>
              <a:t>t</a:t>
            </a:r>
            <a:r>
              <a:rPr lang="en-US" dirty="0">
                <a:cs typeface="Times New Roman" panose="02020603050405020304" pitchFamily="18" charset="0"/>
              </a:rPr>
              <a:t>hat</a:t>
            </a:r>
            <a:r>
              <a:rPr lang="en-US" spc="-9" dirty="0">
                <a:cs typeface="Times New Roman" panose="02020603050405020304" pitchFamily="18" charset="0"/>
              </a:rPr>
              <a:t> </a:t>
            </a:r>
            <a:r>
              <a:rPr lang="en-US" dirty="0">
                <a:cs typeface="Times New Roman" panose="02020603050405020304" pitchFamily="18" charset="0"/>
              </a:rPr>
              <a:t>are </a:t>
            </a:r>
            <a:r>
              <a:rPr lang="en-US" spc="-9" dirty="0">
                <a:cs typeface="Times New Roman" panose="02020603050405020304" pitchFamily="18" charset="0"/>
              </a:rPr>
              <a:t>a</a:t>
            </a:r>
            <a:r>
              <a:rPr lang="en-US" dirty="0">
                <a:cs typeface="Times New Roman" panose="02020603050405020304" pitchFamily="18" charset="0"/>
              </a:rPr>
              <a:t>bo</a:t>
            </a:r>
            <a:r>
              <a:rPr lang="en-US" spc="-9" dirty="0">
                <a:cs typeface="Times New Roman" panose="02020603050405020304" pitchFamily="18" charset="0"/>
              </a:rPr>
              <a:t>v</a:t>
            </a:r>
            <a:r>
              <a:rPr lang="en-US" dirty="0">
                <a:cs typeface="Times New Roman" panose="02020603050405020304" pitchFamily="18" charset="0"/>
              </a:rPr>
              <a:t>e, at, or</a:t>
            </a:r>
            <a:r>
              <a:rPr lang="en-US" spc="-9" dirty="0">
                <a:cs typeface="Times New Roman" panose="02020603050405020304" pitchFamily="18" charset="0"/>
              </a:rPr>
              <a:t> </a:t>
            </a:r>
            <a:r>
              <a:rPr lang="en-US" dirty="0">
                <a:cs typeface="Times New Roman" panose="02020603050405020304" pitchFamily="18" charset="0"/>
              </a:rPr>
              <a:t>below</a:t>
            </a:r>
            <a:r>
              <a:rPr lang="en-US" spc="-13" dirty="0">
                <a:cs typeface="Times New Roman" panose="02020603050405020304" pitchFamily="18" charset="0"/>
              </a:rPr>
              <a:t> </a:t>
            </a:r>
            <a:r>
              <a:rPr lang="en-US" dirty="0">
                <a:cs typeface="Times New Roman" panose="02020603050405020304" pitchFamily="18" charset="0"/>
              </a:rPr>
              <a:t>the</a:t>
            </a:r>
            <a:r>
              <a:rPr lang="en-US" spc="-9" dirty="0">
                <a:cs typeface="Times New Roman" panose="02020603050405020304" pitchFamily="18" charset="0"/>
              </a:rPr>
              <a:t> </a:t>
            </a:r>
            <a:r>
              <a:rPr lang="en-US" dirty="0">
                <a:cs typeface="Times New Roman" panose="02020603050405020304" pitchFamily="18" charset="0"/>
              </a:rPr>
              <a:t>a</a:t>
            </a:r>
            <a:r>
              <a:rPr lang="en-US" spc="-9" dirty="0">
                <a:cs typeface="Times New Roman" panose="02020603050405020304" pitchFamily="18" charset="0"/>
              </a:rPr>
              <a:t>v</a:t>
            </a:r>
            <a:r>
              <a:rPr lang="en-US" dirty="0">
                <a:cs typeface="Times New Roman" panose="02020603050405020304" pitchFamily="18" charset="0"/>
              </a:rPr>
              <a:t>erage</a:t>
            </a:r>
            <a:r>
              <a:rPr lang="en-US" spc="-9" dirty="0">
                <a:cs typeface="Times New Roman" panose="02020603050405020304" pitchFamily="18" charset="0"/>
              </a:rPr>
              <a:t> </a:t>
            </a:r>
            <a:r>
              <a:rPr lang="en-US" dirty="0">
                <a:cs typeface="Times New Roman" panose="02020603050405020304" pitchFamily="18" charset="0"/>
              </a:rPr>
              <a:t>a</a:t>
            </a:r>
            <a:r>
              <a:rPr lang="en-US" spc="4" dirty="0">
                <a:cs typeface="Times New Roman" panose="02020603050405020304" pitchFamily="18" charset="0"/>
              </a:rPr>
              <a:t>c</a:t>
            </a:r>
            <a:r>
              <a:rPr lang="en-US" spc="-13" dirty="0">
                <a:cs typeface="Times New Roman" panose="02020603050405020304" pitchFamily="18" charset="0"/>
              </a:rPr>
              <a:t>r</a:t>
            </a:r>
            <a:r>
              <a:rPr lang="en-US" dirty="0">
                <a:cs typeface="Times New Roman" panose="02020603050405020304" pitchFamily="18" charset="0"/>
              </a:rPr>
              <a:t>o</a:t>
            </a:r>
            <a:r>
              <a:rPr lang="en-US" spc="-9" dirty="0">
                <a:cs typeface="Times New Roman" panose="02020603050405020304" pitchFamily="18" charset="0"/>
              </a:rPr>
              <a:t>s</a:t>
            </a:r>
            <a:r>
              <a:rPr lang="en-US" dirty="0">
                <a:cs typeface="Times New Roman" panose="02020603050405020304" pitchFamily="18" charset="0"/>
              </a:rPr>
              <a:t>s</a:t>
            </a:r>
            <a:r>
              <a:rPr lang="en-US" spc="4" dirty="0">
                <a:cs typeface="Times New Roman" panose="02020603050405020304" pitchFamily="18" charset="0"/>
              </a:rPr>
              <a:t> </a:t>
            </a:r>
            <a:r>
              <a:rPr lang="en-US" dirty="0">
                <a:cs typeface="Times New Roman" panose="02020603050405020304" pitchFamily="18" charset="0"/>
              </a:rPr>
              <a:t>a</a:t>
            </a:r>
            <a:r>
              <a:rPr lang="en-US" spc="-9" dirty="0">
                <a:cs typeface="Times New Roman" panose="02020603050405020304" pitchFamily="18" charset="0"/>
              </a:rPr>
              <a:t>l</a:t>
            </a:r>
            <a:r>
              <a:rPr lang="en-US" dirty="0">
                <a:cs typeface="Times New Roman" panose="02020603050405020304" pitchFamily="18" charset="0"/>
              </a:rPr>
              <a:t>l </a:t>
            </a:r>
            <a:r>
              <a:rPr lang="en-US" dirty="0" smtClean="0">
                <a:cs typeface="Times New Roman" panose="02020603050405020304" pitchFamily="18" charset="0"/>
              </a:rPr>
              <a:t>S</a:t>
            </a:r>
            <a:r>
              <a:rPr lang="en-US" spc="-9" dirty="0">
                <a:cs typeface="Times New Roman" panose="02020603050405020304" pitchFamily="18" charset="0"/>
              </a:rPr>
              <a:t>t</a:t>
            </a:r>
            <a:r>
              <a:rPr lang="en-US" dirty="0" smtClean="0">
                <a:cs typeface="Times New Roman" panose="02020603050405020304" pitchFamily="18" charset="0"/>
              </a:rPr>
              <a:t>at</a:t>
            </a:r>
            <a:r>
              <a:rPr lang="en-US" spc="-9" dirty="0">
                <a:cs typeface="Times New Roman" panose="02020603050405020304" pitchFamily="18" charset="0"/>
              </a:rPr>
              <a:t>e</a:t>
            </a:r>
            <a:r>
              <a:rPr lang="en-US" spc="4" dirty="0">
                <a:cs typeface="Times New Roman" panose="02020603050405020304" pitchFamily="18" charset="0"/>
              </a:rPr>
              <a:t>s</a:t>
            </a:r>
            <a:r>
              <a:rPr lang="en-US" dirty="0">
                <a:cs typeface="Times New Roman" panose="02020603050405020304" pitchFamily="18" charset="0"/>
              </a:rPr>
              <a:t>; </a:t>
            </a:r>
            <a:r>
              <a:rPr lang="en-US" spc="-9" dirty="0">
                <a:cs typeface="Times New Roman" panose="02020603050405020304" pitchFamily="18" charset="0"/>
              </a:rPr>
              <a:t>the median score is typically around 50</a:t>
            </a:r>
            <a:r>
              <a:rPr lang="en-US" dirty="0" smtClean="0">
                <a:cs typeface="Times New Roman" panose="02020603050405020304" pitchFamily="18" charset="0"/>
              </a:rPr>
              <a:t>. </a:t>
            </a:r>
            <a:r>
              <a:rPr lang="en-US" spc="-9" dirty="0">
                <a:cs typeface="Times New Roman" panose="02020603050405020304" pitchFamily="18" charset="0"/>
              </a:rPr>
              <a:t>A quality score for Hispanics is computed in a similar manner but only using data for Hispanics</a:t>
            </a:r>
            <a:r>
              <a:rPr lang="en-US" dirty="0">
                <a:cs typeface="Times New Roman" panose="02020603050405020304" pitchFamily="18" charset="0"/>
              </a:rPr>
              <a:t>. </a:t>
            </a:r>
            <a:r>
              <a:rPr lang="en-US" spc="-13" dirty="0">
                <a:cs typeface="Times New Roman" panose="02020603050405020304" pitchFamily="18" charset="0"/>
              </a:rPr>
              <a:t>S</a:t>
            </a:r>
            <a:r>
              <a:rPr lang="en-US" dirty="0">
                <a:cs typeface="Times New Roman" panose="02020603050405020304" pitchFamily="18" charset="0"/>
              </a:rPr>
              <a:t>ee St</a:t>
            </a:r>
            <a:r>
              <a:rPr lang="en-US" spc="-9" dirty="0">
                <a:cs typeface="Times New Roman" panose="02020603050405020304" pitchFamily="18" charset="0"/>
              </a:rPr>
              <a:t>a</a:t>
            </a:r>
            <a:r>
              <a:rPr lang="en-US" dirty="0">
                <a:cs typeface="Times New Roman" panose="02020603050405020304" pitchFamily="18" charset="0"/>
              </a:rPr>
              <a:t>te S</a:t>
            </a:r>
            <a:r>
              <a:rPr lang="en-US" spc="-9" dirty="0">
                <a:cs typeface="Times New Roman" panose="02020603050405020304" pitchFamily="18" charset="0"/>
              </a:rPr>
              <a:t>n</a:t>
            </a:r>
            <a:r>
              <a:rPr lang="en-US" dirty="0">
                <a:cs typeface="Times New Roman" panose="02020603050405020304" pitchFamily="18" charset="0"/>
              </a:rPr>
              <a:t>ap</a:t>
            </a:r>
            <a:r>
              <a:rPr lang="en-US" spc="-9" dirty="0">
                <a:cs typeface="Times New Roman" panose="02020603050405020304" pitchFamily="18" charset="0"/>
              </a:rPr>
              <a:t>s</a:t>
            </a:r>
            <a:r>
              <a:rPr lang="en-US" dirty="0">
                <a:cs typeface="Times New Roman" panose="02020603050405020304" pitchFamily="18" charset="0"/>
              </a:rPr>
              <a:t>ho</a:t>
            </a:r>
            <a:r>
              <a:rPr lang="en-US" spc="-9" dirty="0">
                <a:cs typeface="Times New Roman" panose="02020603050405020304" pitchFamily="18" charset="0"/>
              </a:rPr>
              <a:t>t</a:t>
            </a:r>
            <a:r>
              <a:rPr lang="en-US" dirty="0">
                <a:cs typeface="Times New Roman" panose="02020603050405020304" pitchFamily="18" charset="0"/>
              </a:rPr>
              <a:t>s at </a:t>
            </a:r>
            <a:r>
              <a:rPr lang="en-US" u="sng" dirty="0">
                <a:solidFill>
                  <a:srgbClr val="0000FF"/>
                </a:solidFill>
                <a:cs typeface="Times New Roman" panose="02020603050405020304" pitchFamily="18" charset="0"/>
                <a:hlinkClick r:id="rId3"/>
              </a:rPr>
              <a:t>ht</a:t>
            </a:r>
            <a:r>
              <a:rPr lang="en-US" u="sng" spc="-9" dirty="0">
                <a:solidFill>
                  <a:srgbClr val="0000FF"/>
                </a:solidFill>
                <a:cs typeface="Times New Roman" panose="02020603050405020304" pitchFamily="18" charset="0"/>
                <a:hlinkClick r:id="rId3"/>
              </a:rPr>
              <a:t>t</a:t>
            </a:r>
            <a:r>
              <a:rPr lang="en-US" u="sng" dirty="0">
                <a:solidFill>
                  <a:srgbClr val="0000FF"/>
                </a:solidFill>
                <a:cs typeface="Times New Roman" panose="02020603050405020304" pitchFamily="18" charset="0"/>
                <a:hlinkClick r:id="rId3"/>
              </a:rPr>
              <a:t>p://</a:t>
            </a:r>
            <a:r>
              <a:rPr lang="en-US" u="sng" spc="-9" dirty="0">
                <a:solidFill>
                  <a:srgbClr val="0000FF"/>
                </a:solidFill>
                <a:cs typeface="Times New Roman" panose="02020603050405020304" pitchFamily="18" charset="0"/>
                <a:hlinkClick r:id="rId3"/>
              </a:rPr>
              <a:t>n</a:t>
            </a:r>
            <a:r>
              <a:rPr lang="en-US" u="sng" dirty="0">
                <a:solidFill>
                  <a:srgbClr val="0000FF"/>
                </a:solidFill>
                <a:cs typeface="Times New Roman" panose="02020603050405020304" pitchFamily="18" charset="0"/>
                <a:hlinkClick r:id="rId3"/>
              </a:rPr>
              <a:t>hqr</a:t>
            </a:r>
            <a:r>
              <a:rPr lang="en-US" u="sng" spc="-9" dirty="0">
                <a:solidFill>
                  <a:srgbClr val="0000FF"/>
                </a:solidFill>
                <a:cs typeface="Times New Roman" panose="02020603050405020304" pitchFamily="18" charset="0"/>
                <a:hlinkClick r:id="rId3"/>
              </a:rPr>
              <a:t>n</a:t>
            </a:r>
            <a:r>
              <a:rPr lang="en-US" u="sng" dirty="0">
                <a:solidFill>
                  <a:srgbClr val="0000FF"/>
                </a:solidFill>
                <a:cs typeface="Times New Roman" panose="02020603050405020304" pitchFamily="18" charset="0"/>
                <a:hlinkClick r:id="rId3"/>
              </a:rPr>
              <a:t>et.a</a:t>
            </a:r>
            <a:r>
              <a:rPr lang="en-US" u="sng" spc="-9" dirty="0">
                <a:solidFill>
                  <a:srgbClr val="0000FF"/>
                </a:solidFill>
                <a:cs typeface="Times New Roman" panose="02020603050405020304" pitchFamily="18" charset="0"/>
                <a:hlinkClick r:id="rId3"/>
              </a:rPr>
              <a:t>h</a:t>
            </a:r>
            <a:r>
              <a:rPr lang="en-US" u="sng" dirty="0">
                <a:solidFill>
                  <a:srgbClr val="0000FF"/>
                </a:solidFill>
                <a:cs typeface="Times New Roman" panose="02020603050405020304" pitchFamily="18" charset="0"/>
                <a:hlinkClick r:id="rId3"/>
              </a:rPr>
              <a:t>rq.</a:t>
            </a:r>
            <a:r>
              <a:rPr lang="en-US" u="sng" spc="-9" dirty="0">
                <a:solidFill>
                  <a:srgbClr val="0000FF"/>
                </a:solidFill>
                <a:cs typeface="Times New Roman" panose="02020603050405020304" pitchFamily="18" charset="0"/>
                <a:hlinkClick r:id="rId3"/>
              </a:rPr>
              <a:t>g</a:t>
            </a:r>
            <a:r>
              <a:rPr lang="en-US" u="sng" dirty="0">
                <a:solidFill>
                  <a:srgbClr val="0000FF"/>
                </a:solidFill>
                <a:cs typeface="Times New Roman" panose="02020603050405020304" pitchFamily="18" charset="0"/>
                <a:hlinkClick r:id="rId3"/>
              </a:rPr>
              <a:t>o</a:t>
            </a:r>
            <a:r>
              <a:rPr lang="en-US" u="sng" spc="-9" dirty="0">
                <a:solidFill>
                  <a:srgbClr val="0000FF"/>
                </a:solidFill>
                <a:cs typeface="Times New Roman" panose="02020603050405020304" pitchFamily="18" charset="0"/>
                <a:hlinkClick r:id="rId3"/>
              </a:rPr>
              <a:t>v</a:t>
            </a:r>
            <a:r>
              <a:rPr lang="en-US" u="sng" dirty="0">
                <a:solidFill>
                  <a:srgbClr val="0000FF"/>
                </a:solidFill>
                <a:cs typeface="Times New Roman" panose="02020603050405020304" pitchFamily="18" charset="0"/>
                <a:hlinkClick r:id="rId3"/>
              </a:rPr>
              <a:t>/</a:t>
            </a:r>
            <a:r>
              <a:rPr lang="en-US" u="sng" spc="4" dirty="0">
                <a:solidFill>
                  <a:srgbClr val="0000FF"/>
                </a:solidFill>
                <a:cs typeface="Times New Roman" panose="02020603050405020304" pitchFamily="18" charset="0"/>
                <a:hlinkClick r:id="rId3"/>
              </a:rPr>
              <a:t>i</a:t>
            </a:r>
            <a:r>
              <a:rPr lang="en-US" u="sng" dirty="0">
                <a:solidFill>
                  <a:srgbClr val="0000FF"/>
                </a:solidFill>
                <a:cs typeface="Times New Roman" panose="02020603050405020304" pitchFamily="18" charset="0"/>
                <a:hlinkClick r:id="rId3"/>
              </a:rPr>
              <a:t>nh</a:t>
            </a:r>
            <a:r>
              <a:rPr lang="en-US" u="sng" spc="-9" dirty="0">
                <a:solidFill>
                  <a:srgbClr val="0000FF"/>
                </a:solidFill>
                <a:cs typeface="Times New Roman" panose="02020603050405020304" pitchFamily="18" charset="0"/>
                <a:hlinkClick r:id="rId3"/>
              </a:rPr>
              <a:t>q</a:t>
            </a:r>
            <a:r>
              <a:rPr lang="en-US" u="sng" dirty="0">
                <a:solidFill>
                  <a:srgbClr val="0000FF"/>
                </a:solidFill>
                <a:cs typeface="Times New Roman" panose="02020603050405020304" pitchFamily="18" charset="0"/>
                <a:hlinkClick r:id="rId3"/>
              </a:rPr>
              <a:t>rdr/</a:t>
            </a:r>
            <a:r>
              <a:rPr lang="en-US" u="sng" spc="4" dirty="0">
                <a:solidFill>
                  <a:srgbClr val="0000FF"/>
                </a:solidFill>
                <a:cs typeface="Times New Roman" panose="02020603050405020304" pitchFamily="18" charset="0"/>
                <a:hlinkClick r:id="rId3"/>
              </a:rPr>
              <a:t>s</a:t>
            </a:r>
            <a:r>
              <a:rPr lang="en-US" u="sng" dirty="0">
                <a:solidFill>
                  <a:srgbClr val="0000FF"/>
                </a:solidFill>
                <a:cs typeface="Times New Roman" panose="02020603050405020304" pitchFamily="18" charset="0"/>
                <a:hlinkClick r:id="rId3"/>
              </a:rPr>
              <a:t>t</a:t>
            </a:r>
            <a:r>
              <a:rPr lang="en-US" u="sng" spc="-9" dirty="0">
                <a:solidFill>
                  <a:srgbClr val="0000FF"/>
                </a:solidFill>
                <a:cs typeface="Times New Roman" panose="02020603050405020304" pitchFamily="18" charset="0"/>
                <a:hlinkClick r:id="rId3"/>
              </a:rPr>
              <a:t>a</a:t>
            </a:r>
            <a:r>
              <a:rPr lang="en-US" u="sng" dirty="0">
                <a:solidFill>
                  <a:srgbClr val="0000FF"/>
                </a:solidFill>
                <a:cs typeface="Times New Roman" panose="02020603050405020304" pitchFamily="18" charset="0"/>
                <a:hlinkClick r:id="rId3"/>
              </a:rPr>
              <a:t>te</a:t>
            </a:r>
            <a:r>
              <a:rPr lang="en-US" u="sng" spc="-9" dirty="0">
                <a:solidFill>
                  <a:srgbClr val="0000FF"/>
                </a:solidFill>
                <a:cs typeface="Times New Roman" panose="02020603050405020304" pitchFamily="18" charset="0"/>
                <a:hlinkClick r:id="rId3"/>
              </a:rPr>
              <a:t>/</a:t>
            </a:r>
            <a:r>
              <a:rPr lang="en-US" u="sng" spc="4" dirty="0">
                <a:solidFill>
                  <a:srgbClr val="0000FF"/>
                </a:solidFill>
                <a:cs typeface="Times New Roman" panose="02020603050405020304" pitchFamily="18" charset="0"/>
                <a:hlinkClick r:id="rId3"/>
              </a:rPr>
              <a:t>s</a:t>
            </a:r>
            <a:r>
              <a:rPr lang="en-US" u="sng" dirty="0">
                <a:solidFill>
                  <a:srgbClr val="0000FF"/>
                </a:solidFill>
                <a:cs typeface="Times New Roman" panose="02020603050405020304" pitchFamily="18" charset="0"/>
                <a:hlinkClick r:id="rId3"/>
              </a:rPr>
              <a:t>el</a:t>
            </a:r>
            <a:r>
              <a:rPr lang="en-US" u="sng" spc="-9" dirty="0">
                <a:solidFill>
                  <a:srgbClr val="0000FF"/>
                </a:solidFill>
                <a:cs typeface="Times New Roman" panose="02020603050405020304" pitchFamily="18" charset="0"/>
                <a:hlinkClick r:id="rId3"/>
              </a:rPr>
              <a:t>e</a:t>
            </a:r>
            <a:r>
              <a:rPr lang="en-US" u="sng" spc="4" dirty="0">
                <a:solidFill>
                  <a:srgbClr val="0000FF"/>
                </a:solidFill>
                <a:cs typeface="Times New Roman" panose="02020603050405020304" pitchFamily="18" charset="0"/>
                <a:hlinkClick r:id="rId3"/>
              </a:rPr>
              <a:t>c</a:t>
            </a:r>
            <a:r>
              <a:rPr lang="en-US" u="sng" dirty="0">
                <a:solidFill>
                  <a:srgbClr val="0000FF"/>
                </a:solidFill>
                <a:cs typeface="Times New Roman" panose="02020603050405020304" pitchFamily="18" charset="0"/>
                <a:hlinkClick r:id="rId3"/>
              </a:rPr>
              <a:t>t</a:t>
            </a:r>
            <a:r>
              <a:rPr lang="en-US" spc="18" dirty="0">
                <a:solidFill>
                  <a:srgbClr val="0000FF"/>
                </a:solidFill>
                <a:cs typeface="Times New Roman" panose="02020603050405020304" pitchFamily="18" charset="0"/>
                <a:hlinkClick r:id="rId3"/>
              </a:rPr>
              <a:t> </a:t>
            </a:r>
            <a:r>
              <a:rPr lang="en-US" spc="-9" dirty="0">
                <a:cs typeface="Times New Roman" panose="02020603050405020304" pitchFamily="18" charset="0"/>
              </a:rPr>
              <a:t>f</a:t>
            </a:r>
            <a:r>
              <a:rPr lang="en-US" dirty="0">
                <a:cs typeface="Times New Roman" panose="02020603050405020304" pitchFamily="18" charset="0"/>
              </a:rPr>
              <a:t>or </a:t>
            </a:r>
            <a:r>
              <a:rPr lang="en-US" spc="-4" dirty="0">
                <a:cs typeface="Times New Roman" panose="02020603050405020304" pitchFamily="18" charset="0"/>
              </a:rPr>
              <a:t>m</a:t>
            </a:r>
            <a:r>
              <a:rPr lang="en-US" dirty="0">
                <a:cs typeface="Times New Roman" panose="02020603050405020304" pitchFamily="18" charset="0"/>
              </a:rPr>
              <a:t>ore deta</a:t>
            </a:r>
            <a:r>
              <a:rPr lang="en-US" spc="-9" dirty="0">
                <a:cs typeface="Times New Roman" panose="02020603050405020304" pitchFamily="18" charset="0"/>
              </a:rPr>
              <a:t>i</a:t>
            </a:r>
            <a:r>
              <a:rPr lang="en-US" dirty="0">
                <a:cs typeface="Times New Roman" panose="02020603050405020304" pitchFamily="18" charset="0"/>
              </a:rPr>
              <a:t>led</a:t>
            </a:r>
            <a:r>
              <a:rPr lang="en-US" spc="-9" dirty="0">
                <a:cs typeface="Times New Roman" panose="02020603050405020304" pitchFamily="18" charset="0"/>
              </a:rPr>
              <a:t> </a:t>
            </a:r>
            <a:r>
              <a:rPr lang="en-US" spc="4" dirty="0">
                <a:cs typeface="Times New Roman" panose="02020603050405020304" pitchFamily="18" charset="0"/>
              </a:rPr>
              <a:t>m</a:t>
            </a:r>
            <a:r>
              <a:rPr lang="en-US" dirty="0">
                <a:cs typeface="Times New Roman" panose="02020603050405020304" pitchFamily="18" charset="0"/>
              </a:rPr>
              <a:t>e</a:t>
            </a:r>
            <a:r>
              <a:rPr lang="en-US" spc="-9" dirty="0">
                <a:cs typeface="Times New Roman" panose="02020603050405020304" pitchFamily="18" charset="0"/>
              </a:rPr>
              <a:t>t</a:t>
            </a:r>
            <a:r>
              <a:rPr lang="en-US" dirty="0">
                <a:cs typeface="Times New Roman" panose="02020603050405020304" pitchFamily="18" charset="0"/>
              </a:rPr>
              <a:t>ho</a:t>
            </a:r>
            <a:r>
              <a:rPr lang="en-US" spc="-9" dirty="0">
                <a:cs typeface="Times New Roman" panose="02020603050405020304" pitchFamily="18" charset="0"/>
              </a:rPr>
              <a:t>d</a:t>
            </a:r>
            <a:r>
              <a:rPr lang="en-US" spc="4" dirty="0">
                <a:cs typeface="Times New Roman" panose="02020603050405020304" pitchFamily="18" charset="0"/>
              </a:rPr>
              <a:t>s</a:t>
            </a:r>
            <a:r>
              <a:rPr lang="en-US" dirty="0">
                <a:cs typeface="Times New Roman" panose="02020603050405020304" pitchFamily="18" charset="0"/>
              </a:rPr>
              <a:t>.</a:t>
            </a:r>
          </a:p>
          <a:p>
            <a:pPr marL="174708" indent="-174708">
              <a:buFont typeface="Arial" panose="020B0604020202020204" pitchFamily="34" charset="0"/>
              <a:buChar char="•"/>
            </a:pPr>
            <a:r>
              <a:rPr lang="en-US" b="1" dirty="0" smtClean="0">
                <a:cs typeface="Times New Roman" panose="02020603050405020304" pitchFamily="18" charset="0"/>
              </a:rPr>
              <a:t>Geographic Variation:</a:t>
            </a:r>
            <a:endParaRPr lang="en-US" b="1" dirty="0">
              <a:cs typeface="Times New Roman" panose="02020603050405020304" pitchFamily="18" charset="0"/>
            </a:endParaRPr>
          </a:p>
          <a:p>
            <a:pPr marL="354074" indent="-186355">
              <a:buFont typeface="Arial" panose="020B0604020202020204" pitchFamily="34" charset="0"/>
              <a:buChar char="•"/>
            </a:pPr>
            <a:r>
              <a:rPr lang="en-US" dirty="0">
                <a:cs typeface="Times New Roman" panose="02020603050405020304" pitchFamily="18" charset="0"/>
              </a:rPr>
              <a:t>There was significant variation in overall quality among </a:t>
            </a:r>
            <a:r>
              <a:rPr lang="en-US" dirty="0" smtClean="0">
                <a:cs typeface="Times New Roman" panose="02020603050405020304" pitchFamily="18" charset="0"/>
              </a:rPr>
              <a:t>U.S. States on the border. Arizona and California are close to the median while New Mexico and Texas are far from the median, ranking 48 and 49, respectively, out of the 50 States and the District of Columbia.</a:t>
            </a:r>
            <a:endParaRPr lang="en-US" dirty="0">
              <a:cs typeface="Times New Roman" panose="02020603050405020304" pitchFamily="18" charset="0"/>
            </a:endParaRPr>
          </a:p>
          <a:p>
            <a:pPr marL="354074" indent="-186355">
              <a:buFont typeface="Arial" panose="020B0604020202020204" pitchFamily="34" charset="0"/>
              <a:buChar char="•"/>
            </a:pPr>
            <a:r>
              <a:rPr lang="en-US" b="0" dirty="0" smtClean="0">
                <a:cs typeface="Times New Roman" panose="02020603050405020304" pitchFamily="18" charset="0"/>
              </a:rPr>
              <a:t>In terms of quality </a:t>
            </a:r>
            <a:r>
              <a:rPr lang="en-US" dirty="0" smtClean="0">
                <a:cs typeface="Times New Roman" panose="02020603050405020304" pitchFamily="18" charset="0"/>
              </a:rPr>
              <a:t>of care received by Hispanics, there </a:t>
            </a:r>
            <a:r>
              <a:rPr lang="en-US" dirty="0">
                <a:cs typeface="Times New Roman" panose="02020603050405020304" pitchFamily="18" charset="0"/>
              </a:rPr>
              <a:t>was also significant variation </a:t>
            </a:r>
            <a:r>
              <a:rPr lang="en-US" dirty="0" smtClean="0">
                <a:cs typeface="Times New Roman" panose="02020603050405020304" pitchFamily="18" charset="0"/>
              </a:rPr>
              <a:t>among U.S. States on the border.</a:t>
            </a:r>
            <a:r>
              <a:rPr lang="en-US" dirty="0">
                <a:cs typeface="Times New Roman" panose="02020603050405020304" pitchFamily="18" charset="0"/>
              </a:rPr>
              <a:t> </a:t>
            </a:r>
            <a:r>
              <a:rPr lang="en-US" dirty="0" smtClean="0">
                <a:cs typeface="Times New Roman" panose="02020603050405020304" pitchFamily="18" charset="0"/>
              </a:rPr>
              <a:t>Arizona, California, and New Mexico </a:t>
            </a:r>
            <a:r>
              <a:rPr lang="en-US" dirty="0">
                <a:cs typeface="Times New Roman" panose="02020603050405020304" pitchFamily="18" charset="0"/>
              </a:rPr>
              <a:t>are close to the median while </a:t>
            </a:r>
            <a:r>
              <a:rPr lang="en-US" dirty="0" smtClean="0">
                <a:cs typeface="Times New Roman" panose="02020603050405020304" pitchFamily="18" charset="0"/>
              </a:rPr>
              <a:t>Texas ranks last </a:t>
            </a:r>
            <a:r>
              <a:rPr lang="en-US" dirty="0">
                <a:cs typeface="Times New Roman" panose="02020603050405020304" pitchFamily="18" charset="0"/>
              </a:rPr>
              <a:t>out of the 50 </a:t>
            </a:r>
            <a:r>
              <a:rPr lang="en-US" dirty="0" smtClean="0">
                <a:cs typeface="Times New Roman" panose="02020603050405020304" pitchFamily="18" charset="0"/>
              </a:rPr>
              <a:t>States and </a:t>
            </a:r>
            <a:r>
              <a:rPr lang="en-US" dirty="0">
                <a:cs typeface="Times New Roman" panose="02020603050405020304" pitchFamily="18" charset="0"/>
              </a:rPr>
              <a:t>the District of Columbia.</a:t>
            </a:r>
          </a:p>
          <a:p>
            <a:pPr marL="354074" indent="-186355">
              <a:buFont typeface="Arial" panose="020B0604020202020204" pitchFamily="34" charset="0"/>
              <a:buChar char="•"/>
            </a:pPr>
            <a:r>
              <a:rPr lang="en-US" dirty="0" smtClean="0">
                <a:cs typeface="Times New Roman" panose="02020603050405020304" pitchFamily="18" charset="0"/>
              </a:rPr>
              <a:t>The </a:t>
            </a:r>
            <a:r>
              <a:rPr lang="en-US" dirty="0">
                <a:cs typeface="Times New Roman" panose="02020603050405020304" pitchFamily="18" charset="0"/>
              </a:rPr>
              <a:t>State Snapshots tool (</a:t>
            </a:r>
            <a:r>
              <a:rPr lang="en-US" u="sng" dirty="0">
                <a:cs typeface="Times New Roman" panose="02020603050405020304" pitchFamily="18" charset="0"/>
                <a:hlinkClick r:id="rId3"/>
              </a:rPr>
              <a:t>http://nhqrnet.ahrq.gov/inhqrdr/state/select</a:t>
            </a:r>
            <a:r>
              <a:rPr lang="en-US" dirty="0">
                <a:cs typeface="Times New Roman" panose="02020603050405020304" pitchFamily="18" charset="0"/>
              </a:rPr>
              <a:t>), part of the QDR </a:t>
            </a:r>
            <a:r>
              <a:rPr lang="en-US" dirty="0" smtClean="0">
                <a:cs typeface="Times New Roman" panose="02020603050405020304" pitchFamily="18" charset="0"/>
              </a:rPr>
              <a:t>Web site</a:t>
            </a:r>
            <a:r>
              <a:rPr lang="en-US" dirty="0">
                <a:cs typeface="Times New Roman" panose="02020603050405020304" pitchFamily="18" charset="0"/>
              </a:rPr>
              <a:t>, focuses on variation across </a:t>
            </a:r>
            <a:r>
              <a:rPr lang="en-US" dirty="0" smtClean="0">
                <a:cs typeface="Times New Roman" panose="02020603050405020304" pitchFamily="18" charset="0"/>
              </a:rPr>
              <a:t>States </a:t>
            </a:r>
            <a:r>
              <a:rPr lang="en-US" dirty="0">
                <a:cs typeface="Times New Roman" panose="02020603050405020304" pitchFamily="18" charset="0"/>
              </a:rPr>
              <a:t>and helps </a:t>
            </a:r>
            <a:r>
              <a:rPr lang="en-US" dirty="0" smtClean="0">
                <a:cs typeface="Times New Roman" panose="02020603050405020304" pitchFamily="18" charset="0"/>
              </a:rPr>
              <a:t>State </a:t>
            </a:r>
            <a:r>
              <a:rPr lang="en-US" dirty="0">
                <a:cs typeface="Times New Roman" panose="02020603050405020304" pitchFamily="18" charset="0"/>
              </a:rPr>
              <a:t>health leaders, researchers, and consumers understand the status of health care in individual </a:t>
            </a:r>
            <a:r>
              <a:rPr lang="en-US" dirty="0" smtClean="0">
                <a:cs typeface="Times New Roman" panose="02020603050405020304" pitchFamily="18" charset="0"/>
              </a:rPr>
              <a:t>States </a:t>
            </a:r>
            <a:r>
              <a:rPr lang="en-US" dirty="0">
                <a:cs typeface="Times New Roman" panose="02020603050405020304" pitchFamily="18" charset="0"/>
              </a:rPr>
              <a:t>and the District of Columbia. It is based on more than 100 QDR measures for which </a:t>
            </a:r>
            <a:r>
              <a:rPr lang="en-US" dirty="0" smtClean="0">
                <a:cs typeface="Times New Roman" panose="02020603050405020304" pitchFamily="18" charset="0"/>
              </a:rPr>
              <a:t>State </a:t>
            </a:r>
            <a:r>
              <a:rPr lang="en-US" dirty="0">
                <a:cs typeface="Times New Roman" panose="02020603050405020304" pitchFamily="18" charset="0"/>
              </a:rPr>
              <a:t>estimates are possible. </a:t>
            </a:r>
            <a:endParaRPr lang="en-US" dirty="0">
              <a:cs typeface="Arial"/>
            </a:endParaRPr>
          </a:p>
          <a:p>
            <a:endParaRPr lang="en-US" dirty="0"/>
          </a:p>
          <a:p>
            <a:endParaRPr lang="en-US" sz="900" dirty="0"/>
          </a:p>
        </p:txBody>
      </p:sp>
      <p:sp>
        <p:nvSpPr>
          <p:cNvPr id="4" name="Slide Number Placeholder 3"/>
          <p:cNvSpPr>
            <a:spLocks noGrp="1"/>
          </p:cNvSpPr>
          <p:nvPr>
            <p:ph type="sldNum" sz="quarter" idx="10"/>
          </p:nvPr>
        </p:nvSpPr>
        <p:spPr/>
        <p:txBody>
          <a:bodyPr/>
          <a:lstStyle/>
          <a:p>
            <a:fld id="{614C09A2-EABE-4D03-A906-80A1C45E8F8D}" type="slidenum">
              <a:rPr lang="en-US" smtClean="0"/>
              <a:t>118</a:t>
            </a:fld>
            <a:endParaRPr lang="en-US"/>
          </a:p>
        </p:txBody>
      </p:sp>
    </p:spTree>
    <p:extLst>
      <p:ext uri="{BB962C8B-B14F-4D97-AF65-F5344CB8AC3E}">
        <p14:creationId xmlns:p14="http://schemas.microsoft.com/office/powerpoint/2010/main" val="260141093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lstStyle/>
          <a:p>
            <a:r>
              <a:rPr lang="en-US" b="1" dirty="0" smtClean="0">
                <a:latin typeface="+mj-lt"/>
              </a:rPr>
              <a:t>Source: </a:t>
            </a:r>
            <a:r>
              <a:rPr lang="en-US" dirty="0" smtClean="0"/>
              <a:t>AHRQ State Snapshots 2014. </a:t>
            </a:r>
            <a:r>
              <a:rPr lang="en-US" dirty="0" smtClean="0">
                <a:hlinkClick r:id="rId3"/>
              </a:rPr>
              <a:t>http://nhqrnet.ahrq.gov/inhqrdr/state/select</a:t>
            </a:r>
            <a:r>
              <a:rPr lang="en-US" dirty="0" smtClean="0"/>
              <a:t>. </a:t>
            </a:r>
            <a:endParaRPr lang="en-US" b="1" dirty="0" smtClean="0">
              <a:latin typeface="+mj-lt"/>
            </a:endParaRPr>
          </a:p>
          <a:p>
            <a:endParaRPr lang="en-US" dirty="0">
              <a:latin typeface="+mj-lt"/>
            </a:endParaRPr>
          </a:p>
          <a:p>
            <a:pPr marL="174708" indent="-174708">
              <a:buFont typeface="Arial" panose="020B0604020202020204" pitchFamily="34" charset="0"/>
              <a:buChar char="•"/>
            </a:pPr>
            <a:r>
              <a:rPr lang="en-US" b="1" dirty="0" smtClean="0">
                <a:latin typeface="+mj-lt"/>
              </a:rPr>
              <a:t>Geographic Variation:</a:t>
            </a:r>
          </a:p>
          <a:p>
            <a:pPr marL="354074" indent="-186355">
              <a:buFont typeface="Arial" panose="020B0604020202020204" pitchFamily="34" charset="0"/>
              <a:buChar char="•"/>
            </a:pPr>
            <a:r>
              <a:rPr lang="en-US" dirty="0" smtClean="0">
                <a:latin typeface="+mj-lt"/>
              </a:rPr>
              <a:t>Border States vary in the quality of care delivered in different </a:t>
            </a:r>
            <a:r>
              <a:rPr lang="en-US" b="0" dirty="0" smtClean="0">
                <a:latin typeface="+mj-lt"/>
              </a:rPr>
              <a:t>priority areas </a:t>
            </a:r>
            <a:r>
              <a:rPr lang="en-US" dirty="0" smtClean="0">
                <a:latin typeface="+mj-lt"/>
              </a:rPr>
              <a:t>of the National Quality Strategy.</a:t>
            </a:r>
            <a:r>
              <a:rPr lang="en-US" dirty="0">
                <a:latin typeface="+mj-lt"/>
                <a:cs typeface="Times New Roman" panose="02020603050405020304" pitchFamily="18" charset="0"/>
              </a:rPr>
              <a:t> An o</a:t>
            </a:r>
            <a:r>
              <a:rPr lang="en-US" spc="-9" dirty="0">
                <a:latin typeface="+mj-lt"/>
                <a:cs typeface="Times New Roman" panose="02020603050405020304" pitchFamily="18" charset="0"/>
              </a:rPr>
              <a:t>v</a:t>
            </a:r>
            <a:r>
              <a:rPr lang="en-US" dirty="0">
                <a:latin typeface="+mj-lt"/>
                <a:cs typeface="Times New Roman" panose="02020603050405020304" pitchFamily="18" charset="0"/>
              </a:rPr>
              <a:t>er</a:t>
            </a:r>
            <a:r>
              <a:rPr lang="en-US" spc="-9" dirty="0">
                <a:latin typeface="+mj-lt"/>
                <a:cs typeface="Times New Roman" panose="02020603050405020304" pitchFamily="18" charset="0"/>
              </a:rPr>
              <a:t>a</a:t>
            </a:r>
            <a:r>
              <a:rPr lang="en-US" dirty="0">
                <a:latin typeface="+mj-lt"/>
                <a:cs typeface="Times New Roman" panose="02020603050405020304" pitchFamily="18" charset="0"/>
              </a:rPr>
              <a:t>ll</a:t>
            </a:r>
            <a:r>
              <a:rPr lang="en-US" spc="-9" dirty="0">
                <a:latin typeface="+mj-lt"/>
                <a:cs typeface="Times New Roman" panose="02020603050405020304" pitchFamily="18" charset="0"/>
              </a:rPr>
              <a:t> </a:t>
            </a:r>
            <a:r>
              <a:rPr lang="en-US" dirty="0">
                <a:latin typeface="+mj-lt"/>
                <a:cs typeface="Times New Roman" panose="02020603050405020304" pitchFamily="18" charset="0"/>
              </a:rPr>
              <a:t>qua</a:t>
            </a:r>
            <a:r>
              <a:rPr lang="en-US" spc="-9" dirty="0">
                <a:latin typeface="+mj-lt"/>
                <a:cs typeface="Times New Roman" panose="02020603050405020304" pitchFamily="18" charset="0"/>
              </a:rPr>
              <a:t>l</a:t>
            </a:r>
            <a:r>
              <a:rPr lang="en-US" dirty="0">
                <a:latin typeface="+mj-lt"/>
                <a:cs typeface="Times New Roman" panose="02020603050405020304" pitchFamily="18" charset="0"/>
              </a:rPr>
              <a:t>ity</a:t>
            </a:r>
            <a:r>
              <a:rPr lang="en-US" spc="-4" dirty="0">
                <a:latin typeface="+mj-lt"/>
                <a:cs typeface="Times New Roman" panose="02020603050405020304" pitchFamily="18" charset="0"/>
              </a:rPr>
              <a:t> s</a:t>
            </a:r>
            <a:r>
              <a:rPr lang="en-US" spc="4" dirty="0">
                <a:latin typeface="+mj-lt"/>
                <a:cs typeface="Times New Roman" panose="02020603050405020304" pitchFamily="18" charset="0"/>
              </a:rPr>
              <a:t>c</a:t>
            </a:r>
            <a:r>
              <a:rPr lang="en-US" dirty="0">
                <a:latin typeface="+mj-lt"/>
                <a:cs typeface="Times New Roman" panose="02020603050405020304" pitchFamily="18" charset="0"/>
              </a:rPr>
              <a:t>ore</a:t>
            </a:r>
            <a:r>
              <a:rPr lang="en-US" spc="-9" dirty="0">
                <a:latin typeface="+mj-lt"/>
                <a:cs typeface="Times New Roman" panose="02020603050405020304" pitchFamily="18" charset="0"/>
              </a:rPr>
              <a:t> i</a:t>
            </a:r>
            <a:r>
              <a:rPr lang="en-US" dirty="0">
                <a:latin typeface="+mj-lt"/>
                <a:cs typeface="Times New Roman" panose="02020603050405020304" pitchFamily="18" charset="0"/>
              </a:rPr>
              <a:t>s</a:t>
            </a:r>
            <a:r>
              <a:rPr lang="en-US" spc="4" dirty="0">
                <a:latin typeface="+mj-lt"/>
                <a:cs typeface="Times New Roman" panose="02020603050405020304" pitchFamily="18" charset="0"/>
              </a:rPr>
              <a:t> c</a:t>
            </a:r>
            <a:r>
              <a:rPr lang="en-US" spc="-9" dirty="0">
                <a:latin typeface="+mj-lt"/>
                <a:cs typeface="Times New Roman" panose="02020603050405020304" pitchFamily="18" charset="0"/>
              </a:rPr>
              <a:t>o</a:t>
            </a:r>
            <a:r>
              <a:rPr lang="en-US" spc="4" dirty="0">
                <a:latin typeface="+mj-lt"/>
                <a:cs typeface="Times New Roman" panose="02020603050405020304" pitchFamily="18" charset="0"/>
              </a:rPr>
              <a:t>m</a:t>
            </a:r>
            <a:r>
              <a:rPr lang="en-US" spc="-9" dirty="0">
                <a:latin typeface="+mj-lt"/>
                <a:cs typeface="Times New Roman" panose="02020603050405020304" pitchFamily="18" charset="0"/>
              </a:rPr>
              <a:t>p</a:t>
            </a:r>
            <a:r>
              <a:rPr lang="en-US" dirty="0">
                <a:latin typeface="+mj-lt"/>
                <a:cs typeface="Times New Roman" panose="02020603050405020304" pitchFamily="18" charset="0"/>
              </a:rPr>
              <a:t>uted</a:t>
            </a:r>
            <a:r>
              <a:rPr lang="en-US" spc="-9" dirty="0">
                <a:latin typeface="+mj-lt"/>
                <a:cs typeface="Times New Roman" panose="02020603050405020304" pitchFamily="18" charset="0"/>
              </a:rPr>
              <a:t> </a:t>
            </a:r>
            <a:r>
              <a:rPr lang="en-US" dirty="0">
                <a:latin typeface="+mj-lt"/>
                <a:cs typeface="Times New Roman" panose="02020603050405020304" pitchFamily="18" charset="0"/>
              </a:rPr>
              <a:t>for </a:t>
            </a:r>
            <a:r>
              <a:rPr lang="en-US" spc="-9" dirty="0">
                <a:latin typeface="+mj-lt"/>
                <a:cs typeface="Times New Roman" panose="02020603050405020304" pitchFamily="18" charset="0"/>
              </a:rPr>
              <a:t>e</a:t>
            </a:r>
            <a:r>
              <a:rPr lang="en-US" dirty="0">
                <a:latin typeface="+mj-lt"/>
                <a:cs typeface="Times New Roman" panose="02020603050405020304" pitchFamily="18" charset="0"/>
              </a:rPr>
              <a:t>a</a:t>
            </a:r>
            <a:r>
              <a:rPr lang="en-US" spc="4" dirty="0">
                <a:latin typeface="+mj-lt"/>
                <a:cs typeface="Times New Roman" panose="02020603050405020304" pitchFamily="18" charset="0"/>
              </a:rPr>
              <a:t>c</a:t>
            </a:r>
            <a:r>
              <a:rPr lang="en-US" dirty="0">
                <a:latin typeface="+mj-lt"/>
                <a:cs typeface="Times New Roman" panose="02020603050405020304" pitchFamily="18" charset="0"/>
              </a:rPr>
              <a:t>h</a:t>
            </a:r>
            <a:r>
              <a:rPr lang="en-US" spc="-9" dirty="0">
                <a:latin typeface="+mj-lt"/>
                <a:cs typeface="Times New Roman" panose="02020603050405020304" pitchFamily="18" charset="0"/>
              </a:rPr>
              <a:t> St</a:t>
            </a:r>
            <a:r>
              <a:rPr lang="en-US" dirty="0" smtClean="0">
                <a:latin typeface="+mj-lt"/>
                <a:cs typeface="Times New Roman" panose="02020603050405020304" pitchFamily="18" charset="0"/>
              </a:rPr>
              <a:t>ate </a:t>
            </a:r>
            <a:r>
              <a:rPr lang="en-US" spc="-9" dirty="0">
                <a:latin typeface="+mj-lt"/>
                <a:cs typeface="Times New Roman" panose="02020603050405020304" pitchFamily="18" charset="0"/>
              </a:rPr>
              <a:t>b</a:t>
            </a:r>
            <a:r>
              <a:rPr lang="en-US" dirty="0">
                <a:latin typeface="+mj-lt"/>
                <a:cs typeface="Times New Roman" panose="02020603050405020304" pitchFamily="18" charset="0"/>
              </a:rPr>
              <a:t>a</a:t>
            </a:r>
            <a:r>
              <a:rPr lang="en-US" spc="-9" dirty="0">
                <a:latin typeface="+mj-lt"/>
                <a:cs typeface="Times New Roman" panose="02020603050405020304" pitchFamily="18" charset="0"/>
              </a:rPr>
              <a:t>s</a:t>
            </a:r>
            <a:r>
              <a:rPr lang="en-US" dirty="0">
                <a:latin typeface="+mj-lt"/>
                <a:cs typeface="Times New Roman" panose="02020603050405020304" pitchFamily="18" charset="0"/>
              </a:rPr>
              <a:t>ed on</a:t>
            </a:r>
            <a:r>
              <a:rPr lang="en-US" spc="-9" dirty="0">
                <a:latin typeface="+mj-lt"/>
                <a:cs typeface="Times New Roman" panose="02020603050405020304" pitchFamily="18" charset="0"/>
              </a:rPr>
              <a:t> </a:t>
            </a:r>
            <a:r>
              <a:rPr lang="en-US" dirty="0">
                <a:latin typeface="+mj-lt"/>
                <a:cs typeface="Times New Roman" panose="02020603050405020304" pitchFamily="18" charset="0"/>
              </a:rPr>
              <a:t>the</a:t>
            </a:r>
            <a:r>
              <a:rPr lang="en-US" spc="-9" dirty="0">
                <a:latin typeface="+mj-lt"/>
                <a:cs typeface="Times New Roman" panose="02020603050405020304" pitchFamily="18" charset="0"/>
              </a:rPr>
              <a:t> </a:t>
            </a:r>
            <a:r>
              <a:rPr lang="en-US" dirty="0">
                <a:latin typeface="+mj-lt"/>
                <a:cs typeface="Times New Roman" panose="02020603050405020304" pitchFamily="18" charset="0"/>
              </a:rPr>
              <a:t>nu</a:t>
            </a:r>
            <a:r>
              <a:rPr lang="en-US" spc="-9" dirty="0">
                <a:latin typeface="+mj-lt"/>
                <a:cs typeface="Times New Roman" panose="02020603050405020304" pitchFamily="18" charset="0"/>
              </a:rPr>
              <a:t>m</a:t>
            </a:r>
            <a:r>
              <a:rPr lang="en-US" dirty="0">
                <a:latin typeface="+mj-lt"/>
                <a:cs typeface="Times New Roman" panose="02020603050405020304" pitchFamily="18" charset="0"/>
              </a:rPr>
              <a:t>ber </a:t>
            </a:r>
            <a:r>
              <a:rPr lang="en-US" spc="-9" dirty="0">
                <a:latin typeface="+mj-lt"/>
                <a:cs typeface="Times New Roman" panose="02020603050405020304" pitchFamily="18" charset="0"/>
              </a:rPr>
              <a:t>o</a:t>
            </a:r>
            <a:r>
              <a:rPr lang="en-US" dirty="0">
                <a:latin typeface="+mj-lt"/>
                <a:cs typeface="Times New Roman" panose="02020603050405020304" pitchFamily="18" charset="0"/>
              </a:rPr>
              <a:t>f q</a:t>
            </a:r>
            <a:r>
              <a:rPr lang="en-US" spc="-9" dirty="0">
                <a:latin typeface="+mj-lt"/>
                <a:cs typeface="Times New Roman" panose="02020603050405020304" pitchFamily="18" charset="0"/>
              </a:rPr>
              <a:t>u</a:t>
            </a:r>
            <a:r>
              <a:rPr lang="en-US" dirty="0">
                <a:latin typeface="+mj-lt"/>
                <a:cs typeface="Times New Roman" panose="02020603050405020304" pitchFamily="18" charset="0"/>
              </a:rPr>
              <a:t>ality</a:t>
            </a:r>
            <a:r>
              <a:rPr lang="en-US" spc="-13" dirty="0">
                <a:latin typeface="+mj-lt"/>
                <a:cs typeface="Times New Roman" panose="02020603050405020304" pitchFamily="18" charset="0"/>
              </a:rPr>
              <a:t> </a:t>
            </a:r>
            <a:r>
              <a:rPr lang="en-US" spc="-9" dirty="0">
                <a:latin typeface="+mj-lt"/>
                <a:cs typeface="Times New Roman" panose="02020603050405020304" pitchFamily="18" charset="0"/>
              </a:rPr>
              <a:t>m</a:t>
            </a:r>
            <a:r>
              <a:rPr lang="en-US" dirty="0">
                <a:latin typeface="+mj-lt"/>
                <a:cs typeface="Times New Roman" panose="02020603050405020304" pitchFamily="18" charset="0"/>
              </a:rPr>
              <a:t>ea</a:t>
            </a:r>
            <a:r>
              <a:rPr lang="en-US" spc="4" dirty="0">
                <a:latin typeface="+mj-lt"/>
                <a:cs typeface="Times New Roman" panose="02020603050405020304" pitchFamily="18" charset="0"/>
              </a:rPr>
              <a:t>s</a:t>
            </a:r>
            <a:r>
              <a:rPr lang="en-US" dirty="0">
                <a:latin typeface="+mj-lt"/>
                <a:cs typeface="Times New Roman" panose="02020603050405020304" pitchFamily="18" charset="0"/>
              </a:rPr>
              <a:t>u</a:t>
            </a:r>
            <a:r>
              <a:rPr lang="en-US" spc="-13" dirty="0">
                <a:latin typeface="+mj-lt"/>
                <a:cs typeface="Times New Roman" panose="02020603050405020304" pitchFamily="18" charset="0"/>
              </a:rPr>
              <a:t>r</a:t>
            </a:r>
            <a:r>
              <a:rPr lang="en-US" dirty="0">
                <a:latin typeface="+mj-lt"/>
                <a:cs typeface="Times New Roman" panose="02020603050405020304" pitchFamily="18" charset="0"/>
              </a:rPr>
              <a:t>es</a:t>
            </a:r>
            <a:r>
              <a:rPr lang="en-US" spc="4" dirty="0">
                <a:latin typeface="+mj-lt"/>
                <a:cs typeface="Times New Roman" panose="02020603050405020304" pitchFamily="18" charset="0"/>
              </a:rPr>
              <a:t> </a:t>
            </a:r>
            <a:r>
              <a:rPr lang="en-US" spc="-9" dirty="0">
                <a:latin typeface="+mj-lt"/>
                <a:cs typeface="Times New Roman" panose="02020603050405020304" pitchFamily="18" charset="0"/>
              </a:rPr>
              <a:t>t</a:t>
            </a:r>
            <a:r>
              <a:rPr lang="en-US" dirty="0">
                <a:latin typeface="+mj-lt"/>
                <a:cs typeface="Times New Roman" panose="02020603050405020304" pitchFamily="18" charset="0"/>
              </a:rPr>
              <a:t>hat</a:t>
            </a:r>
            <a:r>
              <a:rPr lang="en-US" spc="-9" dirty="0">
                <a:latin typeface="+mj-lt"/>
                <a:cs typeface="Times New Roman" panose="02020603050405020304" pitchFamily="18" charset="0"/>
              </a:rPr>
              <a:t> </a:t>
            </a:r>
            <a:r>
              <a:rPr lang="en-US" dirty="0">
                <a:latin typeface="+mj-lt"/>
                <a:cs typeface="Times New Roman" panose="02020603050405020304" pitchFamily="18" charset="0"/>
              </a:rPr>
              <a:t>are </a:t>
            </a:r>
            <a:r>
              <a:rPr lang="en-US" spc="-9" dirty="0">
                <a:latin typeface="+mj-lt"/>
                <a:cs typeface="Times New Roman" panose="02020603050405020304" pitchFamily="18" charset="0"/>
              </a:rPr>
              <a:t>a</a:t>
            </a:r>
            <a:r>
              <a:rPr lang="en-US" dirty="0">
                <a:latin typeface="+mj-lt"/>
                <a:cs typeface="Times New Roman" panose="02020603050405020304" pitchFamily="18" charset="0"/>
              </a:rPr>
              <a:t>bo</a:t>
            </a:r>
            <a:r>
              <a:rPr lang="en-US" spc="-9" dirty="0">
                <a:latin typeface="+mj-lt"/>
                <a:cs typeface="Times New Roman" panose="02020603050405020304" pitchFamily="18" charset="0"/>
              </a:rPr>
              <a:t>v</a:t>
            </a:r>
            <a:r>
              <a:rPr lang="en-US" dirty="0">
                <a:latin typeface="+mj-lt"/>
                <a:cs typeface="Times New Roman" panose="02020603050405020304" pitchFamily="18" charset="0"/>
              </a:rPr>
              <a:t>e, at, or</a:t>
            </a:r>
            <a:r>
              <a:rPr lang="en-US" spc="-9" dirty="0">
                <a:latin typeface="+mj-lt"/>
                <a:cs typeface="Times New Roman" panose="02020603050405020304" pitchFamily="18" charset="0"/>
              </a:rPr>
              <a:t> </a:t>
            </a:r>
            <a:r>
              <a:rPr lang="en-US" dirty="0">
                <a:latin typeface="+mj-lt"/>
                <a:cs typeface="Times New Roman" panose="02020603050405020304" pitchFamily="18" charset="0"/>
              </a:rPr>
              <a:t>below</a:t>
            </a:r>
            <a:r>
              <a:rPr lang="en-US" spc="-13" dirty="0">
                <a:latin typeface="+mj-lt"/>
                <a:cs typeface="Times New Roman" panose="02020603050405020304" pitchFamily="18" charset="0"/>
              </a:rPr>
              <a:t> </a:t>
            </a:r>
            <a:r>
              <a:rPr lang="en-US" dirty="0">
                <a:latin typeface="+mj-lt"/>
                <a:cs typeface="Times New Roman" panose="02020603050405020304" pitchFamily="18" charset="0"/>
              </a:rPr>
              <a:t>the</a:t>
            </a:r>
            <a:r>
              <a:rPr lang="en-US" spc="-9" dirty="0">
                <a:latin typeface="+mj-lt"/>
                <a:cs typeface="Times New Roman" panose="02020603050405020304" pitchFamily="18" charset="0"/>
              </a:rPr>
              <a:t> </a:t>
            </a:r>
            <a:r>
              <a:rPr lang="en-US" dirty="0">
                <a:latin typeface="+mj-lt"/>
                <a:cs typeface="Times New Roman" panose="02020603050405020304" pitchFamily="18" charset="0"/>
              </a:rPr>
              <a:t>a</a:t>
            </a:r>
            <a:r>
              <a:rPr lang="en-US" spc="-9" dirty="0">
                <a:latin typeface="+mj-lt"/>
                <a:cs typeface="Times New Roman" panose="02020603050405020304" pitchFamily="18" charset="0"/>
              </a:rPr>
              <a:t>v</a:t>
            </a:r>
            <a:r>
              <a:rPr lang="en-US" dirty="0">
                <a:latin typeface="+mj-lt"/>
                <a:cs typeface="Times New Roman" panose="02020603050405020304" pitchFamily="18" charset="0"/>
              </a:rPr>
              <a:t>erage</a:t>
            </a:r>
            <a:r>
              <a:rPr lang="en-US" spc="-9" dirty="0">
                <a:latin typeface="+mj-lt"/>
                <a:cs typeface="Times New Roman" panose="02020603050405020304" pitchFamily="18" charset="0"/>
              </a:rPr>
              <a:t> </a:t>
            </a:r>
            <a:r>
              <a:rPr lang="en-US" dirty="0">
                <a:latin typeface="+mj-lt"/>
                <a:cs typeface="Times New Roman" panose="02020603050405020304" pitchFamily="18" charset="0"/>
              </a:rPr>
              <a:t>a</a:t>
            </a:r>
            <a:r>
              <a:rPr lang="en-US" spc="4" dirty="0">
                <a:latin typeface="+mj-lt"/>
                <a:cs typeface="Times New Roman" panose="02020603050405020304" pitchFamily="18" charset="0"/>
              </a:rPr>
              <a:t>c</a:t>
            </a:r>
            <a:r>
              <a:rPr lang="en-US" spc="-13" dirty="0">
                <a:latin typeface="+mj-lt"/>
                <a:cs typeface="Times New Roman" panose="02020603050405020304" pitchFamily="18" charset="0"/>
              </a:rPr>
              <a:t>r</a:t>
            </a:r>
            <a:r>
              <a:rPr lang="en-US" dirty="0">
                <a:latin typeface="+mj-lt"/>
                <a:cs typeface="Times New Roman" panose="02020603050405020304" pitchFamily="18" charset="0"/>
              </a:rPr>
              <a:t>o</a:t>
            </a:r>
            <a:r>
              <a:rPr lang="en-US" spc="-9" dirty="0">
                <a:latin typeface="+mj-lt"/>
                <a:cs typeface="Times New Roman" panose="02020603050405020304" pitchFamily="18" charset="0"/>
              </a:rPr>
              <a:t>s</a:t>
            </a:r>
            <a:r>
              <a:rPr lang="en-US" dirty="0">
                <a:latin typeface="+mj-lt"/>
                <a:cs typeface="Times New Roman" panose="02020603050405020304" pitchFamily="18" charset="0"/>
              </a:rPr>
              <a:t>s</a:t>
            </a:r>
            <a:r>
              <a:rPr lang="en-US" spc="4" dirty="0">
                <a:latin typeface="+mj-lt"/>
                <a:cs typeface="Times New Roman" panose="02020603050405020304" pitchFamily="18" charset="0"/>
              </a:rPr>
              <a:t> </a:t>
            </a:r>
            <a:r>
              <a:rPr lang="en-US" dirty="0">
                <a:latin typeface="+mj-lt"/>
                <a:cs typeface="Times New Roman" panose="02020603050405020304" pitchFamily="18" charset="0"/>
              </a:rPr>
              <a:t>a</a:t>
            </a:r>
            <a:r>
              <a:rPr lang="en-US" spc="-9" dirty="0">
                <a:latin typeface="+mj-lt"/>
                <a:cs typeface="Times New Roman" panose="02020603050405020304" pitchFamily="18" charset="0"/>
              </a:rPr>
              <a:t>l</a:t>
            </a:r>
            <a:r>
              <a:rPr lang="en-US" dirty="0">
                <a:latin typeface="+mj-lt"/>
                <a:cs typeface="Times New Roman" panose="02020603050405020304" pitchFamily="18" charset="0"/>
              </a:rPr>
              <a:t>l </a:t>
            </a:r>
            <a:r>
              <a:rPr lang="en-US" dirty="0" smtClean="0">
                <a:latin typeface="+mj-lt"/>
                <a:cs typeface="Times New Roman" panose="02020603050405020304" pitchFamily="18" charset="0"/>
              </a:rPr>
              <a:t>S</a:t>
            </a:r>
            <a:r>
              <a:rPr lang="en-US" spc="-9" dirty="0">
                <a:latin typeface="+mj-lt"/>
                <a:cs typeface="Times New Roman" panose="02020603050405020304" pitchFamily="18" charset="0"/>
              </a:rPr>
              <a:t>t</a:t>
            </a:r>
            <a:r>
              <a:rPr lang="en-US" dirty="0" smtClean="0">
                <a:latin typeface="+mj-lt"/>
                <a:cs typeface="Times New Roman" panose="02020603050405020304" pitchFamily="18" charset="0"/>
              </a:rPr>
              <a:t>at</a:t>
            </a:r>
            <a:r>
              <a:rPr lang="en-US" spc="-9" dirty="0">
                <a:latin typeface="+mj-lt"/>
                <a:cs typeface="Times New Roman" panose="02020603050405020304" pitchFamily="18" charset="0"/>
              </a:rPr>
              <a:t>e</a:t>
            </a:r>
            <a:r>
              <a:rPr lang="en-US" spc="4" dirty="0">
                <a:latin typeface="+mj-lt"/>
                <a:cs typeface="Times New Roman" panose="02020603050405020304" pitchFamily="18" charset="0"/>
              </a:rPr>
              <a:t>s</a:t>
            </a:r>
            <a:r>
              <a:rPr lang="en-US" dirty="0">
                <a:latin typeface="+mj-lt"/>
                <a:cs typeface="Times New Roman" panose="02020603050405020304" pitchFamily="18" charset="0"/>
              </a:rPr>
              <a:t>; </a:t>
            </a:r>
            <a:r>
              <a:rPr lang="en-US" spc="-9" dirty="0">
                <a:latin typeface="+mj-lt"/>
                <a:cs typeface="Times New Roman" panose="02020603050405020304" pitchFamily="18" charset="0"/>
              </a:rPr>
              <a:t>the median score is typically around 50 and is shown as the middle of the yellow band above</a:t>
            </a:r>
            <a:r>
              <a:rPr lang="en-US" dirty="0" smtClean="0">
                <a:latin typeface="+mj-lt"/>
                <a:cs typeface="Times New Roman" panose="02020603050405020304" pitchFamily="18" charset="0"/>
              </a:rPr>
              <a:t>. </a:t>
            </a:r>
            <a:endParaRPr lang="en-US" dirty="0" smtClean="0">
              <a:latin typeface="+mj-lt"/>
            </a:endParaRPr>
          </a:p>
          <a:p>
            <a:pPr marL="354074" indent="-186355">
              <a:buFont typeface="Arial" panose="020B0604020202020204" pitchFamily="34" charset="0"/>
              <a:buChar char="•"/>
            </a:pPr>
            <a:r>
              <a:rPr lang="en-US" dirty="0" smtClean="0"/>
              <a:t>California, Arizona, and New Mexico are weak in person-centered care. New Mexico and Texas are weak in healthy living. Texas is also weak in patient safety and care coordination. Data are limited for assessing care affordability in most States.</a:t>
            </a:r>
          </a:p>
          <a:p>
            <a:pPr marL="354074" indent="-186355">
              <a:buFont typeface="Arial" panose="020B0604020202020204" pitchFamily="34" charset="0"/>
              <a:buChar char="•"/>
            </a:pPr>
            <a:r>
              <a:rPr lang="en-US" dirty="0" smtClean="0"/>
              <a:t>Arizona is strong in care coordination.</a:t>
            </a:r>
            <a:endParaRPr lang="en-US" dirty="0"/>
          </a:p>
        </p:txBody>
      </p:sp>
      <p:sp>
        <p:nvSpPr>
          <p:cNvPr id="4" name="Slide Number Placeholder 3"/>
          <p:cNvSpPr>
            <a:spLocks noGrp="1"/>
          </p:cNvSpPr>
          <p:nvPr>
            <p:ph type="sldNum" sz="quarter" idx="10"/>
          </p:nvPr>
        </p:nvSpPr>
        <p:spPr/>
        <p:txBody>
          <a:bodyPr/>
          <a:lstStyle/>
          <a:p>
            <a:fld id="{614C09A2-EABE-4D03-A906-80A1C45E8F8D}" type="slidenum">
              <a:rPr lang="en-US" smtClean="0"/>
              <a:t>119</a:t>
            </a:fld>
            <a:endParaRPr lang="en-US"/>
          </a:p>
        </p:txBody>
      </p:sp>
    </p:spTree>
    <p:extLst>
      <p:ext uri="{BB962C8B-B14F-4D97-AF65-F5344CB8AC3E}">
        <p14:creationId xmlns:p14="http://schemas.microsoft.com/office/powerpoint/2010/main" val="2047133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dirty="0" smtClean="0"/>
              <a:t>Source</a:t>
            </a:r>
            <a:r>
              <a:rPr lang="en-US" dirty="0"/>
              <a:t>: http://minorityhealth.hhs.gov/omh/browse.aspx?lvl=3&amp;lvlid=64</a:t>
            </a:r>
            <a:r>
              <a:rPr lang="en-US" dirty="0" smtClean="0"/>
              <a:t>; </a:t>
            </a:r>
            <a:r>
              <a:rPr lang="en-US" dirty="0"/>
              <a:t>http://www.cdc.gov/nchs/data/nvsr/nvsr63/nvsr63_09.pdf =</a:t>
            </a:r>
            <a:r>
              <a:rPr lang="en-US" dirty="0" smtClean="0"/>
              <a:t>3&amp;lvlid=64.</a:t>
            </a:r>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12</a:t>
            </a:fld>
            <a:endParaRPr lang="en-US"/>
          </a:p>
        </p:txBody>
      </p:sp>
    </p:spTree>
    <p:extLst>
      <p:ext uri="{BB962C8B-B14F-4D97-AF65-F5344CB8AC3E}">
        <p14:creationId xmlns:p14="http://schemas.microsoft.com/office/powerpoint/2010/main" val="382137114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lstStyle/>
          <a:p>
            <a:r>
              <a:rPr lang="en-US" b="1" dirty="0"/>
              <a:t>Source: </a:t>
            </a:r>
            <a:r>
              <a:rPr lang="en-US" dirty="0"/>
              <a:t>AHRQ State Snapshots 2014. </a:t>
            </a:r>
            <a:r>
              <a:rPr lang="en-US" dirty="0">
                <a:hlinkClick r:id="rId3"/>
              </a:rPr>
              <a:t>http://</a:t>
            </a:r>
            <a:r>
              <a:rPr lang="en-US" dirty="0" smtClean="0">
                <a:hlinkClick r:id="rId3"/>
              </a:rPr>
              <a:t>nhqrnet.ahrq.gov/inhqrdr/state/select</a:t>
            </a:r>
            <a:r>
              <a:rPr lang="en-US" dirty="0" smtClean="0"/>
              <a:t>. </a:t>
            </a:r>
            <a:endParaRPr lang="en-US" b="1" dirty="0"/>
          </a:p>
          <a:p>
            <a:endParaRPr lang="en-US" dirty="0" smtClean="0"/>
          </a:p>
          <a:p>
            <a:pPr marL="174708" indent="-174708">
              <a:buFont typeface="Arial" panose="020B0604020202020204" pitchFamily="34" charset="0"/>
              <a:buChar char="•"/>
            </a:pPr>
            <a:r>
              <a:rPr lang="en-US" b="1" dirty="0" smtClean="0"/>
              <a:t>Geographic Variation:</a:t>
            </a:r>
          </a:p>
          <a:p>
            <a:pPr marL="354074" indent="-186355">
              <a:buFont typeface="Arial" panose="020B0604020202020204" pitchFamily="34" charset="0"/>
              <a:buChar char="•"/>
            </a:pPr>
            <a:r>
              <a:rPr lang="en-US" dirty="0" smtClean="0"/>
              <a:t>Border States vary in the quality of care delivered for different conditions.</a:t>
            </a:r>
            <a:r>
              <a:rPr lang="en-US" dirty="0">
                <a:cs typeface="Times New Roman" panose="02020603050405020304" pitchFamily="18" charset="0"/>
              </a:rPr>
              <a:t> An o</a:t>
            </a:r>
            <a:r>
              <a:rPr lang="en-US" spc="-9" dirty="0">
                <a:cs typeface="Times New Roman" panose="02020603050405020304" pitchFamily="18" charset="0"/>
              </a:rPr>
              <a:t>v</a:t>
            </a:r>
            <a:r>
              <a:rPr lang="en-US" dirty="0">
                <a:cs typeface="Times New Roman" panose="02020603050405020304" pitchFamily="18" charset="0"/>
              </a:rPr>
              <a:t>er</a:t>
            </a:r>
            <a:r>
              <a:rPr lang="en-US" spc="-9" dirty="0">
                <a:cs typeface="Times New Roman" panose="02020603050405020304" pitchFamily="18" charset="0"/>
              </a:rPr>
              <a:t>a</a:t>
            </a:r>
            <a:r>
              <a:rPr lang="en-US" dirty="0">
                <a:cs typeface="Times New Roman" panose="02020603050405020304" pitchFamily="18" charset="0"/>
              </a:rPr>
              <a:t>ll</a:t>
            </a:r>
            <a:r>
              <a:rPr lang="en-US" spc="-9" dirty="0">
                <a:cs typeface="Times New Roman" panose="02020603050405020304" pitchFamily="18" charset="0"/>
              </a:rPr>
              <a:t> </a:t>
            </a:r>
            <a:r>
              <a:rPr lang="en-US" dirty="0">
                <a:cs typeface="Times New Roman" panose="02020603050405020304" pitchFamily="18" charset="0"/>
              </a:rPr>
              <a:t>qua</a:t>
            </a:r>
            <a:r>
              <a:rPr lang="en-US" spc="-9" dirty="0">
                <a:cs typeface="Times New Roman" panose="02020603050405020304" pitchFamily="18" charset="0"/>
              </a:rPr>
              <a:t>l</a:t>
            </a:r>
            <a:r>
              <a:rPr lang="en-US" dirty="0">
                <a:cs typeface="Times New Roman" panose="02020603050405020304" pitchFamily="18" charset="0"/>
              </a:rPr>
              <a:t>ity</a:t>
            </a:r>
            <a:r>
              <a:rPr lang="en-US" spc="-4" dirty="0">
                <a:cs typeface="Times New Roman" panose="02020603050405020304" pitchFamily="18" charset="0"/>
              </a:rPr>
              <a:t> s</a:t>
            </a:r>
            <a:r>
              <a:rPr lang="en-US" spc="4" dirty="0">
                <a:cs typeface="Times New Roman" panose="02020603050405020304" pitchFamily="18" charset="0"/>
              </a:rPr>
              <a:t>c</a:t>
            </a:r>
            <a:r>
              <a:rPr lang="en-US" dirty="0">
                <a:cs typeface="Times New Roman" panose="02020603050405020304" pitchFamily="18" charset="0"/>
              </a:rPr>
              <a:t>ore</a:t>
            </a:r>
            <a:r>
              <a:rPr lang="en-US" spc="-9" dirty="0">
                <a:cs typeface="Times New Roman" panose="02020603050405020304" pitchFamily="18" charset="0"/>
              </a:rPr>
              <a:t> i</a:t>
            </a:r>
            <a:r>
              <a:rPr lang="en-US" dirty="0">
                <a:cs typeface="Times New Roman" panose="02020603050405020304" pitchFamily="18" charset="0"/>
              </a:rPr>
              <a:t>s</a:t>
            </a:r>
            <a:r>
              <a:rPr lang="en-US" spc="4" dirty="0">
                <a:cs typeface="Times New Roman" panose="02020603050405020304" pitchFamily="18" charset="0"/>
              </a:rPr>
              <a:t> c</a:t>
            </a:r>
            <a:r>
              <a:rPr lang="en-US" spc="-9" dirty="0">
                <a:cs typeface="Times New Roman" panose="02020603050405020304" pitchFamily="18" charset="0"/>
              </a:rPr>
              <a:t>o</a:t>
            </a:r>
            <a:r>
              <a:rPr lang="en-US" spc="4" dirty="0">
                <a:cs typeface="Times New Roman" panose="02020603050405020304" pitchFamily="18" charset="0"/>
              </a:rPr>
              <a:t>m</a:t>
            </a:r>
            <a:r>
              <a:rPr lang="en-US" spc="-9" dirty="0">
                <a:cs typeface="Times New Roman" panose="02020603050405020304" pitchFamily="18" charset="0"/>
              </a:rPr>
              <a:t>p</a:t>
            </a:r>
            <a:r>
              <a:rPr lang="en-US" dirty="0">
                <a:cs typeface="Times New Roman" panose="02020603050405020304" pitchFamily="18" charset="0"/>
              </a:rPr>
              <a:t>uted</a:t>
            </a:r>
            <a:r>
              <a:rPr lang="en-US" spc="-9" dirty="0">
                <a:cs typeface="Times New Roman" panose="02020603050405020304" pitchFamily="18" charset="0"/>
              </a:rPr>
              <a:t> </a:t>
            </a:r>
            <a:r>
              <a:rPr lang="en-US" dirty="0">
                <a:cs typeface="Times New Roman" panose="02020603050405020304" pitchFamily="18" charset="0"/>
              </a:rPr>
              <a:t>for </a:t>
            </a:r>
            <a:r>
              <a:rPr lang="en-US" spc="-9" dirty="0">
                <a:cs typeface="Times New Roman" panose="02020603050405020304" pitchFamily="18" charset="0"/>
              </a:rPr>
              <a:t>e</a:t>
            </a:r>
            <a:r>
              <a:rPr lang="en-US" dirty="0">
                <a:cs typeface="Times New Roman" panose="02020603050405020304" pitchFamily="18" charset="0"/>
              </a:rPr>
              <a:t>a</a:t>
            </a:r>
            <a:r>
              <a:rPr lang="en-US" spc="4" dirty="0">
                <a:cs typeface="Times New Roman" panose="02020603050405020304" pitchFamily="18" charset="0"/>
              </a:rPr>
              <a:t>c</a:t>
            </a:r>
            <a:r>
              <a:rPr lang="en-US" dirty="0">
                <a:cs typeface="Times New Roman" panose="02020603050405020304" pitchFamily="18" charset="0"/>
              </a:rPr>
              <a:t>h</a:t>
            </a:r>
            <a:r>
              <a:rPr lang="en-US" spc="-9" dirty="0">
                <a:cs typeface="Times New Roman" panose="02020603050405020304" pitchFamily="18" charset="0"/>
              </a:rPr>
              <a:t> </a:t>
            </a:r>
            <a:r>
              <a:rPr lang="en-US" spc="4" dirty="0">
                <a:cs typeface="Times New Roman" panose="02020603050405020304" pitchFamily="18" charset="0"/>
              </a:rPr>
              <a:t>State</a:t>
            </a:r>
            <a:r>
              <a:rPr lang="en-US" dirty="0" smtClean="0">
                <a:cs typeface="Times New Roman" panose="02020603050405020304" pitchFamily="18" charset="0"/>
              </a:rPr>
              <a:t> </a:t>
            </a:r>
            <a:r>
              <a:rPr lang="en-US" spc="-9" dirty="0">
                <a:cs typeface="Times New Roman" panose="02020603050405020304" pitchFamily="18" charset="0"/>
              </a:rPr>
              <a:t>b</a:t>
            </a:r>
            <a:r>
              <a:rPr lang="en-US" dirty="0">
                <a:cs typeface="Times New Roman" panose="02020603050405020304" pitchFamily="18" charset="0"/>
              </a:rPr>
              <a:t>a</a:t>
            </a:r>
            <a:r>
              <a:rPr lang="en-US" spc="-9" dirty="0">
                <a:cs typeface="Times New Roman" panose="02020603050405020304" pitchFamily="18" charset="0"/>
              </a:rPr>
              <a:t>s</a:t>
            </a:r>
            <a:r>
              <a:rPr lang="en-US" dirty="0">
                <a:cs typeface="Times New Roman" panose="02020603050405020304" pitchFamily="18" charset="0"/>
              </a:rPr>
              <a:t>ed on</a:t>
            </a:r>
            <a:r>
              <a:rPr lang="en-US" spc="-9" dirty="0">
                <a:cs typeface="Times New Roman" panose="02020603050405020304" pitchFamily="18" charset="0"/>
              </a:rPr>
              <a:t> </a:t>
            </a:r>
            <a:r>
              <a:rPr lang="en-US" dirty="0">
                <a:cs typeface="Times New Roman" panose="02020603050405020304" pitchFamily="18" charset="0"/>
              </a:rPr>
              <a:t>the</a:t>
            </a:r>
            <a:r>
              <a:rPr lang="en-US" spc="-9" dirty="0">
                <a:cs typeface="Times New Roman" panose="02020603050405020304" pitchFamily="18" charset="0"/>
              </a:rPr>
              <a:t> </a:t>
            </a:r>
            <a:r>
              <a:rPr lang="en-US" dirty="0">
                <a:cs typeface="Times New Roman" panose="02020603050405020304" pitchFamily="18" charset="0"/>
              </a:rPr>
              <a:t>nu</a:t>
            </a:r>
            <a:r>
              <a:rPr lang="en-US" spc="-9" dirty="0">
                <a:cs typeface="Times New Roman" panose="02020603050405020304" pitchFamily="18" charset="0"/>
              </a:rPr>
              <a:t>m</a:t>
            </a:r>
            <a:r>
              <a:rPr lang="en-US" dirty="0">
                <a:cs typeface="Times New Roman" panose="02020603050405020304" pitchFamily="18" charset="0"/>
              </a:rPr>
              <a:t>ber </a:t>
            </a:r>
            <a:r>
              <a:rPr lang="en-US" spc="-9" dirty="0">
                <a:cs typeface="Times New Roman" panose="02020603050405020304" pitchFamily="18" charset="0"/>
              </a:rPr>
              <a:t>o</a:t>
            </a:r>
            <a:r>
              <a:rPr lang="en-US" dirty="0">
                <a:cs typeface="Times New Roman" panose="02020603050405020304" pitchFamily="18" charset="0"/>
              </a:rPr>
              <a:t>f q</a:t>
            </a:r>
            <a:r>
              <a:rPr lang="en-US" spc="-9" dirty="0">
                <a:cs typeface="Times New Roman" panose="02020603050405020304" pitchFamily="18" charset="0"/>
              </a:rPr>
              <a:t>u</a:t>
            </a:r>
            <a:r>
              <a:rPr lang="en-US" dirty="0">
                <a:cs typeface="Times New Roman" panose="02020603050405020304" pitchFamily="18" charset="0"/>
              </a:rPr>
              <a:t>ality</a:t>
            </a:r>
            <a:r>
              <a:rPr lang="en-US" spc="-13" dirty="0">
                <a:cs typeface="Times New Roman" panose="02020603050405020304" pitchFamily="18" charset="0"/>
              </a:rPr>
              <a:t> </a:t>
            </a:r>
            <a:r>
              <a:rPr lang="en-US" spc="-9" dirty="0">
                <a:cs typeface="Times New Roman" panose="02020603050405020304" pitchFamily="18" charset="0"/>
              </a:rPr>
              <a:t>m</a:t>
            </a:r>
            <a:r>
              <a:rPr lang="en-US" dirty="0">
                <a:cs typeface="Times New Roman" panose="02020603050405020304" pitchFamily="18" charset="0"/>
              </a:rPr>
              <a:t>ea</a:t>
            </a:r>
            <a:r>
              <a:rPr lang="en-US" spc="4" dirty="0">
                <a:cs typeface="Times New Roman" panose="02020603050405020304" pitchFamily="18" charset="0"/>
              </a:rPr>
              <a:t>s</a:t>
            </a:r>
            <a:r>
              <a:rPr lang="en-US" dirty="0">
                <a:cs typeface="Times New Roman" panose="02020603050405020304" pitchFamily="18" charset="0"/>
              </a:rPr>
              <a:t>u</a:t>
            </a:r>
            <a:r>
              <a:rPr lang="en-US" spc="-13" dirty="0">
                <a:cs typeface="Times New Roman" panose="02020603050405020304" pitchFamily="18" charset="0"/>
              </a:rPr>
              <a:t>r</a:t>
            </a:r>
            <a:r>
              <a:rPr lang="en-US" dirty="0">
                <a:cs typeface="Times New Roman" panose="02020603050405020304" pitchFamily="18" charset="0"/>
              </a:rPr>
              <a:t>es</a:t>
            </a:r>
            <a:r>
              <a:rPr lang="en-US" spc="4" dirty="0">
                <a:cs typeface="Times New Roman" panose="02020603050405020304" pitchFamily="18" charset="0"/>
              </a:rPr>
              <a:t> </a:t>
            </a:r>
            <a:r>
              <a:rPr lang="en-US" spc="-9" dirty="0">
                <a:cs typeface="Times New Roman" panose="02020603050405020304" pitchFamily="18" charset="0"/>
              </a:rPr>
              <a:t>t</a:t>
            </a:r>
            <a:r>
              <a:rPr lang="en-US" dirty="0">
                <a:cs typeface="Times New Roman" panose="02020603050405020304" pitchFamily="18" charset="0"/>
              </a:rPr>
              <a:t>hat</a:t>
            </a:r>
            <a:r>
              <a:rPr lang="en-US" spc="-9" dirty="0">
                <a:cs typeface="Times New Roman" panose="02020603050405020304" pitchFamily="18" charset="0"/>
              </a:rPr>
              <a:t> </a:t>
            </a:r>
            <a:r>
              <a:rPr lang="en-US" dirty="0">
                <a:cs typeface="Times New Roman" panose="02020603050405020304" pitchFamily="18" charset="0"/>
              </a:rPr>
              <a:t>are </a:t>
            </a:r>
            <a:r>
              <a:rPr lang="en-US" spc="-9" dirty="0">
                <a:cs typeface="Times New Roman" panose="02020603050405020304" pitchFamily="18" charset="0"/>
              </a:rPr>
              <a:t>a</a:t>
            </a:r>
            <a:r>
              <a:rPr lang="en-US" dirty="0">
                <a:cs typeface="Times New Roman" panose="02020603050405020304" pitchFamily="18" charset="0"/>
              </a:rPr>
              <a:t>bo</a:t>
            </a:r>
            <a:r>
              <a:rPr lang="en-US" spc="-9" dirty="0">
                <a:cs typeface="Times New Roman" panose="02020603050405020304" pitchFamily="18" charset="0"/>
              </a:rPr>
              <a:t>v</a:t>
            </a:r>
            <a:r>
              <a:rPr lang="en-US" dirty="0">
                <a:cs typeface="Times New Roman" panose="02020603050405020304" pitchFamily="18" charset="0"/>
              </a:rPr>
              <a:t>e, at, or</a:t>
            </a:r>
            <a:r>
              <a:rPr lang="en-US" spc="-9" dirty="0">
                <a:cs typeface="Times New Roman" panose="02020603050405020304" pitchFamily="18" charset="0"/>
              </a:rPr>
              <a:t> </a:t>
            </a:r>
            <a:r>
              <a:rPr lang="en-US" dirty="0">
                <a:cs typeface="Times New Roman" panose="02020603050405020304" pitchFamily="18" charset="0"/>
              </a:rPr>
              <a:t>below</a:t>
            </a:r>
            <a:r>
              <a:rPr lang="en-US" spc="-13" dirty="0">
                <a:cs typeface="Times New Roman" panose="02020603050405020304" pitchFamily="18" charset="0"/>
              </a:rPr>
              <a:t> </a:t>
            </a:r>
            <a:r>
              <a:rPr lang="en-US" dirty="0">
                <a:cs typeface="Times New Roman" panose="02020603050405020304" pitchFamily="18" charset="0"/>
              </a:rPr>
              <a:t>the</a:t>
            </a:r>
            <a:r>
              <a:rPr lang="en-US" spc="-9" dirty="0">
                <a:cs typeface="Times New Roman" panose="02020603050405020304" pitchFamily="18" charset="0"/>
              </a:rPr>
              <a:t> </a:t>
            </a:r>
            <a:r>
              <a:rPr lang="en-US" dirty="0">
                <a:cs typeface="Times New Roman" panose="02020603050405020304" pitchFamily="18" charset="0"/>
              </a:rPr>
              <a:t>a</a:t>
            </a:r>
            <a:r>
              <a:rPr lang="en-US" spc="-9" dirty="0">
                <a:cs typeface="Times New Roman" panose="02020603050405020304" pitchFamily="18" charset="0"/>
              </a:rPr>
              <a:t>v</a:t>
            </a:r>
            <a:r>
              <a:rPr lang="en-US" dirty="0">
                <a:cs typeface="Times New Roman" panose="02020603050405020304" pitchFamily="18" charset="0"/>
              </a:rPr>
              <a:t>erage</a:t>
            </a:r>
            <a:r>
              <a:rPr lang="en-US" spc="-9" dirty="0">
                <a:cs typeface="Times New Roman" panose="02020603050405020304" pitchFamily="18" charset="0"/>
              </a:rPr>
              <a:t> </a:t>
            </a:r>
            <a:r>
              <a:rPr lang="en-US" dirty="0">
                <a:cs typeface="Times New Roman" panose="02020603050405020304" pitchFamily="18" charset="0"/>
              </a:rPr>
              <a:t>a</a:t>
            </a:r>
            <a:r>
              <a:rPr lang="en-US" spc="4" dirty="0">
                <a:cs typeface="Times New Roman" panose="02020603050405020304" pitchFamily="18" charset="0"/>
              </a:rPr>
              <a:t>c</a:t>
            </a:r>
            <a:r>
              <a:rPr lang="en-US" spc="-13" dirty="0">
                <a:cs typeface="Times New Roman" panose="02020603050405020304" pitchFamily="18" charset="0"/>
              </a:rPr>
              <a:t>r</a:t>
            </a:r>
            <a:r>
              <a:rPr lang="en-US" dirty="0">
                <a:cs typeface="Times New Roman" panose="02020603050405020304" pitchFamily="18" charset="0"/>
              </a:rPr>
              <a:t>o</a:t>
            </a:r>
            <a:r>
              <a:rPr lang="en-US" spc="-9" dirty="0">
                <a:cs typeface="Times New Roman" panose="02020603050405020304" pitchFamily="18" charset="0"/>
              </a:rPr>
              <a:t>s</a:t>
            </a:r>
            <a:r>
              <a:rPr lang="en-US" dirty="0">
                <a:cs typeface="Times New Roman" panose="02020603050405020304" pitchFamily="18" charset="0"/>
              </a:rPr>
              <a:t>s</a:t>
            </a:r>
            <a:r>
              <a:rPr lang="en-US" spc="4" dirty="0">
                <a:cs typeface="Times New Roman" panose="02020603050405020304" pitchFamily="18" charset="0"/>
              </a:rPr>
              <a:t> </a:t>
            </a:r>
            <a:r>
              <a:rPr lang="en-US" dirty="0">
                <a:cs typeface="Times New Roman" panose="02020603050405020304" pitchFamily="18" charset="0"/>
              </a:rPr>
              <a:t>a</a:t>
            </a:r>
            <a:r>
              <a:rPr lang="en-US" spc="-9" dirty="0">
                <a:cs typeface="Times New Roman" panose="02020603050405020304" pitchFamily="18" charset="0"/>
              </a:rPr>
              <a:t>l</a:t>
            </a:r>
            <a:r>
              <a:rPr lang="en-US" dirty="0">
                <a:cs typeface="Times New Roman" panose="02020603050405020304" pitchFamily="18" charset="0"/>
              </a:rPr>
              <a:t>l </a:t>
            </a:r>
            <a:r>
              <a:rPr lang="en-US" spc="4" dirty="0">
                <a:cs typeface="Times New Roman" panose="02020603050405020304" pitchFamily="18" charset="0"/>
              </a:rPr>
              <a:t>States</a:t>
            </a:r>
            <a:r>
              <a:rPr lang="en-US" dirty="0">
                <a:cs typeface="Times New Roman" panose="02020603050405020304" pitchFamily="18" charset="0"/>
              </a:rPr>
              <a:t>; </a:t>
            </a:r>
            <a:r>
              <a:rPr lang="en-US" spc="-9" dirty="0">
                <a:cs typeface="Times New Roman" panose="02020603050405020304" pitchFamily="18" charset="0"/>
              </a:rPr>
              <a:t>the median score is typically around 50 and is shown as the middle of the yellow band above</a:t>
            </a:r>
            <a:r>
              <a:rPr lang="en-US" dirty="0">
                <a:cs typeface="Times New Roman" panose="02020603050405020304" pitchFamily="18" charset="0"/>
              </a:rPr>
              <a:t>. </a:t>
            </a:r>
            <a:endParaRPr lang="en-US" dirty="0"/>
          </a:p>
          <a:p>
            <a:pPr marL="354074" indent="-186355">
              <a:buFont typeface="Arial" panose="020B0604020202020204" pitchFamily="34" charset="0"/>
              <a:buChar char="•"/>
            </a:pPr>
            <a:r>
              <a:rPr lang="en-US" dirty="0" smtClean="0"/>
              <a:t>California is weak in care for chronic kidney disease. Arizona and Texas are weak in care for diabetes. Arizona and New Mexico are weak in care for mental health and substance abuse. New Mexico and Texas are weak in care for cardiovascular disease. Texas is also weak in care for HIV and AIDS.</a:t>
            </a:r>
          </a:p>
          <a:p>
            <a:pPr marL="354074" indent="-186355">
              <a:buFont typeface="Arial" panose="020B0604020202020204" pitchFamily="34" charset="0"/>
              <a:buChar char="•"/>
            </a:pPr>
            <a:r>
              <a:rPr lang="en-US" dirty="0" smtClean="0"/>
              <a:t>California, Arizona, and Texas are strong in care for cancer.  Arizona and New Mexico are strong in care for HIV and AIDS.  Arizona and Texas are strong in care for chronic kidney disease.  Arizona is also strong in care for cardiovascular disease.</a:t>
            </a:r>
            <a:endParaRPr lang="en-US" dirty="0"/>
          </a:p>
        </p:txBody>
      </p:sp>
      <p:sp>
        <p:nvSpPr>
          <p:cNvPr id="4" name="Slide Number Placeholder 3"/>
          <p:cNvSpPr>
            <a:spLocks noGrp="1"/>
          </p:cNvSpPr>
          <p:nvPr>
            <p:ph type="sldNum" sz="quarter" idx="10"/>
          </p:nvPr>
        </p:nvSpPr>
        <p:spPr/>
        <p:txBody>
          <a:bodyPr/>
          <a:lstStyle/>
          <a:p>
            <a:fld id="{614C09A2-EABE-4D03-A906-80A1C45E8F8D}" type="slidenum">
              <a:rPr lang="en-US" smtClean="0"/>
              <a:t>120</a:t>
            </a:fld>
            <a:endParaRPr lang="en-US"/>
          </a:p>
        </p:txBody>
      </p:sp>
    </p:spTree>
    <p:extLst>
      <p:ext uri="{BB962C8B-B14F-4D97-AF65-F5344CB8AC3E}">
        <p14:creationId xmlns:p14="http://schemas.microsoft.com/office/powerpoint/2010/main" val="204713356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lstStyle/>
          <a:p>
            <a:r>
              <a:rPr lang="en-US" b="1" dirty="0"/>
              <a:t>Source: </a:t>
            </a:r>
            <a:r>
              <a:rPr lang="en-US" dirty="0"/>
              <a:t>AHRQ State Snapshots 2014. </a:t>
            </a:r>
            <a:r>
              <a:rPr lang="en-US" dirty="0">
                <a:hlinkClick r:id="rId3"/>
              </a:rPr>
              <a:t>http://</a:t>
            </a:r>
            <a:r>
              <a:rPr lang="en-US" dirty="0" smtClean="0">
                <a:hlinkClick r:id="rId3"/>
              </a:rPr>
              <a:t>nhqrnet.ahrq.gov/inhqrdr/state/select</a:t>
            </a:r>
            <a:r>
              <a:rPr lang="en-US" dirty="0" smtClean="0"/>
              <a:t>. </a:t>
            </a:r>
            <a:endParaRPr lang="en-US" b="1" dirty="0"/>
          </a:p>
          <a:p>
            <a:endParaRPr lang="en-US" dirty="0" smtClean="0"/>
          </a:p>
          <a:p>
            <a:pPr marL="174708" indent="-174708">
              <a:buFont typeface="Arial" panose="020B0604020202020204" pitchFamily="34" charset="0"/>
              <a:buChar char="•"/>
            </a:pPr>
            <a:r>
              <a:rPr lang="en-US" b="1" dirty="0" smtClean="0"/>
              <a:t>Geographic Variation:</a:t>
            </a:r>
          </a:p>
          <a:p>
            <a:pPr marL="354074" indent="-186355">
              <a:buFont typeface="Arial" panose="020B0604020202020204" pitchFamily="34" charset="0"/>
              <a:buChar char="•"/>
            </a:pPr>
            <a:r>
              <a:rPr lang="en-US" dirty="0" smtClean="0"/>
              <a:t>Border States vary in the quality of different types of care delivered.</a:t>
            </a:r>
            <a:r>
              <a:rPr lang="en-US" dirty="0">
                <a:cs typeface="Times New Roman" panose="02020603050405020304" pitchFamily="18" charset="0"/>
              </a:rPr>
              <a:t> An o</a:t>
            </a:r>
            <a:r>
              <a:rPr lang="en-US" spc="-9" dirty="0">
                <a:cs typeface="Times New Roman" panose="02020603050405020304" pitchFamily="18" charset="0"/>
              </a:rPr>
              <a:t>v</a:t>
            </a:r>
            <a:r>
              <a:rPr lang="en-US" dirty="0">
                <a:cs typeface="Times New Roman" panose="02020603050405020304" pitchFamily="18" charset="0"/>
              </a:rPr>
              <a:t>er</a:t>
            </a:r>
            <a:r>
              <a:rPr lang="en-US" spc="-9" dirty="0">
                <a:cs typeface="Times New Roman" panose="02020603050405020304" pitchFamily="18" charset="0"/>
              </a:rPr>
              <a:t>a</a:t>
            </a:r>
            <a:r>
              <a:rPr lang="en-US" dirty="0">
                <a:cs typeface="Times New Roman" panose="02020603050405020304" pitchFamily="18" charset="0"/>
              </a:rPr>
              <a:t>ll</a:t>
            </a:r>
            <a:r>
              <a:rPr lang="en-US" spc="-9" dirty="0">
                <a:cs typeface="Times New Roman" panose="02020603050405020304" pitchFamily="18" charset="0"/>
              </a:rPr>
              <a:t> </a:t>
            </a:r>
            <a:r>
              <a:rPr lang="en-US" dirty="0">
                <a:cs typeface="Times New Roman" panose="02020603050405020304" pitchFamily="18" charset="0"/>
              </a:rPr>
              <a:t>qua</a:t>
            </a:r>
            <a:r>
              <a:rPr lang="en-US" spc="-9" dirty="0">
                <a:cs typeface="Times New Roman" panose="02020603050405020304" pitchFamily="18" charset="0"/>
              </a:rPr>
              <a:t>l</a:t>
            </a:r>
            <a:r>
              <a:rPr lang="en-US" dirty="0">
                <a:cs typeface="Times New Roman" panose="02020603050405020304" pitchFamily="18" charset="0"/>
              </a:rPr>
              <a:t>ity</a:t>
            </a:r>
            <a:r>
              <a:rPr lang="en-US" spc="-4" dirty="0">
                <a:cs typeface="Times New Roman" panose="02020603050405020304" pitchFamily="18" charset="0"/>
              </a:rPr>
              <a:t> s</a:t>
            </a:r>
            <a:r>
              <a:rPr lang="en-US" spc="4" dirty="0">
                <a:cs typeface="Times New Roman" panose="02020603050405020304" pitchFamily="18" charset="0"/>
              </a:rPr>
              <a:t>c</a:t>
            </a:r>
            <a:r>
              <a:rPr lang="en-US" dirty="0">
                <a:cs typeface="Times New Roman" panose="02020603050405020304" pitchFamily="18" charset="0"/>
              </a:rPr>
              <a:t>ore</a:t>
            </a:r>
            <a:r>
              <a:rPr lang="en-US" spc="-9" dirty="0">
                <a:cs typeface="Times New Roman" panose="02020603050405020304" pitchFamily="18" charset="0"/>
              </a:rPr>
              <a:t> i</a:t>
            </a:r>
            <a:r>
              <a:rPr lang="en-US" dirty="0">
                <a:cs typeface="Times New Roman" panose="02020603050405020304" pitchFamily="18" charset="0"/>
              </a:rPr>
              <a:t>s</a:t>
            </a:r>
            <a:r>
              <a:rPr lang="en-US" spc="4" dirty="0">
                <a:cs typeface="Times New Roman" panose="02020603050405020304" pitchFamily="18" charset="0"/>
              </a:rPr>
              <a:t> c</a:t>
            </a:r>
            <a:r>
              <a:rPr lang="en-US" spc="-9" dirty="0">
                <a:cs typeface="Times New Roman" panose="02020603050405020304" pitchFamily="18" charset="0"/>
              </a:rPr>
              <a:t>o</a:t>
            </a:r>
            <a:r>
              <a:rPr lang="en-US" spc="4" dirty="0">
                <a:cs typeface="Times New Roman" panose="02020603050405020304" pitchFamily="18" charset="0"/>
              </a:rPr>
              <a:t>m</a:t>
            </a:r>
            <a:r>
              <a:rPr lang="en-US" spc="-9" dirty="0">
                <a:cs typeface="Times New Roman" panose="02020603050405020304" pitchFamily="18" charset="0"/>
              </a:rPr>
              <a:t>p</a:t>
            </a:r>
            <a:r>
              <a:rPr lang="en-US" dirty="0">
                <a:cs typeface="Times New Roman" panose="02020603050405020304" pitchFamily="18" charset="0"/>
              </a:rPr>
              <a:t>uted</a:t>
            </a:r>
            <a:r>
              <a:rPr lang="en-US" spc="-9" dirty="0">
                <a:cs typeface="Times New Roman" panose="02020603050405020304" pitchFamily="18" charset="0"/>
              </a:rPr>
              <a:t> </a:t>
            </a:r>
            <a:r>
              <a:rPr lang="en-US" dirty="0">
                <a:cs typeface="Times New Roman" panose="02020603050405020304" pitchFamily="18" charset="0"/>
              </a:rPr>
              <a:t>for </a:t>
            </a:r>
            <a:r>
              <a:rPr lang="en-US" spc="-9" dirty="0">
                <a:cs typeface="Times New Roman" panose="02020603050405020304" pitchFamily="18" charset="0"/>
              </a:rPr>
              <a:t>e</a:t>
            </a:r>
            <a:r>
              <a:rPr lang="en-US" dirty="0">
                <a:cs typeface="Times New Roman" panose="02020603050405020304" pitchFamily="18" charset="0"/>
              </a:rPr>
              <a:t>a</a:t>
            </a:r>
            <a:r>
              <a:rPr lang="en-US" spc="4" dirty="0">
                <a:cs typeface="Times New Roman" panose="02020603050405020304" pitchFamily="18" charset="0"/>
              </a:rPr>
              <a:t>c</a:t>
            </a:r>
            <a:r>
              <a:rPr lang="en-US" dirty="0">
                <a:cs typeface="Times New Roman" panose="02020603050405020304" pitchFamily="18" charset="0"/>
              </a:rPr>
              <a:t>h</a:t>
            </a:r>
            <a:r>
              <a:rPr lang="en-US" spc="-9" dirty="0">
                <a:cs typeface="Times New Roman" panose="02020603050405020304" pitchFamily="18" charset="0"/>
              </a:rPr>
              <a:t> </a:t>
            </a:r>
            <a:r>
              <a:rPr lang="en-US" spc="4" dirty="0">
                <a:cs typeface="Times New Roman" panose="02020603050405020304" pitchFamily="18" charset="0"/>
              </a:rPr>
              <a:t>State</a:t>
            </a:r>
            <a:r>
              <a:rPr lang="en-US" dirty="0" smtClean="0">
                <a:cs typeface="Times New Roman" panose="02020603050405020304" pitchFamily="18" charset="0"/>
              </a:rPr>
              <a:t> </a:t>
            </a:r>
            <a:r>
              <a:rPr lang="en-US" spc="-9" dirty="0">
                <a:cs typeface="Times New Roman" panose="02020603050405020304" pitchFamily="18" charset="0"/>
              </a:rPr>
              <a:t>b</a:t>
            </a:r>
            <a:r>
              <a:rPr lang="en-US" dirty="0">
                <a:cs typeface="Times New Roman" panose="02020603050405020304" pitchFamily="18" charset="0"/>
              </a:rPr>
              <a:t>a</a:t>
            </a:r>
            <a:r>
              <a:rPr lang="en-US" spc="-9" dirty="0">
                <a:cs typeface="Times New Roman" panose="02020603050405020304" pitchFamily="18" charset="0"/>
              </a:rPr>
              <a:t>s</a:t>
            </a:r>
            <a:r>
              <a:rPr lang="en-US" dirty="0">
                <a:cs typeface="Times New Roman" panose="02020603050405020304" pitchFamily="18" charset="0"/>
              </a:rPr>
              <a:t>ed on</a:t>
            </a:r>
            <a:r>
              <a:rPr lang="en-US" spc="-9" dirty="0">
                <a:cs typeface="Times New Roman" panose="02020603050405020304" pitchFamily="18" charset="0"/>
              </a:rPr>
              <a:t> </a:t>
            </a:r>
            <a:r>
              <a:rPr lang="en-US" dirty="0">
                <a:cs typeface="Times New Roman" panose="02020603050405020304" pitchFamily="18" charset="0"/>
              </a:rPr>
              <a:t>the</a:t>
            </a:r>
            <a:r>
              <a:rPr lang="en-US" spc="-9" dirty="0">
                <a:cs typeface="Times New Roman" panose="02020603050405020304" pitchFamily="18" charset="0"/>
              </a:rPr>
              <a:t> </a:t>
            </a:r>
            <a:r>
              <a:rPr lang="en-US" dirty="0">
                <a:cs typeface="Times New Roman" panose="02020603050405020304" pitchFamily="18" charset="0"/>
              </a:rPr>
              <a:t>nu</a:t>
            </a:r>
            <a:r>
              <a:rPr lang="en-US" spc="-9" dirty="0">
                <a:cs typeface="Times New Roman" panose="02020603050405020304" pitchFamily="18" charset="0"/>
              </a:rPr>
              <a:t>m</a:t>
            </a:r>
            <a:r>
              <a:rPr lang="en-US" dirty="0">
                <a:cs typeface="Times New Roman" panose="02020603050405020304" pitchFamily="18" charset="0"/>
              </a:rPr>
              <a:t>ber </a:t>
            </a:r>
            <a:r>
              <a:rPr lang="en-US" spc="-9" dirty="0">
                <a:cs typeface="Times New Roman" panose="02020603050405020304" pitchFamily="18" charset="0"/>
              </a:rPr>
              <a:t>o</a:t>
            </a:r>
            <a:r>
              <a:rPr lang="en-US" dirty="0">
                <a:cs typeface="Times New Roman" panose="02020603050405020304" pitchFamily="18" charset="0"/>
              </a:rPr>
              <a:t>f q</a:t>
            </a:r>
            <a:r>
              <a:rPr lang="en-US" spc="-9" dirty="0">
                <a:cs typeface="Times New Roman" panose="02020603050405020304" pitchFamily="18" charset="0"/>
              </a:rPr>
              <a:t>u</a:t>
            </a:r>
            <a:r>
              <a:rPr lang="en-US" dirty="0">
                <a:cs typeface="Times New Roman" panose="02020603050405020304" pitchFamily="18" charset="0"/>
              </a:rPr>
              <a:t>ality</a:t>
            </a:r>
            <a:r>
              <a:rPr lang="en-US" spc="-13" dirty="0">
                <a:cs typeface="Times New Roman" panose="02020603050405020304" pitchFamily="18" charset="0"/>
              </a:rPr>
              <a:t> </a:t>
            </a:r>
            <a:r>
              <a:rPr lang="en-US" spc="-9" dirty="0">
                <a:cs typeface="Times New Roman" panose="02020603050405020304" pitchFamily="18" charset="0"/>
              </a:rPr>
              <a:t>m</a:t>
            </a:r>
            <a:r>
              <a:rPr lang="en-US" dirty="0">
                <a:cs typeface="Times New Roman" panose="02020603050405020304" pitchFamily="18" charset="0"/>
              </a:rPr>
              <a:t>ea</a:t>
            </a:r>
            <a:r>
              <a:rPr lang="en-US" spc="4" dirty="0">
                <a:cs typeface="Times New Roman" panose="02020603050405020304" pitchFamily="18" charset="0"/>
              </a:rPr>
              <a:t>s</a:t>
            </a:r>
            <a:r>
              <a:rPr lang="en-US" dirty="0">
                <a:cs typeface="Times New Roman" panose="02020603050405020304" pitchFamily="18" charset="0"/>
              </a:rPr>
              <a:t>u</a:t>
            </a:r>
            <a:r>
              <a:rPr lang="en-US" spc="-13" dirty="0">
                <a:cs typeface="Times New Roman" panose="02020603050405020304" pitchFamily="18" charset="0"/>
              </a:rPr>
              <a:t>r</a:t>
            </a:r>
            <a:r>
              <a:rPr lang="en-US" dirty="0">
                <a:cs typeface="Times New Roman" panose="02020603050405020304" pitchFamily="18" charset="0"/>
              </a:rPr>
              <a:t>es</a:t>
            </a:r>
            <a:r>
              <a:rPr lang="en-US" spc="4" dirty="0">
                <a:cs typeface="Times New Roman" panose="02020603050405020304" pitchFamily="18" charset="0"/>
              </a:rPr>
              <a:t> </a:t>
            </a:r>
            <a:r>
              <a:rPr lang="en-US" spc="-9" dirty="0">
                <a:cs typeface="Times New Roman" panose="02020603050405020304" pitchFamily="18" charset="0"/>
              </a:rPr>
              <a:t>t</a:t>
            </a:r>
            <a:r>
              <a:rPr lang="en-US" dirty="0">
                <a:cs typeface="Times New Roman" panose="02020603050405020304" pitchFamily="18" charset="0"/>
              </a:rPr>
              <a:t>hat</a:t>
            </a:r>
            <a:r>
              <a:rPr lang="en-US" spc="-9" dirty="0">
                <a:cs typeface="Times New Roman" panose="02020603050405020304" pitchFamily="18" charset="0"/>
              </a:rPr>
              <a:t> </a:t>
            </a:r>
            <a:r>
              <a:rPr lang="en-US" dirty="0">
                <a:cs typeface="Times New Roman" panose="02020603050405020304" pitchFamily="18" charset="0"/>
              </a:rPr>
              <a:t>are </a:t>
            </a:r>
            <a:r>
              <a:rPr lang="en-US" spc="-9" dirty="0">
                <a:cs typeface="Times New Roman" panose="02020603050405020304" pitchFamily="18" charset="0"/>
              </a:rPr>
              <a:t>a</a:t>
            </a:r>
            <a:r>
              <a:rPr lang="en-US" dirty="0">
                <a:cs typeface="Times New Roman" panose="02020603050405020304" pitchFamily="18" charset="0"/>
              </a:rPr>
              <a:t>bo</a:t>
            </a:r>
            <a:r>
              <a:rPr lang="en-US" spc="-9" dirty="0">
                <a:cs typeface="Times New Roman" panose="02020603050405020304" pitchFamily="18" charset="0"/>
              </a:rPr>
              <a:t>v</a:t>
            </a:r>
            <a:r>
              <a:rPr lang="en-US" dirty="0">
                <a:cs typeface="Times New Roman" panose="02020603050405020304" pitchFamily="18" charset="0"/>
              </a:rPr>
              <a:t>e, at, or</a:t>
            </a:r>
            <a:r>
              <a:rPr lang="en-US" spc="-9" dirty="0">
                <a:cs typeface="Times New Roman" panose="02020603050405020304" pitchFamily="18" charset="0"/>
              </a:rPr>
              <a:t> </a:t>
            </a:r>
            <a:r>
              <a:rPr lang="en-US" dirty="0">
                <a:cs typeface="Times New Roman" panose="02020603050405020304" pitchFamily="18" charset="0"/>
              </a:rPr>
              <a:t>below</a:t>
            </a:r>
            <a:r>
              <a:rPr lang="en-US" spc="-13" dirty="0">
                <a:cs typeface="Times New Roman" panose="02020603050405020304" pitchFamily="18" charset="0"/>
              </a:rPr>
              <a:t> </a:t>
            </a:r>
            <a:r>
              <a:rPr lang="en-US" dirty="0">
                <a:cs typeface="Times New Roman" panose="02020603050405020304" pitchFamily="18" charset="0"/>
              </a:rPr>
              <a:t>the</a:t>
            </a:r>
            <a:r>
              <a:rPr lang="en-US" spc="-9" dirty="0">
                <a:cs typeface="Times New Roman" panose="02020603050405020304" pitchFamily="18" charset="0"/>
              </a:rPr>
              <a:t> </a:t>
            </a:r>
            <a:r>
              <a:rPr lang="en-US" dirty="0">
                <a:cs typeface="Times New Roman" panose="02020603050405020304" pitchFamily="18" charset="0"/>
              </a:rPr>
              <a:t>a</a:t>
            </a:r>
            <a:r>
              <a:rPr lang="en-US" spc="-9" dirty="0">
                <a:cs typeface="Times New Roman" panose="02020603050405020304" pitchFamily="18" charset="0"/>
              </a:rPr>
              <a:t>v</a:t>
            </a:r>
            <a:r>
              <a:rPr lang="en-US" dirty="0">
                <a:cs typeface="Times New Roman" panose="02020603050405020304" pitchFamily="18" charset="0"/>
              </a:rPr>
              <a:t>erage</a:t>
            </a:r>
            <a:r>
              <a:rPr lang="en-US" spc="-9" dirty="0">
                <a:cs typeface="Times New Roman" panose="02020603050405020304" pitchFamily="18" charset="0"/>
              </a:rPr>
              <a:t> </a:t>
            </a:r>
            <a:r>
              <a:rPr lang="en-US" dirty="0">
                <a:cs typeface="Times New Roman" panose="02020603050405020304" pitchFamily="18" charset="0"/>
              </a:rPr>
              <a:t>a</a:t>
            </a:r>
            <a:r>
              <a:rPr lang="en-US" spc="4" dirty="0">
                <a:cs typeface="Times New Roman" panose="02020603050405020304" pitchFamily="18" charset="0"/>
              </a:rPr>
              <a:t>c</a:t>
            </a:r>
            <a:r>
              <a:rPr lang="en-US" spc="-13" dirty="0">
                <a:cs typeface="Times New Roman" panose="02020603050405020304" pitchFamily="18" charset="0"/>
              </a:rPr>
              <a:t>r</a:t>
            </a:r>
            <a:r>
              <a:rPr lang="en-US" dirty="0">
                <a:cs typeface="Times New Roman" panose="02020603050405020304" pitchFamily="18" charset="0"/>
              </a:rPr>
              <a:t>o</a:t>
            </a:r>
            <a:r>
              <a:rPr lang="en-US" spc="-9" dirty="0">
                <a:cs typeface="Times New Roman" panose="02020603050405020304" pitchFamily="18" charset="0"/>
              </a:rPr>
              <a:t>s</a:t>
            </a:r>
            <a:r>
              <a:rPr lang="en-US" dirty="0">
                <a:cs typeface="Times New Roman" panose="02020603050405020304" pitchFamily="18" charset="0"/>
              </a:rPr>
              <a:t>s</a:t>
            </a:r>
            <a:r>
              <a:rPr lang="en-US" spc="4" dirty="0">
                <a:cs typeface="Times New Roman" panose="02020603050405020304" pitchFamily="18" charset="0"/>
              </a:rPr>
              <a:t> </a:t>
            </a:r>
            <a:r>
              <a:rPr lang="en-US" dirty="0">
                <a:cs typeface="Times New Roman" panose="02020603050405020304" pitchFamily="18" charset="0"/>
              </a:rPr>
              <a:t>a</a:t>
            </a:r>
            <a:r>
              <a:rPr lang="en-US" spc="-9" dirty="0">
                <a:cs typeface="Times New Roman" panose="02020603050405020304" pitchFamily="18" charset="0"/>
              </a:rPr>
              <a:t>l</a:t>
            </a:r>
            <a:r>
              <a:rPr lang="en-US" dirty="0">
                <a:cs typeface="Times New Roman" panose="02020603050405020304" pitchFamily="18" charset="0"/>
              </a:rPr>
              <a:t>l </a:t>
            </a:r>
            <a:r>
              <a:rPr lang="en-US" spc="4" dirty="0">
                <a:cs typeface="Times New Roman" panose="02020603050405020304" pitchFamily="18" charset="0"/>
              </a:rPr>
              <a:t>States</a:t>
            </a:r>
            <a:r>
              <a:rPr lang="en-US" dirty="0">
                <a:cs typeface="Times New Roman" panose="02020603050405020304" pitchFamily="18" charset="0"/>
              </a:rPr>
              <a:t>; </a:t>
            </a:r>
            <a:r>
              <a:rPr lang="en-US" spc="-9" dirty="0">
                <a:cs typeface="Times New Roman" panose="02020603050405020304" pitchFamily="18" charset="0"/>
              </a:rPr>
              <a:t>the median score is typically around 50 and is shown as the middle of the yellow band above</a:t>
            </a:r>
            <a:r>
              <a:rPr lang="en-US" dirty="0">
                <a:cs typeface="Times New Roman" panose="02020603050405020304" pitchFamily="18" charset="0"/>
              </a:rPr>
              <a:t>. </a:t>
            </a:r>
            <a:endParaRPr lang="en-US" dirty="0"/>
          </a:p>
          <a:p>
            <a:pPr marL="354074" indent="-186355">
              <a:buFont typeface="Arial" panose="020B0604020202020204" pitchFamily="34" charset="0"/>
              <a:buChar char="•"/>
            </a:pPr>
            <a:r>
              <a:rPr lang="en-US" dirty="0" smtClean="0"/>
              <a:t>California and New Mexico are weak in acute care. New Mexico and Texas are weak in prevention. Texas is also weak in chronic care and safety.</a:t>
            </a:r>
            <a:endParaRPr lang="en-US" dirty="0"/>
          </a:p>
        </p:txBody>
      </p:sp>
      <p:sp>
        <p:nvSpPr>
          <p:cNvPr id="4" name="Slide Number Placeholder 3"/>
          <p:cNvSpPr>
            <a:spLocks noGrp="1"/>
          </p:cNvSpPr>
          <p:nvPr>
            <p:ph type="sldNum" sz="quarter" idx="10"/>
          </p:nvPr>
        </p:nvSpPr>
        <p:spPr/>
        <p:txBody>
          <a:bodyPr/>
          <a:lstStyle/>
          <a:p>
            <a:fld id="{614C09A2-EABE-4D03-A906-80A1C45E8F8D}" type="slidenum">
              <a:rPr lang="en-US" smtClean="0"/>
              <a:t>121</a:t>
            </a:fld>
            <a:endParaRPr lang="en-US"/>
          </a:p>
        </p:txBody>
      </p:sp>
    </p:spTree>
    <p:extLst>
      <p:ext uri="{BB962C8B-B14F-4D97-AF65-F5344CB8AC3E}">
        <p14:creationId xmlns:p14="http://schemas.microsoft.com/office/powerpoint/2010/main" val="204713356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89467" y="5267960"/>
            <a:ext cx="6309360" cy="3331210"/>
          </a:xfrm>
        </p:spPr>
        <p:txBody>
          <a:bodyPr/>
          <a:lstStyle/>
          <a:p>
            <a:pPr marL="174708" indent="-174708">
              <a:buFont typeface="Arial" panose="020B0604020202020204" pitchFamily="34" charset="0"/>
              <a:buChar char="•"/>
            </a:pPr>
            <a:r>
              <a:rPr lang="en-US" dirty="0" smtClean="0"/>
              <a:t>While many of the data sources used in the QDR can provide State estimates, most cannot provide estimates at the </a:t>
            </a:r>
            <a:r>
              <a:rPr lang="en-US" dirty="0" err="1" smtClean="0"/>
              <a:t>substate</a:t>
            </a:r>
            <a:r>
              <a:rPr lang="en-US" dirty="0" smtClean="0"/>
              <a:t> level. </a:t>
            </a:r>
          </a:p>
          <a:p>
            <a:pPr marL="174708" indent="-174708">
              <a:buFont typeface="Arial" panose="020B0604020202020204" pitchFamily="34" charset="0"/>
              <a:buChar char="•"/>
            </a:pPr>
            <a:r>
              <a:rPr lang="en-US" dirty="0" smtClean="0"/>
              <a:t>In this section, we present findings from hospital data from U.S. states that can drill down to the county level. In future, we hope to identify and include data sources that can provide county estimates for care delivered in other settings. </a:t>
            </a:r>
          </a:p>
          <a:p>
            <a:pPr marL="174708" indent="-174708">
              <a:buFont typeface="Arial" panose="020B0604020202020204" pitchFamily="34" charset="0"/>
              <a:buChar char="•"/>
            </a:pPr>
            <a:r>
              <a:rPr lang="en-US" dirty="0" smtClean="0"/>
              <a:t>We also include links to some successful quality improvement interventions from the AHRQ Health Care Innovations Exchange (</a:t>
            </a:r>
            <a:r>
              <a:rPr lang="en-US" dirty="0" smtClean="0">
                <a:hlinkClick r:id="rId3"/>
              </a:rPr>
              <a:t>https://innovations.ahrq.gov/</a:t>
            </a:r>
            <a:r>
              <a:rPr lang="en-US" dirty="0" smtClean="0"/>
              <a:t>) that involved sites on the border.</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solidFill>
                  <a:prstClr val="black"/>
                </a:solidFill>
              </a:rPr>
              <a:pPr/>
              <a:t>122</a:t>
            </a:fld>
            <a:endParaRPr lang="en-US">
              <a:solidFill>
                <a:prstClr val="black"/>
              </a:solidFill>
            </a:endParaRPr>
          </a:p>
        </p:txBody>
      </p:sp>
    </p:spTree>
    <p:extLst>
      <p:ext uri="{BB962C8B-B14F-4D97-AF65-F5344CB8AC3E}">
        <p14:creationId xmlns:p14="http://schemas.microsoft.com/office/powerpoint/2010/main" val="196656143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4C09A2-EABE-4D03-A906-80A1C45E8F8D}" type="slidenum">
              <a:rPr lang="en-US" smtClean="0"/>
              <a:t>123</a:t>
            </a:fld>
            <a:endParaRPr lang="en-US"/>
          </a:p>
        </p:txBody>
      </p:sp>
    </p:spTree>
    <p:extLst>
      <p:ext uri="{BB962C8B-B14F-4D97-AF65-F5344CB8AC3E}">
        <p14:creationId xmlns:p14="http://schemas.microsoft.com/office/powerpoint/2010/main" val="73903724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4C09A2-EABE-4D03-A906-80A1C45E8F8D}" type="slidenum">
              <a:rPr lang="en-US" smtClean="0"/>
              <a:t>124</a:t>
            </a:fld>
            <a:endParaRPr lang="en-US"/>
          </a:p>
        </p:txBody>
      </p:sp>
    </p:spTree>
    <p:extLst>
      <p:ext uri="{BB962C8B-B14F-4D97-AF65-F5344CB8AC3E}">
        <p14:creationId xmlns:p14="http://schemas.microsoft.com/office/powerpoint/2010/main" val="186473747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4C09A2-EABE-4D03-A906-80A1C45E8F8D}" type="slidenum">
              <a:rPr lang="en-US" smtClean="0"/>
              <a:t>125</a:t>
            </a:fld>
            <a:endParaRPr lang="en-US"/>
          </a:p>
        </p:txBody>
      </p:sp>
    </p:spTree>
    <p:extLst>
      <p:ext uri="{BB962C8B-B14F-4D97-AF65-F5344CB8AC3E}">
        <p14:creationId xmlns:p14="http://schemas.microsoft.com/office/powerpoint/2010/main" val="74085132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defTabSz="931774">
              <a:buFont typeface="Arial" panose="020B0604020202020204" pitchFamily="34" charset="0"/>
              <a:buChar char="•"/>
              <a:defRPr/>
            </a:pPr>
            <a:r>
              <a:rPr lang="en-US" dirty="0">
                <a:solidFill>
                  <a:srgbClr val="002060"/>
                </a:solidFill>
              </a:rPr>
              <a:t>In border counties, 56% of the population was Hispanic, compared with only 36% in non-border counties.</a:t>
            </a:r>
          </a:p>
          <a:p>
            <a:endParaRPr lang="en-US" dirty="0"/>
          </a:p>
        </p:txBody>
      </p:sp>
      <p:sp>
        <p:nvSpPr>
          <p:cNvPr id="4" name="Slide Number Placeholder 3"/>
          <p:cNvSpPr>
            <a:spLocks noGrp="1"/>
          </p:cNvSpPr>
          <p:nvPr>
            <p:ph type="sldNum" sz="quarter" idx="10"/>
          </p:nvPr>
        </p:nvSpPr>
        <p:spPr/>
        <p:txBody>
          <a:bodyPr/>
          <a:lstStyle/>
          <a:p>
            <a:fld id="{E1691804-34B2-4FA1-AED3-2A239B9F1097}" type="slidenum">
              <a:rPr lang="en-US" smtClean="0"/>
              <a:pPr/>
              <a:t>126</a:t>
            </a:fld>
            <a:endParaRPr lang="en-US"/>
          </a:p>
        </p:txBody>
      </p:sp>
    </p:spTree>
    <p:extLst>
      <p:ext uri="{BB962C8B-B14F-4D97-AF65-F5344CB8AC3E}">
        <p14:creationId xmlns:p14="http://schemas.microsoft.com/office/powerpoint/2010/main" val="159432387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The age distribution of Hispanics in border and non-border counties was similar. However, non-Hispanics in border counties were older—nearly half were age 45 and over.</a:t>
            </a:r>
          </a:p>
        </p:txBody>
      </p:sp>
      <p:sp>
        <p:nvSpPr>
          <p:cNvPr id="4" name="Slide Number Placeholder 3"/>
          <p:cNvSpPr>
            <a:spLocks noGrp="1"/>
          </p:cNvSpPr>
          <p:nvPr>
            <p:ph type="sldNum" sz="quarter" idx="10"/>
          </p:nvPr>
        </p:nvSpPr>
        <p:spPr/>
        <p:txBody>
          <a:bodyPr/>
          <a:lstStyle/>
          <a:p>
            <a:fld id="{E1691804-34B2-4FA1-AED3-2A239B9F1097}" type="slidenum">
              <a:rPr lang="en-US" smtClean="0"/>
              <a:pPr/>
              <a:t>127</a:t>
            </a:fld>
            <a:endParaRPr lang="en-US"/>
          </a:p>
        </p:txBody>
      </p:sp>
    </p:spTree>
    <p:extLst>
      <p:ext uri="{BB962C8B-B14F-4D97-AF65-F5344CB8AC3E}">
        <p14:creationId xmlns:p14="http://schemas.microsoft.com/office/powerpoint/2010/main" val="183140989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4C09A2-EABE-4D03-A906-80A1C45E8F8D}" type="slidenum">
              <a:rPr lang="en-US" smtClean="0"/>
              <a:t>128</a:t>
            </a:fld>
            <a:endParaRPr lang="en-US"/>
          </a:p>
        </p:txBody>
      </p:sp>
    </p:spTree>
    <p:extLst>
      <p:ext uri="{BB962C8B-B14F-4D97-AF65-F5344CB8AC3E}">
        <p14:creationId xmlns:p14="http://schemas.microsoft.com/office/powerpoint/2010/main" val="356764661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This analysis included 81 hospitals located in border counties and 789 hospitals located in the non-border counties of Arizona, California, New Mexico, and Texas.</a:t>
            </a:r>
          </a:p>
          <a:p>
            <a:pPr marL="174708" indent="-174708">
              <a:buFont typeface="Arial" panose="020B0604020202020204" pitchFamily="34" charset="0"/>
              <a:buChar char="•"/>
            </a:pPr>
            <a:r>
              <a:rPr lang="en-US" dirty="0" smtClean="0"/>
              <a:t>Compared with non-border hospitals, border hospitals were more likely to be:</a:t>
            </a:r>
          </a:p>
          <a:p>
            <a:pPr marL="354074" indent="-186355">
              <a:buFont typeface="Arial" panose="020B0604020202020204" pitchFamily="34" charset="0"/>
              <a:buChar char="•"/>
            </a:pPr>
            <a:r>
              <a:rPr lang="en-US" dirty="0"/>
              <a:t>S</a:t>
            </a:r>
            <a:r>
              <a:rPr lang="en-US" dirty="0" smtClean="0"/>
              <a:t>afety net facilities.</a:t>
            </a:r>
          </a:p>
          <a:p>
            <a:pPr marL="354074" indent="-186355">
              <a:buFont typeface="Arial" panose="020B0604020202020204" pitchFamily="34" charset="0"/>
              <a:buChar char="•"/>
            </a:pPr>
            <a:r>
              <a:rPr lang="en-US" dirty="0" smtClean="0"/>
              <a:t>Public or private for profit.</a:t>
            </a:r>
          </a:p>
          <a:p>
            <a:pPr marL="354074" indent="-186355">
              <a:buFont typeface="Arial" panose="020B0604020202020204" pitchFamily="34" charset="0"/>
              <a:buChar char="•"/>
            </a:pPr>
            <a:r>
              <a:rPr lang="en-US" dirty="0" smtClean="0"/>
              <a:t>Located in small metropolitan or </a:t>
            </a:r>
            <a:r>
              <a:rPr lang="en-US" dirty="0" err="1" smtClean="0"/>
              <a:t>micropolitan</a:t>
            </a:r>
            <a:r>
              <a:rPr lang="en-US" dirty="0" smtClean="0"/>
              <a:t> areas.</a:t>
            </a:r>
            <a:endParaRPr lang="en-US" dirty="0"/>
          </a:p>
        </p:txBody>
      </p:sp>
      <p:sp>
        <p:nvSpPr>
          <p:cNvPr id="4" name="Slide Number Placeholder 3"/>
          <p:cNvSpPr>
            <a:spLocks noGrp="1"/>
          </p:cNvSpPr>
          <p:nvPr>
            <p:ph type="sldNum" sz="quarter" idx="10"/>
          </p:nvPr>
        </p:nvSpPr>
        <p:spPr/>
        <p:txBody>
          <a:bodyPr/>
          <a:lstStyle/>
          <a:p>
            <a:fld id="{614C09A2-EABE-4D03-A906-80A1C45E8F8D}" type="slidenum">
              <a:rPr lang="en-US" smtClean="0"/>
              <a:t>129</a:t>
            </a:fld>
            <a:endParaRPr lang="en-US"/>
          </a:p>
        </p:txBody>
      </p:sp>
    </p:spTree>
    <p:extLst>
      <p:ext uri="{BB962C8B-B14F-4D97-AF65-F5344CB8AC3E}">
        <p14:creationId xmlns:p14="http://schemas.microsoft.com/office/powerpoint/2010/main" val="3456494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dirty="0" smtClean="0"/>
              <a:t>Source: </a:t>
            </a:r>
            <a:r>
              <a:rPr lang="en-US" dirty="0"/>
              <a:t>http://minorityhealth.hhs.gov/omh/browse.aspx?lvl=3&amp;lvlid=64</a:t>
            </a:r>
            <a:r>
              <a:rPr lang="en-US" dirty="0" smtClean="0"/>
              <a:t>; http://www.nih.gov/news/health/feb2014/nhlbi-24.htm.</a:t>
            </a:r>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13</a:t>
            </a:fld>
            <a:endParaRPr lang="en-US"/>
          </a:p>
        </p:txBody>
      </p:sp>
    </p:spTree>
    <p:extLst>
      <p:ext uri="{BB962C8B-B14F-4D97-AF65-F5344CB8AC3E}">
        <p14:creationId xmlns:p14="http://schemas.microsoft.com/office/powerpoint/2010/main" val="382137114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4C09A2-EABE-4D03-A906-80A1C45E8F8D}" type="slidenum">
              <a:rPr lang="en-US" smtClean="0"/>
              <a:t>130</a:t>
            </a:fld>
            <a:endParaRPr lang="en-US"/>
          </a:p>
        </p:txBody>
      </p:sp>
    </p:spTree>
    <p:extLst>
      <p:ext uri="{BB962C8B-B14F-4D97-AF65-F5344CB8AC3E}">
        <p14:creationId xmlns:p14="http://schemas.microsoft.com/office/powerpoint/2010/main" val="117478623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The age distribution of Hispanic inpatient stays in border and non-border counties was similar. However, non-Hispanics with an inpatient stay in border counties were older—64% were age 45 and over.</a:t>
            </a:r>
          </a:p>
        </p:txBody>
      </p:sp>
      <p:sp>
        <p:nvSpPr>
          <p:cNvPr id="4" name="Slide Number Placeholder 3"/>
          <p:cNvSpPr>
            <a:spLocks noGrp="1"/>
          </p:cNvSpPr>
          <p:nvPr>
            <p:ph type="sldNum" sz="quarter" idx="10"/>
          </p:nvPr>
        </p:nvSpPr>
        <p:spPr/>
        <p:txBody>
          <a:bodyPr/>
          <a:lstStyle/>
          <a:p>
            <a:fld id="{E1691804-34B2-4FA1-AED3-2A239B9F1097}" type="slidenum">
              <a:rPr lang="en-US" smtClean="0"/>
              <a:pPr/>
              <a:t>131</a:t>
            </a:fld>
            <a:endParaRPr lang="en-US"/>
          </a:p>
        </p:txBody>
      </p:sp>
    </p:spTree>
    <p:extLst>
      <p:ext uri="{BB962C8B-B14F-4D97-AF65-F5344CB8AC3E}">
        <p14:creationId xmlns:p14="http://schemas.microsoft.com/office/powerpoint/2010/main" val="1700191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In both border and non-border counties, 40% of Hispanic inpatient stays were maternal/neonatal. </a:t>
            </a:r>
          </a:p>
          <a:p>
            <a:pPr marL="174708" indent="-174708">
              <a:buFont typeface="Arial" panose="020B0604020202020204" pitchFamily="34" charset="0"/>
              <a:buChar char="•"/>
            </a:pPr>
            <a:r>
              <a:rPr lang="en-US" dirty="0"/>
              <a:t>In comparison, only 20% of non-Hispanic stays in border counties were maternal/neonatal.</a:t>
            </a:r>
          </a:p>
        </p:txBody>
      </p:sp>
      <p:sp>
        <p:nvSpPr>
          <p:cNvPr id="4" name="Slide Number Placeholder 3"/>
          <p:cNvSpPr>
            <a:spLocks noGrp="1"/>
          </p:cNvSpPr>
          <p:nvPr>
            <p:ph type="sldNum" sz="quarter" idx="10"/>
          </p:nvPr>
        </p:nvSpPr>
        <p:spPr/>
        <p:txBody>
          <a:bodyPr/>
          <a:lstStyle/>
          <a:p>
            <a:fld id="{E1691804-34B2-4FA1-AED3-2A239B9F1097}" type="slidenum">
              <a:rPr lang="en-US" smtClean="0"/>
              <a:pPr/>
              <a:t>132</a:t>
            </a:fld>
            <a:endParaRPr lang="en-US"/>
          </a:p>
        </p:txBody>
      </p:sp>
    </p:spTree>
    <p:extLst>
      <p:ext uri="{BB962C8B-B14F-4D97-AF65-F5344CB8AC3E}">
        <p14:creationId xmlns:p14="http://schemas.microsoft.com/office/powerpoint/2010/main" val="175408441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lstStyle/>
          <a:p>
            <a:pPr defTabSz="931774">
              <a:defRPr/>
            </a:pPr>
            <a:r>
              <a:rPr lang="en-US" dirty="0"/>
              <a:t>Priority areas identified by Healthy Border 2010/2020 </a:t>
            </a:r>
            <a:r>
              <a:rPr lang="en-US" b="1" dirty="0"/>
              <a:t>(</a:t>
            </a:r>
            <a:r>
              <a:rPr lang="en-US" dirty="0">
                <a:hlinkClick r:id="rId3"/>
              </a:rPr>
              <a:t>http://www.borderhealth.org/healthy_border.php?curr=bhc_initiatives</a:t>
            </a:r>
            <a:r>
              <a:rPr lang="en-US" dirty="0"/>
              <a:t>). Those in bold are areas for which we provide data on subsequent slides.</a:t>
            </a:r>
          </a:p>
          <a:p>
            <a:endParaRPr lang="en-US" dirty="0"/>
          </a:p>
        </p:txBody>
      </p:sp>
      <p:sp>
        <p:nvSpPr>
          <p:cNvPr id="4" name="Slide Number Placeholder 3"/>
          <p:cNvSpPr>
            <a:spLocks noGrp="1"/>
          </p:cNvSpPr>
          <p:nvPr>
            <p:ph type="sldNum" sz="quarter" idx="10"/>
          </p:nvPr>
        </p:nvSpPr>
        <p:spPr/>
        <p:txBody>
          <a:bodyPr/>
          <a:lstStyle/>
          <a:p>
            <a:fld id="{614C09A2-EABE-4D03-A906-80A1C45E8F8D}" type="slidenum">
              <a:rPr lang="en-US" smtClean="0"/>
              <a:t>133</a:t>
            </a:fld>
            <a:endParaRPr lang="en-US"/>
          </a:p>
        </p:txBody>
      </p:sp>
    </p:spTree>
    <p:extLst>
      <p:ext uri="{BB962C8B-B14F-4D97-AF65-F5344CB8AC3E}">
        <p14:creationId xmlns:p14="http://schemas.microsoft.com/office/powerpoint/2010/main" val="94697312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Access to health care varies by ethnicity and geographic location.</a:t>
            </a:r>
          </a:p>
          <a:p>
            <a:pPr marL="174708" indent="-174708">
              <a:buFont typeface="Arial" panose="020B0604020202020204" pitchFamily="34" charset="0"/>
              <a:buChar char="•"/>
            </a:pPr>
            <a:r>
              <a:rPr lang="en-US" dirty="0" smtClean="0"/>
              <a:t>Almost 11% of Hispanic inpatient stays in border counties were not covered by insurance, compared with:</a:t>
            </a:r>
          </a:p>
          <a:p>
            <a:pPr marL="354074" indent="-186355">
              <a:buFont typeface="Arial" panose="020B0604020202020204" pitchFamily="34" charset="0"/>
              <a:buChar char="•"/>
            </a:pPr>
            <a:r>
              <a:rPr lang="en-US" dirty="0"/>
              <a:t>4.6% of non-Hispanic stays in border </a:t>
            </a:r>
            <a:r>
              <a:rPr lang="en-US" dirty="0" smtClean="0"/>
              <a:t>counties. </a:t>
            </a:r>
          </a:p>
          <a:p>
            <a:pPr marL="354074" indent="-186355">
              <a:buFont typeface="Arial" panose="020B0604020202020204" pitchFamily="34" charset="0"/>
              <a:buChar char="•"/>
            </a:pPr>
            <a:r>
              <a:rPr lang="en-US" dirty="0" smtClean="0"/>
              <a:t>8.1% of </a:t>
            </a:r>
            <a:r>
              <a:rPr lang="en-US" dirty="0"/>
              <a:t>Hispanic stays in non-border counties.</a:t>
            </a:r>
          </a:p>
          <a:p>
            <a:pPr marL="174708" indent="-174708">
              <a:buFont typeface="Arial" panose="020B0604020202020204" pitchFamily="34" charset="0"/>
              <a:buChar char="•"/>
            </a:pPr>
            <a:r>
              <a:rPr lang="en-US" dirty="0" smtClean="0"/>
              <a:t>One-third </a:t>
            </a:r>
            <a:r>
              <a:rPr lang="en-US" dirty="0"/>
              <a:t>of Hispanic inpatient stays in border counties were paid by Medicaid, compared with:</a:t>
            </a:r>
          </a:p>
          <a:p>
            <a:pPr marL="354074" indent="-186355">
              <a:buFont typeface="Arial" panose="020B0604020202020204" pitchFamily="34" charset="0"/>
              <a:buChar char="•"/>
            </a:pPr>
            <a:r>
              <a:rPr lang="en-US" dirty="0" smtClean="0"/>
              <a:t>O</a:t>
            </a:r>
            <a:r>
              <a:rPr lang="en-US" dirty="0"/>
              <a:t>nly 15% of non-Hispanic stays in border counties.</a:t>
            </a:r>
          </a:p>
          <a:p>
            <a:pPr marL="354074" indent="-186355" defTabSz="931774">
              <a:buFont typeface="Arial" panose="020B0604020202020204" pitchFamily="34" charset="0"/>
              <a:buChar char="•"/>
              <a:defRPr/>
            </a:pPr>
            <a:r>
              <a:rPr lang="en-US" dirty="0"/>
              <a:t>About 44% of Hispanic stays in non-border counties.</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1691804-34B2-4FA1-AED3-2A239B9F1097}" type="slidenum">
              <a:rPr lang="en-US" smtClean="0"/>
              <a:pPr/>
              <a:t>134</a:t>
            </a:fld>
            <a:endParaRPr lang="en-US"/>
          </a:p>
        </p:txBody>
      </p:sp>
    </p:spTree>
    <p:extLst>
      <p:ext uri="{BB962C8B-B14F-4D97-AF65-F5344CB8AC3E}">
        <p14:creationId xmlns:p14="http://schemas.microsoft.com/office/powerpoint/2010/main" val="131334780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8BC8310-764E-449A-926F-6BCE202B7F0A}" type="slidenum">
              <a:rPr lang="en-US" altLang="en-US"/>
              <a:pPr/>
              <a:t>135</a:t>
            </a:fld>
            <a:endParaRPr lang="en-US" altLang="en-US"/>
          </a:p>
        </p:txBody>
      </p:sp>
      <p:sp>
        <p:nvSpPr>
          <p:cNvPr id="14337" name="Rectangle 1"/>
          <p:cNvSpPr txBox="1">
            <a:spLocks noGrp="1" noRot="1" noChangeAspect="1" noChangeArrowheads="1"/>
          </p:cNvSpPr>
          <p:nvPr>
            <p:ph type="sldImg"/>
          </p:nvPr>
        </p:nvSpPr>
        <p:spPr bwMode="auto">
          <a:xfrm>
            <a:off x="1181100" y="704850"/>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8" name="Rectangle 2"/>
          <p:cNvSpPr txBox="1">
            <a:spLocks noGrp="1" noChangeArrowheads="1"/>
          </p:cNvSpPr>
          <p:nvPr>
            <p:ph type="body" idx="1"/>
          </p:nvPr>
        </p:nvSpPr>
        <p:spPr bwMode="auto">
          <a:xfrm>
            <a:off x="701613" y="4414911"/>
            <a:ext cx="560860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57097223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Among Hispanics, the rate of stays was 1.14 times as high in border counties compared with non-border counties.</a:t>
            </a:r>
          </a:p>
          <a:p>
            <a:pPr marL="174708" indent="-174708" defTabSz="931774">
              <a:buFont typeface="Arial" panose="020B0604020202020204" pitchFamily="34" charset="0"/>
              <a:buChar char="•"/>
              <a:defRPr/>
            </a:pPr>
            <a:r>
              <a:rPr lang="en-US" dirty="0"/>
              <a:t>In non-border counties, Hispanics had lower rates of stays than non-Hispanics.</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1691804-34B2-4FA1-AED3-2A239B9F1097}" type="slidenum">
              <a:rPr lang="en-US" smtClean="0"/>
              <a:pPr/>
              <a:t>136</a:t>
            </a:fld>
            <a:endParaRPr lang="en-US"/>
          </a:p>
        </p:txBody>
      </p:sp>
    </p:spTree>
    <p:extLst>
      <p:ext uri="{BB962C8B-B14F-4D97-AF65-F5344CB8AC3E}">
        <p14:creationId xmlns:p14="http://schemas.microsoft.com/office/powerpoint/2010/main" val="20301156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4C09A2-EABE-4D03-A906-80A1C45E8F8D}" type="slidenum">
              <a:rPr lang="en-US" smtClean="0"/>
              <a:t>137</a:t>
            </a:fld>
            <a:endParaRPr lang="en-US"/>
          </a:p>
        </p:txBody>
      </p:sp>
    </p:spTree>
    <p:extLst>
      <p:ext uri="{BB962C8B-B14F-4D97-AF65-F5344CB8AC3E}">
        <p14:creationId xmlns:p14="http://schemas.microsoft.com/office/powerpoint/2010/main" val="39289284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defTabSz="931774">
              <a:buFont typeface="Arial" panose="020B0604020202020204" pitchFamily="34" charset="0"/>
              <a:buChar char="•"/>
              <a:defRPr/>
            </a:pPr>
            <a:r>
              <a:rPr lang="en-US" dirty="0"/>
              <a:t>Hispanics generally had lower rates of hospitalization than non-Hispanics, except in the medical and maternal service lines, in both border and non-border counties.</a:t>
            </a:r>
          </a:p>
          <a:p>
            <a:pPr marL="174708" indent="-174708">
              <a:buFont typeface="Arial" panose="020B0604020202020204" pitchFamily="34" charset="0"/>
              <a:buChar char="•"/>
            </a:pPr>
            <a:r>
              <a:rPr lang="en-US" dirty="0"/>
              <a:t>Compared with Hispanics in non-border counties, Hispanics in border counties had higher rates of hospitalization in the injury, maternal, and neonatal service lines.</a:t>
            </a:r>
          </a:p>
          <a:p>
            <a:pPr marL="174708" indent="-174708">
              <a:buFont typeface="Arial" panose="020B0604020202020204" pitchFamily="34" charset="0"/>
              <a:buChar char="•"/>
            </a:pPr>
            <a:r>
              <a:rPr lang="en-US" dirty="0" smtClean="0"/>
              <a:t>Service lines</a:t>
            </a:r>
            <a:r>
              <a:rPr lang="en-US" baseline="0" dirty="0" smtClean="0"/>
              <a:t> are shown in the order they are assigned–e</a:t>
            </a:r>
            <a:r>
              <a:rPr lang="en-US" dirty="0" smtClean="0"/>
              <a:t>very discharge is assigned to a hospital service line hierarchically, based on the following order: maternal and neonatal, mental health, injury, surgical, and medical. Classification for maternal and neonatal, mental health, and injury are based on the International Classification</a:t>
            </a:r>
            <a:r>
              <a:rPr lang="en-US" baseline="0" dirty="0" smtClean="0"/>
              <a:t> of Diseases (I</a:t>
            </a:r>
            <a:r>
              <a:rPr lang="en-US" dirty="0" smtClean="0"/>
              <a:t>CD-9-CM) principal</a:t>
            </a:r>
            <a:r>
              <a:rPr lang="en-US" baseline="0" dirty="0" smtClean="0"/>
              <a:t> diagnosis </a:t>
            </a:r>
            <a:r>
              <a:rPr lang="en-US" dirty="0" smtClean="0"/>
              <a:t>codes or Clinical Classifications Software (CCS). Surgical</a:t>
            </a:r>
            <a:r>
              <a:rPr lang="en-US" baseline="0" dirty="0" smtClean="0"/>
              <a:t> and medical splits are based on the d</a:t>
            </a:r>
            <a:r>
              <a:rPr lang="en-US" dirty="0" smtClean="0"/>
              <a:t>iagnosis-related groups (DRGs). </a:t>
            </a:r>
            <a:r>
              <a:rPr lang="en-US" baseline="0" dirty="0" smtClean="0"/>
              <a:t>The discharge is assigned to medical if the DRG indicates </a:t>
            </a:r>
            <a:r>
              <a:rPr lang="en-US" baseline="0" dirty="0" err="1" smtClean="0"/>
              <a:t>ungroupable</a:t>
            </a:r>
            <a:r>
              <a:rPr lang="en-US" baseline="0" dirty="0" smtClean="0"/>
              <a:t>.</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1691804-34B2-4FA1-AED3-2A239B9F1097}" type="slidenum">
              <a:rPr lang="en-US" smtClean="0"/>
              <a:pPr/>
              <a:t>138</a:t>
            </a:fld>
            <a:endParaRPr lang="en-US"/>
          </a:p>
        </p:txBody>
      </p:sp>
    </p:spTree>
    <p:extLst>
      <p:ext uri="{BB962C8B-B14F-4D97-AF65-F5344CB8AC3E}">
        <p14:creationId xmlns:p14="http://schemas.microsoft.com/office/powerpoint/2010/main" val="102212020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Hispanics in border counties had higher rates of maternal stays compared with both:</a:t>
            </a:r>
          </a:p>
          <a:p>
            <a:pPr marL="354074" indent="-186355">
              <a:buFont typeface="Arial" panose="020B0604020202020204" pitchFamily="34" charset="0"/>
              <a:buChar char="•"/>
            </a:pPr>
            <a:r>
              <a:rPr lang="en-US" dirty="0"/>
              <a:t>Hispanics in non-border counties and</a:t>
            </a:r>
          </a:p>
          <a:p>
            <a:pPr marL="354074" indent="-186355">
              <a:buFont typeface="Arial" panose="020B0604020202020204" pitchFamily="34" charset="0"/>
              <a:buChar char="•"/>
            </a:pPr>
            <a:r>
              <a:rPr lang="en-US" dirty="0"/>
              <a:t>Non-Hispanics in border counties.</a:t>
            </a:r>
          </a:p>
          <a:p>
            <a:endParaRPr lang="en-US" dirty="0"/>
          </a:p>
        </p:txBody>
      </p:sp>
      <p:sp>
        <p:nvSpPr>
          <p:cNvPr id="4" name="Slide Number Placeholder 3"/>
          <p:cNvSpPr>
            <a:spLocks noGrp="1"/>
          </p:cNvSpPr>
          <p:nvPr>
            <p:ph type="sldNum" sz="quarter" idx="10"/>
          </p:nvPr>
        </p:nvSpPr>
        <p:spPr/>
        <p:txBody>
          <a:bodyPr/>
          <a:lstStyle/>
          <a:p>
            <a:fld id="{E1691804-34B2-4FA1-AED3-2A239B9F1097}" type="slidenum">
              <a:rPr lang="en-US" smtClean="0"/>
              <a:pPr/>
              <a:t>139</a:t>
            </a:fld>
            <a:endParaRPr lang="en-US"/>
          </a:p>
        </p:txBody>
      </p:sp>
    </p:spTree>
    <p:extLst>
      <p:ext uri="{BB962C8B-B14F-4D97-AF65-F5344CB8AC3E}">
        <p14:creationId xmlns:p14="http://schemas.microsoft.com/office/powerpoint/2010/main" val="1345280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 2060, it is projected that 28.6% of the total U.S. population and 33.5% of U.S. children will be Hispanic.</a:t>
            </a:r>
          </a:p>
          <a:p>
            <a:endParaRPr lang="en-US" dirty="0" smtClean="0"/>
          </a:p>
        </p:txBody>
      </p:sp>
      <p:sp>
        <p:nvSpPr>
          <p:cNvPr id="4" name="Slide Number Placeholder 3"/>
          <p:cNvSpPr>
            <a:spLocks noGrp="1"/>
          </p:cNvSpPr>
          <p:nvPr>
            <p:ph type="sldNum" sz="quarter" idx="10"/>
          </p:nvPr>
        </p:nvSpPr>
        <p:spPr/>
        <p:txBody>
          <a:bodyPr/>
          <a:lstStyle/>
          <a:p>
            <a:fld id="{C0F596C6-1807-4ED1-A2A6-17F710C0A291}" type="slidenum">
              <a:rPr lang="en-US" smtClean="0"/>
              <a:pPr/>
              <a:t>14</a:t>
            </a:fld>
            <a:endParaRPr lang="en-US"/>
          </a:p>
        </p:txBody>
      </p:sp>
    </p:spTree>
    <p:extLst>
      <p:ext uri="{BB962C8B-B14F-4D97-AF65-F5344CB8AC3E}">
        <p14:creationId xmlns:p14="http://schemas.microsoft.com/office/powerpoint/2010/main" val="372661016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Among Hispanics, the rate of neonatal stays was higher in border counties than in non-border counties.</a:t>
            </a:r>
          </a:p>
          <a:p>
            <a:pPr marL="174708" indent="-174708">
              <a:buFont typeface="Arial" panose="020B0604020202020204" pitchFamily="34" charset="0"/>
              <a:buChar char="•"/>
            </a:pPr>
            <a:r>
              <a:rPr lang="en-US" dirty="0"/>
              <a:t>Hispanics had lower rates of neonatal stays than non-Hispanics, both in border and non-border counties.</a:t>
            </a:r>
          </a:p>
        </p:txBody>
      </p:sp>
      <p:sp>
        <p:nvSpPr>
          <p:cNvPr id="4" name="Slide Number Placeholder 3"/>
          <p:cNvSpPr>
            <a:spLocks noGrp="1"/>
          </p:cNvSpPr>
          <p:nvPr>
            <p:ph type="sldNum" sz="quarter" idx="10"/>
          </p:nvPr>
        </p:nvSpPr>
        <p:spPr/>
        <p:txBody>
          <a:bodyPr/>
          <a:lstStyle/>
          <a:p>
            <a:fld id="{E1691804-34B2-4FA1-AED3-2A239B9F1097}" type="slidenum">
              <a:rPr lang="en-US" smtClean="0"/>
              <a:pPr/>
              <a:t>140</a:t>
            </a:fld>
            <a:endParaRPr lang="en-US"/>
          </a:p>
        </p:txBody>
      </p:sp>
    </p:spTree>
    <p:extLst>
      <p:ext uri="{BB962C8B-B14F-4D97-AF65-F5344CB8AC3E}">
        <p14:creationId xmlns:p14="http://schemas.microsoft.com/office/powerpoint/2010/main" val="89959837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Hispanics had lower rates of mental health and substance-related stays than non-Hispanics, both in border and non-border counties.</a:t>
            </a:r>
          </a:p>
          <a:p>
            <a:pPr marL="174708" indent="-174708">
              <a:buFont typeface="Arial" panose="020B0604020202020204" pitchFamily="34" charset="0"/>
              <a:buChar char="•"/>
            </a:pPr>
            <a:r>
              <a:rPr lang="en-US" dirty="0"/>
              <a:t>Among non-Hispanics, those in border counties had higher rates of mental health and substance-related stays than non-Hispanics in non-border counties.</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1691804-34B2-4FA1-AED3-2A239B9F1097}" type="slidenum">
              <a:rPr lang="en-US" smtClean="0"/>
              <a:pPr/>
              <a:t>141</a:t>
            </a:fld>
            <a:endParaRPr lang="en-US"/>
          </a:p>
        </p:txBody>
      </p:sp>
    </p:spTree>
    <p:extLst>
      <p:ext uri="{BB962C8B-B14F-4D97-AF65-F5344CB8AC3E}">
        <p14:creationId xmlns:p14="http://schemas.microsoft.com/office/powerpoint/2010/main" val="1194845646"/>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Rates of injury stays were higher in border than non-border counties, both for Hispanics and non-Hispanics.</a:t>
            </a:r>
          </a:p>
          <a:p>
            <a:pPr marL="174708" indent="-174708">
              <a:buFont typeface="Arial" panose="020B0604020202020204" pitchFamily="34" charset="0"/>
              <a:buChar char="•"/>
            </a:pPr>
            <a:r>
              <a:rPr lang="en-US" dirty="0"/>
              <a:t>Rates of injury stays were lower among Hispanics than non-Hispanics, both in border and non-border counties.</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1691804-34B2-4FA1-AED3-2A239B9F1097}" type="slidenum">
              <a:rPr lang="en-US" smtClean="0"/>
              <a:pPr/>
              <a:t>142</a:t>
            </a:fld>
            <a:endParaRPr lang="en-US"/>
          </a:p>
        </p:txBody>
      </p:sp>
    </p:spTree>
    <p:extLst>
      <p:ext uri="{BB962C8B-B14F-4D97-AF65-F5344CB8AC3E}">
        <p14:creationId xmlns:p14="http://schemas.microsoft.com/office/powerpoint/2010/main" val="344818077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Hispanics had lower rates of surgical stays, both in border and non-border counties.</a:t>
            </a:r>
          </a:p>
          <a:p>
            <a:endParaRPr lang="en-US" dirty="0"/>
          </a:p>
        </p:txBody>
      </p:sp>
      <p:sp>
        <p:nvSpPr>
          <p:cNvPr id="4" name="Slide Number Placeholder 3"/>
          <p:cNvSpPr>
            <a:spLocks noGrp="1"/>
          </p:cNvSpPr>
          <p:nvPr>
            <p:ph type="sldNum" sz="quarter" idx="10"/>
          </p:nvPr>
        </p:nvSpPr>
        <p:spPr/>
        <p:txBody>
          <a:bodyPr/>
          <a:lstStyle/>
          <a:p>
            <a:fld id="{E1691804-34B2-4FA1-AED3-2A239B9F1097}" type="slidenum">
              <a:rPr lang="en-US" smtClean="0"/>
              <a:pPr/>
              <a:t>143</a:t>
            </a:fld>
            <a:endParaRPr lang="en-US"/>
          </a:p>
        </p:txBody>
      </p:sp>
    </p:spTree>
    <p:extLst>
      <p:ext uri="{BB962C8B-B14F-4D97-AF65-F5344CB8AC3E}">
        <p14:creationId xmlns:p14="http://schemas.microsoft.com/office/powerpoint/2010/main" val="235611835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In border counties, Hispanics had higher rates of medical stays than non-Hispanics.</a:t>
            </a:r>
          </a:p>
        </p:txBody>
      </p:sp>
      <p:sp>
        <p:nvSpPr>
          <p:cNvPr id="4" name="Slide Number Placeholder 3"/>
          <p:cNvSpPr>
            <a:spLocks noGrp="1"/>
          </p:cNvSpPr>
          <p:nvPr>
            <p:ph type="sldNum" sz="quarter" idx="10"/>
          </p:nvPr>
        </p:nvSpPr>
        <p:spPr/>
        <p:txBody>
          <a:bodyPr/>
          <a:lstStyle/>
          <a:p>
            <a:fld id="{E1691804-34B2-4FA1-AED3-2A239B9F1097}" type="slidenum">
              <a:rPr lang="en-US" smtClean="0"/>
              <a:pPr/>
              <a:t>144</a:t>
            </a:fld>
            <a:endParaRPr lang="en-US"/>
          </a:p>
        </p:txBody>
      </p:sp>
    </p:spTree>
    <p:extLst>
      <p:ext uri="{BB962C8B-B14F-4D97-AF65-F5344CB8AC3E}">
        <p14:creationId xmlns:p14="http://schemas.microsoft.com/office/powerpoint/2010/main" val="1431741941"/>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4C09A2-EABE-4D03-A906-80A1C45E8F8D}" type="slidenum">
              <a:rPr lang="en-US" smtClean="0"/>
              <a:t>145</a:t>
            </a:fld>
            <a:endParaRPr lang="en-US"/>
          </a:p>
        </p:txBody>
      </p:sp>
    </p:spTree>
    <p:extLst>
      <p:ext uri="{BB962C8B-B14F-4D97-AF65-F5344CB8AC3E}">
        <p14:creationId xmlns:p14="http://schemas.microsoft.com/office/powerpoint/2010/main" val="39268020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defTabSz="931774">
              <a:buFont typeface="Arial" panose="020B0604020202020204" pitchFamily="34" charset="0"/>
              <a:buChar char="•"/>
              <a:defRPr/>
            </a:pPr>
            <a:r>
              <a:rPr lang="en-US" dirty="0"/>
              <a:t>Generally, Hispanics had lower rates of stays than non-Hispanics across the conditions examined, except for chronic kidney disease, diabetes, and obesity, in both border and non-border counties.</a:t>
            </a:r>
          </a:p>
          <a:p>
            <a:pPr marL="174708" indent="-174708">
              <a:buFont typeface="Arial" panose="020B0604020202020204" pitchFamily="34" charset="0"/>
              <a:buChar char="•"/>
            </a:pPr>
            <a:r>
              <a:rPr lang="en-US" dirty="0"/>
              <a:t>Among Hispanics, those in border counties had higher rates of stays related to chronic kidney disease, diabetes, obesity, and COPD than those in non-border counties, but lower rates of asthma. </a:t>
            </a:r>
          </a:p>
        </p:txBody>
      </p:sp>
      <p:sp>
        <p:nvSpPr>
          <p:cNvPr id="4" name="Slide Number Placeholder 3"/>
          <p:cNvSpPr>
            <a:spLocks noGrp="1"/>
          </p:cNvSpPr>
          <p:nvPr>
            <p:ph type="sldNum" sz="quarter" idx="10"/>
          </p:nvPr>
        </p:nvSpPr>
        <p:spPr/>
        <p:txBody>
          <a:bodyPr/>
          <a:lstStyle/>
          <a:p>
            <a:fld id="{E1691804-34B2-4FA1-AED3-2A239B9F1097}" type="slidenum">
              <a:rPr lang="en-US" smtClean="0"/>
              <a:pPr/>
              <a:t>146</a:t>
            </a:fld>
            <a:endParaRPr lang="en-US"/>
          </a:p>
        </p:txBody>
      </p:sp>
    </p:spTree>
    <p:extLst>
      <p:ext uri="{BB962C8B-B14F-4D97-AF65-F5344CB8AC3E}">
        <p14:creationId xmlns:p14="http://schemas.microsoft.com/office/powerpoint/2010/main" val="3430506958"/>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For Hispanics in border counties, the rate of inpatient stays with chronic kidney disease was:</a:t>
            </a:r>
          </a:p>
          <a:p>
            <a:pPr marL="354074" indent="-186355">
              <a:buFont typeface="Arial" panose="020B0604020202020204" pitchFamily="34" charset="0"/>
              <a:buChar char="•"/>
            </a:pPr>
            <a:r>
              <a:rPr lang="en-US" dirty="0"/>
              <a:t>1.12 times as high as Hispanics in non-border counties. </a:t>
            </a:r>
          </a:p>
          <a:p>
            <a:pPr marL="354074" indent="-186355">
              <a:buFont typeface="Arial" panose="020B0604020202020204" pitchFamily="34" charset="0"/>
              <a:buChar char="•"/>
            </a:pPr>
            <a:r>
              <a:rPr lang="en-US" dirty="0"/>
              <a:t>1.63 times as high as non-Hispanics in border counties.</a:t>
            </a:r>
          </a:p>
          <a:p>
            <a:pPr marL="174708" indent="-174708">
              <a:buFont typeface="Arial" panose="020B0604020202020204" pitchFamily="34" charset="0"/>
              <a:buChar char="•"/>
            </a:pPr>
            <a:r>
              <a:rPr lang="en-US" dirty="0"/>
              <a:t>Hispanics also had higher rates of chronic kidney disease in non-border counties, compared with non-Hispanics in non-border counties.</a:t>
            </a:r>
          </a:p>
          <a:p>
            <a:pPr marL="174708" indent="-174708">
              <a:buFont typeface="Arial" panose="020B0604020202020204" pitchFamily="34" charset="0"/>
              <a:buChar char="•"/>
            </a:pPr>
            <a:r>
              <a:rPr lang="en-US" dirty="0"/>
              <a:t>Among non-Hispanics, those in border counties had lower rates of chronic kidney disease than those in non-border counties.</a:t>
            </a:r>
          </a:p>
          <a:p>
            <a:endParaRPr lang="en-US" dirty="0"/>
          </a:p>
        </p:txBody>
      </p:sp>
      <p:sp>
        <p:nvSpPr>
          <p:cNvPr id="4" name="Slide Number Placeholder 3"/>
          <p:cNvSpPr>
            <a:spLocks noGrp="1"/>
          </p:cNvSpPr>
          <p:nvPr>
            <p:ph type="sldNum" sz="quarter" idx="10"/>
          </p:nvPr>
        </p:nvSpPr>
        <p:spPr/>
        <p:txBody>
          <a:bodyPr/>
          <a:lstStyle/>
          <a:p>
            <a:fld id="{E1691804-34B2-4FA1-AED3-2A239B9F1097}" type="slidenum">
              <a:rPr lang="en-US" smtClean="0"/>
              <a:pPr/>
              <a:t>147</a:t>
            </a:fld>
            <a:endParaRPr lang="en-US"/>
          </a:p>
        </p:txBody>
      </p:sp>
    </p:spTree>
    <p:extLst>
      <p:ext uri="{BB962C8B-B14F-4D97-AF65-F5344CB8AC3E}">
        <p14:creationId xmlns:p14="http://schemas.microsoft.com/office/powerpoint/2010/main" val="402960499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For Hispanics in border counties, the rate of inpatient stays with diabetes was:</a:t>
            </a:r>
          </a:p>
          <a:p>
            <a:pPr marL="354074" indent="-186355">
              <a:buFont typeface="Arial" panose="020B0604020202020204" pitchFamily="34" charset="0"/>
              <a:buChar char="•"/>
            </a:pPr>
            <a:r>
              <a:rPr lang="en-US" dirty="0"/>
              <a:t>1.11 times as high as Hispanics in non-border counties. </a:t>
            </a:r>
          </a:p>
          <a:p>
            <a:pPr marL="354074" indent="-186355">
              <a:buFont typeface="Arial" panose="020B0604020202020204" pitchFamily="34" charset="0"/>
              <a:buChar char="•"/>
            </a:pPr>
            <a:r>
              <a:rPr lang="en-US" dirty="0"/>
              <a:t>1.72 times as high as non-Hispanics in border counties.</a:t>
            </a:r>
          </a:p>
          <a:p>
            <a:pPr marL="174708" indent="-174708">
              <a:buFont typeface="Arial" panose="020B0604020202020204" pitchFamily="34" charset="0"/>
              <a:buChar char="•"/>
            </a:pPr>
            <a:r>
              <a:rPr lang="en-US" dirty="0"/>
              <a:t>Hispanics had higher rates of stays with diabetes than non-Hispanics, both in border and non-border counties.</a:t>
            </a:r>
          </a:p>
          <a:p>
            <a:pPr marL="174708" indent="-174708">
              <a:buFont typeface="Arial" panose="020B0604020202020204" pitchFamily="34" charset="0"/>
              <a:buChar char="•"/>
            </a:pPr>
            <a:r>
              <a:rPr lang="en-US" dirty="0"/>
              <a:t>Among non-Hispanics, those in border counties had lower rates of stays with diabetes than those in non-border counties.</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1691804-34B2-4FA1-AED3-2A239B9F1097}" type="slidenum">
              <a:rPr lang="en-US" smtClean="0"/>
              <a:pPr/>
              <a:t>148</a:t>
            </a:fld>
            <a:endParaRPr lang="en-US"/>
          </a:p>
        </p:txBody>
      </p:sp>
    </p:spTree>
    <p:extLst>
      <p:ext uri="{BB962C8B-B14F-4D97-AF65-F5344CB8AC3E}">
        <p14:creationId xmlns:p14="http://schemas.microsoft.com/office/powerpoint/2010/main" val="138088173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For Hispanics in border counties, the rate of inpatient stays with adult obesity was:</a:t>
            </a:r>
          </a:p>
          <a:p>
            <a:pPr marL="354074" indent="-186355">
              <a:buFont typeface="Arial" panose="020B0604020202020204" pitchFamily="34" charset="0"/>
              <a:buChar char="•"/>
            </a:pPr>
            <a:r>
              <a:rPr lang="en-US" dirty="0"/>
              <a:t>1.17 times as high as Hispanics in non-border counties. </a:t>
            </a:r>
          </a:p>
          <a:p>
            <a:pPr marL="354074" indent="-186355">
              <a:buFont typeface="Arial" panose="020B0604020202020204" pitchFamily="34" charset="0"/>
              <a:buChar char="•"/>
            </a:pPr>
            <a:r>
              <a:rPr lang="en-US" dirty="0"/>
              <a:t>1.23 times as high as non-Hispanics in border counties.</a:t>
            </a:r>
          </a:p>
          <a:p>
            <a:pPr marL="174708" indent="-174708">
              <a:buFont typeface="Arial" panose="020B0604020202020204" pitchFamily="34" charset="0"/>
              <a:buChar char="•"/>
            </a:pPr>
            <a:r>
              <a:rPr lang="en-US" dirty="0"/>
              <a:t>Among non-Hispanics, those in border counties had lower rates of adult obesity than those in non-border counties.</a:t>
            </a:r>
          </a:p>
        </p:txBody>
      </p:sp>
      <p:sp>
        <p:nvSpPr>
          <p:cNvPr id="4" name="Slide Number Placeholder 3"/>
          <p:cNvSpPr>
            <a:spLocks noGrp="1"/>
          </p:cNvSpPr>
          <p:nvPr>
            <p:ph type="sldNum" sz="quarter" idx="10"/>
          </p:nvPr>
        </p:nvSpPr>
        <p:spPr/>
        <p:txBody>
          <a:bodyPr/>
          <a:lstStyle/>
          <a:p>
            <a:fld id="{E1691804-34B2-4FA1-AED3-2A239B9F1097}" type="slidenum">
              <a:rPr lang="en-US" smtClean="0"/>
              <a:pPr/>
              <a:t>149</a:t>
            </a:fld>
            <a:endParaRPr lang="en-US"/>
          </a:p>
        </p:txBody>
      </p:sp>
    </p:spTree>
    <p:extLst>
      <p:ext uri="{BB962C8B-B14F-4D97-AF65-F5344CB8AC3E}">
        <p14:creationId xmlns:p14="http://schemas.microsoft.com/office/powerpoint/2010/main" val="197985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5345430"/>
            <a:ext cx="6248400" cy="3646170"/>
          </a:xfrm>
        </p:spPr>
        <p:txBody>
          <a:bodyPr>
            <a:normAutofit/>
          </a:bodyPr>
          <a:lstStyle/>
          <a:p>
            <a:pPr marL="171450" indent="-171450">
              <a:buFont typeface="Arial" panose="020B0604020202020204" pitchFamily="34" charset="0"/>
              <a:buChar char="•"/>
            </a:pPr>
            <a:r>
              <a:rPr lang="en-US" dirty="0" smtClean="0"/>
              <a:t>Hispanics are concentrated in specific geographic locations. Three quarters of the U.S. Hispanic population live in eight States:</a:t>
            </a:r>
          </a:p>
          <a:p>
            <a:pPr marL="628650" lvl="1" indent="-171450">
              <a:buFont typeface="Arial" panose="020B0604020202020204" pitchFamily="34" charset="0"/>
              <a:buChar char="•"/>
            </a:pPr>
            <a:r>
              <a:rPr lang="en-US" dirty="0" smtClean="0"/>
              <a:t>California  (28% of Hispanics in the United States)</a:t>
            </a:r>
          </a:p>
          <a:p>
            <a:pPr marL="628650" lvl="1" indent="-171450">
              <a:buFont typeface="Arial" panose="020B0604020202020204" pitchFamily="34" charset="0"/>
              <a:buChar char="•"/>
            </a:pPr>
            <a:r>
              <a:rPr lang="en-US" dirty="0" smtClean="0"/>
              <a:t>Texas (19%)</a:t>
            </a:r>
          </a:p>
          <a:p>
            <a:pPr marL="628650" lvl="1" indent="-171450">
              <a:buFont typeface="Arial" panose="020B0604020202020204" pitchFamily="34" charset="0"/>
              <a:buChar char="•"/>
            </a:pPr>
            <a:r>
              <a:rPr lang="en-US" dirty="0" smtClean="0"/>
              <a:t>Florida (8%)</a:t>
            </a:r>
          </a:p>
          <a:p>
            <a:pPr marL="628650" lvl="1" indent="-171450">
              <a:buFont typeface="Arial" panose="020B0604020202020204" pitchFamily="34" charset="0"/>
              <a:buChar char="•"/>
            </a:pPr>
            <a:r>
              <a:rPr lang="en-US" dirty="0" smtClean="0"/>
              <a:t>New York (7%)</a:t>
            </a:r>
          </a:p>
          <a:p>
            <a:pPr marL="628650" lvl="1" indent="-171450">
              <a:buFont typeface="Arial" panose="020B0604020202020204" pitchFamily="34" charset="0"/>
              <a:buChar char="•"/>
            </a:pPr>
            <a:r>
              <a:rPr lang="en-US" dirty="0" smtClean="0"/>
              <a:t>Illinois (4%)</a:t>
            </a:r>
          </a:p>
          <a:p>
            <a:pPr marL="628650" lvl="1" indent="-171450">
              <a:buFont typeface="Arial" panose="020B0604020202020204" pitchFamily="34" charset="0"/>
              <a:buChar char="•"/>
            </a:pPr>
            <a:r>
              <a:rPr lang="en-US" dirty="0" smtClean="0"/>
              <a:t>Arizona (4%)</a:t>
            </a:r>
          </a:p>
          <a:p>
            <a:pPr marL="628650" lvl="1" indent="-171450">
              <a:buFont typeface="Arial" panose="020B0604020202020204" pitchFamily="34" charset="0"/>
              <a:buChar char="•"/>
            </a:pPr>
            <a:r>
              <a:rPr lang="en-US" dirty="0" smtClean="0"/>
              <a:t>New Jersey (3%)</a:t>
            </a:r>
          </a:p>
          <a:p>
            <a:pPr marL="628650" lvl="1" indent="-171450">
              <a:buFont typeface="Arial" panose="020B0604020202020204" pitchFamily="34" charset="0"/>
              <a:buChar char="•"/>
            </a:pPr>
            <a:r>
              <a:rPr lang="en-US" dirty="0" smtClean="0"/>
              <a:t>Colorado (2%)</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One-quarter of </a:t>
            </a:r>
            <a:r>
              <a:rPr lang="en-US" dirty="0"/>
              <a:t>the U.S. Hispanic population live in </a:t>
            </a:r>
            <a:r>
              <a:rPr lang="en-US" dirty="0" smtClean="0"/>
              <a:t>eight counties:</a:t>
            </a:r>
            <a:endParaRPr lang="en-US" dirty="0"/>
          </a:p>
          <a:p>
            <a:pPr marL="628650" lvl="1" indent="-171450">
              <a:buFont typeface="Arial" panose="020B0604020202020204" pitchFamily="34" charset="0"/>
              <a:buChar char="•"/>
            </a:pPr>
            <a:r>
              <a:rPr lang="en-US" dirty="0"/>
              <a:t>4.7 million Hispanics </a:t>
            </a:r>
            <a:r>
              <a:rPr lang="en-US" dirty="0" smtClean="0"/>
              <a:t>in Los </a:t>
            </a:r>
            <a:r>
              <a:rPr lang="en-US" dirty="0"/>
              <a:t>Angeles County, </a:t>
            </a:r>
            <a:r>
              <a:rPr lang="en-US" dirty="0" smtClean="0"/>
              <a:t>California</a:t>
            </a:r>
          </a:p>
          <a:p>
            <a:pPr marL="628650" lvl="1" indent="-171450">
              <a:buFont typeface="Arial" panose="020B0604020202020204" pitchFamily="34" charset="0"/>
              <a:buChar char="•"/>
            </a:pPr>
            <a:r>
              <a:rPr lang="en-US" dirty="0" smtClean="0"/>
              <a:t>1.7 </a:t>
            </a:r>
            <a:r>
              <a:rPr lang="en-US" dirty="0"/>
              <a:t>million in Harris County, </a:t>
            </a:r>
            <a:r>
              <a:rPr lang="en-US" dirty="0" smtClean="0"/>
              <a:t>Texas</a:t>
            </a:r>
          </a:p>
          <a:p>
            <a:pPr marL="628650" lvl="1" indent="-171450">
              <a:buFont typeface="Arial" panose="020B0604020202020204" pitchFamily="34" charset="0"/>
              <a:buChar char="•"/>
            </a:pPr>
            <a:r>
              <a:rPr lang="en-US" dirty="0" smtClean="0"/>
              <a:t>1.6 </a:t>
            </a:r>
            <a:r>
              <a:rPr lang="en-US" dirty="0"/>
              <a:t>million in Miami-Dade County, </a:t>
            </a:r>
            <a:r>
              <a:rPr lang="en-US" dirty="0" smtClean="0"/>
              <a:t>Florida</a:t>
            </a:r>
          </a:p>
          <a:p>
            <a:pPr marL="628650" lvl="1" indent="-171450">
              <a:buFont typeface="Arial" panose="020B0604020202020204" pitchFamily="34" charset="0"/>
              <a:buChar char="•"/>
            </a:pPr>
            <a:r>
              <a:rPr lang="en-US" dirty="0" smtClean="0"/>
              <a:t>1.2 </a:t>
            </a:r>
            <a:r>
              <a:rPr lang="en-US" dirty="0"/>
              <a:t>million in Cook County, </a:t>
            </a:r>
            <a:r>
              <a:rPr lang="en-US" dirty="0" smtClean="0"/>
              <a:t>Illinois</a:t>
            </a:r>
          </a:p>
          <a:p>
            <a:pPr marL="628650" lvl="1" indent="-171450">
              <a:buFont typeface="Arial" panose="020B0604020202020204" pitchFamily="34" charset="0"/>
              <a:buChar char="•"/>
            </a:pPr>
            <a:r>
              <a:rPr lang="en-US" dirty="0" smtClean="0"/>
              <a:t>1.1 </a:t>
            </a:r>
            <a:r>
              <a:rPr lang="en-US" dirty="0"/>
              <a:t>million in Maricopa County, </a:t>
            </a:r>
            <a:r>
              <a:rPr lang="en-US" dirty="0" smtClean="0"/>
              <a:t>Arizona</a:t>
            </a:r>
          </a:p>
          <a:p>
            <a:pPr marL="628650" lvl="1" indent="-171450">
              <a:buFont typeface="Arial" panose="020B0604020202020204" pitchFamily="34" charset="0"/>
              <a:buChar char="•"/>
            </a:pPr>
            <a:r>
              <a:rPr lang="en-US" dirty="0" smtClean="0"/>
              <a:t>1.0 </a:t>
            </a:r>
            <a:r>
              <a:rPr lang="en-US" dirty="0"/>
              <a:t>million in each of the following counties: Orange, California; Bexar, Texas; and San Bernardino, California</a:t>
            </a:r>
          </a:p>
        </p:txBody>
      </p:sp>
      <p:sp>
        <p:nvSpPr>
          <p:cNvPr id="4" name="Slide Number Placeholder 3"/>
          <p:cNvSpPr>
            <a:spLocks noGrp="1"/>
          </p:cNvSpPr>
          <p:nvPr>
            <p:ph type="sldNum" sz="quarter" idx="10"/>
          </p:nvPr>
        </p:nvSpPr>
        <p:spPr/>
        <p:txBody>
          <a:bodyPr/>
          <a:lstStyle/>
          <a:p>
            <a:fld id="{C0F596C6-1807-4ED1-A2A6-17F710C0A291}" type="slidenum">
              <a:rPr lang="en-US" smtClean="0"/>
              <a:pPr/>
              <a:t>15</a:t>
            </a:fld>
            <a:endParaRPr lang="en-US"/>
          </a:p>
        </p:txBody>
      </p:sp>
    </p:spTree>
    <p:extLst>
      <p:ext uri="{BB962C8B-B14F-4D97-AF65-F5344CB8AC3E}">
        <p14:creationId xmlns:p14="http://schemas.microsoft.com/office/powerpoint/2010/main" val="3542768439"/>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In non-border counties, Hispanics had higher rates of child obesity than non-Hispanics.</a:t>
            </a:r>
          </a:p>
        </p:txBody>
      </p:sp>
      <p:sp>
        <p:nvSpPr>
          <p:cNvPr id="4" name="Slide Number Placeholder 3"/>
          <p:cNvSpPr>
            <a:spLocks noGrp="1"/>
          </p:cNvSpPr>
          <p:nvPr>
            <p:ph type="sldNum" sz="quarter" idx="10"/>
          </p:nvPr>
        </p:nvSpPr>
        <p:spPr/>
        <p:txBody>
          <a:bodyPr/>
          <a:lstStyle/>
          <a:p>
            <a:fld id="{E1691804-34B2-4FA1-AED3-2A239B9F1097}" type="slidenum">
              <a:rPr lang="en-US" smtClean="0"/>
              <a:pPr/>
              <a:t>150</a:t>
            </a:fld>
            <a:endParaRPr lang="en-US"/>
          </a:p>
        </p:txBody>
      </p:sp>
    </p:spTree>
    <p:extLst>
      <p:ext uri="{BB962C8B-B14F-4D97-AF65-F5344CB8AC3E}">
        <p14:creationId xmlns:p14="http://schemas.microsoft.com/office/powerpoint/2010/main" val="1700880188"/>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8FDDAB3-1598-4E8A-B292-8F6326B1991A}" type="slidenum">
              <a:rPr lang="en-US" altLang="en-US"/>
              <a:pPr/>
              <a:t>151</a:t>
            </a:fld>
            <a:endParaRPr lang="en-US" altLang="en-US"/>
          </a:p>
        </p:txBody>
      </p:sp>
      <p:sp>
        <p:nvSpPr>
          <p:cNvPr id="15361" name="Rectangle 1"/>
          <p:cNvSpPr txBox="1">
            <a:spLocks noGrp="1" noRot="1" noChangeAspect="1" noChangeArrowheads="1"/>
          </p:cNvSpPr>
          <p:nvPr>
            <p:ph type="sldImg"/>
          </p:nvPr>
        </p:nvSpPr>
        <p:spPr bwMode="auto">
          <a:xfrm>
            <a:off x="511175" y="704850"/>
            <a:ext cx="6149975" cy="46116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2" name="Rectangle 2"/>
          <p:cNvSpPr txBox="1">
            <a:spLocks noGrp="1" noChangeArrowheads="1"/>
          </p:cNvSpPr>
          <p:nvPr>
            <p:ph type="body" idx="1"/>
          </p:nvPr>
        </p:nvSpPr>
        <p:spPr bwMode="auto">
          <a:xfrm>
            <a:off x="701613" y="5500370"/>
            <a:ext cx="5608607" cy="309762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53047489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Among Hispanics, those in border counties had higher rates of COPD than those in non-border counties.</a:t>
            </a:r>
          </a:p>
          <a:p>
            <a:pPr marL="174708" indent="-174708">
              <a:buFont typeface="Arial" panose="020B0604020202020204" pitchFamily="34" charset="0"/>
              <a:buChar char="•"/>
            </a:pPr>
            <a:r>
              <a:rPr lang="en-US" dirty="0"/>
              <a:t>Hispanics had lower rates of COPD than non-Hispanics, both in border and non-border counties.</a:t>
            </a:r>
          </a:p>
        </p:txBody>
      </p:sp>
      <p:sp>
        <p:nvSpPr>
          <p:cNvPr id="4" name="Slide Number Placeholder 3"/>
          <p:cNvSpPr>
            <a:spLocks noGrp="1"/>
          </p:cNvSpPr>
          <p:nvPr>
            <p:ph type="sldNum" sz="quarter" idx="10"/>
          </p:nvPr>
        </p:nvSpPr>
        <p:spPr/>
        <p:txBody>
          <a:bodyPr/>
          <a:lstStyle/>
          <a:p>
            <a:fld id="{E1691804-34B2-4FA1-AED3-2A239B9F1097}" type="slidenum">
              <a:rPr lang="en-US" smtClean="0"/>
              <a:pPr/>
              <a:t>152</a:t>
            </a:fld>
            <a:endParaRPr lang="en-US"/>
          </a:p>
        </p:txBody>
      </p:sp>
    </p:spTree>
    <p:extLst>
      <p:ext uri="{BB962C8B-B14F-4D97-AF65-F5344CB8AC3E}">
        <p14:creationId xmlns:p14="http://schemas.microsoft.com/office/powerpoint/2010/main" val="3660316472"/>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DF2A8E0-D04A-4320-8E5D-AD4A757918DD}" type="slidenum">
              <a:rPr lang="en-US" altLang="en-US"/>
              <a:pPr/>
              <a:t>153</a:t>
            </a:fld>
            <a:endParaRPr lang="en-US" altLang="en-US"/>
          </a:p>
        </p:txBody>
      </p:sp>
      <p:sp>
        <p:nvSpPr>
          <p:cNvPr id="13313" name="Rectangle 1"/>
          <p:cNvSpPr txBox="1">
            <a:spLocks noGrp="1" noRot="1" noChangeAspect="1" noChangeArrowheads="1"/>
          </p:cNvSpPr>
          <p:nvPr>
            <p:ph type="sldImg"/>
          </p:nvPr>
        </p:nvSpPr>
        <p:spPr bwMode="auto">
          <a:xfrm>
            <a:off x="511175" y="704850"/>
            <a:ext cx="6149975" cy="46116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4" name="Rectangle 2"/>
          <p:cNvSpPr txBox="1">
            <a:spLocks noGrp="1" noChangeArrowheads="1"/>
          </p:cNvSpPr>
          <p:nvPr>
            <p:ph type="body" idx="1"/>
          </p:nvPr>
        </p:nvSpPr>
        <p:spPr bwMode="auto">
          <a:xfrm>
            <a:off x="701613" y="5655310"/>
            <a:ext cx="5608607" cy="29426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875718611"/>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4C09A2-EABE-4D03-A906-80A1C45E8F8D}" type="slidenum">
              <a:rPr lang="en-US" smtClean="0"/>
              <a:t>154</a:t>
            </a:fld>
            <a:endParaRPr lang="en-US"/>
          </a:p>
        </p:txBody>
      </p:sp>
    </p:spTree>
    <p:extLst>
      <p:ext uri="{BB962C8B-B14F-4D97-AF65-F5344CB8AC3E}">
        <p14:creationId xmlns:p14="http://schemas.microsoft.com/office/powerpoint/2010/main" val="343431518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defTabSz="931774">
              <a:buFont typeface="Arial" panose="020B0604020202020204" pitchFamily="34" charset="0"/>
              <a:buChar char="•"/>
              <a:defRPr/>
            </a:pPr>
            <a:r>
              <a:rPr lang="en-US" baseline="0" dirty="0" smtClean="0"/>
              <a:t>Compared with non-Hispanics, Hispanics generally had higher rates of complications associated with diabetes, especially in border</a:t>
            </a:r>
            <a:r>
              <a:rPr lang="en-US" dirty="0" smtClean="0"/>
              <a:t> counties</a:t>
            </a:r>
            <a:r>
              <a:rPr lang="en-US" baseline="0" dirty="0" smtClean="0"/>
              <a:t>.</a:t>
            </a:r>
          </a:p>
          <a:p>
            <a:pPr marL="174708" indent="-174708">
              <a:buFont typeface="Arial" panose="020B0604020202020204" pitchFamily="34" charset="0"/>
              <a:buChar char="•"/>
            </a:pPr>
            <a:r>
              <a:rPr lang="en-US" dirty="0" smtClean="0"/>
              <a:t>Among</a:t>
            </a:r>
            <a:r>
              <a:rPr lang="en-US" baseline="0" dirty="0" smtClean="0"/>
              <a:t> Hispanics, those in border counties had higher rates of complications associated with diabetes compared with non-border counties.</a:t>
            </a:r>
          </a:p>
        </p:txBody>
      </p:sp>
      <p:sp>
        <p:nvSpPr>
          <p:cNvPr id="4" name="Slide Number Placeholder 3"/>
          <p:cNvSpPr>
            <a:spLocks noGrp="1"/>
          </p:cNvSpPr>
          <p:nvPr>
            <p:ph type="sldNum" sz="quarter" idx="10"/>
          </p:nvPr>
        </p:nvSpPr>
        <p:spPr/>
        <p:txBody>
          <a:bodyPr/>
          <a:lstStyle/>
          <a:p>
            <a:fld id="{E1691804-34B2-4FA1-AED3-2A239B9F1097}" type="slidenum">
              <a:rPr lang="en-US" smtClean="0"/>
              <a:pPr/>
              <a:t>155</a:t>
            </a:fld>
            <a:endParaRPr lang="en-US"/>
          </a:p>
        </p:txBody>
      </p:sp>
    </p:spTree>
    <p:extLst>
      <p:ext uri="{BB962C8B-B14F-4D97-AF65-F5344CB8AC3E}">
        <p14:creationId xmlns:p14="http://schemas.microsoft.com/office/powerpoint/2010/main" val="75863565"/>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Hispanics with diabetes were more likely to have an amputation compared with non-Hispanics with diabetes, both in border and non-border counties.</a:t>
            </a:r>
          </a:p>
        </p:txBody>
      </p:sp>
      <p:sp>
        <p:nvSpPr>
          <p:cNvPr id="4" name="Slide Number Placeholder 3"/>
          <p:cNvSpPr>
            <a:spLocks noGrp="1"/>
          </p:cNvSpPr>
          <p:nvPr>
            <p:ph type="sldNum" sz="quarter" idx="10"/>
          </p:nvPr>
        </p:nvSpPr>
        <p:spPr/>
        <p:txBody>
          <a:bodyPr/>
          <a:lstStyle/>
          <a:p>
            <a:fld id="{E1691804-34B2-4FA1-AED3-2A239B9F1097}" type="slidenum">
              <a:rPr lang="en-US" smtClean="0"/>
              <a:pPr/>
              <a:t>156</a:t>
            </a:fld>
            <a:endParaRPr lang="en-US"/>
          </a:p>
        </p:txBody>
      </p:sp>
    </p:spTree>
    <p:extLst>
      <p:ext uri="{BB962C8B-B14F-4D97-AF65-F5344CB8AC3E}">
        <p14:creationId xmlns:p14="http://schemas.microsoft.com/office/powerpoint/2010/main" val="453205693"/>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A higher percentage of Hispanics in border counties with an inpatient stay for </a:t>
            </a:r>
            <a:r>
              <a:rPr lang="en-US" dirty="0">
                <a:solidFill>
                  <a:schemeClr val="accent5">
                    <a:lumMod val="75000"/>
                  </a:schemeClr>
                </a:solidFill>
              </a:rPr>
              <a:t>diabetes</a:t>
            </a:r>
            <a:r>
              <a:rPr lang="en-US" dirty="0"/>
              <a:t> had renal failure (listed as any diagnosis), compared with non-Hispanics in border counties.</a:t>
            </a:r>
          </a:p>
        </p:txBody>
      </p:sp>
      <p:sp>
        <p:nvSpPr>
          <p:cNvPr id="4" name="Slide Number Placeholder 3"/>
          <p:cNvSpPr>
            <a:spLocks noGrp="1"/>
          </p:cNvSpPr>
          <p:nvPr>
            <p:ph type="sldNum" sz="quarter" idx="10"/>
          </p:nvPr>
        </p:nvSpPr>
        <p:spPr/>
        <p:txBody>
          <a:bodyPr/>
          <a:lstStyle/>
          <a:p>
            <a:fld id="{E1691804-34B2-4FA1-AED3-2A239B9F1097}" type="slidenum">
              <a:rPr lang="en-US" smtClean="0"/>
              <a:pPr/>
              <a:t>157</a:t>
            </a:fld>
            <a:endParaRPr lang="en-US"/>
          </a:p>
        </p:txBody>
      </p:sp>
    </p:spTree>
    <p:extLst>
      <p:ext uri="{BB962C8B-B14F-4D97-AF65-F5344CB8AC3E}">
        <p14:creationId xmlns:p14="http://schemas.microsoft.com/office/powerpoint/2010/main" val="3361805844"/>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A higher percentage of Hispanics in border counties with an inpatient stay for </a:t>
            </a:r>
            <a:r>
              <a:rPr lang="en-US" dirty="0">
                <a:solidFill>
                  <a:schemeClr val="accent5">
                    <a:lumMod val="75000"/>
                  </a:schemeClr>
                </a:solidFill>
              </a:rPr>
              <a:t>diabetes</a:t>
            </a:r>
            <a:r>
              <a:rPr lang="en-US" dirty="0"/>
              <a:t> had peripheral vascular disease, compared with:</a:t>
            </a:r>
          </a:p>
          <a:p>
            <a:pPr marL="354074" indent="-186355">
              <a:buFont typeface="Arial" panose="020B0604020202020204" pitchFamily="34" charset="0"/>
              <a:buChar char="•"/>
            </a:pPr>
            <a:r>
              <a:rPr lang="en-US" dirty="0"/>
              <a:t>Non-Hispanics in border counties and</a:t>
            </a:r>
          </a:p>
          <a:p>
            <a:pPr marL="354074" indent="-186355">
              <a:buFont typeface="Arial" panose="020B0604020202020204" pitchFamily="34" charset="0"/>
              <a:buChar char="•"/>
            </a:pPr>
            <a:r>
              <a:rPr lang="en-US" dirty="0"/>
              <a:t>Hispanics in non-border counties.</a:t>
            </a:r>
          </a:p>
        </p:txBody>
      </p:sp>
      <p:sp>
        <p:nvSpPr>
          <p:cNvPr id="4" name="Slide Number Placeholder 3"/>
          <p:cNvSpPr>
            <a:spLocks noGrp="1"/>
          </p:cNvSpPr>
          <p:nvPr>
            <p:ph type="sldNum" sz="quarter" idx="10"/>
          </p:nvPr>
        </p:nvSpPr>
        <p:spPr/>
        <p:txBody>
          <a:bodyPr/>
          <a:lstStyle/>
          <a:p>
            <a:fld id="{E1691804-34B2-4FA1-AED3-2A239B9F1097}" type="slidenum">
              <a:rPr lang="en-US" smtClean="0"/>
              <a:pPr/>
              <a:t>158</a:t>
            </a:fld>
            <a:endParaRPr lang="en-US"/>
          </a:p>
        </p:txBody>
      </p:sp>
    </p:spTree>
    <p:extLst>
      <p:ext uri="{BB962C8B-B14F-4D97-AF65-F5344CB8AC3E}">
        <p14:creationId xmlns:p14="http://schemas.microsoft.com/office/powerpoint/2010/main" val="266463837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Among non-Hispanics with diabetes, those in border counties had a lower prevalence of paralysis than those in non-border counties.</a:t>
            </a:r>
          </a:p>
          <a:p>
            <a:pPr marL="174708" indent="-174708">
              <a:buFont typeface="Arial" panose="020B0604020202020204" pitchFamily="34" charset="0"/>
              <a:buChar char="•"/>
            </a:pPr>
            <a:r>
              <a:rPr lang="en-US" dirty="0"/>
              <a:t>In border counties, Hispanics with diabetes had a higher prevalence of paralysis than non-Hispanics with diabetes.</a:t>
            </a:r>
          </a:p>
        </p:txBody>
      </p:sp>
      <p:sp>
        <p:nvSpPr>
          <p:cNvPr id="4" name="Slide Number Placeholder 3"/>
          <p:cNvSpPr>
            <a:spLocks noGrp="1"/>
          </p:cNvSpPr>
          <p:nvPr>
            <p:ph type="sldNum" sz="quarter" idx="10"/>
          </p:nvPr>
        </p:nvSpPr>
        <p:spPr/>
        <p:txBody>
          <a:bodyPr/>
          <a:lstStyle/>
          <a:p>
            <a:fld id="{E1691804-34B2-4FA1-AED3-2A239B9F1097}" type="slidenum">
              <a:rPr lang="en-US" smtClean="0"/>
              <a:pPr/>
              <a:t>159</a:t>
            </a:fld>
            <a:endParaRPr lang="en-US"/>
          </a:p>
        </p:txBody>
      </p:sp>
    </p:spTree>
    <p:extLst>
      <p:ext uri="{BB962C8B-B14F-4D97-AF65-F5344CB8AC3E}">
        <p14:creationId xmlns:p14="http://schemas.microsoft.com/office/powerpoint/2010/main" val="2154855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5410200"/>
            <a:ext cx="6172200" cy="3188970"/>
          </a:xfrm>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Source:  https://www.acog.org/-/media/Departments/Public-Health-and-Social-Issues/Racial-And-Ethnic-Disparities-In-Maternal-Mortality-InThe-US.pdf?la=en; </a:t>
            </a:r>
            <a:r>
              <a:rPr lang="en-US" dirty="0" err="1" smtClean="0"/>
              <a:t>Markides</a:t>
            </a:r>
            <a:r>
              <a:rPr lang="en-US" dirty="0" smtClean="0"/>
              <a:t> &amp; </a:t>
            </a:r>
            <a:r>
              <a:rPr lang="en-US" dirty="0" err="1" smtClean="0"/>
              <a:t>Coreil</a:t>
            </a:r>
            <a:r>
              <a:rPr lang="en-US" dirty="0" smtClean="0"/>
              <a:t>, 1986; http://minorityhealth.hhs.gov/omh/browse.aspx?lvl=4&amp;lvlid=68.</a:t>
            </a:r>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16</a:t>
            </a:fld>
            <a:endParaRPr lang="en-US"/>
          </a:p>
        </p:txBody>
      </p:sp>
    </p:spTree>
    <p:extLst>
      <p:ext uri="{BB962C8B-B14F-4D97-AF65-F5344CB8AC3E}">
        <p14:creationId xmlns:p14="http://schemas.microsoft.com/office/powerpoint/2010/main" val="2447422681"/>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A higher percentage of Hispanics in border counties with an inpatient stay for </a:t>
            </a:r>
            <a:r>
              <a:rPr lang="en-US" dirty="0">
                <a:solidFill>
                  <a:schemeClr val="accent5">
                    <a:lumMod val="75000"/>
                  </a:schemeClr>
                </a:solidFill>
              </a:rPr>
              <a:t>diabetes</a:t>
            </a:r>
            <a:r>
              <a:rPr lang="en-US" dirty="0"/>
              <a:t> had neurologic disorders, compared with Hispanics in non-border counties.</a:t>
            </a:r>
          </a:p>
          <a:p>
            <a:pPr marL="174708" indent="-174708">
              <a:buFont typeface="Arial" panose="020B0604020202020204" pitchFamily="34" charset="0"/>
              <a:buChar char="•"/>
            </a:pPr>
            <a:r>
              <a:rPr lang="en-US" dirty="0"/>
              <a:t>Hispanics with diabetes had lower rates of neurologic disorders than non-Hispanics with diabetes, both in border and non-border counties.</a:t>
            </a:r>
          </a:p>
        </p:txBody>
      </p:sp>
      <p:sp>
        <p:nvSpPr>
          <p:cNvPr id="4" name="Slide Number Placeholder 3"/>
          <p:cNvSpPr>
            <a:spLocks noGrp="1"/>
          </p:cNvSpPr>
          <p:nvPr>
            <p:ph type="sldNum" sz="quarter" idx="10"/>
          </p:nvPr>
        </p:nvSpPr>
        <p:spPr/>
        <p:txBody>
          <a:bodyPr/>
          <a:lstStyle/>
          <a:p>
            <a:fld id="{E1691804-34B2-4FA1-AED3-2A239B9F1097}" type="slidenum">
              <a:rPr lang="en-US" smtClean="0"/>
              <a:pPr/>
              <a:t>160</a:t>
            </a:fld>
            <a:endParaRPr lang="en-US"/>
          </a:p>
        </p:txBody>
      </p:sp>
    </p:spTree>
    <p:extLst>
      <p:ext uri="{BB962C8B-B14F-4D97-AF65-F5344CB8AC3E}">
        <p14:creationId xmlns:p14="http://schemas.microsoft.com/office/powerpoint/2010/main" val="3610199139"/>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4C09A2-EABE-4D03-A906-80A1C45E8F8D}" type="slidenum">
              <a:rPr lang="en-US" smtClean="0"/>
              <a:t>161</a:t>
            </a:fld>
            <a:endParaRPr lang="en-US"/>
          </a:p>
        </p:txBody>
      </p:sp>
    </p:spTree>
    <p:extLst>
      <p:ext uri="{BB962C8B-B14F-4D97-AF65-F5344CB8AC3E}">
        <p14:creationId xmlns:p14="http://schemas.microsoft.com/office/powerpoint/2010/main" val="105286866"/>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defTabSz="931774">
              <a:buFont typeface="Arial" panose="020B0604020202020204" pitchFamily="34" charset="0"/>
              <a:buChar char="•"/>
              <a:defRPr/>
            </a:pPr>
            <a:r>
              <a:rPr lang="en-US" baseline="0" dirty="0" smtClean="0"/>
              <a:t>Compared with non-Hispanics, Hispanics were more likely to have a code for liver disease, both in border and non-border counties.</a:t>
            </a:r>
          </a:p>
          <a:p>
            <a:pPr marL="174708" indent="-174708">
              <a:buFont typeface="Arial" panose="020B0604020202020204" pitchFamily="34" charset="0"/>
              <a:buChar char="•"/>
            </a:pPr>
            <a:r>
              <a:rPr lang="en-US" baseline="0" dirty="0" smtClean="0"/>
              <a:t>Among Hispanics, </a:t>
            </a:r>
            <a:r>
              <a:rPr lang="en-US" b="0" baseline="0" dirty="0" smtClean="0"/>
              <a:t>compared with those in non-border counties, those in border counties were:</a:t>
            </a:r>
          </a:p>
          <a:p>
            <a:pPr marL="354074" indent="-186355">
              <a:buFont typeface="Arial" panose="020B0604020202020204" pitchFamily="34" charset="0"/>
              <a:buChar char="•"/>
            </a:pPr>
            <a:r>
              <a:rPr lang="en-US" baseline="0" dirty="0" smtClean="0"/>
              <a:t>Less likely to have a code for liver disease, alcohol and drug abuse, and psychoses.</a:t>
            </a:r>
          </a:p>
          <a:p>
            <a:pPr marL="354074" indent="-186355">
              <a:buFont typeface="Arial" panose="020B0604020202020204" pitchFamily="34" charset="0"/>
              <a:buChar char="•"/>
            </a:pPr>
            <a:r>
              <a:rPr lang="en-US" baseline="0" dirty="0" smtClean="0"/>
              <a:t>More likely to have fluid and electrolyte disorders and other neurologic disorders.</a:t>
            </a:r>
          </a:p>
          <a:p>
            <a:pPr marL="174708" indent="-174708">
              <a:buFont typeface="Arial" panose="020B0604020202020204" pitchFamily="34" charset="0"/>
              <a:buChar char="•"/>
            </a:pPr>
            <a:r>
              <a:rPr lang="en-US" dirty="0" smtClean="0"/>
              <a:t>Among non-Hispanics,</a:t>
            </a:r>
            <a:r>
              <a:rPr lang="en-US" baseline="0" dirty="0" smtClean="0"/>
              <a:t> those in border counties were more likely to have a code for drug or alcohol abuse than those in non-border counties.</a:t>
            </a:r>
            <a:endParaRPr lang="en-US" dirty="0"/>
          </a:p>
        </p:txBody>
      </p:sp>
      <p:sp>
        <p:nvSpPr>
          <p:cNvPr id="4" name="Slide Number Placeholder 3"/>
          <p:cNvSpPr>
            <a:spLocks noGrp="1"/>
          </p:cNvSpPr>
          <p:nvPr>
            <p:ph type="sldNum" sz="quarter" idx="10"/>
          </p:nvPr>
        </p:nvSpPr>
        <p:spPr/>
        <p:txBody>
          <a:bodyPr/>
          <a:lstStyle/>
          <a:p>
            <a:fld id="{E1691804-34B2-4FA1-AED3-2A239B9F1097}" type="slidenum">
              <a:rPr lang="en-US" smtClean="0"/>
              <a:pPr/>
              <a:t>162</a:t>
            </a:fld>
            <a:endParaRPr lang="en-US"/>
          </a:p>
        </p:txBody>
      </p:sp>
    </p:spTree>
    <p:extLst>
      <p:ext uri="{BB962C8B-B14F-4D97-AF65-F5344CB8AC3E}">
        <p14:creationId xmlns:p14="http://schemas.microsoft.com/office/powerpoint/2010/main" val="1460689248"/>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Compared with non-Hispanics, a higher percentage of Hispanics with an inpatient stay for mental health had liver disease, in both border and non-border counties. </a:t>
            </a:r>
          </a:p>
          <a:p>
            <a:pPr marL="174708" indent="-174708">
              <a:buFont typeface="Arial" panose="020B0604020202020204" pitchFamily="34" charset="0"/>
              <a:buChar char="•"/>
            </a:pPr>
            <a:r>
              <a:rPr lang="en-US" dirty="0"/>
              <a:t>Among Hispanics, those in border counties were less likely to have liver disease than those in non-border counties.</a:t>
            </a:r>
          </a:p>
        </p:txBody>
      </p:sp>
      <p:sp>
        <p:nvSpPr>
          <p:cNvPr id="4" name="Slide Number Placeholder 3"/>
          <p:cNvSpPr>
            <a:spLocks noGrp="1"/>
          </p:cNvSpPr>
          <p:nvPr>
            <p:ph type="sldNum" sz="quarter" idx="10"/>
          </p:nvPr>
        </p:nvSpPr>
        <p:spPr/>
        <p:txBody>
          <a:bodyPr/>
          <a:lstStyle/>
          <a:p>
            <a:fld id="{E1691804-34B2-4FA1-AED3-2A239B9F1097}" type="slidenum">
              <a:rPr lang="en-US" smtClean="0"/>
              <a:pPr/>
              <a:t>163</a:t>
            </a:fld>
            <a:endParaRPr lang="en-US"/>
          </a:p>
        </p:txBody>
      </p:sp>
    </p:spTree>
    <p:extLst>
      <p:ext uri="{BB962C8B-B14F-4D97-AF65-F5344CB8AC3E}">
        <p14:creationId xmlns:p14="http://schemas.microsoft.com/office/powerpoint/2010/main" val="2945258755"/>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A greater percentage of Hispanics in border counties with an inpatient stay for mental health had neurologic disorders, compared with Hispanics in non-border counties.</a:t>
            </a:r>
          </a:p>
        </p:txBody>
      </p:sp>
      <p:sp>
        <p:nvSpPr>
          <p:cNvPr id="4" name="Slide Number Placeholder 3"/>
          <p:cNvSpPr>
            <a:spLocks noGrp="1"/>
          </p:cNvSpPr>
          <p:nvPr>
            <p:ph type="sldNum" sz="quarter" idx="10"/>
          </p:nvPr>
        </p:nvSpPr>
        <p:spPr/>
        <p:txBody>
          <a:bodyPr/>
          <a:lstStyle/>
          <a:p>
            <a:fld id="{E1691804-34B2-4FA1-AED3-2A239B9F1097}" type="slidenum">
              <a:rPr lang="en-US" smtClean="0"/>
              <a:pPr/>
              <a:t>164</a:t>
            </a:fld>
            <a:endParaRPr lang="en-US"/>
          </a:p>
        </p:txBody>
      </p:sp>
    </p:spTree>
    <p:extLst>
      <p:ext uri="{BB962C8B-B14F-4D97-AF65-F5344CB8AC3E}">
        <p14:creationId xmlns:p14="http://schemas.microsoft.com/office/powerpoint/2010/main" val="2024288282"/>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4C09A2-EABE-4D03-A906-80A1C45E8F8D}" type="slidenum">
              <a:rPr lang="en-US" smtClean="0"/>
              <a:t>165</a:t>
            </a:fld>
            <a:endParaRPr lang="en-US"/>
          </a:p>
        </p:txBody>
      </p:sp>
    </p:spTree>
    <p:extLst>
      <p:ext uri="{BB962C8B-B14F-4D97-AF65-F5344CB8AC3E}">
        <p14:creationId xmlns:p14="http://schemas.microsoft.com/office/powerpoint/2010/main" val="4277788660"/>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By excluding border residents treated at non-border hospitals from the analyses above, we lost about 600 stays per 100,000 population.</a:t>
            </a:r>
          </a:p>
          <a:p>
            <a:pPr marL="174708" indent="-174708">
              <a:buFont typeface="Arial" panose="020B0604020202020204" pitchFamily="34" charset="0"/>
              <a:buChar char="•"/>
            </a:pPr>
            <a:r>
              <a:rPr lang="en-US" dirty="0"/>
              <a:t>The rate of stays at border hospitals was similar for Hispanics and non-Hispanics. However, the rate of stays for border residents treated at non-border hospitals was 1.3 times as high for Hispanics as for non-Hispanics.</a:t>
            </a:r>
          </a:p>
          <a:p>
            <a:endParaRPr lang="en-US" dirty="0"/>
          </a:p>
          <a:p>
            <a:endParaRPr lang="en-US" dirty="0"/>
          </a:p>
        </p:txBody>
      </p:sp>
      <p:sp>
        <p:nvSpPr>
          <p:cNvPr id="4" name="Slide Number Placeholder 3"/>
          <p:cNvSpPr>
            <a:spLocks noGrp="1"/>
          </p:cNvSpPr>
          <p:nvPr>
            <p:ph type="sldNum" sz="quarter" idx="10"/>
          </p:nvPr>
        </p:nvSpPr>
        <p:spPr/>
        <p:txBody>
          <a:bodyPr/>
          <a:lstStyle/>
          <a:p>
            <a:fld id="{E1691804-34B2-4FA1-AED3-2A239B9F1097}" type="slidenum">
              <a:rPr lang="en-US" smtClean="0"/>
              <a:pPr/>
              <a:t>166</a:t>
            </a:fld>
            <a:endParaRPr lang="en-US"/>
          </a:p>
        </p:txBody>
      </p:sp>
    </p:spTree>
    <p:extLst>
      <p:ext uri="{BB962C8B-B14F-4D97-AF65-F5344CB8AC3E}">
        <p14:creationId xmlns:p14="http://schemas.microsoft.com/office/powerpoint/2010/main" val="33582521"/>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The age distribution was generally similar for stays based on border county hospitals and border county residents treated at non-border hospitals.</a:t>
            </a:r>
          </a:p>
        </p:txBody>
      </p:sp>
      <p:sp>
        <p:nvSpPr>
          <p:cNvPr id="4" name="Slide Number Placeholder 3"/>
          <p:cNvSpPr>
            <a:spLocks noGrp="1"/>
          </p:cNvSpPr>
          <p:nvPr>
            <p:ph type="sldNum" sz="quarter" idx="10"/>
          </p:nvPr>
        </p:nvSpPr>
        <p:spPr/>
        <p:txBody>
          <a:bodyPr/>
          <a:lstStyle/>
          <a:p>
            <a:fld id="{E1691804-34B2-4FA1-AED3-2A239B9F1097}" type="slidenum">
              <a:rPr lang="en-US" smtClean="0"/>
              <a:pPr/>
              <a:t>167</a:t>
            </a:fld>
            <a:endParaRPr lang="en-US"/>
          </a:p>
        </p:txBody>
      </p:sp>
    </p:spTree>
    <p:extLst>
      <p:ext uri="{BB962C8B-B14F-4D97-AF65-F5344CB8AC3E}">
        <p14:creationId xmlns:p14="http://schemas.microsoft.com/office/powerpoint/2010/main" val="180075019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Most discharges among border county residents treated at non-border hospitals were for surgical or medical reasons (75%) (versus, for instance, about 50% among Hispanics in border counties).</a:t>
            </a:r>
          </a:p>
        </p:txBody>
      </p:sp>
      <p:sp>
        <p:nvSpPr>
          <p:cNvPr id="4" name="Slide Number Placeholder 3"/>
          <p:cNvSpPr>
            <a:spLocks noGrp="1"/>
          </p:cNvSpPr>
          <p:nvPr>
            <p:ph type="sldNum" sz="quarter" idx="10"/>
          </p:nvPr>
        </p:nvSpPr>
        <p:spPr/>
        <p:txBody>
          <a:bodyPr/>
          <a:lstStyle/>
          <a:p>
            <a:fld id="{E1691804-34B2-4FA1-AED3-2A239B9F1097}" type="slidenum">
              <a:rPr lang="en-US" smtClean="0"/>
              <a:pPr/>
              <a:t>168</a:t>
            </a:fld>
            <a:endParaRPr lang="en-US"/>
          </a:p>
        </p:txBody>
      </p:sp>
    </p:spTree>
    <p:extLst>
      <p:ext uri="{BB962C8B-B14F-4D97-AF65-F5344CB8AC3E}">
        <p14:creationId xmlns:p14="http://schemas.microsoft.com/office/powerpoint/2010/main" val="1800750193"/>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691804-34B2-4FA1-AED3-2A239B9F1097}" type="slidenum">
              <a:rPr lang="en-US" smtClean="0"/>
              <a:pPr/>
              <a:t>169</a:t>
            </a:fld>
            <a:endParaRPr lang="en-US"/>
          </a:p>
        </p:txBody>
      </p:sp>
    </p:spTree>
    <p:extLst>
      <p:ext uri="{BB962C8B-B14F-4D97-AF65-F5344CB8AC3E}">
        <p14:creationId xmlns:p14="http://schemas.microsoft.com/office/powerpoint/2010/main" val="3433736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Source:  </a:t>
            </a:r>
            <a:r>
              <a:rPr lang="en-GB" dirty="0" smtClean="0"/>
              <a:t>https://www.nlm.nih.gov/medlineplus/hispanicamericanhealth.html</a:t>
            </a:r>
            <a:endParaRPr lang="en-US" dirty="0" smtClean="0"/>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17</a:t>
            </a:fld>
            <a:endParaRPr lang="en-US"/>
          </a:p>
        </p:txBody>
      </p:sp>
    </p:spTree>
    <p:extLst>
      <p:ext uri="{BB962C8B-B14F-4D97-AF65-F5344CB8AC3E}">
        <p14:creationId xmlns:p14="http://schemas.microsoft.com/office/powerpoint/2010/main" val="3406880611"/>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4C09A2-EABE-4D03-A906-80A1C45E8F8D}" type="slidenum">
              <a:rPr lang="en-US" smtClean="0"/>
              <a:t>170</a:t>
            </a:fld>
            <a:endParaRPr lang="en-US"/>
          </a:p>
        </p:txBody>
      </p:sp>
    </p:spTree>
    <p:extLst>
      <p:ext uri="{BB962C8B-B14F-4D97-AF65-F5344CB8AC3E}">
        <p14:creationId xmlns:p14="http://schemas.microsoft.com/office/powerpoint/2010/main" val="1143450838"/>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1804-34B2-4FA1-AED3-2A239B9F1097}" type="slidenum">
              <a:rPr lang="en-US" smtClean="0"/>
              <a:pPr/>
              <a:t>171</a:t>
            </a:fld>
            <a:endParaRPr lang="en-US"/>
          </a:p>
        </p:txBody>
      </p:sp>
    </p:spTree>
    <p:extLst>
      <p:ext uri="{BB962C8B-B14F-4D97-AF65-F5344CB8AC3E}">
        <p14:creationId xmlns:p14="http://schemas.microsoft.com/office/powerpoint/2010/main" val="194558212"/>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1804-34B2-4FA1-AED3-2A239B9F1097}" type="slidenum">
              <a:rPr lang="en-US" smtClean="0"/>
              <a:pPr/>
              <a:t>172</a:t>
            </a:fld>
            <a:endParaRPr lang="en-US"/>
          </a:p>
        </p:txBody>
      </p:sp>
    </p:spTree>
    <p:extLst>
      <p:ext uri="{BB962C8B-B14F-4D97-AF65-F5344CB8AC3E}">
        <p14:creationId xmlns:p14="http://schemas.microsoft.com/office/powerpoint/2010/main" val="194558212"/>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4C09A2-EABE-4D03-A906-80A1C45E8F8D}" type="slidenum">
              <a:rPr lang="en-US" smtClean="0"/>
              <a:t>173</a:t>
            </a:fld>
            <a:endParaRPr lang="en-US"/>
          </a:p>
        </p:txBody>
      </p:sp>
    </p:spTree>
    <p:extLst>
      <p:ext uri="{BB962C8B-B14F-4D97-AF65-F5344CB8AC3E}">
        <p14:creationId xmlns:p14="http://schemas.microsoft.com/office/powerpoint/2010/main" val="1363496547"/>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lstStyle/>
          <a:p>
            <a:pPr defTabSz="931774">
              <a:defRPr/>
            </a:pPr>
            <a:r>
              <a:rPr lang="en-US" b="1" dirty="0"/>
              <a:t>Key:</a:t>
            </a:r>
            <a:r>
              <a:rPr lang="en-US" dirty="0"/>
              <a:t> </a:t>
            </a:r>
            <a:r>
              <a:rPr lang="en-US" dirty="0" err="1"/>
              <a:t>Dx</a:t>
            </a:r>
            <a:r>
              <a:rPr lang="en-US" dirty="0"/>
              <a:t> = diagnosis; CCS = Clinical Classifications Software; PQI = Prevention Quality Indicator; CDC = Centers for Disease Control and Prevention.</a:t>
            </a:r>
          </a:p>
          <a:p>
            <a:endParaRPr lang="en-US" dirty="0"/>
          </a:p>
        </p:txBody>
      </p:sp>
      <p:sp>
        <p:nvSpPr>
          <p:cNvPr id="4" name="Slide Number Placeholder 3"/>
          <p:cNvSpPr>
            <a:spLocks noGrp="1"/>
          </p:cNvSpPr>
          <p:nvPr>
            <p:ph type="sldNum" sz="quarter" idx="10"/>
          </p:nvPr>
        </p:nvSpPr>
        <p:spPr/>
        <p:txBody>
          <a:bodyPr/>
          <a:lstStyle/>
          <a:p>
            <a:fld id="{E1691804-34B2-4FA1-AED3-2A239B9F1097}" type="slidenum">
              <a:rPr lang="en-US" smtClean="0"/>
              <a:pPr/>
              <a:t>174</a:t>
            </a:fld>
            <a:endParaRPr lang="en-US"/>
          </a:p>
        </p:txBody>
      </p:sp>
    </p:spTree>
    <p:extLst>
      <p:ext uri="{BB962C8B-B14F-4D97-AF65-F5344CB8AC3E}">
        <p14:creationId xmlns:p14="http://schemas.microsoft.com/office/powerpoint/2010/main" val="4223443061"/>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1804-34B2-4FA1-AED3-2A239B9F1097}" type="slidenum">
              <a:rPr lang="en-US" smtClean="0"/>
              <a:pPr/>
              <a:t>175</a:t>
            </a:fld>
            <a:endParaRPr lang="en-US"/>
          </a:p>
        </p:txBody>
      </p:sp>
    </p:spTree>
    <p:extLst>
      <p:ext uri="{BB962C8B-B14F-4D97-AF65-F5344CB8AC3E}">
        <p14:creationId xmlns:p14="http://schemas.microsoft.com/office/powerpoint/2010/main" val="4223443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Source:  </a:t>
            </a:r>
            <a:r>
              <a:rPr lang="en-GB" dirty="0" smtClean="0"/>
              <a:t>https://www.nlm.nih.gov/medlineplus/hispanicamericanhealth.html</a:t>
            </a:r>
            <a:endParaRPr lang="en-US" dirty="0" smtClean="0"/>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18</a:t>
            </a:fld>
            <a:endParaRPr lang="en-US"/>
          </a:p>
        </p:txBody>
      </p:sp>
    </p:spTree>
    <p:extLst>
      <p:ext uri="{BB962C8B-B14F-4D97-AF65-F5344CB8AC3E}">
        <p14:creationId xmlns:p14="http://schemas.microsoft.com/office/powerpoint/2010/main" val="3406880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19</a:t>
            </a:fld>
            <a:endParaRPr lang="en-US"/>
          </a:p>
        </p:txBody>
      </p:sp>
    </p:spTree>
    <p:extLst>
      <p:ext uri="{BB962C8B-B14F-4D97-AF65-F5344CB8AC3E}">
        <p14:creationId xmlns:p14="http://schemas.microsoft.com/office/powerpoint/2010/main" val="2383030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2</a:t>
            </a:fld>
            <a:endParaRPr lang="en-US"/>
          </a:p>
        </p:txBody>
      </p:sp>
    </p:spTree>
    <p:extLst>
      <p:ext uri="{BB962C8B-B14F-4D97-AF65-F5344CB8AC3E}">
        <p14:creationId xmlns:p14="http://schemas.microsoft.com/office/powerpoint/2010/main" val="3273630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5345430"/>
            <a:ext cx="6248400" cy="3950970"/>
          </a:xfrm>
        </p:spPr>
        <p:txBody>
          <a:bodyPr>
            <a:normAutofit/>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This year marks the 30th anniversary of the Report of the Secretary’s Task Force on Black and Minority Health (also known as the Heckler Report), released in 1985 under the leadership of then U.S. Department of Health and Human Services (HHS) Secretary Margaret M. Heckler. The landmark report marked the first convening of a group of health experts by the U.S. government to conduct a comprehensive study of racial and ethnic minority health and elevated minority health onto a national stage.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Heckler Report documented persistent health disparities that accounted for 60,000 excess deaths each year and synthesized ways to advance health equity. This marked the beginning of a new era in addressing minority health issues, beginning with the creation of the HHS Office of Minority Health in 1986 and leading up to the Affordable Care Act in 2010. </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C0F596C6-1807-4ED1-A2A6-17F710C0A291}" type="slidenum">
              <a:rPr lang="en-US" smtClean="0"/>
              <a:pPr/>
              <a:t>20</a:t>
            </a:fld>
            <a:endParaRPr lang="en-US"/>
          </a:p>
        </p:txBody>
      </p:sp>
    </p:spTree>
    <p:extLst>
      <p:ext uri="{BB962C8B-B14F-4D97-AF65-F5344CB8AC3E}">
        <p14:creationId xmlns:p14="http://schemas.microsoft.com/office/powerpoint/2010/main" val="1773532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5345430"/>
            <a:ext cx="6248400" cy="3950970"/>
          </a:xfrm>
        </p:spPr>
        <p:txBody>
          <a:bodyPr>
            <a:normAutofit/>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Heckler Report found that 6 causes of death accounted for more than 80% of mortality among Blacks and other minority groups compared with Whites. These include cancer; cardiovascular disease and stroke; chemical dependency (measured by deaths due to cirrhosis); diabetes; homicide and accidents (unintentional injuries); and infant mortality. Based on the findings, the report outlined recommendations in areas of urgent need, including health information and education; health services delivery and financing; health professions development; data development; and research agenda.</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With the rapidly increasing diversity of the Nation and persistence of health disparities, the Heckler Report 30th anniversary serves as a call for all Americans to take action and accelerate efforts toward ending health disparities and achieving health equity in their community.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0F596C6-1807-4ED1-A2A6-17F710C0A291}" type="slidenum">
              <a:rPr lang="en-US" smtClean="0"/>
              <a:pPr/>
              <a:t>21</a:t>
            </a:fld>
            <a:endParaRPr lang="en-US"/>
          </a:p>
        </p:txBody>
      </p:sp>
    </p:spTree>
    <p:extLst>
      <p:ext uri="{BB962C8B-B14F-4D97-AF65-F5344CB8AC3E}">
        <p14:creationId xmlns:p14="http://schemas.microsoft.com/office/powerpoint/2010/main" val="1773532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5345430"/>
            <a:ext cx="6629400" cy="3493770"/>
          </a:xfrm>
        </p:spPr>
        <p:txBody>
          <a:bodyPr>
            <a:normAutofit/>
          </a:bodyPr>
          <a:lstStyle/>
          <a:p>
            <a:pPr marL="171450" indent="-171450">
              <a:buFont typeface="Arial" panose="020B0604020202020204" pitchFamily="34" charset="0"/>
              <a:buChar char="•"/>
            </a:pPr>
            <a:r>
              <a:rPr lang="en-US" b="1" dirty="0" smtClean="0"/>
              <a:t>Trends:</a:t>
            </a:r>
          </a:p>
          <a:p>
            <a:pPr marL="349250" lvl="1" indent="-180975">
              <a:buFont typeface="Arial" panose="020B0604020202020204" pitchFamily="34" charset="0"/>
              <a:buChar char="•"/>
            </a:pPr>
            <a:r>
              <a:rPr lang="en-US" dirty="0" smtClean="0"/>
              <a:t>Most measures of care for cancer and care for cardiovascular diseases were improving for Hispanics.</a:t>
            </a:r>
          </a:p>
          <a:p>
            <a:pPr marL="349250" lvl="1" indent="-180975">
              <a:buFont typeface="Arial" panose="020B0604020202020204" pitchFamily="34" charset="0"/>
              <a:buChar char="•"/>
            </a:pPr>
            <a:r>
              <a:rPr lang="en-US" dirty="0" smtClean="0"/>
              <a:t>About half of measures for diabetes care and maternity care were improving.</a:t>
            </a:r>
          </a:p>
          <a:p>
            <a:pPr marL="349250" lvl="1" indent="-180975">
              <a:buFont typeface="Arial" panose="020B0604020202020204" pitchFamily="34" charset="0"/>
              <a:buChar char="•"/>
            </a:pPr>
            <a:r>
              <a:rPr lang="en-US" dirty="0" smtClean="0"/>
              <a:t>No measures of care for substance use disorders were improving and mental health care seemed to be getting worse for Hispanics.</a:t>
            </a:r>
          </a:p>
          <a:p>
            <a:pPr marL="171450" indent="-171450">
              <a:buFont typeface="Arial" panose="020B0604020202020204" pitchFamily="34" charset="0"/>
              <a:buChar char="•"/>
            </a:pPr>
            <a:r>
              <a:rPr lang="en-US" b="1" dirty="0" smtClean="0"/>
              <a:t>Groups With Disparities:</a:t>
            </a:r>
            <a:endParaRPr lang="en-US" dirty="0" smtClean="0"/>
          </a:p>
          <a:p>
            <a:pPr marL="349250" lvl="1" indent="-180975">
              <a:buFont typeface="Arial" panose="020B0604020202020204" pitchFamily="34" charset="0"/>
              <a:buChar char="•"/>
            </a:pPr>
            <a:r>
              <a:rPr lang="en-US" dirty="0" smtClean="0"/>
              <a:t>For many measures of care for mental health disorders, diabetes, cardiovascular diseases, and cancer, Hispanics received worse quality of care than non-Hispanic Whites.  Hispanics tended to receive better quality of maternity care.</a:t>
            </a:r>
          </a:p>
          <a:p>
            <a:pPr marL="349250" lvl="1" indent="-180975">
              <a:buFont typeface="Arial" panose="020B0604020202020204" pitchFamily="34" charset="0"/>
              <a:buChar char="•"/>
            </a:pPr>
            <a:r>
              <a:rPr lang="en-US" dirty="0" smtClean="0"/>
              <a:t>Of measures for which Hispanics received worse quality of care than non-Hispanic Whites, narrowing of the gap was observed for several measures of cancer and diabetes care. No narrowing of disparities was observed among measures of cardiovascular and mental health care.</a:t>
            </a:r>
          </a:p>
          <a:p>
            <a:pPr marL="171450" indent="-171450">
              <a:buFont typeface="Arial" panose="020B0604020202020204" pitchFamily="34" charset="0"/>
              <a:buChar char="•"/>
            </a:pPr>
            <a:r>
              <a:rPr lang="en-US" b="1" dirty="0" smtClean="0"/>
              <a:t>Summary: </a:t>
            </a:r>
            <a:r>
              <a:rPr lang="en-US" dirty="0" smtClean="0"/>
              <a:t>Of priorities of the Heckler Report:</a:t>
            </a:r>
            <a:endParaRPr lang="en-US" b="1" dirty="0" smtClean="0"/>
          </a:p>
          <a:p>
            <a:pPr marL="349250" lvl="1" indent="-180975">
              <a:buFont typeface="Arial" panose="020B0604020202020204" pitchFamily="34" charset="0"/>
              <a:buChar char="•"/>
            </a:pPr>
            <a:r>
              <a:rPr lang="en-US" dirty="0" smtClean="0"/>
              <a:t>Suicide prevention and mental health care for Hispanics is worsening, with many disparities and  no reductions in disparities over time.</a:t>
            </a:r>
          </a:p>
          <a:p>
            <a:pPr marL="349250" lvl="1" indent="-180975">
              <a:buFont typeface="Arial" panose="020B0604020202020204" pitchFamily="34" charset="0"/>
              <a:buChar char="•"/>
            </a:pPr>
            <a:r>
              <a:rPr lang="en-US" dirty="0" smtClean="0"/>
              <a:t>Hispanics also experience many disparities in care for diabetes.</a:t>
            </a:r>
          </a:p>
          <a:p>
            <a:pPr marL="349250" lvl="1" indent="-180975">
              <a:buFont typeface="Arial" panose="020B0604020202020204" pitchFamily="34" charset="0"/>
              <a:buChar char="•"/>
            </a:pPr>
            <a:r>
              <a:rPr lang="en-US" dirty="0" smtClean="0"/>
              <a:t>Care for substance use disorders is poor for all ethnic groups.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22</a:t>
            </a:fld>
            <a:endParaRPr lang="en-US"/>
          </a:p>
        </p:txBody>
      </p:sp>
    </p:spTree>
    <p:extLst>
      <p:ext uri="{BB962C8B-B14F-4D97-AF65-F5344CB8AC3E}">
        <p14:creationId xmlns:p14="http://schemas.microsoft.com/office/powerpoint/2010/main" val="565815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457200" y="5345430"/>
            <a:ext cx="6096000" cy="3253740"/>
          </a:xfrm>
        </p:spPr>
        <p:txBody>
          <a:bodyPr/>
          <a:lstStyle/>
          <a:p>
            <a:pPr marL="171450" indent="-171450">
              <a:buFont typeface="Arial" panose="020B0604020202020204" pitchFamily="34" charset="0"/>
              <a:buChar char="•"/>
            </a:pPr>
            <a:r>
              <a:rPr lang="en-US" dirty="0" smtClean="0"/>
              <a:t>Thirty years ago, the Heckler Report  found that:</a:t>
            </a:r>
          </a:p>
          <a:p>
            <a:pPr marL="349250" lvl="1" indent="-180975">
              <a:buFont typeface="Arial" panose="020B0604020202020204" pitchFamily="34" charset="0"/>
              <a:buChar char="•"/>
            </a:pPr>
            <a:r>
              <a:rPr lang="en-US" dirty="0" smtClean="0"/>
              <a:t>Overall age-adjusted cancer incidence rates for Hispanics were lower than for Blacks or </a:t>
            </a:r>
            <a:r>
              <a:rPr lang="en-US" dirty="0" err="1" smtClean="0"/>
              <a:t>nonminorities</a:t>
            </a:r>
            <a:r>
              <a:rPr lang="en-US" dirty="0" smtClean="0"/>
              <a:t>. Specific sites of excess incidence among Hispanics were the stomach, prostate, esophagus, pancreas, and cervix.</a:t>
            </a:r>
          </a:p>
          <a:p>
            <a:pPr marL="349250" lvl="1" indent="-180975">
              <a:buFont typeface="Arial" panose="020B0604020202020204" pitchFamily="34" charset="0"/>
              <a:buChar char="•"/>
            </a:pPr>
            <a:r>
              <a:rPr lang="en-US" dirty="0" smtClean="0"/>
              <a:t>The overall 5-year relative survival rate of Hispanic males was almost identical to that of </a:t>
            </a:r>
            <a:r>
              <a:rPr lang="en-US" dirty="0" err="1" smtClean="0"/>
              <a:t>nonminorities</a:t>
            </a:r>
            <a:r>
              <a:rPr lang="en-US" dirty="0" smtClean="0"/>
              <a:t>. Hispanic females had somewhat lower survival rates than nonminority females.</a:t>
            </a:r>
          </a:p>
          <a:p>
            <a:pPr marL="341313" lvl="1" indent="-166688">
              <a:buFont typeface="Arial" panose="020B0604020202020204" pitchFamily="34" charset="0"/>
              <a:buChar char="•"/>
            </a:pPr>
            <a:r>
              <a:rPr lang="en-US" dirty="0" smtClean="0"/>
              <a:t>Mortality data are derived from the National Center for Health Statistics (NCHS) through the vital statistics system.  This system classifies Hispanics as Whites, so no death statistics on Hispanics are presented.</a:t>
            </a:r>
          </a:p>
          <a:p>
            <a:pPr marL="171450" indent="-171450">
              <a:buFont typeface="Arial" panose="020B0604020202020204" pitchFamily="34" charset="0"/>
              <a:buChar char="•"/>
            </a:pPr>
            <a:r>
              <a:rPr lang="en-US" dirty="0" smtClean="0"/>
              <a:t>Today, death statistics on Hispanics are available.  In addition, quality care for cancer has changed.  Evidence-based </a:t>
            </a:r>
            <a:r>
              <a:rPr lang="en-US" dirty="0"/>
              <a:t>mass screening is recommended in specific populations for four cancers: breast, cervical, colorectal, and lung cancer.  Screening is the first step in the process of cancer prevention (Pap testing for cervical and colonoscopy for colorectal) and early detection (mammography for breast and CT scan for lung) in the process of cancer control.  </a:t>
            </a:r>
            <a:r>
              <a:rPr lang="en-US" dirty="0" smtClean="0"/>
              <a:t>Hence, </a:t>
            </a:r>
            <a:r>
              <a:rPr lang="en-US" dirty="0" err="1" smtClean="0"/>
              <a:t>screenable</a:t>
            </a:r>
            <a:r>
              <a:rPr lang="en-US" dirty="0" smtClean="0"/>
              <a:t> </a:t>
            </a:r>
            <a:r>
              <a:rPr lang="en-US" dirty="0"/>
              <a:t>cancers have been selected for </a:t>
            </a:r>
            <a:r>
              <a:rPr lang="en-US" dirty="0" smtClean="0"/>
              <a:t>inclusion in this </a:t>
            </a:r>
            <a:r>
              <a:rPr lang="en-US" dirty="0" err="1"/>
              <a:t>chartbook</a:t>
            </a:r>
            <a:r>
              <a:rPr lang="en-US" dirty="0"/>
              <a:t>.  </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23</a:t>
            </a:fld>
            <a:endParaRPr lang="en-US"/>
          </a:p>
        </p:txBody>
      </p:sp>
    </p:spTree>
    <p:extLst>
      <p:ext uri="{BB962C8B-B14F-4D97-AF65-F5344CB8AC3E}">
        <p14:creationId xmlns:p14="http://schemas.microsoft.com/office/powerpoint/2010/main" val="1966561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Trends:</a:t>
            </a:r>
            <a:r>
              <a:rPr lang="en-US" dirty="0" smtClean="0"/>
              <a:t> Most measures of breast cancer care for Hispanics were improving.</a:t>
            </a:r>
          </a:p>
          <a:p>
            <a:pPr marL="171450" indent="-171450">
              <a:buFont typeface="Arial" panose="020B0604020202020204" pitchFamily="34" charset="0"/>
              <a:buChar char="•"/>
            </a:pPr>
            <a:r>
              <a:rPr lang="en-US" b="1" dirty="0" smtClean="0"/>
              <a:t>Groups With Disparities:</a:t>
            </a:r>
            <a:endParaRPr lang="en-US" dirty="0" smtClean="0"/>
          </a:p>
          <a:p>
            <a:pPr marL="349250" lvl="1" indent="-180975">
              <a:buFont typeface="Arial" panose="020B0604020202020204" pitchFamily="34" charset="0"/>
              <a:buChar char="•"/>
            </a:pPr>
            <a:r>
              <a:rPr lang="en-US" dirty="0" smtClean="0"/>
              <a:t>Rates of mammography were similar between Hispanic and White women.  This represents the elimination of a previously observed disparity.</a:t>
            </a:r>
          </a:p>
          <a:p>
            <a:pPr marL="349250" lvl="1" indent="-180975">
              <a:buFont typeface="Arial" panose="020B0604020202020204" pitchFamily="34" charset="0"/>
              <a:buChar char="•"/>
            </a:pPr>
            <a:r>
              <a:rPr lang="en-US" dirty="0" smtClean="0"/>
              <a:t>Rates of diagnosis with advanced stage breast cancer and death due to breast cancer were lower among Hispanics compared with non-Hispanic Whites and these disparities were not changing over time.</a:t>
            </a:r>
          </a:p>
          <a:p>
            <a:pPr marL="349250" lvl="1" indent="-180975">
              <a:buFont typeface="Arial" panose="020B0604020202020204" pitchFamily="34" charset="0"/>
              <a:buChar char="•"/>
            </a:pPr>
            <a:r>
              <a:rPr lang="en-US" dirty="0" smtClean="0"/>
              <a:t>Hispanic women were more likely to receive </a:t>
            </a:r>
            <a:r>
              <a:rPr lang="en-US" dirty="0"/>
              <a:t>axillary node dissection at time of </a:t>
            </a:r>
            <a:r>
              <a:rPr lang="en-US" dirty="0" smtClean="0"/>
              <a:t>surgery and this disparity did not change over time.</a:t>
            </a:r>
          </a:p>
          <a:p>
            <a:pPr marL="349250" lvl="1" indent="-180975">
              <a:buFont typeface="Arial" panose="020B0604020202020204" pitchFamily="34" charset="0"/>
              <a:buChar char="•"/>
            </a:pPr>
            <a:r>
              <a:rPr lang="en-US" dirty="0" smtClean="0"/>
              <a:t>Hispanics were less likely to receive radiation therapy after breast-conserving surgery compared with Whites.  This disparity did not change over time.</a:t>
            </a:r>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24</a:t>
            </a:fld>
            <a:endParaRPr lang="en-US"/>
          </a:p>
        </p:txBody>
      </p:sp>
    </p:spTree>
    <p:extLst>
      <p:ext uri="{BB962C8B-B14F-4D97-AF65-F5344CB8AC3E}">
        <p14:creationId xmlns:p14="http://schemas.microsoft.com/office/powerpoint/2010/main" val="565815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257800"/>
            <a:ext cx="6400800" cy="3341370"/>
          </a:xfrm>
        </p:spPr>
        <p:txBody>
          <a:bodyPr/>
          <a:lstStyle/>
          <a:p>
            <a:pPr marL="171450" indent="-171450">
              <a:buFont typeface="Arial" panose="020B0604020202020204" pitchFamily="34" charset="0"/>
              <a:buChar char="•"/>
            </a:pPr>
            <a:r>
              <a:rPr lang="en-US" b="1" dirty="0"/>
              <a:t>Importance:</a:t>
            </a:r>
            <a:r>
              <a:rPr lang="en-US" dirty="0"/>
              <a:t> </a:t>
            </a:r>
            <a:r>
              <a:rPr lang="en-US" dirty="0" smtClean="0"/>
              <a:t>Radiation therapy after breast-conserving surgery reduces the risk of cancer recurrence and death.</a:t>
            </a:r>
            <a:endParaRPr lang="en-US" dirty="0"/>
          </a:p>
          <a:p>
            <a:pPr marL="171450" indent="-171450">
              <a:buFont typeface="Arial" panose="020B0604020202020204" pitchFamily="34" charset="0"/>
              <a:buChar char="•"/>
            </a:pPr>
            <a:r>
              <a:rPr lang="en-US" b="1" dirty="0" smtClean="0"/>
              <a:t>Trends</a:t>
            </a:r>
            <a:r>
              <a:rPr lang="en-US" b="1" dirty="0"/>
              <a:t>: </a:t>
            </a:r>
            <a:r>
              <a:rPr lang="en-US" dirty="0"/>
              <a:t>From </a:t>
            </a:r>
            <a:r>
              <a:rPr lang="en-US" dirty="0" smtClean="0"/>
              <a:t>2004 </a:t>
            </a:r>
            <a:r>
              <a:rPr lang="en-US" dirty="0"/>
              <a:t>to </a:t>
            </a:r>
            <a:r>
              <a:rPr lang="en-US" dirty="0" smtClean="0"/>
              <a:t>2011, </a:t>
            </a:r>
            <a:r>
              <a:rPr lang="en-US" dirty="0"/>
              <a:t>the percentage of </a:t>
            </a:r>
            <a:r>
              <a:rPr lang="en-US" dirty="0" smtClean="0"/>
              <a:t>women with breast-conserving surgery who </a:t>
            </a:r>
            <a:r>
              <a:rPr lang="en-US" dirty="0"/>
              <a:t>received </a:t>
            </a:r>
            <a:r>
              <a:rPr lang="en-US" dirty="0" smtClean="0"/>
              <a:t>radiation therapy to the breast improved overall and among all racial/ethnic groups.</a:t>
            </a:r>
          </a:p>
          <a:p>
            <a:pPr marL="171450" indent="-171450">
              <a:buFont typeface="Arial" panose="020B0604020202020204" pitchFamily="34" charset="0"/>
              <a:buChar char="•"/>
            </a:pPr>
            <a:r>
              <a:rPr lang="en-US" b="1" dirty="0" smtClean="0"/>
              <a:t>Groups With Disparities:</a:t>
            </a:r>
          </a:p>
          <a:p>
            <a:pPr marL="349250" lvl="1" indent="-180975">
              <a:buFont typeface="Arial" panose="020B0604020202020204" pitchFamily="34" charset="0"/>
              <a:buChar char="•"/>
            </a:pPr>
            <a:r>
              <a:rPr lang="en-US" dirty="0" smtClean="0"/>
              <a:t>In all years, Hispanic and Black women were less likely to receive radiation therapy to the breast compared with White women.</a:t>
            </a:r>
          </a:p>
          <a:p>
            <a:pPr marL="349250" lvl="1" indent="-180975">
              <a:buFont typeface="Arial" panose="020B0604020202020204" pitchFamily="34" charset="0"/>
              <a:buChar char="•"/>
            </a:pPr>
            <a:r>
              <a:rPr lang="en-US" dirty="0" smtClean="0"/>
              <a:t>In all years, Mexicans and other Hispanics were </a:t>
            </a:r>
            <a:r>
              <a:rPr lang="en-US" dirty="0"/>
              <a:t>also less likely to receive radiation therapy to the breast </a:t>
            </a:r>
            <a:r>
              <a:rPr lang="en-US" dirty="0" smtClean="0"/>
              <a:t>compared </a:t>
            </a:r>
            <a:r>
              <a:rPr lang="en-US" dirty="0"/>
              <a:t>with </a:t>
            </a:r>
            <a:r>
              <a:rPr lang="en-US" dirty="0" smtClean="0"/>
              <a:t>White </a:t>
            </a:r>
            <a:r>
              <a:rPr lang="en-US" dirty="0"/>
              <a:t>women</a:t>
            </a:r>
            <a:r>
              <a:rPr lang="en-US" dirty="0" smtClean="0"/>
              <a:t>.</a:t>
            </a:r>
            <a:endParaRPr lang="en-US" dirty="0"/>
          </a:p>
          <a:p>
            <a:pPr marL="171450" indent="-171450">
              <a:buFont typeface="Arial" panose="020B0604020202020204" pitchFamily="34" charset="0"/>
              <a:buChar char="•"/>
            </a:pPr>
            <a:r>
              <a:rPr lang="en-US" b="1" dirty="0" smtClean="0"/>
              <a:t>Achievable Benchmark:</a:t>
            </a:r>
            <a:endParaRPr lang="en-US" b="1" dirty="0"/>
          </a:p>
          <a:p>
            <a:pPr marL="349250" indent="-180975">
              <a:buFont typeface="Arial" panose="020B0604020202020204" pitchFamily="34" charset="0"/>
              <a:buChar char="•"/>
            </a:pPr>
            <a:r>
              <a:rPr lang="en-US" dirty="0"/>
              <a:t>The </a:t>
            </a:r>
            <a:r>
              <a:rPr lang="en-US" dirty="0" smtClean="0"/>
              <a:t>2008 </a:t>
            </a:r>
            <a:r>
              <a:rPr lang="en-US" dirty="0"/>
              <a:t>top 5 State achievable benchmark was </a:t>
            </a:r>
            <a:r>
              <a:rPr lang="en-US" dirty="0" smtClean="0"/>
              <a:t>94%. </a:t>
            </a:r>
            <a:r>
              <a:rPr lang="en-US" dirty="0"/>
              <a:t>The top 5 States </a:t>
            </a:r>
            <a:r>
              <a:rPr lang="en-US" dirty="0" smtClean="0"/>
              <a:t>that</a:t>
            </a:r>
            <a:r>
              <a:rPr lang="en-US" baseline="0" dirty="0" smtClean="0"/>
              <a:t> contributed to the achievable benchmark a</a:t>
            </a:r>
            <a:r>
              <a:rPr lang="en-US" dirty="0" smtClean="0"/>
              <a:t>re Kansas, Minnesota, Montana, North Dakota, and Wisconsin.</a:t>
            </a:r>
          </a:p>
          <a:p>
            <a:pPr marL="349250" indent="-180975">
              <a:buFont typeface="Arial" panose="020B0604020202020204" pitchFamily="34" charset="0"/>
              <a:buChar char="•"/>
            </a:pPr>
            <a:r>
              <a:rPr lang="en-US" dirty="0" smtClean="0"/>
              <a:t>At </a:t>
            </a:r>
            <a:r>
              <a:rPr lang="en-US" dirty="0"/>
              <a:t>the current </a:t>
            </a:r>
            <a:r>
              <a:rPr lang="en-US" dirty="0" smtClean="0"/>
              <a:t>rates </a:t>
            </a:r>
            <a:r>
              <a:rPr lang="en-US" dirty="0"/>
              <a:t>of improvement, </a:t>
            </a:r>
            <a:r>
              <a:rPr lang="en-US" dirty="0" smtClean="0"/>
              <a:t>the benchmark could not be achieved overall for about 17 years.</a:t>
            </a:r>
          </a:p>
          <a:p>
            <a:pPr marL="349250" indent="-180975">
              <a:buFont typeface="Arial" panose="020B0604020202020204" pitchFamily="34" charset="0"/>
              <a:buChar char="•"/>
            </a:pPr>
            <a:r>
              <a:rPr lang="en-US" dirty="0"/>
              <a:t>At the current rates of </a:t>
            </a:r>
            <a:r>
              <a:rPr lang="en-US" dirty="0" smtClean="0"/>
              <a:t>improvement, Whites would need 14 years to achieve the benchmark, and Hispanics would need 25 years.</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4566871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Trends:</a:t>
            </a:r>
            <a:r>
              <a:rPr lang="en-US" dirty="0" smtClean="0"/>
              <a:t> All measures of colorectal cancer care for Hispanics were improving.</a:t>
            </a:r>
          </a:p>
          <a:p>
            <a:pPr marL="171450" indent="-171450">
              <a:buFont typeface="Arial" panose="020B0604020202020204" pitchFamily="34" charset="0"/>
              <a:buChar char="•"/>
            </a:pPr>
            <a:r>
              <a:rPr lang="en-US" b="1" dirty="0" smtClean="0"/>
              <a:t>Groups With Disparities:</a:t>
            </a:r>
            <a:endParaRPr lang="en-US" dirty="0" smtClean="0"/>
          </a:p>
          <a:p>
            <a:pPr marL="349250" lvl="1" indent="-180975">
              <a:buFont typeface="Arial" panose="020B0604020202020204" pitchFamily="34" charset="0"/>
              <a:buChar char="•"/>
              <a:tabLst>
                <a:tab pos="517525" algn="l"/>
              </a:tabLst>
            </a:pPr>
            <a:r>
              <a:rPr lang="en-US" dirty="0"/>
              <a:t>Hispanics were less likely to </a:t>
            </a:r>
            <a:r>
              <a:rPr lang="en-US" dirty="0" smtClean="0"/>
              <a:t>receive colorectal cancer screening than Whites and this disparity was growing over time.</a:t>
            </a:r>
            <a:endParaRPr lang="en-US" dirty="0"/>
          </a:p>
          <a:p>
            <a:pPr marL="349250" lvl="1" indent="-180975">
              <a:buFont typeface="Arial" panose="020B0604020202020204" pitchFamily="34" charset="0"/>
              <a:buChar char="•"/>
              <a:tabLst>
                <a:tab pos="517525" algn="l"/>
              </a:tabLst>
            </a:pPr>
            <a:r>
              <a:rPr lang="en-US" dirty="0" smtClean="0"/>
              <a:t>Rates of diagnosis with advanced stage colorectal cancer and death due to colorectal cancer were lower among  Hispanics compared with Whites.  These disparities were growing over time.</a:t>
            </a:r>
          </a:p>
          <a:p>
            <a:pPr marL="349250" lvl="1" indent="-180975">
              <a:buFont typeface="Arial" panose="020B0604020202020204" pitchFamily="34" charset="0"/>
              <a:buChar char="•"/>
              <a:tabLst>
                <a:tab pos="517525" algn="l"/>
              </a:tabLst>
            </a:pPr>
            <a:r>
              <a:rPr lang="en-US" dirty="0" smtClean="0"/>
              <a:t>Rates of surgical resection of colon cancer that included at least 12 lymph nodes pathologically examined were similar between Hispanics and Whites.</a:t>
            </a:r>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26</a:t>
            </a:fld>
            <a:endParaRPr lang="en-US"/>
          </a:p>
        </p:txBody>
      </p:sp>
    </p:spTree>
    <p:extLst>
      <p:ext uri="{BB962C8B-B14F-4D97-AF65-F5344CB8AC3E}">
        <p14:creationId xmlns:p14="http://schemas.microsoft.com/office/powerpoint/2010/main" val="3238897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a:xfrm>
            <a:off x="701040" y="5267960"/>
            <a:ext cx="5608320" cy="3331210"/>
          </a:xfrm>
        </p:spPr>
        <p:txBody>
          <a:bodyPr/>
          <a:lstStyle/>
          <a:p>
            <a:pPr marL="171450" lvl="0" indent="-171450">
              <a:buFont typeface="Arial" panose="020B0604020202020204" pitchFamily="34" charset="0"/>
              <a:buChar char="•"/>
            </a:pPr>
            <a:r>
              <a:rPr lang="en-US" b="1" dirty="0" smtClean="0"/>
              <a:t>Importance:</a:t>
            </a:r>
            <a:r>
              <a:rPr lang="en-US" dirty="0" smtClean="0"/>
              <a:t>  Screening can detect abnormal colorectal growths before they develop into cancer. Early detection increases treatment options and the chances for cure.  Effective screening modalities include fecal occult blood testing (FOBT), FOBT with flexible sigmoidoscopy, and colonoscopy.</a:t>
            </a:r>
          </a:p>
          <a:p>
            <a:pPr marL="171450" indent="-171450">
              <a:buFont typeface="Arial" panose="020B0604020202020204" pitchFamily="34" charset="0"/>
              <a:buChar char="•"/>
            </a:pPr>
            <a:r>
              <a:rPr lang="en-US" b="1" dirty="0" smtClean="0"/>
              <a:t>Trends: </a:t>
            </a:r>
            <a:r>
              <a:rPr lang="en-US" dirty="0" smtClean="0"/>
              <a:t>From 2000 to 2010, the percentage of adults ages 50-75 who received appropriate colorectal cancer screening increased overall and among all racial/ethnic groups.</a:t>
            </a:r>
          </a:p>
          <a:p>
            <a:pPr marL="171450" indent="-171450">
              <a:buFont typeface="Arial" panose="020B0604020202020204" pitchFamily="34" charset="0"/>
              <a:buChar char="•"/>
            </a:pPr>
            <a:r>
              <a:rPr lang="en-US" b="1" dirty="0" smtClean="0"/>
              <a:t>Groups With Disparities:</a:t>
            </a:r>
            <a:r>
              <a:rPr lang="en-US" dirty="0" smtClean="0"/>
              <a:t> </a:t>
            </a:r>
          </a:p>
          <a:p>
            <a:pPr marL="349250" indent="-180975">
              <a:buFont typeface="Arial" panose="020B0604020202020204" pitchFamily="34" charset="0"/>
              <a:buChar char="•"/>
            </a:pPr>
            <a:r>
              <a:rPr lang="en-US" dirty="0" smtClean="0"/>
              <a:t>In all years, the percentage of adults who received </a:t>
            </a:r>
            <a:r>
              <a:rPr lang="en-US" dirty="0"/>
              <a:t>appropriate colorectal cancer screening was </a:t>
            </a:r>
            <a:r>
              <a:rPr lang="en-US" dirty="0" smtClean="0"/>
              <a:t>lower among Hispanics and Blacks compared with Whites.</a:t>
            </a:r>
          </a:p>
          <a:p>
            <a:pPr marL="349250" indent="-180975">
              <a:buFont typeface="Arial" panose="020B0604020202020204" pitchFamily="34" charset="0"/>
              <a:buChar char="•"/>
            </a:pPr>
            <a:r>
              <a:rPr lang="en-US" dirty="0" smtClean="0"/>
              <a:t>In all years, </a:t>
            </a:r>
            <a:r>
              <a:rPr lang="en-US" dirty="0"/>
              <a:t>the percentage of adults who received appropriate colorectal cancer screening was lower among </a:t>
            </a:r>
            <a:r>
              <a:rPr lang="en-US" dirty="0" smtClean="0"/>
              <a:t>poor and low-income Hispanics compared </a:t>
            </a:r>
            <a:r>
              <a:rPr lang="en-US" dirty="0"/>
              <a:t>with </a:t>
            </a:r>
            <a:r>
              <a:rPr lang="en-US" dirty="0" smtClean="0"/>
              <a:t>high-income Hispanics.</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27</a:t>
            </a:fld>
            <a:endParaRPr lang="en-US"/>
          </a:p>
        </p:txBody>
      </p:sp>
    </p:spTree>
    <p:extLst>
      <p:ext uri="{BB962C8B-B14F-4D97-AF65-F5344CB8AC3E}">
        <p14:creationId xmlns:p14="http://schemas.microsoft.com/office/powerpoint/2010/main" val="24075674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257800"/>
            <a:ext cx="6400800" cy="3341370"/>
          </a:xfrm>
        </p:spPr>
        <p:txBody>
          <a:bodyPr>
            <a:normAutofit lnSpcReduction="10000"/>
          </a:bodyPr>
          <a:lstStyle/>
          <a:p>
            <a:pPr marL="171450" indent="-171450">
              <a:buFont typeface="Arial" panose="020B0604020202020204" pitchFamily="34" charset="0"/>
              <a:buChar char="•"/>
            </a:pPr>
            <a:r>
              <a:rPr lang="en-US" b="1" dirty="0"/>
              <a:t>Importance:</a:t>
            </a:r>
            <a:r>
              <a:rPr lang="en-US" dirty="0"/>
              <a:t> </a:t>
            </a:r>
            <a:r>
              <a:rPr lang="en-US" dirty="0" smtClean="0"/>
              <a:t>Recommended cancer treatment </a:t>
            </a:r>
            <a:r>
              <a:rPr lang="en-US" dirty="0"/>
              <a:t>depends on different factors, such as the stage or </a:t>
            </a:r>
            <a:r>
              <a:rPr lang="en-US" dirty="0" smtClean="0"/>
              <a:t>extent </a:t>
            </a:r>
            <a:r>
              <a:rPr lang="en-US" dirty="0"/>
              <a:t>of the cancer within the </a:t>
            </a:r>
            <a:r>
              <a:rPr lang="en-US" dirty="0" smtClean="0"/>
              <a:t>body, especially </a:t>
            </a:r>
            <a:r>
              <a:rPr lang="en-US" dirty="0"/>
              <a:t>whether the disease has spread from the original site to other parts of the </a:t>
            </a:r>
            <a:r>
              <a:rPr lang="en-US" dirty="0" smtClean="0"/>
              <a:t>body. Colon cancer typically begins as a benign polyp that may become cancerous and then spread to local lymph nodes.  Hence, ensuring </a:t>
            </a:r>
            <a:r>
              <a:rPr lang="en-US" dirty="0"/>
              <a:t>adequate examination of lymph nodes when surgery is </a:t>
            </a:r>
            <a:r>
              <a:rPr lang="en-US" dirty="0" smtClean="0"/>
              <a:t>performed is important.</a:t>
            </a:r>
            <a:endParaRPr lang="en-US" dirty="0"/>
          </a:p>
          <a:p>
            <a:pPr marL="171450" indent="-171450">
              <a:buFont typeface="Arial" panose="020B0604020202020204" pitchFamily="34" charset="0"/>
              <a:buChar char="•"/>
            </a:pPr>
            <a:r>
              <a:rPr lang="en-US" b="1" dirty="0" smtClean="0"/>
              <a:t>Trends</a:t>
            </a:r>
            <a:r>
              <a:rPr lang="en-US" b="1" dirty="0"/>
              <a:t>: </a:t>
            </a:r>
            <a:r>
              <a:rPr lang="en-US" dirty="0"/>
              <a:t>From </a:t>
            </a:r>
            <a:r>
              <a:rPr lang="en-US" dirty="0" smtClean="0"/>
              <a:t>2004 </a:t>
            </a:r>
            <a:r>
              <a:rPr lang="en-US" dirty="0"/>
              <a:t>to </a:t>
            </a:r>
            <a:r>
              <a:rPr lang="en-US" dirty="0" smtClean="0"/>
              <a:t>2011, </a:t>
            </a:r>
            <a:r>
              <a:rPr lang="en-US" dirty="0"/>
              <a:t>the percentage of patients </a:t>
            </a:r>
            <a:r>
              <a:rPr lang="en-US" dirty="0" smtClean="0"/>
              <a:t>with </a:t>
            </a:r>
            <a:r>
              <a:rPr lang="en-US" dirty="0"/>
              <a:t>colon cancer who received surgical resection of colon cancer that included at least 12 lymph nodes pathologically </a:t>
            </a:r>
            <a:r>
              <a:rPr lang="en-US" dirty="0" smtClean="0"/>
              <a:t>examined improved overall and for all racial/ethnic groups.</a:t>
            </a:r>
            <a:endParaRPr lang="en-US" b="1" dirty="0"/>
          </a:p>
          <a:p>
            <a:pPr marL="171450" indent="-171450">
              <a:buFont typeface="Arial" panose="020B0604020202020204" pitchFamily="34" charset="0"/>
              <a:buChar char="•"/>
            </a:pPr>
            <a:r>
              <a:rPr lang="en-US" b="1" dirty="0"/>
              <a:t>Groups </a:t>
            </a:r>
            <a:r>
              <a:rPr lang="en-US" b="1" dirty="0" smtClean="0"/>
              <a:t>With </a:t>
            </a:r>
            <a:r>
              <a:rPr lang="en-US" b="1" dirty="0"/>
              <a:t>Disparities:</a:t>
            </a:r>
          </a:p>
          <a:p>
            <a:pPr marL="342900" lvl="0" indent="-171450">
              <a:buFont typeface="Arial" panose="020B0604020202020204" pitchFamily="34" charset="0"/>
              <a:buChar char="•"/>
            </a:pPr>
            <a:r>
              <a:rPr lang="en-US" dirty="0" smtClean="0"/>
              <a:t>In all but 1 year, Puerto Ricans were less likely than Whites to have surgical resection of colon cancer that included at least 12 lymph nodes examined. </a:t>
            </a:r>
            <a:endParaRPr lang="en-US" dirty="0"/>
          </a:p>
          <a:p>
            <a:pPr marL="171450" indent="-171450">
              <a:buFont typeface="Arial" panose="020B0604020202020204" pitchFamily="34" charset="0"/>
              <a:buChar char="•"/>
            </a:pPr>
            <a:r>
              <a:rPr lang="en-US" b="1" dirty="0" smtClean="0"/>
              <a:t>Achievable Benchmark:</a:t>
            </a:r>
            <a:endParaRPr lang="en-US" b="1" dirty="0"/>
          </a:p>
          <a:p>
            <a:pPr marL="342900" indent="-171450">
              <a:buFont typeface="Arial" panose="020B0604020202020204" pitchFamily="34" charset="0"/>
              <a:buChar char="•"/>
            </a:pPr>
            <a:r>
              <a:rPr lang="en-US" dirty="0"/>
              <a:t>The </a:t>
            </a:r>
            <a:r>
              <a:rPr lang="en-US" dirty="0" smtClean="0"/>
              <a:t>2008 </a:t>
            </a:r>
            <a:r>
              <a:rPr lang="en-US" dirty="0"/>
              <a:t>top 5 State achievable benchmark was </a:t>
            </a:r>
            <a:r>
              <a:rPr lang="en-US" dirty="0" smtClean="0"/>
              <a:t>90%. </a:t>
            </a:r>
            <a:r>
              <a:rPr lang="en-US" dirty="0"/>
              <a:t>The top 5 States </a:t>
            </a:r>
            <a:r>
              <a:rPr lang="en-US" dirty="0" smtClean="0"/>
              <a:t>that contributed to the achievable benchmark are </a:t>
            </a:r>
            <a:r>
              <a:rPr lang="en-US" dirty="0"/>
              <a:t>Delaware, Missouri, Utah, Vermont, and Wisconsin</a:t>
            </a:r>
            <a:r>
              <a:rPr lang="en-US" dirty="0" smtClean="0"/>
              <a:t>.</a:t>
            </a:r>
          </a:p>
          <a:p>
            <a:pPr marL="342900" lvl="0" indent="-171450">
              <a:buFont typeface="Arial" panose="020B0604020202020204" pitchFamily="34" charset="0"/>
              <a:buChar char="•"/>
            </a:pPr>
            <a:r>
              <a:rPr lang="en-US" dirty="0" smtClean="0"/>
              <a:t>At </a:t>
            </a:r>
            <a:r>
              <a:rPr lang="en-US" dirty="0"/>
              <a:t>the current </a:t>
            </a:r>
            <a:r>
              <a:rPr lang="en-US" dirty="0" smtClean="0"/>
              <a:t>rates </a:t>
            </a:r>
            <a:r>
              <a:rPr lang="en-US" dirty="0"/>
              <a:t>of improvement, the achievable benchmark could be attained overall </a:t>
            </a:r>
            <a:r>
              <a:rPr lang="en-US" dirty="0" smtClean="0"/>
              <a:t>and for all racial/ethnic groups within a year.</a:t>
            </a:r>
          </a:p>
          <a:p>
            <a:pPr marL="342900" lvl="0" indent="-171450">
              <a:buFont typeface="Arial" panose="020B0604020202020204" pitchFamily="34" charset="0"/>
              <a:buChar char="•"/>
            </a:pPr>
            <a:r>
              <a:rPr lang="en-US" dirty="0" smtClean="0"/>
              <a:t>Cubans have already achieved the benchmark while Puerto Ricans would not reach the benchmark for 4 years.</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28</a:t>
            </a:fld>
            <a:endParaRPr lang="en-US"/>
          </a:p>
        </p:txBody>
      </p:sp>
    </p:spTree>
    <p:extLst>
      <p:ext uri="{BB962C8B-B14F-4D97-AF65-F5344CB8AC3E}">
        <p14:creationId xmlns:p14="http://schemas.microsoft.com/office/powerpoint/2010/main" val="4566871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Trends:</a:t>
            </a:r>
            <a:r>
              <a:rPr lang="en-US" dirty="0" smtClean="0"/>
              <a:t> Most measures of other cancer care for Hispanics were improving.</a:t>
            </a:r>
          </a:p>
          <a:p>
            <a:pPr marL="171450" indent="-171450">
              <a:buFont typeface="Arial" panose="020B0604020202020204" pitchFamily="34" charset="0"/>
              <a:buChar char="•"/>
            </a:pPr>
            <a:r>
              <a:rPr lang="en-US" b="1" dirty="0" smtClean="0"/>
              <a:t>Groups With Disparities:</a:t>
            </a:r>
            <a:endParaRPr lang="en-US" dirty="0" smtClean="0"/>
          </a:p>
          <a:p>
            <a:pPr marL="349250" lvl="1" indent="-180975">
              <a:buFont typeface="Arial" panose="020B0604020202020204" pitchFamily="34" charset="0"/>
              <a:buChar char="•"/>
            </a:pPr>
            <a:r>
              <a:rPr lang="en-US" dirty="0" smtClean="0"/>
              <a:t>Death rates were lower among Hispanics compared with Whites and were not changing over time for:</a:t>
            </a:r>
          </a:p>
          <a:p>
            <a:pPr marL="806450" lvl="2" indent="-180975">
              <a:buFont typeface="Arial" panose="020B0604020202020204" pitchFamily="34" charset="0"/>
              <a:buChar char="•"/>
            </a:pPr>
            <a:r>
              <a:rPr lang="en-US" dirty="0" smtClean="0"/>
              <a:t>All cancers in aggregate.</a:t>
            </a:r>
          </a:p>
          <a:p>
            <a:pPr marL="806450" lvl="2" indent="-180975">
              <a:buFont typeface="Arial" panose="020B0604020202020204" pitchFamily="34" charset="0"/>
              <a:buChar char="•"/>
            </a:pPr>
            <a:r>
              <a:rPr lang="en-US" dirty="0" smtClean="0"/>
              <a:t>Lung cancer.</a:t>
            </a:r>
          </a:p>
          <a:p>
            <a:pPr marL="171450" indent="-171450">
              <a:buFont typeface="Arial" panose="020B0604020202020204" pitchFamily="34" charset="0"/>
              <a:buChar char="•"/>
            </a:pPr>
            <a:endParaRPr lang="en-US" dirty="0" smtClean="0"/>
          </a:p>
          <a:p>
            <a:pPr marL="347472" indent="-182880">
              <a:buFont typeface="Arial" panose="020B0604020202020204" pitchFamily="34" charset="0"/>
              <a:buChar char="•"/>
            </a:pPr>
            <a:r>
              <a:rPr lang="en-US" dirty="0" smtClean="0"/>
              <a:t>Hispanics were less likely to receive appropriate Pap testing and more likely to develop invasive cervical cancer compared with Whites.  These disparities were narrowing over time.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29</a:t>
            </a:fld>
            <a:endParaRPr lang="en-US"/>
          </a:p>
        </p:txBody>
      </p:sp>
    </p:spTree>
    <p:extLst>
      <p:ext uri="{BB962C8B-B14F-4D97-AF65-F5344CB8AC3E}">
        <p14:creationId xmlns:p14="http://schemas.microsoft.com/office/powerpoint/2010/main" val="71955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F596C6-1807-4ED1-A2A6-17F710C0A291}" type="slidenum">
              <a:rPr lang="en-US" smtClean="0"/>
              <a:pPr/>
              <a:t>3</a:t>
            </a:fld>
            <a:endParaRPr lang="en-US"/>
          </a:p>
        </p:txBody>
      </p:sp>
    </p:spTree>
    <p:extLst>
      <p:ext uri="{BB962C8B-B14F-4D97-AF65-F5344CB8AC3E}">
        <p14:creationId xmlns:p14="http://schemas.microsoft.com/office/powerpoint/2010/main" val="8033046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a:xfrm>
            <a:off x="701040" y="5267960"/>
            <a:ext cx="5608320" cy="3331210"/>
          </a:xfrm>
        </p:spPr>
        <p:txBody>
          <a:bodyPr/>
          <a:lstStyle/>
          <a:p>
            <a:pPr marL="171450" lvl="0" indent="-171450">
              <a:buFont typeface="Arial" panose="020B0604020202020204" pitchFamily="34" charset="0"/>
              <a:buChar char="•"/>
            </a:pPr>
            <a:r>
              <a:rPr lang="en-US" b="1" dirty="0" smtClean="0"/>
              <a:t>Importance:</a:t>
            </a:r>
            <a:r>
              <a:rPr lang="en-US" dirty="0" smtClean="0"/>
              <a:t>  Screening with Pap smears can detect high-grade precancerous cervical lesions that can be removed before they become cancerous.</a:t>
            </a:r>
          </a:p>
          <a:p>
            <a:pPr marL="171450" indent="-171450">
              <a:buFont typeface="Arial" panose="020B0604020202020204" pitchFamily="34" charset="0"/>
              <a:buChar char="•"/>
            </a:pPr>
            <a:r>
              <a:rPr lang="en-US" b="1" dirty="0" smtClean="0"/>
              <a:t>Trends: </a:t>
            </a:r>
            <a:r>
              <a:rPr lang="en-US" dirty="0" smtClean="0"/>
              <a:t>From 2000 to 2010, the percentage of women ages 21-65 who received a Pap smear in the last 3 years decreased overall and among White women; no statistically significant changes were noted among Hispanic women.</a:t>
            </a:r>
          </a:p>
          <a:p>
            <a:pPr marL="171450" indent="-171450">
              <a:buFont typeface="Arial" panose="020B0604020202020204" pitchFamily="34" charset="0"/>
              <a:buChar char="•"/>
            </a:pPr>
            <a:r>
              <a:rPr lang="en-US" b="1" dirty="0" smtClean="0"/>
              <a:t>Groups With Disparities:</a:t>
            </a:r>
            <a:r>
              <a:rPr lang="en-US" dirty="0" smtClean="0"/>
              <a:t> </a:t>
            </a:r>
          </a:p>
          <a:p>
            <a:pPr marL="349250" indent="-180975">
              <a:buFont typeface="Arial" panose="020B0604020202020204" pitchFamily="34" charset="0"/>
              <a:buChar char="•"/>
            </a:pPr>
            <a:r>
              <a:rPr lang="en-US" dirty="0" smtClean="0"/>
              <a:t>In all years, the percentage of women who received a Pap smear was lower among Hispanic women compared with White women.</a:t>
            </a:r>
          </a:p>
          <a:p>
            <a:pPr marL="349250" indent="-180975">
              <a:buFont typeface="Arial" panose="020B0604020202020204" pitchFamily="34" charset="0"/>
              <a:buChar char="•"/>
            </a:pPr>
            <a:r>
              <a:rPr lang="en-US" dirty="0" smtClean="0"/>
              <a:t>In all years, </a:t>
            </a:r>
            <a:r>
              <a:rPr lang="en-US" dirty="0"/>
              <a:t>the percentage of women who received a Pap smear was lower among </a:t>
            </a:r>
            <a:r>
              <a:rPr lang="en-US" dirty="0" smtClean="0"/>
              <a:t>uninsured Hispanic </a:t>
            </a:r>
            <a:r>
              <a:rPr lang="en-US" dirty="0"/>
              <a:t>women compared with </a:t>
            </a:r>
            <a:r>
              <a:rPr lang="en-US" dirty="0" smtClean="0"/>
              <a:t>privately insured Hispanic women.</a:t>
            </a:r>
          </a:p>
          <a:p>
            <a:pPr lvl="0"/>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30</a:t>
            </a:fld>
            <a:endParaRPr lang="en-US"/>
          </a:p>
        </p:txBody>
      </p:sp>
    </p:spTree>
    <p:extLst>
      <p:ext uri="{BB962C8B-B14F-4D97-AF65-F5344CB8AC3E}">
        <p14:creationId xmlns:p14="http://schemas.microsoft.com/office/powerpoint/2010/main" val="24075674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55D77C6-8C0B-459B-98BA-3C0B4587CBA0}" type="slidenum">
              <a:rPr lang="en-US" altLang="en-US"/>
              <a:pPr/>
              <a:t>31</a:t>
            </a:fld>
            <a:endParaRPr lang="en-US" altLang="en-US"/>
          </a:p>
        </p:txBody>
      </p:sp>
      <p:sp>
        <p:nvSpPr>
          <p:cNvPr id="21505" name="Rectangle 1"/>
          <p:cNvSpPr txBox="1">
            <a:spLocks noGrp="1" noRot="1" noChangeAspect="1" noChangeArrowheads="1"/>
          </p:cNvSpPr>
          <p:nvPr>
            <p:ph type="sldImg"/>
          </p:nvPr>
        </p:nvSpPr>
        <p:spPr bwMode="auto">
          <a:xfrm>
            <a:off x="484632" y="694944"/>
            <a:ext cx="6043792" cy="4535424"/>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p:cNvSpPr txBox="1">
            <a:spLocks noGrp="1" noChangeArrowheads="1"/>
          </p:cNvSpPr>
          <p:nvPr>
            <p:ph type="body" idx="1"/>
          </p:nvPr>
        </p:nvSpPr>
        <p:spPr bwMode="auto">
          <a:xfrm>
            <a:off x="701613" y="5562600"/>
            <a:ext cx="5607175" cy="30339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Thirty years ago, the Heckler Report  found that:</a:t>
            </a:r>
          </a:p>
          <a:p>
            <a:pPr marL="349250" indent="-180975">
              <a:buFont typeface="Arial" panose="020B0604020202020204" pitchFamily="34" charset="0"/>
              <a:buChar char="•"/>
            </a:pPr>
            <a:r>
              <a:rPr lang="en-US" dirty="0" smtClean="0"/>
              <a:t>Cardiovascular disease (CVD) is a major cause of death in Hispanics, although the rate is lower than in Whites. To date, national epidemiologic data on CVD mortality in Hispanics are limited.</a:t>
            </a:r>
          </a:p>
          <a:p>
            <a:pPr marL="349250" indent="-180975">
              <a:buFont typeface="Arial" panose="020B0604020202020204" pitchFamily="34" charset="0"/>
              <a:buChar char="•"/>
            </a:pPr>
            <a:r>
              <a:rPr lang="en-US" dirty="0" smtClean="0"/>
              <a:t>There appears to be a strong inverse relationship between socioeconomic status (SES) and hypertension in Hispanics, similar to that found for Blacks and Whites.</a:t>
            </a:r>
          </a:p>
          <a:p>
            <a:pPr marL="349250" indent="-180975">
              <a:buFont typeface="Arial" panose="020B0604020202020204" pitchFamily="34" charset="0"/>
              <a:buChar char="•"/>
            </a:pPr>
            <a:r>
              <a:rPr lang="en-US" dirty="0" smtClean="0"/>
              <a:t>Diabetes mellitus is a major problem in Hispanics, especially in Mexican Americans and Puerto Ricans living in the United States. </a:t>
            </a:r>
          </a:p>
          <a:p>
            <a:pPr marL="349250" indent="-180975">
              <a:buFont typeface="Arial" panose="020B0604020202020204" pitchFamily="34" charset="0"/>
              <a:buChar char="•"/>
            </a:pPr>
            <a:r>
              <a:rPr lang="en-US" dirty="0" smtClean="0"/>
              <a:t>The generally higher prevalence of obesity, noninsulin-dependent diabetes, hypertension, high LDL cholesterol and low HDL cholesterol levels in Hispanics might be expected to increase their CVD risk.  Those Mexican Americans with lowest SES and level of acculturation have significantly worse CVD risk factor profiles than those in higher SES groups.</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32</a:t>
            </a:fld>
            <a:endParaRPr lang="en-US"/>
          </a:p>
        </p:txBody>
      </p:sp>
    </p:spTree>
    <p:extLst>
      <p:ext uri="{BB962C8B-B14F-4D97-AF65-F5344CB8AC3E}">
        <p14:creationId xmlns:p14="http://schemas.microsoft.com/office/powerpoint/2010/main" val="19665614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Trends:</a:t>
            </a:r>
            <a:r>
              <a:rPr lang="en-US" dirty="0" smtClean="0"/>
              <a:t> Most measures of cardiovascular care for Hispanics were improving.</a:t>
            </a:r>
          </a:p>
          <a:p>
            <a:pPr marL="171450" indent="-171450">
              <a:buFont typeface="Arial" panose="020B0604020202020204" pitchFamily="34" charset="0"/>
              <a:buChar char="•"/>
            </a:pPr>
            <a:r>
              <a:rPr lang="en-US" b="1" dirty="0" smtClean="0"/>
              <a:t>Groups With Disparities:</a:t>
            </a:r>
            <a:endParaRPr lang="en-US" dirty="0" smtClean="0"/>
          </a:p>
          <a:p>
            <a:pPr marL="349250" indent="-180975">
              <a:buFont typeface="Arial" panose="020B0604020202020204" pitchFamily="34" charset="0"/>
              <a:buChar char="•"/>
            </a:pPr>
            <a:r>
              <a:rPr lang="en-US" dirty="0" smtClean="0"/>
              <a:t>Hispanics were less likely than Whites to have their blood pressure checked and to receive timely percutaneous</a:t>
            </a:r>
            <a:r>
              <a:rPr lang="en-US" baseline="0" dirty="0" smtClean="0"/>
              <a:t> coronary intervention</a:t>
            </a:r>
            <a:r>
              <a:rPr lang="en-US" dirty="0" smtClean="0"/>
              <a:t> when hospitalized with a heart attack. These disparities did not change over time.</a:t>
            </a:r>
          </a:p>
          <a:p>
            <a:pPr marL="349250" indent="-180975">
              <a:buFont typeface="Arial" panose="020B0604020202020204" pitchFamily="34" charset="0"/>
              <a:buChar char="•"/>
            </a:pPr>
            <a:r>
              <a:rPr lang="en-US" dirty="0" smtClean="0"/>
              <a:t>Hispanics had higher rates of admission than Whites for hypertension and for angina and these disparities did not change over time.</a:t>
            </a:r>
          </a:p>
          <a:p>
            <a:pPr marL="349250" indent="-180975">
              <a:buFont typeface="Arial" panose="020B0604020202020204" pitchFamily="34" charset="0"/>
              <a:buChar char="•"/>
            </a:pPr>
            <a:r>
              <a:rPr lang="en-US" dirty="0" smtClean="0"/>
              <a:t>Hispanics and Whites had similar rates of admission for congestive heart failure</a:t>
            </a:r>
            <a:r>
              <a:rPr lang="en-US" dirty="0"/>
              <a:t>.  </a:t>
            </a:r>
            <a:r>
              <a:rPr lang="en-US" dirty="0" smtClean="0"/>
              <a:t>This </a:t>
            </a:r>
            <a:r>
              <a:rPr lang="en-US" dirty="0"/>
              <a:t>represents the elimination of a previously observed disparity</a:t>
            </a:r>
            <a:r>
              <a:rPr lang="en-US" dirty="0" smtClean="0"/>
              <a:t>.</a:t>
            </a:r>
          </a:p>
          <a:p>
            <a:pPr marL="349250" indent="-180975">
              <a:buFont typeface="Arial" panose="020B0604020202020204" pitchFamily="34" charset="0"/>
              <a:buChar char="•"/>
            </a:pPr>
            <a:r>
              <a:rPr lang="en-US" dirty="0" smtClean="0"/>
              <a:t>Hispanics and</a:t>
            </a:r>
            <a:r>
              <a:rPr lang="en-US" baseline="0" dirty="0" smtClean="0"/>
              <a:t> Whites had similar rates of receipt of </a:t>
            </a:r>
            <a:r>
              <a:rPr lang="en-US" baseline="0" dirty="0" err="1" smtClean="0"/>
              <a:t>fibrinolytic</a:t>
            </a:r>
            <a:r>
              <a:rPr lang="en-US" baseline="0" dirty="0" smtClean="0"/>
              <a:t> medication for heart attack. </a:t>
            </a:r>
            <a:endParaRPr lang="en-US" dirty="0" smtClean="0"/>
          </a:p>
          <a:p>
            <a:pPr marL="349250" indent="-180975">
              <a:buFont typeface="Arial" panose="020B0604020202020204" pitchFamily="34" charset="0"/>
              <a:buChar char="•"/>
            </a:pPr>
            <a:r>
              <a:rPr lang="en-US" dirty="0" smtClean="0"/>
              <a:t>Hispanics hospitalized with heart failure were more likely to be </a:t>
            </a:r>
            <a:r>
              <a:rPr lang="en-US" dirty="0"/>
              <a:t>prescribed </a:t>
            </a:r>
            <a:r>
              <a:rPr lang="en-US" dirty="0" smtClean="0"/>
              <a:t>angiotensin-converting </a:t>
            </a:r>
            <a:r>
              <a:rPr lang="en-US" dirty="0"/>
              <a:t>enzyme inhibitor or angiotensin receptor blocker at </a:t>
            </a:r>
            <a:r>
              <a:rPr lang="en-US" dirty="0" smtClean="0"/>
              <a:t>discharge and this disparity did not change over time.</a:t>
            </a:r>
            <a:endParaRPr lang="en-US" dirty="0"/>
          </a:p>
          <a:p>
            <a:pPr marL="349250" indent="-180975">
              <a:buFont typeface="Arial" panose="020B0604020202020204" pitchFamily="34" charset="0"/>
              <a:buChar char="•"/>
            </a:pPr>
            <a:endParaRPr lang="en-US" dirty="0"/>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33</a:t>
            </a:fld>
            <a:endParaRPr lang="en-US"/>
          </a:p>
        </p:txBody>
      </p:sp>
    </p:spTree>
    <p:extLst>
      <p:ext uri="{BB962C8B-B14F-4D97-AF65-F5344CB8AC3E}">
        <p14:creationId xmlns:p14="http://schemas.microsoft.com/office/powerpoint/2010/main" val="5658152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a:xfrm>
            <a:off x="701040" y="5267960"/>
            <a:ext cx="5608320" cy="3331210"/>
          </a:xfrm>
        </p:spPr>
        <p:txBody>
          <a:bodyPr/>
          <a:lstStyle/>
          <a:p>
            <a:pPr marL="171450" lvl="0" indent="-171450">
              <a:buFont typeface="Arial" panose="020B0604020202020204" pitchFamily="34" charset="0"/>
              <a:buChar char="•"/>
            </a:pPr>
            <a:r>
              <a:rPr lang="en-US" b="1" dirty="0" smtClean="0"/>
              <a:t>Importance:</a:t>
            </a:r>
            <a:r>
              <a:rPr lang="en-US" dirty="0" smtClean="0"/>
              <a:t>  Early detection and treatment of high blood pressure can prevent heart failure, kidney failure, and stroke.  Because high blood pressure typically causes no symptoms, screening is essential.</a:t>
            </a:r>
          </a:p>
          <a:p>
            <a:pPr marL="171450" indent="-171450">
              <a:buFont typeface="Arial" panose="020B0604020202020204" pitchFamily="34" charset="0"/>
              <a:buChar char="•"/>
            </a:pPr>
            <a:r>
              <a:rPr lang="en-US" b="1" dirty="0" smtClean="0"/>
              <a:t>Trends: </a:t>
            </a:r>
            <a:r>
              <a:rPr lang="en-US" dirty="0" smtClean="0"/>
              <a:t>From 1998 to 2012, the percentage of adults who received a blood pressure measurement in the last 2 years and can state whether their blood pressure was normal or high did not change overall or for any racial/ethnic group.</a:t>
            </a:r>
          </a:p>
          <a:p>
            <a:pPr marL="171450" indent="-171450">
              <a:buFont typeface="Arial" panose="020B0604020202020204" pitchFamily="34" charset="0"/>
              <a:buChar char="•"/>
            </a:pPr>
            <a:r>
              <a:rPr lang="en-US" b="1" dirty="0" smtClean="0"/>
              <a:t>Groups With Disparities:</a:t>
            </a:r>
            <a:r>
              <a:rPr lang="en-US" dirty="0" smtClean="0"/>
              <a:t> </a:t>
            </a:r>
          </a:p>
          <a:p>
            <a:pPr marL="347472" lvl="1" indent="-182880">
              <a:buFont typeface="Arial" panose="020B0604020202020204" pitchFamily="34" charset="0"/>
              <a:buChar char="•"/>
            </a:pPr>
            <a:r>
              <a:rPr lang="en-US" dirty="0" smtClean="0"/>
              <a:t>In all years, Hispanic adults were less likely to receive a blood pressure measurement compared with Whites.</a:t>
            </a:r>
          </a:p>
          <a:p>
            <a:pPr marL="347472" lvl="1" indent="-182880">
              <a:buFont typeface="Arial" panose="020B0604020202020204" pitchFamily="34" charset="0"/>
              <a:buChar char="•"/>
            </a:pPr>
            <a:r>
              <a:rPr lang="en-US" dirty="0"/>
              <a:t>In all years, </a:t>
            </a:r>
            <a:r>
              <a:rPr lang="en-US" dirty="0" smtClean="0"/>
              <a:t>Hispanics ages 18-44 were </a:t>
            </a:r>
            <a:r>
              <a:rPr lang="en-US" dirty="0"/>
              <a:t>less likely to receive a blood pressure measurement compared with </a:t>
            </a:r>
            <a:r>
              <a:rPr lang="en-US" dirty="0" smtClean="0"/>
              <a:t>Hispanics age 65 and over.</a:t>
            </a:r>
            <a:endParaRPr lang="en-US" dirty="0"/>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34</a:t>
            </a:fld>
            <a:endParaRPr lang="en-US"/>
          </a:p>
        </p:txBody>
      </p:sp>
    </p:spTree>
    <p:extLst>
      <p:ext uri="{BB962C8B-B14F-4D97-AF65-F5344CB8AC3E}">
        <p14:creationId xmlns:p14="http://schemas.microsoft.com/office/powerpoint/2010/main" val="24075674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257800"/>
            <a:ext cx="6400800" cy="2819400"/>
          </a:xfrm>
        </p:spPr>
        <p:txBody>
          <a:bodyPr>
            <a:normAutofit lnSpcReduction="10000"/>
          </a:bodyPr>
          <a:lstStyle/>
          <a:p>
            <a:pPr marL="171450" indent="-171450">
              <a:buFont typeface="Arial" panose="020B0604020202020204" pitchFamily="34" charset="0"/>
              <a:buChar char="•"/>
            </a:pPr>
            <a:r>
              <a:rPr lang="en-US" b="1" dirty="0" smtClean="0"/>
              <a:t>Importance: </a:t>
            </a:r>
            <a:r>
              <a:rPr lang="en-US" dirty="0" smtClean="0"/>
              <a:t>Racial disparities in care for congestive heart failure have been observed.</a:t>
            </a:r>
          </a:p>
          <a:p>
            <a:pPr marL="171450" lvl="0" indent="-171450">
              <a:buFont typeface="Arial" panose="020B0604020202020204" pitchFamily="34" charset="0"/>
              <a:buChar char="•"/>
              <a:defRPr/>
            </a:pPr>
            <a:r>
              <a:rPr lang="en-US" b="1" dirty="0" smtClean="0"/>
              <a:t>Trends: </a:t>
            </a:r>
            <a:r>
              <a:rPr lang="en-US" dirty="0" smtClean="0"/>
              <a:t>From 2002 </a:t>
            </a:r>
            <a:r>
              <a:rPr lang="en-US" dirty="0"/>
              <a:t>to </a:t>
            </a:r>
            <a:r>
              <a:rPr lang="en-US" dirty="0" smtClean="0"/>
              <a:t>2012, </a:t>
            </a:r>
            <a:r>
              <a:rPr lang="en-US" dirty="0"/>
              <a:t>the </a:t>
            </a:r>
            <a:r>
              <a:rPr lang="en-US" dirty="0" smtClean="0"/>
              <a:t>rate of admission for congestive heart failure among adults decreased </a:t>
            </a:r>
            <a:r>
              <a:rPr lang="en-US" dirty="0"/>
              <a:t>significantly </a:t>
            </a:r>
            <a:r>
              <a:rPr lang="en-US" dirty="0" smtClean="0"/>
              <a:t>for all racial/ethnic groups.</a:t>
            </a:r>
          </a:p>
          <a:p>
            <a:pPr marL="171450" indent="-171450">
              <a:buFont typeface="Arial" panose="020B0604020202020204" pitchFamily="34" charset="0"/>
              <a:buChar char="•"/>
              <a:defRPr/>
            </a:pPr>
            <a:r>
              <a:rPr lang="en-US" b="1" dirty="0" smtClean="0"/>
              <a:t>Groups With </a:t>
            </a:r>
            <a:r>
              <a:rPr lang="en-US" b="1" dirty="0"/>
              <a:t>Disparities: </a:t>
            </a:r>
            <a:endParaRPr lang="en-US" b="1" dirty="0" smtClean="0"/>
          </a:p>
          <a:p>
            <a:pPr marL="347472" indent="-182880">
              <a:buFont typeface="Arial" panose="020B0604020202020204" pitchFamily="34" charset="0"/>
              <a:buChar char="•"/>
              <a:defRPr/>
            </a:pPr>
            <a:r>
              <a:rPr lang="en-US" dirty="0" smtClean="0"/>
              <a:t>In all years, compared with White patients, rates of admission for congestive heart failure were higher among Black patients.  </a:t>
            </a:r>
          </a:p>
          <a:p>
            <a:pPr marL="347472" indent="-182880">
              <a:buFont typeface="Arial" panose="020B0604020202020204" pitchFamily="34" charset="0"/>
              <a:buChar char="•"/>
              <a:defRPr/>
            </a:pPr>
            <a:r>
              <a:rPr lang="en-US" dirty="0" smtClean="0"/>
              <a:t>From 2002 to 2007, </a:t>
            </a:r>
            <a:r>
              <a:rPr lang="en-US" dirty="0"/>
              <a:t>rates of admission for congestive heart failure were higher among </a:t>
            </a:r>
            <a:r>
              <a:rPr lang="en-US" dirty="0" smtClean="0"/>
              <a:t>Hispanic patients </a:t>
            </a:r>
            <a:r>
              <a:rPr lang="en-US" dirty="0"/>
              <a:t>compared with White </a:t>
            </a:r>
            <a:r>
              <a:rPr lang="en-US" dirty="0" smtClean="0"/>
              <a:t>patients; in more recent years, this disparity was eliminated.</a:t>
            </a:r>
            <a:endParaRPr lang="en-US" dirty="0"/>
          </a:p>
          <a:p>
            <a:pPr lvl="0">
              <a:defRPr/>
            </a:pPr>
            <a:r>
              <a:rPr lang="en-US" b="1" dirty="0"/>
              <a:t>Achievable Benchmark:</a:t>
            </a:r>
          </a:p>
          <a:p>
            <a:pPr marL="347472" lvl="0" indent="-182880">
              <a:buFont typeface="Arial" panose="020B0604020202020204" pitchFamily="34" charset="0"/>
              <a:buChar char="•"/>
              <a:defRPr/>
            </a:pPr>
            <a:r>
              <a:rPr lang="en-US" dirty="0"/>
              <a:t>The 2008 top 4 State achievable benchmark </a:t>
            </a:r>
            <a:r>
              <a:rPr lang="en-US" dirty="0" smtClean="0"/>
              <a:t>for adult congestive heart failure admissions was 195 admissions per 100,000 population. </a:t>
            </a:r>
            <a:r>
              <a:rPr lang="en-US" dirty="0"/>
              <a:t>The top 4 States </a:t>
            </a:r>
            <a:r>
              <a:rPr lang="en-US" dirty="0" smtClean="0"/>
              <a:t>that contributed to the achievable benchmark are </a:t>
            </a:r>
            <a:r>
              <a:rPr lang="en-US" dirty="0"/>
              <a:t>Colorado, Oregon, Utah, and Vermont. </a:t>
            </a:r>
            <a:endParaRPr lang="en-US" dirty="0" smtClean="0"/>
          </a:p>
          <a:p>
            <a:pPr marL="347472" lvl="0" indent="-182880">
              <a:buFont typeface="Arial" panose="020B0604020202020204" pitchFamily="34" charset="0"/>
              <a:buChar char="•"/>
              <a:defRPr/>
            </a:pPr>
            <a:r>
              <a:rPr lang="en-US" dirty="0" smtClean="0"/>
              <a:t>At current rates of improvement, Hispanic patients could achieve the benchmark in 3 years and White patients could achieve it in 6 years.  Black patients would need 12 years to achieve the benchmark.</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5064041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257800"/>
            <a:ext cx="6400800" cy="3581400"/>
          </a:xfrm>
        </p:spPr>
        <p:txBody>
          <a:bodyPr/>
          <a:lstStyle/>
          <a:p>
            <a:pPr marL="171450" indent="-171450">
              <a:buFont typeface="Arial" panose="020B0604020202020204" pitchFamily="34" charset="0"/>
              <a:buChar char="•"/>
            </a:pPr>
            <a:r>
              <a:rPr lang="en-US" b="1" dirty="0" smtClean="0"/>
              <a:t>Importance:</a:t>
            </a:r>
            <a:r>
              <a:rPr lang="en-US" dirty="0" smtClean="0"/>
              <a:t> Some </a:t>
            </a:r>
            <a:r>
              <a:rPr lang="en-US" dirty="0"/>
              <a:t>heart attacks are caused by blood clots. Early actions, such as </a:t>
            </a:r>
            <a:r>
              <a:rPr lang="en-US" dirty="0" err="1" smtClean="0"/>
              <a:t>fibrinolytic</a:t>
            </a:r>
            <a:r>
              <a:rPr lang="en-US" dirty="0" smtClean="0"/>
              <a:t> </a:t>
            </a:r>
            <a:r>
              <a:rPr lang="en-US" dirty="0"/>
              <a:t>medication, may open blockages caused by blood clots, reduce heart muscle damage, and save </a:t>
            </a:r>
            <a:r>
              <a:rPr lang="en-US" dirty="0" smtClean="0"/>
              <a:t>lives. </a:t>
            </a:r>
            <a:r>
              <a:rPr lang="en-US" dirty="0"/>
              <a:t>To be effective, these actions need to be performed quickly after the start of a heart attack. </a:t>
            </a:r>
            <a:endParaRPr lang="en-US" dirty="0" smtClean="0"/>
          </a:p>
          <a:p>
            <a:pPr marL="171450" indent="-171450">
              <a:buFont typeface="Arial" panose="020B0604020202020204" pitchFamily="34" charset="0"/>
              <a:buChar char="•"/>
            </a:pPr>
            <a:r>
              <a:rPr lang="en-US" b="1" dirty="0" smtClean="0"/>
              <a:t>Trends: </a:t>
            </a:r>
            <a:r>
              <a:rPr lang="en-US" dirty="0" smtClean="0"/>
              <a:t>From 2005 to 2012, </a:t>
            </a:r>
            <a:r>
              <a:rPr lang="en-US" dirty="0"/>
              <a:t>the percentage of patients who received timely </a:t>
            </a:r>
            <a:r>
              <a:rPr lang="en-US" dirty="0" err="1"/>
              <a:t>fibrinolytic</a:t>
            </a:r>
            <a:r>
              <a:rPr lang="en-US" dirty="0"/>
              <a:t> medication </a:t>
            </a:r>
            <a:r>
              <a:rPr lang="en-US" dirty="0" smtClean="0"/>
              <a:t>improved overall and for all racial/ethnic groups.</a:t>
            </a:r>
            <a:endParaRPr lang="en-US" b="1" dirty="0" smtClean="0"/>
          </a:p>
          <a:p>
            <a:pPr marL="171450" indent="-171450">
              <a:buFont typeface="Arial" panose="020B0604020202020204" pitchFamily="34" charset="0"/>
              <a:buChar char="•"/>
            </a:pPr>
            <a:r>
              <a:rPr lang="en-US" b="1" dirty="0" smtClean="0"/>
              <a:t>Groups With Disparities: </a:t>
            </a:r>
            <a:r>
              <a:rPr lang="en-US" dirty="0" smtClean="0"/>
              <a:t>Until 2011, </a:t>
            </a:r>
            <a:r>
              <a:rPr lang="en-US" dirty="0"/>
              <a:t>the percentage of patients who received timely </a:t>
            </a:r>
            <a:r>
              <a:rPr lang="en-US" dirty="0" err="1"/>
              <a:t>fibrinolytic</a:t>
            </a:r>
            <a:r>
              <a:rPr lang="en-US" dirty="0"/>
              <a:t> medication was significantly higher for </a:t>
            </a:r>
            <a:r>
              <a:rPr lang="en-US" dirty="0" smtClean="0"/>
              <a:t>Whites </a:t>
            </a:r>
            <a:r>
              <a:rPr lang="en-US" dirty="0"/>
              <a:t>than for </a:t>
            </a:r>
            <a:r>
              <a:rPr lang="en-US" dirty="0" smtClean="0"/>
              <a:t>Blacks.</a:t>
            </a:r>
            <a:endParaRPr lang="en-US" dirty="0"/>
          </a:p>
          <a:p>
            <a:pPr marL="171450" indent="-171450">
              <a:buFont typeface="Arial" panose="020B0604020202020204" pitchFamily="34" charset="0"/>
              <a:buChar char="•"/>
            </a:pPr>
            <a:r>
              <a:rPr lang="en-US" b="1" dirty="0" smtClean="0"/>
              <a:t>Achievable Benchmark:</a:t>
            </a:r>
          </a:p>
          <a:p>
            <a:pPr marL="347472" indent="-182880">
              <a:buFont typeface="Arial" panose="020B0604020202020204" pitchFamily="34" charset="0"/>
              <a:buChar char="•"/>
            </a:pPr>
            <a:r>
              <a:rPr lang="en-US" dirty="0"/>
              <a:t>T</a:t>
            </a:r>
            <a:r>
              <a:rPr lang="en-US" dirty="0" smtClean="0"/>
              <a:t>he 2010 </a:t>
            </a:r>
            <a:r>
              <a:rPr lang="en-US" dirty="0"/>
              <a:t>top 5 State achievable benchmark was 68%. The top 5 </a:t>
            </a:r>
            <a:r>
              <a:rPr lang="en-US" dirty="0" smtClean="0"/>
              <a:t>States that contributed to the achievable benchmark are Arkansas</a:t>
            </a:r>
            <a:r>
              <a:rPr lang="en-US" dirty="0"/>
              <a:t>, California, Georgia, Mississippi, and Texas</a:t>
            </a:r>
            <a:r>
              <a:rPr lang="en-US" dirty="0" smtClean="0"/>
              <a:t>.</a:t>
            </a:r>
          </a:p>
          <a:p>
            <a:pPr marL="347472" indent="-182880">
              <a:buFont typeface="Arial" panose="020B0604020202020204" pitchFamily="34" charset="0"/>
              <a:buChar char="•"/>
            </a:pPr>
            <a:r>
              <a:rPr lang="en-US" dirty="0" smtClean="0"/>
              <a:t>Asian heart attack patients achieved the benchmark in 2011.</a:t>
            </a:r>
          </a:p>
          <a:p>
            <a:pPr marL="347472" lvl="0" indent="-182880">
              <a:buFont typeface="Arial" panose="020B0604020202020204" pitchFamily="34" charset="0"/>
              <a:buChar char="•"/>
            </a:pPr>
            <a:r>
              <a:rPr lang="en-US" dirty="0" smtClean="0"/>
              <a:t>At </a:t>
            </a:r>
            <a:r>
              <a:rPr lang="en-US" dirty="0"/>
              <a:t>the current rate of improvement, the achievable benchmark could be attained overall in </a:t>
            </a:r>
            <a:r>
              <a:rPr lang="en-US" dirty="0" smtClean="0"/>
              <a:t>2 years. In addition, White, Black, and Hispanic heart attack patients should all reach the benchmark in 2 years.</a:t>
            </a:r>
            <a:endParaRPr lang="en-US" dirty="0"/>
          </a:p>
          <a:p>
            <a:pPr marL="171450" indent="-171450">
              <a:buFont typeface="Arial" panose="020B0604020202020204" pitchFamily="34" charset="0"/>
              <a:buChar char="•"/>
            </a:pPr>
            <a:endParaRPr lang="en-US" b="1" dirty="0"/>
          </a:p>
          <a:p>
            <a:endParaRPr lang="en-US" b="1" dirty="0"/>
          </a:p>
        </p:txBody>
      </p:sp>
      <p:sp>
        <p:nvSpPr>
          <p:cNvPr id="4" name="Slide Number Placeholder 3"/>
          <p:cNvSpPr>
            <a:spLocks noGrp="1"/>
          </p:cNvSpPr>
          <p:nvPr>
            <p:ph type="sldNum" sz="quarter" idx="10"/>
          </p:nvPr>
        </p:nvSpPr>
        <p:spPr/>
        <p:txBody>
          <a:bodyPr/>
          <a:lstStyle/>
          <a:p>
            <a:fld id="{E70E7EC0-D47B-461F-A069-1AF30F543FB1}" type="slidenum">
              <a:rPr lang="en-US" smtClean="0"/>
              <a:t>36</a:t>
            </a:fld>
            <a:endParaRPr lang="en-US"/>
          </a:p>
        </p:txBody>
      </p:sp>
    </p:spTree>
    <p:extLst>
      <p:ext uri="{BB962C8B-B14F-4D97-AF65-F5344CB8AC3E}">
        <p14:creationId xmlns:p14="http://schemas.microsoft.com/office/powerpoint/2010/main" val="2806755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Trends:</a:t>
            </a:r>
            <a:r>
              <a:rPr lang="en-US" dirty="0" smtClean="0"/>
              <a:t> Most measures of deaths from cardiovascular care for Hispanics were improving.</a:t>
            </a:r>
          </a:p>
          <a:p>
            <a:pPr marL="171450" indent="-171450">
              <a:buFont typeface="Arial" panose="020B0604020202020204" pitchFamily="34" charset="0"/>
              <a:buChar char="•"/>
            </a:pPr>
            <a:r>
              <a:rPr lang="en-US" b="1" dirty="0" smtClean="0"/>
              <a:t>Groups With Disparities:</a:t>
            </a:r>
            <a:endParaRPr lang="en-US" dirty="0" smtClean="0"/>
          </a:p>
          <a:p>
            <a:pPr marL="347472" indent="-182880">
              <a:buFont typeface="Arial" panose="020B0604020202020204" pitchFamily="34" charset="0"/>
              <a:buChar char="•"/>
            </a:pPr>
            <a:r>
              <a:rPr lang="en-US" dirty="0" smtClean="0"/>
              <a:t>Hispanics and Whites had similar death rates when hospitalized for:</a:t>
            </a:r>
          </a:p>
          <a:p>
            <a:pPr marL="628650" lvl="1" indent="-171450">
              <a:buFont typeface="Arial" panose="020B0604020202020204" pitchFamily="34" charset="0"/>
              <a:buChar char="•"/>
            </a:pPr>
            <a:r>
              <a:rPr lang="en-US" dirty="0" smtClean="0"/>
              <a:t>Acute myocardial infarction.</a:t>
            </a:r>
          </a:p>
          <a:p>
            <a:pPr marL="628650" lvl="1" indent="-171450">
              <a:buFont typeface="Arial" panose="020B0604020202020204" pitchFamily="34" charset="0"/>
              <a:buChar char="•"/>
            </a:pPr>
            <a:r>
              <a:rPr lang="en-US" dirty="0" smtClean="0"/>
              <a:t>Abdominal </a:t>
            </a:r>
            <a:r>
              <a:rPr lang="en-US" dirty="0"/>
              <a:t>aortic aneurysm </a:t>
            </a:r>
            <a:r>
              <a:rPr lang="en-US" dirty="0" smtClean="0"/>
              <a:t>repair.</a:t>
            </a:r>
            <a:endParaRPr lang="en-US" dirty="0"/>
          </a:p>
          <a:p>
            <a:pPr marL="628650" lvl="1" indent="-171450">
              <a:buFont typeface="Arial" panose="020B0604020202020204" pitchFamily="34" charset="0"/>
              <a:buChar char="•"/>
            </a:pPr>
            <a:r>
              <a:rPr lang="en-US" dirty="0" smtClean="0"/>
              <a:t>Coronary </a:t>
            </a:r>
            <a:r>
              <a:rPr lang="en-US" dirty="0"/>
              <a:t>artery bypass </a:t>
            </a:r>
            <a:r>
              <a:rPr lang="en-US" dirty="0" smtClean="0"/>
              <a:t>graft</a:t>
            </a:r>
            <a:r>
              <a:rPr lang="en-US" dirty="0"/>
              <a:t> </a:t>
            </a:r>
            <a:r>
              <a:rPr lang="en-US" dirty="0" smtClean="0"/>
              <a:t>surgery.</a:t>
            </a:r>
            <a:endParaRPr lang="en-US" dirty="0"/>
          </a:p>
          <a:p>
            <a:pPr marL="628650" lvl="1" indent="-171450">
              <a:buFont typeface="Arial" panose="020B0604020202020204" pitchFamily="34" charset="0"/>
              <a:buChar char="•"/>
            </a:pPr>
            <a:r>
              <a:rPr lang="en-US" dirty="0" smtClean="0"/>
              <a:t>Percutaneous </a:t>
            </a:r>
            <a:r>
              <a:rPr lang="en-US" dirty="0"/>
              <a:t>transluminal coronary </a:t>
            </a:r>
            <a:r>
              <a:rPr lang="en-US" dirty="0" smtClean="0"/>
              <a:t>angioplasty.</a:t>
            </a:r>
          </a:p>
          <a:p>
            <a:pPr marL="628650" lvl="1" indent="-171450">
              <a:buFont typeface="Arial" panose="020B0604020202020204" pitchFamily="34" charset="0"/>
              <a:buChar char="•"/>
            </a:pPr>
            <a:endParaRPr lang="en-US" dirty="0"/>
          </a:p>
          <a:p>
            <a:pPr marL="347472" indent="-182880">
              <a:buFont typeface="Arial" panose="020B0604020202020204" pitchFamily="34" charset="0"/>
              <a:buChar char="•"/>
            </a:pPr>
            <a:r>
              <a:rPr lang="en-US" dirty="0" smtClean="0"/>
              <a:t>Hispanics had lower death rates than Whites when hospitalized for congestive heart failure and there was no change in this disparity over time.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37</a:t>
            </a:fld>
            <a:endParaRPr lang="en-US"/>
          </a:p>
        </p:txBody>
      </p:sp>
    </p:spTree>
    <p:extLst>
      <p:ext uri="{BB962C8B-B14F-4D97-AF65-F5344CB8AC3E}">
        <p14:creationId xmlns:p14="http://schemas.microsoft.com/office/powerpoint/2010/main" val="5658152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257800"/>
            <a:ext cx="6400800" cy="2819400"/>
          </a:xfrm>
        </p:spPr>
        <p:txBody>
          <a:bodyPr/>
          <a:lstStyle/>
          <a:p>
            <a:pPr marL="171450" indent="-171450">
              <a:buFont typeface="Arial" panose="020B0604020202020204" pitchFamily="34" charset="0"/>
              <a:buChar char="•"/>
            </a:pPr>
            <a:r>
              <a:rPr lang="en-US" b="1" dirty="0" smtClean="0"/>
              <a:t>Importance: </a:t>
            </a:r>
            <a:r>
              <a:rPr lang="en-US" dirty="0" smtClean="0"/>
              <a:t>Racial disparities in heart attack care have been observed.</a:t>
            </a:r>
          </a:p>
          <a:p>
            <a:pPr marL="171450" lvl="0" indent="-171450">
              <a:buFont typeface="Arial" panose="020B0604020202020204" pitchFamily="34" charset="0"/>
              <a:buChar char="•"/>
              <a:defRPr/>
            </a:pPr>
            <a:r>
              <a:rPr lang="en-US" b="1" dirty="0" smtClean="0"/>
              <a:t>Trends: </a:t>
            </a:r>
            <a:r>
              <a:rPr lang="en-US" dirty="0" smtClean="0"/>
              <a:t>From 2001 </a:t>
            </a:r>
            <a:r>
              <a:rPr lang="en-US" dirty="0"/>
              <a:t>to </a:t>
            </a:r>
            <a:r>
              <a:rPr lang="en-US" dirty="0" smtClean="0"/>
              <a:t>2012, </a:t>
            </a:r>
            <a:r>
              <a:rPr lang="en-US" dirty="0"/>
              <a:t>the risk-adjusted inpatient mortality rate for hospital admissions with heart attack decreased significantly </a:t>
            </a:r>
            <a:r>
              <a:rPr lang="en-US" dirty="0" smtClean="0"/>
              <a:t>for all racial/ethnic groups.</a:t>
            </a:r>
          </a:p>
          <a:p>
            <a:pPr marL="171450" indent="-171450">
              <a:buFont typeface="Arial" panose="020B0604020202020204" pitchFamily="34" charset="0"/>
              <a:buChar char="•"/>
              <a:defRPr/>
            </a:pPr>
            <a:r>
              <a:rPr lang="en-US" b="1" dirty="0" smtClean="0"/>
              <a:t>Groups With </a:t>
            </a:r>
            <a:r>
              <a:rPr lang="en-US" b="1" dirty="0"/>
              <a:t>Disparities: </a:t>
            </a:r>
            <a:r>
              <a:rPr lang="en-US" dirty="0"/>
              <a:t>In </a:t>
            </a:r>
            <a:r>
              <a:rPr lang="en-US" dirty="0" smtClean="0"/>
              <a:t>2012, Black patients had lower inpatient </a:t>
            </a:r>
            <a:r>
              <a:rPr lang="en-US" dirty="0"/>
              <a:t>mortality </a:t>
            </a:r>
            <a:r>
              <a:rPr lang="en-US" dirty="0" smtClean="0"/>
              <a:t>rates </a:t>
            </a:r>
            <a:r>
              <a:rPr lang="en-US" dirty="0"/>
              <a:t>for hospital admissions with heart </a:t>
            </a:r>
            <a:r>
              <a:rPr lang="en-US" dirty="0" smtClean="0"/>
              <a:t>attack than White patients.  </a:t>
            </a:r>
            <a:endParaRPr lang="en-US" dirty="0"/>
          </a:p>
          <a:p>
            <a:pPr marL="171450" lvl="0" indent="-171450">
              <a:buFont typeface="Arial" panose="020B0604020202020204" pitchFamily="34" charset="0"/>
              <a:buChar char="•"/>
              <a:defRPr/>
            </a:pPr>
            <a:r>
              <a:rPr lang="en-US" b="1" dirty="0"/>
              <a:t>Achievable Benchmark:</a:t>
            </a:r>
          </a:p>
          <a:p>
            <a:pPr marL="342900" lvl="0" indent="-171450">
              <a:buFont typeface="Arial" panose="020B0604020202020204" pitchFamily="34" charset="0"/>
              <a:buChar char="•"/>
              <a:defRPr/>
            </a:pPr>
            <a:r>
              <a:rPr lang="en-US" dirty="0"/>
              <a:t>The 2008 top 4 State achievable benchmark </a:t>
            </a:r>
            <a:r>
              <a:rPr lang="en-US" dirty="0" smtClean="0"/>
              <a:t>for inpatient heart attack mortality was 48 deaths per 1,000 admissions.  By 2012, this benchmark had been attained for all racial/ethnic groups.</a:t>
            </a:r>
          </a:p>
          <a:p>
            <a:pPr marL="342900" indent="-171450">
              <a:buFont typeface="Arial" panose="020B0604020202020204" pitchFamily="34" charset="0"/>
              <a:buChar char="•"/>
              <a:defRPr/>
            </a:pPr>
            <a:r>
              <a:rPr lang="en-US" dirty="0" smtClean="0"/>
              <a:t>Because the 2008 benchmark was achieved by the total population, a new 2012 top 4 State achievable benchmark was set at 39 deaths per 1,000 admissions. </a:t>
            </a:r>
            <a:r>
              <a:rPr lang="en-US" dirty="0"/>
              <a:t>The top 4 States </a:t>
            </a:r>
            <a:r>
              <a:rPr lang="en-US" dirty="0" smtClean="0"/>
              <a:t>that contributed to the achievable</a:t>
            </a:r>
            <a:r>
              <a:rPr lang="en-US" baseline="0" dirty="0" smtClean="0"/>
              <a:t> benchmark a</a:t>
            </a:r>
            <a:r>
              <a:rPr lang="en-US" dirty="0" smtClean="0"/>
              <a:t>re Alaska, Arizona, Michigan, </a:t>
            </a:r>
            <a:r>
              <a:rPr lang="en-US" dirty="0"/>
              <a:t>and </a:t>
            </a:r>
            <a:r>
              <a:rPr lang="en-US" dirty="0" smtClean="0"/>
              <a:t>Rhode Island.</a:t>
            </a:r>
          </a:p>
          <a:p>
            <a:pPr marL="342900" lvl="0" indent="-171450">
              <a:buFont typeface="Arial" panose="020B0604020202020204" pitchFamily="34" charset="0"/>
              <a:buChar char="•"/>
              <a:defRPr/>
            </a:pPr>
            <a:r>
              <a:rPr lang="en-US" dirty="0" smtClean="0"/>
              <a:t>At current rates of improvement, all racial/ethnic groups could reach the 2012 benchmark in approximately</a:t>
            </a:r>
            <a:r>
              <a:rPr lang="en-US" b="1" dirty="0" smtClean="0"/>
              <a:t> </a:t>
            </a:r>
            <a:r>
              <a:rPr lang="en-US" dirty="0" smtClean="0"/>
              <a:t>2 years.</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5064041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Thirty years ago, the Heckler Report  found that:</a:t>
            </a:r>
          </a:p>
          <a:p>
            <a:pPr marL="347472" indent="-182880">
              <a:buFont typeface="Arial" panose="020B0604020202020204" pitchFamily="34" charset="0"/>
              <a:buChar char="•"/>
            </a:pPr>
            <a:r>
              <a:rPr lang="en-US" dirty="0" smtClean="0"/>
              <a:t>Mortality statistics for the United States do not identify Hispanics separately, and until 1976, most other common measures of alcohol-related problems such as arrest and hospital discharge rates did not provide a Hispanic identifier. The 1979 National Institute on Alcohol Abuse and Alcoholism National Survey indicates that based on self-reported data, Hispanic American males age 18 and over have higher levels of heavy drinking and higher rates of alcohol-related problems than do </a:t>
            </a:r>
            <a:r>
              <a:rPr lang="en-US" dirty="0" err="1" smtClean="0"/>
              <a:t>nonminorities</a:t>
            </a:r>
            <a:r>
              <a:rPr lang="en-US" dirty="0" smtClean="0"/>
              <a:t>.</a:t>
            </a:r>
          </a:p>
          <a:p>
            <a:pPr marL="347472" indent="-182880">
              <a:buFont typeface="Arial" panose="020B0604020202020204" pitchFamily="34" charset="0"/>
              <a:buChar char="•"/>
            </a:pPr>
            <a:r>
              <a:rPr lang="en-US" dirty="0" smtClean="0"/>
              <a:t>Results from the 1983 single-room occupancy hotels study of drug abuse in New York City suggest that Hispanics have higher rates of drug use than Whites for marijuana, cocaine, heroin, and illicit methadone.</a:t>
            </a:r>
          </a:p>
          <a:p>
            <a:pPr marL="347472" indent="-182880">
              <a:buFont typeface="Arial" panose="020B0604020202020204" pitchFamily="34" charset="0"/>
              <a:buChar char="•"/>
            </a:pPr>
            <a:r>
              <a:rPr lang="en-US" dirty="0" smtClean="0"/>
              <a:t>Lung and esophageal cancer morbidity and mortality rates, known to be related to smoking, are lower for Hispanics than for Whites and Blacks.</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39</a:t>
            </a:fld>
            <a:endParaRPr lang="en-US"/>
          </a:p>
        </p:txBody>
      </p:sp>
    </p:spTree>
    <p:extLst>
      <p:ext uri="{BB962C8B-B14F-4D97-AF65-F5344CB8AC3E}">
        <p14:creationId xmlns:p14="http://schemas.microsoft.com/office/powerpoint/2010/main" val="1966561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F596C6-1807-4ED1-A2A6-17F710C0A291}" type="slidenum">
              <a:rPr lang="en-US" smtClean="0"/>
              <a:pPr/>
              <a:t>4</a:t>
            </a:fld>
            <a:endParaRPr lang="en-US"/>
          </a:p>
        </p:txBody>
      </p:sp>
    </p:spTree>
    <p:extLst>
      <p:ext uri="{BB962C8B-B14F-4D97-AF65-F5344CB8AC3E}">
        <p14:creationId xmlns:p14="http://schemas.microsoft.com/office/powerpoint/2010/main" val="18871408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Trends</a:t>
            </a:r>
            <a:r>
              <a:rPr lang="en-US" dirty="0" smtClean="0"/>
              <a:t>: No measure of care for substance use disorders </a:t>
            </a:r>
            <a:r>
              <a:rPr lang="en-US" dirty="0"/>
              <a:t>was improving for Hispanics.</a:t>
            </a:r>
            <a:endParaRPr lang="en-US" dirty="0" smtClean="0"/>
          </a:p>
          <a:p>
            <a:pPr marL="171450" indent="-171450">
              <a:buFont typeface="Arial" panose="020B0604020202020204" pitchFamily="34" charset="0"/>
              <a:buChar char="•"/>
            </a:pPr>
            <a:r>
              <a:rPr lang="en-US" b="1" dirty="0" smtClean="0"/>
              <a:t>Groups With Disparities</a:t>
            </a:r>
            <a:r>
              <a:rPr lang="en-US" dirty="0" smtClean="0"/>
              <a:t>: Hispanics and Whites had similarly low rates of treatment for substance use disorders.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5658152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Overall Rate: </a:t>
            </a:r>
            <a:r>
              <a:rPr lang="en-US" sz="1200" kern="1200" dirty="0" smtClean="0">
                <a:solidFill>
                  <a:schemeClr val="tx1"/>
                </a:solidFill>
                <a:effectLst/>
                <a:latin typeface="+mn-lt"/>
                <a:ea typeface="+mn-ea"/>
                <a:cs typeface="+mn-cs"/>
              </a:rPr>
              <a:t>In 2012, only 10.8% of people age 12 and over who needed treatment for illicit drug use or an alcohol problem received such treatment at a specialty facility in the last 12 months.</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Groups With Disparities: </a:t>
            </a:r>
            <a:r>
              <a:rPr lang="en-US" sz="1200" kern="1200" dirty="0" smtClean="0">
                <a:solidFill>
                  <a:schemeClr val="tx1"/>
                </a:solidFill>
                <a:effectLst/>
                <a:latin typeface="+mn-lt"/>
                <a:ea typeface="+mn-ea"/>
                <a:cs typeface="+mn-cs"/>
              </a:rPr>
              <a:t>From 2002 to 2012, there were no statistically significant differences by race/ethnicity.</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Achievable</a:t>
            </a:r>
            <a:r>
              <a:rPr lang="en-US" sz="1200" b="1" kern="1200" baseline="0" dirty="0" smtClean="0">
                <a:solidFill>
                  <a:schemeClr val="tx1"/>
                </a:solidFill>
                <a:effectLst/>
                <a:latin typeface="+mn-lt"/>
                <a:ea typeface="+mn-ea"/>
                <a:cs typeface="+mn-cs"/>
              </a:rPr>
              <a:t> Benchmark:</a:t>
            </a:r>
            <a:endParaRPr lang="en-US" sz="1200" b="1" kern="1200" dirty="0" smtClean="0">
              <a:solidFill>
                <a:schemeClr val="tx1"/>
              </a:solidFill>
              <a:effectLst/>
              <a:latin typeface="+mn-lt"/>
              <a:ea typeface="+mn-ea"/>
              <a:cs typeface="+mn-cs"/>
            </a:endParaRPr>
          </a:p>
          <a:p>
            <a:pPr marL="347472" marR="0" lvl="1"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a:t>
            </a:r>
            <a:r>
              <a:rPr lang="en-US" sz="1200" b="0" kern="1200" dirty="0" smtClean="0">
                <a:solidFill>
                  <a:schemeClr val="tx1"/>
                </a:solidFill>
                <a:effectLst/>
                <a:latin typeface="+mn-lt"/>
                <a:ea typeface="+mn-ea"/>
                <a:cs typeface="+mn-cs"/>
              </a:rPr>
              <a:t>2011 top </a:t>
            </a:r>
            <a:r>
              <a:rPr lang="en-US" sz="1200" kern="1200" dirty="0" smtClean="0">
                <a:solidFill>
                  <a:schemeClr val="tx1"/>
                </a:solidFill>
                <a:effectLst/>
                <a:latin typeface="+mn-lt"/>
                <a:ea typeface="+mn-ea"/>
                <a:cs typeface="+mn-cs"/>
              </a:rPr>
              <a:t>6 State achievable benchmark was 15%. The top 6 States that contributed to the achievable benchmark are Alabama, Alaska, Delaware, Maryland, Oregon, and Utah.</a:t>
            </a:r>
          </a:p>
          <a:p>
            <a:pPr marL="347472" lvl="1" indent="-182880">
              <a:buFont typeface="Arial" panose="020B0604020202020204" pitchFamily="34" charset="0"/>
              <a:buChar char="•"/>
            </a:pPr>
            <a:r>
              <a:rPr lang="en-US" sz="1200" kern="1200" dirty="0" smtClean="0">
                <a:solidFill>
                  <a:schemeClr val="tx1"/>
                </a:solidFill>
                <a:effectLst/>
                <a:latin typeface="+mn-lt"/>
                <a:ea typeface="+mn-ea"/>
                <a:cs typeface="+mn-cs"/>
              </a:rPr>
              <a:t>At the current</a:t>
            </a:r>
            <a:r>
              <a:rPr lang="en-US" sz="1200" kern="1200" baseline="0" dirty="0" smtClean="0">
                <a:solidFill>
                  <a:schemeClr val="tx1"/>
                </a:solidFill>
                <a:effectLst/>
                <a:latin typeface="+mn-lt"/>
                <a:ea typeface="+mn-ea"/>
                <a:cs typeface="+mn-cs"/>
              </a:rPr>
              <a:t> rate, the</a:t>
            </a:r>
            <a:r>
              <a:rPr lang="en-US" sz="1200" kern="1200" dirty="0" smtClean="0">
                <a:solidFill>
                  <a:schemeClr val="tx1"/>
                </a:solidFill>
                <a:effectLst/>
                <a:latin typeface="+mn-lt"/>
                <a:ea typeface="+mn-ea"/>
                <a:cs typeface="+mn-cs"/>
              </a:rPr>
              <a:t> total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population would need 30 years to achieve this benchmark. Whites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could achieve the benchmark in 15 years while Blacks and Hispanics are moving away from the benchmark.</a:t>
            </a:r>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41</a:t>
            </a:fld>
            <a:endParaRPr lang="en-US"/>
          </a:p>
        </p:txBody>
      </p:sp>
    </p:spTree>
    <p:extLst>
      <p:ext uri="{BB962C8B-B14F-4D97-AF65-F5344CB8AC3E}">
        <p14:creationId xmlns:p14="http://schemas.microsoft.com/office/powerpoint/2010/main" val="2548680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Overall Rate: </a:t>
            </a:r>
            <a:r>
              <a:rPr lang="en-US" sz="1200" kern="1200" dirty="0" smtClean="0">
                <a:solidFill>
                  <a:schemeClr val="tx1"/>
                </a:solidFill>
                <a:effectLst/>
                <a:latin typeface="+mn-lt"/>
                <a:ea typeface="+mn-ea"/>
                <a:cs typeface="+mn-cs"/>
              </a:rPr>
              <a:t>In 2011, 43.7% of people age 12 and over treated for substance abuse completed their treatment course.</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Groups With Disparities: </a:t>
            </a:r>
          </a:p>
          <a:p>
            <a:pPr marL="347472" lvl="0" indent="-182880">
              <a:buFont typeface="Arial" panose="020B0604020202020204" pitchFamily="34" charset="0"/>
              <a:buChar char="•"/>
            </a:pPr>
            <a:r>
              <a:rPr lang="en-US" sz="1200" kern="1200" dirty="0" smtClean="0">
                <a:solidFill>
                  <a:schemeClr val="tx1"/>
                </a:solidFill>
                <a:effectLst/>
                <a:latin typeface="+mn-lt"/>
                <a:ea typeface="+mn-ea"/>
                <a:cs typeface="+mn-cs"/>
              </a:rPr>
              <a:t>In 4 of 7 years, Blacks who were treated for substance abuse were significantly less likely than Whites to complete treatment.</a:t>
            </a:r>
            <a:r>
              <a:rPr lang="en-US" sz="1200" kern="1200" baseline="0" dirty="0" smtClean="0">
                <a:solidFill>
                  <a:schemeClr val="tx1"/>
                </a:solidFill>
                <a:effectLst/>
                <a:latin typeface="+mn-lt"/>
                <a:ea typeface="+mn-ea"/>
                <a:cs typeface="+mn-cs"/>
              </a:rPr>
              <a:t> </a:t>
            </a:r>
          </a:p>
          <a:p>
            <a:pPr marL="347472" lvl="0" indent="-182880">
              <a:buFont typeface="Arial" panose="020B0604020202020204" pitchFamily="34" charset="0"/>
              <a:buChar char="•"/>
            </a:pPr>
            <a:r>
              <a:rPr lang="en-US" dirty="0" smtClean="0"/>
              <a:t>Hispanics and Whites had similar rates of treatment completion.</a:t>
            </a:r>
          </a:p>
          <a:p>
            <a:pPr marL="347472" indent="-182880">
              <a:buFont typeface="Arial" panose="020B0604020202020204" pitchFamily="34" charset="0"/>
              <a:buChar char="•"/>
            </a:pPr>
            <a:r>
              <a:rPr lang="en-US" sz="1200" kern="1200" baseline="0" dirty="0" smtClean="0">
                <a:solidFill>
                  <a:schemeClr val="tx1"/>
                </a:solidFill>
                <a:effectLst/>
                <a:latin typeface="+mn-lt"/>
                <a:ea typeface="+mn-ea"/>
                <a:cs typeface="+mn-cs"/>
              </a:rPr>
              <a:t>In 2011, Cubans </a:t>
            </a:r>
            <a:r>
              <a:rPr lang="en-US" dirty="0"/>
              <a:t>who were treated for substance abuse were significantly </a:t>
            </a:r>
            <a:r>
              <a:rPr lang="en-US" dirty="0" smtClean="0"/>
              <a:t>more </a:t>
            </a:r>
            <a:r>
              <a:rPr lang="en-US" dirty="0"/>
              <a:t>likely than Whites to complete treatment. </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Achievable Benchmark:</a:t>
            </a:r>
          </a:p>
          <a:p>
            <a:pPr marL="347472" lvl="1" indent="-182880">
              <a:buFont typeface="Arial" panose="020B0604020202020204" pitchFamily="34" charset="0"/>
              <a:buChar char="•"/>
            </a:pPr>
            <a:r>
              <a:rPr lang="en-US" sz="1200" kern="1200" dirty="0" smtClean="0">
                <a:solidFill>
                  <a:schemeClr val="tx1"/>
                </a:solidFill>
                <a:effectLst/>
                <a:latin typeface="+mn-lt"/>
                <a:ea typeface="+mn-ea"/>
                <a:cs typeface="+mn-cs"/>
              </a:rPr>
              <a:t>The 2008 top 5 State achievable benchmark was 74%. The top 5 States that contributed to the achievable benchmark are Colorado, Connecticut, District of Columbia, Mississippi, and Texas.</a:t>
            </a:r>
          </a:p>
          <a:p>
            <a:pPr marL="347472" lvl="1" indent="-182880">
              <a:buFont typeface="Arial" panose="020B0604020202020204" pitchFamily="34" charset="0"/>
              <a:buChar char="•"/>
            </a:pPr>
            <a:r>
              <a:rPr lang="en-US" sz="1200" kern="1200" dirty="0" smtClean="0">
                <a:solidFill>
                  <a:schemeClr val="tx1"/>
                </a:solidFill>
                <a:effectLst/>
                <a:latin typeface="+mn-lt"/>
                <a:ea typeface="+mn-ea"/>
                <a:cs typeface="+mn-cs"/>
              </a:rPr>
              <a:t>No group showed progress toward the benchmark.</a:t>
            </a:r>
          </a:p>
        </p:txBody>
      </p:sp>
      <p:sp>
        <p:nvSpPr>
          <p:cNvPr id="4" name="Slide Number Placeholder 3"/>
          <p:cNvSpPr>
            <a:spLocks noGrp="1"/>
          </p:cNvSpPr>
          <p:nvPr>
            <p:ph type="sldNum" sz="quarter" idx="10"/>
          </p:nvPr>
        </p:nvSpPr>
        <p:spPr/>
        <p:txBody>
          <a:bodyPr/>
          <a:lstStyle/>
          <a:p>
            <a:fld id="{05E9B153-67B9-4602-A9FE-81AAF274874B}" type="slidenum">
              <a:rPr lang="en-US" smtClean="0"/>
              <a:t>42</a:t>
            </a:fld>
            <a:endParaRPr lang="en-US"/>
          </a:p>
        </p:txBody>
      </p:sp>
    </p:spTree>
    <p:extLst>
      <p:ext uri="{BB962C8B-B14F-4D97-AF65-F5344CB8AC3E}">
        <p14:creationId xmlns:p14="http://schemas.microsoft.com/office/powerpoint/2010/main" val="13502625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Thirty years ago, the Heckler Report </a:t>
            </a:r>
            <a:r>
              <a:rPr lang="en-US" dirty="0" smtClean="0"/>
              <a:t>found </a:t>
            </a:r>
            <a:r>
              <a:rPr lang="en-US" dirty="0"/>
              <a:t>that:</a:t>
            </a:r>
          </a:p>
          <a:p>
            <a:pPr marL="347472" indent="-182880">
              <a:buFont typeface="Arial" panose="020B0604020202020204" pitchFamily="34" charset="0"/>
              <a:buChar char="•"/>
            </a:pPr>
            <a:r>
              <a:rPr lang="en-US" dirty="0" smtClean="0"/>
              <a:t>Among the 14.6 million individuals of Hispanic origin in the United States, the prevalence of diabetes was more than three times the rate in the White population.</a:t>
            </a:r>
          </a:p>
          <a:p>
            <a:pPr marL="347472" indent="-182880">
              <a:buFont typeface="Arial" panose="020B0604020202020204" pitchFamily="34" charset="0"/>
              <a:buChar char="•"/>
            </a:pPr>
            <a:r>
              <a:rPr lang="en-US" dirty="0" smtClean="0"/>
              <a:t>From available data, it is clear than diabetes is a major health burden contributing to excess morbidity and mortality in the Mexican American population.  The data are still inadequate, however, to say with certainty whether this increased prevalence of diabetes is shared by other Hispanic subgroups.</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43</a:t>
            </a:fld>
            <a:endParaRPr lang="en-US"/>
          </a:p>
        </p:txBody>
      </p:sp>
    </p:spTree>
    <p:extLst>
      <p:ext uri="{BB962C8B-B14F-4D97-AF65-F5344CB8AC3E}">
        <p14:creationId xmlns:p14="http://schemas.microsoft.com/office/powerpoint/2010/main" val="19665614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Trends:</a:t>
            </a:r>
            <a:r>
              <a:rPr lang="en-US" dirty="0" smtClean="0"/>
              <a:t> Data are insufficient to assess trends for most measures of diabetes care for Hispanics.</a:t>
            </a:r>
          </a:p>
          <a:p>
            <a:pPr marL="171450" indent="-171450">
              <a:buFont typeface="Arial" panose="020B0604020202020204" pitchFamily="34" charset="0"/>
              <a:buChar char="•"/>
            </a:pPr>
            <a:r>
              <a:rPr lang="en-US" b="1" dirty="0" smtClean="0"/>
              <a:t>Groups With Disparities:</a:t>
            </a:r>
            <a:endParaRPr lang="en-US" dirty="0" smtClean="0"/>
          </a:p>
          <a:p>
            <a:pPr marL="347472" indent="-182880">
              <a:buFont typeface="Arial" panose="020B0604020202020204" pitchFamily="34" charset="0"/>
              <a:buChar char="•"/>
            </a:pPr>
            <a:r>
              <a:rPr lang="en-US" dirty="0" smtClean="0"/>
              <a:t>Hispanics were less likely than Whites to have their diabetes diagnosed.</a:t>
            </a:r>
          </a:p>
          <a:p>
            <a:pPr marL="347472" indent="-182880">
              <a:buFont typeface="Arial" panose="020B0604020202020204" pitchFamily="34" charset="0"/>
              <a:buChar char="•"/>
            </a:pPr>
            <a:r>
              <a:rPr lang="en-US" dirty="0" smtClean="0"/>
              <a:t>After diagnosis, </a:t>
            </a:r>
            <a:r>
              <a:rPr lang="en-US" dirty="0"/>
              <a:t>Hispanics were less likely than </a:t>
            </a:r>
            <a:r>
              <a:rPr lang="en-US" dirty="0" smtClean="0"/>
              <a:t>Whites to receive recommended services for diabetes and this disparity was not changing over time.</a:t>
            </a:r>
            <a:endParaRPr lang="en-US" dirty="0"/>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44</a:t>
            </a:fld>
            <a:endParaRPr lang="en-US"/>
          </a:p>
        </p:txBody>
      </p:sp>
    </p:spTree>
    <p:extLst>
      <p:ext uri="{BB962C8B-B14F-4D97-AF65-F5344CB8AC3E}">
        <p14:creationId xmlns:p14="http://schemas.microsoft.com/office/powerpoint/2010/main" val="5658152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a:xfrm>
            <a:off x="701040" y="5267960"/>
            <a:ext cx="5608320" cy="3331210"/>
          </a:xfrm>
        </p:spPr>
        <p:txBody>
          <a:bodyPr/>
          <a:lstStyle/>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Importance: </a:t>
            </a:r>
          </a:p>
          <a:p>
            <a:pPr marL="342900" lvl="1" indent="-171450">
              <a:buFont typeface="Arial" panose="020B0604020202020204" pitchFamily="34" charset="0"/>
              <a:buChar char="•"/>
            </a:pPr>
            <a:r>
              <a:rPr lang="en-US" sz="1200" kern="1200" dirty="0" smtClean="0">
                <a:solidFill>
                  <a:schemeClr val="tx1"/>
                </a:solidFill>
                <a:effectLst/>
                <a:latin typeface="+mn-lt"/>
                <a:ea typeface="+mn-ea"/>
                <a:cs typeface="+mn-cs"/>
              </a:rPr>
              <a:t>Regular hemoglobin A1c (HbA1c) tests, foot exams, dilated eye exams, and flu shots help people keep their diabetes under control and avoid diabetic complications.</a:t>
            </a:r>
            <a:r>
              <a:rPr lang="en-US" dirty="0"/>
              <a:t> </a:t>
            </a:r>
            <a:endParaRPr lang="en-US" dirty="0" smtClean="0"/>
          </a:p>
          <a:p>
            <a:pPr marL="342900" lvl="1" indent="-171450">
              <a:buFont typeface="Arial" panose="020B0604020202020204" pitchFamily="34" charset="0"/>
              <a:buChar char="•"/>
            </a:pPr>
            <a:r>
              <a:rPr lang="en-US" dirty="0" smtClean="0"/>
              <a:t>A </a:t>
            </a:r>
            <a:r>
              <a:rPr lang="en-US" dirty="0"/>
              <a:t>composite measure is used to track the national rate of receipt of </a:t>
            </a:r>
            <a:r>
              <a:rPr lang="en-US" dirty="0" smtClean="0"/>
              <a:t>all four of these recommended </a:t>
            </a:r>
            <a:r>
              <a:rPr lang="en-US" dirty="0"/>
              <a:t>annual diabetes </a:t>
            </a:r>
            <a:r>
              <a:rPr lang="en-US" dirty="0" smtClean="0"/>
              <a:t>interventions.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b="1" dirty="0" smtClean="0"/>
              <a:t>Trends: </a:t>
            </a:r>
          </a:p>
          <a:p>
            <a:pPr marL="342900" lvl="1" indent="-171450">
              <a:buFont typeface="Arial" panose="020B0604020202020204" pitchFamily="34" charset="0"/>
              <a:buChar char="•"/>
            </a:pPr>
            <a:r>
              <a:rPr lang="en-US" dirty="0" smtClean="0"/>
              <a:t>From </a:t>
            </a:r>
            <a:r>
              <a:rPr lang="en-US" dirty="0"/>
              <a:t>2008 to 2012</a:t>
            </a:r>
            <a:r>
              <a:rPr lang="en-US" dirty="0" smtClean="0"/>
              <a:t>, </a:t>
            </a:r>
            <a:r>
              <a:rPr lang="en-US" dirty="0"/>
              <a:t>among adults age 40 and over with diagnosed </a:t>
            </a:r>
            <a:r>
              <a:rPr lang="en-US" dirty="0" smtClean="0"/>
              <a:t>diabetes, improvements </a:t>
            </a:r>
            <a:r>
              <a:rPr lang="en-US" dirty="0"/>
              <a:t>were observed </a:t>
            </a:r>
            <a:r>
              <a:rPr lang="en-US" dirty="0" smtClean="0"/>
              <a:t>overall and among </a:t>
            </a:r>
            <a:r>
              <a:rPr lang="en-US" dirty="0"/>
              <a:t>Blacks. </a:t>
            </a:r>
            <a:endParaRPr lang="en-US" dirty="0" smtClean="0"/>
          </a:p>
          <a:p>
            <a:pPr marL="342900" lvl="1" indent="-171450">
              <a:buFont typeface="Arial" panose="020B0604020202020204" pitchFamily="34" charset="0"/>
              <a:buChar char="•"/>
            </a:pPr>
            <a:r>
              <a:rPr lang="en-US" dirty="0" smtClean="0"/>
              <a:t>However, only </a:t>
            </a:r>
            <a:r>
              <a:rPr lang="en-US" sz="1200" kern="1200" dirty="0" smtClean="0">
                <a:solidFill>
                  <a:schemeClr val="tx1"/>
                </a:solidFill>
                <a:effectLst/>
                <a:latin typeface="+mn-lt"/>
                <a:ea typeface="+mn-ea"/>
                <a:cs typeface="+mn-cs"/>
              </a:rPr>
              <a:t>slightly more than one-fourth (26.6 percent) of adults with diabetes reported receiving all four recommended services in 2012.</a:t>
            </a:r>
          </a:p>
          <a:p>
            <a:pPr marL="171450" indent="-171450">
              <a:buFont typeface="Arial" panose="020B0604020202020204" pitchFamily="34" charset="0"/>
              <a:buChar char="•"/>
            </a:pPr>
            <a:r>
              <a:rPr lang="en-US" b="1" dirty="0" smtClean="0"/>
              <a:t>Groups With Disparities: </a:t>
            </a:r>
          </a:p>
          <a:p>
            <a:pPr marL="628650" lvl="1" indent="-171450">
              <a:buFont typeface="Arial" panose="020B0604020202020204" pitchFamily="34" charset="0"/>
              <a:buChar char="•"/>
            </a:pPr>
            <a:r>
              <a:rPr lang="en-US" kern="1200" dirty="0" smtClean="0">
                <a:solidFill>
                  <a:schemeClr val="tx1"/>
                </a:solidFill>
                <a:effectLst/>
                <a:latin typeface="+mn-lt"/>
                <a:ea typeface="+mn-ea"/>
                <a:cs typeface="+mn-cs"/>
              </a:rPr>
              <a:t>In</a:t>
            </a:r>
            <a:r>
              <a:rPr lang="en-US" kern="1200" baseline="0" dirty="0" smtClean="0">
                <a:solidFill>
                  <a:schemeClr val="tx1"/>
                </a:solidFill>
                <a:effectLst/>
                <a:latin typeface="+mn-lt"/>
                <a:ea typeface="+mn-ea"/>
                <a:cs typeface="+mn-cs"/>
              </a:rPr>
              <a:t> 2 of 5 years, including </a:t>
            </a:r>
            <a:r>
              <a:rPr lang="en-US" kern="1200" dirty="0" smtClean="0">
                <a:solidFill>
                  <a:schemeClr val="tx1"/>
                </a:solidFill>
                <a:effectLst/>
                <a:latin typeface="+mn-lt"/>
                <a:ea typeface="+mn-ea"/>
                <a:cs typeface="+mn-cs"/>
              </a:rPr>
              <a:t>2012, Hispanics and Blacks were less likely than Whites to receive the recommended services. </a:t>
            </a:r>
          </a:p>
          <a:p>
            <a:pPr marL="628650" lvl="1" indent="-171450">
              <a:buFont typeface="Arial" panose="020B0604020202020204" pitchFamily="34" charset="0"/>
              <a:buChar char="•"/>
            </a:pPr>
            <a:r>
              <a:rPr lang="en-US" dirty="0" smtClean="0"/>
              <a:t>In all years, foreign-born Hispanics were less likely than U.S.-born Hispanics to receive the recommended services, but these differences were not statistically significant.</a:t>
            </a:r>
            <a:endParaRPr lang="en-US"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0E7EC0-D47B-461F-A069-1AF30F543FB1}" type="slidenum">
              <a:rPr lang="en-US" smtClean="0"/>
              <a:t>45</a:t>
            </a:fld>
            <a:endParaRPr lang="en-US"/>
          </a:p>
        </p:txBody>
      </p:sp>
    </p:spTree>
    <p:extLst>
      <p:ext uri="{BB962C8B-B14F-4D97-AF65-F5344CB8AC3E}">
        <p14:creationId xmlns:p14="http://schemas.microsoft.com/office/powerpoint/2010/main" val="24075674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457200" y="5257800"/>
            <a:ext cx="6096000" cy="3341370"/>
          </a:xfrm>
        </p:spPr>
        <p:txBody>
          <a:bodyPr>
            <a:normAutofit/>
          </a:bodyPr>
          <a:lstStyle/>
          <a:p>
            <a:pPr marL="171450" indent="-171450">
              <a:buFont typeface="Arial" panose="020B0604020202020204" pitchFamily="34" charset="0"/>
              <a:buChar char="•"/>
            </a:pPr>
            <a:r>
              <a:rPr lang="en-US" b="1" dirty="0"/>
              <a:t>Importance: </a:t>
            </a:r>
            <a:endParaRPr lang="en-US" b="1" dirty="0" smtClean="0"/>
          </a:p>
          <a:p>
            <a:pPr marL="347472" indent="-182880">
              <a:buFont typeface="Arial" panose="020B0604020202020204" pitchFamily="34" charset="0"/>
              <a:buChar char="•"/>
            </a:pPr>
            <a:r>
              <a:rPr lang="en-US" dirty="0" smtClean="0"/>
              <a:t>A </a:t>
            </a:r>
            <a:r>
              <a:rPr lang="en-US" dirty="0"/>
              <a:t>successful partnership for diabetes care requires providers to educate patients about daily management of their diabetes. Hence, providers should develop a written diabetes management plan, especially for patients with a history of uncontrolled diabetes</a:t>
            </a:r>
            <a:r>
              <a:rPr lang="en-US" dirty="0" smtClean="0"/>
              <a:t>.</a:t>
            </a:r>
          </a:p>
          <a:p>
            <a:pPr marL="347472" indent="-182880">
              <a:buFont typeface="Arial" panose="020B0604020202020204" pitchFamily="34" charset="0"/>
              <a:buChar char="•"/>
            </a:pPr>
            <a:r>
              <a:rPr lang="en-US" dirty="0"/>
              <a:t>National data on diabetes management and outcomes for some underserved populations are not available from the national data sources in the Q</a:t>
            </a:r>
            <a:r>
              <a:rPr lang="en-US" dirty="0" smtClean="0"/>
              <a:t>DR</a:t>
            </a:r>
            <a:r>
              <a:rPr lang="en-US" dirty="0"/>
              <a:t>. These populations include people with limited English proficiency; individuals who speak a language other than English at home; </a:t>
            </a:r>
            <a:r>
              <a:rPr lang="en-US" dirty="0" smtClean="0"/>
              <a:t>and </a:t>
            </a:r>
            <a:r>
              <a:rPr lang="en-US" dirty="0"/>
              <a:t>Hispanic subpopulations. To address some of these data gaps, </a:t>
            </a:r>
            <a:r>
              <a:rPr lang="en-US" dirty="0" smtClean="0"/>
              <a:t>we show additional </a:t>
            </a:r>
            <a:r>
              <a:rPr lang="en-US" dirty="0"/>
              <a:t>data </a:t>
            </a:r>
            <a:r>
              <a:rPr lang="en-US" dirty="0" smtClean="0"/>
              <a:t>from the California Health Interview Survey. </a:t>
            </a:r>
            <a:endParaRPr lang="en-US" dirty="0"/>
          </a:p>
          <a:p>
            <a:pPr marL="171450" indent="-171450">
              <a:buFont typeface="Arial" panose="020B0604020202020204" pitchFamily="34" charset="0"/>
              <a:buChar char="•"/>
            </a:pPr>
            <a:r>
              <a:rPr lang="en-US" b="1" dirty="0" smtClean="0"/>
              <a:t>Overall </a:t>
            </a:r>
            <a:r>
              <a:rPr lang="en-US" b="1" dirty="0"/>
              <a:t>Rate: </a:t>
            </a:r>
            <a:r>
              <a:rPr lang="en-US" dirty="0" smtClean="0"/>
              <a:t>Only 43% of Californians with current diabetes had a written diabetes management plan in 2011-2013.</a:t>
            </a:r>
            <a:endParaRPr lang="en-US" dirty="0"/>
          </a:p>
          <a:p>
            <a:pPr marL="171450" indent="-171450">
              <a:buFont typeface="Arial" panose="020B0604020202020204" pitchFamily="34" charset="0"/>
              <a:buChar char="•"/>
            </a:pPr>
            <a:r>
              <a:rPr lang="en-US" b="1" dirty="0"/>
              <a:t>Groups </a:t>
            </a:r>
            <a:r>
              <a:rPr lang="en-US" b="1" dirty="0" smtClean="0"/>
              <a:t>With Disparities: </a:t>
            </a:r>
            <a:r>
              <a:rPr lang="en-US" dirty="0" smtClean="0"/>
              <a:t>Among Hispanic Californians with diabetes, those who spoke English well/very well and not well/not at all were less likely than those who spoke English only to have a </a:t>
            </a:r>
            <a:r>
              <a:rPr lang="en-US" dirty="0"/>
              <a:t>written diabetes management </a:t>
            </a:r>
            <a:r>
              <a:rPr lang="en-US" dirty="0" smtClean="0"/>
              <a:t>plan.</a:t>
            </a:r>
            <a:endParaRPr lang="en-US" dirty="0"/>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46</a:t>
            </a:fld>
            <a:endParaRPr lang="en-US"/>
          </a:p>
        </p:txBody>
      </p:sp>
    </p:spTree>
    <p:extLst>
      <p:ext uri="{BB962C8B-B14F-4D97-AF65-F5344CB8AC3E}">
        <p14:creationId xmlns:p14="http://schemas.microsoft.com/office/powerpoint/2010/main" val="39834078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Importance: </a:t>
            </a:r>
            <a:r>
              <a:rPr lang="en-US" dirty="0" smtClean="0"/>
              <a:t>People </a:t>
            </a:r>
            <a:r>
              <a:rPr lang="en-US" dirty="0"/>
              <a:t>diagnosed with diabetes are often at higher risk for other cardiovascular risk factors, such as high blood </a:t>
            </a:r>
            <a:r>
              <a:rPr lang="en-US" dirty="0" smtClean="0"/>
              <a:t>pressure. </a:t>
            </a:r>
            <a:r>
              <a:rPr lang="en-US" dirty="0"/>
              <a:t>Having these conditions in combination with diagnosed diabetes increases the likelihood of complications, such as heart and kidney diseases, blindness, nerve damage, and stroke. Patients who manage their diagnosed diabetes and maintain an HbA1c level </a:t>
            </a:r>
            <a:r>
              <a:rPr lang="en-US" dirty="0" smtClean="0"/>
              <a:t>&lt;8% and </a:t>
            </a:r>
            <a:r>
              <a:rPr lang="en-US" dirty="0"/>
              <a:t>blood pressure &lt;140/80 mm Hg can decrease these risks.</a:t>
            </a:r>
          </a:p>
          <a:p>
            <a:pPr marL="171450" indent="-171450">
              <a:buFont typeface="Arial" panose="020B0604020202020204" pitchFamily="34" charset="0"/>
              <a:buChar char="•"/>
            </a:pPr>
            <a:r>
              <a:rPr lang="en-US" b="1" dirty="0" smtClean="0"/>
              <a:t>Overall Rate: </a:t>
            </a:r>
            <a:r>
              <a:rPr lang="en-US" dirty="0"/>
              <a:t>Among adults age 40 and over with diagnosed diabetes, </a:t>
            </a:r>
            <a:r>
              <a:rPr lang="en-US" dirty="0" smtClean="0"/>
              <a:t>69.2% </a:t>
            </a:r>
            <a:r>
              <a:rPr lang="en-US" dirty="0"/>
              <a:t>achieved HbA1c less than </a:t>
            </a:r>
            <a:r>
              <a:rPr lang="en-US" dirty="0" smtClean="0"/>
              <a:t>8% </a:t>
            </a:r>
            <a:r>
              <a:rPr lang="en-US" dirty="0"/>
              <a:t>and </a:t>
            </a:r>
            <a:r>
              <a:rPr lang="en-US" dirty="0" smtClean="0"/>
              <a:t>68.5% </a:t>
            </a:r>
            <a:r>
              <a:rPr lang="en-US" dirty="0"/>
              <a:t>achieved blood pressure less than 140/80 mm Hg in </a:t>
            </a:r>
            <a:r>
              <a:rPr lang="en-US" dirty="0" smtClean="0"/>
              <a:t>2011-2012.</a:t>
            </a:r>
            <a:endParaRPr lang="en-US" dirty="0"/>
          </a:p>
          <a:p>
            <a:pPr marL="171450" indent="-171450">
              <a:buFont typeface="Arial" panose="020B0604020202020204" pitchFamily="34" charset="0"/>
              <a:buChar char="•"/>
            </a:pPr>
            <a:r>
              <a:rPr lang="en-US" b="1" dirty="0"/>
              <a:t>Groups </a:t>
            </a:r>
            <a:r>
              <a:rPr lang="en-US" b="1" dirty="0" smtClean="0"/>
              <a:t>With </a:t>
            </a:r>
            <a:r>
              <a:rPr lang="en-US" b="1" dirty="0"/>
              <a:t>Disparities</a:t>
            </a:r>
            <a:r>
              <a:rPr lang="en-US" b="1" dirty="0" smtClean="0"/>
              <a:t>:</a:t>
            </a:r>
          </a:p>
          <a:p>
            <a:pPr marL="342900" indent="-171450">
              <a:buFont typeface="Arial" panose="020B0604020202020204" pitchFamily="34" charset="0"/>
              <a:buChar char="•"/>
            </a:pPr>
            <a:r>
              <a:rPr lang="en-US" dirty="0" smtClean="0"/>
              <a:t>In 2003-2006, Blacks and Mexican Americans were less likely than Whites to have their HbA1c under control.  Differences in 2007-2010 and 2011-2012 were not statistically significant.</a:t>
            </a:r>
          </a:p>
          <a:p>
            <a:pPr marL="342900" indent="-171450">
              <a:buFont typeface="Arial" panose="020B0604020202020204" pitchFamily="34" charset="0"/>
              <a:buChar char="•"/>
            </a:pPr>
            <a:r>
              <a:rPr lang="en-US" dirty="0" smtClean="0"/>
              <a:t>In 2007-2010 and 2011-2012, Blacks were less</a:t>
            </a:r>
            <a:r>
              <a:rPr lang="en-US" dirty="0"/>
              <a:t> </a:t>
            </a:r>
            <a:r>
              <a:rPr lang="en-US" dirty="0" smtClean="0"/>
              <a:t>likely than Whites to have their </a:t>
            </a:r>
            <a:r>
              <a:rPr lang="en-US" dirty="0"/>
              <a:t>blood pressure </a:t>
            </a:r>
            <a:r>
              <a:rPr lang="en-US" dirty="0" smtClean="0"/>
              <a:t>under control.</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47</a:t>
            </a:fld>
            <a:endParaRPr lang="en-US"/>
          </a:p>
        </p:txBody>
      </p:sp>
    </p:spTree>
    <p:extLst>
      <p:ext uri="{BB962C8B-B14F-4D97-AF65-F5344CB8AC3E}">
        <p14:creationId xmlns:p14="http://schemas.microsoft.com/office/powerpoint/2010/main" val="29391756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Trends:</a:t>
            </a:r>
            <a:r>
              <a:rPr lang="en-US" dirty="0" smtClean="0"/>
              <a:t> Most outcomes of diabetes care for Hispanics were improving.</a:t>
            </a:r>
          </a:p>
          <a:p>
            <a:pPr marL="171450" indent="-171450">
              <a:buFont typeface="Arial" panose="020B0604020202020204" pitchFamily="34" charset="0"/>
              <a:buChar char="•"/>
            </a:pPr>
            <a:r>
              <a:rPr lang="en-US" b="1" dirty="0" smtClean="0"/>
              <a:t>Groups with Disparities:</a:t>
            </a:r>
            <a:endParaRPr lang="en-US" dirty="0" smtClean="0"/>
          </a:p>
          <a:p>
            <a:pPr marL="347472" indent="-182880">
              <a:buFont typeface="Arial" panose="020B0604020202020204" pitchFamily="34" charset="0"/>
              <a:buChar char="•"/>
            </a:pPr>
            <a:r>
              <a:rPr lang="en-US" dirty="0" smtClean="0"/>
              <a:t>Hispanics had higher rates of admission than Whites for uncontrolled diabetes and for long-term complications of diabetes.  These disparities were narrowing over time.</a:t>
            </a:r>
          </a:p>
          <a:p>
            <a:pPr marL="347472" indent="-182880">
              <a:buFont typeface="Arial" panose="020B0604020202020204" pitchFamily="34" charset="0"/>
              <a:buChar char="•"/>
            </a:pPr>
            <a:r>
              <a:rPr lang="en-US" dirty="0" smtClean="0"/>
              <a:t>Hispanic adults and White adults had similar rates of admission for short-term complications of diabetes.  This </a:t>
            </a:r>
            <a:r>
              <a:rPr lang="en-US" dirty="0"/>
              <a:t>represents the elimination of a previously observed disparity</a:t>
            </a:r>
            <a:r>
              <a:rPr lang="en-US" dirty="0" smtClean="0"/>
              <a:t>.</a:t>
            </a:r>
          </a:p>
          <a:p>
            <a:pPr marL="347472" indent="-182880">
              <a:buFont typeface="Arial" panose="020B0604020202020204" pitchFamily="34" charset="0"/>
              <a:buChar char="•"/>
            </a:pPr>
            <a:r>
              <a:rPr lang="en-US" dirty="0" smtClean="0"/>
              <a:t>Hispanic children had lower </a:t>
            </a:r>
            <a:r>
              <a:rPr lang="en-US" dirty="0"/>
              <a:t>rates of admission than </a:t>
            </a:r>
            <a:r>
              <a:rPr lang="en-US" dirty="0" smtClean="0"/>
              <a:t>White children and this disparity was not changing over time.</a:t>
            </a:r>
          </a:p>
          <a:p>
            <a:pPr marL="347472" indent="-182880">
              <a:buFont typeface="Arial" panose="020B0604020202020204" pitchFamily="34" charset="0"/>
              <a:buChar char="•"/>
            </a:pPr>
            <a:r>
              <a:rPr lang="en-US" dirty="0" smtClean="0"/>
              <a:t>Hispanics had higher rates of ESRD due to diabetes than Whites and this disparity was not changing over time.</a:t>
            </a:r>
            <a:endParaRPr lang="en-US" dirty="0"/>
          </a:p>
          <a:p>
            <a:pPr marL="347472" indent="-182880">
              <a:buFont typeface="Arial" panose="020B0604020202020204" pitchFamily="34" charset="0"/>
              <a:buChar char="•"/>
            </a:pPr>
            <a:endParaRPr lang="en-US" dirty="0"/>
          </a:p>
          <a:p>
            <a:pPr marL="347472" indent="-18288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48</a:t>
            </a:fld>
            <a:endParaRPr lang="en-US"/>
          </a:p>
        </p:txBody>
      </p:sp>
    </p:spTree>
    <p:extLst>
      <p:ext uri="{BB962C8B-B14F-4D97-AF65-F5344CB8AC3E}">
        <p14:creationId xmlns:p14="http://schemas.microsoft.com/office/powerpoint/2010/main" val="5658152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a:xfrm>
            <a:off x="152400" y="5267960"/>
            <a:ext cx="6705600" cy="3723640"/>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smtClean="0">
                <a:solidFill>
                  <a:schemeClr val="tx1"/>
                </a:solidFill>
                <a:effectLst/>
              </a:rPr>
              <a:t>Importance: </a:t>
            </a:r>
          </a:p>
          <a:p>
            <a:pPr marL="347472" indent="-182880">
              <a:buFont typeface="Arial" panose="020B0604020202020204" pitchFamily="34" charset="0"/>
              <a:buChar char="•"/>
            </a:pPr>
            <a:r>
              <a:rPr lang="en-US" sz="1100" dirty="0"/>
              <a:t>Individuals who do not achieve good control of their diabetes may develop symptoms that require correction through hospitalization. </a:t>
            </a:r>
          </a:p>
          <a:p>
            <a:pPr marL="347472" indent="-182880">
              <a:buFont typeface="Arial" panose="020B0604020202020204" pitchFamily="34" charset="0"/>
              <a:buChar char="•"/>
            </a:pPr>
            <a:r>
              <a:rPr lang="en-US" sz="1100" dirty="0"/>
              <a:t>Admission rates for uncontrolled diabetes may be reduced by better outpatient treatment and patients’ tighter adherence to </a:t>
            </a:r>
            <a:r>
              <a:rPr lang="en-US" sz="1100" dirty="0" smtClean="0"/>
              <a:t>the recommended diet </a:t>
            </a:r>
            <a:r>
              <a:rPr lang="en-US" sz="1100" dirty="0"/>
              <a:t>and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smtClean="0">
                <a:solidFill>
                  <a:schemeClr val="tx1"/>
                </a:solidFill>
                <a:effectLst/>
              </a:rPr>
              <a:t>Trends:</a:t>
            </a:r>
          </a:p>
          <a:p>
            <a:pPr marL="347472"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smtClean="0">
                <a:solidFill>
                  <a:schemeClr val="tx1"/>
                </a:solidFill>
                <a:effectLst/>
              </a:rPr>
              <a:t>The rate of </a:t>
            </a:r>
            <a:r>
              <a:rPr lang="en-US" sz="1100" kern="1200" baseline="0" dirty="0" smtClean="0">
                <a:solidFill>
                  <a:schemeClr val="tx1"/>
                </a:solidFill>
                <a:effectLst/>
              </a:rPr>
              <a:t>hospital admissions for uncontrolled diabetes without complications per 100,000 population decreased from 27.9 in 2001 to 17.3 in 2012. </a:t>
            </a:r>
          </a:p>
          <a:p>
            <a:pPr marL="347472" lvl="0" indent="-182880">
              <a:buFont typeface="Arial" panose="020B0604020202020204" pitchFamily="34" charset="0"/>
              <a:buChar char="•"/>
              <a:defRPr/>
            </a:pPr>
            <a:r>
              <a:rPr lang="en-US" sz="1100" dirty="0"/>
              <a:t>From 2001 to 2012, the </a:t>
            </a:r>
            <a:r>
              <a:rPr lang="en-US" sz="1100" dirty="0" smtClean="0"/>
              <a:t>rate </a:t>
            </a:r>
            <a:r>
              <a:rPr lang="en-US" sz="1100" dirty="0"/>
              <a:t>of hospital admissions </a:t>
            </a:r>
            <a:r>
              <a:rPr lang="en-US" sz="1100" dirty="0" smtClean="0"/>
              <a:t>per 100,000 population decreased </a:t>
            </a:r>
            <a:r>
              <a:rPr lang="en-US" sz="1100" dirty="0"/>
              <a:t>for all populations:</a:t>
            </a:r>
          </a:p>
          <a:p>
            <a:pPr lvl="2" indent="-225425">
              <a:buFont typeface="Arial" panose="020B0604020202020204" pitchFamily="34" charset="0"/>
              <a:buChar char="•"/>
              <a:defRPr/>
            </a:pPr>
            <a:r>
              <a:rPr lang="en-US" sz="1100" dirty="0"/>
              <a:t>For Hispanics, from </a:t>
            </a:r>
            <a:r>
              <a:rPr lang="en-US" sz="1100" dirty="0" smtClean="0"/>
              <a:t>46.0 </a:t>
            </a:r>
            <a:r>
              <a:rPr lang="en-US" sz="1100" dirty="0"/>
              <a:t>to </a:t>
            </a:r>
            <a:r>
              <a:rPr lang="en-US" sz="1100" dirty="0" smtClean="0"/>
              <a:t>26.7.</a:t>
            </a:r>
            <a:endParaRPr lang="en-US" sz="1100" dirty="0"/>
          </a:p>
          <a:p>
            <a:pPr lvl="2" indent="-225425">
              <a:buFont typeface="Arial" panose="020B0604020202020204" pitchFamily="34" charset="0"/>
              <a:buChar char="•"/>
              <a:defRPr/>
            </a:pPr>
            <a:r>
              <a:rPr lang="en-US" sz="1100" dirty="0" smtClean="0"/>
              <a:t>For </a:t>
            </a:r>
            <a:r>
              <a:rPr lang="en-US" sz="1100" dirty="0"/>
              <a:t>Blacks, from </a:t>
            </a:r>
            <a:r>
              <a:rPr lang="en-US" sz="1100" dirty="0" smtClean="0"/>
              <a:t>88.3 </a:t>
            </a:r>
            <a:r>
              <a:rPr lang="en-US" sz="1100" dirty="0"/>
              <a:t>to </a:t>
            </a:r>
            <a:r>
              <a:rPr lang="en-US" sz="1100" dirty="0" smtClean="0"/>
              <a:t>53.1.</a:t>
            </a:r>
            <a:endParaRPr lang="en-US" sz="1100" dirty="0"/>
          </a:p>
          <a:p>
            <a:pPr lvl="2" indent="-225425">
              <a:buFont typeface="Arial" panose="020B0604020202020204" pitchFamily="34" charset="0"/>
              <a:buChar char="•"/>
              <a:defRPr/>
            </a:pPr>
            <a:r>
              <a:rPr lang="en-US" sz="1100" dirty="0"/>
              <a:t>For Whites, from </a:t>
            </a:r>
            <a:r>
              <a:rPr lang="en-US" sz="1100" dirty="0" smtClean="0"/>
              <a:t>17.6 </a:t>
            </a:r>
            <a:r>
              <a:rPr lang="en-US" sz="1100" dirty="0"/>
              <a:t>to </a:t>
            </a:r>
            <a:r>
              <a:rPr lang="en-US" sz="1100" dirty="0" smtClean="0"/>
              <a:t>11.7.</a:t>
            </a:r>
          </a:p>
          <a:p>
            <a:pPr marL="171450" indent="-171450">
              <a:buFont typeface="Arial" panose="020B0604020202020204" pitchFamily="34" charset="0"/>
              <a:buChar char="•"/>
              <a:defRPr/>
            </a:pPr>
            <a:r>
              <a:rPr lang="en-US" sz="1100" b="1" dirty="0" smtClean="0"/>
              <a:t>Groups With Disparities: </a:t>
            </a:r>
            <a:r>
              <a:rPr lang="en-US" sz="1100" kern="1200" dirty="0" smtClean="0">
                <a:solidFill>
                  <a:schemeClr val="tx1"/>
                </a:solidFill>
                <a:effectLst/>
              </a:rPr>
              <a:t>In all years, the rate of hospital admissions for uncontrolled diabetes was higher for Blacks and Hispanics compared with Whites.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smtClean="0"/>
              <a:t>Achievable Benchmark:</a:t>
            </a:r>
          </a:p>
          <a:p>
            <a:pPr marL="347472"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The 2008 top 4 State achievable benchmark was 5 admissions per 100,000 population age 18 and over.  The top 4 States that contributed to the achievable benchmark are Colorado, Hawaii, Utah, and Vermont.</a:t>
            </a:r>
            <a:endParaRPr lang="en-US" sz="1100" kern="1200" dirty="0" smtClean="0">
              <a:solidFill>
                <a:schemeClr val="tx1"/>
              </a:solidFill>
              <a:effectLst/>
            </a:endParaRPr>
          </a:p>
          <a:p>
            <a:pPr marL="347472"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baseline="0" dirty="0" smtClean="0">
                <a:solidFill>
                  <a:schemeClr val="tx1"/>
                </a:solidFill>
                <a:effectLst/>
              </a:rPr>
              <a:t>At the</a:t>
            </a:r>
            <a:r>
              <a:rPr lang="en-US" sz="1100" kern="1200" dirty="0" smtClean="0">
                <a:solidFill>
                  <a:schemeClr val="tx1"/>
                </a:solidFill>
                <a:effectLst/>
              </a:rPr>
              <a:t> current</a:t>
            </a:r>
            <a:r>
              <a:rPr lang="en-US" sz="1100" kern="1200" baseline="0" dirty="0" smtClean="0">
                <a:solidFill>
                  <a:schemeClr val="tx1"/>
                </a:solidFill>
                <a:effectLst/>
              </a:rPr>
              <a:t> rate, the benchmark could not be met for the total population for approximately 17 years.    </a:t>
            </a:r>
          </a:p>
          <a:p>
            <a:pPr marL="347472"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smtClean="0">
                <a:solidFill>
                  <a:schemeClr val="tx1"/>
                </a:solidFill>
                <a:effectLst/>
              </a:rPr>
              <a:t>At the</a:t>
            </a:r>
            <a:r>
              <a:rPr lang="en-US" sz="1100" kern="1200" baseline="0" dirty="0" smtClean="0">
                <a:solidFill>
                  <a:schemeClr val="tx1"/>
                </a:solidFill>
                <a:effectLst/>
              </a:rPr>
              <a:t> current rates, Whites could not reach the benchmark for 22 years and Blacks would need 20 years. </a:t>
            </a:r>
            <a:r>
              <a:rPr lang="en-US" sz="1100" dirty="0" smtClean="0"/>
              <a:t>Hispanic</a:t>
            </a:r>
            <a:r>
              <a:rPr lang="en-US" sz="1100" kern="1200" baseline="0" dirty="0" smtClean="0">
                <a:solidFill>
                  <a:schemeClr val="tx1"/>
                </a:solidFill>
                <a:effectLst/>
              </a:rPr>
              <a:t>s could reach the benchmark in 10 years.  </a:t>
            </a:r>
            <a:endParaRPr lang="en-US" sz="1100" kern="1200" dirty="0" smtClean="0">
              <a:solidFill>
                <a:schemeClr val="tx1"/>
              </a:solidFill>
              <a:effectLst/>
            </a:endParaRP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49</a:t>
            </a:fld>
            <a:endParaRPr lang="en-US"/>
          </a:p>
        </p:txBody>
      </p:sp>
    </p:spTree>
    <p:extLst>
      <p:ext uri="{BB962C8B-B14F-4D97-AF65-F5344CB8AC3E}">
        <p14:creationId xmlns:p14="http://schemas.microsoft.com/office/powerpoint/2010/main" val="2407567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5</a:t>
            </a:fld>
            <a:endParaRPr lang="en-US"/>
          </a:p>
        </p:txBody>
      </p:sp>
    </p:spTree>
    <p:extLst>
      <p:ext uri="{BB962C8B-B14F-4D97-AF65-F5344CB8AC3E}">
        <p14:creationId xmlns:p14="http://schemas.microsoft.com/office/powerpoint/2010/main" val="23830306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257800"/>
            <a:ext cx="6400800" cy="4038600"/>
          </a:xfrm>
        </p:spPr>
        <p:txBody>
          <a:bodyPr/>
          <a:lstStyle/>
          <a:p>
            <a:pPr marL="171450" indent="-171450">
              <a:buFont typeface="Arial" panose="020B0604020202020204" pitchFamily="34" charset="0"/>
              <a:buChar char="•"/>
            </a:pPr>
            <a:r>
              <a:rPr lang="en-US" b="1" dirty="0"/>
              <a:t>Importance: </a:t>
            </a:r>
            <a:r>
              <a:rPr lang="en-US" dirty="0"/>
              <a:t>Diabetes is the most common cause of kidney failure. Keeping blood glucose levels under control can prevent or slow the progression of kidney </a:t>
            </a:r>
            <a:r>
              <a:rPr lang="en-US" dirty="0" smtClean="0"/>
              <a:t>disease. When </a:t>
            </a:r>
            <a:r>
              <a:rPr lang="en-US" dirty="0"/>
              <a:t>kidney disease is detected early, medication can slow the disease’s </a:t>
            </a:r>
            <a:r>
              <a:rPr lang="en-US" dirty="0" smtClean="0"/>
              <a:t>progress; when </a:t>
            </a:r>
            <a:r>
              <a:rPr lang="en-US" dirty="0"/>
              <a:t>detected </a:t>
            </a:r>
            <a:r>
              <a:rPr lang="en-US" dirty="0" smtClean="0"/>
              <a:t>late, </a:t>
            </a:r>
            <a:r>
              <a:rPr lang="en-US" dirty="0"/>
              <a:t>it commonly progresses to </a:t>
            </a:r>
            <a:r>
              <a:rPr lang="en-US" dirty="0" smtClean="0"/>
              <a:t>end stage renal disease requiring dialysis or kidney transplantation. While </a:t>
            </a:r>
            <a:r>
              <a:rPr lang="en-US" dirty="0"/>
              <a:t>some cases of kidney failure due to diabetes cannot be avoided, other cases reflect inadequate control of blood glucose or delayed detection and treatment of early kidney disease due to diabetes</a:t>
            </a:r>
            <a:r>
              <a:rPr lang="en-US" dirty="0" smtClean="0"/>
              <a:t>.</a:t>
            </a:r>
          </a:p>
          <a:p>
            <a:pPr marL="171450" indent="-171450">
              <a:buFont typeface="Arial" panose="020B0604020202020204" pitchFamily="34" charset="0"/>
              <a:buChar char="•"/>
            </a:pPr>
            <a:r>
              <a:rPr lang="en-US" b="1" dirty="0" smtClean="0"/>
              <a:t>Trends: </a:t>
            </a:r>
            <a:r>
              <a:rPr lang="en-US" dirty="0" smtClean="0"/>
              <a:t>From 2003 to 2012, </a:t>
            </a:r>
            <a:r>
              <a:rPr lang="en-US" dirty="0"/>
              <a:t>the overall rate of new cases of ESRD due to </a:t>
            </a:r>
            <a:r>
              <a:rPr lang="en-US" dirty="0" smtClean="0"/>
              <a:t>diabetes improved for Hispanics.</a:t>
            </a:r>
            <a:endParaRPr lang="en-US" dirty="0"/>
          </a:p>
          <a:p>
            <a:pPr marL="171450" lvl="0" indent="-171450">
              <a:buFont typeface="Arial" panose="020B0604020202020204" pitchFamily="34" charset="0"/>
              <a:buChar char="•"/>
            </a:pPr>
            <a:r>
              <a:rPr lang="en-US" b="1" dirty="0" smtClean="0"/>
              <a:t>Groups With Disparities: </a:t>
            </a:r>
            <a:r>
              <a:rPr lang="en-US" dirty="0" smtClean="0"/>
              <a:t>In </a:t>
            </a:r>
            <a:r>
              <a:rPr lang="en-US" dirty="0"/>
              <a:t>all years, </a:t>
            </a:r>
            <a:r>
              <a:rPr lang="en-US" dirty="0" smtClean="0"/>
              <a:t>Hispanics </a:t>
            </a:r>
            <a:r>
              <a:rPr lang="en-US" dirty="0"/>
              <a:t>had higher rates than non-Hispanics.</a:t>
            </a:r>
          </a:p>
          <a:p>
            <a:pPr marL="171450" indent="-171450">
              <a:buFont typeface="Arial" panose="020B0604020202020204" pitchFamily="34" charset="0"/>
              <a:buChar char="•"/>
            </a:pPr>
            <a:r>
              <a:rPr lang="en-US" b="1" dirty="0" smtClean="0"/>
              <a:t>Achievable Benchmark: </a:t>
            </a:r>
          </a:p>
          <a:p>
            <a:pPr marL="347472" indent="-182880">
              <a:buFont typeface="Arial" panose="020B0604020202020204" pitchFamily="34" charset="0"/>
              <a:buChar char="•"/>
            </a:pPr>
            <a:r>
              <a:rPr lang="en-US" dirty="0" smtClean="0"/>
              <a:t>The 2008 </a:t>
            </a:r>
            <a:r>
              <a:rPr lang="en-US" dirty="0"/>
              <a:t>top 5 State achievable benchmark was </a:t>
            </a:r>
            <a:r>
              <a:rPr lang="en-US" dirty="0" smtClean="0"/>
              <a:t>90 </a:t>
            </a:r>
            <a:r>
              <a:rPr lang="en-US" dirty="0"/>
              <a:t>per million population. The top 5 States </a:t>
            </a:r>
            <a:r>
              <a:rPr lang="en-US" dirty="0" smtClean="0"/>
              <a:t>that contributed to the achievable benchmark are Alaska, Maine, </a:t>
            </a:r>
            <a:r>
              <a:rPr lang="en-US" dirty="0"/>
              <a:t>New Hampshire, </a:t>
            </a:r>
            <a:r>
              <a:rPr lang="en-US" dirty="0" smtClean="0"/>
              <a:t>Rhode Island, and Vermont.</a:t>
            </a:r>
          </a:p>
          <a:p>
            <a:pPr marL="347472" indent="-182880">
              <a:buFont typeface="Arial" panose="020B0604020202020204" pitchFamily="34" charset="0"/>
              <a:buChar char="•"/>
            </a:pPr>
            <a:r>
              <a:rPr lang="en-US" dirty="0" smtClean="0"/>
              <a:t>At current rates of change, the benchmark would not be achieved overall or by any ethnic group for decades.</a:t>
            </a:r>
            <a:endParaRPr lang="en-US" dirty="0"/>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50</a:t>
            </a:fld>
            <a:endParaRPr lang="en-US"/>
          </a:p>
        </p:txBody>
      </p:sp>
    </p:spTree>
    <p:extLst>
      <p:ext uri="{BB962C8B-B14F-4D97-AF65-F5344CB8AC3E}">
        <p14:creationId xmlns:p14="http://schemas.microsoft.com/office/powerpoint/2010/main" val="33330776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Thirty years ago, the Heckler Report  found that:</a:t>
            </a:r>
          </a:p>
          <a:p>
            <a:pPr marL="347472" indent="-182880">
              <a:buFont typeface="Arial" panose="020B0604020202020204" pitchFamily="34" charset="0"/>
              <a:buChar char="•"/>
            </a:pPr>
            <a:r>
              <a:rPr lang="en-US" dirty="0" smtClean="0"/>
              <a:t>National data are not available for homicide deaths among Hispanic populations, but data from the five-State southwestern region, where more than 60% of Hispanics reside, show that from 1976 to 1980, the homicide rate was 21.6 per 100,000, more than 2.5 times the rate of the White population (7.7 per 100,000) in the same geographic area.</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51</a:t>
            </a:fld>
            <a:endParaRPr lang="en-US"/>
          </a:p>
        </p:txBody>
      </p:sp>
    </p:spTree>
    <p:extLst>
      <p:ext uri="{BB962C8B-B14F-4D97-AF65-F5344CB8AC3E}">
        <p14:creationId xmlns:p14="http://schemas.microsoft.com/office/powerpoint/2010/main" val="19665614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Trends:</a:t>
            </a:r>
            <a:r>
              <a:rPr lang="en-US" dirty="0" smtClean="0"/>
              <a:t> No</a:t>
            </a:r>
            <a:r>
              <a:rPr lang="en-US" baseline="0" dirty="0" smtClean="0"/>
              <a:t> measure of mental health care </a:t>
            </a:r>
            <a:r>
              <a:rPr lang="en-US" dirty="0" smtClean="0"/>
              <a:t>for Hispanics was improving;</a:t>
            </a:r>
            <a:r>
              <a:rPr lang="en-US" baseline="0" dirty="0" smtClean="0"/>
              <a:t> suicide deaths were increasing.</a:t>
            </a:r>
            <a:endParaRPr lang="en-US" dirty="0" smtClean="0"/>
          </a:p>
          <a:p>
            <a:pPr marL="171450" indent="-171450">
              <a:buFont typeface="Arial" panose="020B0604020202020204" pitchFamily="34" charset="0"/>
              <a:buChar char="•"/>
            </a:pPr>
            <a:r>
              <a:rPr lang="en-US" b="1" dirty="0" smtClean="0"/>
              <a:t>Groups With Disparities:</a:t>
            </a:r>
            <a:endParaRPr lang="en-US" dirty="0" smtClean="0"/>
          </a:p>
          <a:p>
            <a:pPr marL="347472" indent="-182880">
              <a:buFont typeface="Arial" panose="020B0604020202020204" pitchFamily="34" charset="0"/>
              <a:buChar char="•"/>
            </a:pPr>
            <a:r>
              <a:rPr lang="en-US" dirty="0" smtClean="0"/>
              <a:t>Hispanic adults were less likely than White adults to receive mental health treatment or counseling and this disparity was not changing over time.</a:t>
            </a:r>
          </a:p>
          <a:p>
            <a:pPr marL="347472" indent="-182880">
              <a:buFont typeface="Arial" panose="020B0604020202020204" pitchFamily="34" charset="0"/>
              <a:buChar char="•"/>
            </a:pPr>
            <a:r>
              <a:rPr lang="en-US" dirty="0" smtClean="0"/>
              <a:t>When experiencing a major depressive episode, Hispanic adults and adolescents were less </a:t>
            </a:r>
            <a:r>
              <a:rPr lang="en-US" dirty="0"/>
              <a:t>likely than </a:t>
            </a:r>
            <a:r>
              <a:rPr lang="en-US" dirty="0" smtClean="0"/>
              <a:t>Whites to receive treatment. These disparities were not changing over time.</a:t>
            </a:r>
          </a:p>
          <a:p>
            <a:pPr marL="347472" indent="-182880">
              <a:buFont typeface="Arial" panose="020B0604020202020204" pitchFamily="34" charset="0"/>
              <a:buChar char="•"/>
            </a:pPr>
            <a:r>
              <a:rPr lang="en-US" dirty="0" smtClean="0"/>
              <a:t>Hispanics had lower suicide death rates than Whites, but this disparity was narrowing as Hispanic suicide deaths increased.</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52</a:t>
            </a:fld>
            <a:endParaRPr lang="en-US"/>
          </a:p>
        </p:txBody>
      </p:sp>
    </p:spTree>
    <p:extLst>
      <p:ext uri="{BB962C8B-B14F-4D97-AF65-F5344CB8AC3E}">
        <p14:creationId xmlns:p14="http://schemas.microsoft.com/office/powerpoint/2010/main" val="5658152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Importance:</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United States</a:t>
            </a:r>
            <a:r>
              <a:rPr lang="en-US" sz="1200" kern="1200" baseline="0" dirty="0" smtClean="0">
                <a:solidFill>
                  <a:schemeClr val="tx1"/>
                </a:solidFill>
                <a:effectLst/>
                <a:latin typeface="+mn-lt"/>
                <a:ea typeface="+mn-ea"/>
                <a:cs typeface="+mn-cs"/>
              </a:rPr>
              <a:t> Preventive Services Task Force (USPSTF) recommends screening adults for depression when staff-assisted depression care supports are in place to ensure accurate diagnosis, effective treatment , and </a:t>
            </a:r>
            <a:r>
              <a:rPr lang="en-US" sz="1200" kern="1200" baseline="0" dirty="0" err="1" smtClean="0">
                <a:solidFill>
                  <a:schemeClr val="tx1"/>
                </a:solidFill>
                <a:effectLst/>
                <a:latin typeface="+mn-lt"/>
                <a:ea typeface="+mn-ea"/>
                <a:cs typeface="+mn-cs"/>
              </a:rPr>
              <a:t>followup</a:t>
            </a:r>
            <a:r>
              <a:rPr lang="en-US" sz="1200" kern="1200" baseline="0" dirty="0" smtClean="0">
                <a:solidFill>
                  <a:schemeClr val="tx1"/>
                </a:solidFill>
                <a:effectLst/>
                <a:latin typeface="+mn-lt"/>
                <a:ea typeface="+mn-ea"/>
                <a:cs typeface="+mn-cs"/>
              </a:rPr>
              <a:t> (USPSTF, 2015*).</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Overall</a:t>
            </a:r>
            <a:r>
              <a:rPr lang="en-US" sz="1200" b="1" kern="1200" baseline="0" dirty="0" smtClean="0">
                <a:solidFill>
                  <a:schemeClr val="tx1"/>
                </a:solidFill>
                <a:effectLst/>
                <a:latin typeface="+mn-lt"/>
                <a:ea typeface="+mn-ea"/>
                <a:cs typeface="+mn-cs"/>
              </a:rPr>
              <a:t> Rate: </a:t>
            </a:r>
            <a:r>
              <a:rPr lang="en-US" sz="1200" kern="1200" dirty="0" smtClean="0">
                <a:solidFill>
                  <a:schemeClr val="tx1"/>
                </a:solidFill>
                <a:effectLst/>
                <a:latin typeface="+mn-lt"/>
                <a:ea typeface="+mn-ea"/>
                <a:cs typeface="+mn-cs"/>
              </a:rPr>
              <a:t>In 2012, 68% of adults with a major depressive episode received treatment for depression.</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Groups With Disparities:</a:t>
            </a:r>
          </a:p>
          <a:p>
            <a:pPr marL="347472" lvl="1" indent="-182880">
              <a:buFont typeface="Arial" panose="020B0604020202020204" pitchFamily="34" charset="0"/>
              <a:buChar char="•"/>
            </a:pPr>
            <a:r>
              <a:rPr lang="en-US" sz="1200" kern="1200" dirty="0" smtClean="0">
                <a:solidFill>
                  <a:schemeClr val="tx1"/>
                </a:solidFill>
                <a:effectLst/>
                <a:latin typeface="+mn-lt"/>
                <a:ea typeface="+mn-ea"/>
                <a:cs typeface="+mn-cs"/>
              </a:rPr>
              <a:t>In all years, Black adults with depression were less likely than White adults to receive treatment. </a:t>
            </a:r>
          </a:p>
          <a:p>
            <a:pPr marL="347472" lvl="1" indent="-182880">
              <a:buFont typeface="Arial" panose="020B0604020202020204" pitchFamily="34" charset="0"/>
              <a:buChar char="•"/>
            </a:pPr>
            <a:r>
              <a:rPr lang="en-US" sz="1200" b="0" kern="1200" dirty="0" smtClean="0">
                <a:solidFill>
                  <a:schemeClr val="tx1"/>
                </a:solidFill>
                <a:effectLst/>
                <a:latin typeface="+mn-lt"/>
                <a:ea typeface="+mn-ea"/>
                <a:cs typeface="+mn-cs"/>
              </a:rPr>
              <a:t>In</a:t>
            </a:r>
            <a:r>
              <a:rPr lang="en-US" sz="1200" b="0" kern="1200" baseline="0" dirty="0" smtClean="0">
                <a:solidFill>
                  <a:schemeClr val="tx1"/>
                </a:solidFill>
                <a:effectLst/>
                <a:latin typeface="+mn-lt"/>
                <a:ea typeface="+mn-ea"/>
                <a:cs typeface="+mn-cs"/>
              </a:rPr>
              <a:t> every year except 2010, </a:t>
            </a:r>
            <a:r>
              <a:rPr lang="en-US" sz="1200" kern="1200" baseline="0" dirty="0" smtClean="0">
                <a:solidFill>
                  <a:schemeClr val="tx1"/>
                </a:solidFill>
                <a:effectLst/>
                <a:latin typeface="+mn-lt"/>
                <a:ea typeface="+mn-ea"/>
                <a:cs typeface="+mn-cs"/>
              </a:rPr>
              <a:t>Hispanic adults with depression were less likely than White adults to receive treatment.</a:t>
            </a:r>
          </a:p>
          <a:p>
            <a:pPr marL="164592" lvl="1" indent="0">
              <a:buFont typeface="Arial" panose="020B0604020202020204" pitchFamily="34" charset="0"/>
              <a:buNone/>
            </a:pPr>
            <a:endParaRPr lang="en-US" sz="1200" b="0" i="0" u="none" strike="noStrike" kern="1200" baseline="0" dirty="0" smtClean="0">
              <a:solidFill>
                <a:schemeClr val="tx1"/>
              </a:solidFill>
              <a:effectLst/>
              <a:latin typeface="+mn-lt"/>
              <a:ea typeface="+mn-ea"/>
              <a:cs typeface="+mn-cs"/>
            </a:endParaRPr>
          </a:p>
          <a:p>
            <a:pPr marL="0" lvl="1" indent="0">
              <a:buFont typeface="Arial" panose="020B0604020202020204" pitchFamily="34" charset="0"/>
              <a:buNone/>
            </a:pPr>
            <a:r>
              <a:rPr lang="en-US" sz="1200" b="0" i="0" u="none" strike="noStrike" kern="1200" baseline="0" dirty="0" smtClean="0">
                <a:solidFill>
                  <a:schemeClr val="tx1"/>
                </a:solidFill>
                <a:effectLst/>
                <a:latin typeface="+mn-lt"/>
                <a:ea typeface="+mn-ea"/>
                <a:cs typeface="+mn-cs"/>
              </a:rPr>
              <a:t>* </a:t>
            </a:r>
            <a:r>
              <a:rPr lang="en-US" sz="1200" b="0" i="0" u="none" strike="noStrike" kern="1200" baseline="0" dirty="0" smtClean="0">
                <a:solidFill>
                  <a:schemeClr val="tx1"/>
                </a:solidFill>
                <a:latin typeface="+mn-lt"/>
                <a:ea typeface="+mn-ea"/>
                <a:cs typeface="+mn-cs"/>
              </a:rPr>
              <a:t>Depression in adults: screening. Released December 2009. Current as of July 2015. http://www.uspreventiveservicestaskforce.org/Page/Document/UpdateSummaryFinal/depression-in-adults-screening?ds=1&amp;s=depression. </a:t>
            </a:r>
            <a:endParaRPr lang="en-US" sz="1200" kern="1200" baseline="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53</a:t>
            </a:fld>
            <a:endParaRPr lang="en-US"/>
          </a:p>
        </p:txBody>
      </p:sp>
    </p:spTree>
    <p:extLst>
      <p:ext uri="{BB962C8B-B14F-4D97-AF65-F5344CB8AC3E}">
        <p14:creationId xmlns:p14="http://schemas.microsoft.com/office/powerpoint/2010/main" val="26923968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baseline="0" dirty="0" smtClean="0">
                <a:solidFill>
                  <a:schemeClr val="tx1"/>
                </a:solidFill>
                <a:effectLst/>
                <a:latin typeface="+mn-lt"/>
                <a:ea typeface="+mn-ea"/>
                <a:cs typeface="+mn-cs"/>
              </a:rPr>
              <a:t>Importance:</a:t>
            </a:r>
          </a:p>
          <a:p>
            <a:pPr marL="347472" marR="0" lvl="1"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Outpatient mental health treatment and psychotropic medication use in children and adolescents increased in the United States between 1996-1998 and 2010-2012. Although youths with less severe or no impairment accounted for most of the absolute increase in service use, youths with more severe impairment had the greatest relative increase in use, yet less than half accessed services in 2010-2012 (</a:t>
            </a:r>
            <a:r>
              <a:rPr lang="en-US" sz="1200" kern="1200" baseline="0" dirty="0" err="1" smtClean="0">
                <a:solidFill>
                  <a:schemeClr val="tx1"/>
                </a:solidFill>
                <a:effectLst/>
                <a:latin typeface="+mn-lt"/>
                <a:ea typeface="+mn-ea"/>
                <a:cs typeface="+mn-cs"/>
              </a:rPr>
              <a:t>Olfson</a:t>
            </a:r>
            <a:r>
              <a:rPr lang="en-US" sz="1200" kern="1200" baseline="0" dirty="0" smtClean="0">
                <a:solidFill>
                  <a:schemeClr val="tx1"/>
                </a:solidFill>
                <a:effectLst/>
                <a:latin typeface="+mn-lt"/>
                <a:ea typeface="+mn-ea"/>
                <a:cs typeface="+mn-cs"/>
              </a:rPr>
              <a:t>, et al., 2015*).</a:t>
            </a:r>
          </a:p>
          <a:p>
            <a:pPr marL="347472" marR="0" lvl="1"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United</a:t>
            </a:r>
            <a:r>
              <a:rPr lang="en-US" sz="1200" kern="1200" baseline="0" dirty="0" smtClean="0">
                <a:solidFill>
                  <a:schemeClr val="tx1"/>
                </a:solidFill>
                <a:effectLst/>
                <a:latin typeface="+mn-lt"/>
                <a:ea typeface="+mn-ea"/>
                <a:cs typeface="+mn-cs"/>
              </a:rPr>
              <a:t> States Preventive Services Task Force (USPSTF) recommends screening of adolescents ages 12-18 years for major depressive disorder when systems are in place to ensure accurate diagnosis, psychotherapy (cognitive-behavioral or interpersonal), and </a:t>
            </a:r>
            <a:r>
              <a:rPr lang="en-US" sz="1200" kern="1200" baseline="0" dirty="0" err="1" smtClean="0">
                <a:solidFill>
                  <a:schemeClr val="tx1"/>
                </a:solidFill>
                <a:effectLst/>
                <a:latin typeface="+mn-lt"/>
                <a:ea typeface="+mn-ea"/>
                <a:cs typeface="+mn-cs"/>
              </a:rPr>
              <a:t>followup</a:t>
            </a:r>
            <a:r>
              <a:rPr lang="en-US" sz="1200" kern="1200" baseline="0" dirty="0" smtClean="0">
                <a:solidFill>
                  <a:schemeClr val="tx1"/>
                </a:solidFill>
                <a:effectLst/>
                <a:latin typeface="+mn-lt"/>
                <a:ea typeface="+mn-ea"/>
                <a:cs typeface="+mn-cs"/>
              </a:rPr>
              <a:t> (USPSTF, 2015**).</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Overall Rate:</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In </a:t>
            </a:r>
            <a:r>
              <a:rPr lang="en-US" sz="1200" b="0" kern="1200" dirty="0" smtClean="0">
                <a:solidFill>
                  <a:schemeClr val="tx1"/>
                </a:solidFill>
                <a:effectLst/>
                <a:latin typeface="+mn-lt"/>
                <a:ea typeface="+mn-ea"/>
                <a:cs typeface="+mn-cs"/>
              </a:rPr>
              <a:t>2012</a:t>
            </a:r>
            <a:r>
              <a:rPr lang="en-US" sz="1200" kern="1200" dirty="0" smtClean="0">
                <a:solidFill>
                  <a:schemeClr val="tx1"/>
                </a:solidFill>
                <a:effectLst/>
                <a:latin typeface="+mn-lt"/>
                <a:ea typeface="+mn-ea"/>
                <a:cs typeface="+mn-cs"/>
              </a:rPr>
              <a:t>, 37% of adolescents with a major depressive episode received treatment for depression.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Groups With Disparities: </a:t>
            </a:r>
            <a:r>
              <a:rPr lang="en-US" sz="1200" kern="1200" dirty="0" smtClean="0">
                <a:solidFill>
                  <a:schemeClr val="tx1"/>
                </a:solidFill>
                <a:effectLst/>
                <a:latin typeface="+mn-lt"/>
                <a:ea typeface="+mn-ea"/>
                <a:cs typeface="+mn-cs"/>
              </a:rPr>
              <a:t>In 2012, Hispanic adolescents with depression were less likely than White adolescents to receive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Olfson</a:t>
            </a:r>
            <a:r>
              <a:rPr lang="en-US" sz="1200" b="0" i="0" u="none" strike="noStrike" kern="1200" baseline="0" dirty="0" smtClean="0">
                <a:solidFill>
                  <a:schemeClr val="tx1"/>
                </a:solidFill>
                <a:latin typeface="+mn-lt"/>
                <a:ea typeface="+mn-ea"/>
                <a:cs typeface="+mn-cs"/>
              </a:rPr>
              <a:t> M1, </a:t>
            </a:r>
            <a:r>
              <a:rPr lang="en-US" sz="1200" b="0" i="0" u="none" strike="noStrike" kern="1200" baseline="0" dirty="0" err="1" smtClean="0">
                <a:solidFill>
                  <a:schemeClr val="tx1"/>
                </a:solidFill>
                <a:latin typeface="+mn-lt"/>
                <a:ea typeface="+mn-ea"/>
                <a:cs typeface="+mn-cs"/>
              </a:rPr>
              <a:t>Druss</a:t>
            </a:r>
            <a:r>
              <a:rPr lang="en-US" sz="1200" b="0" i="0" u="none" strike="noStrike" kern="1200" baseline="0" dirty="0" smtClean="0">
                <a:solidFill>
                  <a:schemeClr val="tx1"/>
                </a:solidFill>
                <a:latin typeface="+mn-lt"/>
                <a:ea typeface="+mn-ea"/>
                <a:cs typeface="+mn-cs"/>
              </a:rPr>
              <a:t> BG, Marcus SC. Trends in mental health care among children and adolescents. N </a:t>
            </a:r>
            <a:r>
              <a:rPr lang="en-US" sz="1200" b="0" i="0" u="none" strike="noStrike" kern="1200" baseline="0" dirty="0" err="1" smtClean="0">
                <a:solidFill>
                  <a:schemeClr val="tx1"/>
                </a:solidFill>
                <a:latin typeface="+mn-lt"/>
                <a:ea typeface="+mn-ea"/>
                <a:cs typeface="+mn-cs"/>
              </a:rPr>
              <a:t>Engl</a:t>
            </a:r>
            <a:r>
              <a:rPr lang="en-US" sz="1200" b="0" i="0" u="none" strike="noStrike" kern="1200" baseline="0" dirty="0" smtClean="0">
                <a:solidFill>
                  <a:schemeClr val="tx1"/>
                </a:solidFill>
                <a:latin typeface="+mn-lt"/>
                <a:ea typeface="+mn-ea"/>
                <a:cs typeface="+mn-cs"/>
              </a:rPr>
              <a:t> J Med. 2015 May 21;372(21):2029-38. </a:t>
            </a:r>
            <a:endParaRPr lang="en-US" sz="1200" kern="120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 Depression in children and adolescents: screening. Released December 2009. Current as of July 2015. http://www.uspreventiveservicestaskforce.org/Page/Document/UpdateSummaryFinal/depression-in-children-and-adolescents-screening?ds=1&amp;s=depression </a:t>
            </a:r>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54</a:t>
            </a:fld>
            <a:endParaRPr lang="en-US"/>
          </a:p>
        </p:txBody>
      </p:sp>
    </p:spTree>
    <p:extLst>
      <p:ext uri="{BB962C8B-B14F-4D97-AF65-F5344CB8AC3E}">
        <p14:creationId xmlns:p14="http://schemas.microsoft.com/office/powerpoint/2010/main" val="9836792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86ACB8B-1497-4456-ABDA-EAA50958D561}" type="slidenum">
              <a:rPr lang="en-US" altLang="en-US"/>
              <a:pPr/>
              <a:t>55</a:t>
            </a:fld>
            <a:endParaRPr lang="en-US" altLang="en-US"/>
          </a:p>
        </p:txBody>
      </p:sp>
      <p:sp>
        <p:nvSpPr>
          <p:cNvPr id="22529" name="Rectangle 1"/>
          <p:cNvSpPr txBox="1">
            <a:spLocks noGrp="1" noRot="1" noChangeAspect="1" noChangeArrowheads="1"/>
          </p:cNvSpPr>
          <p:nvPr>
            <p:ph type="sldImg"/>
          </p:nvPr>
        </p:nvSpPr>
        <p:spPr bwMode="auto">
          <a:xfrm>
            <a:off x="484632" y="694944"/>
            <a:ext cx="6043792" cy="4535424"/>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0" name="Rectangle 2"/>
          <p:cNvSpPr txBox="1">
            <a:spLocks noGrp="1" noChangeArrowheads="1"/>
          </p:cNvSpPr>
          <p:nvPr>
            <p:ph type="body" idx="1"/>
          </p:nvPr>
        </p:nvSpPr>
        <p:spPr bwMode="auto">
          <a:xfrm>
            <a:off x="701613" y="5562600"/>
            <a:ext cx="5607175" cy="30339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Thirty years ago, the Heckler Report  found that:</a:t>
            </a:r>
          </a:p>
          <a:p>
            <a:pPr marL="347472" indent="-182880">
              <a:buFont typeface="Arial" panose="020B0604020202020204" pitchFamily="34" charset="0"/>
              <a:buChar char="•"/>
            </a:pPr>
            <a:r>
              <a:rPr lang="en-US" dirty="0" smtClean="0"/>
              <a:t>There is considerable variation within the Hispanic population, and while </a:t>
            </a:r>
            <a:r>
              <a:rPr lang="en-US" dirty="0" err="1" smtClean="0"/>
              <a:t>postneonatal</a:t>
            </a:r>
            <a:r>
              <a:rPr lang="en-US" dirty="0" smtClean="0"/>
              <a:t> mortality rates are elevated, the birth weight distributions are generally favorable.</a:t>
            </a:r>
          </a:p>
          <a:p>
            <a:pPr marL="347472" indent="-182880">
              <a:buFont typeface="Arial" panose="020B0604020202020204" pitchFamily="34" charset="0"/>
              <a:buChar char="•"/>
            </a:pPr>
            <a:r>
              <a:rPr lang="en-US" dirty="0" smtClean="0"/>
              <a:t>Only 58% of Mexican American mothers begin prenatal care in the first trimester, less than for Blacks or Whites.</a:t>
            </a:r>
          </a:p>
          <a:p>
            <a:pPr marL="347472" indent="-182880">
              <a:buFont typeface="Arial" panose="020B0604020202020204" pitchFamily="34" charset="0"/>
              <a:buChar char="•"/>
            </a:pPr>
            <a:r>
              <a:rPr lang="en-US" dirty="0" smtClean="0"/>
              <a:t>The birth weight and hence infant mortality rates of U.S.-born Puerto Ricans are less favorable than those for Mexican Americans.</a:t>
            </a:r>
          </a:p>
          <a:p>
            <a:pPr marL="347472" indent="-182880">
              <a:buFont typeface="Arial" panose="020B0604020202020204" pitchFamily="34" charset="0"/>
              <a:buChar char="•"/>
            </a:pPr>
            <a:r>
              <a:rPr lang="en-US" dirty="0" smtClean="0"/>
              <a:t>Data on birth weight show a favorable distribution for Cubans.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56</a:t>
            </a:fld>
            <a:endParaRPr lang="en-US"/>
          </a:p>
        </p:txBody>
      </p:sp>
    </p:spTree>
    <p:extLst>
      <p:ext uri="{BB962C8B-B14F-4D97-AF65-F5344CB8AC3E}">
        <p14:creationId xmlns:p14="http://schemas.microsoft.com/office/powerpoint/2010/main" val="19665614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Trends:</a:t>
            </a:r>
            <a:r>
              <a:rPr lang="en-US" dirty="0" smtClean="0"/>
              <a:t> Birth trauma and obstetric trauma were improving</a:t>
            </a:r>
            <a:r>
              <a:rPr lang="en-US" baseline="0" dirty="0" smtClean="0"/>
              <a:t> over time but other measures of maternity care were not changing.</a:t>
            </a:r>
            <a:endParaRPr lang="en-US" dirty="0" smtClean="0"/>
          </a:p>
          <a:p>
            <a:pPr marL="171450" indent="-171450">
              <a:buFont typeface="Arial" panose="020B0604020202020204" pitchFamily="34" charset="0"/>
              <a:buChar char="•"/>
            </a:pPr>
            <a:r>
              <a:rPr lang="en-US" b="1" dirty="0" smtClean="0"/>
              <a:t>Groups With Disparities:</a:t>
            </a:r>
            <a:endParaRPr lang="en-US" dirty="0" smtClean="0"/>
          </a:p>
          <a:p>
            <a:pPr marL="347472" indent="-182880">
              <a:buFont typeface="Arial" panose="020B0604020202020204" pitchFamily="34" charset="0"/>
              <a:buChar char="•"/>
            </a:pPr>
            <a:r>
              <a:rPr lang="en-US" dirty="0" smtClean="0"/>
              <a:t>Hispanics had lower rates of birth trauma and obstetric trauma than Whites and these disparities were not changing over time.</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57</a:t>
            </a:fld>
            <a:endParaRPr lang="en-US"/>
          </a:p>
        </p:txBody>
      </p:sp>
    </p:spTree>
    <p:extLst>
      <p:ext uri="{BB962C8B-B14F-4D97-AF65-F5344CB8AC3E}">
        <p14:creationId xmlns:p14="http://schemas.microsoft.com/office/powerpoint/2010/main" val="5658152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257800"/>
            <a:ext cx="6400800" cy="3341370"/>
          </a:xfrm>
        </p:spPr>
        <p:txBody>
          <a:bodyPr>
            <a:normAutofit/>
          </a:bodyPr>
          <a:lstStyle/>
          <a:p>
            <a:pPr marL="171450" indent="-171450">
              <a:buFont typeface="Arial" panose="020B0604020202020204" pitchFamily="34" charset="0"/>
              <a:buChar char="•"/>
            </a:pPr>
            <a:r>
              <a:rPr lang="en-US" b="1" dirty="0"/>
              <a:t>Importance:</a:t>
            </a:r>
            <a:r>
              <a:rPr lang="en-US" dirty="0"/>
              <a:t> </a:t>
            </a:r>
            <a:r>
              <a:rPr lang="en-US" b="0" dirty="0" smtClean="0"/>
              <a:t>Low</a:t>
            </a:r>
            <a:r>
              <a:rPr lang="en-US" b="0" baseline="0" dirty="0" smtClean="0"/>
              <a:t> birth weight can put infants at risk of various complications and death. Adequate prenatal care can help ensure that babies are born full term and at a healthy weight.</a:t>
            </a:r>
            <a:endParaRPr lang="en-US" dirty="0" smtClean="0"/>
          </a:p>
          <a:p>
            <a:pPr marL="171450" indent="-171450">
              <a:buFont typeface="Arial" panose="020B0604020202020204" pitchFamily="34" charset="0"/>
              <a:buChar char="•"/>
            </a:pPr>
            <a:r>
              <a:rPr lang="en-US" b="1" dirty="0" smtClean="0"/>
              <a:t>Trends</a:t>
            </a:r>
            <a:r>
              <a:rPr lang="en-US" b="1" dirty="0"/>
              <a:t>: </a:t>
            </a:r>
            <a:r>
              <a:rPr lang="en-US" dirty="0"/>
              <a:t>From </a:t>
            </a:r>
            <a:r>
              <a:rPr lang="en-US" dirty="0" smtClean="0"/>
              <a:t>2007 </a:t>
            </a:r>
            <a:r>
              <a:rPr lang="en-US" dirty="0"/>
              <a:t>to </a:t>
            </a:r>
            <a:r>
              <a:rPr lang="en-US" dirty="0" smtClean="0"/>
              <a:t>2013, </a:t>
            </a:r>
            <a:r>
              <a:rPr lang="en-US" dirty="0"/>
              <a:t>the percentage of </a:t>
            </a:r>
            <a:r>
              <a:rPr lang="en-US" dirty="0" smtClean="0"/>
              <a:t>live-born infants with low birth weight improved among Blacks but did not change overall or for Whites or Hispanics.</a:t>
            </a:r>
            <a:endParaRPr lang="en-US" b="1" dirty="0"/>
          </a:p>
          <a:p>
            <a:pPr marL="171450" indent="-171450">
              <a:buFont typeface="Arial" panose="020B0604020202020204" pitchFamily="34" charset="0"/>
              <a:buChar char="•"/>
            </a:pPr>
            <a:r>
              <a:rPr lang="en-US" b="1" dirty="0"/>
              <a:t>Groups </a:t>
            </a:r>
            <a:r>
              <a:rPr lang="en-US" b="1" dirty="0" smtClean="0"/>
              <a:t>With </a:t>
            </a:r>
            <a:r>
              <a:rPr lang="en-US" b="1" dirty="0"/>
              <a:t>Disparities</a:t>
            </a:r>
            <a:r>
              <a:rPr lang="en-US" b="1" dirty="0" smtClean="0"/>
              <a:t>:</a:t>
            </a:r>
          </a:p>
          <a:p>
            <a:pPr marL="347472" lvl="0" indent="-182880">
              <a:buFont typeface="Arial" panose="020B0604020202020204" pitchFamily="34" charset="0"/>
              <a:buChar char="•"/>
            </a:pPr>
            <a:r>
              <a:rPr lang="en-US" dirty="0"/>
              <a:t>In all years, </a:t>
            </a:r>
            <a:r>
              <a:rPr lang="en-US" dirty="0" smtClean="0"/>
              <a:t>Black infants </a:t>
            </a:r>
            <a:r>
              <a:rPr lang="en-US" dirty="0"/>
              <a:t>were more likely than </a:t>
            </a:r>
            <a:r>
              <a:rPr lang="en-US" dirty="0" smtClean="0"/>
              <a:t>White </a:t>
            </a:r>
            <a:r>
              <a:rPr lang="en-US" dirty="0"/>
              <a:t>infants to be low birth weight. </a:t>
            </a:r>
            <a:endParaRPr lang="en-US" dirty="0" smtClean="0"/>
          </a:p>
          <a:p>
            <a:pPr marL="347472" indent="-182880">
              <a:buFont typeface="Arial" panose="020B0604020202020204" pitchFamily="34" charset="0"/>
              <a:buChar char="•"/>
            </a:pPr>
            <a:r>
              <a:rPr lang="en-US" dirty="0"/>
              <a:t>In all years, Puerto Rican infants were more likely than </a:t>
            </a:r>
            <a:r>
              <a:rPr lang="en-US" dirty="0" smtClean="0"/>
              <a:t>White </a:t>
            </a:r>
            <a:r>
              <a:rPr lang="en-US" dirty="0"/>
              <a:t>infants to be low birth weight. </a:t>
            </a:r>
          </a:p>
          <a:p>
            <a:pPr marL="171450" indent="-171450">
              <a:buFont typeface="Arial" panose="020B0604020202020204" pitchFamily="34" charset="0"/>
              <a:buChar char="•"/>
            </a:pPr>
            <a:r>
              <a:rPr lang="en-US" b="1" dirty="0" smtClean="0"/>
              <a:t>Achievable Benchmark:</a:t>
            </a:r>
            <a:endParaRPr lang="en-US" b="1" dirty="0"/>
          </a:p>
          <a:p>
            <a:pPr marL="347472" indent="-182880">
              <a:buFont typeface="Arial" panose="020B0604020202020204" pitchFamily="34" charset="0"/>
              <a:buChar char="•"/>
            </a:pPr>
            <a:r>
              <a:rPr lang="en-US" dirty="0"/>
              <a:t>The </a:t>
            </a:r>
            <a:r>
              <a:rPr lang="en-US" dirty="0" smtClean="0"/>
              <a:t>2007-2009 </a:t>
            </a:r>
            <a:r>
              <a:rPr lang="en-US" dirty="0"/>
              <a:t>top 5 State achievable benchmark was </a:t>
            </a:r>
            <a:r>
              <a:rPr lang="en-US" dirty="0" smtClean="0"/>
              <a:t>6.3%. </a:t>
            </a:r>
            <a:r>
              <a:rPr lang="en-US" dirty="0"/>
              <a:t>The top 5 States </a:t>
            </a:r>
            <a:r>
              <a:rPr lang="en-US" dirty="0" smtClean="0"/>
              <a:t>that contributed to the achievable benchmark are Alaska, Maine, Oregon, South Dakota, and Washington.</a:t>
            </a:r>
          </a:p>
          <a:p>
            <a:pPr marL="347472" lvl="0" indent="-182880">
              <a:buFont typeface="Arial" panose="020B0604020202020204" pitchFamily="34" charset="0"/>
              <a:buChar char="•"/>
            </a:pPr>
            <a:r>
              <a:rPr lang="en-US" dirty="0" smtClean="0"/>
              <a:t>Except Black infants, no groups showed movement toward the benchmark.</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58</a:t>
            </a:fld>
            <a:endParaRPr lang="en-US"/>
          </a:p>
        </p:txBody>
      </p:sp>
    </p:spTree>
    <p:extLst>
      <p:ext uri="{BB962C8B-B14F-4D97-AF65-F5344CB8AC3E}">
        <p14:creationId xmlns:p14="http://schemas.microsoft.com/office/powerpoint/2010/main" val="4566871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257800"/>
            <a:ext cx="6400800" cy="3341370"/>
          </a:xfrm>
        </p:spPr>
        <p:txBody>
          <a:bodyPr>
            <a:normAutofit/>
          </a:bodyPr>
          <a:lstStyle/>
          <a:p>
            <a:pPr marL="171450" indent="-171450">
              <a:buFont typeface="Arial" panose="020B0604020202020204" pitchFamily="34" charset="0"/>
              <a:buChar char="•"/>
            </a:pPr>
            <a:r>
              <a:rPr lang="en-US" b="1" dirty="0" smtClean="0"/>
              <a:t>Trends</a:t>
            </a:r>
            <a:r>
              <a:rPr lang="en-US" b="1" dirty="0"/>
              <a:t>: </a:t>
            </a:r>
            <a:r>
              <a:rPr lang="en-US" dirty="0"/>
              <a:t>From </a:t>
            </a:r>
            <a:r>
              <a:rPr lang="en-US" dirty="0" smtClean="0"/>
              <a:t>2007 </a:t>
            </a:r>
            <a:r>
              <a:rPr lang="en-US" dirty="0"/>
              <a:t>to </a:t>
            </a:r>
            <a:r>
              <a:rPr lang="en-US" dirty="0" smtClean="0"/>
              <a:t>2013, </a:t>
            </a:r>
            <a:r>
              <a:rPr lang="en-US" dirty="0"/>
              <a:t>the percentage of </a:t>
            </a:r>
            <a:r>
              <a:rPr lang="en-US" dirty="0" smtClean="0"/>
              <a:t>live-born infants with very low birth weight improved overall and among Whites and Blacks but did not change among Hispanics.  This led to a widening of the Hispanic-White difference although it is still below our threshold for identifying statistically significant disparities.</a:t>
            </a:r>
            <a:endParaRPr lang="en-US" b="1" dirty="0"/>
          </a:p>
          <a:p>
            <a:pPr marL="171450" indent="-171450">
              <a:buFont typeface="Arial" panose="020B0604020202020204" pitchFamily="34" charset="0"/>
              <a:buChar char="•"/>
            </a:pPr>
            <a:r>
              <a:rPr lang="en-US" b="1" dirty="0"/>
              <a:t>Groups </a:t>
            </a:r>
            <a:r>
              <a:rPr lang="en-US" b="1" dirty="0" smtClean="0"/>
              <a:t>With </a:t>
            </a:r>
            <a:r>
              <a:rPr lang="en-US" b="1" dirty="0"/>
              <a:t>Disparities</a:t>
            </a:r>
            <a:r>
              <a:rPr lang="en-US" b="1" dirty="0" smtClean="0"/>
              <a:t>:</a:t>
            </a:r>
          </a:p>
          <a:p>
            <a:pPr marL="347472" lvl="0" indent="-182880">
              <a:buFont typeface="Arial" panose="020B0604020202020204" pitchFamily="34" charset="0"/>
              <a:buChar char="•"/>
            </a:pPr>
            <a:r>
              <a:rPr lang="en-US" dirty="0"/>
              <a:t>In all years, </a:t>
            </a:r>
            <a:r>
              <a:rPr lang="en-US" dirty="0" smtClean="0"/>
              <a:t>Black infants </a:t>
            </a:r>
            <a:r>
              <a:rPr lang="en-US" dirty="0"/>
              <a:t>were more likely than </a:t>
            </a:r>
            <a:r>
              <a:rPr lang="en-US" dirty="0" smtClean="0"/>
              <a:t>White </a:t>
            </a:r>
            <a:r>
              <a:rPr lang="en-US" dirty="0"/>
              <a:t>infants to </a:t>
            </a:r>
            <a:r>
              <a:rPr lang="en-US" dirty="0" smtClean="0"/>
              <a:t>have very low </a:t>
            </a:r>
            <a:r>
              <a:rPr lang="en-US" dirty="0"/>
              <a:t>birth weight. </a:t>
            </a:r>
            <a:endParaRPr lang="en-US" dirty="0" smtClean="0"/>
          </a:p>
          <a:p>
            <a:pPr marL="347472" indent="-182880">
              <a:buFont typeface="Arial" panose="020B0604020202020204" pitchFamily="34" charset="0"/>
              <a:buChar char="•"/>
            </a:pPr>
            <a:r>
              <a:rPr lang="en-US" dirty="0"/>
              <a:t>In all years, Puerto Rican infants were more likely than </a:t>
            </a:r>
            <a:r>
              <a:rPr lang="en-US" dirty="0" smtClean="0"/>
              <a:t>White </a:t>
            </a:r>
            <a:r>
              <a:rPr lang="en-US" dirty="0"/>
              <a:t>infants to </a:t>
            </a:r>
            <a:r>
              <a:rPr lang="en-US" dirty="0" smtClean="0"/>
              <a:t>have very low </a:t>
            </a:r>
            <a:r>
              <a:rPr lang="en-US" dirty="0"/>
              <a:t>birth weight. </a:t>
            </a:r>
          </a:p>
        </p:txBody>
      </p:sp>
      <p:sp>
        <p:nvSpPr>
          <p:cNvPr id="4" name="Slide Number Placeholder 3"/>
          <p:cNvSpPr>
            <a:spLocks noGrp="1"/>
          </p:cNvSpPr>
          <p:nvPr>
            <p:ph type="sldNum" sz="quarter" idx="10"/>
          </p:nvPr>
        </p:nvSpPr>
        <p:spPr/>
        <p:txBody>
          <a:bodyPr/>
          <a:lstStyle/>
          <a:p>
            <a:fld id="{E70E7EC0-D47B-461F-A069-1AF30F543FB1}"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456687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6</a:t>
            </a:fld>
            <a:endParaRPr lang="en-US"/>
          </a:p>
        </p:txBody>
      </p:sp>
    </p:spTree>
    <p:extLst>
      <p:ext uri="{BB962C8B-B14F-4D97-AF65-F5344CB8AC3E}">
        <p14:creationId xmlns:p14="http://schemas.microsoft.com/office/powerpoint/2010/main" val="22889862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257800"/>
            <a:ext cx="6400800" cy="3341370"/>
          </a:xfrm>
        </p:spPr>
        <p:txBody>
          <a:bodyPr>
            <a:normAutofit/>
          </a:bodyPr>
          <a:lstStyle/>
          <a:p>
            <a:pPr marL="171450" indent="-171450">
              <a:buFont typeface="Arial" panose="020B0604020202020204" pitchFamily="34" charset="0"/>
              <a:buChar char="•"/>
            </a:pPr>
            <a:r>
              <a:rPr lang="en-US" b="1" dirty="0" smtClean="0"/>
              <a:t>Trends</a:t>
            </a:r>
            <a:r>
              <a:rPr lang="en-US" b="1" dirty="0"/>
              <a:t>: </a:t>
            </a:r>
            <a:r>
              <a:rPr lang="en-US" dirty="0"/>
              <a:t>From </a:t>
            </a:r>
            <a:r>
              <a:rPr lang="en-US" dirty="0" smtClean="0"/>
              <a:t>2003 </a:t>
            </a:r>
            <a:r>
              <a:rPr lang="en-US" dirty="0"/>
              <a:t>to </a:t>
            </a:r>
            <a:r>
              <a:rPr lang="en-US" dirty="0" smtClean="0"/>
              <a:t>2013, the rate of infant mortality among live births improved overall and among Whites and Blacks but changes among Hispanics were not statistically significant.</a:t>
            </a:r>
            <a:endParaRPr lang="en-US" b="1" dirty="0"/>
          </a:p>
          <a:p>
            <a:pPr marL="171450" indent="-171450">
              <a:buFont typeface="Arial" panose="020B0604020202020204" pitchFamily="34" charset="0"/>
              <a:buChar char="•"/>
            </a:pPr>
            <a:r>
              <a:rPr lang="en-US" b="1" dirty="0"/>
              <a:t>Groups </a:t>
            </a:r>
            <a:r>
              <a:rPr lang="en-US" b="1" dirty="0" smtClean="0"/>
              <a:t>With </a:t>
            </a:r>
            <a:r>
              <a:rPr lang="en-US" b="1" dirty="0"/>
              <a:t>Disparities</a:t>
            </a:r>
            <a:r>
              <a:rPr lang="en-US" b="1" dirty="0" smtClean="0"/>
              <a:t>:</a:t>
            </a:r>
          </a:p>
          <a:p>
            <a:pPr marL="347472" lvl="0" indent="-182880">
              <a:buFont typeface="Arial" panose="020B0604020202020204" pitchFamily="34" charset="0"/>
              <a:buChar char="•"/>
            </a:pPr>
            <a:r>
              <a:rPr lang="en-US" dirty="0"/>
              <a:t>In all years, </a:t>
            </a:r>
            <a:r>
              <a:rPr lang="en-US" dirty="0" smtClean="0"/>
              <a:t>mortality was higher among Black infants than White infants. </a:t>
            </a:r>
          </a:p>
          <a:p>
            <a:pPr marL="347472" indent="-182880">
              <a:buFont typeface="Arial" panose="020B0604020202020204" pitchFamily="34" charset="0"/>
              <a:buChar char="•"/>
            </a:pPr>
            <a:r>
              <a:rPr lang="en-US" dirty="0"/>
              <a:t>In all years, mortality was higher among </a:t>
            </a:r>
            <a:r>
              <a:rPr lang="en-US" dirty="0" smtClean="0"/>
              <a:t>Puerto </a:t>
            </a:r>
            <a:r>
              <a:rPr lang="en-US" dirty="0"/>
              <a:t>Rican infants </a:t>
            </a:r>
            <a:r>
              <a:rPr lang="en-US" dirty="0" smtClean="0"/>
              <a:t>than White infants. </a:t>
            </a:r>
            <a:endParaRPr lang="en-US" dirty="0"/>
          </a:p>
          <a:p>
            <a:pPr marL="171450" indent="-171450">
              <a:buFont typeface="Arial" panose="020B0604020202020204" pitchFamily="34" charset="0"/>
              <a:buChar char="•"/>
            </a:pPr>
            <a:r>
              <a:rPr lang="en-US" b="1" dirty="0" smtClean="0"/>
              <a:t>Achievable Benchmark:</a:t>
            </a:r>
            <a:endParaRPr lang="en-US" b="1" dirty="0"/>
          </a:p>
          <a:p>
            <a:pPr marL="347472" indent="-182880">
              <a:buFont typeface="Arial" panose="020B0604020202020204" pitchFamily="34" charset="0"/>
              <a:buChar char="•"/>
            </a:pPr>
            <a:r>
              <a:rPr lang="en-US" dirty="0"/>
              <a:t>The </a:t>
            </a:r>
            <a:r>
              <a:rPr lang="en-US" dirty="0" smtClean="0"/>
              <a:t>2007-2009 </a:t>
            </a:r>
            <a:r>
              <a:rPr lang="en-US" dirty="0"/>
              <a:t>top 5 State achievable benchmark was </a:t>
            </a:r>
            <a:r>
              <a:rPr lang="en-US" dirty="0" smtClean="0"/>
              <a:t>5 per 1,000 live births. </a:t>
            </a:r>
            <a:r>
              <a:rPr lang="en-US" dirty="0"/>
              <a:t>The top 5 States </a:t>
            </a:r>
            <a:r>
              <a:rPr lang="en-US" dirty="0" smtClean="0"/>
              <a:t>that contributed to the achievable benchmark are California, Massachusetts, New Hampshire, Utah, and Washington.</a:t>
            </a:r>
          </a:p>
          <a:p>
            <a:pPr marL="347472" lvl="0" indent="-182880">
              <a:buFont typeface="Arial" panose="020B0604020202020204" pitchFamily="34" charset="0"/>
              <a:buChar char="•"/>
            </a:pPr>
            <a:r>
              <a:rPr lang="en-US" dirty="0" smtClean="0"/>
              <a:t>Hispanics, including Mexicans, Cubans, and Central and South Americans, have achieved the benchmark.  Whites and Puerto Ricans are close to the benchmark.  Blacks are farthest from the benchmark.</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4566871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u="none" dirty="0" smtClean="0"/>
              <a:t>Trends: </a:t>
            </a:r>
          </a:p>
          <a:p>
            <a:pPr marL="347472" indent="-182880">
              <a:buFont typeface="Arial" panose="020B0604020202020204" pitchFamily="34" charset="0"/>
              <a:buChar char="•"/>
            </a:pPr>
            <a:r>
              <a:rPr lang="en-US" u="none" dirty="0" smtClean="0"/>
              <a:t>Birth trauma-neonatal injury rates fell from 2.6 per 1,000 live births in 2004 to </a:t>
            </a:r>
            <a:r>
              <a:rPr lang="en-US" i="0" u="none" dirty="0" smtClean="0"/>
              <a:t>1.9 </a:t>
            </a:r>
            <a:r>
              <a:rPr lang="en-US" u="none" dirty="0" smtClean="0"/>
              <a:t>per 1,000 live births in 2012.</a:t>
            </a:r>
          </a:p>
          <a:p>
            <a:pPr marL="347472" indent="-182880">
              <a:buFont typeface="Arial" panose="020B0604020202020204" pitchFamily="34" charset="0"/>
              <a:buChar char="•"/>
              <a:defRPr/>
            </a:pPr>
            <a:r>
              <a:rPr lang="en-US" u="none" dirty="0" smtClean="0"/>
              <a:t>Between 2004 and 2012, birth trauma-neonatal injury rates fell for all racial/ethnic groups. </a:t>
            </a:r>
          </a:p>
          <a:p>
            <a:pPr marL="171450" indent="-171450">
              <a:buFont typeface="Arial" panose="020B0604020202020204" pitchFamily="34" charset="0"/>
              <a:buChar char="•"/>
            </a:pPr>
            <a:r>
              <a:rPr lang="en-US" b="1" u="none" dirty="0" smtClean="0"/>
              <a:t>Groups With Disparities:</a:t>
            </a:r>
          </a:p>
          <a:p>
            <a:pPr marL="347472" indent="-182880">
              <a:buFont typeface="Arial"/>
              <a:buChar char="•"/>
            </a:pPr>
            <a:r>
              <a:rPr lang="en-US" b="0" i="0" u="none" dirty="0" smtClean="0"/>
              <a:t>In</a:t>
            </a:r>
            <a:r>
              <a:rPr lang="en-US" b="0" i="0" u="none" baseline="0" dirty="0" smtClean="0"/>
              <a:t> 2012, </a:t>
            </a:r>
            <a:r>
              <a:rPr lang="en-US" b="0" u="none" dirty="0" smtClean="0"/>
              <a:t>White neonates experienced an injury rate of 2.1 per 1,000 live births compared with 1.6 per 1,000 live births for Hispanic neonates. </a:t>
            </a:r>
          </a:p>
          <a:p>
            <a:pPr marL="347472" indent="-182880">
              <a:buFont typeface="Arial"/>
              <a:buChar char="•"/>
            </a:pPr>
            <a:r>
              <a:rPr lang="en-US" b="0" u="none" dirty="0" smtClean="0"/>
              <a:t>There</a:t>
            </a:r>
            <a:r>
              <a:rPr lang="en-US" b="0" i="0" u="none" baseline="0" dirty="0" smtClean="0"/>
              <a:t> we</a:t>
            </a:r>
            <a:r>
              <a:rPr lang="en-US" b="0" u="none" dirty="0" smtClean="0"/>
              <a:t>re </a:t>
            </a:r>
            <a:r>
              <a:rPr lang="en-US" b="0" i="0" u="none" baseline="0" dirty="0" smtClean="0"/>
              <a:t>no other statistically significant differences between groups. </a:t>
            </a:r>
            <a:endParaRPr lang="en-US" b="0" u="none" dirty="0" smtClean="0"/>
          </a:p>
          <a:p>
            <a:pPr marL="171450" indent="-171450">
              <a:buFont typeface="Arial" panose="020B0604020202020204" pitchFamily="34" charset="0"/>
              <a:buChar char="•"/>
            </a:pPr>
            <a:endParaRPr lang="en-US" i="0" dirty="0">
              <a:solidFill>
                <a:srgbClr val="FF0000"/>
              </a:solidFill>
            </a:endParaRPr>
          </a:p>
          <a:p>
            <a:pPr marL="171450" indent="-171450">
              <a:buFont typeface="Arial" panose="020B0604020202020204" pitchFamily="34" charset="0"/>
              <a:buChar char="•"/>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E70E7EC0-D47B-461F-A069-1AF30F543FB1}" type="slidenum">
              <a:rPr lang="en-US" smtClean="0"/>
              <a:t>61</a:t>
            </a:fld>
            <a:endParaRPr lang="en-US" dirty="0"/>
          </a:p>
        </p:txBody>
      </p:sp>
    </p:spTree>
    <p:extLst>
      <p:ext uri="{BB962C8B-B14F-4D97-AF65-F5344CB8AC3E}">
        <p14:creationId xmlns:p14="http://schemas.microsoft.com/office/powerpoint/2010/main" val="39774099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62</a:t>
            </a:fld>
            <a:endParaRPr lang="en-US"/>
          </a:p>
        </p:txBody>
      </p:sp>
    </p:spTree>
    <p:extLst>
      <p:ext uri="{BB962C8B-B14F-4D97-AF65-F5344CB8AC3E}">
        <p14:creationId xmlns:p14="http://schemas.microsoft.com/office/powerpoint/2010/main" val="23830306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Information on individual measures is available through </a:t>
            </a:r>
            <a:r>
              <a:rPr lang="en-US" dirty="0" err="1" smtClean="0"/>
              <a:t>chartbooks</a:t>
            </a:r>
            <a:r>
              <a:rPr lang="en-US" dirty="0" smtClean="0"/>
              <a:t> posted on the Web (</a:t>
            </a:r>
            <a:r>
              <a:rPr lang="en-US" u="sng" dirty="0" smtClean="0">
                <a:hlinkClick r:id=""/>
              </a:rPr>
              <a:t>http://www.ahrq.gov/research/findings/</a:t>
            </a:r>
            <a:r>
              <a:rPr lang="en-US" u="sng" dirty="0" smtClean="0">
                <a:hlinkClick r:id="rId3"/>
              </a:rPr>
              <a:t>nhqrdr/</a:t>
            </a:r>
            <a:r>
              <a:rPr lang="en-US" u="sng" dirty="0" smtClean="0">
                <a:hlinkClick r:id="rId4"/>
              </a:rPr>
              <a:t>2014chartbooks/</a:t>
            </a:r>
            <a:r>
              <a:rPr lang="en-US" dirty="0" smtClean="0"/>
              <a:t>).</a:t>
            </a:r>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63</a:t>
            </a:fld>
            <a:endParaRPr lang="en-US"/>
          </a:p>
        </p:txBody>
      </p:sp>
    </p:spTree>
    <p:extLst>
      <p:ext uri="{BB962C8B-B14F-4D97-AF65-F5344CB8AC3E}">
        <p14:creationId xmlns:p14="http://schemas.microsoft.com/office/powerpoint/2010/main" val="14683260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701040" y="5257801"/>
            <a:ext cx="5608320" cy="3341370"/>
          </a:xfrm>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64</a:t>
            </a:fld>
            <a:endParaRPr lang="en-US"/>
          </a:p>
        </p:txBody>
      </p:sp>
    </p:spTree>
    <p:extLst>
      <p:ext uri="{BB962C8B-B14F-4D97-AF65-F5344CB8AC3E}">
        <p14:creationId xmlns:p14="http://schemas.microsoft.com/office/powerpoint/2010/main" val="9090433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65</a:t>
            </a:fld>
            <a:endParaRPr lang="en-US"/>
          </a:p>
        </p:txBody>
      </p:sp>
    </p:spTree>
    <p:extLst>
      <p:ext uri="{BB962C8B-B14F-4D97-AF65-F5344CB8AC3E}">
        <p14:creationId xmlns:p14="http://schemas.microsoft.com/office/powerpoint/2010/main" val="14661573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66</a:t>
            </a:fld>
            <a:endParaRPr lang="en-US"/>
          </a:p>
        </p:txBody>
      </p:sp>
    </p:spTree>
    <p:extLst>
      <p:ext uri="{BB962C8B-B14F-4D97-AF65-F5344CB8AC3E}">
        <p14:creationId xmlns:p14="http://schemas.microsoft.com/office/powerpoint/2010/main" val="19665614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365125"/>
            <a:ext cx="6048375" cy="4535488"/>
          </a:xfrm>
        </p:spPr>
      </p:sp>
      <p:sp>
        <p:nvSpPr>
          <p:cNvPr id="3" name="Notes Placeholder 2"/>
          <p:cNvSpPr>
            <a:spLocks noGrp="1"/>
          </p:cNvSpPr>
          <p:nvPr>
            <p:ph type="body" idx="1"/>
          </p:nvPr>
        </p:nvSpPr>
        <p:spPr>
          <a:xfrm>
            <a:off x="304800" y="5029199"/>
            <a:ext cx="6400799" cy="3774209"/>
          </a:xfrm>
        </p:spPr>
        <p:txBody>
          <a:bodyPr>
            <a:normAutofit lnSpcReduction="10000"/>
          </a:bodyPr>
          <a:lstStyle/>
          <a:p>
            <a:pPr marR="246220"/>
            <a:r>
              <a:rPr lang="en-US" sz="900" b="1" dirty="0">
                <a:latin typeface="Arial" panose="020B0604020202020204" pitchFamily="34" charset="0"/>
                <a:cs typeface="Arial" panose="020B0604020202020204" pitchFamily="34" charset="0"/>
              </a:rPr>
              <a:t>Key: </a:t>
            </a:r>
            <a:r>
              <a:rPr lang="en-US" sz="900" dirty="0">
                <a:latin typeface="Arial" panose="020B0604020202020204" pitchFamily="34" charset="0"/>
                <a:cs typeface="Arial" panose="020B0604020202020204" pitchFamily="34" charset="0"/>
              </a:rPr>
              <a:t>AI/AN = American Indian or Alaska Native; n = number of measures.</a:t>
            </a:r>
            <a:endParaRPr lang="en-US" sz="900" b="1" dirty="0">
              <a:latin typeface="Arial" panose="020B0604020202020204" pitchFamily="34" charset="0"/>
              <a:cs typeface="Arial" panose="020B0604020202020204" pitchFamily="34" charset="0"/>
            </a:endParaRPr>
          </a:p>
          <a:p>
            <a:pPr marR="246220"/>
            <a:r>
              <a:rPr lang="en-US" sz="900" b="1" dirty="0">
                <a:latin typeface="Arial" panose="020B0604020202020204" pitchFamily="34" charset="0"/>
                <a:cs typeface="Arial" panose="020B0604020202020204" pitchFamily="34" charset="0"/>
              </a:rPr>
              <a:t>Note:</a:t>
            </a:r>
            <a:r>
              <a:rPr lang="en-US" sz="900" b="1"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Poor </a:t>
            </a:r>
            <a:r>
              <a:rPr lang="en-US" sz="900" spc="5" dirty="0">
                <a:latin typeface="Arial" panose="020B0604020202020204" pitchFamily="34" charset="0"/>
                <a:cs typeface="Arial" panose="020B0604020202020204" pitchFamily="34" charset="0"/>
              </a:rPr>
              <a:t>i</a:t>
            </a:r>
            <a:r>
              <a:rPr lang="en-US" sz="900" dirty="0">
                <a:latin typeface="Arial" panose="020B0604020202020204" pitchFamily="34" charset="0"/>
                <a:cs typeface="Arial" panose="020B0604020202020204" pitchFamily="34" charset="0"/>
              </a:rPr>
              <a:t>nd</a:t>
            </a:r>
            <a:r>
              <a:rPr lang="en-US" sz="900" spc="-9" dirty="0">
                <a:latin typeface="Arial" panose="020B0604020202020204" pitchFamily="34" charset="0"/>
                <a:cs typeface="Arial" panose="020B0604020202020204" pitchFamily="34" charset="0"/>
              </a:rPr>
              <a:t>i</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a</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es fa</a:t>
            </a:r>
            <a:r>
              <a:rPr lang="en-US" sz="900" spc="-9" dirty="0">
                <a:latin typeface="Arial" panose="020B0604020202020204" pitchFamily="34" charset="0"/>
                <a:cs typeface="Arial" panose="020B0604020202020204" pitchFamily="34" charset="0"/>
              </a:rPr>
              <a:t>m</a:t>
            </a:r>
            <a:r>
              <a:rPr lang="en-US" sz="900" dirty="0">
                <a:latin typeface="Arial" panose="020B0604020202020204" pitchFamily="34" charset="0"/>
                <a:cs typeface="Arial" panose="020B0604020202020204" pitchFamily="34" charset="0"/>
              </a:rPr>
              <a:t>ily</a:t>
            </a:r>
            <a:r>
              <a:rPr lang="en-US" sz="900" spc="-9"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i</a:t>
            </a:r>
            <a:r>
              <a:rPr lang="en-US" sz="900" spc="-9" dirty="0">
                <a:latin typeface="Arial" panose="020B0604020202020204" pitchFamily="34" charset="0"/>
                <a:cs typeface="Arial" panose="020B0604020202020204" pitchFamily="34" charset="0"/>
              </a:rPr>
              <a:t>nc</a:t>
            </a:r>
            <a:r>
              <a:rPr lang="en-US" sz="900" dirty="0">
                <a:latin typeface="Arial" panose="020B0604020202020204" pitchFamily="34" charset="0"/>
                <a:cs typeface="Arial" panose="020B0604020202020204" pitchFamily="34" charset="0"/>
              </a:rPr>
              <a:t>o</a:t>
            </a:r>
            <a:r>
              <a:rPr lang="en-US" sz="900" spc="5" dirty="0">
                <a:latin typeface="Arial" panose="020B0604020202020204" pitchFamily="34" charset="0"/>
                <a:cs typeface="Arial" panose="020B0604020202020204" pitchFamily="34" charset="0"/>
              </a:rPr>
              <a:t>m</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le</a:t>
            </a:r>
            <a:r>
              <a:rPr lang="en-US" sz="900" spc="-9"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t</a:t>
            </a:r>
            <a:r>
              <a:rPr lang="en-US" sz="900" spc="-9" dirty="0">
                <a:latin typeface="Arial" panose="020B0604020202020204" pitchFamily="34" charset="0"/>
                <a:cs typeface="Arial" panose="020B0604020202020204" pitchFamily="34" charset="0"/>
              </a:rPr>
              <a:t>h</a:t>
            </a:r>
            <a:r>
              <a:rPr lang="en-US" sz="900" dirty="0">
                <a:latin typeface="Arial" panose="020B0604020202020204" pitchFamily="34" charset="0"/>
                <a:cs typeface="Arial" panose="020B0604020202020204" pitchFamily="34" charset="0"/>
              </a:rPr>
              <a:t>an </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he </a:t>
            </a:r>
            <a:r>
              <a:rPr lang="en-US" sz="900" dirty="0" smtClean="0">
                <a:latin typeface="Arial" panose="020B0604020202020204" pitchFamily="34" charset="0"/>
                <a:cs typeface="Arial" panose="020B0604020202020204" pitchFamily="34" charset="0"/>
              </a:rPr>
              <a:t>Feder</a:t>
            </a:r>
            <a:r>
              <a:rPr lang="en-US" sz="900" spc="-9" dirty="0" smtClean="0">
                <a:latin typeface="Arial" panose="020B0604020202020204" pitchFamily="34" charset="0"/>
                <a:cs typeface="Arial" panose="020B0604020202020204" pitchFamily="34" charset="0"/>
              </a:rPr>
              <a:t>a</a:t>
            </a:r>
            <a:r>
              <a:rPr lang="en-US" sz="900" dirty="0" smtClean="0">
                <a:latin typeface="Arial" panose="020B0604020202020204" pitchFamily="34" charset="0"/>
                <a:cs typeface="Arial" panose="020B0604020202020204" pitchFamily="34" charset="0"/>
              </a:rPr>
              <a:t>l </a:t>
            </a:r>
            <a:r>
              <a:rPr lang="en-US" sz="900" dirty="0">
                <a:latin typeface="Arial" panose="020B0604020202020204" pitchFamily="34" charset="0"/>
                <a:cs typeface="Arial" panose="020B0604020202020204" pitchFamily="34" charset="0"/>
              </a:rPr>
              <a:t>po</a:t>
            </a:r>
            <a:r>
              <a:rPr lang="en-US" sz="900" spc="-18" dirty="0">
                <a:latin typeface="Arial" panose="020B0604020202020204" pitchFamily="34" charset="0"/>
                <a:cs typeface="Arial" panose="020B0604020202020204" pitchFamily="34" charset="0"/>
              </a:rPr>
              <a:t>v</a:t>
            </a:r>
            <a:r>
              <a:rPr lang="en-US" sz="900" dirty="0">
                <a:latin typeface="Arial" panose="020B0604020202020204" pitchFamily="34" charset="0"/>
                <a:cs typeface="Arial" panose="020B0604020202020204" pitchFamily="34" charset="0"/>
              </a:rPr>
              <a:t>erty</a:t>
            </a:r>
            <a:r>
              <a:rPr lang="en-US" sz="900" spc="-5"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l</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v</a:t>
            </a:r>
            <a:r>
              <a:rPr lang="en-US" sz="900" dirty="0">
                <a:latin typeface="Arial" panose="020B0604020202020204" pitchFamily="34" charset="0"/>
                <a:cs typeface="Arial" panose="020B0604020202020204" pitchFamily="34" charset="0"/>
              </a:rPr>
              <a:t>el; H</a:t>
            </a:r>
            <a:r>
              <a:rPr lang="en-US" sz="900" spc="-9" dirty="0">
                <a:latin typeface="Arial" panose="020B0604020202020204" pitchFamily="34" charset="0"/>
                <a:cs typeface="Arial" panose="020B0604020202020204" pitchFamily="34" charset="0"/>
              </a:rPr>
              <a:t>i</a:t>
            </a:r>
            <a:r>
              <a:rPr lang="en-US" sz="900" dirty="0">
                <a:latin typeface="Arial" panose="020B0604020202020204" pitchFamily="34" charset="0"/>
                <a:cs typeface="Arial" panose="020B0604020202020204" pitchFamily="34" charset="0"/>
              </a:rPr>
              <a:t>gh </a:t>
            </a:r>
            <a:r>
              <a:rPr lang="en-US" sz="900" spc="-9" dirty="0">
                <a:latin typeface="Arial" panose="020B0604020202020204" pitchFamily="34" charset="0"/>
                <a:cs typeface="Arial" panose="020B0604020202020204" pitchFamily="34" charset="0"/>
              </a:rPr>
              <a:t>I</a:t>
            </a:r>
            <a:r>
              <a:rPr lang="en-US" sz="900" dirty="0">
                <a:latin typeface="Arial" panose="020B0604020202020204" pitchFamily="34" charset="0"/>
                <a:cs typeface="Arial" panose="020B0604020202020204" pitchFamily="34" charset="0"/>
              </a:rPr>
              <a:t>n</a:t>
            </a:r>
            <a:r>
              <a:rPr lang="en-US" sz="900" spc="5" dirty="0">
                <a:latin typeface="Arial" panose="020B0604020202020204" pitchFamily="34" charset="0"/>
                <a:cs typeface="Arial" panose="020B0604020202020204" pitchFamily="34" charset="0"/>
              </a:rPr>
              <a:t>c</a:t>
            </a:r>
            <a:r>
              <a:rPr lang="en-US" sz="900" spc="-9" dirty="0">
                <a:latin typeface="Arial" panose="020B0604020202020204" pitchFamily="34" charset="0"/>
                <a:cs typeface="Arial" panose="020B0604020202020204" pitchFamily="34" charset="0"/>
              </a:rPr>
              <a:t>o</a:t>
            </a:r>
            <a:r>
              <a:rPr lang="en-US" sz="900" spc="5" dirty="0">
                <a:latin typeface="Arial" panose="020B0604020202020204" pitchFamily="34" charset="0"/>
                <a:cs typeface="Arial" panose="020B0604020202020204" pitchFamily="34" charset="0"/>
              </a:rPr>
              <a:t>m</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in</a:t>
            </a:r>
            <a:r>
              <a:rPr lang="en-US" sz="900" spc="-9" dirty="0">
                <a:latin typeface="Arial" panose="020B0604020202020204" pitchFamily="34" charset="0"/>
                <a:cs typeface="Arial" panose="020B0604020202020204" pitchFamily="34" charset="0"/>
              </a:rPr>
              <a:t>d</a:t>
            </a:r>
            <a:r>
              <a:rPr lang="en-US" sz="900" dirty="0">
                <a:latin typeface="Arial" panose="020B0604020202020204" pitchFamily="34" charset="0"/>
                <a:cs typeface="Arial" panose="020B0604020202020204" pitchFamily="34" charset="0"/>
              </a:rPr>
              <a:t>i</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a</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es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f</a:t>
            </a:r>
            <a:r>
              <a:rPr lang="en-US" sz="900" spc="-9" dirty="0">
                <a:latin typeface="Arial" panose="020B0604020202020204" pitchFamily="34" charset="0"/>
                <a:cs typeface="Arial" panose="020B0604020202020204" pitchFamily="34" charset="0"/>
              </a:rPr>
              <a:t>a</a:t>
            </a:r>
            <a:r>
              <a:rPr lang="en-US" sz="900" spc="5" dirty="0">
                <a:latin typeface="Arial" panose="020B0604020202020204" pitchFamily="34" charset="0"/>
                <a:cs typeface="Arial" panose="020B0604020202020204" pitchFamily="34" charset="0"/>
              </a:rPr>
              <a:t>m</a:t>
            </a:r>
            <a:r>
              <a:rPr lang="en-US" sz="900" spc="-9" dirty="0">
                <a:latin typeface="Arial" panose="020B0604020202020204" pitchFamily="34" charset="0"/>
                <a:cs typeface="Arial" panose="020B0604020202020204" pitchFamily="34" charset="0"/>
              </a:rPr>
              <a:t>i</a:t>
            </a:r>
            <a:r>
              <a:rPr lang="en-US" sz="900" dirty="0">
                <a:latin typeface="Arial" panose="020B0604020202020204" pitchFamily="34" charset="0"/>
                <a:cs typeface="Arial" panose="020B0604020202020204" pitchFamily="34" charset="0"/>
              </a:rPr>
              <a:t>ly</a:t>
            </a:r>
            <a:r>
              <a:rPr lang="en-US" sz="900" spc="-9"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i</a:t>
            </a:r>
            <a:r>
              <a:rPr lang="en-US" sz="900" dirty="0">
                <a:latin typeface="Arial" panose="020B0604020202020204" pitchFamily="34" charset="0"/>
                <a:cs typeface="Arial" panose="020B0604020202020204" pitchFamily="34" charset="0"/>
              </a:rPr>
              <a:t>n</a:t>
            </a:r>
            <a:r>
              <a:rPr lang="en-US" sz="900" spc="-9"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o</a:t>
            </a:r>
            <a:r>
              <a:rPr lang="en-US" sz="900" spc="5" dirty="0">
                <a:latin typeface="Arial" panose="020B0604020202020204" pitchFamily="34" charset="0"/>
                <a:cs typeface="Arial" panose="020B0604020202020204" pitchFamily="34" charset="0"/>
              </a:rPr>
              <a:t>m</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four t</a:t>
            </a:r>
            <a:r>
              <a:rPr lang="en-US" sz="900" spc="5" dirty="0">
                <a:latin typeface="Arial" panose="020B0604020202020204" pitchFamily="34" charset="0"/>
                <a:cs typeface="Arial" panose="020B0604020202020204" pitchFamily="34" charset="0"/>
              </a:rPr>
              <a:t>im</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t</a:t>
            </a:r>
            <a:r>
              <a:rPr lang="en-US" sz="900" spc="-9" dirty="0">
                <a:latin typeface="Arial" panose="020B0604020202020204" pitchFamily="34" charset="0"/>
                <a:cs typeface="Arial" panose="020B0604020202020204" pitchFamily="34" charset="0"/>
              </a:rPr>
              <a:t>h</a:t>
            </a:r>
            <a:r>
              <a:rPr lang="en-US" sz="900" dirty="0">
                <a:latin typeface="Arial" panose="020B0604020202020204" pitchFamily="34" charset="0"/>
                <a:cs typeface="Arial" panose="020B0604020202020204" pitchFamily="34" charset="0"/>
              </a:rPr>
              <a:t>e </a:t>
            </a:r>
            <a:r>
              <a:rPr lang="en-US" sz="900" dirty="0" smtClean="0">
                <a:latin typeface="Arial" panose="020B0604020202020204" pitchFamily="34" charset="0"/>
                <a:cs typeface="Arial" panose="020B0604020202020204" pitchFamily="34" charset="0"/>
              </a:rPr>
              <a:t>F</a:t>
            </a:r>
            <a:r>
              <a:rPr lang="en-US" sz="900" spc="-9" dirty="0" smtClean="0">
                <a:latin typeface="Arial" panose="020B0604020202020204" pitchFamily="34" charset="0"/>
                <a:cs typeface="Arial" panose="020B0604020202020204" pitchFamily="34" charset="0"/>
              </a:rPr>
              <a:t>e</a:t>
            </a:r>
            <a:r>
              <a:rPr lang="en-US" sz="900" dirty="0" smtClean="0">
                <a:latin typeface="Arial" panose="020B0604020202020204" pitchFamily="34" charset="0"/>
                <a:cs typeface="Arial" panose="020B0604020202020204" pitchFamily="34" charset="0"/>
              </a:rPr>
              <a:t>der</a:t>
            </a:r>
            <a:r>
              <a:rPr lang="en-US" sz="900" spc="-9" dirty="0" smtClean="0">
                <a:latin typeface="Arial" panose="020B0604020202020204" pitchFamily="34" charset="0"/>
                <a:cs typeface="Arial" panose="020B0604020202020204" pitchFamily="34" charset="0"/>
              </a:rPr>
              <a:t>a</a:t>
            </a:r>
            <a:r>
              <a:rPr lang="en-US" sz="900" dirty="0" smtClean="0">
                <a:latin typeface="Arial" panose="020B0604020202020204" pitchFamily="34" charset="0"/>
                <a:cs typeface="Arial" panose="020B0604020202020204" pitchFamily="34" charset="0"/>
              </a:rPr>
              <a:t>l </a:t>
            </a:r>
            <a:r>
              <a:rPr lang="en-US" sz="900" dirty="0">
                <a:latin typeface="Arial" panose="020B0604020202020204" pitchFamily="34" charset="0"/>
                <a:cs typeface="Arial" panose="020B0604020202020204" pitchFamily="34" charset="0"/>
              </a:rPr>
              <a:t>po</a:t>
            </a:r>
            <a:r>
              <a:rPr lang="en-US" sz="900" spc="-9" dirty="0">
                <a:latin typeface="Arial" panose="020B0604020202020204" pitchFamily="34" charset="0"/>
                <a:cs typeface="Arial" panose="020B0604020202020204" pitchFamily="34" charset="0"/>
              </a:rPr>
              <a:t>v</a:t>
            </a:r>
            <a:r>
              <a:rPr lang="en-US" sz="900" dirty="0">
                <a:latin typeface="Arial" panose="020B0604020202020204" pitchFamily="34" charset="0"/>
                <a:cs typeface="Arial" panose="020B0604020202020204" pitchFamily="34" charset="0"/>
              </a:rPr>
              <a:t>erty</a:t>
            </a:r>
            <a:r>
              <a:rPr lang="en-US" sz="900" spc="-5"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l</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ve</a:t>
            </a:r>
            <a:r>
              <a:rPr lang="en-US" sz="900" dirty="0">
                <a:latin typeface="Arial" panose="020B0604020202020204" pitchFamily="34" charset="0"/>
                <a:cs typeface="Arial" panose="020B0604020202020204" pitchFamily="34" charset="0"/>
              </a:rPr>
              <a:t>l</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or gre</a:t>
            </a:r>
            <a:r>
              <a:rPr lang="en-US" sz="900" spc="-9" dirty="0">
                <a:latin typeface="Arial" panose="020B0604020202020204" pitchFamily="34" charset="0"/>
                <a:cs typeface="Arial" panose="020B0604020202020204" pitchFamily="34" charset="0"/>
              </a:rPr>
              <a:t>a</a:t>
            </a:r>
            <a:r>
              <a:rPr lang="en-US" sz="900" dirty="0">
                <a:latin typeface="Arial" panose="020B0604020202020204" pitchFamily="34" charset="0"/>
                <a:cs typeface="Arial" panose="020B0604020202020204" pitchFamily="34" charset="0"/>
              </a:rPr>
              <a:t>ter.</a:t>
            </a:r>
            <a:r>
              <a:rPr lang="en-US" sz="900" spc="18"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N</a:t>
            </a:r>
            <a:r>
              <a:rPr lang="en-US" sz="900" spc="-9" dirty="0">
                <a:latin typeface="Arial" panose="020B0604020202020204" pitchFamily="34" charset="0"/>
                <a:cs typeface="Arial" panose="020B0604020202020204" pitchFamily="34" charset="0"/>
              </a:rPr>
              <a:t>u</a:t>
            </a:r>
            <a:r>
              <a:rPr lang="en-US" sz="900" spc="5" dirty="0">
                <a:latin typeface="Arial" panose="020B0604020202020204" pitchFamily="34" charset="0"/>
                <a:cs typeface="Arial" panose="020B0604020202020204" pitchFamily="34" charset="0"/>
              </a:rPr>
              <a:t>m</a:t>
            </a:r>
            <a:r>
              <a:rPr lang="en-US" sz="900" dirty="0">
                <a:latin typeface="Arial" panose="020B0604020202020204" pitchFamily="34" charset="0"/>
                <a:cs typeface="Arial" panose="020B0604020202020204" pitchFamily="34" charset="0"/>
              </a:rPr>
              <a:t>be</a:t>
            </a:r>
            <a:r>
              <a:rPr lang="en-US" sz="900" spc="-14" dirty="0">
                <a:latin typeface="Arial" panose="020B0604020202020204" pitchFamily="34" charset="0"/>
                <a:cs typeface="Arial" panose="020B0604020202020204" pitchFamily="34" charset="0"/>
              </a:rPr>
              <a:t>r</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of</a:t>
            </a:r>
            <a:r>
              <a:rPr lang="en-US" sz="900" spc="-9"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m</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a</a:t>
            </a:r>
            <a:r>
              <a:rPr lang="en-US" sz="900" spc="-9" dirty="0">
                <a:latin typeface="Arial" panose="020B0604020202020204" pitchFamily="34" charset="0"/>
                <a:cs typeface="Arial" panose="020B0604020202020204" pitchFamily="34" charset="0"/>
              </a:rPr>
              <a:t>su</a:t>
            </a:r>
            <a:r>
              <a:rPr lang="en-US" sz="900" dirty="0">
                <a:latin typeface="Arial" panose="020B0604020202020204" pitchFamily="34" charset="0"/>
                <a:cs typeface="Arial" panose="020B0604020202020204" pitchFamily="34" charset="0"/>
              </a:rPr>
              <a:t>res</a:t>
            </a:r>
            <a:r>
              <a:rPr lang="en-US" sz="900" spc="5" dirty="0">
                <a:latin typeface="Arial" panose="020B0604020202020204" pitchFamily="34" charset="0"/>
                <a:cs typeface="Arial" panose="020B0604020202020204" pitchFamily="34" charset="0"/>
              </a:rPr>
              <a:t> </a:t>
            </a:r>
            <a:r>
              <a:rPr lang="en-US" sz="900" spc="-9" dirty="0">
                <a:latin typeface="Arial" panose="020B0604020202020204" pitchFamily="34" charset="0"/>
                <a:cs typeface="Arial" panose="020B0604020202020204" pitchFamily="34" charset="0"/>
              </a:rPr>
              <a:t>d</a:t>
            </a:r>
            <a:r>
              <a:rPr lang="en-US" sz="900" dirty="0">
                <a:latin typeface="Arial" panose="020B0604020202020204" pitchFamily="34" charset="0"/>
                <a:cs typeface="Arial" panose="020B0604020202020204" pitchFamily="34" charset="0"/>
              </a:rPr>
              <a:t>iffer</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r</a:t>
            </a:r>
            <a:r>
              <a:rPr lang="en-US" sz="900" spc="-9" dirty="0">
                <a:latin typeface="Arial" panose="020B0604020202020204" pitchFamily="34" charset="0"/>
                <a:cs typeface="Arial" panose="020B0604020202020204" pitchFamily="34" charset="0"/>
              </a:rPr>
              <a:t>o</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s</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gr</a:t>
            </a:r>
            <a:r>
              <a:rPr lang="en-US" sz="900" spc="-9" dirty="0">
                <a:latin typeface="Arial" panose="020B0604020202020204" pitchFamily="34" charset="0"/>
                <a:cs typeface="Arial" panose="020B0604020202020204" pitchFamily="34" charset="0"/>
              </a:rPr>
              <a:t>o</a:t>
            </a:r>
            <a:r>
              <a:rPr lang="en-US" sz="900" dirty="0">
                <a:latin typeface="Arial" panose="020B0604020202020204" pitchFamily="34" charset="0"/>
                <a:cs typeface="Arial" panose="020B0604020202020204" pitchFamily="34" charset="0"/>
              </a:rPr>
              <a:t>ups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b</a:t>
            </a:r>
            <a:r>
              <a:rPr lang="en-US" sz="900" spc="-9" dirty="0">
                <a:latin typeface="Arial" panose="020B0604020202020204" pitchFamily="34" charset="0"/>
                <a:cs typeface="Arial" panose="020B0604020202020204" pitchFamily="34" charset="0"/>
              </a:rPr>
              <a:t>e</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a</a:t>
            </a:r>
            <a:r>
              <a:rPr lang="en-US" sz="900" spc="-9" dirty="0">
                <a:latin typeface="Arial" panose="020B0604020202020204" pitchFamily="34" charset="0"/>
                <a:cs typeface="Arial" panose="020B0604020202020204" pitchFamily="34" charset="0"/>
              </a:rPr>
              <a:t>u</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e of</a:t>
            </a:r>
            <a:r>
              <a:rPr lang="en-US" sz="900" spc="-9"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s</a:t>
            </a:r>
            <a:r>
              <a:rPr lang="en-US" sz="900" spc="-9" dirty="0">
                <a:latin typeface="Arial" panose="020B0604020202020204" pitchFamily="34" charset="0"/>
                <a:cs typeface="Arial" panose="020B0604020202020204" pitchFamily="34" charset="0"/>
              </a:rPr>
              <a:t>a</a:t>
            </a:r>
            <a:r>
              <a:rPr lang="en-US" sz="900" spc="5" dirty="0">
                <a:latin typeface="Arial" panose="020B0604020202020204" pitchFamily="34" charset="0"/>
                <a:cs typeface="Arial" panose="020B0604020202020204" pitchFamily="34" charset="0"/>
              </a:rPr>
              <a:t>m</a:t>
            </a:r>
            <a:r>
              <a:rPr lang="en-US" sz="900" dirty="0">
                <a:latin typeface="Arial" panose="020B0604020202020204" pitchFamily="34" charset="0"/>
                <a:cs typeface="Arial" panose="020B0604020202020204" pitchFamily="34" charset="0"/>
              </a:rPr>
              <a:t>p</a:t>
            </a:r>
            <a:r>
              <a:rPr lang="en-US" sz="900" spc="-9" dirty="0">
                <a:latin typeface="Arial" panose="020B0604020202020204" pitchFamily="34" charset="0"/>
                <a:cs typeface="Arial" panose="020B0604020202020204" pitchFamily="34" charset="0"/>
              </a:rPr>
              <a:t>l</a:t>
            </a:r>
            <a:r>
              <a:rPr lang="en-US" sz="900" dirty="0">
                <a:latin typeface="Arial" panose="020B0604020202020204" pitchFamily="34" charset="0"/>
                <a:cs typeface="Arial" panose="020B0604020202020204" pitchFamily="34" charset="0"/>
              </a:rPr>
              <a:t>e </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i</a:t>
            </a:r>
            <a:r>
              <a:rPr lang="en-US" sz="900" spc="-9" dirty="0">
                <a:latin typeface="Arial" panose="020B0604020202020204" pitchFamily="34" charset="0"/>
                <a:cs typeface="Arial" panose="020B0604020202020204" pitchFamily="34" charset="0"/>
              </a:rPr>
              <a:t>z</a:t>
            </a:r>
            <a:r>
              <a:rPr lang="en-US" sz="900" dirty="0">
                <a:latin typeface="Arial" panose="020B0604020202020204" pitchFamily="34" charset="0"/>
                <a:cs typeface="Arial" panose="020B0604020202020204" pitchFamily="34" charset="0"/>
              </a:rPr>
              <a:t>e li</a:t>
            </a:r>
            <a:r>
              <a:rPr lang="en-US" sz="900" spc="-9" dirty="0">
                <a:latin typeface="Arial" panose="020B0604020202020204" pitchFamily="34" charset="0"/>
                <a:cs typeface="Arial" panose="020B0604020202020204" pitchFamily="34" charset="0"/>
              </a:rPr>
              <a:t>m</a:t>
            </a:r>
            <a:r>
              <a:rPr lang="en-US" sz="900" dirty="0">
                <a:latin typeface="Arial" panose="020B0604020202020204" pitchFamily="34" charset="0"/>
                <a:cs typeface="Arial" panose="020B0604020202020204" pitchFamily="34" charset="0"/>
              </a:rPr>
              <a:t>itat</a:t>
            </a:r>
            <a:r>
              <a:rPr lang="en-US" sz="900" spc="-9" dirty="0">
                <a:latin typeface="Arial" panose="020B0604020202020204" pitchFamily="34" charset="0"/>
                <a:cs typeface="Arial" panose="020B0604020202020204" pitchFamily="34" charset="0"/>
              </a:rPr>
              <a:t>i</a:t>
            </a:r>
            <a:r>
              <a:rPr lang="en-US" sz="900" dirty="0">
                <a:latin typeface="Arial" panose="020B0604020202020204" pitchFamily="34" charset="0"/>
                <a:cs typeface="Arial" panose="020B0604020202020204" pitchFamily="34" charset="0"/>
              </a:rPr>
              <a:t>o</a:t>
            </a:r>
            <a:r>
              <a:rPr lang="en-US" sz="900" spc="-9" dirty="0">
                <a:latin typeface="Arial" panose="020B0604020202020204" pitchFamily="34" charset="0"/>
                <a:cs typeface="Arial" panose="020B0604020202020204" pitchFamily="34" charset="0"/>
              </a:rPr>
              <a:t>n</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a:t>
            </a:r>
            <a:r>
              <a:rPr lang="en-US" sz="900" spc="5" dirty="0">
                <a:latin typeface="Arial" panose="020B0604020202020204" pitchFamily="34" charset="0"/>
                <a:cs typeface="Arial" panose="020B0604020202020204" pitchFamily="34" charset="0"/>
              </a:rPr>
              <a:t> </a:t>
            </a:r>
            <a:r>
              <a:rPr lang="en-US" sz="900" spc="-18" dirty="0">
                <a:latin typeface="Arial" panose="020B0604020202020204" pitchFamily="34" charset="0"/>
                <a:cs typeface="Arial" panose="020B0604020202020204" pitchFamily="34" charset="0"/>
              </a:rPr>
              <a:t>M</a:t>
            </a:r>
            <a:r>
              <a:rPr lang="en-US" sz="900" dirty="0">
                <a:latin typeface="Arial" panose="020B0604020202020204" pitchFamily="34" charset="0"/>
                <a:cs typeface="Arial" panose="020B0604020202020204" pitchFamily="34" charset="0"/>
              </a:rPr>
              <a:t>ea</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ur</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s</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th</a:t>
            </a:r>
            <a:r>
              <a:rPr lang="en-US" sz="900" spc="-9" dirty="0">
                <a:latin typeface="Arial" panose="020B0604020202020204" pitchFamily="34" charset="0"/>
                <a:cs typeface="Arial" panose="020B0604020202020204" pitchFamily="34" charset="0"/>
              </a:rPr>
              <a:t>a</a:t>
            </a:r>
            <a:r>
              <a:rPr lang="en-US" sz="900" dirty="0">
                <a:latin typeface="Arial" panose="020B0604020202020204" pitchFamily="34" charset="0"/>
                <a:cs typeface="Arial" panose="020B0604020202020204" pitchFamily="34" charset="0"/>
              </a:rPr>
              <a:t>t </a:t>
            </a:r>
            <a:r>
              <a:rPr lang="en-US" sz="900" spc="-9" dirty="0">
                <a:latin typeface="Arial" panose="020B0604020202020204" pitchFamily="34" charset="0"/>
                <a:cs typeface="Arial" panose="020B0604020202020204" pitchFamily="34" charset="0"/>
              </a:rPr>
              <a:t>a</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h</a:t>
            </a:r>
            <a:r>
              <a:rPr lang="en-US" sz="900" spc="-9" dirty="0">
                <a:latin typeface="Arial" panose="020B0604020202020204" pitchFamily="34" charset="0"/>
                <a:cs typeface="Arial" panose="020B0604020202020204" pitchFamily="34" charset="0"/>
              </a:rPr>
              <a:t>i</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v</a:t>
            </a:r>
            <a:r>
              <a:rPr lang="en-US" sz="900" dirty="0">
                <a:latin typeface="Arial" panose="020B0604020202020204" pitchFamily="34" charset="0"/>
                <a:cs typeface="Arial" panose="020B0604020202020204" pitchFamily="34" charset="0"/>
              </a:rPr>
              <a:t>e an o</a:t>
            </a:r>
            <a:r>
              <a:rPr lang="en-US" sz="900" spc="-9" dirty="0">
                <a:latin typeface="Arial" panose="020B0604020202020204" pitchFamily="34" charset="0"/>
                <a:cs typeface="Arial" panose="020B0604020202020204" pitchFamily="34" charset="0"/>
              </a:rPr>
              <a:t>v</a:t>
            </a:r>
            <a:r>
              <a:rPr lang="en-US" sz="900" dirty="0">
                <a:latin typeface="Arial" panose="020B0604020202020204" pitchFamily="34" charset="0"/>
                <a:cs typeface="Arial" panose="020B0604020202020204" pitchFamily="34" charset="0"/>
              </a:rPr>
              <a:t>er</a:t>
            </a:r>
            <a:r>
              <a:rPr lang="en-US" sz="900" spc="-9" dirty="0">
                <a:latin typeface="Arial" panose="020B0604020202020204" pitchFamily="34" charset="0"/>
                <a:cs typeface="Arial" panose="020B0604020202020204" pitchFamily="34" charset="0"/>
              </a:rPr>
              <a:t>a</a:t>
            </a:r>
            <a:r>
              <a:rPr lang="en-US" sz="900" dirty="0">
                <a:latin typeface="Arial" panose="020B0604020202020204" pitchFamily="34" charset="0"/>
                <a:cs typeface="Arial" panose="020B0604020202020204" pitchFamily="34" charset="0"/>
              </a:rPr>
              <a:t>ll </a:t>
            </a:r>
            <a:r>
              <a:rPr lang="en-US" sz="900" spc="-9" dirty="0">
                <a:latin typeface="Arial" panose="020B0604020202020204" pitchFamily="34" charset="0"/>
                <a:cs typeface="Arial" panose="020B0604020202020204" pitchFamily="34" charset="0"/>
              </a:rPr>
              <a:t>p</a:t>
            </a:r>
            <a:r>
              <a:rPr lang="en-US" sz="900" dirty="0">
                <a:latin typeface="Arial" panose="020B0604020202020204" pitchFamily="34" charset="0"/>
                <a:cs typeface="Arial" panose="020B0604020202020204" pitchFamily="34" charset="0"/>
              </a:rPr>
              <a:t>erfo</a:t>
            </a:r>
            <a:r>
              <a:rPr lang="en-US" sz="900" spc="-14" dirty="0">
                <a:latin typeface="Arial" panose="020B0604020202020204" pitchFamily="34" charset="0"/>
                <a:cs typeface="Arial" panose="020B0604020202020204" pitchFamily="34" charset="0"/>
              </a:rPr>
              <a:t>r</a:t>
            </a:r>
            <a:r>
              <a:rPr lang="en-US" sz="900" spc="5" dirty="0">
                <a:latin typeface="Arial" panose="020B0604020202020204" pitchFamily="34" charset="0"/>
                <a:cs typeface="Arial" panose="020B0604020202020204" pitchFamily="34" charset="0"/>
              </a:rPr>
              <a:t>m</a:t>
            </a:r>
            <a:r>
              <a:rPr lang="en-US" sz="900" dirty="0">
                <a:latin typeface="Arial" panose="020B0604020202020204" pitchFamily="34" charset="0"/>
                <a:cs typeface="Arial" panose="020B0604020202020204" pitchFamily="34" charset="0"/>
              </a:rPr>
              <a:t>a</a:t>
            </a:r>
            <a:r>
              <a:rPr lang="en-US" sz="900" spc="5" dirty="0">
                <a:latin typeface="Arial" panose="020B0604020202020204" pitchFamily="34" charset="0"/>
                <a:cs typeface="Arial" panose="020B0604020202020204" pitchFamily="34" charset="0"/>
              </a:rPr>
              <a:t>nc</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l</a:t>
            </a:r>
            <a:r>
              <a:rPr lang="en-US" sz="900" spc="-9" dirty="0">
                <a:latin typeface="Arial" panose="020B0604020202020204" pitchFamily="34" charset="0"/>
                <a:cs typeface="Arial" panose="020B0604020202020204" pitchFamily="34" charset="0"/>
              </a:rPr>
              <a:t>ev</a:t>
            </a:r>
            <a:r>
              <a:rPr lang="en-US" sz="900" dirty="0">
                <a:latin typeface="Arial" panose="020B0604020202020204" pitchFamily="34" charset="0"/>
                <a:cs typeface="Arial" panose="020B0604020202020204" pitchFamily="34" charset="0"/>
              </a:rPr>
              <a:t>el of 9</a:t>
            </a:r>
            <a:r>
              <a:rPr lang="en-US" sz="900" spc="-9" dirty="0">
                <a:latin typeface="Arial" panose="020B0604020202020204" pitchFamily="34" charset="0"/>
                <a:cs typeface="Arial" panose="020B0604020202020204" pitchFamily="34" charset="0"/>
              </a:rPr>
              <a:t>5</a:t>
            </a:r>
            <a:r>
              <a:rPr lang="en-US" sz="900" dirty="0">
                <a:latin typeface="Arial" panose="020B0604020202020204" pitchFamily="34" charset="0"/>
                <a:cs typeface="Arial" panose="020B0604020202020204" pitchFamily="34" charset="0"/>
              </a:rPr>
              <a:t>% or</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bet</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er</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are</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not </a:t>
            </a:r>
            <a:r>
              <a:rPr lang="en-US" sz="900" spc="-14" dirty="0">
                <a:latin typeface="Arial" panose="020B0604020202020204" pitchFamily="34" charset="0"/>
                <a:cs typeface="Arial" panose="020B0604020202020204" pitchFamily="34" charset="0"/>
              </a:rPr>
              <a:t>r</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ported</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in </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he Q</a:t>
            </a:r>
            <a:r>
              <a:rPr lang="en-US" sz="900" spc="-5" dirty="0">
                <a:latin typeface="Arial" panose="020B0604020202020204" pitchFamily="34" charset="0"/>
                <a:cs typeface="Arial" panose="020B0604020202020204" pitchFamily="34" charset="0"/>
              </a:rPr>
              <a:t>D</a:t>
            </a:r>
            <a:r>
              <a:rPr lang="en-US" sz="900" dirty="0">
                <a:latin typeface="Arial" panose="020B0604020202020204" pitchFamily="34" charset="0"/>
                <a:cs typeface="Arial" panose="020B0604020202020204" pitchFamily="34" charset="0"/>
              </a:rPr>
              <a:t>R</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a:t>
            </a:r>
            <a:r>
              <a:rPr lang="en-US" sz="900" spc="-9" dirty="0">
                <a:latin typeface="Arial" panose="020B0604020202020204" pitchFamily="34" charset="0"/>
                <a:cs typeface="Arial" panose="020B0604020202020204" pitchFamily="34" charset="0"/>
              </a:rPr>
              <a:t>n</a:t>
            </a:r>
            <a:r>
              <a:rPr lang="en-US" sz="900" dirty="0">
                <a:latin typeface="Arial" panose="020B0604020202020204" pitchFamily="34" charset="0"/>
                <a:cs typeface="Arial" panose="020B0604020202020204" pitchFamily="34" charset="0"/>
              </a:rPr>
              <a:t>d are not </a:t>
            </a:r>
            <a:r>
              <a:rPr lang="en-US" sz="900" spc="-9" dirty="0">
                <a:latin typeface="Arial" panose="020B0604020202020204" pitchFamily="34" charset="0"/>
                <a:cs typeface="Arial" panose="020B0604020202020204" pitchFamily="34" charset="0"/>
              </a:rPr>
              <a:t>i</a:t>
            </a:r>
            <a:r>
              <a:rPr lang="en-US" sz="900" dirty="0">
                <a:latin typeface="Arial" panose="020B0604020202020204" pitchFamily="34" charset="0"/>
                <a:cs typeface="Arial" panose="020B0604020202020204" pitchFamily="34" charset="0"/>
              </a:rPr>
              <a:t>n</a:t>
            </a:r>
            <a:r>
              <a:rPr lang="en-US" sz="900" spc="5" dirty="0">
                <a:latin typeface="Arial" panose="020B0604020202020204" pitchFamily="34" charset="0"/>
                <a:cs typeface="Arial" panose="020B0604020202020204" pitchFamily="34" charset="0"/>
              </a:rPr>
              <a:t>c</a:t>
            </a:r>
            <a:r>
              <a:rPr lang="en-US" sz="900" spc="-9" dirty="0">
                <a:latin typeface="Arial" panose="020B0604020202020204" pitchFamily="34" charset="0"/>
                <a:cs typeface="Arial" panose="020B0604020202020204" pitchFamily="34" charset="0"/>
              </a:rPr>
              <a:t>l</a:t>
            </a:r>
            <a:r>
              <a:rPr lang="en-US" sz="900" dirty="0">
                <a:latin typeface="Arial" panose="020B0604020202020204" pitchFamily="34" charset="0"/>
                <a:cs typeface="Arial" panose="020B0604020202020204" pitchFamily="34" charset="0"/>
              </a:rPr>
              <a:t>uded</a:t>
            </a:r>
            <a:r>
              <a:rPr lang="en-US" sz="900" spc="-9"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i</a:t>
            </a:r>
            <a:r>
              <a:rPr lang="en-US" sz="900" dirty="0">
                <a:latin typeface="Arial" panose="020B0604020202020204" pitchFamily="34" charset="0"/>
                <a:cs typeface="Arial" panose="020B0604020202020204" pitchFamily="34" charset="0"/>
              </a:rPr>
              <a:t>n</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th</a:t>
            </a:r>
            <a:r>
              <a:rPr lang="en-US" sz="900" spc="-9" dirty="0">
                <a:latin typeface="Arial" panose="020B0604020202020204" pitchFamily="34" charset="0"/>
                <a:cs typeface="Arial" panose="020B0604020202020204" pitchFamily="34" charset="0"/>
              </a:rPr>
              <a:t>e</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e </a:t>
            </a:r>
            <a:r>
              <a:rPr lang="en-US" sz="900" spc="-9" dirty="0">
                <a:latin typeface="Arial" panose="020B0604020202020204" pitchFamily="34" charset="0"/>
                <a:cs typeface="Arial" panose="020B0604020202020204" pitchFamily="34" charset="0"/>
              </a:rPr>
              <a:t>a</a:t>
            </a:r>
            <a:r>
              <a:rPr lang="en-US" sz="900" dirty="0">
                <a:latin typeface="Arial" panose="020B0604020202020204" pitchFamily="34" charset="0"/>
                <a:cs typeface="Arial" panose="020B0604020202020204" pitchFamily="34" charset="0"/>
              </a:rPr>
              <a:t>nal</a:t>
            </a:r>
            <a:r>
              <a:rPr lang="en-US" sz="900" spc="-9" dirty="0">
                <a:latin typeface="Arial" panose="020B0604020202020204" pitchFamily="34" charset="0"/>
                <a:cs typeface="Arial" panose="020B0604020202020204" pitchFamily="34" charset="0"/>
              </a:rPr>
              <a:t>ys</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 Be</a:t>
            </a:r>
            <a:r>
              <a:rPr lang="en-US" sz="900" spc="5" dirty="0">
                <a:latin typeface="Arial" panose="020B0604020202020204" pitchFamily="34" charset="0"/>
                <a:cs typeface="Arial" panose="020B0604020202020204" pitchFamily="34" charset="0"/>
              </a:rPr>
              <a:t>c</a:t>
            </a:r>
            <a:r>
              <a:rPr lang="en-US" sz="900" spc="-9" dirty="0">
                <a:latin typeface="Arial" panose="020B0604020202020204" pitchFamily="34" charset="0"/>
                <a:cs typeface="Arial" panose="020B0604020202020204" pitchFamily="34" charset="0"/>
              </a:rPr>
              <a:t>a</a:t>
            </a:r>
            <a:r>
              <a:rPr lang="en-US" sz="900" dirty="0">
                <a:latin typeface="Arial" panose="020B0604020202020204" pitchFamily="34" charset="0"/>
                <a:cs typeface="Arial" panose="020B0604020202020204" pitchFamily="34" charset="0"/>
              </a:rPr>
              <a:t>u</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d</a:t>
            </a:r>
            <a:r>
              <a:rPr lang="en-US" sz="900" spc="-9" dirty="0">
                <a:latin typeface="Arial" panose="020B0604020202020204" pitchFamily="34" charset="0"/>
                <a:cs typeface="Arial" panose="020B0604020202020204" pitchFamily="34" charset="0"/>
              </a:rPr>
              <a:t>i</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pa</a:t>
            </a:r>
            <a:r>
              <a:rPr lang="en-US" sz="900" spc="-14" dirty="0">
                <a:latin typeface="Arial" panose="020B0604020202020204" pitchFamily="34" charset="0"/>
                <a:cs typeface="Arial" panose="020B0604020202020204" pitchFamily="34" charset="0"/>
              </a:rPr>
              <a:t>r</a:t>
            </a:r>
            <a:r>
              <a:rPr lang="en-US" sz="900" dirty="0">
                <a:latin typeface="Arial" panose="020B0604020202020204" pitchFamily="34" charset="0"/>
                <a:cs typeface="Arial" panose="020B0604020202020204" pitchFamily="34" charset="0"/>
              </a:rPr>
              <a:t>it</a:t>
            </a:r>
            <a:r>
              <a:rPr lang="en-US" sz="900" spc="5" dirty="0">
                <a:latin typeface="Arial" panose="020B0604020202020204" pitchFamily="34" charset="0"/>
                <a:cs typeface="Arial" panose="020B0604020202020204" pitchFamily="34" charset="0"/>
              </a:rPr>
              <a:t>i</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a:t>
            </a:r>
            <a:r>
              <a:rPr lang="en-US" sz="900" spc="-14" dirty="0">
                <a:latin typeface="Arial" panose="020B0604020202020204" pitchFamily="34" charset="0"/>
                <a:cs typeface="Arial" panose="020B0604020202020204" pitchFamily="34" charset="0"/>
              </a:rPr>
              <a:t>r</a:t>
            </a:r>
            <a:r>
              <a:rPr lang="en-US" sz="900" dirty="0">
                <a:latin typeface="Arial" panose="020B0604020202020204" pitchFamily="34" charset="0"/>
                <a:cs typeface="Arial" panose="020B0604020202020204" pitchFamily="34" charset="0"/>
              </a:rPr>
              <a:t>e t</a:t>
            </a:r>
            <a:r>
              <a:rPr lang="en-US" sz="900" spc="-9" dirty="0">
                <a:latin typeface="Arial" panose="020B0604020202020204" pitchFamily="34" charset="0"/>
                <a:cs typeface="Arial" panose="020B0604020202020204" pitchFamily="34" charset="0"/>
              </a:rPr>
              <a:t>y</a:t>
            </a:r>
            <a:r>
              <a:rPr lang="en-US" sz="900" dirty="0">
                <a:latin typeface="Arial" panose="020B0604020202020204" pitchFamily="34" charset="0"/>
                <a:cs typeface="Arial" panose="020B0604020202020204" pitchFamily="34" charset="0"/>
              </a:rPr>
              <a:t>p</a:t>
            </a:r>
            <a:r>
              <a:rPr lang="en-US" sz="900" spc="-9" dirty="0">
                <a:latin typeface="Arial" panose="020B0604020202020204" pitchFamily="34" charset="0"/>
                <a:cs typeface="Arial" panose="020B0604020202020204" pitchFamily="34" charset="0"/>
              </a:rPr>
              <a:t>ic</a:t>
            </a:r>
            <a:r>
              <a:rPr lang="en-US" sz="900" dirty="0">
                <a:latin typeface="Arial" panose="020B0604020202020204" pitchFamily="34" charset="0"/>
                <a:cs typeface="Arial" panose="020B0604020202020204" pitchFamily="34" charset="0"/>
              </a:rPr>
              <a:t>ally</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l</a:t>
            </a:r>
            <a:r>
              <a:rPr lang="en-US" sz="900" dirty="0">
                <a:latin typeface="Arial" panose="020B0604020202020204" pitchFamily="34" charset="0"/>
                <a:cs typeface="Arial" panose="020B0604020202020204" pitchFamily="34" charset="0"/>
              </a:rPr>
              <a:t>i</a:t>
            </a:r>
            <a:r>
              <a:rPr lang="en-US" sz="900" spc="5" dirty="0">
                <a:latin typeface="Arial" panose="020B0604020202020204" pitchFamily="34" charset="0"/>
                <a:cs typeface="Arial" panose="020B0604020202020204" pitchFamily="34" charset="0"/>
              </a:rPr>
              <a:t>m</a:t>
            </a:r>
            <a:r>
              <a:rPr lang="en-US" sz="900" spc="-9" dirty="0">
                <a:latin typeface="Arial" panose="020B0604020202020204" pitchFamily="34" charset="0"/>
                <a:cs typeface="Arial" panose="020B0604020202020204" pitchFamily="34" charset="0"/>
              </a:rPr>
              <a:t>i</a:t>
            </a:r>
            <a:r>
              <a:rPr lang="en-US" sz="900" dirty="0">
                <a:latin typeface="Arial" panose="020B0604020202020204" pitchFamily="34" charset="0"/>
                <a:cs typeface="Arial" panose="020B0604020202020204" pitchFamily="34" charset="0"/>
              </a:rPr>
              <a:t>nat</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d </a:t>
            </a:r>
            <a:r>
              <a:rPr lang="en-US" sz="900" spc="-14" dirty="0">
                <a:latin typeface="Arial" panose="020B0604020202020204" pitchFamily="34" charset="0"/>
                <a:cs typeface="Arial" panose="020B0604020202020204" pitchFamily="34" charset="0"/>
              </a:rPr>
              <a:t>w</a:t>
            </a:r>
            <a:r>
              <a:rPr lang="en-US" sz="900" dirty="0">
                <a:latin typeface="Arial" panose="020B0604020202020204" pitchFamily="34" charset="0"/>
                <a:cs typeface="Arial" panose="020B0604020202020204" pitchFamily="34" charset="0"/>
              </a:rPr>
              <a:t>hen o</a:t>
            </a:r>
            <a:r>
              <a:rPr lang="en-US" sz="900" spc="-9" dirty="0">
                <a:latin typeface="Arial" panose="020B0604020202020204" pitchFamily="34" charset="0"/>
                <a:cs typeface="Arial" panose="020B0604020202020204" pitchFamily="34" charset="0"/>
              </a:rPr>
              <a:t>v</a:t>
            </a:r>
            <a:r>
              <a:rPr lang="en-US" sz="900" dirty="0">
                <a:latin typeface="Arial" panose="020B0604020202020204" pitchFamily="34" charset="0"/>
                <a:cs typeface="Arial" panose="020B0604020202020204" pitchFamily="34" charset="0"/>
              </a:rPr>
              <a:t>era</a:t>
            </a:r>
            <a:r>
              <a:rPr lang="en-US" sz="900" spc="-9" dirty="0">
                <a:latin typeface="Arial" panose="020B0604020202020204" pitchFamily="34" charset="0"/>
                <a:cs typeface="Arial" panose="020B0604020202020204" pitchFamily="34" charset="0"/>
              </a:rPr>
              <a:t>l</a:t>
            </a:r>
            <a:r>
              <a:rPr lang="en-US" sz="900" dirty="0">
                <a:latin typeface="Arial" panose="020B0604020202020204" pitchFamily="34" charset="0"/>
                <a:cs typeface="Arial" panose="020B0604020202020204" pitchFamily="34" charset="0"/>
              </a:rPr>
              <a:t>l </a:t>
            </a:r>
            <a:r>
              <a:rPr lang="en-US" sz="900" spc="-9" dirty="0">
                <a:latin typeface="Arial" panose="020B0604020202020204" pitchFamily="34" charset="0"/>
                <a:cs typeface="Arial" panose="020B0604020202020204" pitchFamily="34" charset="0"/>
              </a:rPr>
              <a:t>pe</a:t>
            </a:r>
            <a:r>
              <a:rPr lang="en-US" sz="900" dirty="0">
                <a:latin typeface="Arial" panose="020B0604020202020204" pitchFamily="34" charset="0"/>
                <a:cs typeface="Arial" panose="020B0604020202020204" pitchFamily="34" charset="0"/>
              </a:rPr>
              <a:t>rfor</a:t>
            </a:r>
            <a:r>
              <a:rPr lang="en-US" sz="900" spc="5" dirty="0">
                <a:latin typeface="Arial" panose="020B0604020202020204" pitchFamily="34" charset="0"/>
                <a:cs typeface="Arial" panose="020B0604020202020204" pitchFamily="34" charset="0"/>
              </a:rPr>
              <a:t>m</a:t>
            </a:r>
            <a:r>
              <a:rPr lang="en-US" sz="900" spc="-9" dirty="0">
                <a:latin typeface="Arial" panose="020B0604020202020204" pitchFamily="34" charset="0"/>
                <a:cs typeface="Arial" panose="020B0604020202020204" pitchFamily="34" charset="0"/>
              </a:rPr>
              <a:t>a</a:t>
            </a:r>
            <a:r>
              <a:rPr lang="en-US" sz="900" dirty="0">
                <a:latin typeface="Arial" panose="020B0604020202020204" pitchFamily="34" charset="0"/>
                <a:cs typeface="Arial" panose="020B0604020202020204" pitchFamily="34" charset="0"/>
              </a:rPr>
              <a:t>n</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re</a:t>
            </a:r>
            <a:r>
              <a:rPr lang="en-US" sz="900" spc="-9" dirty="0">
                <a:latin typeface="Arial" panose="020B0604020202020204" pitchFamily="34" charset="0"/>
                <a:cs typeface="Arial" panose="020B0604020202020204" pitchFamily="34" charset="0"/>
              </a:rPr>
              <a:t>a</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h</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9</a:t>
            </a:r>
            <a:r>
              <a:rPr lang="en-US" sz="900" spc="-9" dirty="0">
                <a:latin typeface="Arial" panose="020B0604020202020204" pitchFamily="34" charset="0"/>
                <a:cs typeface="Arial" panose="020B0604020202020204" pitchFamily="34" charset="0"/>
              </a:rPr>
              <a:t>5</a:t>
            </a:r>
            <a:r>
              <a:rPr lang="en-US" sz="900" dirty="0">
                <a:latin typeface="Arial" panose="020B0604020202020204" pitchFamily="34" charset="0"/>
                <a:cs typeface="Arial" panose="020B0604020202020204" pitchFamily="34" charset="0"/>
              </a:rPr>
              <a:t>%, our a</a:t>
            </a:r>
            <a:r>
              <a:rPr lang="en-US" sz="900" spc="-9" dirty="0">
                <a:latin typeface="Arial" panose="020B0604020202020204" pitchFamily="34" charset="0"/>
                <a:cs typeface="Arial" panose="020B0604020202020204" pitchFamily="34" charset="0"/>
              </a:rPr>
              <a:t>n</a:t>
            </a:r>
            <a:r>
              <a:rPr lang="en-US" sz="900" dirty="0">
                <a:latin typeface="Arial" panose="020B0604020202020204" pitchFamily="34" charset="0"/>
                <a:cs typeface="Arial" panose="020B0604020202020204" pitchFamily="34" charset="0"/>
              </a:rPr>
              <a:t>al</a:t>
            </a:r>
            <a:r>
              <a:rPr lang="en-US" sz="900" spc="-9" dirty="0">
                <a:latin typeface="Arial" panose="020B0604020202020204" pitchFamily="34" charset="0"/>
                <a:cs typeface="Arial" panose="020B0604020202020204" pitchFamily="34" charset="0"/>
              </a:rPr>
              <a:t>y</a:t>
            </a:r>
            <a:r>
              <a:rPr lang="en-US" sz="900" spc="5" dirty="0">
                <a:latin typeface="Arial" panose="020B0604020202020204" pitchFamily="34" charset="0"/>
                <a:cs typeface="Arial" panose="020B0604020202020204" pitchFamily="34" charset="0"/>
              </a:rPr>
              <a:t>s</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m</a:t>
            </a:r>
            <a:r>
              <a:rPr lang="en-US" sz="900" dirty="0">
                <a:latin typeface="Arial" panose="020B0604020202020204" pitchFamily="34" charset="0"/>
                <a:cs typeface="Arial" panose="020B0604020202020204" pitchFamily="34" charset="0"/>
              </a:rPr>
              <a:t>ay</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o</a:t>
            </a:r>
            <a:r>
              <a:rPr lang="en-US" sz="900" spc="-9" dirty="0">
                <a:latin typeface="Arial" panose="020B0604020202020204" pitchFamily="34" charset="0"/>
                <a:cs typeface="Arial" panose="020B0604020202020204" pitchFamily="34" charset="0"/>
              </a:rPr>
              <a:t>v</a:t>
            </a:r>
            <a:r>
              <a:rPr lang="en-US" sz="900" dirty="0">
                <a:latin typeface="Arial" panose="020B0604020202020204" pitchFamily="34" charset="0"/>
                <a:cs typeface="Arial" panose="020B0604020202020204" pitchFamily="34" charset="0"/>
              </a:rPr>
              <a:t>er</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t</a:t>
            </a:r>
            <a:r>
              <a:rPr lang="en-US" sz="900" spc="-9" dirty="0">
                <a:latin typeface="Arial" panose="020B0604020202020204" pitchFamily="34" charset="0"/>
                <a:cs typeface="Arial" panose="020B0604020202020204" pitchFamily="34" charset="0"/>
              </a:rPr>
              <a:t>a</a:t>
            </a:r>
            <a:r>
              <a:rPr lang="en-US" sz="900" dirty="0">
                <a:latin typeface="Arial" panose="020B0604020202020204" pitchFamily="34" charset="0"/>
                <a:cs typeface="Arial" panose="020B0604020202020204" pitchFamily="34" charset="0"/>
              </a:rPr>
              <a:t>te t</a:t>
            </a:r>
            <a:r>
              <a:rPr lang="en-US" sz="900" spc="-9" dirty="0">
                <a:latin typeface="Arial" panose="020B0604020202020204" pitchFamily="34" charset="0"/>
                <a:cs typeface="Arial" panose="020B0604020202020204" pitchFamily="34" charset="0"/>
              </a:rPr>
              <a:t>h</a:t>
            </a:r>
            <a:r>
              <a:rPr lang="en-US" sz="900" dirty="0">
                <a:latin typeface="Arial" panose="020B0604020202020204" pitchFamily="34" charset="0"/>
                <a:cs typeface="Arial" panose="020B0604020202020204" pitchFamily="34" charset="0"/>
              </a:rPr>
              <a:t>e</a:t>
            </a:r>
            <a:r>
              <a:rPr lang="en-US" sz="900" spc="14"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pe</a:t>
            </a:r>
            <a:r>
              <a:rPr lang="en-US" sz="900" spc="-14" dirty="0">
                <a:latin typeface="Arial" panose="020B0604020202020204" pitchFamily="34" charset="0"/>
                <a:cs typeface="Arial" panose="020B0604020202020204" pitchFamily="34" charset="0"/>
              </a:rPr>
              <a:t>r</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en</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age</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of </a:t>
            </a:r>
            <a:r>
              <a:rPr lang="en-US" sz="900" spc="-9" dirty="0">
                <a:latin typeface="Arial" panose="020B0604020202020204" pitchFamily="34" charset="0"/>
                <a:cs typeface="Arial" panose="020B0604020202020204" pitchFamily="34" charset="0"/>
              </a:rPr>
              <a:t>m</a:t>
            </a:r>
            <a:r>
              <a:rPr lang="en-US" sz="900" dirty="0">
                <a:latin typeface="Arial" panose="020B0604020202020204" pitchFamily="34" charset="0"/>
                <a:cs typeface="Arial" panose="020B0604020202020204" pitchFamily="34" charset="0"/>
              </a:rPr>
              <a:t>ea</a:t>
            </a:r>
            <a:r>
              <a:rPr lang="en-US" sz="900" spc="-9"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ur</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e</a:t>
            </a:r>
            <a:r>
              <a:rPr lang="en-US" sz="900" spc="-18" dirty="0">
                <a:latin typeface="Arial" panose="020B0604020202020204" pitchFamily="34" charset="0"/>
                <a:cs typeface="Arial" panose="020B0604020202020204" pitchFamily="34" charset="0"/>
              </a:rPr>
              <a:t>x</a:t>
            </a:r>
            <a:r>
              <a:rPr lang="en-US" sz="900" dirty="0">
                <a:latin typeface="Arial" panose="020B0604020202020204" pitchFamily="34" charset="0"/>
                <a:cs typeface="Arial" panose="020B0604020202020204" pitchFamily="34" charset="0"/>
              </a:rPr>
              <a:t>hibit</a:t>
            </a:r>
            <a:r>
              <a:rPr lang="en-US" sz="900" spc="-9" dirty="0">
                <a:latin typeface="Arial" panose="020B0604020202020204" pitchFamily="34" charset="0"/>
                <a:cs typeface="Arial" panose="020B0604020202020204" pitchFamily="34" charset="0"/>
              </a:rPr>
              <a:t>i</a:t>
            </a:r>
            <a:r>
              <a:rPr lang="en-US" sz="900" dirty="0">
                <a:latin typeface="Arial" panose="020B0604020202020204" pitchFamily="34" charset="0"/>
                <a:cs typeface="Arial" panose="020B0604020202020204" pitchFamily="34" charset="0"/>
              </a:rPr>
              <a:t>ng </a:t>
            </a:r>
            <a:r>
              <a:rPr lang="en-US" sz="900" spc="-9" dirty="0">
                <a:latin typeface="Arial" panose="020B0604020202020204" pitchFamily="34" charset="0"/>
                <a:cs typeface="Arial" panose="020B0604020202020204" pitchFamily="34" charset="0"/>
              </a:rPr>
              <a:t>d</a:t>
            </a:r>
            <a:r>
              <a:rPr lang="en-US" sz="900" dirty="0">
                <a:latin typeface="Arial" panose="020B0604020202020204" pitchFamily="34" charset="0"/>
                <a:cs typeface="Arial" panose="020B0604020202020204" pitchFamily="34" charset="0"/>
              </a:rPr>
              <a:t>i</a:t>
            </a:r>
            <a:r>
              <a:rPr lang="en-US" sz="900" spc="-9"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pari</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i</a:t>
            </a:r>
            <a:r>
              <a:rPr lang="en-US" sz="900" spc="-9" dirty="0">
                <a:latin typeface="Arial" panose="020B0604020202020204" pitchFamily="34" charset="0"/>
                <a:cs typeface="Arial" panose="020B0604020202020204" pitchFamily="34" charset="0"/>
              </a:rPr>
              <a:t>e</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a:t>
            </a:r>
          </a:p>
          <a:p>
            <a:endParaRPr lang="en-US" sz="900" spc="-9" dirty="0" smtClean="0">
              <a:latin typeface="Arial" panose="020B0604020202020204" pitchFamily="34" charset="0"/>
              <a:cs typeface="Arial" panose="020B0604020202020204" pitchFamily="34" charset="0"/>
            </a:endParaRPr>
          </a:p>
          <a:p>
            <a:r>
              <a:rPr lang="en-US" sz="900" spc="-9" dirty="0" smtClean="0">
                <a:latin typeface="Arial" panose="020B0604020202020204" pitchFamily="34" charset="0"/>
                <a:cs typeface="Arial" panose="020B0604020202020204" pitchFamily="34" charset="0"/>
              </a:rPr>
              <a:t>T</a:t>
            </a:r>
            <a:r>
              <a:rPr lang="en-US" sz="900" dirty="0" smtClean="0">
                <a:latin typeface="Arial" panose="020B0604020202020204" pitchFamily="34" charset="0"/>
                <a:cs typeface="Arial" panose="020B0604020202020204" pitchFamily="34" charset="0"/>
              </a:rPr>
              <a:t>he </a:t>
            </a:r>
            <a:r>
              <a:rPr lang="en-US" sz="900" dirty="0">
                <a:latin typeface="Arial" panose="020B0604020202020204" pitchFamily="34" charset="0"/>
                <a:cs typeface="Arial" panose="020B0604020202020204" pitchFamily="34" charset="0"/>
              </a:rPr>
              <a:t>relat</a:t>
            </a:r>
            <a:r>
              <a:rPr lang="en-US" sz="900" spc="5" dirty="0">
                <a:latin typeface="Arial" panose="020B0604020202020204" pitchFamily="34" charset="0"/>
                <a:cs typeface="Arial" panose="020B0604020202020204" pitchFamily="34" charset="0"/>
              </a:rPr>
              <a:t>i</a:t>
            </a:r>
            <a:r>
              <a:rPr lang="en-US" sz="900" spc="-9" dirty="0">
                <a:latin typeface="Arial" panose="020B0604020202020204" pitchFamily="34" charset="0"/>
                <a:cs typeface="Arial" panose="020B0604020202020204" pitchFamily="34" charset="0"/>
              </a:rPr>
              <a:t>v</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dif</a:t>
            </a:r>
            <a:r>
              <a:rPr lang="en-US" sz="900" spc="-9" dirty="0">
                <a:latin typeface="Arial" panose="020B0604020202020204" pitchFamily="34" charset="0"/>
                <a:cs typeface="Arial" panose="020B0604020202020204" pitchFamily="34" charset="0"/>
              </a:rPr>
              <a:t>f</a:t>
            </a:r>
            <a:r>
              <a:rPr lang="en-US" sz="900" dirty="0">
                <a:latin typeface="Arial" panose="020B0604020202020204" pitchFamily="34" charset="0"/>
                <a:cs typeface="Arial" panose="020B0604020202020204" pitchFamily="34" charset="0"/>
              </a:rPr>
              <a:t>ere</a:t>
            </a:r>
            <a:r>
              <a:rPr lang="en-US" sz="900" spc="-9" dirty="0">
                <a:latin typeface="Arial" panose="020B0604020202020204" pitchFamily="34" charset="0"/>
                <a:cs typeface="Arial" panose="020B0604020202020204" pitchFamily="34" charset="0"/>
              </a:rPr>
              <a:t>n</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e </a:t>
            </a:r>
            <a:r>
              <a:rPr lang="en-US" sz="900" spc="-9" dirty="0">
                <a:latin typeface="Arial" panose="020B0604020202020204" pitchFamily="34" charset="0"/>
                <a:cs typeface="Arial" panose="020B0604020202020204" pitchFamily="34" charset="0"/>
              </a:rPr>
              <a:t>b</a:t>
            </a:r>
            <a:r>
              <a:rPr lang="en-US" sz="900" dirty="0">
                <a:latin typeface="Arial" panose="020B0604020202020204" pitchFamily="34" charset="0"/>
                <a:cs typeface="Arial" panose="020B0604020202020204" pitchFamily="34" charset="0"/>
              </a:rPr>
              <a:t>et</a:t>
            </a:r>
            <a:r>
              <a:rPr lang="en-US" sz="900" spc="-14" dirty="0">
                <a:latin typeface="Arial" panose="020B0604020202020204" pitchFamily="34" charset="0"/>
                <a:cs typeface="Arial" panose="020B0604020202020204" pitchFamily="34" charset="0"/>
              </a:rPr>
              <a:t>w</a:t>
            </a:r>
            <a:r>
              <a:rPr lang="en-US" sz="900" dirty="0">
                <a:latin typeface="Arial" panose="020B0604020202020204" pitchFamily="34" charset="0"/>
                <a:cs typeface="Arial" panose="020B0604020202020204" pitchFamily="34" charset="0"/>
              </a:rPr>
              <a:t>een a </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el</a:t>
            </a:r>
            <a:r>
              <a:rPr lang="en-US" sz="900" spc="-9" dirty="0">
                <a:latin typeface="Arial" panose="020B0604020202020204" pitchFamily="34" charset="0"/>
                <a:cs typeface="Arial" panose="020B0604020202020204" pitchFamily="34" charset="0"/>
              </a:rPr>
              <a:t>e</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t</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d gr</a:t>
            </a:r>
            <a:r>
              <a:rPr lang="en-US" sz="900" spc="-9" dirty="0">
                <a:latin typeface="Arial" panose="020B0604020202020204" pitchFamily="34" charset="0"/>
                <a:cs typeface="Arial" panose="020B0604020202020204" pitchFamily="34" charset="0"/>
              </a:rPr>
              <a:t>o</a:t>
            </a:r>
            <a:r>
              <a:rPr lang="en-US" sz="900" dirty="0">
                <a:latin typeface="Arial" panose="020B0604020202020204" pitchFamily="34" charset="0"/>
                <a:cs typeface="Arial" panose="020B0604020202020204" pitchFamily="34" charset="0"/>
              </a:rPr>
              <a:t>up </a:t>
            </a:r>
            <a:r>
              <a:rPr lang="en-US" sz="900" spc="-9" dirty="0">
                <a:latin typeface="Arial" panose="020B0604020202020204" pitchFamily="34" charset="0"/>
                <a:cs typeface="Arial" panose="020B0604020202020204" pitchFamily="34" charset="0"/>
              </a:rPr>
              <a:t>a</a:t>
            </a:r>
            <a:r>
              <a:rPr lang="en-US" sz="900" dirty="0">
                <a:latin typeface="Arial" panose="020B0604020202020204" pitchFamily="34" charset="0"/>
                <a:cs typeface="Arial" panose="020B0604020202020204" pitchFamily="34" charset="0"/>
              </a:rPr>
              <a:t>nd </a:t>
            </a:r>
            <a:r>
              <a:rPr lang="en-US" sz="900" spc="-9" dirty="0">
                <a:latin typeface="Arial" panose="020B0604020202020204" pitchFamily="34" charset="0"/>
                <a:cs typeface="Arial" panose="020B0604020202020204" pitchFamily="34" charset="0"/>
              </a:rPr>
              <a:t>i</a:t>
            </a:r>
            <a:r>
              <a:rPr lang="en-US" sz="900" dirty="0">
                <a:latin typeface="Arial" panose="020B0604020202020204" pitchFamily="34" charset="0"/>
                <a:cs typeface="Arial" panose="020B0604020202020204" pitchFamily="34" charset="0"/>
              </a:rPr>
              <a:t>ts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r</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f</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ren</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gro</a:t>
            </a:r>
            <a:r>
              <a:rPr lang="en-US" sz="900" spc="-9" dirty="0">
                <a:latin typeface="Arial" panose="020B0604020202020204" pitchFamily="34" charset="0"/>
                <a:cs typeface="Arial" panose="020B0604020202020204" pitchFamily="34" charset="0"/>
              </a:rPr>
              <a:t>u</a:t>
            </a:r>
            <a:r>
              <a:rPr lang="en-US" sz="900" dirty="0">
                <a:latin typeface="Arial" panose="020B0604020202020204" pitchFamily="34" charset="0"/>
                <a:cs typeface="Arial" panose="020B0604020202020204" pitchFamily="34" charset="0"/>
              </a:rPr>
              <a:t>p </a:t>
            </a:r>
            <a:r>
              <a:rPr lang="en-US" sz="900" spc="-9" dirty="0">
                <a:latin typeface="Arial" panose="020B0604020202020204" pitchFamily="34" charset="0"/>
                <a:cs typeface="Arial" panose="020B0604020202020204" pitchFamily="34" charset="0"/>
              </a:rPr>
              <a:t>i</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spc="-9" dirty="0">
                <a:latin typeface="Arial" panose="020B0604020202020204" pitchFamily="34" charset="0"/>
                <a:cs typeface="Arial" panose="020B0604020202020204" pitchFamily="34" charset="0"/>
              </a:rPr>
              <a:t>u</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ed</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to </a:t>
            </a:r>
            <a:r>
              <a:rPr lang="en-US" sz="900" spc="-9" dirty="0">
                <a:latin typeface="Arial" panose="020B0604020202020204" pitchFamily="34" charset="0"/>
                <a:cs typeface="Arial" panose="020B0604020202020204" pitchFamily="34" charset="0"/>
              </a:rPr>
              <a:t>a</a:t>
            </a:r>
            <a:r>
              <a:rPr lang="en-US" sz="900" spc="5" dirty="0">
                <a:latin typeface="Arial" panose="020B0604020202020204" pitchFamily="34" charset="0"/>
                <a:cs typeface="Arial" panose="020B0604020202020204" pitchFamily="34" charset="0"/>
              </a:rPr>
              <a:t>s</a:t>
            </a:r>
            <a:r>
              <a:rPr lang="en-US" sz="900" spc="-9"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di</a:t>
            </a:r>
            <a:r>
              <a:rPr lang="en-US" sz="900" spc="5" dirty="0">
                <a:latin typeface="Arial" panose="020B0604020202020204" pitchFamily="34" charset="0"/>
                <a:cs typeface="Arial" panose="020B0604020202020204" pitchFamily="34" charset="0"/>
              </a:rPr>
              <a:t>s</a:t>
            </a:r>
            <a:r>
              <a:rPr lang="en-US" sz="900" spc="-9" dirty="0">
                <a:latin typeface="Arial" panose="020B0604020202020204" pitchFamily="34" charset="0"/>
                <a:cs typeface="Arial" panose="020B0604020202020204" pitchFamily="34" charset="0"/>
              </a:rPr>
              <a:t>p</a:t>
            </a:r>
            <a:r>
              <a:rPr lang="en-US" sz="900" dirty="0">
                <a:latin typeface="Arial" panose="020B0604020202020204" pitchFamily="34" charset="0"/>
                <a:cs typeface="Arial" panose="020B0604020202020204" pitchFamily="34" charset="0"/>
              </a:rPr>
              <a:t>ari</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ie</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a:t>
            </a:r>
          </a:p>
          <a:p>
            <a:pPr marL="391538" marR="59813" indent="-171450">
              <a:buFont typeface="Arial" panose="020B0604020202020204" pitchFamily="34" charset="0"/>
              <a:buChar char="•"/>
              <a:tabLst>
                <a:tab pos="429143" algn="l"/>
              </a:tabLst>
            </a:pPr>
            <a:r>
              <a:rPr lang="en-US" sz="900" b="1" dirty="0">
                <a:latin typeface="Arial" panose="020B0604020202020204" pitchFamily="34" charset="0"/>
                <a:cs typeface="Arial" panose="020B0604020202020204" pitchFamily="34" charset="0"/>
              </a:rPr>
              <a:t>Bett</a:t>
            </a:r>
            <a:r>
              <a:rPr lang="en-US" sz="900" b="1" spc="5" dirty="0">
                <a:latin typeface="Arial" panose="020B0604020202020204" pitchFamily="34" charset="0"/>
                <a:cs typeface="Arial" panose="020B0604020202020204" pitchFamily="34" charset="0"/>
              </a:rPr>
              <a:t>e</a:t>
            </a:r>
            <a:r>
              <a:rPr lang="en-US" sz="900" b="1" dirty="0">
                <a:latin typeface="Arial" panose="020B0604020202020204" pitchFamily="34" charset="0"/>
                <a:cs typeface="Arial" panose="020B0604020202020204" pitchFamily="34" charset="0"/>
              </a:rPr>
              <a:t>r </a:t>
            </a:r>
            <a:r>
              <a:rPr lang="en-US" sz="900" dirty="0">
                <a:latin typeface="Arial" panose="020B0604020202020204" pitchFamily="34" charset="0"/>
                <a:cs typeface="Arial" panose="020B0604020202020204" pitchFamily="34" charset="0"/>
              </a:rPr>
              <a:t>= Po</a:t>
            </a:r>
            <a:r>
              <a:rPr lang="en-US" sz="900" spc="-9" dirty="0">
                <a:latin typeface="Arial" panose="020B0604020202020204" pitchFamily="34" charset="0"/>
                <a:cs typeface="Arial" panose="020B0604020202020204" pitchFamily="34" charset="0"/>
              </a:rPr>
              <a:t>p</a:t>
            </a:r>
            <a:r>
              <a:rPr lang="en-US" sz="900" dirty="0">
                <a:latin typeface="Arial" panose="020B0604020202020204" pitchFamily="34" charset="0"/>
                <a:cs typeface="Arial" panose="020B0604020202020204" pitchFamily="34" charset="0"/>
              </a:rPr>
              <a:t>ula</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ion</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had</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bet</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er</a:t>
            </a:r>
            <a:r>
              <a:rPr lang="en-US" sz="900" spc="-14"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a:t>
            </a:r>
            <a:r>
              <a:rPr lang="en-US" sz="900" spc="5" dirty="0">
                <a:latin typeface="Arial" panose="020B0604020202020204" pitchFamily="34" charset="0"/>
                <a:cs typeface="Arial" panose="020B0604020202020204" pitchFamily="34" charset="0"/>
              </a:rPr>
              <a:t>c</a:t>
            </a:r>
            <a:r>
              <a:rPr lang="en-US" sz="900" spc="-9"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to</a:t>
            </a:r>
            <a:r>
              <a:rPr lang="en-US" sz="900" spc="-9"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a</a:t>
            </a:r>
            <a:r>
              <a:rPr lang="en-US" sz="900" spc="-14" dirty="0">
                <a:latin typeface="Arial" panose="020B0604020202020204" pitchFamily="34" charset="0"/>
                <a:cs typeface="Arial" panose="020B0604020202020204" pitchFamily="34" charset="0"/>
              </a:rPr>
              <a:t>r</a:t>
            </a:r>
            <a:r>
              <a:rPr lang="en-US" sz="900" dirty="0">
                <a:latin typeface="Arial" panose="020B0604020202020204" pitchFamily="34" charset="0"/>
                <a:cs typeface="Arial" panose="020B0604020202020204" pitchFamily="34" charset="0"/>
              </a:rPr>
              <a:t>e th</a:t>
            </a:r>
            <a:r>
              <a:rPr lang="en-US" sz="900" spc="-9" dirty="0">
                <a:latin typeface="Arial" panose="020B0604020202020204" pitchFamily="34" charset="0"/>
                <a:cs typeface="Arial" panose="020B0604020202020204" pitchFamily="34" charset="0"/>
              </a:rPr>
              <a:t>a</a:t>
            </a:r>
            <a:r>
              <a:rPr lang="en-US" sz="900" dirty="0">
                <a:latin typeface="Arial" panose="020B0604020202020204" pitchFamily="34" charset="0"/>
                <a:cs typeface="Arial" panose="020B0604020202020204" pitchFamily="34" charset="0"/>
              </a:rPr>
              <a:t>n re</a:t>
            </a:r>
            <a:r>
              <a:rPr lang="en-US" sz="900" spc="-9" dirty="0">
                <a:latin typeface="Arial" panose="020B0604020202020204" pitchFamily="34" charset="0"/>
                <a:cs typeface="Arial" panose="020B0604020202020204" pitchFamily="34" charset="0"/>
              </a:rPr>
              <a:t>f</a:t>
            </a:r>
            <a:r>
              <a:rPr lang="en-US" sz="900" dirty="0">
                <a:latin typeface="Arial" panose="020B0604020202020204" pitchFamily="34" charset="0"/>
                <a:cs typeface="Arial" panose="020B0604020202020204" pitchFamily="34" charset="0"/>
              </a:rPr>
              <a:t>ere</a:t>
            </a:r>
            <a:r>
              <a:rPr lang="en-US" sz="900" spc="-9" dirty="0">
                <a:latin typeface="Arial" panose="020B0604020202020204" pitchFamily="34" charset="0"/>
                <a:cs typeface="Arial" panose="020B0604020202020204" pitchFamily="34" charset="0"/>
              </a:rPr>
              <a:t>n</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group.</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Diffe</a:t>
            </a:r>
            <a:r>
              <a:rPr lang="en-US" sz="900" spc="-14" dirty="0">
                <a:latin typeface="Arial" panose="020B0604020202020204" pitchFamily="34" charset="0"/>
                <a:cs typeface="Arial" panose="020B0604020202020204" pitchFamily="34" charset="0"/>
              </a:rPr>
              <a:t>r</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n</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es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are</a:t>
            </a:r>
            <a:r>
              <a:rPr lang="en-US" sz="900" spc="-9"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ta</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i</a:t>
            </a:r>
            <a:r>
              <a:rPr lang="en-US" sz="900" spc="5" dirty="0">
                <a:latin typeface="Arial" panose="020B0604020202020204" pitchFamily="34" charset="0"/>
                <a:cs typeface="Arial" panose="020B0604020202020204" pitchFamily="34" charset="0"/>
              </a:rPr>
              <a:t>s</a:t>
            </a:r>
            <a:r>
              <a:rPr lang="en-US" sz="900" spc="-9" dirty="0">
                <a:latin typeface="Arial" panose="020B0604020202020204" pitchFamily="34" charset="0"/>
                <a:cs typeface="Arial" panose="020B0604020202020204" pitchFamily="34" charset="0"/>
              </a:rPr>
              <a:t>ti</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ally</a:t>
            </a:r>
            <a:r>
              <a:rPr lang="en-US" sz="900" spc="-18"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i</a:t>
            </a:r>
            <a:r>
              <a:rPr lang="en-US" sz="900" spc="-9" dirty="0">
                <a:latin typeface="Arial" panose="020B0604020202020204" pitchFamily="34" charset="0"/>
                <a:cs typeface="Arial" panose="020B0604020202020204" pitchFamily="34" charset="0"/>
              </a:rPr>
              <a:t>g</a:t>
            </a:r>
            <a:r>
              <a:rPr lang="en-US" sz="900" dirty="0">
                <a:latin typeface="Arial" panose="020B0604020202020204" pitchFamily="34" charset="0"/>
                <a:cs typeface="Arial" panose="020B0604020202020204" pitchFamily="34" charset="0"/>
              </a:rPr>
              <a:t>nif</a:t>
            </a:r>
            <a:r>
              <a:rPr lang="en-US" sz="900" spc="-9" dirty="0">
                <a:latin typeface="Arial" panose="020B0604020202020204" pitchFamily="34" charset="0"/>
                <a:cs typeface="Arial" panose="020B0604020202020204" pitchFamily="34" charset="0"/>
              </a:rPr>
              <a:t>i</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a</a:t>
            </a:r>
            <a:r>
              <a:rPr lang="en-US" sz="900" spc="-9" dirty="0">
                <a:latin typeface="Arial" panose="020B0604020202020204" pitchFamily="34" charset="0"/>
                <a:cs typeface="Arial" panose="020B0604020202020204" pitchFamily="34" charset="0"/>
              </a:rPr>
              <a:t>n</a:t>
            </a:r>
            <a:r>
              <a:rPr lang="en-US" sz="900" spc="46"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 are</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q</a:t>
            </a:r>
            <a:r>
              <a:rPr lang="en-US" sz="900" dirty="0">
                <a:latin typeface="Arial" panose="020B0604020202020204" pitchFamily="34" charset="0"/>
                <a:cs typeface="Arial" panose="020B0604020202020204" pitchFamily="34" charset="0"/>
              </a:rPr>
              <a:t>ual</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to or</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lar</a:t>
            </a:r>
            <a:r>
              <a:rPr lang="en-US" sz="900" spc="-9" dirty="0">
                <a:latin typeface="Arial" panose="020B0604020202020204" pitchFamily="34" charset="0"/>
                <a:cs typeface="Arial" panose="020B0604020202020204" pitchFamily="34" charset="0"/>
              </a:rPr>
              <a:t>g</a:t>
            </a:r>
            <a:r>
              <a:rPr lang="en-US" sz="900" dirty="0">
                <a:latin typeface="Arial" panose="020B0604020202020204" pitchFamily="34" charset="0"/>
                <a:cs typeface="Arial" panose="020B0604020202020204" pitchFamily="34" charset="0"/>
              </a:rPr>
              <a:t>er t</a:t>
            </a:r>
            <a:r>
              <a:rPr lang="en-US" sz="900" spc="-9" dirty="0">
                <a:latin typeface="Arial" panose="020B0604020202020204" pitchFamily="34" charset="0"/>
                <a:cs typeface="Arial" panose="020B0604020202020204" pitchFamily="34" charset="0"/>
              </a:rPr>
              <a:t>h</a:t>
            </a:r>
            <a:r>
              <a:rPr lang="en-US" sz="900" dirty="0">
                <a:latin typeface="Arial" panose="020B0604020202020204" pitchFamily="34" charset="0"/>
                <a:cs typeface="Arial" panose="020B0604020202020204" pitchFamily="34" charset="0"/>
              </a:rPr>
              <a:t>an </a:t>
            </a:r>
            <a:r>
              <a:rPr lang="en-US" sz="900" spc="-9" dirty="0">
                <a:latin typeface="Arial" panose="020B0604020202020204" pitchFamily="34" charset="0"/>
                <a:cs typeface="Arial" panose="020B0604020202020204" pitchFamily="34" charset="0"/>
              </a:rPr>
              <a:t>10</a:t>
            </a:r>
            <a:r>
              <a:rPr lang="en-US" sz="900" dirty="0">
                <a:latin typeface="Arial" panose="020B0604020202020204" pitchFamily="34" charset="0"/>
                <a:cs typeface="Arial" panose="020B0604020202020204" pitchFamily="34" charset="0"/>
              </a:rPr>
              <a:t>%, and</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fa</a:t>
            </a:r>
            <a:r>
              <a:rPr lang="en-US" sz="900" spc="-9" dirty="0">
                <a:latin typeface="Arial" panose="020B0604020202020204" pitchFamily="34" charset="0"/>
                <a:cs typeface="Arial" panose="020B0604020202020204" pitchFamily="34" charset="0"/>
              </a:rPr>
              <a:t>v</a:t>
            </a:r>
            <a:r>
              <a:rPr lang="en-US" sz="900" dirty="0">
                <a:latin typeface="Arial" panose="020B0604020202020204" pitchFamily="34" charset="0"/>
                <a:cs typeface="Arial" panose="020B0604020202020204" pitchFamily="34" charset="0"/>
              </a:rPr>
              <a:t>or</a:t>
            </a:r>
            <a:r>
              <a:rPr lang="en-US" sz="900" spc="18" dirty="0">
                <a:latin typeface="Arial" panose="020B0604020202020204" pitchFamily="34" charset="0"/>
                <a:cs typeface="Arial" panose="020B0604020202020204" pitchFamily="34" charset="0"/>
              </a:rPr>
              <a:t> </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he</a:t>
            </a:r>
            <a:r>
              <a:rPr lang="en-US" sz="900" spc="5" dirty="0">
                <a:latin typeface="Arial" panose="020B0604020202020204" pitchFamily="34" charset="0"/>
                <a:cs typeface="Arial" panose="020B0604020202020204" pitchFamily="34" charset="0"/>
              </a:rPr>
              <a:t> </a:t>
            </a:r>
            <a:r>
              <a:rPr lang="en-US" sz="900" spc="-9"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el</a:t>
            </a:r>
            <a:r>
              <a:rPr lang="en-US" sz="900" spc="-9" dirty="0">
                <a:latin typeface="Arial" panose="020B0604020202020204" pitchFamily="34" charset="0"/>
                <a:cs typeface="Arial" panose="020B0604020202020204" pitchFamily="34" charset="0"/>
              </a:rPr>
              <a:t>e</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t</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d</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gr</a:t>
            </a:r>
            <a:r>
              <a:rPr lang="en-US" sz="900" spc="-9" dirty="0">
                <a:latin typeface="Arial" panose="020B0604020202020204" pitchFamily="34" charset="0"/>
                <a:cs typeface="Arial" panose="020B0604020202020204" pitchFamily="34" charset="0"/>
              </a:rPr>
              <a:t>ou</a:t>
            </a:r>
            <a:r>
              <a:rPr lang="en-US" sz="900" dirty="0">
                <a:latin typeface="Arial" panose="020B0604020202020204" pitchFamily="34" charset="0"/>
                <a:cs typeface="Arial" panose="020B0604020202020204" pitchFamily="34" charset="0"/>
              </a:rPr>
              <a:t>p.</a:t>
            </a:r>
          </a:p>
          <a:p>
            <a:pPr marL="391538" marR="11614" indent="-171450">
              <a:buFont typeface="Arial" panose="020B0604020202020204" pitchFamily="34" charset="0"/>
              <a:buChar char="•"/>
              <a:tabLst>
                <a:tab pos="429143" algn="l"/>
              </a:tabLst>
            </a:pPr>
            <a:r>
              <a:rPr lang="en-US" sz="900" b="1" dirty="0">
                <a:latin typeface="Arial" panose="020B0604020202020204" pitchFamily="34" charset="0"/>
                <a:cs typeface="Arial" panose="020B0604020202020204" pitchFamily="34" charset="0"/>
              </a:rPr>
              <a:t>Same</a:t>
            </a:r>
            <a:r>
              <a:rPr lang="en-US" sz="900" b="1"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 </a:t>
            </a:r>
            <a:r>
              <a:rPr lang="en-US" sz="900" spc="-14" dirty="0">
                <a:latin typeface="Arial" panose="020B0604020202020204" pitchFamily="34" charset="0"/>
                <a:cs typeface="Arial" panose="020B0604020202020204" pitchFamily="34" charset="0"/>
              </a:rPr>
              <a:t>P</a:t>
            </a:r>
            <a:r>
              <a:rPr lang="en-US" sz="900" dirty="0">
                <a:latin typeface="Arial" panose="020B0604020202020204" pitchFamily="34" charset="0"/>
                <a:cs typeface="Arial" panose="020B0604020202020204" pitchFamily="34" charset="0"/>
              </a:rPr>
              <a:t>op</a:t>
            </a:r>
            <a:r>
              <a:rPr lang="en-US" sz="900" spc="-9" dirty="0">
                <a:latin typeface="Arial" panose="020B0604020202020204" pitchFamily="34" charset="0"/>
                <a:cs typeface="Arial" panose="020B0604020202020204" pitchFamily="34" charset="0"/>
              </a:rPr>
              <a:t>u</a:t>
            </a:r>
            <a:r>
              <a:rPr lang="en-US" sz="900" dirty="0">
                <a:latin typeface="Arial" panose="020B0604020202020204" pitchFamily="34" charset="0"/>
                <a:cs typeface="Arial" panose="020B0604020202020204" pitchFamily="34" charset="0"/>
              </a:rPr>
              <a:t>lat</a:t>
            </a:r>
            <a:r>
              <a:rPr lang="en-US" sz="900" spc="-9" dirty="0">
                <a:latin typeface="Arial" panose="020B0604020202020204" pitchFamily="34" charset="0"/>
                <a:cs typeface="Arial" panose="020B0604020202020204" pitchFamily="34" charset="0"/>
              </a:rPr>
              <a:t>i</a:t>
            </a:r>
            <a:r>
              <a:rPr lang="en-US" sz="900" dirty="0">
                <a:latin typeface="Arial" panose="020B0604020202020204" pitchFamily="34" charset="0"/>
                <a:cs typeface="Arial" panose="020B0604020202020204" pitchFamily="34" charset="0"/>
              </a:rPr>
              <a:t>on </a:t>
            </a:r>
            <a:r>
              <a:rPr lang="en-US" sz="900" spc="-9" dirty="0">
                <a:latin typeface="Arial" panose="020B0604020202020204" pitchFamily="34" charset="0"/>
                <a:cs typeface="Arial" panose="020B0604020202020204" pitchFamily="34" charset="0"/>
              </a:rPr>
              <a:t>a</a:t>
            </a:r>
            <a:r>
              <a:rPr lang="en-US" sz="900" dirty="0">
                <a:latin typeface="Arial" panose="020B0604020202020204" pitchFamily="34" charset="0"/>
                <a:cs typeface="Arial" panose="020B0604020202020204" pitchFamily="34" charset="0"/>
              </a:rPr>
              <a:t>nd r</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fer</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n</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group</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had</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ab</a:t>
            </a:r>
            <a:r>
              <a:rPr lang="en-US" sz="900" spc="-9" dirty="0">
                <a:latin typeface="Arial" panose="020B0604020202020204" pitchFamily="34" charset="0"/>
                <a:cs typeface="Arial" panose="020B0604020202020204" pitchFamily="34" charset="0"/>
              </a:rPr>
              <a:t>o</a:t>
            </a:r>
            <a:r>
              <a:rPr lang="en-US" sz="900" dirty="0">
                <a:latin typeface="Arial" panose="020B0604020202020204" pitchFamily="34" charset="0"/>
                <a:cs typeface="Arial" panose="020B0604020202020204" pitchFamily="34" charset="0"/>
              </a:rPr>
              <a:t>ut t</a:t>
            </a:r>
            <a:r>
              <a:rPr lang="en-US" sz="900" spc="-9" dirty="0">
                <a:latin typeface="Arial" panose="020B0604020202020204" pitchFamily="34" charset="0"/>
                <a:cs typeface="Arial" panose="020B0604020202020204" pitchFamily="34" charset="0"/>
              </a:rPr>
              <a:t>h</a:t>
            </a:r>
            <a:r>
              <a:rPr lang="en-US" sz="900" dirty="0">
                <a:latin typeface="Arial" panose="020B0604020202020204" pitchFamily="34" charset="0"/>
                <a:cs typeface="Arial" panose="020B0604020202020204" pitchFamily="34" charset="0"/>
              </a:rPr>
              <a:t>e </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a</a:t>
            </a:r>
            <a:r>
              <a:rPr lang="en-US" sz="900" spc="-9" dirty="0">
                <a:latin typeface="Arial" panose="020B0604020202020204" pitchFamily="34" charset="0"/>
                <a:cs typeface="Arial" panose="020B0604020202020204" pitchFamily="34" charset="0"/>
              </a:rPr>
              <a:t>m</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a:t>
            </a:r>
            <a:r>
              <a:rPr lang="en-US" sz="900" spc="5" dirty="0">
                <a:latin typeface="Arial" panose="020B0604020202020204" pitchFamily="34" charset="0"/>
                <a:cs typeface="Arial" panose="020B0604020202020204" pitchFamily="34" charset="0"/>
              </a:rPr>
              <a:t>c</a:t>
            </a:r>
            <a:r>
              <a:rPr lang="en-US" sz="900" spc="-9"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to</a:t>
            </a:r>
            <a:r>
              <a:rPr lang="en-US" sz="900" spc="-9"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a</a:t>
            </a:r>
            <a:r>
              <a:rPr lang="en-US" sz="900" spc="-14" dirty="0">
                <a:latin typeface="Arial" panose="020B0604020202020204" pitchFamily="34" charset="0"/>
                <a:cs typeface="Arial" panose="020B0604020202020204" pitchFamily="34" charset="0"/>
              </a:rPr>
              <a:t>r</a:t>
            </a:r>
            <a:r>
              <a:rPr lang="en-US" sz="900" dirty="0">
                <a:latin typeface="Arial" panose="020B0604020202020204" pitchFamily="34" charset="0"/>
                <a:cs typeface="Arial" panose="020B0604020202020204" pitchFamily="34" charset="0"/>
              </a:rPr>
              <a:t>e. Dif</a:t>
            </a:r>
            <a:r>
              <a:rPr lang="en-US" sz="900" spc="-9" dirty="0">
                <a:latin typeface="Arial" panose="020B0604020202020204" pitchFamily="34" charset="0"/>
                <a:cs typeface="Arial" panose="020B0604020202020204" pitchFamily="34" charset="0"/>
              </a:rPr>
              <a:t>f</a:t>
            </a:r>
            <a:r>
              <a:rPr lang="en-US" sz="900" dirty="0">
                <a:latin typeface="Arial" panose="020B0604020202020204" pitchFamily="34" charset="0"/>
                <a:cs typeface="Arial" panose="020B0604020202020204" pitchFamily="34" charset="0"/>
              </a:rPr>
              <a:t>ere</a:t>
            </a:r>
            <a:r>
              <a:rPr lang="en-US" sz="900" spc="-9" dirty="0">
                <a:latin typeface="Arial" panose="020B0604020202020204" pitchFamily="34" charset="0"/>
                <a:cs typeface="Arial" panose="020B0604020202020204" pitchFamily="34" charset="0"/>
              </a:rPr>
              <a:t>n</a:t>
            </a:r>
            <a:r>
              <a:rPr lang="en-US" sz="900" spc="5" dirty="0">
                <a:latin typeface="Arial" panose="020B0604020202020204" pitchFamily="34" charset="0"/>
                <a:cs typeface="Arial" panose="020B0604020202020204" pitchFamily="34" charset="0"/>
              </a:rPr>
              <a:t>c</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a:t>
            </a:r>
            <a:r>
              <a:rPr lang="en-US" sz="900" spc="-14" dirty="0">
                <a:latin typeface="Arial" panose="020B0604020202020204" pitchFamily="34" charset="0"/>
                <a:cs typeface="Arial" panose="020B0604020202020204" pitchFamily="34" charset="0"/>
              </a:rPr>
              <a:t>r</a:t>
            </a:r>
            <a:r>
              <a:rPr lang="en-US" sz="900" dirty="0">
                <a:latin typeface="Arial" panose="020B0604020202020204" pitchFamily="34" charset="0"/>
                <a:cs typeface="Arial" panose="020B0604020202020204" pitchFamily="34" charset="0"/>
              </a:rPr>
              <a:t>e not</a:t>
            </a:r>
            <a:r>
              <a:rPr lang="en-US" sz="900" spc="-9"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ta</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i</a:t>
            </a:r>
            <a:r>
              <a:rPr lang="en-US" sz="900" spc="5" dirty="0">
                <a:latin typeface="Arial" panose="020B0604020202020204" pitchFamily="34" charset="0"/>
                <a:cs typeface="Arial" panose="020B0604020202020204" pitchFamily="34" charset="0"/>
              </a:rPr>
              <a:t>s</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i</a:t>
            </a:r>
            <a:r>
              <a:rPr lang="en-US" sz="900" spc="-9"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ally </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ig</a:t>
            </a:r>
            <a:r>
              <a:rPr lang="en-US" sz="900" spc="-9" dirty="0">
                <a:latin typeface="Arial" panose="020B0604020202020204" pitchFamily="34" charset="0"/>
                <a:cs typeface="Arial" panose="020B0604020202020204" pitchFamily="34" charset="0"/>
              </a:rPr>
              <a:t>n</a:t>
            </a:r>
            <a:r>
              <a:rPr lang="en-US" sz="900" dirty="0">
                <a:latin typeface="Arial" panose="020B0604020202020204" pitchFamily="34" charset="0"/>
                <a:cs typeface="Arial" panose="020B0604020202020204" pitchFamily="34" charset="0"/>
              </a:rPr>
              <a:t>if</a:t>
            </a:r>
            <a:r>
              <a:rPr lang="en-US" sz="900" spc="-9" dirty="0">
                <a:latin typeface="Arial" panose="020B0604020202020204" pitchFamily="34" charset="0"/>
                <a:cs typeface="Arial" panose="020B0604020202020204" pitchFamily="34" charset="0"/>
              </a:rPr>
              <a:t>i</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ant</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or</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a:t>
            </a:r>
            <a:r>
              <a:rPr lang="en-US" sz="900" spc="-14" dirty="0">
                <a:latin typeface="Arial" panose="020B0604020202020204" pitchFamily="34" charset="0"/>
                <a:cs typeface="Arial" panose="020B0604020202020204" pitchFamily="34" charset="0"/>
              </a:rPr>
              <a:t>r</a:t>
            </a:r>
            <a:r>
              <a:rPr lang="en-US" sz="900" dirty="0">
                <a:latin typeface="Arial" panose="020B0604020202020204" pitchFamily="34" charset="0"/>
                <a:cs typeface="Arial" panose="020B0604020202020204" pitchFamily="34" charset="0"/>
              </a:rPr>
              <a:t>e</a:t>
            </a:r>
            <a:r>
              <a:rPr lang="en-US" sz="900" spc="5" dirty="0">
                <a:latin typeface="Arial" panose="020B0604020202020204" pitchFamily="34" charset="0"/>
                <a:cs typeface="Arial" panose="020B0604020202020204" pitchFamily="34" charset="0"/>
              </a:rPr>
              <a:t> </a:t>
            </a:r>
            <a:r>
              <a:rPr lang="en-US" sz="900" spc="-9"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m</a:t>
            </a:r>
            <a:r>
              <a:rPr lang="en-US" sz="900" dirty="0">
                <a:latin typeface="Arial" panose="020B0604020202020204" pitchFamily="34" charset="0"/>
                <a:cs typeface="Arial" panose="020B0604020202020204" pitchFamily="34" charset="0"/>
              </a:rPr>
              <a:t>a</a:t>
            </a:r>
            <a:r>
              <a:rPr lang="en-US" sz="900" spc="-9" dirty="0">
                <a:latin typeface="Arial" panose="020B0604020202020204" pitchFamily="34" charset="0"/>
                <a:cs typeface="Arial" panose="020B0604020202020204" pitchFamily="34" charset="0"/>
              </a:rPr>
              <a:t>l</a:t>
            </a:r>
            <a:r>
              <a:rPr lang="en-US" sz="900" dirty="0">
                <a:latin typeface="Arial" panose="020B0604020202020204" pitchFamily="34" charset="0"/>
                <a:cs typeface="Arial" panose="020B0604020202020204" pitchFamily="34" charset="0"/>
              </a:rPr>
              <a:t>ler </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han</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10%.</a:t>
            </a:r>
          </a:p>
          <a:p>
            <a:pPr marL="391538" marR="31358" indent="-171450">
              <a:buFont typeface="Arial" panose="020B0604020202020204" pitchFamily="34" charset="0"/>
              <a:buChar char="•"/>
              <a:tabLst>
                <a:tab pos="429143" algn="l"/>
              </a:tabLst>
            </a:pPr>
            <a:r>
              <a:rPr lang="en-US" sz="900" b="1" dirty="0">
                <a:latin typeface="Arial" panose="020B0604020202020204" pitchFamily="34" charset="0"/>
                <a:cs typeface="Arial" panose="020B0604020202020204" pitchFamily="34" charset="0"/>
              </a:rPr>
              <a:t>Worse</a:t>
            </a:r>
            <a:r>
              <a:rPr lang="en-US" sz="900" b="1"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 </a:t>
            </a:r>
            <a:r>
              <a:rPr lang="en-US" sz="900" spc="-14" dirty="0">
                <a:latin typeface="Arial" panose="020B0604020202020204" pitchFamily="34" charset="0"/>
                <a:cs typeface="Arial" panose="020B0604020202020204" pitchFamily="34" charset="0"/>
              </a:rPr>
              <a:t>P</a:t>
            </a:r>
            <a:r>
              <a:rPr lang="en-US" sz="900" dirty="0">
                <a:latin typeface="Arial" panose="020B0604020202020204" pitchFamily="34" charset="0"/>
                <a:cs typeface="Arial" panose="020B0604020202020204" pitchFamily="34" charset="0"/>
              </a:rPr>
              <a:t>opu</a:t>
            </a:r>
            <a:r>
              <a:rPr lang="en-US" sz="900" spc="-9" dirty="0">
                <a:latin typeface="Arial" panose="020B0604020202020204" pitchFamily="34" charset="0"/>
                <a:cs typeface="Arial" panose="020B0604020202020204" pitchFamily="34" charset="0"/>
              </a:rPr>
              <a:t>l</a:t>
            </a:r>
            <a:r>
              <a:rPr lang="en-US" sz="900" dirty="0">
                <a:latin typeface="Arial" panose="020B0604020202020204" pitchFamily="34" charset="0"/>
                <a:cs typeface="Arial" panose="020B0604020202020204" pitchFamily="34" charset="0"/>
              </a:rPr>
              <a:t>at</a:t>
            </a:r>
            <a:r>
              <a:rPr lang="en-US" sz="900" spc="-9" dirty="0">
                <a:latin typeface="Arial" panose="020B0604020202020204" pitchFamily="34" charset="0"/>
                <a:cs typeface="Arial" panose="020B0604020202020204" pitchFamily="34" charset="0"/>
              </a:rPr>
              <a:t>i</a:t>
            </a:r>
            <a:r>
              <a:rPr lang="en-US" sz="900" dirty="0">
                <a:latin typeface="Arial" panose="020B0604020202020204" pitchFamily="34" charset="0"/>
                <a:cs typeface="Arial" panose="020B0604020202020204" pitchFamily="34" charset="0"/>
              </a:rPr>
              <a:t>on </a:t>
            </a:r>
            <a:r>
              <a:rPr lang="en-US" sz="900" spc="-9" dirty="0">
                <a:latin typeface="Arial" panose="020B0604020202020204" pitchFamily="34" charset="0"/>
                <a:cs typeface="Arial" panose="020B0604020202020204" pitchFamily="34" charset="0"/>
              </a:rPr>
              <a:t>h</a:t>
            </a:r>
            <a:r>
              <a:rPr lang="en-US" sz="900" dirty="0">
                <a:latin typeface="Arial" panose="020B0604020202020204" pitchFamily="34" charset="0"/>
                <a:cs typeface="Arial" panose="020B0604020202020204" pitchFamily="34" charset="0"/>
              </a:rPr>
              <a:t>ad </a:t>
            </a:r>
            <a:r>
              <a:rPr lang="en-US" sz="900" spc="-14" dirty="0">
                <a:latin typeface="Arial" panose="020B0604020202020204" pitchFamily="34" charset="0"/>
                <a:cs typeface="Arial" panose="020B0604020202020204" pitchFamily="34" charset="0"/>
              </a:rPr>
              <a:t>w</a:t>
            </a:r>
            <a:r>
              <a:rPr lang="en-US" sz="900" dirty="0">
                <a:latin typeface="Arial" panose="020B0604020202020204" pitchFamily="34" charset="0"/>
                <a:cs typeface="Arial" panose="020B0604020202020204" pitchFamily="34" charset="0"/>
              </a:rPr>
              <a:t>or</a:t>
            </a:r>
            <a:r>
              <a:rPr lang="en-US" sz="900" spc="-9"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e a</a:t>
            </a:r>
            <a:r>
              <a:rPr lang="en-US" sz="900" spc="-9" dirty="0">
                <a:latin typeface="Arial" panose="020B0604020202020204" pitchFamily="34" charset="0"/>
                <a:cs typeface="Arial" panose="020B0604020202020204" pitchFamily="34" charset="0"/>
              </a:rPr>
              <a:t>c</a:t>
            </a:r>
            <a:r>
              <a:rPr lang="en-US" sz="900" spc="5" dirty="0">
                <a:latin typeface="Arial" panose="020B0604020202020204" pitchFamily="34" charset="0"/>
                <a:cs typeface="Arial" panose="020B0604020202020204" pitchFamily="34" charset="0"/>
              </a:rPr>
              <a:t>c</a:t>
            </a:r>
            <a:r>
              <a:rPr lang="en-US" sz="900" spc="-9" dirty="0">
                <a:latin typeface="Arial" panose="020B0604020202020204" pitchFamily="34" charset="0"/>
                <a:cs typeface="Arial" panose="020B0604020202020204" pitchFamily="34" charset="0"/>
              </a:rPr>
              <a:t>e</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o </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are t</a:t>
            </a:r>
            <a:r>
              <a:rPr lang="en-US" sz="900" spc="-9" dirty="0">
                <a:latin typeface="Arial" panose="020B0604020202020204" pitchFamily="34" charset="0"/>
                <a:cs typeface="Arial" panose="020B0604020202020204" pitchFamily="34" charset="0"/>
              </a:rPr>
              <a:t>h</a:t>
            </a:r>
            <a:r>
              <a:rPr lang="en-US" sz="900" dirty="0">
                <a:latin typeface="Arial" panose="020B0604020202020204" pitchFamily="34" charset="0"/>
                <a:cs typeface="Arial" panose="020B0604020202020204" pitchFamily="34" charset="0"/>
              </a:rPr>
              <a:t>an </a:t>
            </a:r>
            <a:r>
              <a:rPr lang="en-US" sz="900" spc="-9" dirty="0">
                <a:latin typeface="Arial" panose="020B0604020202020204" pitchFamily="34" charset="0"/>
                <a:cs typeface="Arial" panose="020B0604020202020204" pitchFamily="34" charset="0"/>
              </a:rPr>
              <a:t>r</a:t>
            </a:r>
            <a:r>
              <a:rPr lang="en-US" sz="900" dirty="0">
                <a:latin typeface="Arial" panose="020B0604020202020204" pitchFamily="34" charset="0"/>
                <a:cs typeface="Arial" panose="020B0604020202020204" pitchFamily="34" charset="0"/>
              </a:rPr>
              <a:t>efer</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n</a:t>
            </a:r>
            <a:r>
              <a:rPr lang="en-US" sz="900" spc="-9"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e gro</a:t>
            </a:r>
            <a:r>
              <a:rPr lang="en-US" sz="900" spc="-9" dirty="0">
                <a:latin typeface="Arial" panose="020B0604020202020204" pitchFamily="34" charset="0"/>
                <a:cs typeface="Arial" panose="020B0604020202020204" pitchFamily="34" charset="0"/>
              </a:rPr>
              <a:t>u</a:t>
            </a:r>
            <a:r>
              <a:rPr lang="en-US" sz="900" dirty="0">
                <a:latin typeface="Arial" panose="020B0604020202020204" pitchFamily="34" charset="0"/>
                <a:cs typeface="Arial" panose="020B0604020202020204" pitchFamily="34" charset="0"/>
              </a:rPr>
              <a:t>p. Dif</a:t>
            </a:r>
            <a:r>
              <a:rPr lang="en-US" sz="900" spc="-9" dirty="0">
                <a:latin typeface="Arial" panose="020B0604020202020204" pitchFamily="34" charset="0"/>
                <a:cs typeface="Arial" panose="020B0604020202020204" pitchFamily="34" charset="0"/>
              </a:rPr>
              <a:t>f</a:t>
            </a:r>
            <a:r>
              <a:rPr lang="en-US" sz="900" dirty="0">
                <a:latin typeface="Arial" panose="020B0604020202020204" pitchFamily="34" charset="0"/>
                <a:cs typeface="Arial" panose="020B0604020202020204" pitchFamily="34" charset="0"/>
              </a:rPr>
              <a:t>ere</a:t>
            </a:r>
            <a:r>
              <a:rPr lang="en-US" sz="900" spc="-9" dirty="0">
                <a:latin typeface="Arial" panose="020B0604020202020204" pitchFamily="34" charset="0"/>
                <a:cs typeface="Arial" panose="020B0604020202020204" pitchFamily="34" charset="0"/>
              </a:rPr>
              <a:t>n</a:t>
            </a:r>
            <a:r>
              <a:rPr lang="en-US" sz="900" spc="5" dirty="0">
                <a:latin typeface="Arial" panose="020B0604020202020204" pitchFamily="34" charset="0"/>
                <a:cs typeface="Arial" panose="020B0604020202020204" pitchFamily="34" charset="0"/>
              </a:rPr>
              <a:t>c</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are</a:t>
            </a:r>
            <a:r>
              <a:rPr lang="en-US" sz="900" spc="-9"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t</a:t>
            </a:r>
            <a:r>
              <a:rPr lang="en-US" sz="900" spc="-9" dirty="0">
                <a:latin typeface="Arial" panose="020B0604020202020204" pitchFamily="34" charset="0"/>
                <a:cs typeface="Arial" panose="020B0604020202020204" pitchFamily="34" charset="0"/>
              </a:rPr>
              <a:t>a</a:t>
            </a:r>
            <a:r>
              <a:rPr lang="en-US" sz="900" dirty="0">
                <a:latin typeface="Arial" panose="020B0604020202020204" pitchFamily="34" charset="0"/>
                <a:cs typeface="Arial" panose="020B0604020202020204" pitchFamily="34" charset="0"/>
              </a:rPr>
              <a:t>t</a:t>
            </a:r>
            <a:r>
              <a:rPr lang="en-US" sz="900" spc="5" dirty="0">
                <a:latin typeface="Arial" panose="020B0604020202020204" pitchFamily="34" charset="0"/>
                <a:cs typeface="Arial" panose="020B0604020202020204" pitchFamily="34" charset="0"/>
              </a:rPr>
              <a:t>i</a:t>
            </a:r>
            <a:r>
              <a:rPr lang="en-US" sz="900" spc="-9" dirty="0">
                <a:latin typeface="Arial" panose="020B0604020202020204" pitchFamily="34" charset="0"/>
                <a:cs typeface="Arial" panose="020B0604020202020204" pitchFamily="34" charset="0"/>
              </a:rPr>
              <a:t>st</a:t>
            </a:r>
            <a:r>
              <a:rPr lang="en-US" sz="900" dirty="0">
                <a:latin typeface="Arial" panose="020B0604020202020204" pitchFamily="34" charset="0"/>
                <a:cs typeface="Arial" panose="020B0604020202020204" pitchFamily="34" charset="0"/>
              </a:rPr>
              <a:t>i</a:t>
            </a:r>
            <a:r>
              <a:rPr lang="en-US" sz="900" spc="41"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a</a:t>
            </a:r>
            <a:r>
              <a:rPr lang="en-US" sz="900" spc="-9" dirty="0">
                <a:latin typeface="Arial" panose="020B0604020202020204" pitchFamily="34" charset="0"/>
                <a:cs typeface="Arial" panose="020B0604020202020204" pitchFamily="34" charset="0"/>
              </a:rPr>
              <a:t>l</a:t>
            </a:r>
            <a:r>
              <a:rPr lang="en-US" sz="900" dirty="0">
                <a:latin typeface="Arial" panose="020B0604020202020204" pitchFamily="34" charset="0"/>
                <a:cs typeface="Arial" panose="020B0604020202020204" pitchFamily="34" charset="0"/>
              </a:rPr>
              <a:t>ly</a:t>
            </a:r>
            <a:r>
              <a:rPr lang="en-US" sz="900" spc="-9"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s</a:t>
            </a:r>
            <a:r>
              <a:rPr lang="en-US" sz="900" spc="-9" dirty="0">
                <a:latin typeface="Arial" panose="020B0604020202020204" pitchFamily="34" charset="0"/>
                <a:cs typeface="Arial" panose="020B0604020202020204" pitchFamily="34" charset="0"/>
              </a:rPr>
              <a:t>i</a:t>
            </a:r>
            <a:r>
              <a:rPr lang="en-US" sz="900" dirty="0">
                <a:latin typeface="Arial" panose="020B0604020202020204" pitchFamily="34" charset="0"/>
                <a:cs typeface="Arial" panose="020B0604020202020204" pitchFamily="34" charset="0"/>
              </a:rPr>
              <a:t>gni</a:t>
            </a:r>
            <a:r>
              <a:rPr lang="en-US" sz="900" spc="-9" dirty="0">
                <a:latin typeface="Arial" panose="020B0604020202020204" pitchFamily="34" charset="0"/>
                <a:cs typeface="Arial" panose="020B0604020202020204" pitchFamily="34" charset="0"/>
              </a:rPr>
              <a:t>f</a:t>
            </a:r>
            <a:r>
              <a:rPr lang="en-US" sz="900" dirty="0">
                <a:latin typeface="Arial" panose="020B0604020202020204" pitchFamily="34" charset="0"/>
                <a:cs typeface="Arial" panose="020B0604020202020204" pitchFamily="34" charset="0"/>
              </a:rPr>
              <a:t>i</a:t>
            </a:r>
            <a:r>
              <a:rPr lang="en-US" sz="900" spc="5" dirty="0">
                <a:latin typeface="Arial" panose="020B0604020202020204" pitchFamily="34" charset="0"/>
                <a:cs typeface="Arial" panose="020B0604020202020204" pitchFamily="34" charset="0"/>
              </a:rPr>
              <a:t>c</a:t>
            </a:r>
            <a:r>
              <a:rPr lang="en-US" sz="900" spc="-9" dirty="0">
                <a:latin typeface="Arial" panose="020B0604020202020204" pitchFamily="34" charset="0"/>
                <a:cs typeface="Arial" panose="020B0604020202020204" pitchFamily="34" charset="0"/>
              </a:rPr>
              <a:t>a</a:t>
            </a:r>
            <a:r>
              <a:rPr lang="en-US" sz="900" dirty="0">
                <a:latin typeface="Arial" panose="020B0604020202020204" pitchFamily="34" charset="0"/>
                <a:cs typeface="Arial" panose="020B0604020202020204" pitchFamily="34" charset="0"/>
              </a:rPr>
              <a:t>nt, are</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q</a:t>
            </a:r>
            <a:r>
              <a:rPr lang="en-US" sz="900" dirty="0">
                <a:latin typeface="Arial" panose="020B0604020202020204" pitchFamily="34" charset="0"/>
                <a:cs typeface="Arial" panose="020B0604020202020204" pitchFamily="34" charset="0"/>
              </a:rPr>
              <a:t>ual</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to or</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lar</a:t>
            </a:r>
            <a:r>
              <a:rPr lang="en-US" sz="900" spc="-9" dirty="0">
                <a:latin typeface="Arial" panose="020B0604020202020204" pitchFamily="34" charset="0"/>
                <a:cs typeface="Arial" panose="020B0604020202020204" pitchFamily="34" charset="0"/>
              </a:rPr>
              <a:t>g</a:t>
            </a:r>
            <a:r>
              <a:rPr lang="en-US" sz="900" dirty="0">
                <a:latin typeface="Arial" panose="020B0604020202020204" pitchFamily="34" charset="0"/>
                <a:cs typeface="Arial" panose="020B0604020202020204" pitchFamily="34" charset="0"/>
              </a:rPr>
              <a:t>er t</a:t>
            </a:r>
            <a:r>
              <a:rPr lang="en-US" sz="900" spc="-9" dirty="0">
                <a:latin typeface="Arial" panose="020B0604020202020204" pitchFamily="34" charset="0"/>
                <a:cs typeface="Arial" panose="020B0604020202020204" pitchFamily="34" charset="0"/>
              </a:rPr>
              <a:t>h</a:t>
            </a:r>
            <a:r>
              <a:rPr lang="en-US" sz="900" dirty="0">
                <a:latin typeface="Arial" panose="020B0604020202020204" pitchFamily="34" charset="0"/>
                <a:cs typeface="Arial" panose="020B0604020202020204" pitchFamily="34" charset="0"/>
              </a:rPr>
              <a:t>an </a:t>
            </a:r>
            <a:r>
              <a:rPr lang="en-US" sz="900" spc="-9" dirty="0">
                <a:latin typeface="Arial" panose="020B0604020202020204" pitchFamily="34" charset="0"/>
                <a:cs typeface="Arial" panose="020B0604020202020204" pitchFamily="34" charset="0"/>
              </a:rPr>
              <a:t>10</a:t>
            </a:r>
            <a:r>
              <a:rPr lang="en-US" sz="900" dirty="0">
                <a:latin typeface="Arial" panose="020B0604020202020204" pitchFamily="34" charset="0"/>
                <a:cs typeface="Arial" panose="020B0604020202020204" pitchFamily="34" charset="0"/>
              </a:rPr>
              <a:t>%, and</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fa</a:t>
            </a:r>
            <a:r>
              <a:rPr lang="en-US" sz="900" spc="-9" dirty="0">
                <a:latin typeface="Arial" panose="020B0604020202020204" pitchFamily="34" charset="0"/>
                <a:cs typeface="Arial" panose="020B0604020202020204" pitchFamily="34" charset="0"/>
              </a:rPr>
              <a:t>v</a:t>
            </a:r>
            <a:r>
              <a:rPr lang="en-US" sz="900" dirty="0">
                <a:latin typeface="Arial" panose="020B0604020202020204" pitchFamily="34" charset="0"/>
                <a:cs typeface="Arial" panose="020B0604020202020204" pitchFamily="34" charset="0"/>
              </a:rPr>
              <a:t>or </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he</a:t>
            </a:r>
            <a:r>
              <a:rPr lang="en-US" sz="900" spc="18"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re</a:t>
            </a:r>
            <a:r>
              <a:rPr lang="en-US" sz="900" spc="-9" dirty="0">
                <a:latin typeface="Arial" panose="020B0604020202020204" pitchFamily="34" charset="0"/>
                <a:cs typeface="Arial" panose="020B0604020202020204" pitchFamily="34" charset="0"/>
              </a:rPr>
              <a:t>f</a:t>
            </a:r>
            <a:r>
              <a:rPr lang="en-US" sz="900" dirty="0">
                <a:latin typeface="Arial" panose="020B0604020202020204" pitchFamily="34" charset="0"/>
                <a:cs typeface="Arial" panose="020B0604020202020204" pitchFamily="34" charset="0"/>
              </a:rPr>
              <a:t>ere</a:t>
            </a:r>
            <a:r>
              <a:rPr lang="en-US" sz="900" spc="-9" dirty="0">
                <a:latin typeface="Arial" panose="020B0604020202020204" pitchFamily="34" charset="0"/>
                <a:cs typeface="Arial" panose="020B0604020202020204" pitchFamily="34" charset="0"/>
              </a:rPr>
              <a:t>n</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e</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gr</a:t>
            </a:r>
            <a:r>
              <a:rPr lang="en-US" sz="900" spc="-9" dirty="0">
                <a:latin typeface="Arial" panose="020B0604020202020204" pitchFamily="34" charset="0"/>
                <a:cs typeface="Arial" panose="020B0604020202020204" pitchFamily="34" charset="0"/>
              </a:rPr>
              <a:t>o</a:t>
            </a:r>
            <a:r>
              <a:rPr lang="en-US" sz="900" dirty="0">
                <a:latin typeface="Arial" panose="020B0604020202020204" pitchFamily="34" charset="0"/>
                <a:cs typeface="Arial" panose="020B0604020202020204" pitchFamily="34" charset="0"/>
              </a:rPr>
              <a:t>up.</a:t>
            </a:r>
          </a:p>
          <a:p>
            <a:r>
              <a:rPr lang="en-US" sz="900" b="1" dirty="0">
                <a:latin typeface="Arial" panose="020B0604020202020204" pitchFamily="34" charset="0"/>
                <a:cs typeface="Arial" panose="020B0604020202020204" pitchFamily="34" charset="0"/>
              </a:rPr>
              <a:t>Example:</a:t>
            </a:r>
            <a:r>
              <a:rPr lang="en-US" sz="900" b="1"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Co</a:t>
            </a:r>
            <a:r>
              <a:rPr lang="en-US" sz="900" spc="-5" dirty="0">
                <a:latin typeface="Arial" panose="020B0604020202020204" pitchFamily="34" charset="0"/>
                <a:cs typeface="Arial" panose="020B0604020202020204" pitchFamily="34" charset="0"/>
              </a:rPr>
              <a:t>m</a:t>
            </a:r>
            <a:r>
              <a:rPr lang="en-US" sz="900" dirty="0">
                <a:latin typeface="Arial" panose="020B0604020202020204" pitchFamily="34" charset="0"/>
                <a:cs typeface="Arial" panose="020B0604020202020204" pitchFamily="34" charset="0"/>
              </a:rPr>
              <a:t>pared</a:t>
            </a:r>
            <a:r>
              <a:rPr lang="en-US" sz="900" spc="-9" dirty="0">
                <a:latin typeface="Arial" panose="020B0604020202020204" pitchFamily="34" charset="0"/>
                <a:cs typeface="Arial" panose="020B0604020202020204" pitchFamily="34" charset="0"/>
              </a:rPr>
              <a:t> </a:t>
            </a:r>
            <a:r>
              <a:rPr lang="en-US" sz="900" spc="-14" dirty="0">
                <a:latin typeface="Arial" panose="020B0604020202020204" pitchFamily="34" charset="0"/>
                <a:cs typeface="Arial" panose="020B0604020202020204" pitchFamily="34" charset="0"/>
              </a:rPr>
              <a:t>w</a:t>
            </a:r>
            <a:r>
              <a:rPr lang="en-US" sz="900" dirty="0">
                <a:latin typeface="Arial" panose="020B0604020202020204" pitchFamily="34" charset="0"/>
                <a:cs typeface="Arial" panose="020B0604020202020204" pitchFamily="34" charset="0"/>
              </a:rPr>
              <a:t>ith</a:t>
            </a:r>
            <a:r>
              <a:rPr lang="en-US" sz="900" spc="-18" dirty="0">
                <a:latin typeface="Arial" panose="020B0604020202020204" pitchFamily="34" charset="0"/>
                <a:cs typeface="Arial" panose="020B0604020202020204" pitchFamily="34" charset="0"/>
              </a:rPr>
              <a:t> </a:t>
            </a:r>
            <a:r>
              <a:rPr lang="en-US" sz="900" spc="32" dirty="0">
                <a:latin typeface="Arial" panose="020B0604020202020204" pitchFamily="34" charset="0"/>
                <a:cs typeface="Arial" panose="020B0604020202020204" pitchFamily="34" charset="0"/>
              </a:rPr>
              <a:t>W</a:t>
            </a:r>
            <a:r>
              <a:rPr lang="en-US" sz="900" spc="-9" dirty="0">
                <a:latin typeface="Arial" panose="020B0604020202020204" pitchFamily="34" charset="0"/>
                <a:cs typeface="Arial" panose="020B0604020202020204" pitchFamily="34" charset="0"/>
              </a:rPr>
              <a:t>hi</a:t>
            </a:r>
            <a:r>
              <a:rPr lang="en-US" sz="900" dirty="0">
                <a:latin typeface="Arial" panose="020B0604020202020204" pitchFamily="34" charset="0"/>
                <a:cs typeface="Arial" panose="020B0604020202020204" pitchFamily="34" charset="0"/>
              </a:rPr>
              <a:t>te</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 H</a:t>
            </a:r>
            <a:r>
              <a:rPr lang="en-US" sz="900" spc="-9" dirty="0">
                <a:latin typeface="Arial" panose="020B0604020202020204" pitchFamily="34" charset="0"/>
                <a:cs typeface="Arial" panose="020B0604020202020204" pitchFamily="34" charset="0"/>
              </a:rPr>
              <a:t>i</a:t>
            </a:r>
            <a:r>
              <a:rPr lang="en-US" sz="900" spc="5" dirty="0">
                <a:latin typeface="Arial" panose="020B0604020202020204" pitchFamily="34" charset="0"/>
                <a:cs typeface="Arial" panose="020B0604020202020204" pitchFamily="34" charset="0"/>
              </a:rPr>
              <a:t>s</a:t>
            </a:r>
            <a:r>
              <a:rPr lang="en-US" sz="900" spc="-9" dirty="0">
                <a:latin typeface="Arial" panose="020B0604020202020204" pitchFamily="34" charset="0"/>
                <a:cs typeface="Arial" panose="020B0604020202020204" pitchFamily="34" charset="0"/>
              </a:rPr>
              <a:t>p</a:t>
            </a:r>
            <a:r>
              <a:rPr lang="en-US" sz="900" dirty="0">
                <a:latin typeface="Arial" panose="020B0604020202020204" pitchFamily="34" charset="0"/>
                <a:cs typeface="Arial" panose="020B0604020202020204" pitchFamily="34" charset="0"/>
              </a:rPr>
              <a:t>an</a:t>
            </a:r>
            <a:r>
              <a:rPr lang="en-US" sz="900" spc="-9" dirty="0">
                <a:latin typeface="Arial" panose="020B0604020202020204" pitchFamily="34" charset="0"/>
                <a:cs typeface="Arial" panose="020B0604020202020204" pitchFamily="34" charset="0"/>
              </a:rPr>
              <a:t>i</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had </a:t>
            </a:r>
            <a:r>
              <a:rPr lang="en-US" sz="900" spc="-14" dirty="0">
                <a:latin typeface="Arial" panose="020B0604020202020204" pitchFamily="34" charset="0"/>
                <a:cs typeface="Arial" panose="020B0604020202020204" pitchFamily="34" charset="0"/>
              </a:rPr>
              <a:t>w</a:t>
            </a:r>
            <a:r>
              <a:rPr lang="en-US" sz="900" dirty="0">
                <a:latin typeface="Arial" panose="020B0604020202020204" pitchFamily="34" charset="0"/>
                <a:cs typeface="Arial" panose="020B0604020202020204" pitchFamily="34" charset="0"/>
              </a:rPr>
              <a:t>or</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a:t>
            </a:r>
            <a:r>
              <a:rPr lang="en-US" sz="900" spc="-9" dirty="0">
                <a:latin typeface="Arial" panose="020B0604020202020204" pitchFamily="34" charset="0"/>
                <a:cs typeface="Arial" panose="020B0604020202020204" pitchFamily="34" charset="0"/>
              </a:rPr>
              <a:t>c</a:t>
            </a:r>
            <a:r>
              <a:rPr lang="en-US" sz="900" spc="5" dirty="0">
                <a:latin typeface="Arial" panose="020B0604020202020204" pitchFamily="34" charset="0"/>
                <a:cs typeface="Arial" panose="020B0604020202020204" pitchFamily="34" charset="0"/>
              </a:rPr>
              <a:t>c</a:t>
            </a:r>
            <a:r>
              <a:rPr lang="en-US" sz="900" spc="-9" dirty="0">
                <a:latin typeface="Arial" panose="020B0604020202020204" pitchFamily="34" charset="0"/>
                <a:cs typeface="Arial" panose="020B0604020202020204" pitchFamily="34" charset="0"/>
              </a:rPr>
              <a:t>e</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o </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are </a:t>
            </a:r>
            <a:r>
              <a:rPr lang="en-US" sz="900" spc="-9" dirty="0">
                <a:latin typeface="Arial" panose="020B0604020202020204" pitchFamily="34" charset="0"/>
                <a:cs typeface="Arial" panose="020B0604020202020204" pitchFamily="34" charset="0"/>
              </a:rPr>
              <a:t>o</a:t>
            </a:r>
            <a:r>
              <a:rPr lang="en-US" sz="900" dirty="0">
                <a:latin typeface="Arial" panose="020B0604020202020204" pitchFamily="34" charset="0"/>
                <a:cs typeface="Arial" panose="020B0604020202020204" pitchFamily="34" charset="0"/>
              </a:rPr>
              <a:t>n 14</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of </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he </a:t>
            </a:r>
            <a:r>
              <a:rPr lang="en-US" sz="900" spc="-9" dirty="0">
                <a:latin typeface="Arial" panose="020B0604020202020204" pitchFamily="34" charset="0"/>
                <a:cs typeface="Arial" panose="020B0604020202020204" pitchFamily="34" charset="0"/>
              </a:rPr>
              <a:t>2</a:t>
            </a:r>
            <a:r>
              <a:rPr lang="en-US" sz="900" dirty="0">
                <a:latin typeface="Arial" panose="020B0604020202020204" pitchFamily="34" charset="0"/>
                <a:cs typeface="Arial" panose="020B0604020202020204" pitchFamily="34" charset="0"/>
              </a:rPr>
              <a:t>1 a</a:t>
            </a:r>
            <a:r>
              <a:rPr lang="en-US" sz="900" spc="-9" dirty="0">
                <a:latin typeface="Arial" panose="020B0604020202020204" pitchFamily="34" charset="0"/>
                <a:cs typeface="Arial" panose="020B0604020202020204" pitchFamily="34" charset="0"/>
              </a:rPr>
              <a:t>cc</a:t>
            </a:r>
            <a:r>
              <a:rPr lang="en-US" sz="900" dirty="0">
                <a:latin typeface="Arial" panose="020B0604020202020204" pitchFamily="34" charset="0"/>
                <a:cs typeface="Arial" panose="020B0604020202020204" pitchFamily="34" charset="0"/>
              </a:rPr>
              <a:t>e</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m</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a</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u</a:t>
            </a:r>
            <a:r>
              <a:rPr lang="en-US" sz="900" spc="-14" dirty="0">
                <a:latin typeface="Arial" panose="020B0604020202020204" pitchFamily="34" charset="0"/>
                <a:cs typeface="Arial" panose="020B0604020202020204" pitchFamily="34" charset="0"/>
              </a:rPr>
              <a:t>r</a:t>
            </a:r>
            <a:r>
              <a:rPr lang="en-US" sz="900" dirty="0">
                <a:latin typeface="Arial" panose="020B0604020202020204" pitchFamily="34" charset="0"/>
                <a:cs typeface="Arial" panose="020B0604020202020204" pitchFamily="34" charset="0"/>
              </a:rPr>
              <a:t>e</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a:t>
            </a:r>
            <a:r>
              <a:rPr lang="en-US" sz="900" spc="-9"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s</a:t>
            </a:r>
            <a:r>
              <a:rPr lang="en-US" sz="900" spc="-9" dirty="0">
                <a:latin typeface="Arial" panose="020B0604020202020204" pitchFamily="34" charset="0"/>
                <a:cs typeface="Arial" panose="020B0604020202020204" pitchFamily="34" charset="0"/>
              </a:rPr>
              <a:t>i</a:t>
            </a:r>
            <a:r>
              <a:rPr lang="en-US" sz="900" spc="5" dirty="0">
                <a:latin typeface="Arial" panose="020B0604020202020204" pitchFamily="34" charset="0"/>
                <a:cs typeface="Arial" panose="020B0604020202020204" pitchFamily="34" charset="0"/>
              </a:rPr>
              <a:t>m</a:t>
            </a:r>
            <a:r>
              <a:rPr lang="en-US" sz="900" dirty="0">
                <a:latin typeface="Arial" panose="020B0604020202020204" pitchFamily="34" charset="0"/>
                <a:cs typeface="Arial" panose="020B0604020202020204" pitchFamily="34" charset="0"/>
              </a:rPr>
              <a:t>i</a:t>
            </a:r>
            <a:r>
              <a:rPr lang="en-US" sz="900" spc="-9" dirty="0">
                <a:latin typeface="Arial" panose="020B0604020202020204" pitchFamily="34" charset="0"/>
                <a:cs typeface="Arial" panose="020B0604020202020204" pitchFamily="34" charset="0"/>
              </a:rPr>
              <a:t>l</a:t>
            </a:r>
            <a:r>
              <a:rPr lang="en-US" sz="900" dirty="0">
                <a:latin typeface="Arial" panose="020B0604020202020204" pitchFamily="34" charset="0"/>
                <a:cs typeface="Arial" panose="020B0604020202020204" pitchFamily="34" charset="0"/>
              </a:rPr>
              <a:t>ar a</a:t>
            </a:r>
            <a:r>
              <a:rPr lang="en-US" sz="900" spc="5" dirty="0">
                <a:latin typeface="Arial" panose="020B0604020202020204" pitchFamily="34" charset="0"/>
                <a:cs typeface="Arial" panose="020B0604020202020204" pitchFamily="34" charset="0"/>
              </a:rPr>
              <a:t>c</a:t>
            </a:r>
            <a:r>
              <a:rPr lang="en-US" sz="900" spc="-9"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on</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4 </a:t>
            </a:r>
            <a:r>
              <a:rPr lang="en-US" sz="900" spc="-5" dirty="0">
                <a:latin typeface="Arial" panose="020B0604020202020204" pitchFamily="34" charset="0"/>
                <a:cs typeface="Arial" panose="020B0604020202020204" pitchFamily="34" charset="0"/>
              </a:rPr>
              <a:t>m</a:t>
            </a:r>
            <a:r>
              <a:rPr lang="en-US" sz="900" dirty="0">
                <a:latin typeface="Arial" panose="020B0604020202020204" pitchFamily="34" charset="0"/>
                <a:cs typeface="Arial" panose="020B0604020202020204" pitchFamily="34" charset="0"/>
              </a:rPr>
              <a:t>ea</a:t>
            </a:r>
            <a:r>
              <a:rPr lang="en-US" sz="900" spc="-9"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ur</a:t>
            </a:r>
            <a:r>
              <a:rPr lang="en-US" sz="900" spc="-9" dirty="0">
                <a:latin typeface="Arial" panose="020B0604020202020204" pitchFamily="34" charset="0"/>
                <a:cs typeface="Arial" panose="020B0604020202020204" pitchFamily="34" charset="0"/>
              </a:rPr>
              <a:t>e</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 a</a:t>
            </a:r>
            <a:r>
              <a:rPr lang="en-US" sz="900" spc="-9" dirty="0">
                <a:latin typeface="Arial" panose="020B0604020202020204" pitchFamily="34" charset="0"/>
                <a:cs typeface="Arial" panose="020B0604020202020204" pitchFamily="34" charset="0"/>
              </a:rPr>
              <a:t>n</a:t>
            </a:r>
            <a:r>
              <a:rPr lang="en-US" sz="900" dirty="0">
                <a:latin typeface="Arial" panose="020B0604020202020204" pitchFamily="34" charset="0"/>
                <a:cs typeface="Arial" panose="020B0604020202020204" pitchFamily="34" charset="0"/>
              </a:rPr>
              <a:t>d b</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tter </a:t>
            </a:r>
            <a:r>
              <a:rPr lang="en-US" sz="900" spc="-9" dirty="0">
                <a:latin typeface="Arial" panose="020B0604020202020204" pitchFamily="34" charset="0"/>
                <a:cs typeface="Arial" panose="020B0604020202020204" pitchFamily="34" charset="0"/>
              </a:rPr>
              <a:t>a</a:t>
            </a:r>
            <a:r>
              <a:rPr lang="en-US" sz="900" spc="5" dirty="0">
                <a:latin typeface="Arial" panose="020B0604020202020204" pitchFamily="34" charset="0"/>
                <a:cs typeface="Arial" panose="020B0604020202020204" pitchFamily="34" charset="0"/>
              </a:rPr>
              <a:t>cc</a:t>
            </a:r>
            <a:r>
              <a:rPr lang="en-US" sz="900" spc="-9" dirty="0">
                <a:latin typeface="Arial" panose="020B0604020202020204" pitchFamily="34" charset="0"/>
                <a:cs typeface="Arial" panose="020B0604020202020204" pitchFamily="34" charset="0"/>
              </a:rPr>
              <a:t>e</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s</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on</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3 </a:t>
            </a:r>
            <a:r>
              <a:rPr lang="en-US" sz="900" spc="5" dirty="0">
                <a:latin typeface="Arial" panose="020B0604020202020204" pitchFamily="34" charset="0"/>
                <a:cs typeface="Arial" panose="020B0604020202020204" pitchFamily="34" charset="0"/>
              </a:rPr>
              <a:t>m</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a</a:t>
            </a:r>
            <a:r>
              <a:rPr lang="en-US" sz="900" spc="-9"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ure</a:t>
            </a:r>
            <a:r>
              <a:rPr lang="en-US" sz="900" spc="-9"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a:t>
            </a:r>
          </a:p>
          <a:p>
            <a:endParaRPr lang="en-US"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b="1" dirty="0" smtClean="0">
                <a:cs typeface="Times New Roman" panose="02020603050405020304" pitchFamily="18" charset="0"/>
              </a:rPr>
              <a:t>Groups With Dispa</a:t>
            </a:r>
            <a:r>
              <a:rPr lang="en-US" b="1" spc="-5" dirty="0" smtClean="0">
                <a:cs typeface="Times New Roman" panose="02020603050405020304" pitchFamily="18" charset="0"/>
              </a:rPr>
              <a:t>r</a:t>
            </a:r>
            <a:r>
              <a:rPr lang="en-US" b="1" dirty="0" smtClean="0">
                <a:cs typeface="Times New Roman" panose="02020603050405020304" pitchFamily="18" charset="0"/>
              </a:rPr>
              <a:t>ities:</a:t>
            </a:r>
            <a:endParaRPr lang="en-US" dirty="0" smtClean="0">
              <a:cs typeface="Times New Roman" panose="02020603050405020304" pitchFamily="18" charset="0"/>
            </a:endParaRPr>
          </a:p>
          <a:p>
            <a:pPr marL="347472" marR="277578" indent="-182880">
              <a:buFont typeface="Arial" panose="020B0604020202020204" pitchFamily="34" charset="0"/>
              <a:buChar char="•"/>
              <a:tabLst>
                <a:tab pos="220088" algn="l"/>
              </a:tabLst>
            </a:pPr>
            <a:r>
              <a:rPr lang="en-US" dirty="0" smtClean="0">
                <a:cs typeface="Times New Roman" panose="02020603050405020304" pitchFamily="18" charset="0"/>
              </a:rPr>
              <a:t>People in poor households experienced the largest number of disparities, followed by Hispanics and Blacks.</a:t>
            </a:r>
          </a:p>
          <a:p>
            <a:pPr marL="347472" marR="277578" indent="-182880">
              <a:buFont typeface="Arial" panose="020B0604020202020204" pitchFamily="34" charset="0"/>
              <a:buChar char="•"/>
              <a:tabLst>
                <a:tab pos="220088" algn="l"/>
              </a:tabLst>
            </a:pPr>
            <a:r>
              <a:rPr lang="en-US" spc="-18" dirty="0" smtClean="0">
                <a:cs typeface="Times New Roman" panose="02020603050405020304" pitchFamily="18" charset="0"/>
              </a:rPr>
              <a:t>I</a:t>
            </a:r>
            <a:r>
              <a:rPr lang="en-US" dirty="0" smtClean="0">
                <a:cs typeface="Times New Roman" panose="02020603050405020304" pitchFamily="18" charset="0"/>
              </a:rPr>
              <a:t>n </a:t>
            </a:r>
            <a:r>
              <a:rPr lang="en-US" dirty="0">
                <a:cs typeface="Times New Roman" panose="02020603050405020304" pitchFamily="18" charset="0"/>
              </a:rPr>
              <a:t>2012,</a:t>
            </a:r>
            <a:r>
              <a:rPr lang="en-US" spc="-5" dirty="0">
                <a:cs typeface="Times New Roman" panose="02020603050405020304" pitchFamily="18" charset="0"/>
              </a:rPr>
              <a:t> </a:t>
            </a:r>
            <a:r>
              <a:rPr lang="en-US" spc="9" dirty="0">
                <a:cs typeface="Times New Roman" panose="02020603050405020304" pitchFamily="18" charset="0"/>
              </a:rPr>
              <a:t>p</a:t>
            </a:r>
            <a:r>
              <a:rPr lang="en-US" spc="-5" dirty="0">
                <a:cs typeface="Times New Roman" panose="02020603050405020304" pitchFamily="18" charset="0"/>
              </a:rPr>
              <a:t>e</a:t>
            </a:r>
            <a:r>
              <a:rPr lang="en-US" dirty="0">
                <a:cs typeface="Times New Roman" panose="02020603050405020304" pitchFamily="18" charset="0"/>
              </a:rPr>
              <a:t>ople</a:t>
            </a:r>
            <a:r>
              <a:rPr lang="en-US" spc="-5" dirty="0">
                <a:cs typeface="Times New Roman" panose="02020603050405020304" pitchFamily="18" charset="0"/>
              </a:rPr>
              <a:t> </a:t>
            </a:r>
            <a:r>
              <a:rPr lang="en-US" dirty="0">
                <a:cs typeface="Times New Roman" panose="02020603050405020304" pitchFamily="18" charset="0"/>
              </a:rPr>
              <a:t>in poor </a:t>
            </a:r>
            <a:r>
              <a:rPr lang="en-US" spc="5" dirty="0">
                <a:cs typeface="Times New Roman" panose="02020603050405020304" pitchFamily="18" charset="0"/>
              </a:rPr>
              <a:t>h</a:t>
            </a:r>
            <a:r>
              <a:rPr lang="en-US" dirty="0">
                <a:cs typeface="Times New Roman" panose="02020603050405020304" pitchFamily="18" charset="0"/>
              </a:rPr>
              <a:t>ouse</a:t>
            </a:r>
            <a:r>
              <a:rPr lang="en-US" spc="-5" dirty="0">
                <a:cs typeface="Times New Roman" panose="02020603050405020304" pitchFamily="18" charset="0"/>
              </a:rPr>
              <a:t>h</a:t>
            </a:r>
            <a:r>
              <a:rPr lang="en-US" dirty="0">
                <a:cs typeface="Times New Roman" panose="02020603050405020304" pitchFamily="18" charset="0"/>
              </a:rPr>
              <a:t>olds</a:t>
            </a:r>
            <a:r>
              <a:rPr lang="en-US" spc="5" dirty="0">
                <a:cs typeface="Times New Roman" panose="02020603050405020304" pitchFamily="18" charset="0"/>
              </a:rPr>
              <a:t> </a:t>
            </a:r>
            <a:r>
              <a:rPr lang="en-US" dirty="0">
                <a:cs typeface="Times New Roman" panose="02020603050405020304" pitchFamily="18" charset="0"/>
              </a:rPr>
              <a:t>h</a:t>
            </a:r>
            <a:r>
              <a:rPr lang="en-US" spc="-5" dirty="0">
                <a:cs typeface="Times New Roman" panose="02020603050405020304" pitchFamily="18" charset="0"/>
              </a:rPr>
              <a:t>a</a:t>
            </a:r>
            <a:r>
              <a:rPr lang="en-US" dirty="0">
                <a:cs typeface="Times New Roman" panose="02020603050405020304" pitchFamily="18" charset="0"/>
              </a:rPr>
              <a:t>d wo</a:t>
            </a:r>
            <a:r>
              <a:rPr lang="en-US" spc="-9" dirty="0">
                <a:cs typeface="Times New Roman" panose="02020603050405020304" pitchFamily="18" charset="0"/>
              </a:rPr>
              <a:t>r</a:t>
            </a:r>
            <a:r>
              <a:rPr lang="en-US" dirty="0">
                <a:cs typeface="Times New Roman" panose="02020603050405020304" pitchFamily="18" charset="0"/>
              </a:rPr>
              <a:t>se</a:t>
            </a:r>
            <a:r>
              <a:rPr lang="en-US" spc="5" dirty="0">
                <a:cs typeface="Times New Roman" panose="02020603050405020304" pitchFamily="18" charset="0"/>
              </a:rPr>
              <a:t> </a:t>
            </a:r>
            <a:r>
              <a:rPr lang="en-US" spc="-5" dirty="0">
                <a:cs typeface="Times New Roman" panose="02020603050405020304" pitchFamily="18" charset="0"/>
              </a:rPr>
              <a:t>ac</a:t>
            </a:r>
            <a:r>
              <a:rPr lang="en-US" spc="5" dirty="0">
                <a:cs typeface="Times New Roman" panose="02020603050405020304" pitchFamily="18" charset="0"/>
              </a:rPr>
              <a:t>c</a:t>
            </a:r>
            <a:r>
              <a:rPr lang="en-US" spc="-5" dirty="0">
                <a:cs typeface="Times New Roman" panose="02020603050405020304" pitchFamily="18" charset="0"/>
              </a:rPr>
              <a:t>e</a:t>
            </a:r>
            <a:r>
              <a:rPr lang="en-US" dirty="0">
                <a:cs typeface="Times New Roman" panose="02020603050405020304" pitchFamily="18" charset="0"/>
              </a:rPr>
              <a:t>ss to </a:t>
            </a:r>
            <a:r>
              <a:rPr lang="en-US" spc="-5" dirty="0">
                <a:cs typeface="Times New Roman" panose="02020603050405020304" pitchFamily="18" charset="0"/>
              </a:rPr>
              <a:t>ca</a:t>
            </a:r>
            <a:r>
              <a:rPr lang="en-US" dirty="0">
                <a:cs typeface="Times New Roman" panose="02020603050405020304" pitchFamily="18" charset="0"/>
              </a:rPr>
              <a:t>re</a:t>
            </a:r>
            <a:r>
              <a:rPr lang="en-US" spc="-5" dirty="0">
                <a:cs typeface="Times New Roman" panose="02020603050405020304" pitchFamily="18" charset="0"/>
              </a:rPr>
              <a:t> </a:t>
            </a:r>
            <a:r>
              <a:rPr lang="en-US" dirty="0">
                <a:cs typeface="Times New Roman" panose="02020603050405020304" pitchFamily="18" charset="0"/>
              </a:rPr>
              <a:t>t</a:t>
            </a:r>
            <a:r>
              <a:rPr lang="en-US" spc="9" dirty="0">
                <a:cs typeface="Times New Roman" panose="02020603050405020304" pitchFamily="18" charset="0"/>
              </a:rPr>
              <a:t>h</a:t>
            </a:r>
            <a:r>
              <a:rPr lang="en-US" spc="-5" dirty="0">
                <a:cs typeface="Times New Roman" panose="02020603050405020304" pitchFamily="18" charset="0"/>
              </a:rPr>
              <a:t>a</a:t>
            </a:r>
            <a:r>
              <a:rPr lang="en-US" dirty="0">
                <a:cs typeface="Times New Roman" panose="02020603050405020304" pitchFamily="18" charset="0"/>
              </a:rPr>
              <a:t>n p</a:t>
            </a:r>
            <a:r>
              <a:rPr lang="en-US" spc="-5" dirty="0">
                <a:cs typeface="Times New Roman" panose="02020603050405020304" pitchFamily="18" charset="0"/>
              </a:rPr>
              <a:t>e</a:t>
            </a:r>
            <a:r>
              <a:rPr lang="en-US" dirty="0">
                <a:cs typeface="Times New Roman" panose="02020603050405020304" pitchFamily="18" charset="0"/>
              </a:rPr>
              <a:t>ople in</a:t>
            </a:r>
            <a:r>
              <a:rPr lang="en-US" spc="9" dirty="0">
                <a:cs typeface="Times New Roman" panose="02020603050405020304" pitchFamily="18" charset="0"/>
              </a:rPr>
              <a:t> </a:t>
            </a:r>
            <a:r>
              <a:rPr lang="en-US" dirty="0">
                <a:cs typeface="Times New Roman" panose="02020603050405020304" pitchFamily="18" charset="0"/>
              </a:rPr>
              <a:t>hi</a:t>
            </a:r>
            <a:r>
              <a:rPr lang="en-US" spc="-9" dirty="0">
                <a:cs typeface="Times New Roman" panose="02020603050405020304" pitchFamily="18" charset="0"/>
              </a:rPr>
              <a:t>g</a:t>
            </a:r>
            <a:r>
              <a:rPr lang="en-US" dirty="0">
                <a:cs typeface="Times New Roman" panose="02020603050405020304" pitchFamily="18" charset="0"/>
              </a:rPr>
              <a:t>h</a:t>
            </a:r>
            <a:r>
              <a:rPr lang="en-US" spc="-5" dirty="0">
                <a:cs typeface="Times New Roman" panose="02020603050405020304" pitchFamily="18" charset="0"/>
              </a:rPr>
              <a:t>-</a:t>
            </a:r>
            <a:r>
              <a:rPr lang="en-US" dirty="0">
                <a:cs typeface="Times New Roman" panose="02020603050405020304" pitchFamily="18" charset="0"/>
              </a:rPr>
              <a:t>income hous</a:t>
            </a:r>
            <a:r>
              <a:rPr lang="en-US" spc="-5" dirty="0">
                <a:cs typeface="Times New Roman" panose="02020603050405020304" pitchFamily="18" charset="0"/>
              </a:rPr>
              <a:t>e</a:t>
            </a:r>
            <a:r>
              <a:rPr lang="en-US" dirty="0">
                <a:cs typeface="Times New Roman" panose="02020603050405020304" pitchFamily="18" charset="0"/>
              </a:rPr>
              <a:t>holds on </a:t>
            </a:r>
            <a:r>
              <a:rPr lang="en-US" spc="-5" dirty="0">
                <a:cs typeface="Times New Roman" panose="02020603050405020304" pitchFamily="18" charset="0"/>
              </a:rPr>
              <a:t>a</a:t>
            </a:r>
            <a:r>
              <a:rPr lang="en-US" dirty="0">
                <a:cs typeface="Times New Roman" panose="02020603050405020304" pitchFamily="18" charset="0"/>
              </a:rPr>
              <a:t>ll </a:t>
            </a:r>
            <a:r>
              <a:rPr lang="en-US" spc="-5" dirty="0">
                <a:cs typeface="Times New Roman" panose="02020603050405020304" pitchFamily="18" charset="0"/>
              </a:rPr>
              <a:t>ac</a:t>
            </a:r>
            <a:r>
              <a:rPr lang="en-US" spc="5" dirty="0">
                <a:cs typeface="Times New Roman" panose="02020603050405020304" pitchFamily="18" charset="0"/>
              </a:rPr>
              <a:t>c</a:t>
            </a:r>
            <a:r>
              <a:rPr lang="en-US" spc="-5" dirty="0">
                <a:cs typeface="Times New Roman" panose="02020603050405020304" pitchFamily="18" charset="0"/>
              </a:rPr>
              <a:t>e</a:t>
            </a:r>
            <a:r>
              <a:rPr lang="en-US" dirty="0">
                <a:cs typeface="Times New Roman" panose="02020603050405020304" pitchFamily="18" charset="0"/>
              </a:rPr>
              <a:t>ss m</a:t>
            </a:r>
            <a:r>
              <a:rPr lang="en-US" spc="-5" dirty="0">
                <a:cs typeface="Times New Roman" panose="02020603050405020304" pitchFamily="18" charset="0"/>
              </a:rPr>
              <a:t>ea</a:t>
            </a:r>
            <a:r>
              <a:rPr lang="en-US" dirty="0">
                <a:cs typeface="Times New Roman" panose="02020603050405020304" pitchFamily="18" charset="0"/>
              </a:rPr>
              <a:t>sur</a:t>
            </a:r>
            <a:r>
              <a:rPr lang="en-US" spc="-9" dirty="0">
                <a:cs typeface="Times New Roman" panose="02020603050405020304" pitchFamily="18" charset="0"/>
              </a:rPr>
              <a:t>e</a:t>
            </a:r>
            <a:r>
              <a:rPr lang="en-US" dirty="0">
                <a:cs typeface="Times New Roman" panose="02020603050405020304" pitchFamily="18" charset="0"/>
              </a:rPr>
              <a:t>s</a:t>
            </a:r>
            <a:r>
              <a:rPr lang="en-US" spc="5" dirty="0">
                <a:cs typeface="Times New Roman" panose="02020603050405020304" pitchFamily="18" charset="0"/>
              </a:rPr>
              <a:t> (</a:t>
            </a:r>
            <a:r>
              <a:rPr lang="en-US" dirty="0">
                <a:cs typeface="Times New Roman" panose="02020603050405020304" pitchFamily="18" charset="0"/>
              </a:rPr>
              <a:t>g</a:t>
            </a:r>
            <a:r>
              <a:rPr lang="en-US" spc="-5" dirty="0">
                <a:cs typeface="Times New Roman" panose="02020603050405020304" pitchFamily="18" charset="0"/>
              </a:rPr>
              <a:t>ree</a:t>
            </a:r>
            <a:r>
              <a:rPr lang="en-US" spc="9" dirty="0">
                <a:cs typeface="Times New Roman" panose="02020603050405020304" pitchFamily="18" charset="0"/>
              </a:rPr>
              <a:t>n</a:t>
            </a:r>
            <a:r>
              <a:rPr lang="en-US" spc="-5" dirty="0" smtClean="0">
                <a:cs typeface="Times New Roman" panose="02020603050405020304" pitchFamily="18" charset="0"/>
              </a:rPr>
              <a:t>)</a:t>
            </a:r>
            <a:r>
              <a:rPr lang="en-US" dirty="0" smtClean="0">
                <a:cs typeface="Times New Roman" panose="02020603050405020304" pitchFamily="18" charset="0"/>
              </a:rPr>
              <a:t>.</a:t>
            </a:r>
          </a:p>
          <a:p>
            <a:pPr marL="347472" marR="277578" indent="-182880">
              <a:buFont typeface="Arial" panose="020B0604020202020204" pitchFamily="34" charset="0"/>
              <a:buChar char="•"/>
              <a:tabLst>
                <a:tab pos="220088" algn="l"/>
              </a:tabLst>
            </a:pPr>
            <a:r>
              <a:rPr lang="en-US" spc="-9" dirty="0" smtClean="0">
                <a:cs typeface="Times New Roman" panose="02020603050405020304" pitchFamily="18" charset="0"/>
              </a:rPr>
              <a:t>B</a:t>
            </a:r>
            <a:r>
              <a:rPr lang="en-US" dirty="0" smtClean="0">
                <a:cs typeface="Times New Roman" panose="02020603050405020304" pitchFamily="18" charset="0"/>
              </a:rPr>
              <a:t>la</a:t>
            </a:r>
            <a:r>
              <a:rPr lang="en-US" spc="-9" dirty="0" smtClean="0">
                <a:cs typeface="Times New Roman" panose="02020603050405020304" pitchFamily="18" charset="0"/>
              </a:rPr>
              <a:t>c</a:t>
            </a:r>
            <a:r>
              <a:rPr lang="en-US" dirty="0" smtClean="0">
                <a:cs typeface="Times New Roman" panose="02020603050405020304" pitchFamily="18" charset="0"/>
              </a:rPr>
              <a:t>ks </a:t>
            </a:r>
            <a:r>
              <a:rPr lang="en-US" spc="9" dirty="0">
                <a:cs typeface="Times New Roman" panose="02020603050405020304" pitchFamily="18" charset="0"/>
              </a:rPr>
              <a:t>h</a:t>
            </a:r>
            <a:r>
              <a:rPr lang="en-US" spc="-5" dirty="0">
                <a:cs typeface="Times New Roman" panose="02020603050405020304" pitchFamily="18" charset="0"/>
              </a:rPr>
              <a:t>a</a:t>
            </a:r>
            <a:r>
              <a:rPr lang="en-US" dirty="0">
                <a:cs typeface="Times New Roman" panose="02020603050405020304" pitchFamily="18" charset="0"/>
              </a:rPr>
              <a:t>d wo</a:t>
            </a:r>
            <a:r>
              <a:rPr lang="en-US" spc="-9" dirty="0">
                <a:cs typeface="Times New Roman" panose="02020603050405020304" pitchFamily="18" charset="0"/>
              </a:rPr>
              <a:t>r</a:t>
            </a:r>
            <a:r>
              <a:rPr lang="en-US" dirty="0">
                <a:cs typeface="Times New Roman" panose="02020603050405020304" pitchFamily="18" charset="0"/>
              </a:rPr>
              <a:t>se</a:t>
            </a:r>
            <a:r>
              <a:rPr lang="en-US" spc="5" dirty="0">
                <a:cs typeface="Times New Roman" panose="02020603050405020304" pitchFamily="18" charset="0"/>
              </a:rPr>
              <a:t> </a:t>
            </a:r>
            <a:r>
              <a:rPr lang="en-US" spc="-5" dirty="0">
                <a:cs typeface="Times New Roman" panose="02020603050405020304" pitchFamily="18" charset="0"/>
              </a:rPr>
              <a:t>a</a:t>
            </a:r>
            <a:r>
              <a:rPr lang="en-US" spc="5" dirty="0">
                <a:cs typeface="Times New Roman" panose="02020603050405020304" pitchFamily="18" charset="0"/>
              </a:rPr>
              <a:t>c</a:t>
            </a:r>
            <a:r>
              <a:rPr lang="en-US" spc="-5" dirty="0">
                <a:cs typeface="Times New Roman" panose="02020603050405020304" pitchFamily="18" charset="0"/>
              </a:rPr>
              <a:t>ce</a:t>
            </a:r>
            <a:r>
              <a:rPr lang="en-US" dirty="0">
                <a:cs typeface="Times New Roman" panose="02020603050405020304" pitchFamily="18" charset="0"/>
              </a:rPr>
              <a:t>ss</a:t>
            </a:r>
            <a:r>
              <a:rPr lang="en-US" spc="9" dirty="0">
                <a:cs typeface="Times New Roman" panose="02020603050405020304" pitchFamily="18" charset="0"/>
              </a:rPr>
              <a:t> </a:t>
            </a:r>
            <a:r>
              <a:rPr lang="en-US" dirty="0">
                <a:cs typeface="Times New Roman" panose="02020603050405020304" pitchFamily="18" charset="0"/>
              </a:rPr>
              <a:t>to c</a:t>
            </a:r>
            <a:r>
              <a:rPr lang="en-US" spc="-9" dirty="0">
                <a:cs typeface="Times New Roman" panose="02020603050405020304" pitchFamily="18" charset="0"/>
              </a:rPr>
              <a:t>a</a:t>
            </a:r>
            <a:r>
              <a:rPr lang="en-US" dirty="0">
                <a:cs typeface="Times New Roman" panose="02020603050405020304" pitchFamily="18" charset="0"/>
              </a:rPr>
              <a:t>re</a:t>
            </a:r>
            <a:r>
              <a:rPr lang="en-US" spc="-9" dirty="0">
                <a:cs typeface="Times New Roman" panose="02020603050405020304" pitchFamily="18" charset="0"/>
              </a:rPr>
              <a:t> </a:t>
            </a:r>
            <a:r>
              <a:rPr lang="en-US" dirty="0">
                <a:cs typeface="Times New Roman" panose="02020603050405020304" pitchFamily="18" charset="0"/>
              </a:rPr>
              <a:t>than Whit</a:t>
            </a:r>
            <a:r>
              <a:rPr lang="en-US" spc="-5" dirty="0">
                <a:cs typeface="Times New Roman" panose="02020603050405020304" pitchFamily="18" charset="0"/>
              </a:rPr>
              <a:t>e</a:t>
            </a:r>
            <a:r>
              <a:rPr lang="en-US" dirty="0">
                <a:cs typeface="Times New Roman" panose="02020603050405020304" pitchFamily="18" charset="0"/>
              </a:rPr>
              <a:t>s for </a:t>
            </a:r>
            <a:r>
              <a:rPr lang="en-US" spc="5" dirty="0">
                <a:cs typeface="Times New Roman" panose="02020603050405020304" pitchFamily="18" charset="0"/>
              </a:rPr>
              <a:t>a</a:t>
            </a:r>
            <a:r>
              <a:rPr lang="en-US" dirty="0">
                <a:cs typeface="Times New Roman" panose="02020603050405020304" pitchFamily="18" charset="0"/>
              </a:rPr>
              <a:t>bout half</a:t>
            </a:r>
            <a:r>
              <a:rPr lang="en-US" spc="-5" dirty="0">
                <a:cs typeface="Times New Roman" panose="02020603050405020304" pitchFamily="18" charset="0"/>
              </a:rPr>
              <a:t> </a:t>
            </a:r>
            <a:r>
              <a:rPr lang="en-US" dirty="0">
                <a:cs typeface="Times New Roman" panose="02020603050405020304" pitchFamily="18" charset="0"/>
              </a:rPr>
              <a:t>of </a:t>
            </a:r>
            <a:r>
              <a:rPr lang="en-US" spc="-9" dirty="0">
                <a:cs typeface="Times New Roman" panose="02020603050405020304" pitchFamily="18" charset="0"/>
              </a:rPr>
              <a:t>a</a:t>
            </a:r>
            <a:r>
              <a:rPr lang="en-US" spc="5" dirty="0">
                <a:cs typeface="Times New Roman" panose="02020603050405020304" pitchFamily="18" charset="0"/>
              </a:rPr>
              <a:t>c</a:t>
            </a:r>
            <a:r>
              <a:rPr lang="en-US" spc="-5" dirty="0">
                <a:cs typeface="Times New Roman" panose="02020603050405020304" pitchFamily="18" charset="0"/>
              </a:rPr>
              <a:t>ce</a:t>
            </a:r>
            <a:r>
              <a:rPr lang="en-US" dirty="0">
                <a:cs typeface="Times New Roman" panose="02020603050405020304" pitchFamily="18" charset="0"/>
              </a:rPr>
              <a:t>ss </a:t>
            </a:r>
            <a:r>
              <a:rPr lang="en-US" dirty="0" smtClean="0">
                <a:cs typeface="Times New Roman" panose="02020603050405020304" pitchFamily="18" charset="0"/>
              </a:rPr>
              <a:t>m</a:t>
            </a:r>
            <a:r>
              <a:rPr lang="en-US" spc="5" dirty="0" smtClean="0">
                <a:cs typeface="Times New Roman" panose="02020603050405020304" pitchFamily="18" charset="0"/>
              </a:rPr>
              <a:t>e</a:t>
            </a:r>
            <a:r>
              <a:rPr lang="en-US" spc="-5" dirty="0" smtClean="0">
                <a:cs typeface="Times New Roman" panose="02020603050405020304" pitchFamily="18" charset="0"/>
              </a:rPr>
              <a:t>a</a:t>
            </a:r>
            <a:r>
              <a:rPr lang="en-US" dirty="0" smtClean="0">
                <a:cs typeface="Times New Roman" panose="02020603050405020304" pitchFamily="18" charset="0"/>
              </a:rPr>
              <a:t>sur</a:t>
            </a:r>
            <a:r>
              <a:rPr lang="en-US" spc="-9" dirty="0" smtClean="0">
                <a:cs typeface="Times New Roman" panose="02020603050405020304" pitchFamily="18" charset="0"/>
              </a:rPr>
              <a:t>e</a:t>
            </a:r>
            <a:r>
              <a:rPr lang="en-US" dirty="0" smtClean="0">
                <a:cs typeface="Times New Roman" panose="02020603050405020304" pitchFamily="18" charset="0"/>
              </a:rPr>
              <a:t>s.</a:t>
            </a:r>
          </a:p>
          <a:p>
            <a:pPr marL="347472" marR="277578" indent="-182880">
              <a:buFont typeface="Arial" panose="020B0604020202020204" pitchFamily="34" charset="0"/>
              <a:buChar char="•"/>
              <a:tabLst>
                <a:tab pos="220088" algn="l"/>
              </a:tabLst>
            </a:pPr>
            <a:r>
              <a:rPr lang="en-US" dirty="0" smtClean="0">
                <a:cs typeface="Times New Roman" panose="02020603050405020304" pitchFamily="18" charset="0"/>
              </a:rPr>
              <a:t>Hisp</a:t>
            </a:r>
            <a:r>
              <a:rPr lang="en-US" spc="-5" dirty="0" smtClean="0">
                <a:cs typeface="Times New Roman" panose="02020603050405020304" pitchFamily="18" charset="0"/>
              </a:rPr>
              <a:t>a</a:t>
            </a:r>
            <a:r>
              <a:rPr lang="en-US" dirty="0" smtClean="0">
                <a:cs typeface="Times New Roman" panose="02020603050405020304" pitchFamily="18" charset="0"/>
              </a:rPr>
              <a:t>nics </a:t>
            </a:r>
            <a:r>
              <a:rPr lang="en-US" dirty="0">
                <a:cs typeface="Times New Roman" panose="02020603050405020304" pitchFamily="18" charset="0"/>
              </a:rPr>
              <a:t>h</a:t>
            </a:r>
            <a:r>
              <a:rPr lang="en-US" spc="-9" dirty="0">
                <a:cs typeface="Times New Roman" panose="02020603050405020304" pitchFamily="18" charset="0"/>
              </a:rPr>
              <a:t>a</a:t>
            </a:r>
            <a:r>
              <a:rPr lang="en-US" dirty="0">
                <a:cs typeface="Times New Roman" panose="02020603050405020304" pitchFamily="18" charset="0"/>
              </a:rPr>
              <a:t>d wo</a:t>
            </a:r>
            <a:r>
              <a:rPr lang="en-US" spc="-9" dirty="0">
                <a:cs typeface="Times New Roman" panose="02020603050405020304" pitchFamily="18" charset="0"/>
              </a:rPr>
              <a:t>r</a:t>
            </a:r>
            <a:r>
              <a:rPr lang="en-US" spc="9" dirty="0">
                <a:cs typeface="Times New Roman" panose="02020603050405020304" pitchFamily="18" charset="0"/>
              </a:rPr>
              <a:t>s</a:t>
            </a:r>
            <a:r>
              <a:rPr lang="en-US" dirty="0">
                <a:cs typeface="Times New Roman" panose="02020603050405020304" pitchFamily="18" charset="0"/>
              </a:rPr>
              <a:t>e</a:t>
            </a:r>
            <a:r>
              <a:rPr lang="en-US" spc="-5" dirty="0">
                <a:cs typeface="Times New Roman" panose="02020603050405020304" pitchFamily="18" charset="0"/>
              </a:rPr>
              <a:t> a</a:t>
            </a:r>
            <a:r>
              <a:rPr lang="en-US" spc="5" dirty="0">
                <a:cs typeface="Times New Roman" panose="02020603050405020304" pitchFamily="18" charset="0"/>
              </a:rPr>
              <a:t>cc</a:t>
            </a:r>
            <a:r>
              <a:rPr lang="en-US" spc="-5" dirty="0">
                <a:cs typeface="Times New Roman" panose="02020603050405020304" pitchFamily="18" charset="0"/>
              </a:rPr>
              <a:t>e</a:t>
            </a:r>
            <a:r>
              <a:rPr lang="en-US" dirty="0">
                <a:cs typeface="Times New Roman" panose="02020603050405020304" pitchFamily="18" charset="0"/>
              </a:rPr>
              <a:t>ss to </a:t>
            </a:r>
            <a:r>
              <a:rPr lang="en-US" spc="-5" dirty="0">
                <a:cs typeface="Times New Roman" panose="02020603050405020304" pitchFamily="18" charset="0"/>
              </a:rPr>
              <a:t>ca</a:t>
            </a:r>
            <a:r>
              <a:rPr lang="en-US" dirty="0">
                <a:cs typeface="Times New Roman" panose="02020603050405020304" pitchFamily="18" charset="0"/>
              </a:rPr>
              <a:t>re</a:t>
            </a:r>
            <a:r>
              <a:rPr lang="en-US" spc="-9" dirty="0">
                <a:cs typeface="Times New Roman" panose="02020603050405020304" pitchFamily="18" charset="0"/>
              </a:rPr>
              <a:t> </a:t>
            </a:r>
            <a:r>
              <a:rPr lang="en-US" dirty="0">
                <a:cs typeface="Times New Roman" panose="02020603050405020304" pitchFamily="18" charset="0"/>
              </a:rPr>
              <a:t>t</a:t>
            </a:r>
            <a:r>
              <a:rPr lang="en-US" spc="9" dirty="0">
                <a:cs typeface="Times New Roman" panose="02020603050405020304" pitchFamily="18" charset="0"/>
              </a:rPr>
              <a:t>h</a:t>
            </a:r>
            <a:r>
              <a:rPr lang="en-US" spc="-5" dirty="0">
                <a:cs typeface="Times New Roman" panose="02020603050405020304" pitchFamily="18" charset="0"/>
              </a:rPr>
              <a:t>a</a:t>
            </a:r>
            <a:r>
              <a:rPr lang="en-US" dirty="0">
                <a:cs typeface="Times New Roman" panose="02020603050405020304" pitchFamily="18" charset="0"/>
              </a:rPr>
              <a:t>n </a:t>
            </a:r>
            <a:r>
              <a:rPr lang="en-US" spc="5" dirty="0">
                <a:cs typeface="Times New Roman" panose="02020603050405020304" pitchFamily="18" charset="0"/>
              </a:rPr>
              <a:t>W</a:t>
            </a:r>
            <a:r>
              <a:rPr lang="en-US" dirty="0">
                <a:cs typeface="Times New Roman" panose="02020603050405020304" pitchFamily="18" charset="0"/>
              </a:rPr>
              <a:t>hit</a:t>
            </a:r>
            <a:r>
              <a:rPr lang="en-US" spc="-5" dirty="0">
                <a:cs typeface="Times New Roman" panose="02020603050405020304" pitchFamily="18" charset="0"/>
              </a:rPr>
              <a:t>e</a:t>
            </a:r>
            <a:r>
              <a:rPr lang="en-US" dirty="0">
                <a:cs typeface="Times New Roman" panose="02020603050405020304" pitchFamily="18" charset="0"/>
              </a:rPr>
              <a:t>s</a:t>
            </a:r>
            <a:r>
              <a:rPr lang="en-US" spc="9" dirty="0">
                <a:cs typeface="Times New Roman" panose="02020603050405020304" pitchFamily="18" charset="0"/>
              </a:rPr>
              <a:t> </a:t>
            </a:r>
            <a:r>
              <a:rPr lang="en-US" dirty="0">
                <a:cs typeface="Times New Roman" panose="02020603050405020304" pitchFamily="18" charset="0"/>
              </a:rPr>
              <a:t>for</a:t>
            </a:r>
            <a:r>
              <a:rPr lang="en-US" spc="-9" dirty="0">
                <a:cs typeface="Times New Roman" panose="02020603050405020304" pitchFamily="18" charset="0"/>
              </a:rPr>
              <a:t> </a:t>
            </a:r>
            <a:r>
              <a:rPr lang="en-US" dirty="0">
                <a:cs typeface="Times New Roman" panose="02020603050405020304" pitchFamily="18" charset="0"/>
              </a:rPr>
              <a:t>two</a:t>
            </a:r>
            <a:r>
              <a:rPr lang="en-US" spc="-5" dirty="0">
                <a:cs typeface="Times New Roman" panose="02020603050405020304" pitchFamily="18" charset="0"/>
              </a:rPr>
              <a:t>-</a:t>
            </a:r>
            <a:r>
              <a:rPr lang="en-US" dirty="0">
                <a:cs typeface="Times New Roman" panose="02020603050405020304" pitchFamily="18" charset="0"/>
              </a:rPr>
              <a:t>thirds of</a:t>
            </a:r>
            <a:r>
              <a:rPr lang="en-US" spc="-9" dirty="0">
                <a:cs typeface="Times New Roman" panose="02020603050405020304" pitchFamily="18" charset="0"/>
              </a:rPr>
              <a:t> </a:t>
            </a:r>
            <a:r>
              <a:rPr lang="en-US" spc="5" dirty="0">
                <a:cs typeface="Times New Roman" panose="02020603050405020304" pitchFamily="18" charset="0"/>
              </a:rPr>
              <a:t>a</a:t>
            </a:r>
            <a:r>
              <a:rPr lang="en-US" spc="-5" dirty="0">
                <a:cs typeface="Times New Roman" panose="02020603050405020304" pitchFamily="18" charset="0"/>
              </a:rPr>
              <a:t>cce</a:t>
            </a:r>
            <a:r>
              <a:rPr lang="en-US" dirty="0">
                <a:cs typeface="Times New Roman" panose="02020603050405020304" pitchFamily="18" charset="0"/>
              </a:rPr>
              <a:t>ss </a:t>
            </a:r>
            <a:r>
              <a:rPr lang="en-US" spc="14" dirty="0" smtClean="0">
                <a:cs typeface="Times New Roman" panose="02020603050405020304" pitchFamily="18" charset="0"/>
              </a:rPr>
              <a:t>m</a:t>
            </a:r>
            <a:r>
              <a:rPr lang="en-US" spc="-5" dirty="0" smtClean="0">
                <a:cs typeface="Times New Roman" panose="02020603050405020304" pitchFamily="18" charset="0"/>
              </a:rPr>
              <a:t>ea</a:t>
            </a:r>
            <a:r>
              <a:rPr lang="en-US" dirty="0" smtClean="0">
                <a:cs typeface="Times New Roman" panose="02020603050405020304" pitchFamily="18" charset="0"/>
              </a:rPr>
              <a:t>sur</a:t>
            </a:r>
            <a:r>
              <a:rPr lang="en-US" spc="-9" dirty="0" smtClean="0">
                <a:cs typeface="Times New Roman" panose="02020603050405020304" pitchFamily="18" charset="0"/>
              </a:rPr>
              <a:t>e</a:t>
            </a:r>
            <a:r>
              <a:rPr lang="en-US" dirty="0" smtClean="0">
                <a:cs typeface="Times New Roman" panose="02020603050405020304" pitchFamily="18" charset="0"/>
              </a:rPr>
              <a:t>s.</a:t>
            </a:r>
          </a:p>
          <a:p>
            <a:pPr marL="347472" marR="277578" indent="-182880">
              <a:buFont typeface="Arial" panose="020B0604020202020204" pitchFamily="34" charset="0"/>
              <a:buChar char="•"/>
              <a:tabLst>
                <a:tab pos="220088" algn="l"/>
              </a:tabLst>
            </a:pPr>
            <a:r>
              <a:rPr lang="en-US" dirty="0" smtClean="0">
                <a:cs typeface="Times New Roman" panose="02020603050405020304" pitchFamily="18" charset="0"/>
              </a:rPr>
              <a:t>Asi</a:t>
            </a:r>
            <a:r>
              <a:rPr lang="en-US" spc="-5" dirty="0" smtClean="0">
                <a:cs typeface="Times New Roman" panose="02020603050405020304" pitchFamily="18" charset="0"/>
              </a:rPr>
              <a:t>a</a:t>
            </a:r>
            <a:r>
              <a:rPr lang="en-US" dirty="0" smtClean="0">
                <a:cs typeface="Times New Roman" panose="02020603050405020304" pitchFamily="18" charset="0"/>
              </a:rPr>
              <a:t>ns </a:t>
            </a:r>
            <a:r>
              <a:rPr lang="en-US" dirty="0">
                <a:cs typeface="Times New Roman" panose="02020603050405020304" pitchFamily="18" charset="0"/>
              </a:rPr>
              <a:t>a</a:t>
            </a:r>
            <a:r>
              <a:rPr lang="en-US" spc="-5" dirty="0">
                <a:cs typeface="Times New Roman" panose="02020603050405020304" pitchFamily="18" charset="0"/>
              </a:rPr>
              <a:t>n</a:t>
            </a:r>
            <a:r>
              <a:rPr lang="en-US" dirty="0">
                <a:cs typeface="Times New Roman" panose="02020603050405020304" pitchFamily="18" charset="0"/>
              </a:rPr>
              <a:t>d</a:t>
            </a:r>
            <a:r>
              <a:rPr lang="en-US" spc="-5" dirty="0">
                <a:cs typeface="Times New Roman" panose="02020603050405020304" pitchFamily="18" charset="0"/>
              </a:rPr>
              <a:t> </a:t>
            </a:r>
            <a:r>
              <a:rPr lang="en-US" dirty="0">
                <a:cs typeface="Times New Roman" panose="02020603050405020304" pitchFamily="18" charset="0"/>
              </a:rPr>
              <a:t>Am</a:t>
            </a:r>
            <a:r>
              <a:rPr lang="en-US" spc="-5" dirty="0">
                <a:cs typeface="Times New Roman" panose="02020603050405020304" pitchFamily="18" charset="0"/>
              </a:rPr>
              <a:t>e</a:t>
            </a:r>
            <a:r>
              <a:rPr lang="en-US" dirty="0">
                <a:cs typeface="Times New Roman" panose="02020603050405020304" pitchFamily="18" charset="0"/>
              </a:rPr>
              <a:t>r</a:t>
            </a:r>
            <a:r>
              <a:rPr lang="en-US" spc="5" dirty="0">
                <a:cs typeface="Times New Roman" panose="02020603050405020304" pitchFamily="18" charset="0"/>
              </a:rPr>
              <a:t>i</a:t>
            </a:r>
            <a:r>
              <a:rPr lang="en-US" spc="-5" dirty="0">
                <a:cs typeface="Times New Roman" panose="02020603050405020304" pitchFamily="18" charset="0"/>
              </a:rPr>
              <a:t>ca</a:t>
            </a:r>
            <a:r>
              <a:rPr lang="en-US" dirty="0">
                <a:cs typeface="Times New Roman" panose="02020603050405020304" pitchFamily="18" charset="0"/>
              </a:rPr>
              <a:t>n</a:t>
            </a:r>
            <a:r>
              <a:rPr lang="en-US" spc="9" dirty="0">
                <a:cs typeface="Times New Roman" panose="02020603050405020304" pitchFamily="18" charset="0"/>
              </a:rPr>
              <a:t> </a:t>
            </a:r>
            <a:r>
              <a:rPr lang="en-US" spc="-18" dirty="0">
                <a:cs typeface="Times New Roman" panose="02020603050405020304" pitchFamily="18" charset="0"/>
              </a:rPr>
              <a:t>I</a:t>
            </a:r>
            <a:r>
              <a:rPr lang="en-US" dirty="0">
                <a:cs typeface="Times New Roman" panose="02020603050405020304" pitchFamily="18" charset="0"/>
              </a:rPr>
              <a:t>n</a:t>
            </a:r>
            <a:r>
              <a:rPr lang="en-US" spc="9" dirty="0">
                <a:cs typeface="Times New Roman" panose="02020603050405020304" pitchFamily="18" charset="0"/>
              </a:rPr>
              <a:t>d</a:t>
            </a:r>
            <a:r>
              <a:rPr lang="en-US" dirty="0">
                <a:cs typeface="Times New Roman" panose="02020603050405020304" pitchFamily="18" charset="0"/>
              </a:rPr>
              <a:t>ians </a:t>
            </a:r>
            <a:r>
              <a:rPr lang="en-US" spc="-9" dirty="0">
                <a:cs typeface="Times New Roman" panose="02020603050405020304" pitchFamily="18" charset="0"/>
              </a:rPr>
              <a:t>a</a:t>
            </a:r>
            <a:r>
              <a:rPr lang="en-US" dirty="0">
                <a:cs typeface="Times New Roman" panose="02020603050405020304" pitchFamily="18" charset="0"/>
              </a:rPr>
              <a:t>nd Al</a:t>
            </a:r>
            <a:r>
              <a:rPr lang="en-US" spc="-5" dirty="0">
                <a:cs typeface="Times New Roman" panose="02020603050405020304" pitchFamily="18" charset="0"/>
              </a:rPr>
              <a:t>a</a:t>
            </a:r>
            <a:r>
              <a:rPr lang="en-US" dirty="0">
                <a:cs typeface="Times New Roman" panose="02020603050405020304" pitchFamily="18" charset="0"/>
              </a:rPr>
              <a:t>ska N</a:t>
            </a:r>
            <a:r>
              <a:rPr lang="en-US" spc="-5" dirty="0">
                <a:cs typeface="Times New Roman" panose="02020603050405020304" pitchFamily="18" charset="0"/>
              </a:rPr>
              <a:t>a</a:t>
            </a:r>
            <a:r>
              <a:rPr lang="en-US" dirty="0">
                <a:cs typeface="Times New Roman" panose="02020603050405020304" pitchFamily="18" charset="0"/>
              </a:rPr>
              <a:t>tiv</a:t>
            </a:r>
            <a:r>
              <a:rPr lang="en-US" spc="-5" dirty="0">
                <a:cs typeface="Times New Roman" panose="02020603050405020304" pitchFamily="18" charset="0"/>
              </a:rPr>
              <a:t>e</a:t>
            </a:r>
            <a:r>
              <a:rPr lang="en-US" dirty="0">
                <a:cs typeface="Times New Roman" panose="02020603050405020304" pitchFamily="18" charset="0"/>
              </a:rPr>
              <a:t>s</a:t>
            </a:r>
            <a:r>
              <a:rPr lang="en-US" spc="18" dirty="0">
                <a:cs typeface="Times New Roman" panose="02020603050405020304" pitchFamily="18" charset="0"/>
              </a:rPr>
              <a:t> </a:t>
            </a:r>
            <a:r>
              <a:rPr lang="en-US" dirty="0">
                <a:cs typeface="Times New Roman" panose="02020603050405020304" pitchFamily="18" charset="0"/>
              </a:rPr>
              <a:t>h</a:t>
            </a:r>
            <a:r>
              <a:rPr lang="en-US" spc="-5" dirty="0">
                <a:cs typeface="Times New Roman" panose="02020603050405020304" pitchFamily="18" charset="0"/>
              </a:rPr>
              <a:t>a</a:t>
            </a:r>
            <a:r>
              <a:rPr lang="en-US" dirty="0">
                <a:cs typeface="Times New Roman" panose="02020603050405020304" pitchFamily="18" charset="0"/>
              </a:rPr>
              <a:t>d wo</a:t>
            </a:r>
            <a:r>
              <a:rPr lang="en-US" spc="-9" dirty="0">
                <a:cs typeface="Times New Roman" panose="02020603050405020304" pitchFamily="18" charset="0"/>
              </a:rPr>
              <a:t>r</a:t>
            </a:r>
            <a:r>
              <a:rPr lang="en-US" dirty="0">
                <a:cs typeface="Times New Roman" panose="02020603050405020304" pitchFamily="18" charset="0"/>
              </a:rPr>
              <a:t>se</a:t>
            </a:r>
            <a:r>
              <a:rPr lang="en-US" spc="5" dirty="0">
                <a:cs typeface="Times New Roman" panose="02020603050405020304" pitchFamily="18" charset="0"/>
              </a:rPr>
              <a:t> </a:t>
            </a:r>
            <a:r>
              <a:rPr lang="en-US" spc="-5" dirty="0">
                <a:cs typeface="Times New Roman" panose="02020603050405020304" pitchFamily="18" charset="0"/>
              </a:rPr>
              <a:t>ac</a:t>
            </a:r>
            <a:r>
              <a:rPr lang="en-US" spc="5" dirty="0">
                <a:cs typeface="Times New Roman" panose="02020603050405020304" pitchFamily="18" charset="0"/>
              </a:rPr>
              <a:t>c</a:t>
            </a:r>
            <a:r>
              <a:rPr lang="en-US" spc="-5" dirty="0">
                <a:cs typeface="Times New Roman" panose="02020603050405020304" pitchFamily="18" charset="0"/>
              </a:rPr>
              <a:t>e</a:t>
            </a:r>
            <a:r>
              <a:rPr lang="en-US" dirty="0">
                <a:cs typeface="Times New Roman" panose="02020603050405020304" pitchFamily="18" charset="0"/>
              </a:rPr>
              <a:t>ss to </a:t>
            </a:r>
            <a:r>
              <a:rPr lang="en-US" spc="-5" dirty="0">
                <a:cs typeface="Times New Roman" panose="02020603050405020304" pitchFamily="18" charset="0"/>
              </a:rPr>
              <a:t>c</a:t>
            </a:r>
            <a:r>
              <a:rPr lang="en-US" spc="5" dirty="0">
                <a:cs typeface="Times New Roman" panose="02020603050405020304" pitchFamily="18" charset="0"/>
              </a:rPr>
              <a:t>a</a:t>
            </a:r>
            <a:r>
              <a:rPr lang="en-US" dirty="0">
                <a:cs typeface="Times New Roman" panose="02020603050405020304" pitchFamily="18" charset="0"/>
              </a:rPr>
              <a:t>re than Whit</a:t>
            </a:r>
            <a:r>
              <a:rPr lang="en-US" spc="-5" dirty="0">
                <a:cs typeface="Times New Roman" panose="02020603050405020304" pitchFamily="18" charset="0"/>
              </a:rPr>
              <a:t>e</a:t>
            </a:r>
            <a:r>
              <a:rPr lang="en-US" dirty="0">
                <a:cs typeface="Times New Roman" panose="02020603050405020304" pitchFamily="18" charset="0"/>
              </a:rPr>
              <a:t>s for </a:t>
            </a:r>
            <a:r>
              <a:rPr lang="en-US" spc="-5" dirty="0">
                <a:cs typeface="Times New Roman" panose="02020603050405020304" pitchFamily="18" charset="0"/>
              </a:rPr>
              <a:t>a</a:t>
            </a:r>
            <a:r>
              <a:rPr lang="en-US" dirty="0">
                <a:cs typeface="Times New Roman" panose="02020603050405020304" pitchFamily="18" charset="0"/>
              </a:rPr>
              <a:t>bout on</a:t>
            </a:r>
            <a:r>
              <a:rPr lang="en-US" spc="-5" dirty="0">
                <a:cs typeface="Times New Roman" panose="02020603050405020304" pitchFamily="18" charset="0"/>
              </a:rPr>
              <a:t>e-</a:t>
            </a:r>
            <a:r>
              <a:rPr lang="en-US" dirty="0">
                <a:cs typeface="Times New Roman" panose="02020603050405020304" pitchFamily="18" charset="0"/>
              </a:rPr>
              <a:t>third of</a:t>
            </a:r>
            <a:r>
              <a:rPr lang="en-US" spc="-9" dirty="0">
                <a:cs typeface="Times New Roman" panose="02020603050405020304" pitchFamily="18" charset="0"/>
              </a:rPr>
              <a:t> </a:t>
            </a:r>
            <a:r>
              <a:rPr lang="en-US" spc="5" dirty="0">
                <a:cs typeface="Times New Roman" panose="02020603050405020304" pitchFamily="18" charset="0"/>
              </a:rPr>
              <a:t>a</a:t>
            </a:r>
            <a:r>
              <a:rPr lang="en-US" spc="-5" dirty="0">
                <a:cs typeface="Times New Roman" panose="02020603050405020304" pitchFamily="18" charset="0"/>
              </a:rPr>
              <a:t>c</a:t>
            </a:r>
            <a:r>
              <a:rPr lang="en-US" spc="5" dirty="0">
                <a:cs typeface="Times New Roman" panose="02020603050405020304" pitchFamily="18" charset="0"/>
              </a:rPr>
              <a:t>c</a:t>
            </a:r>
            <a:r>
              <a:rPr lang="en-US" spc="-5" dirty="0">
                <a:cs typeface="Times New Roman" panose="02020603050405020304" pitchFamily="18" charset="0"/>
              </a:rPr>
              <a:t>e</a:t>
            </a:r>
            <a:r>
              <a:rPr lang="en-US" dirty="0">
                <a:cs typeface="Times New Roman" panose="02020603050405020304" pitchFamily="18" charset="0"/>
              </a:rPr>
              <a:t>ss m</a:t>
            </a:r>
            <a:r>
              <a:rPr lang="en-US" spc="-5" dirty="0">
                <a:cs typeface="Times New Roman" panose="02020603050405020304" pitchFamily="18" charset="0"/>
              </a:rPr>
              <a:t>ea</a:t>
            </a:r>
            <a:r>
              <a:rPr lang="en-US" dirty="0">
                <a:cs typeface="Times New Roman" panose="02020603050405020304" pitchFamily="18" charset="0"/>
              </a:rPr>
              <a:t>sur</a:t>
            </a:r>
            <a:r>
              <a:rPr lang="en-US" spc="-9" dirty="0">
                <a:cs typeface="Times New Roman" panose="02020603050405020304" pitchFamily="18" charset="0"/>
              </a:rPr>
              <a:t>e</a:t>
            </a:r>
            <a:r>
              <a:rPr lang="en-US" dirty="0">
                <a:cs typeface="Times New Roman" panose="02020603050405020304" pitchFamily="18" charset="0"/>
              </a:rPr>
              <a:t>s.</a:t>
            </a:r>
            <a:endParaRPr lang="en-US" dirty="0" smtClean="0">
              <a:cs typeface="Times New Roman" panose="02020603050405020304" pitchFamily="18" charset="0"/>
            </a:endParaRPr>
          </a:p>
          <a:p>
            <a:endParaRPr lang="en-US" dirty="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3EF0EEC-1D1B-4067-A962-C742C5F9CB51}" type="slidenum">
              <a:rPr lang="en-US" smtClean="0"/>
              <a:t>67</a:t>
            </a:fld>
            <a:endParaRPr lang="en-US"/>
          </a:p>
        </p:txBody>
      </p:sp>
    </p:spTree>
    <p:extLst>
      <p:ext uri="{BB962C8B-B14F-4D97-AF65-F5344CB8AC3E}">
        <p14:creationId xmlns:p14="http://schemas.microsoft.com/office/powerpoint/2010/main" val="22769382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410200"/>
            <a:ext cx="6400800" cy="3188970"/>
          </a:xfrm>
        </p:spPr>
        <p:txBody>
          <a:bodyPr>
            <a:normAutofit/>
          </a:bodyPr>
          <a:lstStyle/>
          <a:p>
            <a:r>
              <a:rPr lang="en-US" sz="900" b="1" dirty="0">
                <a:latin typeface="Arial"/>
                <a:cs typeface="Arial"/>
              </a:rPr>
              <a:t>K</a:t>
            </a:r>
            <a:r>
              <a:rPr lang="en-US" sz="900" b="1" spc="23" dirty="0">
                <a:latin typeface="Arial"/>
                <a:cs typeface="Arial"/>
              </a:rPr>
              <a:t>e</a:t>
            </a:r>
            <a:r>
              <a:rPr lang="en-US" sz="900" b="1" spc="-32" dirty="0">
                <a:latin typeface="Arial"/>
                <a:cs typeface="Arial"/>
              </a:rPr>
              <a:t>y</a:t>
            </a:r>
            <a:r>
              <a:rPr lang="en-US" sz="900" b="1" dirty="0">
                <a:latin typeface="Arial"/>
                <a:cs typeface="Arial"/>
              </a:rPr>
              <a:t>:</a:t>
            </a:r>
            <a:r>
              <a:rPr lang="en-US" sz="900" b="1" spc="-9" dirty="0">
                <a:latin typeface="Arial"/>
                <a:cs typeface="Arial"/>
              </a:rPr>
              <a:t> </a:t>
            </a:r>
            <a:r>
              <a:rPr lang="en-US" sz="900" dirty="0">
                <a:latin typeface="Arial"/>
                <a:cs typeface="Arial"/>
              </a:rPr>
              <a:t>AI/AN = A</a:t>
            </a:r>
            <a:r>
              <a:rPr lang="en-US" sz="900" spc="5" dirty="0">
                <a:latin typeface="Arial"/>
                <a:cs typeface="Arial"/>
              </a:rPr>
              <a:t>m</a:t>
            </a:r>
            <a:r>
              <a:rPr lang="en-US" sz="900" dirty="0">
                <a:latin typeface="Arial"/>
                <a:cs typeface="Arial"/>
              </a:rPr>
              <a:t>eri</a:t>
            </a:r>
            <a:r>
              <a:rPr lang="en-US" sz="900" spc="5" dirty="0">
                <a:latin typeface="Arial"/>
                <a:cs typeface="Arial"/>
              </a:rPr>
              <a:t>c</a:t>
            </a:r>
            <a:r>
              <a:rPr lang="en-US" sz="900" dirty="0">
                <a:latin typeface="Arial"/>
                <a:cs typeface="Arial"/>
              </a:rPr>
              <a:t>an</a:t>
            </a:r>
            <a:r>
              <a:rPr lang="en-US" sz="900" spc="-9" dirty="0">
                <a:latin typeface="Arial"/>
                <a:cs typeface="Arial"/>
              </a:rPr>
              <a:t> </a:t>
            </a:r>
            <a:r>
              <a:rPr lang="en-US" sz="900" dirty="0">
                <a:latin typeface="Arial"/>
                <a:cs typeface="Arial"/>
              </a:rPr>
              <a:t>In</a:t>
            </a:r>
            <a:r>
              <a:rPr lang="en-US" sz="900" spc="-9" dirty="0">
                <a:latin typeface="Arial"/>
                <a:cs typeface="Arial"/>
              </a:rPr>
              <a:t>d</a:t>
            </a:r>
            <a:r>
              <a:rPr lang="en-US" sz="900" dirty="0">
                <a:latin typeface="Arial"/>
                <a:cs typeface="Arial"/>
              </a:rPr>
              <a:t>ian</a:t>
            </a:r>
            <a:r>
              <a:rPr lang="en-US" sz="900" spc="-9" dirty="0">
                <a:latin typeface="Arial"/>
                <a:cs typeface="Arial"/>
              </a:rPr>
              <a:t> </a:t>
            </a:r>
            <a:r>
              <a:rPr lang="en-US" sz="900" dirty="0">
                <a:latin typeface="Arial"/>
                <a:cs typeface="Arial"/>
              </a:rPr>
              <a:t>or</a:t>
            </a:r>
            <a:r>
              <a:rPr lang="en-US" sz="900" spc="9" dirty="0">
                <a:latin typeface="Arial"/>
                <a:cs typeface="Arial"/>
              </a:rPr>
              <a:t> </a:t>
            </a:r>
            <a:r>
              <a:rPr lang="en-US" sz="900" dirty="0">
                <a:latin typeface="Arial"/>
                <a:cs typeface="Arial"/>
              </a:rPr>
              <a:t>Al</a:t>
            </a:r>
            <a:r>
              <a:rPr lang="en-US" sz="900" spc="-9" dirty="0">
                <a:latin typeface="Arial"/>
                <a:cs typeface="Arial"/>
              </a:rPr>
              <a:t>a</a:t>
            </a:r>
            <a:r>
              <a:rPr lang="en-US" sz="900" spc="5" dirty="0">
                <a:latin typeface="Arial"/>
                <a:cs typeface="Arial"/>
              </a:rPr>
              <a:t>s</a:t>
            </a:r>
            <a:r>
              <a:rPr lang="en-US" sz="900" spc="-9" dirty="0">
                <a:latin typeface="Arial"/>
                <a:cs typeface="Arial"/>
              </a:rPr>
              <a:t>k</a:t>
            </a:r>
            <a:r>
              <a:rPr lang="en-US" sz="900" dirty="0">
                <a:latin typeface="Arial"/>
                <a:cs typeface="Arial"/>
              </a:rPr>
              <a:t>a Nat</a:t>
            </a:r>
            <a:r>
              <a:rPr lang="en-US" sz="900" spc="5" dirty="0">
                <a:latin typeface="Arial"/>
                <a:cs typeface="Arial"/>
              </a:rPr>
              <a:t>i</a:t>
            </a:r>
            <a:r>
              <a:rPr lang="en-US" sz="900" spc="-9" dirty="0">
                <a:latin typeface="Arial"/>
                <a:cs typeface="Arial"/>
              </a:rPr>
              <a:t>v</a:t>
            </a:r>
            <a:r>
              <a:rPr lang="en-US" sz="900" dirty="0">
                <a:latin typeface="Arial"/>
                <a:cs typeface="Arial"/>
              </a:rPr>
              <a:t>e;</a:t>
            </a:r>
            <a:r>
              <a:rPr lang="en-US" sz="900" spc="-9" dirty="0">
                <a:latin typeface="Arial"/>
                <a:cs typeface="Arial"/>
              </a:rPr>
              <a:t> </a:t>
            </a:r>
            <a:r>
              <a:rPr lang="en-US" sz="900" dirty="0">
                <a:latin typeface="Arial"/>
                <a:cs typeface="Arial"/>
              </a:rPr>
              <a:t>n = </a:t>
            </a:r>
            <a:r>
              <a:rPr lang="en-US" sz="900" spc="-9" dirty="0">
                <a:latin typeface="Arial"/>
                <a:cs typeface="Arial"/>
              </a:rPr>
              <a:t>n</a:t>
            </a:r>
            <a:r>
              <a:rPr lang="en-US" sz="900" dirty="0">
                <a:latin typeface="Arial"/>
                <a:cs typeface="Arial"/>
              </a:rPr>
              <a:t>u</a:t>
            </a:r>
            <a:r>
              <a:rPr lang="en-US" sz="900" spc="-9" dirty="0">
                <a:latin typeface="Arial"/>
                <a:cs typeface="Arial"/>
              </a:rPr>
              <a:t>m</a:t>
            </a:r>
            <a:r>
              <a:rPr lang="en-US" sz="900" dirty="0">
                <a:latin typeface="Arial"/>
                <a:cs typeface="Arial"/>
              </a:rPr>
              <a:t>ber</a:t>
            </a:r>
            <a:r>
              <a:rPr lang="en-US" sz="900" spc="-9" dirty="0">
                <a:latin typeface="Arial"/>
                <a:cs typeface="Arial"/>
              </a:rPr>
              <a:t> </a:t>
            </a:r>
            <a:r>
              <a:rPr lang="en-US" sz="900" dirty="0">
                <a:latin typeface="Arial"/>
                <a:cs typeface="Arial"/>
              </a:rPr>
              <a:t>of </a:t>
            </a:r>
            <a:r>
              <a:rPr lang="en-US" sz="900" spc="5" dirty="0">
                <a:latin typeface="Arial"/>
                <a:cs typeface="Arial"/>
              </a:rPr>
              <a:t>m</a:t>
            </a:r>
            <a:r>
              <a:rPr lang="en-US" sz="900" spc="-9" dirty="0">
                <a:latin typeface="Arial"/>
                <a:cs typeface="Arial"/>
              </a:rPr>
              <a:t>e</a:t>
            </a:r>
            <a:r>
              <a:rPr lang="en-US" sz="900" dirty="0">
                <a:latin typeface="Arial"/>
                <a:cs typeface="Arial"/>
              </a:rPr>
              <a:t>a</a:t>
            </a:r>
            <a:r>
              <a:rPr lang="en-US" sz="900" spc="5" dirty="0">
                <a:latin typeface="Arial"/>
                <a:cs typeface="Arial"/>
              </a:rPr>
              <a:t>s</a:t>
            </a:r>
            <a:r>
              <a:rPr lang="en-US" sz="900" spc="-9" dirty="0">
                <a:latin typeface="Arial"/>
                <a:cs typeface="Arial"/>
              </a:rPr>
              <a:t>u</a:t>
            </a:r>
            <a:r>
              <a:rPr lang="en-US" sz="900" dirty="0">
                <a:latin typeface="Arial"/>
                <a:cs typeface="Arial"/>
              </a:rPr>
              <a:t>re</a:t>
            </a:r>
            <a:r>
              <a:rPr lang="en-US" sz="900" spc="5" dirty="0">
                <a:latin typeface="Arial"/>
                <a:cs typeface="Arial"/>
              </a:rPr>
              <a:t>s</a:t>
            </a:r>
            <a:r>
              <a:rPr lang="en-US" sz="900" dirty="0">
                <a:latin typeface="Arial"/>
                <a:cs typeface="Arial"/>
              </a:rPr>
              <a:t>.</a:t>
            </a:r>
          </a:p>
          <a:p>
            <a:pPr marR="265964"/>
            <a:r>
              <a:rPr lang="en-US" sz="900" b="1" dirty="0">
                <a:latin typeface="Arial"/>
                <a:cs typeface="Arial"/>
              </a:rPr>
              <a:t>Note:</a:t>
            </a:r>
            <a:r>
              <a:rPr lang="en-US" sz="900" b="1" spc="-9" dirty="0">
                <a:latin typeface="Arial"/>
                <a:cs typeface="Arial"/>
              </a:rPr>
              <a:t> </a:t>
            </a:r>
            <a:r>
              <a:rPr lang="en-US" sz="900" dirty="0">
                <a:latin typeface="Arial"/>
                <a:cs typeface="Arial"/>
              </a:rPr>
              <a:t>Poor </a:t>
            </a:r>
            <a:r>
              <a:rPr lang="en-US" sz="900" spc="5" dirty="0">
                <a:latin typeface="Arial"/>
                <a:cs typeface="Arial"/>
              </a:rPr>
              <a:t>i</a:t>
            </a:r>
            <a:r>
              <a:rPr lang="en-US" sz="900" dirty="0">
                <a:latin typeface="Arial"/>
                <a:cs typeface="Arial"/>
              </a:rPr>
              <a:t>nd</a:t>
            </a:r>
            <a:r>
              <a:rPr lang="en-US" sz="900" spc="-9" dirty="0">
                <a:latin typeface="Arial"/>
                <a:cs typeface="Arial"/>
              </a:rPr>
              <a:t>i</a:t>
            </a:r>
            <a:r>
              <a:rPr lang="en-US" sz="900" spc="5" dirty="0">
                <a:latin typeface="Arial"/>
                <a:cs typeface="Arial"/>
              </a:rPr>
              <a:t>c</a:t>
            </a:r>
            <a:r>
              <a:rPr lang="en-US" sz="900" dirty="0">
                <a:latin typeface="Arial"/>
                <a:cs typeface="Arial"/>
              </a:rPr>
              <a:t>a</a:t>
            </a:r>
            <a:r>
              <a:rPr lang="en-US" sz="900" spc="-9" dirty="0">
                <a:latin typeface="Arial"/>
                <a:cs typeface="Arial"/>
              </a:rPr>
              <a:t>t</a:t>
            </a:r>
            <a:r>
              <a:rPr lang="en-US" sz="900" dirty="0">
                <a:latin typeface="Arial"/>
                <a:cs typeface="Arial"/>
              </a:rPr>
              <a:t>es</a:t>
            </a:r>
            <a:r>
              <a:rPr lang="en-US" sz="900" spc="-5" dirty="0">
                <a:latin typeface="Arial"/>
                <a:cs typeface="Arial"/>
              </a:rPr>
              <a:t> </a:t>
            </a:r>
            <a:r>
              <a:rPr lang="en-US" sz="900" dirty="0">
                <a:latin typeface="Arial"/>
                <a:cs typeface="Arial"/>
              </a:rPr>
              <a:t>fa</a:t>
            </a:r>
            <a:r>
              <a:rPr lang="en-US" sz="900" spc="-9" dirty="0">
                <a:latin typeface="Arial"/>
                <a:cs typeface="Arial"/>
              </a:rPr>
              <a:t>m</a:t>
            </a:r>
            <a:r>
              <a:rPr lang="en-US" sz="900" dirty="0">
                <a:latin typeface="Arial"/>
                <a:cs typeface="Arial"/>
              </a:rPr>
              <a:t>ily</a:t>
            </a:r>
            <a:r>
              <a:rPr lang="en-US" sz="900" spc="-9" dirty="0">
                <a:latin typeface="Arial"/>
                <a:cs typeface="Arial"/>
              </a:rPr>
              <a:t> </a:t>
            </a:r>
            <a:r>
              <a:rPr lang="en-US" sz="900" spc="5" dirty="0">
                <a:latin typeface="Arial"/>
                <a:cs typeface="Arial"/>
              </a:rPr>
              <a:t>i</a:t>
            </a:r>
            <a:r>
              <a:rPr lang="en-US" sz="900" spc="-9" dirty="0">
                <a:latin typeface="Arial"/>
                <a:cs typeface="Arial"/>
              </a:rPr>
              <a:t>nc</a:t>
            </a:r>
            <a:r>
              <a:rPr lang="en-US" sz="900" dirty="0">
                <a:latin typeface="Arial"/>
                <a:cs typeface="Arial"/>
              </a:rPr>
              <a:t>o</a:t>
            </a:r>
            <a:r>
              <a:rPr lang="en-US" sz="900" spc="5" dirty="0">
                <a:latin typeface="Arial"/>
                <a:cs typeface="Arial"/>
              </a:rPr>
              <a:t>m</a:t>
            </a:r>
            <a:r>
              <a:rPr lang="en-US" sz="900" dirty="0">
                <a:latin typeface="Arial"/>
                <a:cs typeface="Arial"/>
              </a:rPr>
              <a:t>e</a:t>
            </a:r>
            <a:r>
              <a:rPr lang="en-US" sz="900" spc="-9" dirty="0">
                <a:latin typeface="Arial"/>
                <a:cs typeface="Arial"/>
              </a:rPr>
              <a:t> </a:t>
            </a:r>
            <a:r>
              <a:rPr lang="en-US" sz="900" dirty="0">
                <a:latin typeface="Arial"/>
                <a:cs typeface="Arial"/>
              </a:rPr>
              <a:t>le</a:t>
            </a:r>
            <a:r>
              <a:rPr lang="en-US" sz="900" spc="-9" dirty="0">
                <a:latin typeface="Arial"/>
                <a:cs typeface="Arial"/>
              </a:rPr>
              <a:t>s</a:t>
            </a:r>
            <a:r>
              <a:rPr lang="en-US" sz="900" dirty="0">
                <a:latin typeface="Arial"/>
                <a:cs typeface="Arial"/>
              </a:rPr>
              <a:t>s</a:t>
            </a:r>
            <a:r>
              <a:rPr lang="en-US" sz="900" spc="5" dirty="0">
                <a:latin typeface="Arial"/>
                <a:cs typeface="Arial"/>
              </a:rPr>
              <a:t> </a:t>
            </a:r>
            <a:r>
              <a:rPr lang="en-US" sz="900" dirty="0">
                <a:latin typeface="Arial"/>
                <a:cs typeface="Arial"/>
              </a:rPr>
              <a:t>t</a:t>
            </a:r>
            <a:r>
              <a:rPr lang="en-US" sz="900" spc="-9" dirty="0">
                <a:latin typeface="Arial"/>
                <a:cs typeface="Arial"/>
              </a:rPr>
              <a:t>h</a:t>
            </a:r>
            <a:r>
              <a:rPr lang="en-US" sz="900" dirty="0">
                <a:latin typeface="Arial"/>
                <a:cs typeface="Arial"/>
              </a:rPr>
              <a:t>an </a:t>
            </a:r>
            <a:r>
              <a:rPr lang="en-US" sz="900" spc="-9" dirty="0">
                <a:latin typeface="Arial"/>
                <a:cs typeface="Arial"/>
              </a:rPr>
              <a:t>t</a:t>
            </a:r>
            <a:r>
              <a:rPr lang="en-US" sz="900" dirty="0">
                <a:latin typeface="Arial"/>
                <a:cs typeface="Arial"/>
              </a:rPr>
              <a:t>he </a:t>
            </a:r>
            <a:r>
              <a:rPr lang="en-US" sz="900" dirty="0" smtClean="0">
                <a:latin typeface="Arial"/>
                <a:cs typeface="Arial"/>
              </a:rPr>
              <a:t>Feder</a:t>
            </a:r>
            <a:r>
              <a:rPr lang="en-US" sz="900" spc="-9" dirty="0" smtClean="0">
                <a:latin typeface="Arial"/>
                <a:cs typeface="Arial"/>
              </a:rPr>
              <a:t>a</a:t>
            </a:r>
            <a:r>
              <a:rPr lang="en-US" sz="900" dirty="0" smtClean="0">
                <a:latin typeface="Arial"/>
                <a:cs typeface="Arial"/>
              </a:rPr>
              <a:t>l </a:t>
            </a:r>
            <a:r>
              <a:rPr lang="en-US" sz="900" dirty="0">
                <a:latin typeface="Arial"/>
                <a:cs typeface="Arial"/>
              </a:rPr>
              <a:t>po</a:t>
            </a:r>
            <a:r>
              <a:rPr lang="en-US" sz="900" spc="-18" dirty="0">
                <a:latin typeface="Arial"/>
                <a:cs typeface="Arial"/>
              </a:rPr>
              <a:t>v</a:t>
            </a:r>
            <a:r>
              <a:rPr lang="en-US" sz="900" dirty="0">
                <a:latin typeface="Arial"/>
                <a:cs typeface="Arial"/>
              </a:rPr>
              <a:t>erty</a:t>
            </a:r>
            <a:r>
              <a:rPr lang="en-US" sz="900" spc="-5" dirty="0">
                <a:latin typeface="Arial"/>
                <a:cs typeface="Arial"/>
              </a:rPr>
              <a:t> </a:t>
            </a:r>
            <a:r>
              <a:rPr lang="en-US" sz="900" spc="5" dirty="0">
                <a:latin typeface="Arial"/>
                <a:cs typeface="Arial"/>
              </a:rPr>
              <a:t>l</a:t>
            </a:r>
            <a:r>
              <a:rPr lang="en-US" sz="900" dirty="0">
                <a:latin typeface="Arial"/>
                <a:cs typeface="Arial"/>
              </a:rPr>
              <a:t>e</a:t>
            </a:r>
            <a:r>
              <a:rPr lang="en-US" sz="900" spc="-9" dirty="0">
                <a:latin typeface="Arial"/>
                <a:cs typeface="Arial"/>
              </a:rPr>
              <a:t>v</a:t>
            </a:r>
            <a:r>
              <a:rPr lang="en-US" sz="900" dirty="0">
                <a:latin typeface="Arial"/>
                <a:cs typeface="Arial"/>
              </a:rPr>
              <a:t>el; H</a:t>
            </a:r>
            <a:r>
              <a:rPr lang="en-US" sz="900" spc="-9" dirty="0">
                <a:latin typeface="Arial"/>
                <a:cs typeface="Arial"/>
              </a:rPr>
              <a:t>i</a:t>
            </a:r>
            <a:r>
              <a:rPr lang="en-US" sz="900" dirty="0">
                <a:latin typeface="Arial"/>
                <a:cs typeface="Arial"/>
              </a:rPr>
              <a:t>gh </a:t>
            </a:r>
            <a:r>
              <a:rPr lang="en-US" sz="900" spc="-9" dirty="0">
                <a:latin typeface="Arial"/>
                <a:cs typeface="Arial"/>
              </a:rPr>
              <a:t>I</a:t>
            </a:r>
            <a:r>
              <a:rPr lang="en-US" sz="900" dirty="0">
                <a:latin typeface="Arial"/>
                <a:cs typeface="Arial"/>
              </a:rPr>
              <a:t>n</a:t>
            </a:r>
            <a:r>
              <a:rPr lang="en-US" sz="900" spc="5" dirty="0">
                <a:latin typeface="Arial"/>
                <a:cs typeface="Arial"/>
              </a:rPr>
              <a:t>c</a:t>
            </a:r>
            <a:r>
              <a:rPr lang="en-US" sz="900" spc="-9" dirty="0">
                <a:latin typeface="Arial"/>
                <a:cs typeface="Arial"/>
              </a:rPr>
              <a:t>o</a:t>
            </a:r>
            <a:r>
              <a:rPr lang="en-US" sz="900" spc="5" dirty="0">
                <a:latin typeface="Arial"/>
                <a:cs typeface="Arial"/>
              </a:rPr>
              <a:t>m</a:t>
            </a:r>
            <a:r>
              <a:rPr lang="en-US" sz="900" dirty="0">
                <a:latin typeface="Arial"/>
                <a:cs typeface="Arial"/>
              </a:rPr>
              <a:t>e</a:t>
            </a:r>
            <a:r>
              <a:rPr lang="en-US" sz="900" spc="-9" dirty="0">
                <a:latin typeface="Arial"/>
                <a:cs typeface="Arial"/>
              </a:rPr>
              <a:t> </a:t>
            </a:r>
            <a:r>
              <a:rPr lang="en-US" sz="900" dirty="0">
                <a:latin typeface="Arial"/>
                <a:cs typeface="Arial"/>
              </a:rPr>
              <a:t>in</a:t>
            </a:r>
            <a:r>
              <a:rPr lang="en-US" sz="900" spc="-9" dirty="0">
                <a:latin typeface="Arial"/>
                <a:cs typeface="Arial"/>
              </a:rPr>
              <a:t>d</a:t>
            </a:r>
            <a:r>
              <a:rPr lang="en-US" sz="900" dirty="0">
                <a:latin typeface="Arial"/>
                <a:cs typeface="Arial"/>
              </a:rPr>
              <a:t>i</a:t>
            </a:r>
            <a:r>
              <a:rPr lang="en-US" sz="900" spc="5" dirty="0">
                <a:latin typeface="Arial"/>
                <a:cs typeface="Arial"/>
              </a:rPr>
              <a:t>c</a:t>
            </a:r>
            <a:r>
              <a:rPr lang="en-US" sz="900" dirty="0">
                <a:latin typeface="Arial"/>
                <a:cs typeface="Arial"/>
              </a:rPr>
              <a:t>a</a:t>
            </a:r>
            <a:r>
              <a:rPr lang="en-US" sz="900" spc="-9" dirty="0">
                <a:latin typeface="Arial"/>
                <a:cs typeface="Arial"/>
              </a:rPr>
              <a:t>t</a:t>
            </a:r>
            <a:r>
              <a:rPr lang="en-US" sz="900" dirty="0">
                <a:latin typeface="Arial"/>
                <a:cs typeface="Arial"/>
              </a:rPr>
              <a:t>es</a:t>
            </a:r>
            <a:r>
              <a:rPr lang="en-US" sz="900" spc="5" dirty="0">
                <a:latin typeface="Arial"/>
                <a:cs typeface="Arial"/>
              </a:rPr>
              <a:t> </a:t>
            </a:r>
            <a:r>
              <a:rPr lang="en-US" sz="900" dirty="0">
                <a:latin typeface="Arial"/>
                <a:cs typeface="Arial"/>
              </a:rPr>
              <a:t>f</a:t>
            </a:r>
            <a:r>
              <a:rPr lang="en-US" sz="900" spc="-9" dirty="0">
                <a:latin typeface="Arial"/>
                <a:cs typeface="Arial"/>
              </a:rPr>
              <a:t>a</a:t>
            </a:r>
            <a:r>
              <a:rPr lang="en-US" sz="900" spc="5" dirty="0">
                <a:latin typeface="Arial"/>
                <a:cs typeface="Arial"/>
              </a:rPr>
              <a:t>m</a:t>
            </a:r>
            <a:r>
              <a:rPr lang="en-US" sz="900" spc="-9" dirty="0">
                <a:latin typeface="Arial"/>
                <a:cs typeface="Arial"/>
              </a:rPr>
              <a:t>i</a:t>
            </a:r>
            <a:r>
              <a:rPr lang="en-US" sz="900" dirty="0">
                <a:latin typeface="Arial"/>
                <a:cs typeface="Arial"/>
              </a:rPr>
              <a:t>ly</a:t>
            </a:r>
            <a:r>
              <a:rPr lang="en-US" sz="900" spc="-9" dirty="0">
                <a:latin typeface="Arial"/>
                <a:cs typeface="Arial"/>
              </a:rPr>
              <a:t> </a:t>
            </a:r>
            <a:r>
              <a:rPr lang="en-US" sz="900" spc="5" dirty="0">
                <a:latin typeface="Arial"/>
                <a:cs typeface="Arial"/>
              </a:rPr>
              <a:t>i</a:t>
            </a:r>
            <a:r>
              <a:rPr lang="en-US" sz="900" dirty="0">
                <a:latin typeface="Arial"/>
                <a:cs typeface="Arial"/>
              </a:rPr>
              <a:t>n</a:t>
            </a:r>
            <a:r>
              <a:rPr lang="en-US" sz="900" spc="-9" dirty="0">
                <a:latin typeface="Arial"/>
                <a:cs typeface="Arial"/>
              </a:rPr>
              <a:t>c</a:t>
            </a:r>
            <a:r>
              <a:rPr lang="en-US" sz="900" dirty="0">
                <a:latin typeface="Arial"/>
                <a:cs typeface="Arial"/>
              </a:rPr>
              <a:t>o</a:t>
            </a:r>
            <a:r>
              <a:rPr lang="en-US" sz="900" spc="5" dirty="0">
                <a:latin typeface="Arial"/>
                <a:cs typeface="Arial"/>
              </a:rPr>
              <a:t>m</a:t>
            </a:r>
            <a:r>
              <a:rPr lang="en-US" sz="900" dirty="0">
                <a:latin typeface="Arial"/>
                <a:cs typeface="Arial"/>
              </a:rPr>
              <a:t>e</a:t>
            </a:r>
            <a:r>
              <a:rPr lang="en-US" sz="900" spc="-9" dirty="0">
                <a:latin typeface="Arial"/>
                <a:cs typeface="Arial"/>
              </a:rPr>
              <a:t> </a:t>
            </a:r>
            <a:r>
              <a:rPr lang="en-US" sz="900" dirty="0">
                <a:latin typeface="Arial"/>
                <a:cs typeface="Arial"/>
              </a:rPr>
              <a:t>four t</a:t>
            </a:r>
            <a:r>
              <a:rPr lang="en-US" sz="900" spc="5" dirty="0">
                <a:latin typeface="Arial"/>
                <a:cs typeface="Arial"/>
              </a:rPr>
              <a:t>im</a:t>
            </a:r>
            <a:r>
              <a:rPr lang="en-US" sz="900" spc="-9" dirty="0">
                <a:latin typeface="Arial"/>
                <a:cs typeface="Arial"/>
              </a:rPr>
              <a:t>e</a:t>
            </a:r>
            <a:r>
              <a:rPr lang="en-US" sz="900" dirty="0">
                <a:latin typeface="Arial"/>
                <a:cs typeface="Arial"/>
              </a:rPr>
              <a:t>s</a:t>
            </a:r>
            <a:r>
              <a:rPr lang="en-US" sz="900" spc="5" dirty="0">
                <a:latin typeface="Arial"/>
                <a:cs typeface="Arial"/>
              </a:rPr>
              <a:t> </a:t>
            </a:r>
            <a:r>
              <a:rPr lang="en-US" sz="900" dirty="0">
                <a:latin typeface="Arial"/>
                <a:cs typeface="Arial"/>
              </a:rPr>
              <a:t>t</a:t>
            </a:r>
            <a:r>
              <a:rPr lang="en-US" sz="900" spc="-9" dirty="0">
                <a:latin typeface="Arial"/>
                <a:cs typeface="Arial"/>
              </a:rPr>
              <a:t>h</a:t>
            </a:r>
            <a:r>
              <a:rPr lang="en-US" sz="900" dirty="0">
                <a:latin typeface="Arial"/>
                <a:cs typeface="Arial"/>
              </a:rPr>
              <a:t>e </a:t>
            </a:r>
            <a:r>
              <a:rPr lang="en-US" sz="900" dirty="0" smtClean="0">
                <a:latin typeface="Arial"/>
                <a:cs typeface="Arial"/>
              </a:rPr>
              <a:t>F</a:t>
            </a:r>
            <a:r>
              <a:rPr lang="en-US" sz="900" spc="-9" dirty="0" smtClean="0">
                <a:latin typeface="Arial"/>
                <a:cs typeface="Arial"/>
              </a:rPr>
              <a:t>e</a:t>
            </a:r>
            <a:r>
              <a:rPr lang="en-US" sz="900" dirty="0" smtClean="0">
                <a:latin typeface="Arial"/>
                <a:cs typeface="Arial"/>
              </a:rPr>
              <a:t>der</a:t>
            </a:r>
            <a:r>
              <a:rPr lang="en-US" sz="900" spc="-9" dirty="0" smtClean="0">
                <a:latin typeface="Arial"/>
                <a:cs typeface="Arial"/>
              </a:rPr>
              <a:t>a</a:t>
            </a:r>
            <a:r>
              <a:rPr lang="en-US" sz="900" dirty="0" smtClean="0">
                <a:latin typeface="Arial"/>
                <a:cs typeface="Arial"/>
              </a:rPr>
              <a:t>l </a:t>
            </a:r>
            <a:r>
              <a:rPr lang="en-US" sz="900" dirty="0">
                <a:latin typeface="Arial"/>
                <a:cs typeface="Arial"/>
              </a:rPr>
              <a:t>po</a:t>
            </a:r>
            <a:r>
              <a:rPr lang="en-US" sz="900" spc="-9" dirty="0">
                <a:latin typeface="Arial"/>
                <a:cs typeface="Arial"/>
              </a:rPr>
              <a:t>v</a:t>
            </a:r>
            <a:r>
              <a:rPr lang="en-US" sz="900" dirty="0">
                <a:latin typeface="Arial"/>
                <a:cs typeface="Arial"/>
              </a:rPr>
              <a:t>erty</a:t>
            </a:r>
            <a:r>
              <a:rPr lang="en-US" sz="900" spc="-5" dirty="0">
                <a:latin typeface="Arial"/>
                <a:cs typeface="Arial"/>
              </a:rPr>
              <a:t> </a:t>
            </a:r>
            <a:r>
              <a:rPr lang="en-US" sz="900" spc="5" dirty="0">
                <a:latin typeface="Arial"/>
                <a:cs typeface="Arial"/>
              </a:rPr>
              <a:t>l</a:t>
            </a:r>
            <a:r>
              <a:rPr lang="en-US" sz="900" dirty="0">
                <a:latin typeface="Arial"/>
                <a:cs typeface="Arial"/>
              </a:rPr>
              <a:t>e</a:t>
            </a:r>
            <a:r>
              <a:rPr lang="en-US" sz="900" spc="-9" dirty="0">
                <a:latin typeface="Arial"/>
                <a:cs typeface="Arial"/>
              </a:rPr>
              <a:t>ve</a:t>
            </a:r>
            <a:r>
              <a:rPr lang="en-US" sz="900" dirty="0">
                <a:latin typeface="Arial"/>
                <a:cs typeface="Arial"/>
              </a:rPr>
              <a:t>l</a:t>
            </a:r>
            <a:r>
              <a:rPr lang="en-US" sz="900" spc="-9" dirty="0">
                <a:latin typeface="Arial"/>
                <a:cs typeface="Arial"/>
              </a:rPr>
              <a:t> </a:t>
            </a:r>
            <a:r>
              <a:rPr lang="en-US" sz="900" dirty="0">
                <a:latin typeface="Arial"/>
                <a:cs typeface="Arial"/>
              </a:rPr>
              <a:t>or gre</a:t>
            </a:r>
            <a:r>
              <a:rPr lang="en-US" sz="900" spc="-9" dirty="0">
                <a:latin typeface="Arial"/>
                <a:cs typeface="Arial"/>
              </a:rPr>
              <a:t>a</a:t>
            </a:r>
            <a:r>
              <a:rPr lang="en-US" sz="900" dirty="0">
                <a:latin typeface="Arial"/>
                <a:cs typeface="Arial"/>
              </a:rPr>
              <a:t>ter.</a:t>
            </a:r>
            <a:r>
              <a:rPr lang="en-US" sz="900" spc="18" dirty="0">
                <a:latin typeface="Arial"/>
                <a:cs typeface="Arial"/>
              </a:rPr>
              <a:t> </a:t>
            </a:r>
            <a:r>
              <a:rPr lang="en-US" sz="900" dirty="0">
                <a:latin typeface="Arial"/>
                <a:cs typeface="Arial"/>
              </a:rPr>
              <a:t>N</a:t>
            </a:r>
            <a:r>
              <a:rPr lang="en-US" sz="900" spc="-9" dirty="0">
                <a:latin typeface="Arial"/>
                <a:cs typeface="Arial"/>
              </a:rPr>
              <a:t>u</a:t>
            </a:r>
            <a:r>
              <a:rPr lang="en-US" sz="900" spc="5" dirty="0">
                <a:latin typeface="Arial"/>
                <a:cs typeface="Arial"/>
              </a:rPr>
              <a:t>m</a:t>
            </a:r>
            <a:r>
              <a:rPr lang="en-US" sz="900" dirty="0">
                <a:latin typeface="Arial"/>
                <a:cs typeface="Arial"/>
              </a:rPr>
              <a:t>be</a:t>
            </a:r>
            <a:r>
              <a:rPr lang="en-US" sz="900" spc="-14" dirty="0">
                <a:latin typeface="Arial"/>
                <a:cs typeface="Arial"/>
              </a:rPr>
              <a:t>r</a:t>
            </a:r>
            <a:r>
              <a:rPr lang="en-US" sz="900" dirty="0">
                <a:latin typeface="Arial"/>
                <a:cs typeface="Arial"/>
              </a:rPr>
              <a:t>s</a:t>
            </a:r>
            <a:r>
              <a:rPr lang="en-US" sz="900" spc="5" dirty="0">
                <a:latin typeface="Arial"/>
                <a:cs typeface="Arial"/>
              </a:rPr>
              <a:t> </a:t>
            </a:r>
            <a:r>
              <a:rPr lang="en-US" sz="900" dirty="0">
                <a:latin typeface="Arial"/>
                <a:cs typeface="Arial"/>
              </a:rPr>
              <a:t>of</a:t>
            </a:r>
            <a:r>
              <a:rPr lang="en-US" sz="900" spc="-9" dirty="0">
                <a:latin typeface="Arial"/>
                <a:cs typeface="Arial"/>
              </a:rPr>
              <a:t> </a:t>
            </a:r>
            <a:r>
              <a:rPr lang="en-US" sz="900" spc="5" dirty="0">
                <a:latin typeface="Arial"/>
                <a:cs typeface="Arial"/>
              </a:rPr>
              <a:t>m</a:t>
            </a:r>
            <a:r>
              <a:rPr lang="en-US" sz="900" spc="-9" dirty="0">
                <a:latin typeface="Arial"/>
                <a:cs typeface="Arial"/>
              </a:rPr>
              <a:t>e</a:t>
            </a:r>
            <a:r>
              <a:rPr lang="en-US" sz="900" dirty="0">
                <a:latin typeface="Arial"/>
                <a:cs typeface="Arial"/>
              </a:rPr>
              <a:t>a</a:t>
            </a:r>
            <a:r>
              <a:rPr lang="en-US" sz="900" spc="-9" dirty="0">
                <a:latin typeface="Arial"/>
                <a:cs typeface="Arial"/>
              </a:rPr>
              <a:t>su</a:t>
            </a:r>
            <a:r>
              <a:rPr lang="en-US" sz="900" dirty="0">
                <a:latin typeface="Arial"/>
                <a:cs typeface="Arial"/>
              </a:rPr>
              <a:t>res</a:t>
            </a:r>
            <a:r>
              <a:rPr lang="en-US" sz="900" spc="5" dirty="0">
                <a:latin typeface="Arial"/>
                <a:cs typeface="Arial"/>
              </a:rPr>
              <a:t> </a:t>
            </a:r>
            <a:r>
              <a:rPr lang="en-US" sz="900" spc="-9" dirty="0">
                <a:latin typeface="Arial"/>
                <a:cs typeface="Arial"/>
              </a:rPr>
              <a:t>d</a:t>
            </a:r>
            <a:r>
              <a:rPr lang="en-US" sz="900" dirty="0">
                <a:latin typeface="Arial"/>
                <a:cs typeface="Arial"/>
              </a:rPr>
              <a:t>iffer</a:t>
            </a:r>
            <a:r>
              <a:rPr lang="en-US" sz="900" spc="-9" dirty="0">
                <a:latin typeface="Arial"/>
                <a:cs typeface="Arial"/>
              </a:rPr>
              <a:t> </a:t>
            </a:r>
            <a:r>
              <a:rPr lang="en-US" sz="900" dirty="0">
                <a:latin typeface="Arial"/>
                <a:cs typeface="Arial"/>
              </a:rPr>
              <a:t>a</a:t>
            </a:r>
            <a:r>
              <a:rPr lang="en-US" sz="900" spc="5" dirty="0">
                <a:latin typeface="Arial"/>
                <a:cs typeface="Arial"/>
              </a:rPr>
              <a:t>c</a:t>
            </a:r>
            <a:r>
              <a:rPr lang="en-US" sz="900" dirty="0">
                <a:latin typeface="Arial"/>
                <a:cs typeface="Arial"/>
              </a:rPr>
              <a:t>r</a:t>
            </a:r>
            <a:r>
              <a:rPr lang="en-US" sz="900" spc="-9" dirty="0">
                <a:latin typeface="Arial"/>
                <a:cs typeface="Arial"/>
              </a:rPr>
              <a:t>o</a:t>
            </a:r>
            <a:r>
              <a:rPr lang="en-US" sz="900" spc="5" dirty="0">
                <a:latin typeface="Arial"/>
                <a:cs typeface="Arial"/>
              </a:rPr>
              <a:t>s</a:t>
            </a:r>
            <a:r>
              <a:rPr lang="en-US" sz="900" dirty="0">
                <a:latin typeface="Arial"/>
                <a:cs typeface="Arial"/>
              </a:rPr>
              <a:t>s</a:t>
            </a:r>
            <a:r>
              <a:rPr lang="en-US" sz="900" spc="-9" dirty="0">
                <a:latin typeface="Arial"/>
                <a:cs typeface="Arial"/>
              </a:rPr>
              <a:t> </a:t>
            </a:r>
            <a:r>
              <a:rPr lang="en-US" sz="900" dirty="0">
                <a:latin typeface="Arial"/>
                <a:cs typeface="Arial"/>
              </a:rPr>
              <a:t>gr</a:t>
            </a:r>
            <a:r>
              <a:rPr lang="en-US" sz="900" spc="-9" dirty="0">
                <a:latin typeface="Arial"/>
                <a:cs typeface="Arial"/>
              </a:rPr>
              <a:t>o</a:t>
            </a:r>
            <a:r>
              <a:rPr lang="en-US" sz="900" dirty="0">
                <a:latin typeface="Arial"/>
                <a:cs typeface="Arial"/>
              </a:rPr>
              <a:t>ups</a:t>
            </a:r>
            <a:r>
              <a:rPr lang="en-US" sz="900" spc="-5" dirty="0">
                <a:latin typeface="Arial"/>
                <a:cs typeface="Arial"/>
              </a:rPr>
              <a:t> </a:t>
            </a:r>
            <a:r>
              <a:rPr lang="en-US" sz="900" dirty="0">
                <a:latin typeface="Arial"/>
                <a:cs typeface="Arial"/>
              </a:rPr>
              <a:t>b</a:t>
            </a:r>
            <a:r>
              <a:rPr lang="en-US" sz="900" spc="-9" dirty="0">
                <a:latin typeface="Arial"/>
                <a:cs typeface="Arial"/>
              </a:rPr>
              <a:t>e</a:t>
            </a:r>
            <a:r>
              <a:rPr lang="en-US" sz="900" spc="5" dirty="0">
                <a:latin typeface="Arial"/>
                <a:cs typeface="Arial"/>
              </a:rPr>
              <a:t>c</a:t>
            </a:r>
            <a:r>
              <a:rPr lang="en-US" sz="900" dirty="0">
                <a:latin typeface="Arial"/>
                <a:cs typeface="Arial"/>
              </a:rPr>
              <a:t>a</a:t>
            </a:r>
            <a:r>
              <a:rPr lang="en-US" sz="900" spc="-9" dirty="0">
                <a:latin typeface="Arial"/>
                <a:cs typeface="Arial"/>
              </a:rPr>
              <a:t>u</a:t>
            </a:r>
            <a:r>
              <a:rPr lang="en-US" sz="900" spc="5" dirty="0">
                <a:latin typeface="Arial"/>
                <a:cs typeface="Arial"/>
              </a:rPr>
              <a:t>s</a:t>
            </a:r>
            <a:r>
              <a:rPr lang="en-US" sz="900" dirty="0">
                <a:latin typeface="Arial"/>
                <a:cs typeface="Arial"/>
              </a:rPr>
              <a:t>e of</a:t>
            </a:r>
            <a:r>
              <a:rPr lang="en-US" sz="900" spc="-9" dirty="0">
                <a:latin typeface="Arial"/>
                <a:cs typeface="Arial"/>
              </a:rPr>
              <a:t> </a:t>
            </a:r>
            <a:r>
              <a:rPr lang="en-US" sz="900" spc="5" dirty="0">
                <a:latin typeface="Arial"/>
                <a:cs typeface="Arial"/>
              </a:rPr>
              <a:t>s</a:t>
            </a:r>
            <a:r>
              <a:rPr lang="en-US" sz="900" spc="-9" dirty="0">
                <a:latin typeface="Arial"/>
                <a:cs typeface="Arial"/>
              </a:rPr>
              <a:t>a</a:t>
            </a:r>
            <a:r>
              <a:rPr lang="en-US" sz="900" spc="5" dirty="0">
                <a:latin typeface="Arial"/>
                <a:cs typeface="Arial"/>
              </a:rPr>
              <a:t>m</a:t>
            </a:r>
            <a:r>
              <a:rPr lang="en-US" sz="900" dirty="0">
                <a:latin typeface="Arial"/>
                <a:cs typeface="Arial"/>
              </a:rPr>
              <a:t>p</a:t>
            </a:r>
            <a:r>
              <a:rPr lang="en-US" sz="900" spc="-9" dirty="0">
                <a:latin typeface="Arial"/>
                <a:cs typeface="Arial"/>
              </a:rPr>
              <a:t>l</a:t>
            </a:r>
            <a:r>
              <a:rPr lang="en-US" sz="900" dirty="0">
                <a:latin typeface="Arial"/>
                <a:cs typeface="Arial"/>
              </a:rPr>
              <a:t>e </a:t>
            </a:r>
            <a:r>
              <a:rPr lang="en-US" sz="900" spc="-5" dirty="0">
                <a:latin typeface="Arial"/>
                <a:cs typeface="Arial"/>
              </a:rPr>
              <a:t>s</a:t>
            </a:r>
            <a:r>
              <a:rPr lang="en-US" sz="900" dirty="0">
                <a:latin typeface="Arial"/>
                <a:cs typeface="Arial"/>
              </a:rPr>
              <a:t>i</a:t>
            </a:r>
            <a:r>
              <a:rPr lang="en-US" sz="900" spc="-9" dirty="0">
                <a:latin typeface="Arial"/>
                <a:cs typeface="Arial"/>
              </a:rPr>
              <a:t>z</a:t>
            </a:r>
            <a:r>
              <a:rPr lang="en-US" sz="900" dirty="0">
                <a:latin typeface="Arial"/>
                <a:cs typeface="Arial"/>
              </a:rPr>
              <a:t>e li</a:t>
            </a:r>
            <a:r>
              <a:rPr lang="en-US" sz="900" spc="-9" dirty="0">
                <a:latin typeface="Arial"/>
                <a:cs typeface="Arial"/>
              </a:rPr>
              <a:t>m</a:t>
            </a:r>
            <a:r>
              <a:rPr lang="en-US" sz="900" dirty="0">
                <a:latin typeface="Arial"/>
                <a:cs typeface="Arial"/>
              </a:rPr>
              <a:t>itat</a:t>
            </a:r>
            <a:r>
              <a:rPr lang="en-US" sz="900" spc="-9" dirty="0">
                <a:latin typeface="Arial"/>
                <a:cs typeface="Arial"/>
              </a:rPr>
              <a:t>i</a:t>
            </a:r>
            <a:r>
              <a:rPr lang="en-US" sz="900" dirty="0">
                <a:latin typeface="Arial"/>
                <a:cs typeface="Arial"/>
              </a:rPr>
              <a:t>o</a:t>
            </a:r>
            <a:r>
              <a:rPr lang="en-US" sz="900" spc="-9" dirty="0">
                <a:latin typeface="Arial"/>
                <a:cs typeface="Arial"/>
              </a:rPr>
              <a:t>n</a:t>
            </a:r>
            <a:r>
              <a:rPr lang="en-US" sz="900" spc="5" dirty="0">
                <a:latin typeface="Arial"/>
                <a:cs typeface="Arial"/>
              </a:rPr>
              <a:t>s</a:t>
            </a:r>
            <a:r>
              <a:rPr lang="en-US" sz="900" dirty="0">
                <a:latin typeface="Arial"/>
                <a:cs typeface="Arial"/>
              </a:rPr>
              <a:t>.</a:t>
            </a:r>
            <a:r>
              <a:rPr lang="en-US" sz="900" spc="5" dirty="0">
                <a:latin typeface="Arial"/>
                <a:cs typeface="Arial"/>
              </a:rPr>
              <a:t> </a:t>
            </a:r>
            <a:r>
              <a:rPr lang="en-US" sz="900" dirty="0">
                <a:latin typeface="Arial"/>
                <a:cs typeface="Arial"/>
              </a:rPr>
              <a:t>For</a:t>
            </a:r>
            <a:r>
              <a:rPr lang="en-US" sz="900" spc="-14" dirty="0">
                <a:latin typeface="Arial"/>
                <a:cs typeface="Arial"/>
              </a:rPr>
              <a:t> </a:t>
            </a:r>
            <a:r>
              <a:rPr lang="en-US" sz="900" dirty="0">
                <a:latin typeface="Arial"/>
                <a:cs typeface="Arial"/>
              </a:rPr>
              <a:t>the </a:t>
            </a:r>
            <a:r>
              <a:rPr lang="en-US" sz="900" spc="-5" dirty="0">
                <a:latin typeface="Arial"/>
                <a:cs typeface="Arial"/>
              </a:rPr>
              <a:t>v</a:t>
            </a:r>
            <a:r>
              <a:rPr lang="en-US" sz="900" spc="-9" dirty="0">
                <a:latin typeface="Arial"/>
                <a:cs typeface="Arial"/>
              </a:rPr>
              <a:t>a</a:t>
            </a:r>
            <a:r>
              <a:rPr lang="en-US" sz="900" spc="5" dirty="0">
                <a:latin typeface="Arial"/>
                <a:cs typeface="Arial"/>
              </a:rPr>
              <a:t>s</a:t>
            </a:r>
            <a:r>
              <a:rPr lang="en-US" sz="900" dirty="0">
                <a:latin typeface="Arial"/>
                <a:cs typeface="Arial"/>
              </a:rPr>
              <a:t>t</a:t>
            </a:r>
            <a:r>
              <a:rPr lang="en-US" sz="900" spc="-9" dirty="0">
                <a:latin typeface="Arial"/>
                <a:cs typeface="Arial"/>
              </a:rPr>
              <a:t> </a:t>
            </a:r>
            <a:r>
              <a:rPr lang="en-US" sz="900" spc="5" dirty="0">
                <a:latin typeface="Arial"/>
                <a:cs typeface="Arial"/>
              </a:rPr>
              <a:t>m</a:t>
            </a:r>
            <a:r>
              <a:rPr lang="en-US" sz="900" dirty="0">
                <a:latin typeface="Arial"/>
                <a:cs typeface="Arial"/>
              </a:rPr>
              <a:t>ajo</a:t>
            </a:r>
            <a:r>
              <a:rPr lang="en-US" sz="900" spc="-14" dirty="0">
                <a:latin typeface="Arial"/>
                <a:cs typeface="Arial"/>
              </a:rPr>
              <a:t>r</a:t>
            </a:r>
            <a:r>
              <a:rPr lang="en-US" sz="900" dirty="0">
                <a:latin typeface="Arial"/>
                <a:cs typeface="Arial"/>
              </a:rPr>
              <a:t>i</a:t>
            </a:r>
            <a:r>
              <a:rPr lang="en-US" sz="900" spc="-9" dirty="0">
                <a:latin typeface="Arial"/>
                <a:cs typeface="Arial"/>
              </a:rPr>
              <a:t>t</a:t>
            </a:r>
            <a:r>
              <a:rPr lang="en-US" sz="900" dirty="0">
                <a:latin typeface="Arial"/>
                <a:cs typeface="Arial"/>
              </a:rPr>
              <a:t>y</a:t>
            </a:r>
            <a:r>
              <a:rPr lang="en-US" sz="900" spc="-9" dirty="0">
                <a:latin typeface="Arial"/>
                <a:cs typeface="Arial"/>
              </a:rPr>
              <a:t> </a:t>
            </a:r>
            <a:r>
              <a:rPr lang="en-US" sz="900" dirty="0">
                <a:latin typeface="Arial"/>
                <a:cs typeface="Arial"/>
              </a:rPr>
              <a:t>of </a:t>
            </a:r>
            <a:r>
              <a:rPr lang="en-US" sz="900" spc="5" dirty="0">
                <a:latin typeface="Arial"/>
                <a:cs typeface="Arial"/>
              </a:rPr>
              <a:t>m</a:t>
            </a:r>
            <a:r>
              <a:rPr lang="en-US" sz="900" dirty="0">
                <a:latin typeface="Arial"/>
                <a:cs typeface="Arial"/>
              </a:rPr>
              <a:t>e</a:t>
            </a:r>
            <a:r>
              <a:rPr lang="en-US" sz="900" spc="-9" dirty="0">
                <a:latin typeface="Arial"/>
                <a:cs typeface="Arial"/>
              </a:rPr>
              <a:t>a</a:t>
            </a:r>
            <a:r>
              <a:rPr lang="en-US" sz="900" spc="5" dirty="0">
                <a:latin typeface="Arial"/>
                <a:cs typeface="Arial"/>
              </a:rPr>
              <a:t>s</a:t>
            </a:r>
            <a:r>
              <a:rPr lang="en-US" sz="900" dirty="0">
                <a:latin typeface="Arial"/>
                <a:cs typeface="Arial"/>
              </a:rPr>
              <a:t>ur</a:t>
            </a:r>
            <a:r>
              <a:rPr lang="en-US" sz="900" spc="-9" dirty="0">
                <a:latin typeface="Arial"/>
                <a:cs typeface="Arial"/>
              </a:rPr>
              <a:t>e</a:t>
            </a:r>
            <a:r>
              <a:rPr lang="en-US" sz="900" spc="5" dirty="0">
                <a:latin typeface="Arial"/>
                <a:cs typeface="Arial"/>
              </a:rPr>
              <a:t>s</a:t>
            </a:r>
            <a:r>
              <a:rPr lang="en-US" sz="900" dirty="0">
                <a:latin typeface="Arial"/>
                <a:cs typeface="Arial"/>
              </a:rPr>
              <a:t>, t</a:t>
            </a:r>
            <a:r>
              <a:rPr lang="en-US" sz="900" spc="-9" dirty="0">
                <a:latin typeface="Arial"/>
                <a:cs typeface="Arial"/>
              </a:rPr>
              <a:t>r</a:t>
            </a:r>
            <a:r>
              <a:rPr lang="en-US" sz="900" dirty="0">
                <a:latin typeface="Arial"/>
                <a:cs typeface="Arial"/>
              </a:rPr>
              <a:t>end</a:t>
            </a:r>
            <a:r>
              <a:rPr lang="en-US" sz="900" spc="-9" dirty="0">
                <a:latin typeface="Arial"/>
                <a:cs typeface="Arial"/>
              </a:rPr>
              <a:t> </a:t>
            </a:r>
            <a:r>
              <a:rPr lang="en-US" sz="900" dirty="0">
                <a:latin typeface="Arial"/>
                <a:cs typeface="Arial"/>
              </a:rPr>
              <a:t>data</a:t>
            </a:r>
            <a:r>
              <a:rPr lang="en-US" sz="900" spc="-9" dirty="0">
                <a:latin typeface="Arial"/>
                <a:cs typeface="Arial"/>
              </a:rPr>
              <a:t> </a:t>
            </a:r>
            <a:r>
              <a:rPr lang="en-US" sz="900" dirty="0">
                <a:latin typeface="Arial"/>
                <a:cs typeface="Arial"/>
              </a:rPr>
              <a:t>are</a:t>
            </a:r>
            <a:r>
              <a:rPr lang="en-US" sz="900" spc="-9" dirty="0">
                <a:latin typeface="Arial"/>
                <a:cs typeface="Arial"/>
              </a:rPr>
              <a:t> </a:t>
            </a:r>
            <a:r>
              <a:rPr lang="en-US" sz="900" dirty="0">
                <a:latin typeface="Arial"/>
                <a:cs typeface="Arial"/>
              </a:rPr>
              <a:t>a</a:t>
            </a:r>
            <a:r>
              <a:rPr lang="en-US" sz="900" spc="-9" dirty="0">
                <a:latin typeface="Arial"/>
                <a:cs typeface="Arial"/>
              </a:rPr>
              <a:t>v</a:t>
            </a:r>
            <a:r>
              <a:rPr lang="en-US" sz="900" dirty="0">
                <a:latin typeface="Arial"/>
                <a:cs typeface="Arial"/>
              </a:rPr>
              <a:t>ai</a:t>
            </a:r>
            <a:r>
              <a:rPr lang="en-US" sz="900" spc="27" dirty="0">
                <a:latin typeface="Arial"/>
                <a:cs typeface="Arial"/>
              </a:rPr>
              <a:t>l</a:t>
            </a:r>
            <a:r>
              <a:rPr lang="en-US" sz="900" dirty="0">
                <a:latin typeface="Arial"/>
                <a:cs typeface="Arial"/>
              </a:rPr>
              <a:t>a</a:t>
            </a:r>
            <a:r>
              <a:rPr lang="en-US" sz="900" spc="-9" dirty="0">
                <a:latin typeface="Arial"/>
                <a:cs typeface="Arial"/>
              </a:rPr>
              <a:t>b</a:t>
            </a:r>
            <a:r>
              <a:rPr lang="en-US" sz="900" dirty="0">
                <a:latin typeface="Arial"/>
                <a:cs typeface="Arial"/>
              </a:rPr>
              <a:t>le f</a:t>
            </a:r>
            <a:r>
              <a:rPr lang="en-US" sz="900" spc="-14" dirty="0">
                <a:latin typeface="Arial"/>
                <a:cs typeface="Arial"/>
              </a:rPr>
              <a:t>r</a:t>
            </a:r>
            <a:r>
              <a:rPr lang="en-US" sz="900" dirty="0">
                <a:latin typeface="Arial"/>
                <a:cs typeface="Arial"/>
              </a:rPr>
              <a:t>om</a:t>
            </a:r>
            <a:r>
              <a:rPr lang="en-US" sz="900" spc="-5" dirty="0">
                <a:latin typeface="Arial"/>
                <a:cs typeface="Arial"/>
              </a:rPr>
              <a:t> </a:t>
            </a:r>
            <a:r>
              <a:rPr lang="en-US" sz="900" dirty="0">
                <a:latin typeface="Arial"/>
                <a:cs typeface="Arial"/>
              </a:rPr>
              <a:t>200</a:t>
            </a:r>
            <a:r>
              <a:rPr lang="en-US" sz="900" spc="9" dirty="0">
                <a:latin typeface="Arial"/>
                <a:cs typeface="Arial"/>
              </a:rPr>
              <a:t>1</a:t>
            </a:r>
            <a:r>
              <a:rPr lang="en-US" sz="900" spc="-14" dirty="0">
                <a:latin typeface="Arial"/>
                <a:cs typeface="Arial"/>
              </a:rPr>
              <a:t>-</a:t>
            </a:r>
            <a:r>
              <a:rPr lang="en-US" sz="900" dirty="0">
                <a:latin typeface="Arial"/>
                <a:cs typeface="Arial"/>
              </a:rPr>
              <a:t>20</a:t>
            </a:r>
            <a:r>
              <a:rPr lang="en-US" sz="900" spc="-9" dirty="0">
                <a:latin typeface="Arial"/>
                <a:cs typeface="Arial"/>
              </a:rPr>
              <a:t>0</a:t>
            </a:r>
            <a:r>
              <a:rPr lang="en-US" sz="900" dirty="0">
                <a:latin typeface="Arial"/>
                <a:cs typeface="Arial"/>
              </a:rPr>
              <a:t>2 to</a:t>
            </a:r>
            <a:r>
              <a:rPr lang="en-US" sz="900" spc="-5" dirty="0">
                <a:latin typeface="Arial"/>
                <a:cs typeface="Arial"/>
              </a:rPr>
              <a:t> </a:t>
            </a:r>
            <a:r>
              <a:rPr lang="en-US" sz="900" spc="-9" dirty="0">
                <a:latin typeface="Arial"/>
                <a:cs typeface="Arial"/>
              </a:rPr>
              <a:t>2</a:t>
            </a:r>
            <a:r>
              <a:rPr lang="en-US" sz="900" dirty="0">
                <a:latin typeface="Arial"/>
                <a:cs typeface="Arial"/>
              </a:rPr>
              <a:t>01</a:t>
            </a:r>
            <a:r>
              <a:rPr lang="en-US" sz="900" spc="5" dirty="0">
                <a:latin typeface="Arial"/>
                <a:cs typeface="Arial"/>
              </a:rPr>
              <a:t>2</a:t>
            </a:r>
            <a:r>
              <a:rPr lang="en-US" sz="900" dirty="0">
                <a:latin typeface="Arial"/>
                <a:cs typeface="Arial"/>
              </a:rPr>
              <a:t>.</a:t>
            </a:r>
          </a:p>
          <a:p>
            <a:pPr marR="11614"/>
            <a:endParaRPr lang="en-US" sz="900" dirty="0" smtClean="0">
              <a:latin typeface="Arial"/>
              <a:cs typeface="Arial"/>
            </a:endParaRPr>
          </a:p>
          <a:p>
            <a:pPr marR="11614"/>
            <a:r>
              <a:rPr lang="en-US" sz="900" dirty="0" smtClean="0">
                <a:latin typeface="Arial"/>
                <a:cs typeface="Arial"/>
              </a:rPr>
              <a:t>For </a:t>
            </a:r>
            <a:r>
              <a:rPr lang="en-US" sz="900" dirty="0">
                <a:latin typeface="Arial"/>
                <a:cs typeface="Arial"/>
              </a:rPr>
              <a:t>e</a:t>
            </a:r>
            <a:r>
              <a:rPr lang="en-US" sz="900" spc="-9" dirty="0">
                <a:latin typeface="Arial"/>
                <a:cs typeface="Arial"/>
              </a:rPr>
              <a:t>a</a:t>
            </a:r>
            <a:r>
              <a:rPr lang="en-US" sz="900" spc="5" dirty="0">
                <a:latin typeface="Arial"/>
                <a:cs typeface="Arial"/>
              </a:rPr>
              <a:t>c</a:t>
            </a:r>
            <a:r>
              <a:rPr lang="en-US" sz="900" dirty="0">
                <a:latin typeface="Arial"/>
                <a:cs typeface="Arial"/>
              </a:rPr>
              <a:t>h</a:t>
            </a:r>
            <a:r>
              <a:rPr lang="en-US" sz="900" spc="-9" dirty="0">
                <a:latin typeface="Arial"/>
                <a:cs typeface="Arial"/>
              </a:rPr>
              <a:t> </a:t>
            </a:r>
            <a:r>
              <a:rPr lang="en-US" sz="900" spc="5" dirty="0">
                <a:latin typeface="Arial"/>
                <a:cs typeface="Arial"/>
              </a:rPr>
              <a:t>m</a:t>
            </a:r>
            <a:r>
              <a:rPr lang="en-US" sz="900" dirty="0">
                <a:latin typeface="Arial"/>
                <a:cs typeface="Arial"/>
              </a:rPr>
              <a:t>e</a:t>
            </a:r>
            <a:r>
              <a:rPr lang="en-US" sz="900" spc="-9" dirty="0">
                <a:latin typeface="Arial"/>
                <a:cs typeface="Arial"/>
              </a:rPr>
              <a:t>a</a:t>
            </a:r>
            <a:r>
              <a:rPr lang="en-US" sz="900" spc="5" dirty="0">
                <a:latin typeface="Arial"/>
                <a:cs typeface="Arial"/>
              </a:rPr>
              <a:t>s</a:t>
            </a:r>
            <a:r>
              <a:rPr lang="en-US" sz="900" dirty="0">
                <a:latin typeface="Arial"/>
                <a:cs typeface="Arial"/>
              </a:rPr>
              <a:t>ur</a:t>
            </a:r>
            <a:r>
              <a:rPr lang="en-US" sz="900" spc="-9" dirty="0">
                <a:latin typeface="Arial"/>
                <a:cs typeface="Arial"/>
              </a:rPr>
              <a:t>e</a:t>
            </a:r>
            <a:r>
              <a:rPr lang="en-US" sz="900" dirty="0">
                <a:latin typeface="Arial"/>
                <a:cs typeface="Arial"/>
              </a:rPr>
              <a:t>, a</a:t>
            </a:r>
            <a:r>
              <a:rPr lang="en-US" sz="900" spc="-9" dirty="0">
                <a:latin typeface="Arial"/>
                <a:cs typeface="Arial"/>
              </a:rPr>
              <a:t>v</a:t>
            </a:r>
            <a:r>
              <a:rPr lang="en-US" sz="900" dirty="0">
                <a:latin typeface="Arial"/>
                <a:cs typeface="Arial"/>
              </a:rPr>
              <a:t>era</a:t>
            </a:r>
            <a:r>
              <a:rPr lang="en-US" sz="900" spc="-9" dirty="0">
                <a:latin typeface="Arial"/>
                <a:cs typeface="Arial"/>
              </a:rPr>
              <a:t>g</a:t>
            </a:r>
            <a:r>
              <a:rPr lang="en-US" sz="900" dirty="0">
                <a:latin typeface="Arial"/>
                <a:cs typeface="Arial"/>
              </a:rPr>
              <a:t>e </a:t>
            </a:r>
            <a:r>
              <a:rPr lang="en-US" sz="900" spc="-9" dirty="0">
                <a:latin typeface="Arial"/>
                <a:cs typeface="Arial"/>
              </a:rPr>
              <a:t>a</a:t>
            </a:r>
            <a:r>
              <a:rPr lang="en-US" sz="900" dirty="0">
                <a:latin typeface="Arial"/>
                <a:cs typeface="Arial"/>
              </a:rPr>
              <a:t>nnual</a:t>
            </a:r>
            <a:r>
              <a:rPr lang="en-US" sz="900" spc="-9" dirty="0">
                <a:latin typeface="Arial"/>
                <a:cs typeface="Arial"/>
              </a:rPr>
              <a:t> </a:t>
            </a:r>
            <a:r>
              <a:rPr lang="en-US" sz="900" dirty="0">
                <a:latin typeface="Arial"/>
                <a:cs typeface="Arial"/>
              </a:rPr>
              <a:t>pe</a:t>
            </a:r>
            <a:r>
              <a:rPr lang="en-US" sz="900" spc="-14" dirty="0">
                <a:latin typeface="Arial"/>
                <a:cs typeface="Arial"/>
              </a:rPr>
              <a:t>r</a:t>
            </a:r>
            <a:r>
              <a:rPr lang="en-US" sz="900" spc="5" dirty="0">
                <a:latin typeface="Arial"/>
                <a:cs typeface="Arial"/>
              </a:rPr>
              <a:t>c</a:t>
            </a:r>
            <a:r>
              <a:rPr lang="en-US" sz="900" dirty="0">
                <a:latin typeface="Arial"/>
                <a:cs typeface="Arial"/>
              </a:rPr>
              <a:t>en</a:t>
            </a:r>
            <a:r>
              <a:rPr lang="en-US" sz="900" spc="-9" dirty="0">
                <a:latin typeface="Arial"/>
                <a:cs typeface="Arial"/>
              </a:rPr>
              <a:t>t</a:t>
            </a:r>
            <a:r>
              <a:rPr lang="en-US" sz="900" dirty="0">
                <a:latin typeface="Arial"/>
                <a:cs typeface="Arial"/>
              </a:rPr>
              <a:t>age</a:t>
            </a:r>
            <a:r>
              <a:rPr lang="en-US" sz="900" spc="-9" dirty="0">
                <a:latin typeface="Arial"/>
                <a:cs typeface="Arial"/>
              </a:rPr>
              <a:t> </a:t>
            </a:r>
            <a:r>
              <a:rPr lang="en-US" sz="900" spc="5" dirty="0">
                <a:latin typeface="Arial"/>
                <a:cs typeface="Arial"/>
              </a:rPr>
              <a:t>c</a:t>
            </a:r>
            <a:r>
              <a:rPr lang="en-US" sz="900" spc="-9" dirty="0">
                <a:latin typeface="Arial"/>
                <a:cs typeface="Arial"/>
              </a:rPr>
              <a:t>h</a:t>
            </a:r>
            <a:r>
              <a:rPr lang="en-US" sz="900" dirty="0">
                <a:latin typeface="Arial"/>
                <a:cs typeface="Arial"/>
              </a:rPr>
              <a:t>ang</a:t>
            </a:r>
            <a:r>
              <a:rPr lang="en-US" sz="900" spc="-9" dirty="0">
                <a:latin typeface="Arial"/>
                <a:cs typeface="Arial"/>
              </a:rPr>
              <a:t>e</a:t>
            </a:r>
            <a:r>
              <a:rPr lang="en-US" sz="900" dirty="0">
                <a:latin typeface="Arial"/>
                <a:cs typeface="Arial"/>
              </a:rPr>
              <a:t>s</a:t>
            </a:r>
            <a:r>
              <a:rPr lang="en-US" sz="900" spc="5" dirty="0">
                <a:latin typeface="Arial"/>
                <a:cs typeface="Arial"/>
              </a:rPr>
              <a:t> </a:t>
            </a:r>
            <a:r>
              <a:rPr lang="en-US" sz="900" spc="-14" dirty="0">
                <a:latin typeface="Arial"/>
                <a:cs typeface="Arial"/>
              </a:rPr>
              <a:t>w</a:t>
            </a:r>
            <a:r>
              <a:rPr lang="en-US" sz="900" dirty="0">
                <a:latin typeface="Arial"/>
                <a:cs typeface="Arial"/>
              </a:rPr>
              <a:t>ere </a:t>
            </a:r>
            <a:r>
              <a:rPr lang="en-US" sz="900" spc="5" dirty="0">
                <a:latin typeface="Arial"/>
                <a:cs typeface="Arial"/>
              </a:rPr>
              <a:t>c</a:t>
            </a:r>
            <a:r>
              <a:rPr lang="en-US" sz="900" spc="-9" dirty="0">
                <a:latin typeface="Arial"/>
                <a:cs typeface="Arial"/>
              </a:rPr>
              <a:t>a</a:t>
            </a:r>
            <a:r>
              <a:rPr lang="en-US" sz="900" dirty="0">
                <a:latin typeface="Arial"/>
                <a:cs typeface="Arial"/>
              </a:rPr>
              <a:t>l</a:t>
            </a:r>
            <a:r>
              <a:rPr lang="en-US" sz="900" spc="5" dirty="0">
                <a:latin typeface="Arial"/>
                <a:cs typeface="Arial"/>
              </a:rPr>
              <a:t>c</a:t>
            </a:r>
            <a:r>
              <a:rPr lang="en-US" sz="900" spc="-9" dirty="0">
                <a:latin typeface="Arial"/>
                <a:cs typeface="Arial"/>
              </a:rPr>
              <a:t>u</a:t>
            </a:r>
            <a:r>
              <a:rPr lang="en-US" sz="900" dirty="0">
                <a:latin typeface="Arial"/>
                <a:cs typeface="Arial"/>
              </a:rPr>
              <a:t>lat</a:t>
            </a:r>
            <a:r>
              <a:rPr lang="en-US" sz="900" spc="-9" dirty="0">
                <a:latin typeface="Arial"/>
                <a:cs typeface="Arial"/>
              </a:rPr>
              <a:t>e</a:t>
            </a:r>
            <a:r>
              <a:rPr lang="en-US" sz="900" dirty="0">
                <a:latin typeface="Arial"/>
                <a:cs typeface="Arial"/>
              </a:rPr>
              <a:t>d for</a:t>
            </a:r>
            <a:r>
              <a:rPr lang="en-US" sz="900" spc="-14" dirty="0">
                <a:latin typeface="Arial"/>
                <a:cs typeface="Arial"/>
              </a:rPr>
              <a:t> </a:t>
            </a:r>
            <a:r>
              <a:rPr lang="en-US" sz="900" spc="5" dirty="0">
                <a:latin typeface="Arial"/>
                <a:cs typeface="Arial"/>
              </a:rPr>
              <a:t>s</a:t>
            </a:r>
            <a:r>
              <a:rPr lang="en-US" sz="900" spc="-9" dirty="0">
                <a:latin typeface="Arial"/>
                <a:cs typeface="Arial"/>
              </a:rPr>
              <a:t>e</a:t>
            </a:r>
            <a:r>
              <a:rPr lang="en-US" sz="900" dirty="0">
                <a:latin typeface="Arial"/>
                <a:cs typeface="Arial"/>
              </a:rPr>
              <a:t>le</a:t>
            </a:r>
            <a:r>
              <a:rPr lang="en-US" sz="900" spc="-9" dirty="0">
                <a:latin typeface="Arial"/>
                <a:cs typeface="Arial"/>
              </a:rPr>
              <a:t>c</a:t>
            </a:r>
            <a:r>
              <a:rPr lang="en-US" sz="900" dirty="0">
                <a:latin typeface="Arial"/>
                <a:cs typeface="Arial"/>
              </a:rPr>
              <a:t>t p</a:t>
            </a:r>
            <a:r>
              <a:rPr lang="en-US" sz="900" spc="-9" dirty="0">
                <a:latin typeface="Arial"/>
                <a:cs typeface="Arial"/>
              </a:rPr>
              <a:t>o</a:t>
            </a:r>
            <a:r>
              <a:rPr lang="en-US" sz="900" dirty="0">
                <a:latin typeface="Arial"/>
                <a:cs typeface="Arial"/>
              </a:rPr>
              <a:t>pul</a:t>
            </a:r>
            <a:r>
              <a:rPr lang="en-US" sz="900" spc="-9" dirty="0">
                <a:latin typeface="Arial"/>
                <a:cs typeface="Arial"/>
              </a:rPr>
              <a:t>at</a:t>
            </a:r>
            <a:r>
              <a:rPr lang="en-US" sz="900" dirty="0">
                <a:latin typeface="Arial"/>
                <a:cs typeface="Arial"/>
              </a:rPr>
              <a:t>ions</a:t>
            </a:r>
            <a:r>
              <a:rPr lang="en-US" sz="900" spc="-9" dirty="0">
                <a:latin typeface="Arial"/>
                <a:cs typeface="Arial"/>
              </a:rPr>
              <a:t> </a:t>
            </a:r>
            <a:r>
              <a:rPr lang="en-US" sz="900" dirty="0">
                <a:latin typeface="Arial"/>
                <a:cs typeface="Arial"/>
              </a:rPr>
              <a:t>and</a:t>
            </a:r>
            <a:r>
              <a:rPr lang="en-US" sz="900" spc="37" dirty="0">
                <a:latin typeface="Arial"/>
                <a:cs typeface="Arial"/>
              </a:rPr>
              <a:t> </a:t>
            </a:r>
            <a:r>
              <a:rPr lang="en-US" sz="900" dirty="0">
                <a:latin typeface="Arial"/>
                <a:cs typeface="Arial"/>
              </a:rPr>
              <a:t>refe</a:t>
            </a:r>
            <a:r>
              <a:rPr lang="en-US" sz="900" spc="-14" dirty="0">
                <a:latin typeface="Arial"/>
                <a:cs typeface="Arial"/>
              </a:rPr>
              <a:t>r</a:t>
            </a:r>
            <a:r>
              <a:rPr lang="en-US" sz="900" dirty="0">
                <a:latin typeface="Arial"/>
                <a:cs typeface="Arial"/>
              </a:rPr>
              <a:t>en</a:t>
            </a:r>
            <a:r>
              <a:rPr lang="en-US" sz="900" spc="-9" dirty="0">
                <a:latin typeface="Arial"/>
                <a:cs typeface="Arial"/>
              </a:rPr>
              <a:t>c</a:t>
            </a:r>
            <a:r>
              <a:rPr lang="en-US" sz="900" dirty="0">
                <a:latin typeface="Arial"/>
                <a:cs typeface="Arial"/>
              </a:rPr>
              <a:t>e gr</a:t>
            </a:r>
            <a:r>
              <a:rPr lang="en-US" sz="900" spc="-9" dirty="0">
                <a:latin typeface="Arial"/>
                <a:cs typeface="Arial"/>
              </a:rPr>
              <a:t>o</a:t>
            </a:r>
            <a:r>
              <a:rPr lang="en-US" sz="900" dirty="0">
                <a:latin typeface="Arial"/>
                <a:cs typeface="Arial"/>
              </a:rPr>
              <a:t>u</a:t>
            </a:r>
            <a:r>
              <a:rPr lang="en-US" sz="900" spc="-9" dirty="0">
                <a:latin typeface="Arial"/>
                <a:cs typeface="Arial"/>
              </a:rPr>
              <a:t>p</a:t>
            </a:r>
            <a:r>
              <a:rPr lang="en-US" sz="900" spc="5" dirty="0">
                <a:latin typeface="Arial"/>
                <a:cs typeface="Arial"/>
              </a:rPr>
              <a:t>s</a:t>
            </a:r>
            <a:r>
              <a:rPr lang="en-US" sz="900" dirty="0">
                <a:latin typeface="Arial"/>
                <a:cs typeface="Arial"/>
              </a:rPr>
              <a:t>. </a:t>
            </a:r>
            <a:r>
              <a:rPr lang="en-US" sz="900" spc="-18" dirty="0">
                <a:latin typeface="Arial"/>
                <a:cs typeface="Arial"/>
              </a:rPr>
              <a:t>M</a:t>
            </a:r>
            <a:r>
              <a:rPr lang="en-US" sz="900" dirty="0">
                <a:latin typeface="Arial"/>
                <a:cs typeface="Arial"/>
              </a:rPr>
              <a:t>ea</a:t>
            </a:r>
            <a:r>
              <a:rPr lang="en-US" sz="900" spc="5" dirty="0">
                <a:latin typeface="Arial"/>
                <a:cs typeface="Arial"/>
              </a:rPr>
              <a:t>s</a:t>
            </a:r>
            <a:r>
              <a:rPr lang="en-US" sz="900" dirty="0">
                <a:latin typeface="Arial"/>
                <a:cs typeface="Arial"/>
              </a:rPr>
              <a:t>ures</a:t>
            </a:r>
            <a:r>
              <a:rPr lang="en-US" sz="900" spc="5" dirty="0">
                <a:latin typeface="Arial"/>
                <a:cs typeface="Arial"/>
              </a:rPr>
              <a:t> </a:t>
            </a:r>
            <a:r>
              <a:rPr lang="en-US" sz="900" dirty="0">
                <a:latin typeface="Arial"/>
                <a:cs typeface="Arial"/>
              </a:rPr>
              <a:t>are</a:t>
            </a:r>
            <a:r>
              <a:rPr lang="en-US" sz="900" spc="-9" dirty="0">
                <a:latin typeface="Arial"/>
                <a:cs typeface="Arial"/>
              </a:rPr>
              <a:t> </a:t>
            </a:r>
            <a:r>
              <a:rPr lang="en-US" sz="900" dirty="0">
                <a:latin typeface="Arial"/>
                <a:cs typeface="Arial"/>
              </a:rPr>
              <a:t>a</a:t>
            </a:r>
            <a:r>
              <a:rPr lang="en-US" sz="900" spc="-9" dirty="0">
                <a:latin typeface="Arial"/>
                <a:cs typeface="Arial"/>
              </a:rPr>
              <a:t>l</a:t>
            </a:r>
            <a:r>
              <a:rPr lang="en-US" sz="900" dirty="0">
                <a:latin typeface="Arial"/>
                <a:cs typeface="Arial"/>
              </a:rPr>
              <a:t>ign</a:t>
            </a:r>
            <a:r>
              <a:rPr lang="en-US" sz="900" spc="-9" dirty="0">
                <a:latin typeface="Arial"/>
                <a:cs typeface="Arial"/>
              </a:rPr>
              <a:t>e</a:t>
            </a:r>
            <a:r>
              <a:rPr lang="en-US" sz="900" dirty="0">
                <a:latin typeface="Arial"/>
                <a:cs typeface="Arial"/>
              </a:rPr>
              <a:t>d </a:t>
            </a:r>
            <a:r>
              <a:rPr lang="en-US" sz="900" spc="-5" dirty="0">
                <a:latin typeface="Arial"/>
                <a:cs typeface="Arial"/>
              </a:rPr>
              <a:t>s</a:t>
            </a:r>
            <a:r>
              <a:rPr lang="en-US" sz="900" dirty="0">
                <a:latin typeface="Arial"/>
                <a:cs typeface="Arial"/>
              </a:rPr>
              <a:t>o t</a:t>
            </a:r>
            <a:r>
              <a:rPr lang="en-US" sz="900" spc="-9" dirty="0">
                <a:latin typeface="Arial"/>
                <a:cs typeface="Arial"/>
              </a:rPr>
              <a:t>h</a:t>
            </a:r>
            <a:r>
              <a:rPr lang="en-US" sz="900" dirty="0">
                <a:latin typeface="Arial"/>
                <a:cs typeface="Arial"/>
              </a:rPr>
              <a:t>at</a:t>
            </a:r>
            <a:r>
              <a:rPr lang="en-US" sz="900" spc="-9" dirty="0">
                <a:latin typeface="Arial"/>
                <a:cs typeface="Arial"/>
              </a:rPr>
              <a:t> </a:t>
            </a:r>
            <a:r>
              <a:rPr lang="en-US" sz="900" dirty="0">
                <a:latin typeface="Arial"/>
                <a:cs typeface="Arial"/>
              </a:rPr>
              <a:t>po</a:t>
            </a:r>
            <a:r>
              <a:rPr lang="en-US" sz="900" spc="5" dirty="0">
                <a:latin typeface="Arial"/>
                <a:cs typeface="Arial"/>
              </a:rPr>
              <a:t>s</a:t>
            </a:r>
            <a:r>
              <a:rPr lang="en-US" sz="900" spc="-9" dirty="0">
                <a:latin typeface="Arial"/>
                <a:cs typeface="Arial"/>
              </a:rPr>
              <a:t>i</a:t>
            </a:r>
            <a:r>
              <a:rPr lang="en-US" sz="900" dirty="0">
                <a:latin typeface="Arial"/>
                <a:cs typeface="Arial"/>
              </a:rPr>
              <a:t>t</a:t>
            </a:r>
            <a:r>
              <a:rPr lang="en-US" sz="900" spc="5" dirty="0">
                <a:latin typeface="Arial"/>
                <a:cs typeface="Arial"/>
              </a:rPr>
              <a:t>i</a:t>
            </a:r>
            <a:r>
              <a:rPr lang="en-US" sz="900" spc="-9" dirty="0">
                <a:latin typeface="Arial"/>
                <a:cs typeface="Arial"/>
              </a:rPr>
              <a:t>v</a:t>
            </a:r>
            <a:r>
              <a:rPr lang="en-US" sz="900" dirty="0">
                <a:latin typeface="Arial"/>
                <a:cs typeface="Arial"/>
              </a:rPr>
              <a:t>e ra</a:t>
            </a:r>
            <a:r>
              <a:rPr lang="en-US" sz="900" spc="-9" dirty="0">
                <a:latin typeface="Arial"/>
                <a:cs typeface="Arial"/>
              </a:rPr>
              <a:t>t</a:t>
            </a:r>
            <a:r>
              <a:rPr lang="en-US" sz="900" dirty="0">
                <a:latin typeface="Arial"/>
                <a:cs typeface="Arial"/>
              </a:rPr>
              <a:t>es</a:t>
            </a:r>
            <a:r>
              <a:rPr lang="en-US" sz="900" spc="-5" dirty="0">
                <a:latin typeface="Arial"/>
                <a:cs typeface="Arial"/>
              </a:rPr>
              <a:t> </a:t>
            </a:r>
            <a:r>
              <a:rPr lang="en-US" sz="900" dirty="0">
                <a:latin typeface="Arial"/>
                <a:cs typeface="Arial"/>
              </a:rPr>
              <a:t>ind</a:t>
            </a:r>
            <a:r>
              <a:rPr lang="en-US" sz="900" spc="-9" dirty="0">
                <a:latin typeface="Arial"/>
                <a:cs typeface="Arial"/>
              </a:rPr>
              <a:t>i</a:t>
            </a:r>
            <a:r>
              <a:rPr lang="en-US" sz="900" spc="5" dirty="0">
                <a:latin typeface="Arial"/>
                <a:cs typeface="Arial"/>
              </a:rPr>
              <a:t>c</a:t>
            </a:r>
            <a:r>
              <a:rPr lang="en-US" sz="900" dirty="0">
                <a:latin typeface="Arial"/>
                <a:cs typeface="Arial"/>
              </a:rPr>
              <a:t>a</a:t>
            </a:r>
            <a:r>
              <a:rPr lang="en-US" sz="900" spc="-9" dirty="0">
                <a:latin typeface="Arial"/>
                <a:cs typeface="Arial"/>
              </a:rPr>
              <a:t>t</a:t>
            </a:r>
            <a:r>
              <a:rPr lang="en-US" sz="900" dirty="0">
                <a:latin typeface="Arial"/>
                <a:cs typeface="Arial"/>
              </a:rPr>
              <a:t>e </a:t>
            </a:r>
            <a:r>
              <a:rPr lang="en-US" sz="900" spc="-9" dirty="0">
                <a:latin typeface="Arial"/>
                <a:cs typeface="Arial"/>
              </a:rPr>
              <a:t>i</a:t>
            </a:r>
            <a:r>
              <a:rPr lang="en-US" sz="900" spc="5" dirty="0">
                <a:latin typeface="Arial"/>
                <a:cs typeface="Arial"/>
              </a:rPr>
              <a:t>m</a:t>
            </a:r>
            <a:r>
              <a:rPr lang="en-US" sz="900" dirty="0">
                <a:latin typeface="Arial"/>
                <a:cs typeface="Arial"/>
              </a:rPr>
              <a:t>pro</a:t>
            </a:r>
            <a:r>
              <a:rPr lang="en-US" sz="900" spc="-9" dirty="0">
                <a:latin typeface="Arial"/>
                <a:cs typeface="Arial"/>
              </a:rPr>
              <a:t>ve</a:t>
            </a:r>
            <a:r>
              <a:rPr lang="en-US" sz="900" spc="5" dirty="0">
                <a:latin typeface="Arial"/>
                <a:cs typeface="Arial"/>
              </a:rPr>
              <a:t>m</a:t>
            </a:r>
            <a:r>
              <a:rPr lang="en-US" sz="900" dirty="0">
                <a:latin typeface="Arial"/>
                <a:cs typeface="Arial"/>
              </a:rPr>
              <a:t>ent</a:t>
            </a:r>
            <a:r>
              <a:rPr lang="en-US" sz="900" spc="-9" dirty="0">
                <a:latin typeface="Arial"/>
                <a:cs typeface="Arial"/>
              </a:rPr>
              <a:t> </a:t>
            </a:r>
            <a:r>
              <a:rPr lang="en-US" sz="900" dirty="0">
                <a:latin typeface="Arial"/>
                <a:cs typeface="Arial"/>
              </a:rPr>
              <a:t>in </a:t>
            </a:r>
            <a:r>
              <a:rPr lang="en-US" sz="900" spc="-9" dirty="0">
                <a:latin typeface="Arial"/>
                <a:cs typeface="Arial"/>
              </a:rPr>
              <a:t>a</a:t>
            </a:r>
            <a:r>
              <a:rPr lang="en-US" sz="900" spc="5" dirty="0">
                <a:latin typeface="Arial"/>
                <a:cs typeface="Arial"/>
              </a:rPr>
              <a:t>c</a:t>
            </a:r>
            <a:r>
              <a:rPr lang="en-US" sz="900" spc="-9" dirty="0">
                <a:latin typeface="Arial"/>
                <a:cs typeface="Arial"/>
              </a:rPr>
              <a:t>c</a:t>
            </a:r>
            <a:r>
              <a:rPr lang="en-US" sz="900" dirty="0">
                <a:latin typeface="Arial"/>
                <a:cs typeface="Arial"/>
              </a:rPr>
              <a:t>e</a:t>
            </a:r>
            <a:r>
              <a:rPr lang="en-US" sz="900" spc="-9" dirty="0">
                <a:latin typeface="Arial"/>
                <a:cs typeface="Arial"/>
              </a:rPr>
              <a:t>s</a:t>
            </a:r>
            <a:r>
              <a:rPr lang="en-US" sz="900" dirty="0">
                <a:latin typeface="Arial"/>
                <a:cs typeface="Arial"/>
              </a:rPr>
              <a:t>s</a:t>
            </a:r>
            <a:r>
              <a:rPr lang="en-US" sz="900" spc="5" dirty="0">
                <a:latin typeface="Arial"/>
                <a:cs typeface="Arial"/>
              </a:rPr>
              <a:t> </a:t>
            </a:r>
            <a:r>
              <a:rPr lang="en-US" sz="900" dirty="0">
                <a:latin typeface="Arial"/>
                <a:cs typeface="Arial"/>
              </a:rPr>
              <a:t>to</a:t>
            </a:r>
            <a:r>
              <a:rPr lang="en-US" sz="900" spc="-9" dirty="0">
                <a:latin typeface="Arial"/>
                <a:cs typeface="Arial"/>
              </a:rPr>
              <a:t> </a:t>
            </a:r>
            <a:r>
              <a:rPr lang="en-US" sz="900" spc="5" dirty="0">
                <a:latin typeface="Arial"/>
                <a:cs typeface="Arial"/>
              </a:rPr>
              <a:t>c</a:t>
            </a:r>
            <a:r>
              <a:rPr lang="en-US" sz="900" dirty="0">
                <a:latin typeface="Arial"/>
                <a:cs typeface="Arial"/>
              </a:rPr>
              <a:t>a</a:t>
            </a:r>
            <a:r>
              <a:rPr lang="en-US" sz="900" spc="-14" dirty="0">
                <a:latin typeface="Arial"/>
                <a:cs typeface="Arial"/>
              </a:rPr>
              <a:t>r</a:t>
            </a:r>
            <a:r>
              <a:rPr lang="en-US" sz="900" dirty="0">
                <a:latin typeface="Arial"/>
                <a:cs typeface="Arial"/>
              </a:rPr>
              <a:t>e. Dif</a:t>
            </a:r>
            <a:r>
              <a:rPr lang="en-US" sz="900" spc="-9" dirty="0">
                <a:latin typeface="Arial"/>
                <a:cs typeface="Arial"/>
              </a:rPr>
              <a:t>f</a:t>
            </a:r>
            <a:r>
              <a:rPr lang="en-US" sz="900" dirty="0">
                <a:latin typeface="Arial"/>
                <a:cs typeface="Arial"/>
              </a:rPr>
              <a:t>er</a:t>
            </a:r>
            <a:r>
              <a:rPr lang="en-US" sz="900" spc="-9" dirty="0">
                <a:latin typeface="Arial"/>
                <a:cs typeface="Arial"/>
              </a:rPr>
              <a:t>e</a:t>
            </a:r>
            <a:r>
              <a:rPr lang="en-US" sz="900" dirty="0">
                <a:latin typeface="Arial"/>
                <a:cs typeface="Arial"/>
              </a:rPr>
              <a:t>n</a:t>
            </a:r>
            <a:r>
              <a:rPr lang="en-US" sz="900" spc="5" dirty="0">
                <a:latin typeface="Arial"/>
                <a:cs typeface="Arial"/>
              </a:rPr>
              <a:t>c</a:t>
            </a:r>
            <a:r>
              <a:rPr lang="en-US" sz="900" spc="-9" dirty="0">
                <a:latin typeface="Arial"/>
                <a:cs typeface="Arial"/>
              </a:rPr>
              <a:t>e</a:t>
            </a:r>
            <a:r>
              <a:rPr lang="en-US" sz="900" dirty="0">
                <a:latin typeface="Arial"/>
                <a:cs typeface="Arial"/>
              </a:rPr>
              <a:t>s</a:t>
            </a:r>
            <a:r>
              <a:rPr lang="en-US" sz="900" spc="5" dirty="0">
                <a:latin typeface="Arial"/>
                <a:cs typeface="Arial"/>
              </a:rPr>
              <a:t> i</a:t>
            </a:r>
            <a:r>
              <a:rPr lang="en-US" sz="900" dirty="0">
                <a:latin typeface="Arial"/>
                <a:cs typeface="Arial"/>
              </a:rPr>
              <a:t>n</a:t>
            </a:r>
            <a:r>
              <a:rPr lang="en-US" sz="900" spc="-9" dirty="0">
                <a:latin typeface="Arial"/>
                <a:cs typeface="Arial"/>
              </a:rPr>
              <a:t> </a:t>
            </a:r>
            <a:r>
              <a:rPr lang="en-US" sz="900" dirty="0">
                <a:latin typeface="Arial"/>
                <a:cs typeface="Arial"/>
              </a:rPr>
              <a:t>rat</a:t>
            </a:r>
            <a:r>
              <a:rPr lang="en-US" sz="900" spc="-9" dirty="0">
                <a:latin typeface="Arial"/>
                <a:cs typeface="Arial"/>
              </a:rPr>
              <a:t>e</a:t>
            </a:r>
            <a:r>
              <a:rPr lang="en-US" sz="900" dirty="0">
                <a:latin typeface="Arial"/>
                <a:cs typeface="Arial"/>
              </a:rPr>
              <a:t>s</a:t>
            </a:r>
            <a:r>
              <a:rPr lang="en-US" sz="900" spc="5" dirty="0">
                <a:latin typeface="Arial"/>
                <a:cs typeface="Arial"/>
              </a:rPr>
              <a:t> </a:t>
            </a:r>
            <a:r>
              <a:rPr lang="en-US" sz="900" dirty="0">
                <a:latin typeface="Arial"/>
                <a:cs typeface="Arial"/>
              </a:rPr>
              <a:t>b</a:t>
            </a:r>
            <a:r>
              <a:rPr lang="en-US" sz="900" spc="-9" dirty="0">
                <a:latin typeface="Arial"/>
                <a:cs typeface="Arial"/>
              </a:rPr>
              <a:t>e</a:t>
            </a:r>
            <a:r>
              <a:rPr lang="en-US" sz="900" dirty="0">
                <a:latin typeface="Arial"/>
                <a:cs typeface="Arial"/>
              </a:rPr>
              <a:t>t</a:t>
            </a:r>
            <a:r>
              <a:rPr lang="en-US" sz="900" spc="-14" dirty="0">
                <a:latin typeface="Arial"/>
                <a:cs typeface="Arial"/>
              </a:rPr>
              <a:t>w</a:t>
            </a:r>
            <a:r>
              <a:rPr lang="en-US" sz="900" dirty="0">
                <a:latin typeface="Arial"/>
                <a:cs typeface="Arial"/>
              </a:rPr>
              <a:t>een grou</a:t>
            </a:r>
            <a:r>
              <a:rPr lang="en-US" sz="900" spc="-9" dirty="0">
                <a:latin typeface="Arial"/>
                <a:cs typeface="Arial"/>
              </a:rPr>
              <a:t>p</a:t>
            </a:r>
            <a:r>
              <a:rPr lang="en-US" sz="900" dirty="0">
                <a:latin typeface="Arial"/>
                <a:cs typeface="Arial"/>
              </a:rPr>
              <a:t>s</a:t>
            </a:r>
            <a:r>
              <a:rPr lang="en-US" sz="900" spc="5" dirty="0">
                <a:latin typeface="Arial"/>
                <a:cs typeface="Arial"/>
              </a:rPr>
              <a:t> </a:t>
            </a:r>
            <a:r>
              <a:rPr lang="en-US" sz="900" spc="-14" dirty="0">
                <a:latin typeface="Arial"/>
                <a:cs typeface="Arial"/>
              </a:rPr>
              <a:t>w</a:t>
            </a:r>
            <a:r>
              <a:rPr lang="en-US" sz="900" dirty="0">
                <a:latin typeface="Arial"/>
                <a:cs typeface="Arial"/>
              </a:rPr>
              <a:t>ere u</a:t>
            </a:r>
            <a:r>
              <a:rPr lang="en-US" sz="900" spc="5" dirty="0">
                <a:latin typeface="Arial"/>
                <a:cs typeface="Arial"/>
              </a:rPr>
              <a:t>s</a:t>
            </a:r>
            <a:r>
              <a:rPr lang="en-US" sz="900" spc="-9" dirty="0">
                <a:latin typeface="Arial"/>
                <a:cs typeface="Arial"/>
              </a:rPr>
              <a:t>e</a:t>
            </a:r>
            <a:r>
              <a:rPr lang="en-US" sz="900" dirty="0">
                <a:latin typeface="Arial"/>
                <a:cs typeface="Arial"/>
              </a:rPr>
              <a:t>d</a:t>
            </a:r>
            <a:r>
              <a:rPr lang="en-US" sz="900" spc="9" dirty="0">
                <a:latin typeface="Arial"/>
                <a:cs typeface="Arial"/>
              </a:rPr>
              <a:t> </a:t>
            </a:r>
            <a:r>
              <a:rPr lang="en-US" sz="900" dirty="0">
                <a:latin typeface="Arial"/>
                <a:cs typeface="Arial"/>
              </a:rPr>
              <a:t>to</a:t>
            </a:r>
            <a:r>
              <a:rPr lang="en-US" sz="900" spc="-5" dirty="0">
                <a:latin typeface="Arial"/>
                <a:cs typeface="Arial"/>
              </a:rPr>
              <a:t> </a:t>
            </a:r>
            <a:r>
              <a:rPr lang="en-US" sz="900" dirty="0">
                <a:latin typeface="Arial"/>
                <a:cs typeface="Arial"/>
              </a:rPr>
              <a:t>a</a:t>
            </a:r>
            <a:r>
              <a:rPr lang="en-US" sz="900" spc="-9" dirty="0">
                <a:latin typeface="Arial"/>
                <a:cs typeface="Arial"/>
              </a:rPr>
              <a:t>s</a:t>
            </a:r>
            <a:r>
              <a:rPr lang="en-US" sz="900" spc="5" dirty="0">
                <a:latin typeface="Arial"/>
                <a:cs typeface="Arial"/>
              </a:rPr>
              <a:t>s</a:t>
            </a:r>
            <a:r>
              <a:rPr lang="en-US" sz="900" spc="-9" dirty="0">
                <a:latin typeface="Arial"/>
                <a:cs typeface="Arial"/>
              </a:rPr>
              <a:t>e</a:t>
            </a:r>
            <a:r>
              <a:rPr lang="en-US" sz="900" spc="5" dirty="0">
                <a:latin typeface="Arial"/>
                <a:cs typeface="Arial"/>
              </a:rPr>
              <a:t>s</a:t>
            </a:r>
            <a:r>
              <a:rPr lang="en-US" sz="900" dirty="0">
                <a:latin typeface="Arial"/>
                <a:cs typeface="Arial"/>
              </a:rPr>
              <a:t>s</a:t>
            </a:r>
            <a:r>
              <a:rPr lang="en-US" sz="900" spc="5" dirty="0">
                <a:latin typeface="Arial"/>
                <a:cs typeface="Arial"/>
              </a:rPr>
              <a:t> </a:t>
            </a:r>
            <a:r>
              <a:rPr lang="en-US" sz="900" dirty="0">
                <a:latin typeface="Arial"/>
                <a:cs typeface="Arial"/>
              </a:rPr>
              <a:t>t</a:t>
            </a:r>
            <a:r>
              <a:rPr lang="en-US" sz="900" spc="-14" dirty="0">
                <a:latin typeface="Arial"/>
                <a:cs typeface="Arial"/>
              </a:rPr>
              <a:t>r</a:t>
            </a:r>
            <a:r>
              <a:rPr lang="en-US" sz="900" dirty="0">
                <a:latin typeface="Arial"/>
                <a:cs typeface="Arial"/>
              </a:rPr>
              <a:t>ends</a:t>
            </a:r>
            <a:r>
              <a:rPr lang="en-US" sz="900" spc="-9" dirty="0">
                <a:latin typeface="Arial"/>
                <a:cs typeface="Arial"/>
              </a:rPr>
              <a:t> </a:t>
            </a:r>
            <a:r>
              <a:rPr lang="en-US" sz="900" spc="5" dirty="0">
                <a:latin typeface="Arial"/>
                <a:cs typeface="Arial"/>
              </a:rPr>
              <a:t>i</a:t>
            </a:r>
            <a:r>
              <a:rPr lang="en-US" sz="900" dirty="0">
                <a:latin typeface="Arial"/>
                <a:cs typeface="Arial"/>
              </a:rPr>
              <a:t>n</a:t>
            </a:r>
            <a:r>
              <a:rPr lang="en-US" sz="900" spc="-9" dirty="0">
                <a:latin typeface="Arial"/>
                <a:cs typeface="Arial"/>
              </a:rPr>
              <a:t> </a:t>
            </a:r>
            <a:r>
              <a:rPr lang="en-US" sz="900" dirty="0">
                <a:latin typeface="Arial"/>
                <a:cs typeface="Arial"/>
              </a:rPr>
              <a:t>di</a:t>
            </a:r>
            <a:r>
              <a:rPr lang="en-US" sz="900" spc="-9" dirty="0">
                <a:latin typeface="Arial"/>
                <a:cs typeface="Arial"/>
              </a:rPr>
              <a:t>s</a:t>
            </a:r>
            <a:r>
              <a:rPr lang="en-US" sz="900" dirty="0">
                <a:latin typeface="Arial"/>
                <a:cs typeface="Arial"/>
              </a:rPr>
              <a:t>par</a:t>
            </a:r>
            <a:r>
              <a:rPr lang="en-US" sz="900" spc="-9" dirty="0">
                <a:latin typeface="Arial"/>
                <a:cs typeface="Arial"/>
              </a:rPr>
              <a:t>i</a:t>
            </a:r>
            <a:r>
              <a:rPr lang="en-US" sz="900" dirty="0">
                <a:latin typeface="Arial"/>
                <a:cs typeface="Arial"/>
              </a:rPr>
              <a:t>t</a:t>
            </a:r>
            <a:r>
              <a:rPr lang="en-US" sz="900" spc="5" dirty="0">
                <a:latin typeface="Arial"/>
                <a:cs typeface="Arial"/>
              </a:rPr>
              <a:t>i</a:t>
            </a:r>
            <a:r>
              <a:rPr lang="en-US" sz="900" spc="-9" dirty="0">
                <a:latin typeface="Arial"/>
                <a:cs typeface="Arial"/>
              </a:rPr>
              <a:t>e</a:t>
            </a:r>
            <a:r>
              <a:rPr lang="en-US" sz="900" spc="5" dirty="0">
                <a:latin typeface="Arial"/>
                <a:cs typeface="Arial"/>
              </a:rPr>
              <a:t>s</a:t>
            </a:r>
            <a:r>
              <a:rPr lang="en-US" sz="900" dirty="0">
                <a:latin typeface="Arial"/>
                <a:cs typeface="Arial"/>
              </a:rPr>
              <a:t>.</a:t>
            </a:r>
          </a:p>
          <a:p>
            <a:pPr marL="391538" marR="115560" indent="-171450">
              <a:buFont typeface="Arial" panose="020B0604020202020204" pitchFamily="34" charset="0"/>
              <a:buChar char="•"/>
              <a:tabLst>
                <a:tab pos="429143" algn="l"/>
              </a:tabLst>
            </a:pPr>
            <a:r>
              <a:rPr lang="en-US" sz="900" b="1" dirty="0">
                <a:latin typeface="Arial"/>
                <a:cs typeface="Arial"/>
              </a:rPr>
              <a:t>Worsening</a:t>
            </a:r>
            <a:r>
              <a:rPr lang="en-US" sz="900" b="1" spc="-5" dirty="0">
                <a:latin typeface="Arial"/>
                <a:cs typeface="Arial"/>
              </a:rPr>
              <a:t> </a:t>
            </a:r>
            <a:r>
              <a:rPr lang="en-US" sz="900" dirty="0">
                <a:latin typeface="Arial"/>
                <a:cs typeface="Arial"/>
              </a:rPr>
              <a:t>= D</a:t>
            </a:r>
            <a:r>
              <a:rPr lang="en-US" sz="900" spc="-9" dirty="0">
                <a:latin typeface="Arial"/>
                <a:cs typeface="Arial"/>
              </a:rPr>
              <a:t>i</a:t>
            </a:r>
            <a:r>
              <a:rPr lang="en-US" sz="900" spc="5" dirty="0">
                <a:latin typeface="Arial"/>
                <a:cs typeface="Arial"/>
              </a:rPr>
              <a:t>s</a:t>
            </a:r>
            <a:r>
              <a:rPr lang="en-US" sz="900" dirty="0">
                <a:latin typeface="Arial"/>
                <a:cs typeface="Arial"/>
              </a:rPr>
              <a:t>pa</a:t>
            </a:r>
            <a:r>
              <a:rPr lang="en-US" sz="900" spc="-14" dirty="0">
                <a:latin typeface="Arial"/>
                <a:cs typeface="Arial"/>
              </a:rPr>
              <a:t>r</a:t>
            </a:r>
            <a:r>
              <a:rPr lang="en-US" sz="900" dirty="0">
                <a:latin typeface="Arial"/>
                <a:cs typeface="Arial"/>
              </a:rPr>
              <a:t>it</a:t>
            </a:r>
            <a:r>
              <a:rPr lang="en-US" sz="900" spc="5" dirty="0">
                <a:latin typeface="Arial"/>
                <a:cs typeface="Arial"/>
              </a:rPr>
              <a:t>i</a:t>
            </a:r>
            <a:r>
              <a:rPr lang="en-US" sz="900" spc="-9" dirty="0">
                <a:latin typeface="Arial"/>
                <a:cs typeface="Arial"/>
              </a:rPr>
              <a:t>e</a:t>
            </a:r>
            <a:r>
              <a:rPr lang="en-US" sz="900" dirty="0">
                <a:latin typeface="Arial"/>
                <a:cs typeface="Arial"/>
              </a:rPr>
              <a:t>s</a:t>
            </a:r>
            <a:r>
              <a:rPr lang="en-US" sz="900" spc="5" dirty="0">
                <a:latin typeface="Arial"/>
                <a:cs typeface="Arial"/>
              </a:rPr>
              <a:t> </a:t>
            </a:r>
            <a:r>
              <a:rPr lang="en-US" sz="900" dirty="0">
                <a:latin typeface="Arial"/>
                <a:cs typeface="Arial"/>
              </a:rPr>
              <a:t>a</a:t>
            </a:r>
            <a:r>
              <a:rPr lang="en-US" sz="900" spc="-14" dirty="0">
                <a:latin typeface="Arial"/>
                <a:cs typeface="Arial"/>
              </a:rPr>
              <a:t>r</a:t>
            </a:r>
            <a:r>
              <a:rPr lang="en-US" sz="900" dirty="0">
                <a:latin typeface="Arial"/>
                <a:cs typeface="Arial"/>
              </a:rPr>
              <a:t>e </a:t>
            </a:r>
            <a:r>
              <a:rPr lang="en-US" sz="900" spc="-9" dirty="0">
                <a:latin typeface="Arial"/>
                <a:cs typeface="Arial"/>
              </a:rPr>
              <a:t>g</a:t>
            </a:r>
            <a:r>
              <a:rPr lang="en-US" sz="900" dirty="0">
                <a:latin typeface="Arial"/>
                <a:cs typeface="Arial"/>
              </a:rPr>
              <a:t>etti</a:t>
            </a:r>
            <a:r>
              <a:rPr lang="en-US" sz="900" spc="-9" dirty="0">
                <a:latin typeface="Arial"/>
                <a:cs typeface="Arial"/>
              </a:rPr>
              <a:t>n</a:t>
            </a:r>
            <a:r>
              <a:rPr lang="en-US" sz="900" dirty="0">
                <a:latin typeface="Arial"/>
                <a:cs typeface="Arial"/>
              </a:rPr>
              <a:t>g </a:t>
            </a:r>
            <a:r>
              <a:rPr lang="en-US" sz="900" spc="5" dirty="0">
                <a:latin typeface="Arial"/>
                <a:cs typeface="Arial"/>
              </a:rPr>
              <a:t>l</a:t>
            </a:r>
            <a:r>
              <a:rPr lang="en-US" sz="900" dirty="0">
                <a:latin typeface="Arial"/>
                <a:cs typeface="Arial"/>
              </a:rPr>
              <a:t>a</a:t>
            </a:r>
            <a:r>
              <a:rPr lang="en-US" sz="900" spc="-14" dirty="0">
                <a:latin typeface="Arial"/>
                <a:cs typeface="Arial"/>
              </a:rPr>
              <a:t>r</a:t>
            </a:r>
            <a:r>
              <a:rPr lang="en-US" sz="900" dirty="0">
                <a:latin typeface="Arial"/>
                <a:cs typeface="Arial"/>
              </a:rPr>
              <a:t>ger. D</a:t>
            </a:r>
            <a:r>
              <a:rPr lang="en-US" sz="900" spc="-9" dirty="0">
                <a:latin typeface="Arial"/>
                <a:cs typeface="Arial"/>
              </a:rPr>
              <a:t>i</a:t>
            </a:r>
            <a:r>
              <a:rPr lang="en-US" sz="900" dirty="0">
                <a:latin typeface="Arial"/>
                <a:cs typeface="Arial"/>
              </a:rPr>
              <a:t>ffer</a:t>
            </a:r>
            <a:r>
              <a:rPr lang="en-US" sz="900" spc="-9" dirty="0">
                <a:latin typeface="Arial"/>
                <a:cs typeface="Arial"/>
              </a:rPr>
              <a:t>e</a:t>
            </a:r>
            <a:r>
              <a:rPr lang="en-US" sz="900" dirty="0">
                <a:latin typeface="Arial"/>
                <a:cs typeface="Arial"/>
              </a:rPr>
              <a:t>n</a:t>
            </a:r>
            <a:r>
              <a:rPr lang="en-US" sz="900" spc="5" dirty="0">
                <a:latin typeface="Arial"/>
                <a:cs typeface="Arial"/>
              </a:rPr>
              <a:t>c</a:t>
            </a:r>
            <a:r>
              <a:rPr lang="en-US" sz="900" spc="-9" dirty="0">
                <a:latin typeface="Arial"/>
                <a:cs typeface="Arial"/>
              </a:rPr>
              <a:t>e</a:t>
            </a:r>
            <a:r>
              <a:rPr lang="en-US" sz="900" dirty="0">
                <a:latin typeface="Arial"/>
                <a:cs typeface="Arial"/>
              </a:rPr>
              <a:t>s</a:t>
            </a:r>
            <a:r>
              <a:rPr lang="en-US" sz="900" spc="5" dirty="0">
                <a:latin typeface="Arial"/>
                <a:cs typeface="Arial"/>
              </a:rPr>
              <a:t> </a:t>
            </a:r>
            <a:r>
              <a:rPr lang="en-US" sz="900" spc="-9" dirty="0">
                <a:latin typeface="Arial"/>
                <a:cs typeface="Arial"/>
              </a:rPr>
              <a:t>i</a:t>
            </a:r>
            <a:r>
              <a:rPr lang="en-US" sz="900" dirty="0">
                <a:latin typeface="Arial"/>
                <a:cs typeface="Arial"/>
              </a:rPr>
              <a:t>n ra</a:t>
            </a:r>
            <a:r>
              <a:rPr lang="en-US" sz="900" spc="-9" dirty="0">
                <a:latin typeface="Arial"/>
                <a:cs typeface="Arial"/>
              </a:rPr>
              <a:t>t</a:t>
            </a:r>
            <a:r>
              <a:rPr lang="en-US" sz="900" dirty="0">
                <a:latin typeface="Arial"/>
                <a:cs typeface="Arial"/>
              </a:rPr>
              <a:t>es</a:t>
            </a:r>
            <a:r>
              <a:rPr lang="en-US" sz="900" spc="5" dirty="0">
                <a:latin typeface="Arial"/>
                <a:cs typeface="Arial"/>
              </a:rPr>
              <a:t> </a:t>
            </a:r>
            <a:r>
              <a:rPr lang="en-US" sz="900" spc="-9" dirty="0">
                <a:latin typeface="Arial"/>
                <a:cs typeface="Arial"/>
              </a:rPr>
              <a:t>b</a:t>
            </a:r>
            <a:r>
              <a:rPr lang="en-US" sz="900" dirty="0">
                <a:latin typeface="Arial"/>
                <a:cs typeface="Arial"/>
              </a:rPr>
              <a:t>et</a:t>
            </a:r>
            <a:r>
              <a:rPr lang="en-US" sz="900" spc="-14" dirty="0">
                <a:latin typeface="Arial"/>
                <a:cs typeface="Arial"/>
              </a:rPr>
              <a:t>w</a:t>
            </a:r>
            <a:r>
              <a:rPr lang="en-US" sz="900" dirty="0">
                <a:latin typeface="Arial"/>
                <a:cs typeface="Arial"/>
              </a:rPr>
              <a:t>een g</a:t>
            </a:r>
            <a:r>
              <a:rPr lang="en-US" sz="900" spc="27" dirty="0">
                <a:latin typeface="Arial"/>
                <a:cs typeface="Arial"/>
              </a:rPr>
              <a:t>r</a:t>
            </a:r>
            <a:r>
              <a:rPr lang="en-US" sz="900" dirty="0">
                <a:latin typeface="Arial"/>
                <a:cs typeface="Arial"/>
              </a:rPr>
              <a:t>o</a:t>
            </a:r>
            <a:r>
              <a:rPr lang="en-US" sz="900" spc="-9" dirty="0">
                <a:latin typeface="Arial"/>
                <a:cs typeface="Arial"/>
              </a:rPr>
              <a:t>u</a:t>
            </a:r>
            <a:r>
              <a:rPr lang="en-US" sz="900" dirty="0">
                <a:latin typeface="Arial"/>
                <a:cs typeface="Arial"/>
              </a:rPr>
              <a:t>ps</a:t>
            </a:r>
            <a:r>
              <a:rPr lang="en-US" sz="900" spc="-5" dirty="0">
                <a:latin typeface="Arial"/>
                <a:cs typeface="Arial"/>
              </a:rPr>
              <a:t> </a:t>
            </a:r>
            <a:r>
              <a:rPr lang="en-US" sz="900" dirty="0">
                <a:latin typeface="Arial"/>
                <a:cs typeface="Arial"/>
              </a:rPr>
              <a:t>are</a:t>
            </a:r>
            <a:r>
              <a:rPr lang="en-US" sz="900" spc="-9" dirty="0">
                <a:latin typeface="Arial"/>
                <a:cs typeface="Arial"/>
              </a:rPr>
              <a:t> </a:t>
            </a:r>
            <a:r>
              <a:rPr lang="en-US" sz="900" spc="5" dirty="0">
                <a:latin typeface="Arial"/>
                <a:cs typeface="Arial"/>
              </a:rPr>
              <a:t>s</a:t>
            </a:r>
            <a:r>
              <a:rPr lang="en-US" sz="900" dirty="0">
                <a:latin typeface="Arial"/>
                <a:cs typeface="Arial"/>
              </a:rPr>
              <a:t>ta</a:t>
            </a:r>
            <a:r>
              <a:rPr lang="en-US" sz="900" spc="-9" dirty="0">
                <a:latin typeface="Arial"/>
                <a:cs typeface="Arial"/>
              </a:rPr>
              <a:t>t</a:t>
            </a:r>
            <a:r>
              <a:rPr lang="en-US" sz="900" dirty="0">
                <a:latin typeface="Arial"/>
                <a:cs typeface="Arial"/>
              </a:rPr>
              <a:t>i</a:t>
            </a:r>
            <a:r>
              <a:rPr lang="en-US" sz="900" spc="5" dirty="0">
                <a:latin typeface="Arial"/>
                <a:cs typeface="Arial"/>
              </a:rPr>
              <a:t>s</a:t>
            </a:r>
            <a:r>
              <a:rPr lang="en-US" sz="900" spc="-9" dirty="0">
                <a:latin typeface="Arial"/>
                <a:cs typeface="Arial"/>
              </a:rPr>
              <a:t>ti</a:t>
            </a:r>
            <a:r>
              <a:rPr lang="en-US" sz="900" spc="5" dirty="0">
                <a:latin typeface="Arial"/>
                <a:cs typeface="Arial"/>
              </a:rPr>
              <a:t>c</a:t>
            </a:r>
            <a:r>
              <a:rPr lang="en-US" sz="900" dirty="0">
                <a:latin typeface="Arial"/>
                <a:cs typeface="Arial"/>
              </a:rPr>
              <a:t>ally</a:t>
            </a:r>
            <a:r>
              <a:rPr lang="en-US" sz="900" spc="-18" dirty="0">
                <a:latin typeface="Arial"/>
                <a:cs typeface="Arial"/>
              </a:rPr>
              <a:t> </a:t>
            </a:r>
            <a:r>
              <a:rPr lang="en-US" sz="900" spc="5" dirty="0">
                <a:latin typeface="Arial"/>
                <a:cs typeface="Arial"/>
              </a:rPr>
              <a:t>s</a:t>
            </a:r>
            <a:r>
              <a:rPr lang="en-US" sz="900" dirty="0">
                <a:latin typeface="Arial"/>
                <a:cs typeface="Arial"/>
              </a:rPr>
              <a:t>i</a:t>
            </a:r>
            <a:r>
              <a:rPr lang="en-US" sz="900" spc="-9" dirty="0">
                <a:latin typeface="Arial"/>
                <a:cs typeface="Arial"/>
              </a:rPr>
              <a:t>g</a:t>
            </a:r>
            <a:r>
              <a:rPr lang="en-US" sz="900" dirty="0">
                <a:latin typeface="Arial"/>
                <a:cs typeface="Arial"/>
              </a:rPr>
              <a:t>nif</a:t>
            </a:r>
            <a:r>
              <a:rPr lang="en-US" sz="900" spc="-9" dirty="0">
                <a:latin typeface="Arial"/>
                <a:cs typeface="Arial"/>
              </a:rPr>
              <a:t>i</a:t>
            </a:r>
            <a:r>
              <a:rPr lang="en-US" sz="900" spc="5" dirty="0">
                <a:latin typeface="Arial"/>
                <a:cs typeface="Arial"/>
              </a:rPr>
              <a:t>c</a:t>
            </a:r>
            <a:r>
              <a:rPr lang="en-US" sz="900" dirty="0">
                <a:latin typeface="Arial"/>
                <a:cs typeface="Arial"/>
              </a:rPr>
              <a:t>a</a:t>
            </a:r>
            <a:r>
              <a:rPr lang="en-US" sz="900" spc="-9" dirty="0">
                <a:latin typeface="Arial"/>
                <a:cs typeface="Arial"/>
              </a:rPr>
              <a:t>n</a:t>
            </a:r>
            <a:r>
              <a:rPr lang="en-US" sz="900" dirty="0">
                <a:latin typeface="Arial"/>
                <a:cs typeface="Arial"/>
              </a:rPr>
              <a:t>t and re</a:t>
            </a:r>
            <a:r>
              <a:rPr lang="en-US" sz="900" spc="-9" dirty="0">
                <a:latin typeface="Arial"/>
                <a:cs typeface="Arial"/>
              </a:rPr>
              <a:t>f</a:t>
            </a:r>
            <a:r>
              <a:rPr lang="en-US" sz="900" dirty="0">
                <a:latin typeface="Arial"/>
                <a:cs typeface="Arial"/>
              </a:rPr>
              <a:t>ere</a:t>
            </a:r>
            <a:r>
              <a:rPr lang="en-US" sz="900" spc="-9" dirty="0">
                <a:latin typeface="Arial"/>
                <a:cs typeface="Arial"/>
              </a:rPr>
              <a:t>n</a:t>
            </a:r>
            <a:r>
              <a:rPr lang="en-US" sz="900" spc="5" dirty="0">
                <a:latin typeface="Arial"/>
                <a:cs typeface="Arial"/>
              </a:rPr>
              <a:t>c</a:t>
            </a:r>
            <a:r>
              <a:rPr lang="en-US" sz="900" dirty="0">
                <a:latin typeface="Arial"/>
                <a:cs typeface="Arial"/>
              </a:rPr>
              <a:t>e</a:t>
            </a:r>
            <a:r>
              <a:rPr lang="en-US" sz="900" spc="-9" dirty="0">
                <a:latin typeface="Arial"/>
                <a:cs typeface="Arial"/>
              </a:rPr>
              <a:t> </a:t>
            </a:r>
            <a:r>
              <a:rPr lang="en-US" sz="900" dirty="0">
                <a:latin typeface="Arial"/>
                <a:cs typeface="Arial"/>
              </a:rPr>
              <a:t>group</a:t>
            </a:r>
            <a:r>
              <a:rPr lang="en-US" sz="900" spc="-9" dirty="0">
                <a:latin typeface="Arial"/>
                <a:cs typeface="Arial"/>
              </a:rPr>
              <a:t> </a:t>
            </a:r>
            <a:r>
              <a:rPr lang="en-US" sz="900" dirty="0">
                <a:latin typeface="Arial"/>
                <a:cs typeface="Arial"/>
              </a:rPr>
              <a:t>rat</a:t>
            </a:r>
            <a:r>
              <a:rPr lang="en-US" sz="900" spc="-9" dirty="0">
                <a:latin typeface="Arial"/>
                <a:cs typeface="Arial"/>
              </a:rPr>
              <a:t>e</a:t>
            </a:r>
            <a:r>
              <a:rPr lang="en-US" sz="900" dirty="0">
                <a:latin typeface="Arial"/>
                <a:cs typeface="Arial"/>
              </a:rPr>
              <a:t>s</a:t>
            </a:r>
            <a:r>
              <a:rPr lang="en-US" sz="900" spc="5" dirty="0">
                <a:latin typeface="Arial"/>
                <a:cs typeface="Arial"/>
              </a:rPr>
              <a:t> </a:t>
            </a:r>
            <a:r>
              <a:rPr lang="en-US" sz="900" dirty="0">
                <a:latin typeface="Arial"/>
                <a:cs typeface="Arial"/>
              </a:rPr>
              <a:t>e</a:t>
            </a:r>
            <a:r>
              <a:rPr lang="en-US" sz="900" spc="-18" dirty="0">
                <a:latin typeface="Arial"/>
                <a:cs typeface="Arial"/>
              </a:rPr>
              <a:t>x</a:t>
            </a:r>
            <a:r>
              <a:rPr lang="en-US" sz="900" spc="5" dirty="0">
                <a:latin typeface="Arial"/>
                <a:cs typeface="Arial"/>
              </a:rPr>
              <a:t>c</a:t>
            </a:r>
            <a:r>
              <a:rPr lang="en-US" sz="900" dirty="0">
                <a:latin typeface="Arial"/>
                <a:cs typeface="Arial"/>
              </a:rPr>
              <a:t>eed </a:t>
            </a:r>
            <a:r>
              <a:rPr lang="en-US" sz="900" spc="-9" dirty="0">
                <a:latin typeface="Arial"/>
                <a:cs typeface="Arial"/>
              </a:rPr>
              <a:t>p</a:t>
            </a:r>
            <a:r>
              <a:rPr lang="en-US" sz="900" dirty="0">
                <a:latin typeface="Arial"/>
                <a:cs typeface="Arial"/>
              </a:rPr>
              <a:t>opu</a:t>
            </a:r>
            <a:r>
              <a:rPr lang="en-US" sz="900" spc="-9" dirty="0">
                <a:latin typeface="Arial"/>
                <a:cs typeface="Arial"/>
              </a:rPr>
              <a:t>l</a:t>
            </a:r>
            <a:r>
              <a:rPr lang="en-US" sz="900" dirty="0">
                <a:latin typeface="Arial"/>
                <a:cs typeface="Arial"/>
              </a:rPr>
              <a:t>at</a:t>
            </a:r>
            <a:r>
              <a:rPr lang="en-US" sz="900" spc="-9" dirty="0">
                <a:latin typeface="Arial"/>
                <a:cs typeface="Arial"/>
              </a:rPr>
              <a:t>i</a:t>
            </a:r>
            <a:r>
              <a:rPr lang="en-US" sz="900" dirty="0">
                <a:latin typeface="Arial"/>
                <a:cs typeface="Arial"/>
              </a:rPr>
              <a:t>on ra</a:t>
            </a:r>
            <a:r>
              <a:rPr lang="en-US" sz="900" spc="-9" dirty="0">
                <a:latin typeface="Arial"/>
                <a:cs typeface="Arial"/>
              </a:rPr>
              <a:t>t</a:t>
            </a:r>
            <a:r>
              <a:rPr lang="en-US" sz="900" dirty="0">
                <a:latin typeface="Arial"/>
                <a:cs typeface="Arial"/>
              </a:rPr>
              <a:t>es</a:t>
            </a:r>
            <a:r>
              <a:rPr lang="en-US" sz="900" spc="-5" dirty="0">
                <a:latin typeface="Arial"/>
                <a:cs typeface="Arial"/>
              </a:rPr>
              <a:t> </a:t>
            </a:r>
            <a:r>
              <a:rPr lang="en-US" sz="900" dirty="0">
                <a:latin typeface="Arial"/>
                <a:cs typeface="Arial"/>
              </a:rPr>
              <a:t>by</a:t>
            </a:r>
            <a:r>
              <a:rPr lang="en-US" sz="900" spc="-9" dirty="0">
                <a:latin typeface="Arial"/>
                <a:cs typeface="Arial"/>
              </a:rPr>
              <a:t> </a:t>
            </a:r>
            <a:r>
              <a:rPr lang="en-US" sz="900" dirty="0">
                <a:latin typeface="Arial"/>
                <a:cs typeface="Arial"/>
              </a:rPr>
              <a:t>at </a:t>
            </a:r>
            <a:r>
              <a:rPr lang="en-US" sz="900" spc="-9" dirty="0">
                <a:latin typeface="Arial"/>
                <a:cs typeface="Arial"/>
              </a:rPr>
              <a:t>l</a:t>
            </a:r>
            <a:r>
              <a:rPr lang="en-US" sz="900" dirty="0">
                <a:latin typeface="Arial"/>
                <a:cs typeface="Arial"/>
              </a:rPr>
              <a:t>ea</a:t>
            </a:r>
            <a:r>
              <a:rPr lang="en-US" sz="900" spc="-9" dirty="0">
                <a:latin typeface="Arial"/>
                <a:cs typeface="Arial"/>
              </a:rPr>
              <a:t>s</a:t>
            </a:r>
            <a:r>
              <a:rPr lang="en-US" sz="900" dirty="0">
                <a:latin typeface="Arial"/>
                <a:cs typeface="Arial"/>
              </a:rPr>
              <a:t>t 1% </a:t>
            </a:r>
            <a:r>
              <a:rPr lang="en-US" sz="900" spc="-9" dirty="0">
                <a:latin typeface="Arial"/>
                <a:cs typeface="Arial"/>
              </a:rPr>
              <a:t>p</a:t>
            </a:r>
            <a:r>
              <a:rPr lang="en-US" sz="900" dirty="0">
                <a:latin typeface="Arial"/>
                <a:cs typeface="Arial"/>
              </a:rPr>
              <a:t>er </a:t>
            </a:r>
            <a:r>
              <a:rPr lang="en-US" sz="900" spc="-5" dirty="0">
                <a:latin typeface="Arial"/>
                <a:cs typeface="Arial"/>
              </a:rPr>
              <a:t>y</a:t>
            </a:r>
            <a:r>
              <a:rPr lang="en-US" sz="900" dirty="0">
                <a:latin typeface="Arial"/>
                <a:cs typeface="Arial"/>
              </a:rPr>
              <a:t>ear.</a:t>
            </a:r>
          </a:p>
          <a:p>
            <a:pPr marL="391538" marR="437853" indent="-171450">
              <a:buFont typeface="Arial" panose="020B0604020202020204" pitchFamily="34" charset="0"/>
              <a:buChar char="•"/>
              <a:tabLst>
                <a:tab pos="429143" algn="l"/>
              </a:tabLst>
            </a:pPr>
            <a:r>
              <a:rPr lang="en-US" sz="900" b="1" dirty="0">
                <a:latin typeface="Arial"/>
                <a:cs typeface="Arial"/>
              </a:rPr>
              <a:t>No Ch</a:t>
            </a:r>
            <a:r>
              <a:rPr lang="en-US" sz="900" b="1" spc="5" dirty="0">
                <a:latin typeface="Arial"/>
                <a:cs typeface="Arial"/>
              </a:rPr>
              <a:t>a</a:t>
            </a:r>
            <a:r>
              <a:rPr lang="en-US" sz="900" b="1" dirty="0">
                <a:latin typeface="Arial"/>
                <a:cs typeface="Arial"/>
              </a:rPr>
              <a:t>nge</a:t>
            </a:r>
            <a:r>
              <a:rPr lang="en-US" sz="900" b="1" spc="5" dirty="0">
                <a:latin typeface="Arial"/>
                <a:cs typeface="Arial"/>
              </a:rPr>
              <a:t> </a:t>
            </a:r>
            <a:r>
              <a:rPr lang="en-US" sz="900" dirty="0">
                <a:latin typeface="Arial"/>
                <a:cs typeface="Arial"/>
              </a:rPr>
              <a:t>=</a:t>
            </a:r>
            <a:r>
              <a:rPr lang="en-US" sz="900" spc="-9" dirty="0">
                <a:latin typeface="Arial"/>
                <a:cs typeface="Arial"/>
              </a:rPr>
              <a:t> </a:t>
            </a:r>
            <a:r>
              <a:rPr lang="en-US" sz="900" dirty="0">
                <a:latin typeface="Arial"/>
                <a:cs typeface="Arial"/>
              </a:rPr>
              <a:t>Di</a:t>
            </a:r>
            <a:r>
              <a:rPr lang="en-US" sz="900" spc="-9" dirty="0">
                <a:latin typeface="Arial"/>
                <a:cs typeface="Arial"/>
              </a:rPr>
              <a:t>s</a:t>
            </a:r>
            <a:r>
              <a:rPr lang="en-US" sz="900" dirty="0">
                <a:latin typeface="Arial"/>
                <a:cs typeface="Arial"/>
              </a:rPr>
              <a:t>pari</a:t>
            </a:r>
            <a:r>
              <a:rPr lang="en-US" sz="900" spc="-9" dirty="0">
                <a:latin typeface="Arial"/>
                <a:cs typeface="Arial"/>
              </a:rPr>
              <a:t>t</a:t>
            </a:r>
            <a:r>
              <a:rPr lang="en-US" sz="900" dirty="0">
                <a:latin typeface="Arial"/>
                <a:cs typeface="Arial"/>
              </a:rPr>
              <a:t>i</a:t>
            </a:r>
            <a:r>
              <a:rPr lang="en-US" sz="900" spc="-9" dirty="0">
                <a:latin typeface="Arial"/>
                <a:cs typeface="Arial"/>
              </a:rPr>
              <a:t>e</a:t>
            </a:r>
            <a:r>
              <a:rPr lang="en-US" sz="900" dirty="0">
                <a:latin typeface="Arial"/>
                <a:cs typeface="Arial"/>
              </a:rPr>
              <a:t>s</a:t>
            </a:r>
            <a:r>
              <a:rPr lang="en-US" sz="900" spc="5" dirty="0">
                <a:latin typeface="Arial"/>
                <a:cs typeface="Arial"/>
              </a:rPr>
              <a:t> </a:t>
            </a:r>
            <a:r>
              <a:rPr lang="en-US" sz="900" dirty="0">
                <a:latin typeface="Arial"/>
                <a:cs typeface="Arial"/>
              </a:rPr>
              <a:t>are</a:t>
            </a:r>
            <a:r>
              <a:rPr lang="en-US" sz="900" spc="-9" dirty="0">
                <a:latin typeface="Arial"/>
                <a:cs typeface="Arial"/>
              </a:rPr>
              <a:t> n</a:t>
            </a:r>
            <a:r>
              <a:rPr lang="en-US" sz="900" dirty="0">
                <a:latin typeface="Arial"/>
                <a:cs typeface="Arial"/>
              </a:rPr>
              <a:t>ot </a:t>
            </a:r>
            <a:r>
              <a:rPr lang="en-US" sz="900" spc="5" dirty="0">
                <a:latin typeface="Arial"/>
                <a:cs typeface="Arial"/>
              </a:rPr>
              <a:t>c</a:t>
            </a:r>
            <a:r>
              <a:rPr lang="en-US" sz="900" spc="-9" dirty="0">
                <a:latin typeface="Arial"/>
                <a:cs typeface="Arial"/>
              </a:rPr>
              <a:t>h</a:t>
            </a:r>
            <a:r>
              <a:rPr lang="en-US" sz="900" dirty="0">
                <a:latin typeface="Arial"/>
                <a:cs typeface="Arial"/>
              </a:rPr>
              <a:t>an</a:t>
            </a:r>
            <a:r>
              <a:rPr lang="en-US" sz="900" spc="-9" dirty="0">
                <a:latin typeface="Arial"/>
                <a:cs typeface="Arial"/>
              </a:rPr>
              <a:t>g</a:t>
            </a:r>
            <a:r>
              <a:rPr lang="en-US" sz="900" dirty="0">
                <a:latin typeface="Arial"/>
                <a:cs typeface="Arial"/>
              </a:rPr>
              <a:t>ing. </a:t>
            </a:r>
            <a:r>
              <a:rPr lang="en-US" sz="900" spc="-14" dirty="0">
                <a:latin typeface="Arial"/>
                <a:cs typeface="Arial"/>
              </a:rPr>
              <a:t>D</a:t>
            </a:r>
            <a:r>
              <a:rPr lang="en-US" sz="900" dirty="0">
                <a:latin typeface="Arial"/>
                <a:cs typeface="Arial"/>
              </a:rPr>
              <a:t>iffe</a:t>
            </a:r>
            <a:r>
              <a:rPr lang="en-US" sz="900" spc="-14" dirty="0">
                <a:latin typeface="Arial"/>
                <a:cs typeface="Arial"/>
              </a:rPr>
              <a:t>r</a:t>
            </a:r>
            <a:r>
              <a:rPr lang="en-US" sz="900" dirty="0">
                <a:latin typeface="Arial"/>
                <a:cs typeface="Arial"/>
              </a:rPr>
              <a:t>en</a:t>
            </a:r>
            <a:r>
              <a:rPr lang="en-US" sz="900" spc="-9" dirty="0">
                <a:latin typeface="Arial"/>
                <a:cs typeface="Arial"/>
              </a:rPr>
              <a:t>c</a:t>
            </a:r>
            <a:r>
              <a:rPr lang="en-US" sz="900" dirty="0">
                <a:latin typeface="Arial"/>
                <a:cs typeface="Arial"/>
              </a:rPr>
              <a:t>es</a:t>
            </a:r>
            <a:r>
              <a:rPr lang="en-US" sz="900" spc="-5" dirty="0">
                <a:latin typeface="Arial"/>
                <a:cs typeface="Arial"/>
              </a:rPr>
              <a:t> </a:t>
            </a:r>
            <a:r>
              <a:rPr lang="en-US" sz="900" dirty="0">
                <a:latin typeface="Arial"/>
                <a:cs typeface="Arial"/>
              </a:rPr>
              <a:t>in r</a:t>
            </a:r>
            <a:r>
              <a:rPr lang="en-US" sz="900" spc="-9" dirty="0">
                <a:latin typeface="Arial"/>
                <a:cs typeface="Arial"/>
              </a:rPr>
              <a:t>at</a:t>
            </a:r>
            <a:r>
              <a:rPr lang="en-US" sz="900" dirty="0">
                <a:latin typeface="Arial"/>
                <a:cs typeface="Arial"/>
              </a:rPr>
              <a:t>es</a:t>
            </a:r>
            <a:r>
              <a:rPr lang="en-US" sz="900" spc="5" dirty="0">
                <a:latin typeface="Arial"/>
                <a:cs typeface="Arial"/>
              </a:rPr>
              <a:t> </a:t>
            </a:r>
            <a:r>
              <a:rPr lang="en-US" sz="900" spc="-9" dirty="0">
                <a:latin typeface="Arial"/>
                <a:cs typeface="Arial"/>
              </a:rPr>
              <a:t>b</a:t>
            </a:r>
            <a:r>
              <a:rPr lang="en-US" sz="900" dirty="0">
                <a:latin typeface="Arial"/>
                <a:cs typeface="Arial"/>
              </a:rPr>
              <a:t>et</a:t>
            </a:r>
            <a:r>
              <a:rPr lang="en-US" sz="900" spc="-14" dirty="0">
                <a:latin typeface="Arial"/>
                <a:cs typeface="Arial"/>
              </a:rPr>
              <a:t>w</a:t>
            </a:r>
            <a:r>
              <a:rPr lang="en-US" sz="900" dirty="0">
                <a:latin typeface="Arial"/>
                <a:cs typeface="Arial"/>
              </a:rPr>
              <a:t>een gro</a:t>
            </a:r>
            <a:r>
              <a:rPr lang="en-US" sz="900" spc="-9" dirty="0">
                <a:latin typeface="Arial"/>
                <a:cs typeface="Arial"/>
              </a:rPr>
              <a:t>u</a:t>
            </a:r>
            <a:r>
              <a:rPr lang="en-US" sz="900" dirty="0">
                <a:latin typeface="Arial"/>
                <a:cs typeface="Arial"/>
              </a:rPr>
              <a:t>ps</a:t>
            </a:r>
            <a:r>
              <a:rPr lang="en-US" sz="900" spc="-5" dirty="0">
                <a:latin typeface="Arial"/>
                <a:cs typeface="Arial"/>
              </a:rPr>
              <a:t> </a:t>
            </a:r>
            <a:r>
              <a:rPr lang="en-US" sz="900" dirty="0">
                <a:latin typeface="Arial"/>
                <a:cs typeface="Arial"/>
              </a:rPr>
              <a:t>are </a:t>
            </a:r>
            <a:r>
              <a:rPr lang="en-US" sz="900" spc="-9" dirty="0">
                <a:latin typeface="Arial"/>
                <a:cs typeface="Arial"/>
              </a:rPr>
              <a:t>n</a:t>
            </a:r>
            <a:r>
              <a:rPr lang="en-US" sz="900" dirty="0">
                <a:latin typeface="Arial"/>
                <a:cs typeface="Arial"/>
              </a:rPr>
              <a:t>ot </a:t>
            </a:r>
            <a:r>
              <a:rPr lang="en-US" sz="900" spc="-9" dirty="0">
                <a:latin typeface="Arial"/>
                <a:cs typeface="Arial"/>
              </a:rPr>
              <a:t>s</a:t>
            </a:r>
            <a:r>
              <a:rPr lang="en-US" sz="900" dirty="0">
                <a:latin typeface="Arial"/>
                <a:cs typeface="Arial"/>
              </a:rPr>
              <a:t>t</a:t>
            </a:r>
            <a:r>
              <a:rPr lang="en-US" sz="900" spc="-9" dirty="0">
                <a:latin typeface="Arial"/>
                <a:cs typeface="Arial"/>
              </a:rPr>
              <a:t>a</a:t>
            </a:r>
            <a:r>
              <a:rPr lang="en-US" sz="900" dirty="0">
                <a:latin typeface="Arial"/>
                <a:cs typeface="Arial"/>
              </a:rPr>
              <a:t>t</a:t>
            </a:r>
            <a:r>
              <a:rPr lang="en-US" sz="900" spc="5" dirty="0">
                <a:latin typeface="Arial"/>
                <a:cs typeface="Arial"/>
              </a:rPr>
              <a:t>is</a:t>
            </a:r>
            <a:r>
              <a:rPr lang="en-US" sz="900" dirty="0">
                <a:latin typeface="Arial"/>
                <a:cs typeface="Arial"/>
              </a:rPr>
              <a:t>t</a:t>
            </a:r>
            <a:r>
              <a:rPr lang="en-US" sz="900" spc="-9" dirty="0">
                <a:latin typeface="Arial"/>
                <a:cs typeface="Arial"/>
              </a:rPr>
              <a:t>i</a:t>
            </a:r>
            <a:r>
              <a:rPr lang="en-US" sz="900" spc="5" dirty="0">
                <a:latin typeface="Arial"/>
                <a:cs typeface="Arial"/>
              </a:rPr>
              <a:t>c</a:t>
            </a:r>
            <a:r>
              <a:rPr lang="en-US" sz="900" spc="-9" dirty="0">
                <a:latin typeface="Arial"/>
                <a:cs typeface="Arial"/>
              </a:rPr>
              <a:t>a</a:t>
            </a:r>
            <a:r>
              <a:rPr lang="en-US" sz="900" dirty="0">
                <a:latin typeface="Arial"/>
                <a:cs typeface="Arial"/>
              </a:rPr>
              <a:t>lly </a:t>
            </a:r>
            <a:r>
              <a:rPr lang="en-US" sz="900" spc="5" dirty="0">
                <a:latin typeface="Arial"/>
                <a:cs typeface="Arial"/>
              </a:rPr>
              <a:t>s</a:t>
            </a:r>
            <a:r>
              <a:rPr lang="en-US" sz="900" dirty="0">
                <a:latin typeface="Arial"/>
                <a:cs typeface="Arial"/>
              </a:rPr>
              <a:t>ig</a:t>
            </a:r>
            <a:r>
              <a:rPr lang="en-US" sz="900" spc="-9" dirty="0">
                <a:latin typeface="Arial"/>
                <a:cs typeface="Arial"/>
              </a:rPr>
              <a:t>n</a:t>
            </a:r>
            <a:r>
              <a:rPr lang="en-US" sz="900" dirty="0">
                <a:latin typeface="Arial"/>
                <a:cs typeface="Arial"/>
              </a:rPr>
              <a:t>if</a:t>
            </a:r>
            <a:r>
              <a:rPr lang="en-US" sz="900" spc="-9" dirty="0">
                <a:latin typeface="Arial"/>
                <a:cs typeface="Arial"/>
              </a:rPr>
              <a:t>i</a:t>
            </a:r>
            <a:r>
              <a:rPr lang="en-US" sz="900" spc="5" dirty="0">
                <a:latin typeface="Arial"/>
                <a:cs typeface="Arial"/>
              </a:rPr>
              <a:t>c</a:t>
            </a:r>
            <a:r>
              <a:rPr lang="en-US" sz="900" dirty="0">
                <a:latin typeface="Arial"/>
                <a:cs typeface="Arial"/>
              </a:rPr>
              <a:t>ant</a:t>
            </a:r>
            <a:r>
              <a:rPr lang="en-US" sz="900" spc="-9" dirty="0">
                <a:latin typeface="Arial"/>
                <a:cs typeface="Arial"/>
              </a:rPr>
              <a:t> </a:t>
            </a:r>
            <a:r>
              <a:rPr lang="en-US" sz="900" dirty="0">
                <a:latin typeface="Arial"/>
                <a:cs typeface="Arial"/>
              </a:rPr>
              <a:t>or </a:t>
            </a:r>
            <a:r>
              <a:rPr lang="en-US" sz="900" spc="-9" dirty="0">
                <a:latin typeface="Arial"/>
                <a:cs typeface="Arial"/>
              </a:rPr>
              <a:t>d</a:t>
            </a:r>
            <a:r>
              <a:rPr lang="en-US" sz="900" dirty="0">
                <a:latin typeface="Arial"/>
                <a:cs typeface="Arial"/>
              </a:rPr>
              <a:t>iffer</a:t>
            </a:r>
            <a:r>
              <a:rPr lang="en-US" sz="900" spc="-14" dirty="0">
                <a:latin typeface="Arial"/>
                <a:cs typeface="Arial"/>
              </a:rPr>
              <a:t> </a:t>
            </a:r>
            <a:r>
              <a:rPr lang="en-US" sz="900" dirty="0">
                <a:latin typeface="Arial"/>
                <a:cs typeface="Arial"/>
              </a:rPr>
              <a:t>by</a:t>
            </a:r>
            <a:r>
              <a:rPr lang="en-US" sz="900" spc="-9" dirty="0">
                <a:latin typeface="Arial"/>
                <a:cs typeface="Arial"/>
              </a:rPr>
              <a:t> </a:t>
            </a:r>
            <a:r>
              <a:rPr lang="en-US" sz="900" spc="5" dirty="0">
                <a:latin typeface="Arial"/>
                <a:cs typeface="Arial"/>
              </a:rPr>
              <a:t>l</a:t>
            </a:r>
            <a:r>
              <a:rPr lang="en-US" sz="900" spc="-9" dirty="0">
                <a:latin typeface="Arial"/>
                <a:cs typeface="Arial"/>
              </a:rPr>
              <a:t>e</a:t>
            </a:r>
            <a:r>
              <a:rPr lang="en-US" sz="900" spc="5" dirty="0">
                <a:latin typeface="Arial"/>
                <a:cs typeface="Arial"/>
              </a:rPr>
              <a:t>s</a:t>
            </a:r>
            <a:r>
              <a:rPr lang="en-US" sz="900" dirty="0">
                <a:latin typeface="Arial"/>
                <a:cs typeface="Arial"/>
              </a:rPr>
              <a:t>s</a:t>
            </a:r>
            <a:r>
              <a:rPr lang="en-US" sz="900" spc="5" dirty="0">
                <a:latin typeface="Arial"/>
                <a:cs typeface="Arial"/>
              </a:rPr>
              <a:t> </a:t>
            </a:r>
            <a:r>
              <a:rPr lang="en-US" sz="900" spc="-9" dirty="0">
                <a:latin typeface="Arial"/>
                <a:cs typeface="Arial"/>
              </a:rPr>
              <a:t>t</a:t>
            </a:r>
            <a:r>
              <a:rPr lang="en-US" sz="900" dirty="0">
                <a:latin typeface="Arial"/>
                <a:cs typeface="Arial"/>
              </a:rPr>
              <a:t>h</a:t>
            </a:r>
            <a:r>
              <a:rPr lang="en-US" sz="900" spc="-9" dirty="0">
                <a:latin typeface="Arial"/>
                <a:cs typeface="Arial"/>
              </a:rPr>
              <a:t>a</a:t>
            </a:r>
            <a:r>
              <a:rPr lang="en-US" sz="900" dirty="0">
                <a:latin typeface="Arial"/>
                <a:cs typeface="Arial"/>
              </a:rPr>
              <a:t>n 1% </a:t>
            </a:r>
            <a:r>
              <a:rPr lang="en-US" sz="900" spc="-9" dirty="0">
                <a:latin typeface="Arial"/>
                <a:cs typeface="Arial"/>
              </a:rPr>
              <a:t>p</a:t>
            </a:r>
            <a:r>
              <a:rPr lang="en-US" sz="900" dirty="0">
                <a:latin typeface="Arial"/>
                <a:cs typeface="Arial"/>
              </a:rPr>
              <a:t>er </a:t>
            </a:r>
            <a:r>
              <a:rPr lang="en-US" sz="900" spc="-5" dirty="0">
                <a:latin typeface="Arial"/>
                <a:cs typeface="Arial"/>
              </a:rPr>
              <a:t>y</a:t>
            </a:r>
            <a:r>
              <a:rPr lang="en-US" sz="900" dirty="0">
                <a:latin typeface="Arial"/>
                <a:cs typeface="Arial"/>
              </a:rPr>
              <a:t>ea</a:t>
            </a:r>
            <a:r>
              <a:rPr lang="en-US" sz="900" spc="14" dirty="0">
                <a:latin typeface="Arial"/>
                <a:cs typeface="Arial"/>
              </a:rPr>
              <a:t>r</a:t>
            </a:r>
            <a:r>
              <a:rPr lang="en-US" sz="900" dirty="0">
                <a:latin typeface="Arial"/>
                <a:cs typeface="Arial"/>
              </a:rPr>
              <a:t>.</a:t>
            </a:r>
          </a:p>
          <a:p>
            <a:pPr marL="391538" marR="80718" indent="-171450">
              <a:buFont typeface="Arial" panose="020B0604020202020204" pitchFamily="34" charset="0"/>
              <a:buChar char="•"/>
              <a:tabLst>
                <a:tab pos="429143" algn="l"/>
              </a:tabLst>
            </a:pPr>
            <a:r>
              <a:rPr lang="en-US" sz="900" b="1" dirty="0">
                <a:latin typeface="Arial"/>
                <a:cs typeface="Arial"/>
              </a:rPr>
              <a:t>Impro</a:t>
            </a:r>
            <a:r>
              <a:rPr lang="en-US" sz="900" b="1" spc="-9" dirty="0">
                <a:latin typeface="Arial"/>
                <a:cs typeface="Arial"/>
              </a:rPr>
              <a:t>v</a:t>
            </a:r>
            <a:r>
              <a:rPr lang="en-US" sz="900" b="1" dirty="0">
                <a:latin typeface="Arial"/>
                <a:cs typeface="Arial"/>
              </a:rPr>
              <a:t>ing</a:t>
            </a:r>
            <a:r>
              <a:rPr lang="en-US" sz="900" b="1" spc="5" dirty="0">
                <a:latin typeface="Arial"/>
                <a:cs typeface="Arial"/>
              </a:rPr>
              <a:t> </a:t>
            </a:r>
            <a:r>
              <a:rPr lang="en-US" sz="900" dirty="0">
                <a:latin typeface="Arial"/>
                <a:cs typeface="Arial"/>
              </a:rPr>
              <a:t>= D</a:t>
            </a:r>
            <a:r>
              <a:rPr lang="en-US" sz="900" spc="-9" dirty="0">
                <a:latin typeface="Arial"/>
                <a:cs typeface="Arial"/>
              </a:rPr>
              <a:t>i</a:t>
            </a:r>
            <a:r>
              <a:rPr lang="en-US" sz="900" spc="5" dirty="0">
                <a:latin typeface="Arial"/>
                <a:cs typeface="Arial"/>
              </a:rPr>
              <a:t>s</a:t>
            </a:r>
            <a:r>
              <a:rPr lang="en-US" sz="900" dirty="0">
                <a:latin typeface="Arial"/>
                <a:cs typeface="Arial"/>
              </a:rPr>
              <a:t>pa</a:t>
            </a:r>
            <a:r>
              <a:rPr lang="en-US" sz="900" spc="-14" dirty="0">
                <a:latin typeface="Arial"/>
                <a:cs typeface="Arial"/>
              </a:rPr>
              <a:t>r</a:t>
            </a:r>
            <a:r>
              <a:rPr lang="en-US" sz="900" dirty="0">
                <a:latin typeface="Arial"/>
                <a:cs typeface="Arial"/>
              </a:rPr>
              <a:t>it</a:t>
            </a:r>
            <a:r>
              <a:rPr lang="en-US" sz="900" spc="5" dirty="0">
                <a:latin typeface="Arial"/>
                <a:cs typeface="Arial"/>
              </a:rPr>
              <a:t>i</a:t>
            </a:r>
            <a:r>
              <a:rPr lang="en-US" sz="900" spc="-9" dirty="0">
                <a:latin typeface="Arial"/>
                <a:cs typeface="Arial"/>
              </a:rPr>
              <a:t>e</a:t>
            </a:r>
            <a:r>
              <a:rPr lang="en-US" sz="900" dirty="0">
                <a:latin typeface="Arial"/>
                <a:cs typeface="Arial"/>
              </a:rPr>
              <a:t>s</a:t>
            </a:r>
            <a:r>
              <a:rPr lang="en-US" sz="900" spc="5" dirty="0">
                <a:latin typeface="Arial"/>
                <a:cs typeface="Arial"/>
              </a:rPr>
              <a:t> </a:t>
            </a:r>
            <a:r>
              <a:rPr lang="en-US" sz="900" dirty="0">
                <a:latin typeface="Arial"/>
                <a:cs typeface="Arial"/>
              </a:rPr>
              <a:t>a</a:t>
            </a:r>
            <a:r>
              <a:rPr lang="en-US" sz="900" spc="-14" dirty="0">
                <a:latin typeface="Arial"/>
                <a:cs typeface="Arial"/>
              </a:rPr>
              <a:t>r</a:t>
            </a:r>
            <a:r>
              <a:rPr lang="en-US" sz="900" dirty="0">
                <a:latin typeface="Arial"/>
                <a:cs typeface="Arial"/>
              </a:rPr>
              <a:t>e </a:t>
            </a:r>
            <a:r>
              <a:rPr lang="en-US" sz="900" spc="-9" dirty="0">
                <a:latin typeface="Arial"/>
                <a:cs typeface="Arial"/>
              </a:rPr>
              <a:t>g</a:t>
            </a:r>
            <a:r>
              <a:rPr lang="en-US" sz="900" dirty="0">
                <a:latin typeface="Arial"/>
                <a:cs typeface="Arial"/>
              </a:rPr>
              <a:t>etti</a:t>
            </a:r>
            <a:r>
              <a:rPr lang="en-US" sz="900" spc="-9" dirty="0">
                <a:latin typeface="Arial"/>
                <a:cs typeface="Arial"/>
              </a:rPr>
              <a:t>n</a:t>
            </a:r>
            <a:r>
              <a:rPr lang="en-US" sz="900" dirty="0">
                <a:latin typeface="Arial"/>
                <a:cs typeface="Arial"/>
              </a:rPr>
              <a:t>g </a:t>
            </a:r>
            <a:r>
              <a:rPr lang="en-US" sz="900" spc="-5" dirty="0">
                <a:latin typeface="Arial"/>
                <a:cs typeface="Arial"/>
              </a:rPr>
              <a:t>s</a:t>
            </a:r>
            <a:r>
              <a:rPr lang="en-US" sz="900" spc="5" dirty="0">
                <a:latin typeface="Arial"/>
                <a:cs typeface="Arial"/>
              </a:rPr>
              <a:t>m</a:t>
            </a:r>
            <a:r>
              <a:rPr lang="en-US" sz="900" dirty="0">
                <a:latin typeface="Arial"/>
                <a:cs typeface="Arial"/>
              </a:rPr>
              <a:t>a</a:t>
            </a:r>
            <a:r>
              <a:rPr lang="en-US" sz="900" spc="-9" dirty="0">
                <a:latin typeface="Arial"/>
                <a:cs typeface="Arial"/>
              </a:rPr>
              <a:t>l</a:t>
            </a:r>
            <a:r>
              <a:rPr lang="en-US" sz="900" dirty="0">
                <a:latin typeface="Arial"/>
                <a:cs typeface="Arial"/>
              </a:rPr>
              <a:t>ler.</a:t>
            </a:r>
            <a:r>
              <a:rPr lang="en-US" sz="900" spc="18" dirty="0">
                <a:latin typeface="Arial"/>
                <a:cs typeface="Arial"/>
              </a:rPr>
              <a:t> </a:t>
            </a:r>
            <a:r>
              <a:rPr lang="en-US" sz="900" dirty="0">
                <a:latin typeface="Arial"/>
                <a:cs typeface="Arial"/>
              </a:rPr>
              <a:t>D</a:t>
            </a:r>
            <a:r>
              <a:rPr lang="en-US" sz="900" spc="-9" dirty="0">
                <a:latin typeface="Arial"/>
                <a:cs typeface="Arial"/>
              </a:rPr>
              <a:t>i</a:t>
            </a:r>
            <a:r>
              <a:rPr lang="en-US" sz="900" dirty="0">
                <a:latin typeface="Arial"/>
                <a:cs typeface="Arial"/>
              </a:rPr>
              <a:t>ffer</a:t>
            </a:r>
            <a:r>
              <a:rPr lang="en-US" sz="900" spc="-9" dirty="0">
                <a:latin typeface="Arial"/>
                <a:cs typeface="Arial"/>
              </a:rPr>
              <a:t>e</a:t>
            </a:r>
            <a:r>
              <a:rPr lang="en-US" sz="900" dirty="0">
                <a:latin typeface="Arial"/>
                <a:cs typeface="Arial"/>
              </a:rPr>
              <a:t>n</a:t>
            </a:r>
            <a:r>
              <a:rPr lang="en-US" sz="900" spc="5" dirty="0">
                <a:latin typeface="Arial"/>
                <a:cs typeface="Arial"/>
              </a:rPr>
              <a:t>c</a:t>
            </a:r>
            <a:r>
              <a:rPr lang="en-US" sz="900" spc="-9" dirty="0">
                <a:latin typeface="Arial"/>
                <a:cs typeface="Arial"/>
              </a:rPr>
              <a:t>e</a:t>
            </a:r>
            <a:r>
              <a:rPr lang="en-US" sz="900" dirty="0">
                <a:latin typeface="Arial"/>
                <a:cs typeface="Arial"/>
              </a:rPr>
              <a:t>s</a:t>
            </a:r>
            <a:r>
              <a:rPr lang="en-US" sz="900" spc="5" dirty="0">
                <a:latin typeface="Arial"/>
                <a:cs typeface="Arial"/>
              </a:rPr>
              <a:t> </a:t>
            </a:r>
            <a:r>
              <a:rPr lang="en-US" sz="900" spc="-9" dirty="0">
                <a:latin typeface="Arial"/>
                <a:cs typeface="Arial"/>
              </a:rPr>
              <a:t>i</a:t>
            </a:r>
            <a:r>
              <a:rPr lang="en-US" sz="900" dirty="0">
                <a:latin typeface="Arial"/>
                <a:cs typeface="Arial"/>
              </a:rPr>
              <a:t>n </a:t>
            </a:r>
            <a:r>
              <a:rPr lang="en-US" sz="900" spc="-9" dirty="0">
                <a:latin typeface="Arial"/>
                <a:cs typeface="Arial"/>
              </a:rPr>
              <a:t>r</a:t>
            </a:r>
            <a:r>
              <a:rPr lang="en-US" sz="900" dirty="0">
                <a:latin typeface="Arial"/>
                <a:cs typeface="Arial"/>
              </a:rPr>
              <a:t>ates</a:t>
            </a:r>
            <a:r>
              <a:rPr lang="en-US" sz="900" spc="-5" dirty="0">
                <a:latin typeface="Arial"/>
                <a:cs typeface="Arial"/>
              </a:rPr>
              <a:t> </a:t>
            </a:r>
            <a:r>
              <a:rPr lang="en-US" sz="900" dirty="0">
                <a:latin typeface="Arial"/>
                <a:cs typeface="Arial"/>
              </a:rPr>
              <a:t>bet</a:t>
            </a:r>
            <a:r>
              <a:rPr lang="en-US" sz="900" spc="-14" dirty="0">
                <a:latin typeface="Arial"/>
                <a:cs typeface="Arial"/>
              </a:rPr>
              <a:t>w</a:t>
            </a:r>
            <a:r>
              <a:rPr lang="en-US" sz="900" dirty="0">
                <a:latin typeface="Arial"/>
                <a:cs typeface="Arial"/>
              </a:rPr>
              <a:t>een g</a:t>
            </a:r>
            <a:r>
              <a:rPr lang="en-US" sz="900" spc="-14" dirty="0">
                <a:latin typeface="Arial"/>
                <a:cs typeface="Arial"/>
              </a:rPr>
              <a:t>r</a:t>
            </a:r>
            <a:r>
              <a:rPr lang="en-US" sz="900" dirty="0">
                <a:latin typeface="Arial"/>
                <a:cs typeface="Arial"/>
              </a:rPr>
              <a:t>ou</a:t>
            </a:r>
            <a:r>
              <a:rPr lang="en-US" sz="900" spc="-9" dirty="0">
                <a:latin typeface="Arial"/>
                <a:cs typeface="Arial"/>
              </a:rPr>
              <a:t>p</a:t>
            </a:r>
            <a:r>
              <a:rPr lang="en-US" sz="900" dirty="0">
                <a:latin typeface="Arial"/>
                <a:cs typeface="Arial"/>
              </a:rPr>
              <a:t>s</a:t>
            </a:r>
            <a:r>
              <a:rPr lang="en-US" sz="900" spc="5" dirty="0">
                <a:latin typeface="Arial"/>
                <a:cs typeface="Arial"/>
              </a:rPr>
              <a:t> </a:t>
            </a:r>
            <a:r>
              <a:rPr lang="en-US" sz="900" dirty="0">
                <a:latin typeface="Arial"/>
                <a:cs typeface="Arial"/>
              </a:rPr>
              <a:t>are</a:t>
            </a:r>
            <a:r>
              <a:rPr lang="en-US" sz="900" spc="-9" dirty="0">
                <a:latin typeface="Arial"/>
                <a:cs typeface="Arial"/>
              </a:rPr>
              <a:t> </a:t>
            </a:r>
            <a:r>
              <a:rPr lang="en-US" sz="900" spc="5" dirty="0">
                <a:latin typeface="Arial"/>
                <a:cs typeface="Arial"/>
              </a:rPr>
              <a:t>s</a:t>
            </a:r>
            <a:r>
              <a:rPr lang="en-US" sz="900" dirty="0">
                <a:latin typeface="Arial"/>
                <a:cs typeface="Arial"/>
              </a:rPr>
              <a:t>t</a:t>
            </a:r>
            <a:r>
              <a:rPr lang="en-US" sz="900" spc="-9" dirty="0">
                <a:latin typeface="Arial"/>
                <a:cs typeface="Arial"/>
              </a:rPr>
              <a:t>a</a:t>
            </a:r>
            <a:r>
              <a:rPr lang="en-US" sz="900" dirty="0">
                <a:latin typeface="Arial"/>
                <a:cs typeface="Arial"/>
              </a:rPr>
              <a:t>t</a:t>
            </a:r>
            <a:r>
              <a:rPr lang="en-US" sz="900" spc="5" dirty="0">
                <a:latin typeface="Arial"/>
                <a:cs typeface="Arial"/>
              </a:rPr>
              <a:t>i</a:t>
            </a:r>
            <a:r>
              <a:rPr lang="en-US" sz="900" spc="-9" dirty="0">
                <a:latin typeface="Arial"/>
                <a:cs typeface="Arial"/>
              </a:rPr>
              <a:t>s</a:t>
            </a:r>
            <a:r>
              <a:rPr lang="en-US" sz="900" dirty="0">
                <a:latin typeface="Arial"/>
                <a:cs typeface="Arial"/>
              </a:rPr>
              <a:t>t</a:t>
            </a:r>
            <a:r>
              <a:rPr lang="en-US" sz="900" spc="5" dirty="0">
                <a:latin typeface="Arial"/>
                <a:cs typeface="Arial"/>
              </a:rPr>
              <a:t>ic</a:t>
            </a:r>
            <a:r>
              <a:rPr lang="en-US" sz="900" spc="-9" dirty="0">
                <a:latin typeface="Arial"/>
                <a:cs typeface="Arial"/>
              </a:rPr>
              <a:t>a</a:t>
            </a:r>
            <a:r>
              <a:rPr lang="en-US" sz="900" dirty="0">
                <a:latin typeface="Arial"/>
                <a:cs typeface="Arial"/>
              </a:rPr>
              <a:t>lly</a:t>
            </a:r>
            <a:r>
              <a:rPr lang="en-US" sz="900" spc="-9" dirty="0">
                <a:latin typeface="Arial"/>
                <a:cs typeface="Arial"/>
              </a:rPr>
              <a:t> </a:t>
            </a:r>
            <a:r>
              <a:rPr lang="en-US" sz="900" spc="5" dirty="0">
                <a:latin typeface="Arial"/>
                <a:cs typeface="Arial"/>
              </a:rPr>
              <a:t>s</a:t>
            </a:r>
            <a:r>
              <a:rPr lang="en-US" sz="900" spc="-9" dirty="0">
                <a:latin typeface="Arial"/>
                <a:cs typeface="Arial"/>
              </a:rPr>
              <a:t>i</a:t>
            </a:r>
            <a:r>
              <a:rPr lang="en-US" sz="900" dirty="0">
                <a:latin typeface="Arial"/>
                <a:cs typeface="Arial"/>
              </a:rPr>
              <a:t>gn</a:t>
            </a:r>
            <a:r>
              <a:rPr lang="en-US" sz="900" spc="-9" dirty="0">
                <a:latin typeface="Arial"/>
                <a:cs typeface="Arial"/>
              </a:rPr>
              <a:t>i</a:t>
            </a:r>
            <a:r>
              <a:rPr lang="en-US" sz="900" dirty="0">
                <a:latin typeface="Arial"/>
                <a:cs typeface="Arial"/>
              </a:rPr>
              <a:t>f</a:t>
            </a:r>
            <a:r>
              <a:rPr lang="en-US" sz="900" spc="5" dirty="0">
                <a:latin typeface="Arial"/>
                <a:cs typeface="Arial"/>
              </a:rPr>
              <a:t>i</a:t>
            </a:r>
            <a:r>
              <a:rPr lang="en-US" sz="900" spc="-9" dirty="0">
                <a:latin typeface="Arial"/>
                <a:cs typeface="Arial"/>
              </a:rPr>
              <a:t>c</a:t>
            </a:r>
            <a:r>
              <a:rPr lang="en-US" sz="900" dirty="0">
                <a:latin typeface="Arial"/>
                <a:cs typeface="Arial"/>
              </a:rPr>
              <a:t>ant and </a:t>
            </a:r>
            <a:r>
              <a:rPr lang="en-US" sz="900" spc="-9" dirty="0">
                <a:latin typeface="Arial"/>
                <a:cs typeface="Arial"/>
              </a:rPr>
              <a:t>p</a:t>
            </a:r>
            <a:r>
              <a:rPr lang="en-US" sz="900" dirty="0">
                <a:latin typeface="Arial"/>
                <a:cs typeface="Arial"/>
              </a:rPr>
              <a:t>opu</a:t>
            </a:r>
            <a:r>
              <a:rPr lang="en-US" sz="900" spc="-9" dirty="0">
                <a:latin typeface="Arial"/>
                <a:cs typeface="Arial"/>
              </a:rPr>
              <a:t>l</a:t>
            </a:r>
            <a:r>
              <a:rPr lang="en-US" sz="900" dirty="0">
                <a:latin typeface="Arial"/>
                <a:cs typeface="Arial"/>
              </a:rPr>
              <a:t>at</a:t>
            </a:r>
            <a:r>
              <a:rPr lang="en-US" sz="900" spc="-9" dirty="0">
                <a:latin typeface="Arial"/>
                <a:cs typeface="Arial"/>
              </a:rPr>
              <a:t>i</a:t>
            </a:r>
            <a:r>
              <a:rPr lang="en-US" sz="900" dirty="0">
                <a:latin typeface="Arial"/>
                <a:cs typeface="Arial"/>
              </a:rPr>
              <a:t>on ra</a:t>
            </a:r>
            <a:r>
              <a:rPr lang="en-US" sz="900" spc="-9" dirty="0">
                <a:latin typeface="Arial"/>
                <a:cs typeface="Arial"/>
              </a:rPr>
              <a:t>t</a:t>
            </a:r>
            <a:r>
              <a:rPr lang="en-US" sz="900" dirty="0">
                <a:latin typeface="Arial"/>
                <a:cs typeface="Arial"/>
              </a:rPr>
              <a:t>es</a:t>
            </a:r>
            <a:r>
              <a:rPr lang="en-US" sz="900" spc="-5" dirty="0">
                <a:latin typeface="Arial"/>
                <a:cs typeface="Arial"/>
              </a:rPr>
              <a:t> </a:t>
            </a:r>
            <a:r>
              <a:rPr lang="en-US" sz="900" dirty="0">
                <a:latin typeface="Arial"/>
                <a:cs typeface="Arial"/>
              </a:rPr>
              <a:t>e</a:t>
            </a:r>
            <a:r>
              <a:rPr lang="en-US" sz="900" spc="-18" dirty="0">
                <a:latin typeface="Arial"/>
                <a:cs typeface="Arial"/>
              </a:rPr>
              <a:t>x</a:t>
            </a:r>
            <a:r>
              <a:rPr lang="en-US" sz="900" spc="5" dirty="0">
                <a:latin typeface="Arial"/>
                <a:cs typeface="Arial"/>
              </a:rPr>
              <a:t>c</a:t>
            </a:r>
            <a:r>
              <a:rPr lang="en-US" sz="900" dirty="0">
                <a:latin typeface="Arial"/>
                <a:cs typeface="Arial"/>
              </a:rPr>
              <a:t>eed </a:t>
            </a:r>
            <a:r>
              <a:rPr lang="en-US" sz="900" spc="-9" dirty="0">
                <a:latin typeface="Arial"/>
                <a:cs typeface="Arial"/>
              </a:rPr>
              <a:t>r</a:t>
            </a:r>
            <a:r>
              <a:rPr lang="en-US" sz="900" dirty="0">
                <a:latin typeface="Arial"/>
                <a:cs typeface="Arial"/>
              </a:rPr>
              <a:t>efere</a:t>
            </a:r>
            <a:r>
              <a:rPr lang="en-US" sz="900" spc="-9" dirty="0">
                <a:latin typeface="Arial"/>
                <a:cs typeface="Arial"/>
              </a:rPr>
              <a:t>n</a:t>
            </a:r>
            <a:r>
              <a:rPr lang="en-US" sz="900" spc="5" dirty="0">
                <a:latin typeface="Arial"/>
                <a:cs typeface="Arial"/>
              </a:rPr>
              <a:t>c</a:t>
            </a:r>
            <a:r>
              <a:rPr lang="en-US" sz="900" dirty="0">
                <a:latin typeface="Arial"/>
                <a:cs typeface="Arial"/>
              </a:rPr>
              <a:t>e</a:t>
            </a:r>
            <a:r>
              <a:rPr lang="en-US" sz="900" spc="-9" dirty="0">
                <a:latin typeface="Arial"/>
                <a:cs typeface="Arial"/>
              </a:rPr>
              <a:t> </a:t>
            </a:r>
            <a:r>
              <a:rPr lang="en-US" sz="900" dirty="0">
                <a:latin typeface="Arial"/>
                <a:cs typeface="Arial"/>
              </a:rPr>
              <a:t>group</a:t>
            </a:r>
            <a:r>
              <a:rPr lang="en-US" sz="900" spc="-9" dirty="0">
                <a:latin typeface="Arial"/>
                <a:cs typeface="Arial"/>
              </a:rPr>
              <a:t> </a:t>
            </a:r>
            <a:r>
              <a:rPr lang="en-US" sz="900" dirty="0">
                <a:latin typeface="Arial"/>
                <a:cs typeface="Arial"/>
              </a:rPr>
              <a:t>rat</a:t>
            </a:r>
            <a:r>
              <a:rPr lang="en-US" sz="900" spc="-9" dirty="0">
                <a:latin typeface="Arial"/>
                <a:cs typeface="Arial"/>
              </a:rPr>
              <a:t>e</a:t>
            </a:r>
            <a:r>
              <a:rPr lang="en-US" sz="900" dirty="0">
                <a:latin typeface="Arial"/>
                <a:cs typeface="Arial"/>
              </a:rPr>
              <a:t>s</a:t>
            </a:r>
            <a:r>
              <a:rPr lang="en-US" sz="900" spc="5" dirty="0">
                <a:latin typeface="Arial"/>
                <a:cs typeface="Arial"/>
              </a:rPr>
              <a:t> </a:t>
            </a:r>
            <a:r>
              <a:rPr lang="en-US" sz="900" dirty="0">
                <a:latin typeface="Arial"/>
                <a:cs typeface="Arial"/>
              </a:rPr>
              <a:t>by</a:t>
            </a:r>
            <a:r>
              <a:rPr lang="en-US" sz="900" spc="-9" dirty="0">
                <a:latin typeface="Arial"/>
                <a:cs typeface="Arial"/>
              </a:rPr>
              <a:t> </a:t>
            </a:r>
            <a:r>
              <a:rPr lang="en-US" sz="900" dirty="0">
                <a:latin typeface="Arial"/>
                <a:cs typeface="Arial"/>
              </a:rPr>
              <a:t>at</a:t>
            </a:r>
            <a:r>
              <a:rPr lang="en-US" sz="900" spc="-9" dirty="0">
                <a:latin typeface="Arial"/>
                <a:cs typeface="Arial"/>
              </a:rPr>
              <a:t> </a:t>
            </a:r>
            <a:r>
              <a:rPr lang="en-US" sz="900" spc="5" dirty="0">
                <a:latin typeface="Arial"/>
                <a:cs typeface="Arial"/>
              </a:rPr>
              <a:t>l</a:t>
            </a:r>
            <a:r>
              <a:rPr lang="en-US" sz="900" dirty="0">
                <a:latin typeface="Arial"/>
                <a:cs typeface="Arial"/>
              </a:rPr>
              <a:t>e</a:t>
            </a:r>
            <a:r>
              <a:rPr lang="en-US" sz="900" spc="-9" dirty="0">
                <a:latin typeface="Arial"/>
                <a:cs typeface="Arial"/>
              </a:rPr>
              <a:t>a</a:t>
            </a:r>
            <a:r>
              <a:rPr lang="en-US" sz="900" spc="5" dirty="0">
                <a:latin typeface="Arial"/>
                <a:cs typeface="Arial"/>
              </a:rPr>
              <a:t>s</a:t>
            </a:r>
            <a:r>
              <a:rPr lang="en-US" sz="900" dirty="0">
                <a:latin typeface="Arial"/>
                <a:cs typeface="Arial"/>
              </a:rPr>
              <a:t>t 1%</a:t>
            </a:r>
            <a:r>
              <a:rPr lang="en-US" sz="900" spc="-9" dirty="0">
                <a:latin typeface="Arial"/>
                <a:cs typeface="Arial"/>
              </a:rPr>
              <a:t> </a:t>
            </a:r>
            <a:r>
              <a:rPr lang="en-US" sz="900" dirty="0">
                <a:latin typeface="Arial"/>
                <a:cs typeface="Arial"/>
              </a:rPr>
              <a:t>per </a:t>
            </a:r>
            <a:r>
              <a:rPr lang="en-US" sz="900" spc="-5" dirty="0">
                <a:latin typeface="Arial"/>
                <a:cs typeface="Arial"/>
              </a:rPr>
              <a:t>y</a:t>
            </a:r>
            <a:r>
              <a:rPr lang="en-US" sz="900" dirty="0">
                <a:latin typeface="Arial"/>
                <a:cs typeface="Arial"/>
              </a:rPr>
              <a:t>ea</a:t>
            </a:r>
            <a:r>
              <a:rPr lang="en-US" sz="900" spc="-14" dirty="0">
                <a:latin typeface="Arial"/>
                <a:cs typeface="Arial"/>
              </a:rPr>
              <a:t>r</a:t>
            </a:r>
            <a:r>
              <a:rPr lang="en-US" sz="900" dirty="0">
                <a:latin typeface="Arial"/>
                <a:cs typeface="Arial"/>
              </a:rPr>
              <a:t>.</a:t>
            </a:r>
          </a:p>
          <a:p>
            <a:pPr marL="11614"/>
            <a:endParaRPr lang="en-US" b="1"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b="1" dirty="0" smtClean="0">
                <a:cs typeface="Times New Roman" panose="02020603050405020304" pitchFamily="18" charset="0"/>
              </a:rPr>
              <a:t>Dispa</a:t>
            </a:r>
            <a:r>
              <a:rPr lang="en-US" b="1" spc="-5" dirty="0">
                <a:cs typeface="Times New Roman" panose="02020603050405020304" pitchFamily="18" charset="0"/>
              </a:rPr>
              <a:t>r</a:t>
            </a:r>
            <a:r>
              <a:rPr lang="en-US" b="1" dirty="0">
                <a:cs typeface="Times New Roman" panose="02020603050405020304" pitchFamily="18" charset="0"/>
              </a:rPr>
              <a:t>ity</a:t>
            </a:r>
            <a:r>
              <a:rPr lang="en-US" b="1" spc="-5" dirty="0">
                <a:cs typeface="Times New Roman" panose="02020603050405020304" pitchFamily="18" charset="0"/>
              </a:rPr>
              <a:t> </a:t>
            </a:r>
            <a:r>
              <a:rPr lang="en-US" b="1" dirty="0" smtClean="0">
                <a:cs typeface="Times New Roman" panose="02020603050405020304" pitchFamily="18" charset="0"/>
              </a:rPr>
              <a:t>T</a:t>
            </a:r>
            <a:r>
              <a:rPr lang="en-US" b="1" spc="-5" dirty="0" smtClean="0">
                <a:cs typeface="Times New Roman" panose="02020603050405020304" pitchFamily="18" charset="0"/>
              </a:rPr>
              <a:t>re</a:t>
            </a:r>
            <a:r>
              <a:rPr lang="en-US" b="1" dirty="0" smtClean="0">
                <a:cs typeface="Times New Roman" panose="02020603050405020304" pitchFamily="18" charset="0"/>
              </a:rPr>
              <a:t>nds:</a:t>
            </a:r>
            <a:endParaRPr lang="en-US" dirty="0" smtClean="0">
              <a:cs typeface="Times New Roman" panose="02020603050405020304" pitchFamily="18" charset="0"/>
            </a:endParaRPr>
          </a:p>
          <a:p>
            <a:pPr marL="347472" marR="73169" indent="-182880">
              <a:buFont typeface="Arial" panose="020B0604020202020204" pitchFamily="34" charset="0"/>
              <a:buChar char="•"/>
              <a:tabLst>
                <a:tab pos="220088" algn="l"/>
              </a:tabLst>
            </a:pPr>
            <a:r>
              <a:rPr lang="en-US" dirty="0" smtClean="0">
                <a:cs typeface="Times New Roman" panose="02020603050405020304" pitchFamily="18" charset="0"/>
              </a:rPr>
              <a:t>Th</a:t>
            </a:r>
            <a:r>
              <a:rPr lang="en-US" spc="-5" dirty="0" smtClean="0">
                <a:cs typeface="Times New Roman" panose="02020603050405020304" pitchFamily="18" charset="0"/>
              </a:rPr>
              <a:t>r</a:t>
            </a:r>
            <a:r>
              <a:rPr lang="en-US" dirty="0" smtClean="0">
                <a:cs typeface="Times New Roman" panose="02020603050405020304" pitchFamily="18" charset="0"/>
              </a:rPr>
              <a:t>ou</a:t>
            </a:r>
            <a:r>
              <a:rPr lang="en-US" spc="-14" dirty="0" smtClean="0">
                <a:cs typeface="Times New Roman" panose="02020603050405020304" pitchFamily="18" charset="0"/>
              </a:rPr>
              <a:t>g</a:t>
            </a:r>
            <a:r>
              <a:rPr lang="en-US" dirty="0" smtClean="0">
                <a:cs typeface="Times New Roman" panose="02020603050405020304" pitchFamily="18" charset="0"/>
              </a:rPr>
              <a:t>h </a:t>
            </a:r>
            <a:r>
              <a:rPr lang="en-US" dirty="0">
                <a:cs typeface="Times New Roman" panose="02020603050405020304" pitchFamily="18" charset="0"/>
              </a:rPr>
              <a:t>2012, most dis</a:t>
            </a:r>
            <a:r>
              <a:rPr lang="en-US" spc="9" dirty="0">
                <a:cs typeface="Times New Roman" panose="02020603050405020304" pitchFamily="18" charset="0"/>
              </a:rPr>
              <a:t>p</a:t>
            </a:r>
            <a:r>
              <a:rPr lang="en-US" spc="-5" dirty="0">
                <a:cs typeface="Times New Roman" panose="02020603050405020304" pitchFamily="18" charset="0"/>
              </a:rPr>
              <a:t>a</a:t>
            </a:r>
            <a:r>
              <a:rPr lang="en-US" dirty="0">
                <a:cs typeface="Times New Roman" panose="02020603050405020304" pitchFamily="18" charset="0"/>
              </a:rPr>
              <a:t>rities in a</a:t>
            </a:r>
            <a:r>
              <a:rPr lang="en-US" spc="-9" dirty="0">
                <a:cs typeface="Times New Roman" panose="02020603050405020304" pitchFamily="18" charset="0"/>
              </a:rPr>
              <a:t>c</a:t>
            </a:r>
            <a:r>
              <a:rPr lang="en-US" spc="5" dirty="0">
                <a:cs typeface="Times New Roman" panose="02020603050405020304" pitchFamily="18" charset="0"/>
              </a:rPr>
              <a:t>c</a:t>
            </a:r>
            <a:r>
              <a:rPr lang="en-US" spc="-5" dirty="0">
                <a:cs typeface="Times New Roman" panose="02020603050405020304" pitchFamily="18" charset="0"/>
              </a:rPr>
              <a:t>e</a:t>
            </a:r>
            <a:r>
              <a:rPr lang="en-US" dirty="0">
                <a:cs typeface="Times New Roman" panose="02020603050405020304" pitchFamily="18" charset="0"/>
              </a:rPr>
              <a:t>ss to </a:t>
            </a:r>
            <a:r>
              <a:rPr lang="en-US" spc="-5" dirty="0">
                <a:cs typeface="Times New Roman" panose="02020603050405020304" pitchFamily="18" charset="0"/>
              </a:rPr>
              <a:t>ca</a:t>
            </a:r>
            <a:r>
              <a:rPr lang="en-US" spc="5" dirty="0">
                <a:cs typeface="Times New Roman" panose="02020603050405020304" pitchFamily="18" charset="0"/>
              </a:rPr>
              <a:t>r</a:t>
            </a:r>
            <a:r>
              <a:rPr lang="en-US" dirty="0">
                <a:cs typeface="Times New Roman" panose="02020603050405020304" pitchFamily="18" charset="0"/>
              </a:rPr>
              <a:t>e </a:t>
            </a:r>
            <a:r>
              <a:rPr lang="en-US" spc="5" dirty="0">
                <a:cs typeface="Times New Roman" panose="02020603050405020304" pitchFamily="18" charset="0"/>
              </a:rPr>
              <a:t>r</a:t>
            </a:r>
            <a:r>
              <a:rPr lang="en-US" spc="-5" dirty="0">
                <a:cs typeface="Times New Roman" panose="02020603050405020304" pitchFamily="18" charset="0"/>
              </a:rPr>
              <a:t>e</a:t>
            </a:r>
            <a:r>
              <a:rPr lang="en-US" dirty="0">
                <a:cs typeface="Times New Roman" panose="02020603050405020304" pitchFamily="18" charset="0"/>
              </a:rPr>
              <a:t>lat</a:t>
            </a:r>
            <a:r>
              <a:rPr lang="en-US" spc="-5" dirty="0">
                <a:cs typeface="Times New Roman" panose="02020603050405020304" pitchFamily="18" charset="0"/>
              </a:rPr>
              <a:t>e</a:t>
            </a:r>
            <a:r>
              <a:rPr lang="en-US" dirty="0">
                <a:cs typeface="Times New Roman" panose="02020603050405020304" pitchFamily="18" charset="0"/>
              </a:rPr>
              <a:t>d to ra</a:t>
            </a:r>
            <a:r>
              <a:rPr lang="en-US" spc="-5" dirty="0">
                <a:cs typeface="Times New Roman" panose="02020603050405020304" pitchFamily="18" charset="0"/>
              </a:rPr>
              <a:t>ce</a:t>
            </a:r>
            <a:r>
              <a:rPr lang="en-US" dirty="0">
                <a:cs typeface="Times New Roman" panose="02020603050405020304" pitchFamily="18" charset="0"/>
              </a:rPr>
              <a:t>, </a:t>
            </a:r>
            <a:r>
              <a:rPr lang="en-US" spc="-5" dirty="0">
                <a:cs typeface="Times New Roman" panose="02020603050405020304" pitchFamily="18" charset="0"/>
              </a:rPr>
              <a:t>e</a:t>
            </a:r>
            <a:r>
              <a:rPr lang="en-US" dirty="0">
                <a:cs typeface="Times New Roman" panose="02020603050405020304" pitchFamily="18" charset="0"/>
              </a:rPr>
              <a:t>thni</a:t>
            </a:r>
            <a:r>
              <a:rPr lang="en-US" spc="-5" dirty="0">
                <a:cs typeface="Times New Roman" panose="02020603050405020304" pitchFamily="18" charset="0"/>
              </a:rPr>
              <a:t>c</a:t>
            </a:r>
            <a:r>
              <a:rPr lang="en-US" dirty="0">
                <a:cs typeface="Times New Roman" panose="02020603050405020304" pitchFamily="18" charset="0"/>
              </a:rPr>
              <a:t>i</a:t>
            </a:r>
            <a:r>
              <a:rPr lang="en-US" spc="23" dirty="0">
                <a:cs typeface="Times New Roman" panose="02020603050405020304" pitchFamily="18" charset="0"/>
              </a:rPr>
              <a:t>t</a:t>
            </a:r>
            <a:r>
              <a:rPr lang="en-US" spc="-23" dirty="0">
                <a:cs typeface="Times New Roman" panose="02020603050405020304" pitchFamily="18" charset="0"/>
              </a:rPr>
              <a:t>y</a:t>
            </a:r>
            <a:r>
              <a:rPr lang="en-US" dirty="0">
                <a:cs typeface="Times New Roman" panose="02020603050405020304" pitchFamily="18" charset="0"/>
              </a:rPr>
              <a:t>,</a:t>
            </a:r>
            <a:r>
              <a:rPr lang="en-US" spc="9" dirty="0">
                <a:cs typeface="Times New Roman" panose="02020603050405020304" pitchFamily="18" charset="0"/>
              </a:rPr>
              <a:t> </a:t>
            </a:r>
            <a:r>
              <a:rPr lang="en-US" dirty="0">
                <a:cs typeface="Times New Roman" panose="02020603050405020304" pitchFamily="18" charset="0"/>
              </a:rPr>
              <a:t>or</a:t>
            </a:r>
            <a:r>
              <a:rPr lang="en-US" spc="-5" dirty="0">
                <a:cs typeface="Times New Roman" panose="02020603050405020304" pitchFamily="18" charset="0"/>
              </a:rPr>
              <a:t> </a:t>
            </a:r>
            <a:r>
              <a:rPr lang="en-US" dirty="0">
                <a:cs typeface="Times New Roman" panose="02020603050405020304" pitchFamily="18" charset="0"/>
              </a:rPr>
              <a:t>income</a:t>
            </a:r>
            <a:r>
              <a:rPr lang="en-US" spc="-5" dirty="0">
                <a:cs typeface="Times New Roman" panose="02020603050405020304" pitchFamily="18" charset="0"/>
              </a:rPr>
              <a:t> </a:t>
            </a:r>
            <a:r>
              <a:rPr lang="en-US" dirty="0">
                <a:cs typeface="Times New Roman" panose="02020603050405020304" pitchFamily="18" charset="0"/>
              </a:rPr>
              <a:t>show</a:t>
            </a:r>
            <a:r>
              <a:rPr lang="en-US" spc="-9" dirty="0">
                <a:cs typeface="Times New Roman" panose="02020603050405020304" pitchFamily="18" charset="0"/>
              </a:rPr>
              <a:t>e</a:t>
            </a:r>
            <a:r>
              <a:rPr lang="en-US" dirty="0">
                <a:cs typeface="Times New Roman" panose="02020603050405020304" pitchFamily="18" charset="0"/>
              </a:rPr>
              <a:t>d no si</a:t>
            </a:r>
            <a:r>
              <a:rPr lang="en-US" spc="-14" dirty="0">
                <a:cs typeface="Times New Roman" panose="02020603050405020304" pitchFamily="18" charset="0"/>
              </a:rPr>
              <a:t>g</a:t>
            </a:r>
            <a:r>
              <a:rPr lang="en-US" dirty="0">
                <a:cs typeface="Times New Roman" panose="02020603050405020304" pitchFamily="18" charset="0"/>
              </a:rPr>
              <a:t>nifi</a:t>
            </a:r>
            <a:r>
              <a:rPr lang="en-US" spc="-5" dirty="0">
                <a:cs typeface="Times New Roman" panose="02020603050405020304" pitchFamily="18" charset="0"/>
              </a:rPr>
              <a:t>ca</a:t>
            </a:r>
            <a:r>
              <a:rPr lang="en-US" dirty="0">
                <a:cs typeface="Times New Roman" panose="02020603050405020304" pitchFamily="18" charset="0"/>
              </a:rPr>
              <a:t>nt</a:t>
            </a:r>
            <a:r>
              <a:rPr lang="en-US" spc="9" dirty="0">
                <a:cs typeface="Times New Roman" panose="02020603050405020304" pitchFamily="18" charset="0"/>
              </a:rPr>
              <a:t> </a:t>
            </a:r>
            <a:r>
              <a:rPr lang="en-US" spc="-5" dirty="0">
                <a:cs typeface="Times New Roman" panose="02020603050405020304" pitchFamily="18" charset="0"/>
              </a:rPr>
              <a:t>c</a:t>
            </a:r>
            <a:r>
              <a:rPr lang="en-US" dirty="0">
                <a:cs typeface="Times New Roman" panose="02020603050405020304" pitchFamily="18" charset="0"/>
              </a:rPr>
              <a:t>h</a:t>
            </a:r>
            <a:r>
              <a:rPr lang="en-US" spc="-5" dirty="0">
                <a:cs typeface="Times New Roman" panose="02020603050405020304" pitchFamily="18" charset="0"/>
              </a:rPr>
              <a:t>a</a:t>
            </a:r>
            <a:r>
              <a:rPr lang="en-US" spc="9" dirty="0">
                <a:cs typeface="Times New Roman" panose="02020603050405020304" pitchFamily="18" charset="0"/>
              </a:rPr>
              <a:t>n</a:t>
            </a:r>
            <a:r>
              <a:rPr lang="en-US" spc="-14" dirty="0">
                <a:cs typeface="Times New Roman" panose="02020603050405020304" pitchFamily="18" charset="0"/>
              </a:rPr>
              <a:t>g</a:t>
            </a:r>
            <a:r>
              <a:rPr lang="en-US" dirty="0">
                <a:cs typeface="Times New Roman" panose="02020603050405020304" pitchFamily="18" charset="0"/>
              </a:rPr>
              <a:t>e</a:t>
            </a:r>
            <a:r>
              <a:rPr lang="en-US" spc="9" dirty="0">
                <a:cs typeface="Times New Roman" panose="02020603050405020304" pitchFamily="18" charset="0"/>
              </a:rPr>
              <a:t> </a:t>
            </a:r>
            <a:r>
              <a:rPr lang="en-US" dirty="0">
                <a:cs typeface="Times New Roman" panose="02020603050405020304" pitchFamily="18" charset="0"/>
              </a:rPr>
              <a:t>(blu</a:t>
            </a:r>
            <a:r>
              <a:rPr lang="en-US" spc="-9" dirty="0">
                <a:cs typeface="Times New Roman" panose="02020603050405020304" pitchFamily="18" charset="0"/>
              </a:rPr>
              <a:t>e</a:t>
            </a:r>
            <a:r>
              <a:rPr lang="en-US" spc="-5" dirty="0">
                <a:cs typeface="Times New Roman" panose="02020603050405020304" pitchFamily="18" charset="0"/>
              </a:rPr>
              <a:t>)</a:t>
            </a:r>
            <a:r>
              <a:rPr lang="en-US" dirty="0">
                <a:cs typeface="Times New Roman" panose="02020603050405020304" pitchFamily="18" charset="0"/>
              </a:rPr>
              <a:t>, n</a:t>
            </a:r>
            <a:r>
              <a:rPr lang="en-US" spc="-5" dirty="0">
                <a:cs typeface="Times New Roman" panose="02020603050405020304" pitchFamily="18" charset="0"/>
              </a:rPr>
              <a:t>e</a:t>
            </a:r>
            <a:r>
              <a:rPr lang="en-US" dirty="0">
                <a:cs typeface="Times New Roman" panose="02020603050405020304" pitchFamily="18" charset="0"/>
              </a:rPr>
              <a:t>ith</a:t>
            </a:r>
            <a:r>
              <a:rPr lang="en-US" spc="-5" dirty="0">
                <a:cs typeface="Times New Roman" panose="02020603050405020304" pitchFamily="18" charset="0"/>
              </a:rPr>
              <a:t>e</a:t>
            </a:r>
            <a:r>
              <a:rPr lang="en-US" dirty="0">
                <a:cs typeface="Times New Roman" panose="02020603050405020304" pitchFamily="18" charset="0"/>
              </a:rPr>
              <a:t>r</a:t>
            </a:r>
            <a:r>
              <a:rPr lang="en-US" spc="5" dirty="0">
                <a:cs typeface="Times New Roman" panose="02020603050405020304" pitchFamily="18" charset="0"/>
              </a:rPr>
              <a:t> </a:t>
            </a:r>
            <a:r>
              <a:rPr lang="en-US" dirty="0">
                <a:cs typeface="Times New Roman" panose="02020603050405020304" pitchFamily="18" charset="0"/>
              </a:rPr>
              <a:t>g</a:t>
            </a:r>
            <a:r>
              <a:rPr lang="en-US" spc="-5" dirty="0">
                <a:cs typeface="Times New Roman" panose="02020603050405020304" pitchFamily="18" charset="0"/>
              </a:rPr>
              <a:t>e</a:t>
            </a:r>
            <a:r>
              <a:rPr lang="en-US" dirty="0">
                <a:cs typeface="Times New Roman" panose="02020603050405020304" pitchFamily="18" charset="0"/>
              </a:rPr>
              <a:t>tting</a:t>
            </a:r>
            <a:r>
              <a:rPr lang="en-US" spc="-9" dirty="0">
                <a:cs typeface="Times New Roman" panose="02020603050405020304" pitchFamily="18" charset="0"/>
              </a:rPr>
              <a:t> </a:t>
            </a:r>
            <a:r>
              <a:rPr lang="en-US" dirty="0">
                <a:cs typeface="Times New Roman" panose="02020603050405020304" pitchFamily="18" charset="0"/>
              </a:rPr>
              <a:t>smal</a:t>
            </a:r>
            <a:r>
              <a:rPr lang="en-US" spc="9" dirty="0">
                <a:cs typeface="Times New Roman" panose="02020603050405020304" pitchFamily="18" charset="0"/>
              </a:rPr>
              <a:t>l</a:t>
            </a:r>
            <a:r>
              <a:rPr lang="en-US" spc="-5" dirty="0">
                <a:cs typeface="Times New Roman" panose="02020603050405020304" pitchFamily="18" charset="0"/>
              </a:rPr>
              <a:t>e</a:t>
            </a:r>
            <a:r>
              <a:rPr lang="en-US" dirty="0">
                <a:cs typeface="Times New Roman" panose="02020603050405020304" pitchFamily="18" charset="0"/>
              </a:rPr>
              <a:t>r nor</a:t>
            </a:r>
            <a:r>
              <a:rPr lang="en-US" spc="-9" dirty="0">
                <a:cs typeface="Times New Roman" panose="02020603050405020304" pitchFamily="18" charset="0"/>
              </a:rPr>
              <a:t> </a:t>
            </a:r>
            <a:r>
              <a:rPr lang="en-US" smtClean="0">
                <a:cs typeface="Times New Roman" panose="02020603050405020304" pitchFamily="18" charset="0"/>
              </a:rPr>
              <a:t>larg</a:t>
            </a:r>
            <a:r>
              <a:rPr lang="en-US" spc="-5" smtClean="0">
                <a:cs typeface="Times New Roman" panose="02020603050405020304" pitchFamily="18" charset="0"/>
              </a:rPr>
              <a:t>e</a:t>
            </a:r>
            <a:r>
              <a:rPr lang="en-US" smtClean="0">
                <a:cs typeface="Times New Roman" panose="02020603050405020304" pitchFamily="18" charset="0"/>
              </a:rPr>
              <a:t>r.</a:t>
            </a:r>
          </a:p>
          <a:p>
            <a:pPr marL="347472" marR="73169" indent="-182880">
              <a:buFont typeface="Arial" panose="020B0604020202020204" pitchFamily="34" charset="0"/>
              <a:buChar char="•"/>
              <a:tabLst>
                <a:tab pos="220088" algn="l"/>
              </a:tabLst>
            </a:pPr>
            <a:r>
              <a:rPr lang="en-US" spc="-18" smtClean="0">
                <a:cs typeface="Times New Roman" panose="02020603050405020304" pitchFamily="18" charset="0"/>
              </a:rPr>
              <a:t>I</a:t>
            </a:r>
            <a:r>
              <a:rPr lang="en-US" smtClean="0">
                <a:cs typeface="Times New Roman" panose="02020603050405020304" pitchFamily="18" charset="0"/>
              </a:rPr>
              <a:t>n</a:t>
            </a:r>
            <a:r>
              <a:rPr lang="en-US" spc="9" smtClean="0">
                <a:cs typeface="Times New Roman" panose="02020603050405020304" pitchFamily="18" charset="0"/>
              </a:rPr>
              <a:t> </a:t>
            </a:r>
            <a:r>
              <a:rPr lang="en-US" dirty="0">
                <a:cs typeface="Times New Roman" panose="02020603050405020304" pitchFamily="18" charset="0"/>
              </a:rPr>
              <a:t>four</a:t>
            </a:r>
            <a:r>
              <a:rPr lang="en-US" spc="-9" dirty="0">
                <a:cs typeface="Times New Roman" panose="02020603050405020304" pitchFamily="18" charset="0"/>
              </a:rPr>
              <a:t> </a:t>
            </a:r>
            <a:r>
              <a:rPr lang="en-US" dirty="0">
                <a:cs typeface="Times New Roman" panose="02020603050405020304" pitchFamily="18" charset="0"/>
              </a:rPr>
              <a:t>of the five</a:t>
            </a:r>
            <a:r>
              <a:rPr lang="en-US" spc="-9" dirty="0">
                <a:cs typeface="Times New Roman" panose="02020603050405020304" pitchFamily="18" charset="0"/>
              </a:rPr>
              <a:t> </a:t>
            </a:r>
            <a:r>
              <a:rPr lang="en-US" spc="-5" dirty="0">
                <a:cs typeface="Times New Roman" panose="02020603050405020304" pitchFamily="18" charset="0"/>
              </a:rPr>
              <a:t>c</a:t>
            </a:r>
            <a:r>
              <a:rPr lang="en-US" dirty="0">
                <a:cs typeface="Times New Roman" panose="02020603050405020304" pitchFamily="18" charset="0"/>
              </a:rPr>
              <a:t>omp</a:t>
            </a:r>
            <a:r>
              <a:rPr lang="en-US" spc="5" dirty="0">
                <a:cs typeface="Times New Roman" panose="02020603050405020304" pitchFamily="18" charset="0"/>
              </a:rPr>
              <a:t>a</a:t>
            </a:r>
            <a:r>
              <a:rPr lang="en-US" dirty="0">
                <a:cs typeface="Times New Roman" panose="02020603050405020304" pitchFamily="18" charset="0"/>
              </a:rPr>
              <a:t>risons shown </a:t>
            </a:r>
            <a:r>
              <a:rPr lang="en-US" spc="-5" dirty="0">
                <a:cs typeface="Times New Roman" panose="02020603050405020304" pitchFamily="18" charset="0"/>
              </a:rPr>
              <a:t>a</a:t>
            </a:r>
            <a:r>
              <a:rPr lang="en-US" dirty="0">
                <a:cs typeface="Times New Roman" panose="02020603050405020304" pitchFamily="18" charset="0"/>
              </a:rPr>
              <a:t>bove, the</a:t>
            </a:r>
            <a:r>
              <a:rPr lang="en-US" spc="5" dirty="0">
                <a:cs typeface="Times New Roman" panose="02020603050405020304" pitchFamily="18" charset="0"/>
              </a:rPr>
              <a:t> </a:t>
            </a:r>
            <a:r>
              <a:rPr lang="en-US" dirty="0">
                <a:cs typeface="Times New Roman" panose="02020603050405020304" pitchFamily="18" charset="0"/>
              </a:rPr>
              <a:t>number</a:t>
            </a:r>
            <a:r>
              <a:rPr lang="en-US" spc="-9" dirty="0">
                <a:cs typeface="Times New Roman" panose="02020603050405020304" pitchFamily="18" charset="0"/>
              </a:rPr>
              <a:t> </a:t>
            </a:r>
            <a:r>
              <a:rPr lang="en-US" dirty="0">
                <a:cs typeface="Times New Roman" panose="02020603050405020304" pitchFamily="18" charset="0"/>
              </a:rPr>
              <a:t>of disp</a:t>
            </a:r>
            <a:r>
              <a:rPr lang="en-US" spc="-5" dirty="0">
                <a:cs typeface="Times New Roman" panose="02020603050405020304" pitchFamily="18" charset="0"/>
              </a:rPr>
              <a:t>a</a:t>
            </a:r>
            <a:r>
              <a:rPr lang="en-US" dirty="0">
                <a:cs typeface="Times New Roman" panose="02020603050405020304" pitchFamily="18" charset="0"/>
              </a:rPr>
              <a:t>rities th</a:t>
            </a:r>
            <a:r>
              <a:rPr lang="en-US" spc="5" dirty="0">
                <a:cs typeface="Times New Roman" panose="02020603050405020304" pitchFamily="18" charset="0"/>
              </a:rPr>
              <a:t>a</a:t>
            </a:r>
            <a:r>
              <a:rPr lang="en-US" dirty="0">
                <a:cs typeface="Times New Roman" panose="02020603050405020304" pitchFamily="18" charset="0"/>
              </a:rPr>
              <a:t>t w</a:t>
            </a:r>
            <a:r>
              <a:rPr lang="en-US" spc="-5" dirty="0">
                <a:cs typeface="Times New Roman" panose="02020603050405020304" pitchFamily="18" charset="0"/>
              </a:rPr>
              <a:t>e</a:t>
            </a:r>
            <a:r>
              <a:rPr lang="en-US" dirty="0">
                <a:cs typeface="Times New Roman" panose="02020603050405020304" pitchFamily="18" charset="0"/>
              </a:rPr>
              <a:t>re</a:t>
            </a:r>
            <a:r>
              <a:rPr lang="en-US" spc="-5" dirty="0">
                <a:cs typeface="Times New Roman" panose="02020603050405020304" pitchFamily="18" charset="0"/>
              </a:rPr>
              <a:t> </a:t>
            </a:r>
            <a:r>
              <a:rPr lang="en-US" dirty="0">
                <a:cs typeface="Times New Roman" panose="02020603050405020304" pitchFamily="18" charset="0"/>
              </a:rPr>
              <a:t>imp</a:t>
            </a:r>
            <a:r>
              <a:rPr lang="en-US" spc="-5" dirty="0">
                <a:cs typeface="Times New Roman" panose="02020603050405020304" pitchFamily="18" charset="0"/>
              </a:rPr>
              <a:t>r</a:t>
            </a:r>
            <a:r>
              <a:rPr lang="en-US" dirty="0">
                <a:cs typeface="Times New Roman" panose="02020603050405020304" pitchFamily="18" charset="0"/>
              </a:rPr>
              <a:t>ovi</a:t>
            </a:r>
            <a:r>
              <a:rPr lang="en-US" spc="9" dirty="0">
                <a:cs typeface="Times New Roman" panose="02020603050405020304" pitchFamily="18" charset="0"/>
              </a:rPr>
              <a:t>n</a:t>
            </a:r>
            <a:r>
              <a:rPr lang="en-US" dirty="0">
                <a:cs typeface="Times New Roman" panose="02020603050405020304" pitchFamily="18" charset="0"/>
              </a:rPr>
              <a:t>g (bl</a:t>
            </a:r>
            <a:r>
              <a:rPr lang="en-US" spc="-9" dirty="0">
                <a:cs typeface="Times New Roman" panose="02020603050405020304" pitchFamily="18" charset="0"/>
              </a:rPr>
              <a:t>a</a:t>
            </a:r>
            <a:r>
              <a:rPr lang="en-US" spc="-5" dirty="0">
                <a:cs typeface="Times New Roman" panose="02020603050405020304" pitchFamily="18" charset="0"/>
              </a:rPr>
              <a:t>c</a:t>
            </a:r>
            <a:r>
              <a:rPr lang="en-US" dirty="0">
                <a:cs typeface="Times New Roman" panose="02020603050405020304" pitchFamily="18" charset="0"/>
              </a:rPr>
              <a:t>k)</a:t>
            </a:r>
            <a:r>
              <a:rPr lang="en-US" spc="5" dirty="0">
                <a:cs typeface="Times New Roman" panose="02020603050405020304" pitchFamily="18" charset="0"/>
              </a:rPr>
              <a:t> </a:t>
            </a:r>
            <a:r>
              <a:rPr lang="en-US" spc="-5" dirty="0">
                <a:cs typeface="Times New Roman" panose="02020603050405020304" pitchFamily="18" charset="0"/>
              </a:rPr>
              <a:t>e</a:t>
            </a:r>
            <a:r>
              <a:rPr lang="en-US" spc="9" dirty="0">
                <a:cs typeface="Times New Roman" panose="02020603050405020304" pitchFamily="18" charset="0"/>
              </a:rPr>
              <a:t>x</a:t>
            </a:r>
            <a:r>
              <a:rPr lang="en-US" spc="-5" dirty="0">
                <a:cs typeface="Times New Roman" panose="02020603050405020304" pitchFamily="18" charset="0"/>
              </a:rPr>
              <a:t>cee</a:t>
            </a:r>
            <a:r>
              <a:rPr lang="en-US" dirty="0">
                <a:cs typeface="Times New Roman" panose="02020603050405020304" pitchFamily="18" charset="0"/>
              </a:rPr>
              <a:t>d</a:t>
            </a:r>
            <a:r>
              <a:rPr lang="en-US" spc="-5" dirty="0">
                <a:cs typeface="Times New Roman" panose="02020603050405020304" pitchFamily="18" charset="0"/>
              </a:rPr>
              <a:t>e</a:t>
            </a:r>
            <a:r>
              <a:rPr lang="en-US" dirty="0">
                <a:cs typeface="Times New Roman" panose="02020603050405020304" pitchFamily="18" charset="0"/>
              </a:rPr>
              <a:t>d the n</a:t>
            </a:r>
            <a:r>
              <a:rPr lang="en-US" spc="5" dirty="0">
                <a:cs typeface="Times New Roman" panose="02020603050405020304" pitchFamily="18" charset="0"/>
              </a:rPr>
              <a:t>u</a:t>
            </a:r>
            <a:r>
              <a:rPr lang="en-US" dirty="0">
                <a:cs typeface="Times New Roman" panose="02020603050405020304" pitchFamily="18" charset="0"/>
              </a:rPr>
              <a:t>mber</a:t>
            </a:r>
            <a:r>
              <a:rPr lang="en-US" spc="-9" dirty="0">
                <a:cs typeface="Times New Roman" panose="02020603050405020304" pitchFamily="18" charset="0"/>
              </a:rPr>
              <a:t> </a:t>
            </a:r>
            <a:r>
              <a:rPr lang="en-US" dirty="0">
                <a:cs typeface="Times New Roman" panose="02020603050405020304" pitchFamily="18" charset="0"/>
              </a:rPr>
              <a:t>of disp</a:t>
            </a:r>
            <a:r>
              <a:rPr lang="en-US" spc="-5" dirty="0">
                <a:cs typeface="Times New Roman" panose="02020603050405020304" pitchFamily="18" charset="0"/>
              </a:rPr>
              <a:t>a</a:t>
            </a:r>
            <a:r>
              <a:rPr lang="en-US" dirty="0">
                <a:cs typeface="Times New Roman" panose="02020603050405020304" pitchFamily="18" charset="0"/>
              </a:rPr>
              <a:t>rities that </a:t>
            </a:r>
            <a:r>
              <a:rPr lang="en-US" spc="5" dirty="0">
                <a:cs typeface="Times New Roman" panose="02020603050405020304" pitchFamily="18" charset="0"/>
              </a:rPr>
              <a:t>w</a:t>
            </a:r>
            <a:r>
              <a:rPr lang="en-US" spc="-5" dirty="0">
                <a:cs typeface="Times New Roman" panose="02020603050405020304" pitchFamily="18" charset="0"/>
              </a:rPr>
              <a:t>e</a:t>
            </a:r>
            <a:r>
              <a:rPr lang="en-US" dirty="0">
                <a:cs typeface="Times New Roman" panose="02020603050405020304" pitchFamily="18" charset="0"/>
              </a:rPr>
              <a:t>re </a:t>
            </a:r>
            <a:r>
              <a:rPr lang="en-US" spc="-5" dirty="0">
                <a:cs typeface="Times New Roman" panose="02020603050405020304" pitchFamily="18" charset="0"/>
              </a:rPr>
              <a:t>ge</a:t>
            </a:r>
            <a:r>
              <a:rPr lang="en-US" dirty="0">
                <a:cs typeface="Times New Roman" panose="02020603050405020304" pitchFamily="18" charset="0"/>
              </a:rPr>
              <a:t>tti</a:t>
            </a:r>
            <a:r>
              <a:rPr lang="en-US" spc="9" dirty="0">
                <a:cs typeface="Times New Roman" panose="02020603050405020304" pitchFamily="18" charset="0"/>
              </a:rPr>
              <a:t>n</a:t>
            </a:r>
            <a:r>
              <a:rPr lang="en-US" dirty="0">
                <a:cs typeface="Times New Roman" panose="02020603050405020304" pitchFamily="18" charset="0"/>
              </a:rPr>
              <a:t>g</a:t>
            </a:r>
            <a:r>
              <a:rPr lang="en-US" spc="-9" dirty="0">
                <a:cs typeface="Times New Roman" panose="02020603050405020304" pitchFamily="18" charset="0"/>
              </a:rPr>
              <a:t> </a:t>
            </a:r>
            <a:r>
              <a:rPr lang="en-US" dirty="0">
                <a:cs typeface="Times New Roman" panose="02020603050405020304" pitchFamily="18" charset="0"/>
              </a:rPr>
              <a:t>wo</a:t>
            </a:r>
            <a:r>
              <a:rPr lang="en-US" spc="-9" dirty="0">
                <a:cs typeface="Times New Roman" panose="02020603050405020304" pitchFamily="18" charset="0"/>
              </a:rPr>
              <a:t>r</a:t>
            </a:r>
            <a:r>
              <a:rPr lang="en-US" spc="9" dirty="0">
                <a:cs typeface="Times New Roman" panose="02020603050405020304" pitchFamily="18" charset="0"/>
              </a:rPr>
              <a:t>s</a:t>
            </a:r>
            <a:r>
              <a:rPr lang="en-US" dirty="0">
                <a:cs typeface="Times New Roman" panose="02020603050405020304" pitchFamily="18" charset="0"/>
              </a:rPr>
              <a:t>e</a:t>
            </a:r>
            <a:r>
              <a:rPr lang="en-US" spc="-5" dirty="0">
                <a:cs typeface="Times New Roman" panose="02020603050405020304" pitchFamily="18" charset="0"/>
              </a:rPr>
              <a:t> </a:t>
            </a:r>
            <a:r>
              <a:rPr lang="en-US" spc="5" dirty="0">
                <a:cs typeface="Times New Roman" panose="02020603050405020304" pitchFamily="18" charset="0"/>
              </a:rPr>
              <a:t>(</a:t>
            </a:r>
            <a:r>
              <a:rPr lang="en-US" spc="-14" dirty="0">
                <a:cs typeface="Times New Roman" panose="02020603050405020304" pitchFamily="18" charset="0"/>
              </a:rPr>
              <a:t>g</a:t>
            </a:r>
            <a:r>
              <a:rPr lang="en-US" spc="5" dirty="0">
                <a:cs typeface="Times New Roman" panose="02020603050405020304" pitchFamily="18" charset="0"/>
              </a:rPr>
              <a:t>r</a:t>
            </a:r>
            <a:r>
              <a:rPr lang="en-US" spc="-5" dirty="0">
                <a:cs typeface="Times New Roman" panose="02020603050405020304" pitchFamily="18" charset="0"/>
              </a:rPr>
              <a:t>ee</a:t>
            </a:r>
            <a:r>
              <a:rPr lang="en-US" dirty="0">
                <a:cs typeface="Times New Roman" panose="02020603050405020304" pitchFamily="18" charset="0"/>
              </a:rPr>
              <a:t>n</a:t>
            </a:r>
            <a:r>
              <a:rPr lang="en-US" spc="9" dirty="0">
                <a:cs typeface="Times New Roman" panose="02020603050405020304" pitchFamily="18" charset="0"/>
              </a:rPr>
              <a:t>)</a:t>
            </a:r>
            <a:r>
              <a:rPr lang="en-US" dirty="0">
                <a:cs typeface="Times New Roman" panose="02020603050405020304" pitchFamily="18" charset="0"/>
              </a:rPr>
              <a:t>.</a:t>
            </a:r>
            <a:endParaRPr lang="en-US" dirty="0" smtClean="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3EF0EEC-1D1B-4067-A962-C742C5F9CB51}" type="slidenum">
              <a:rPr lang="en-US" smtClean="0"/>
              <a:t>68</a:t>
            </a:fld>
            <a:endParaRPr lang="en-US"/>
          </a:p>
        </p:txBody>
      </p:sp>
    </p:spTree>
    <p:extLst>
      <p:ext uri="{BB962C8B-B14F-4D97-AF65-F5344CB8AC3E}">
        <p14:creationId xmlns:p14="http://schemas.microsoft.com/office/powerpoint/2010/main" val="17098751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171450" indent="-171450">
              <a:buSzPct val="100000"/>
              <a:buFont typeface="Arial" panose="020B0604020202020204" pitchFamily="34" charset="0"/>
              <a:buChar char="•"/>
            </a:pPr>
            <a:r>
              <a:rPr lang="en-US" b="1" dirty="0" smtClean="0"/>
              <a:t>Trends: </a:t>
            </a:r>
            <a:r>
              <a:rPr lang="en-US" baseline="0" dirty="0" smtClean="0"/>
              <a:t>All racial/ethnic groups displayed a decrease from 2013 Q4 to 2014 Q2:</a:t>
            </a:r>
          </a:p>
          <a:p>
            <a:pPr marL="347472" lvl="1" indent="-182880">
              <a:buSzPct val="100000"/>
              <a:buFont typeface="Arial" panose="020B0604020202020204" pitchFamily="34" charset="0"/>
              <a:buChar char="•"/>
            </a:pPr>
            <a:r>
              <a:rPr lang="en-US" baseline="0" dirty="0" smtClean="0"/>
              <a:t>White: 14.0% to 11.1%</a:t>
            </a:r>
          </a:p>
          <a:p>
            <a:pPr marL="347472" lvl="1" indent="-182880">
              <a:buSzPct val="100000"/>
              <a:buFont typeface="Arial" panose="020B0604020202020204" pitchFamily="34" charset="0"/>
              <a:buChar char="•"/>
            </a:pPr>
            <a:r>
              <a:rPr lang="en-US" baseline="0" dirty="0" smtClean="0"/>
              <a:t>Black: 24.6% to 15.9%</a:t>
            </a:r>
          </a:p>
          <a:p>
            <a:pPr marL="347472" lvl="1" indent="-182880">
              <a:buSzPct val="100000"/>
              <a:buFont typeface="Arial" panose="020B0604020202020204" pitchFamily="34" charset="0"/>
              <a:buChar char="•"/>
            </a:pPr>
            <a:r>
              <a:rPr lang="en-US" baseline="0" dirty="0" smtClean="0"/>
              <a:t>Hispanic: 40.3% to 33.2%</a:t>
            </a:r>
          </a:p>
          <a:p>
            <a:pPr marL="171450" lvl="1" indent="-171450">
              <a:buSzPct val="100000"/>
              <a:buFont typeface="Arial" panose="020B0604020202020204" pitchFamily="34" charset="0"/>
              <a:buChar char="•"/>
            </a:pPr>
            <a:r>
              <a:rPr lang="en-US" b="1" baseline="0" dirty="0" smtClean="0"/>
              <a:t>Groups</a:t>
            </a:r>
            <a:r>
              <a:rPr lang="en-US" b="1" dirty="0" smtClean="0"/>
              <a:t> With Disparities: </a:t>
            </a:r>
            <a:r>
              <a:rPr lang="en-US" b="0" dirty="0" smtClean="0"/>
              <a:t>H</a:t>
            </a:r>
            <a:r>
              <a:rPr lang="en-US" dirty="0" smtClean="0"/>
              <a:t>ispanic </a:t>
            </a:r>
            <a:r>
              <a:rPr lang="en-US" dirty="0"/>
              <a:t>adults ages 18-64 were significantly more likely </a:t>
            </a:r>
            <a:r>
              <a:rPr lang="en-US" dirty="0" smtClean="0"/>
              <a:t>than Whites to </a:t>
            </a:r>
            <a:r>
              <a:rPr lang="en-US" dirty="0"/>
              <a:t>be uninsured from January 2010 to June 2014. The percentage peaked in the second quarter of 2010 at 44.9%, then significantly decreased to 33.2% for the second quarter of 2014.</a:t>
            </a:r>
          </a:p>
          <a:p>
            <a:pPr marL="171450" indent="-171450">
              <a:buSzPct val="10000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05E9B153-67B9-4602-A9FE-81AAF274874B}" type="slidenum">
              <a:rPr lang="en-US" smtClean="0"/>
              <a:t>69</a:t>
            </a:fld>
            <a:endParaRPr lang="en-US" dirty="0"/>
          </a:p>
        </p:txBody>
      </p:sp>
    </p:spTree>
    <p:extLst>
      <p:ext uri="{BB962C8B-B14F-4D97-AF65-F5344CB8AC3E}">
        <p14:creationId xmlns:p14="http://schemas.microsoft.com/office/powerpoint/2010/main" val="3077079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7</a:t>
            </a:fld>
            <a:endParaRPr lang="en-US"/>
          </a:p>
        </p:txBody>
      </p:sp>
    </p:spTree>
    <p:extLst>
      <p:ext uri="{BB962C8B-B14F-4D97-AF65-F5344CB8AC3E}">
        <p14:creationId xmlns:p14="http://schemas.microsoft.com/office/powerpoint/2010/main" val="22889862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Groups With Disparities:</a:t>
            </a:r>
          </a:p>
          <a:p>
            <a:pPr marL="347472" indent="-182880">
              <a:buFont typeface="Arial" panose="020B0604020202020204" pitchFamily="34" charset="0"/>
              <a:buChar char="•"/>
            </a:pPr>
            <a:r>
              <a:rPr lang="en-US" dirty="0" smtClean="0"/>
              <a:t>From January to June 2014, after adjustment</a:t>
            </a:r>
            <a:r>
              <a:rPr lang="en-US" baseline="0" dirty="0" smtClean="0"/>
              <a:t> for age and sex, the percentage of people with a usual place to go for medical care was 82.2% for Hispanics, 89.3% for Whites, and 86.5% for Blacks.</a:t>
            </a:r>
          </a:p>
          <a:p>
            <a:pPr marL="347472" indent="-182880">
              <a:buFont typeface="Arial" panose="020B0604020202020204" pitchFamily="34" charset="0"/>
              <a:buChar char="•"/>
            </a:pPr>
            <a:r>
              <a:rPr lang="en-US" baseline="0" dirty="0" smtClean="0"/>
              <a:t>In both years, Hispanics were less likely to have a usual place to go for medical care compared with Blacks and Whites.</a:t>
            </a:r>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70</a:t>
            </a:fld>
            <a:endParaRPr lang="en-US" dirty="0"/>
          </a:p>
        </p:txBody>
      </p:sp>
    </p:spTree>
    <p:extLst>
      <p:ext uri="{BB962C8B-B14F-4D97-AF65-F5344CB8AC3E}">
        <p14:creationId xmlns:p14="http://schemas.microsoft.com/office/powerpoint/2010/main" val="61793755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Trends:</a:t>
            </a:r>
            <a:r>
              <a:rPr lang="en-US" dirty="0" smtClean="0"/>
              <a:t>  From 2002 to 2012</a:t>
            </a:r>
            <a:r>
              <a:rPr lang="en-US" dirty="0"/>
              <a:t>, the percentage of adults who needed care right away who sometimes or never got care as soon as wanted </a:t>
            </a:r>
            <a:r>
              <a:rPr lang="en-US" dirty="0" smtClean="0"/>
              <a:t>did not change overall or for any racial/ethnic group.</a:t>
            </a:r>
          </a:p>
          <a:p>
            <a:pPr marL="171450" indent="-171450">
              <a:buFont typeface="Arial" panose="020B0604020202020204" pitchFamily="34" charset="0"/>
              <a:buChar char="•"/>
            </a:pPr>
            <a:r>
              <a:rPr lang="en-US" b="1" dirty="0" smtClean="0"/>
              <a:t>Groups With Disparities:</a:t>
            </a:r>
          </a:p>
          <a:p>
            <a:pPr marL="347472" indent="-182880">
              <a:buFont typeface="Arial" panose="020B0604020202020204" pitchFamily="34" charset="0"/>
              <a:buChar char="•"/>
            </a:pPr>
            <a:r>
              <a:rPr lang="en-US" baseline="0" dirty="0" smtClean="0"/>
              <a:t>From 2010 to 2012, Hispanics were less likely than Whites</a:t>
            </a:r>
            <a:r>
              <a:rPr lang="en-US" dirty="0" smtClean="0"/>
              <a:t> </a:t>
            </a:r>
            <a:r>
              <a:rPr lang="en-US" baseline="0" dirty="0" smtClean="0"/>
              <a:t>to receive care as soon as wanted.</a:t>
            </a:r>
          </a:p>
          <a:p>
            <a:pPr marL="347472" indent="-182880">
              <a:buFont typeface="Arial" panose="020B0604020202020204" pitchFamily="34" charset="0"/>
              <a:buChar char="•"/>
            </a:pPr>
            <a:r>
              <a:rPr lang="en-US" dirty="0"/>
              <a:t>In all years, uninsured </a:t>
            </a:r>
            <a:r>
              <a:rPr lang="en-US" dirty="0" smtClean="0"/>
              <a:t>Hispanic adults </a:t>
            </a:r>
            <a:r>
              <a:rPr lang="en-US" dirty="0"/>
              <a:t>were less likely </a:t>
            </a:r>
            <a:r>
              <a:rPr lang="en-US" dirty="0" smtClean="0"/>
              <a:t>than privately insured Hispanic adults to </a:t>
            </a:r>
            <a:r>
              <a:rPr lang="en-US" dirty="0"/>
              <a:t>receive needed care right away for an illness, injury, or condition in the last 12 months.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71</a:t>
            </a:fld>
            <a:endParaRPr lang="en-US" dirty="0"/>
          </a:p>
        </p:txBody>
      </p:sp>
    </p:spTree>
    <p:extLst>
      <p:ext uri="{BB962C8B-B14F-4D97-AF65-F5344CB8AC3E}">
        <p14:creationId xmlns:p14="http://schemas.microsoft.com/office/powerpoint/2010/main" val="104548733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Trends: </a:t>
            </a:r>
            <a:r>
              <a:rPr lang="en-US" dirty="0" smtClean="0"/>
              <a:t>From </a:t>
            </a:r>
            <a:r>
              <a:rPr lang="en-US" dirty="0"/>
              <a:t>2007 to 2012, Hispanic children were </a:t>
            </a:r>
            <a:r>
              <a:rPr lang="en-US" dirty="0" smtClean="0"/>
              <a:t>less </a:t>
            </a:r>
            <a:r>
              <a:rPr lang="en-US" dirty="0"/>
              <a:t>likely than </a:t>
            </a:r>
            <a:r>
              <a:rPr lang="en-US" dirty="0" smtClean="0"/>
              <a:t>non-Hispanic White </a:t>
            </a:r>
            <a:r>
              <a:rPr lang="en-US" dirty="0"/>
              <a:t>children to </a:t>
            </a:r>
            <a:r>
              <a:rPr lang="en-US" dirty="0" smtClean="0"/>
              <a:t>get </a:t>
            </a:r>
            <a:r>
              <a:rPr lang="en-US" dirty="0"/>
              <a:t>care as soon as wanted</a:t>
            </a:r>
            <a:r>
              <a:rPr lang="en-US" dirty="0" smtClean="0"/>
              <a:t>.</a:t>
            </a:r>
          </a:p>
          <a:p>
            <a:pPr marL="171450" indent="-171450">
              <a:buFont typeface="Arial" panose="020B0604020202020204" pitchFamily="34" charset="0"/>
              <a:buChar char="•"/>
            </a:pPr>
            <a:r>
              <a:rPr lang="en-US" b="1" dirty="0" smtClean="0"/>
              <a:t>Groups With Disparities:</a:t>
            </a:r>
            <a:endParaRPr lang="en-US" b="1" dirty="0"/>
          </a:p>
          <a:p>
            <a:pPr marL="347472" indent="-182880">
              <a:buFont typeface="Arial" panose="020B0604020202020204" pitchFamily="34" charset="0"/>
              <a:buChar char="•"/>
            </a:pPr>
            <a:r>
              <a:rPr lang="en-US" dirty="0" smtClean="0"/>
              <a:t>In 2012, the percentage of children who needed care right away who sometimes or never got care as soon as wanted was 9.3% for those who spoke a language other</a:t>
            </a:r>
            <a:r>
              <a:rPr lang="en-US" baseline="0" dirty="0" smtClean="0"/>
              <a:t> than English and </a:t>
            </a:r>
            <a:r>
              <a:rPr lang="en-US" dirty="0" smtClean="0"/>
              <a:t>3.0% for those who spoke English.</a:t>
            </a:r>
          </a:p>
          <a:p>
            <a:pPr marL="347472" indent="-182880">
              <a:buFont typeface="Arial" panose="020B0604020202020204" pitchFamily="34" charset="0"/>
              <a:buChar char="•"/>
            </a:pPr>
            <a:r>
              <a:rPr lang="en-US" dirty="0" smtClean="0"/>
              <a:t>In all years, English-speaking children were less</a:t>
            </a:r>
            <a:r>
              <a:rPr lang="en-US" baseline="0" dirty="0" smtClean="0"/>
              <a:t> likely than children speaking other languages to have problems receiving care as soon as wanted.</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72</a:t>
            </a:fld>
            <a:endParaRPr lang="en-US" dirty="0"/>
          </a:p>
        </p:txBody>
      </p:sp>
    </p:spTree>
    <p:extLst>
      <p:ext uri="{BB962C8B-B14F-4D97-AF65-F5344CB8AC3E}">
        <p14:creationId xmlns:p14="http://schemas.microsoft.com/office/powerpoint/2010/main" val="190956209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Groups With Disparities:</a:t>
            </a:r>
          </a:p>
          <a:p>
            <a:pPr marL="347472" marR="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a:t>
            </a:r>
            <a:r>
              <a:rPr lang="en-US" baseline="0" dirty="0" smtClean="0"/>
              <a:t> 2013, 71.9% of the health center population was at or below the Federal poverty level compared with 15% of the U.S. population. The health center population also had higher percentages of uninsurance (34.9%) and Medicaid enrollment (41.5%) than the U.S. population (15.4% and 16.4%,</a:t>
            </a:r>
            <a:r>
              <a:rPr lang="en-US" dirty="0" smtClean="0"/>
              <a:t> respectively)</a:t>
            </a:r>
            <a:r>
              <a:rPr lang="en-US" baseline="0" dirty="0" smtClean="0"/>
              <a:t>.</a:t>
            </a:r>
          </a:p>
          <a:p>
            <a:pPr marL="347472" marR="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In 2013, slightly more than one-third (34.8%) of the health center population was Hispanic, which was twice as much as the percentage in the U.S. population (17.1%). The percentage of Blacks at the health centers was nearly one-quarter (23.8%), nearly twice as much as the percentage in the U.S. population (12.2%).</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73</a:t>
            </a:fld>
            <a:endParaRPr lang="en-US" dirty="0"/>
          </a:p>
        </p:txBody>
      </p:sp>
    </p:spTree>
    <p:extLst>
      <p:ext uri="{BB962C8B-B14F-4D97-AF65-F5344CB8AC3E}">
        <p14:creationId xmlns:p14="http://schemas.microsoft.com/office/powerpoint/2010/main" val="85773053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BEABEC1-C8B9-41CF-A032-29DC2342D726}" type="slidenum">
              <a:rPr lang="en-US" altLang="en-US"/>
              <a:pPr/>
              <a:t>74</a:t>
            </a:fld>
            <a:endParaRPr lang="en-US" altLang="en-US"/>
          </a:p>
        </p:txBody>
      </p:sp>
      <p:sp>
        <p:nvSpPr>
          <p:cNvPr id="17409" name="Rectangle 1"/>
          <p:cNvSpPr txBox="1">
            <a:spLocks noGrp="1" noRot="1" noChangeAspect="1" noChangeArrowheads="1"/>
          </p:cNvSpPr>
          <p:nvPr>
            <p:ph type="sldImg"/>
          </p:nvPr>
        </p:nvSpPr>
        <p:spPr bwMode="auto">
          <a:xfrm>
            <a:off x="484632" y="694944"/>
            <a:ext cx="6043792" cy="4535424"/>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0" name="Rectangle 2"/>
          <p:cNvSpPr txBox="1">
            <a:spLocks noGrp="1" noChangeArrowheads="1"/>
          </p:cNvSpPr>
          <p:nvPr>
            <p:ph type="body" idx="1"/>
          </p:nvPr>
        </p:nvSpPr>
        <p:spPr bwMode="auto">
          <a:xfrm>
            <a:off x="701613" y="5486400"/>
            <a:ext cx="5607175" cy="31101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75</a:t>
            </a:fld>
            <a:endParaRPr lang="en-US"/>
          </a:p>
        </p:txBody>
      </p:sp>
    </p:spTree>
    <p:extLst>
      <p:ext uri="{BB962C8B-B14F-4D97-AF65-F5344CB8AC3E}">
        <p14:creationId xmlns:p14="http://schemas.microsoft.com/office/powerpoint/2010/main" val="196656143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5334000"/>
            <a:ext cx="6324600" cy="3733800"/>
          </a:xfrm>
        </p:spPr>
        <p:txBody>
          <a:bodyPr/>
          <a:lstStyle/>
          <a:p>
            <a:pPr marL="171450" indent="-171450">
              <a:buFont typeface="Arial" panose="020B0604020202020204" pitchFamily="34" charset="0"/>
              <a:buChar char="•"/>
            </a:pPr>
            <a:r>
              <a:rPr lang="en-US" baseline="0" dirty="0" smtClean="0"/>
              <a:t>Quality of care for Hispanics:</a:t>
            </a:r>
          </a:p>
          <a:p>
            <a:pPr marL="628650" lvl="1" indent="-171450">
              <a:buFont typeface="Arial" panose="020B0604020202020204" pitchFamily="34" charset="0"/>
              <a:buChar char="•"/>
            </a:pPr>
            <a:r>
              <a:rPr lang="en-US" baseline="0" dirty="0" smtClean="0"/>
              <a:t>Improved for 64% (92 out of 144) of the measures, </a:t>
            </a:r>
          </a:p>
          <a:p>
            <a:pPr marL="628650" lvl="1" indent="-171450">
              <a:buFont typeface="Arial" panose="020B0604020202020204" pitchFamily="34" charset="0"/>
              <a:buChar char="•"/>
            </a:pPr>
            <a:r>
              <a:rPr lang="en-US" baseline="0" dirty="0" smtClean="0"/>
              <a:t>Worsened for 2% (3 out of 144) of the measures, and</a:t>
            </a:r>
          </a:p>
          <a:p>
            <a:pPr marL="628650" lvl="1" indent="-171450">
              <a:buFont typeface="Arial" panose="020B0604020202020204" pitchFamily="34" charset="0"/>
              <a:buChar char="•"/>
            </a:pPr>
            <a:r>
              <a:rPr lang="en-US" baseline="0" dirty="0" smtClean="0"/>
              <a:t>Did not change for 34% (49 out of 144) of the measures.</a:t>
            </a:r>
          </a:p>
          <a:p>
            <a:pPr marL="457200" lvl="1" indent="0">
              <a:buFont typeface="Arial" panose="020B0604020202020204" pitchFamily="34" charset="0"/>
              <a:buNone/>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Among the NQS priorities, quality of care for Hispanics:</a:t>
            </a:r>
          </a:p>
          <a:p>
            <a:pPr marL="628650" lvl="1" indent="-171450">
              <a:buFont typeface="Arial" panose="020B0604020202020204" pitchFamily="34" charset="0"/>
              <a:buChar char="•"/>
            </a:pPr>
            <a:r>
              <a:rPr lang="en-US" baseline="0" dirty="0" smtClean="0"/>
              <a:t>Improved for 67% (12 of 18) of Patient Safety measures and did not change for 33% (6 of 18).</a:t>
            </a:r>
          </a:p>
          <a:p>
            <a:pPr marL="628650" lvl="1" indent="-171450">
              <a:buFont typeface="Arial" panose="020B0604020202020204" pitchFamily="34" charset="0"/>
              <a:buChar char="•"/>
            </a:pPr>
            <a:r>
              <a:rPr lang="en-US" baseline="0" dirty="0" smtClean="0"/>
              <a:t>Improve for 73% (16 of 22) of Person-Centered Care measures and did not change for 27% (6 of 22).</a:t>
            </a:r>
          </a:p>
          <a:p>
            <a:pPr marL="628650" lvl="1" indent="-171450">
              <a:buFont typeface="Arial" panose="020B0604020202020204" pitchFamily="34" charset="0"/>
              <a:buChar char="•"/>
            </a:pPr>
            <a:r>
              <a:rPr lang="en-US" baseline="0" dirty="0" smtClean="0"/>
              <a:t>Improved for 61% (31 of 51) of Effective Treatment measures, worsened for 4% (2 of 51), and did not change for 35% (18 of 51).</a:t>
            </a:r>
          </a:p>
          <a:p>
            <a:pPr marL="628650" lvl="1" indent="-171450">
              <a:buFont typeface="Arial" panose="020B0604020202020204" pitchFamily="34" charset="0"/>
              <a:buChar char="•"/>
            </a:pPr>
            <a:r>
              <a:rPr lang="en-US" baseline="0" dirty="0" smtClean="0"/>
              <a:t>Improved for 63% (24 of 38) of Healthy Living measures and did not change for 37% (14 of 38).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cs typeface="Times New Roman" panose="02020603050405020304" pitchFamily="18" charset="0"/>
              </a:rPr>
              <a:t>Th</a:t>
            </a:r>
            <a:r>
              <a:rPr lang="en-US" spc="-10" dirty="0" smtClean="0">
                <a:cs typeface="Times New Roman" panose="02020603050405020304" pitchFamily="18" charset="0"/>
              </a:rPr>
              <a:t>e</a:t>
            </a:r>
            <a:r>
              <a:rPr lang="en-US" spc="0" dirty="0" smtClean="0">
                <a:cs typeface="Times New Roman" panose="02020603050405020304" pitchFamily="18" charset="0"/>
              </a:rPr>
              <a:t>re </a:t>
            </a:r>
            <a:r>
              <a:rPr lang="en-US" spc="-5" dirty="0" smtClean="0">
                <a:cs typeface="Times New Roman" panose="02020603050405020304" pitchFamily="18" charset="0"/>
              </a:rPr>
              <a:t>a</a:t>
            </a:r>
            <a:r>
              <a:rPr lang="en-US" spc="0" dirty="0" smtClean="0">
                <a:cs typeface="Times New Roman" panose="02020603050405020304" pitchFamily="18" charset="0"/>
              </a:rPr>
              <a:t>re</a:t>
            </a:r>
            <a:r>
              <a:rPr lang="en-US" spc="-10" dirty="0" smtClean="0">
                <a:cs typeface="Times New Roman" panose="02020603050405020304" pitchFamily="18" charset="0"/>
              </a:rPr>
              <a:t> </a:t>
            </a:r>
            <a:r>
              <a:rPr lang="en-US" spc="0" dirty="0" smtClean="0">
                <a:cs typeface="Times New Roman" panose="02020603050405020304" pitchFamily="18" charset="0"/>
              </a:rPr>
              <a:t>insu</a:t>
            </a:r>
            <a:r>
              <a:rPr lang="en-US" spc="10" dirty="0" smtClean="0">
                <a:cs typeface="Times New Roman" panose="02020603050405020304" pitchFamily="18" charset="0"/>
              </a:rPr>
              <a:t>f</a:t>
            </a:r>
            <a:r>
              <a:rPr lang="en-US" spc="0" dirty="0" smtClean="0">
                <a:cs typeface="Times New Roman" panose="02020603050405020304" pitchFamily="18" charset="0"/>
              </a:rPr>
              <a:t>fi</a:t>
            </a:r>
            <a:r>
              <a:rPr lang="en-US" spc="-10" dirty="0" smtClean="0">
                <a:cs typeface="Times New Roman" panose="02020603050405020304" pitchFamily="18" charset="0"/>
              </a:rPr>
              <a:t>c</a:t>
            </a:r>
            <a:r>
              <a:rPr lang="en-US" spc="0" dirty="0" smtClean="0">
                <a:cs typeface="Times New Roman" panose="02020603050405020304" pitchFamily="18" charset="0"/>
              </a:rPr>
              <a:t>ient n</a:t>
            </a:r>
            <a:r>
              <a:rPr lang="en-US" spc="10" dirty="0" smtClean="0">
                <a:cs typeface="Times New Roman" panose="02020603050405020304" pitchFamily="18" charset="0"/>
              </a:rPr>
              <a:t>u</a:t>
            </a:r>
            <a:r>
              <a:rPr lang="en-US" spc="0" dirty="0" smtClean="0">
                <a:cs typeface="Times New Roman" panose="02020603050405020304" pitchFamily="18" charset="0"/>
              </a:rPr>
              <a:t>mbe</a:t>
            </a:r>
            <a:r>
              <a:rPr lang="en-US" spc="-10" dirty="0" smtClean="0">
                <a:cs typeface="Times New Roman" panose="02020603050405020304" pitchFamily="18" charset="0"/>
              </a:rPr>
              <a:t>r</a:t>
            </a:r>
            <a:r>
              <a:rPr lang="en-US" spc="0" dirty="0" smtClean="0">
                <a:cs typeface="Times New Roman" panose="02020603050405020304" pitchFamily="18" charset="0"/>
              </a:rPr>
              <a:t>s of </a:t>
            </a:r>
            <a:r>
              <a:rPr lang="en-US" spc="-10" dirty="0" smtClean="0">
                <a:cs typeface="Times New Roman" panose="02020603050405020304" pitchFamily="18" charset="0"/>
              </a:rPr>
              <a:t>r</a:t>
            </a:r>
            <a:r>
              <a:rPr lang="en-US" spc="-5" dirty="0" smtClean="0">
                <a:cs typeface="Times New Roman" panose="02020603050405020304" pitchFamily="18" charset="0"/>
              </a:rPr>
              <a:t>e</a:t>
            </a:r>
            <a:r>
              <a:rPr lang="en-US" spc="0" dirty="0" smtClean="0">
                <a:cs typeface="Times New Roman" panose="02020603050405020304" pitchFamily="18" charset="0"/>
              </a:rPr>
              <a:t>li</a:t>
            </a:r>
            <a:r>
              <a:rPr lang="en-US" spc="-5" dirty="0" smtClean="0">
                <a:cs typeface="Times New Roman" panose="02020603050405020304" pitchFamily="18" charset="0"/>
              </a:rPr>
              <a:t>a</a:t>
            </a:r>
            <a:r>
              <a:rPr lang="en-US" spc="0" dirty="0" smtClean="0">
                <a:cs typeface="Times New Roman" panose="02020603050405020304" pitchFamily="18" charset="0"/>
              </a:rPr>
              <a:t>b</a:t>
            </a:r>
            <a:r>
              <a:rPr lang="en-US" spc="10" dirty="0" smtClean="0">
                <a:cs typeface="Times New Roman" panose="02020603050405020304" pitchFamily="18" charset="0"/>
              </a:rPr>
              <a:t>l</a:t>
            </a:r>
            <a:r>
              <a:rPr lang="en-US" spc="0" dirty="0" smtClean="0">
                <a:cs typeface="Times New Roman" panose="02020603050405020304" pitchFamily="18" charset="0"/>
              </a:rPr>
              <a:t>e</a:t>
            </a:r>
            <a:r>
              <a:rPr lang="en-US" spc="-5" dirty="0" smtClean="0">
                <a:cs typeface="Times New Roman" panose="02020603050405020304" pitchFamily="18" charset="0"/>
              </a:rPr>
              <a:t> </a:t>
            </a:r>
            <a:r>
              <a:rPr lang="en-US" spc="0" dirty="0" smtClean="0">
                <a:cs typeface="Times New Roman" panose="02020603050405020304" pitchFamily="18" charset="0"/>
              </a:rPr>
              <a:t>me</a:t>
            </a:r>
            <a:r>
              <a:rPr lang="en-US" spc="-10" dirty="0" smtClean="0">
                <a:cs typeface="Times New Roman" panose="02020603050405020304" pitchFamily="18" charset="0"/>
              </a:rPr>
              <a:t>a</a:t>
            </a:r>
            <a:r>
              <a:rPr lang="en-US" spc="0" dirty="0" smtClean="0">
                <a:cs typeface="Times New Roman" panose="02020603050405020304" pitchFamily="18" charset="0"/>
              </a:rPr>
              <a:t>su</a:t>
            </a:r>
            <a:r>
              <a:rPr lang="en-US" spc="5" dirty="0" smtClean="0">
                <a:cs typeface="Times New Roman" panose="02020603050405020304" pitchFamily="18" charset="0"/>
              </a:rPr>
              <a:t>r</a:t>
            </a:r>
            <a:r>
              <a:rPr lang="en-US" spc="-5" dirty="0" smtClean="0">
                <a:cs typeface="Times New Roman" panose="02020603050405020304" pitchFamily="18" charset="0"/>
              </a:rPr>
              <a:t>e</a:t>
            </a:r>
            <a:r>
              <a:rPr lang="en-US" spc="0" dirty="0" smtClean="0">
                <a:cs typeface="Times New Roman" panose="02020603050405020304" pitchFamily="18" charset="0"/>
              </a:rPr>
              <a:t>s of Ca</a:t>
            </a:r>
            <a:r>
              <a:rPr lang="en-US" spc="-10" dirty="0" smtClean="0">
                <a:cs typeface="Times New Roman" panose="02020603050405020304" pitchFamily="18" charset="0"/>
              </a:rPr>
              <a:t>r</a:t>
            </a:r>
            <a:r>
              <a:rPr lang="en-US" spc="0" dirty="0" smtClean="0">
                <a:cs typeface="Times New Roman" panose="02020603050405020304" pitchFamily="18" charset="0"/>
              </a:rPr>
              <a:t>e</a:t>
            </a:r>
            <a:r>
              <a:rPr lang="en-US" spc="-5" dirty="0" smtClean="0">
                <a:cs typeface="Times New Roman" panose="02020603050405020304" pitchFamily="18" charset="0"/>
              </a:rPr>
              <a:t> </a:t>
            </a:r>
            <a:r>
              <a:rPr lang="en-US" spc="0" dirty="0" smtClean="0">
                <a:cs typeface="Times New Roman" panose="02020603050405020304" pitchFamily="18" charset="0"/>
              </a:rPr>
              <a:t>Coordi</a:t>
            </a:r>
            <a:r>
              <a:rPr lang="en-US" spc="5" dirty="0" smtClean="0">
                <a:cs typeface="Times New Roman" panose="02020603050405020304" pitchFamily="18" charset="0"/>
              </a:rPr>
              <a:t>n</a:t>
            </a:r>
            <a:r>
              <a:rPr lang="en-US" spc="-5" dirty="0" smtClean="0">
                <a:cs typeface="Times New Roman" panose="02020603050405020304" pitchFamily="18" charset="0"/>
              </a:rPr>
              <a:t>a</a:t>
            </a:r>
            <a:r>
              <a:rPr lang="en-US" spc="0" dirty="0" smtClean="0">
                <a:cs typeface="Times New Roman" panose="02020603050405020304" pitchFamily="18" charset="0"/>
              </a:rPr>
              <a:t>tion </a:t>
            </a:r>
            <a:r>
              <a:rPr lang="en-US" spc="-5" dirty="0" smtClean="0">
                <a:cs typeface="Times New Roman" panose="02020603050405020304" pitchFamily="18" charset="0"/>
              </a:rPr>
              <a:t>a</a:t>
            </a:r>
            <a:r>
              <a:rPr lang="en-US" spc="0" dirty="0" smtClean="0">
                <a:cs typeface="Times New Roman" panose="02020603050405020304" pitchFamily="18" charset="0"/>
              </a:rPr>
              <a:t>nd</a:t>
            </a:r>
            <a:r>
              <a:rPr lang="en-US" spc="15" dirty="0" smtClean="0">
                <a:cs typeface="Times New Roman" panose="02020603050405020304" pitchFamily="18" charset="0"/>
              </a:rPr>
              <a:t> </a:t>
            </a:r>
            <a:r>
              <a:rPr lang="en-US" spc="0" dirty="0" smtClean="0">
                <a:cs typeface="Times New Roman" panose="02020603050405020304" pitchFamily="18" charset="0"/>
              </a:rPr>
              <a:t>C</a:t>
            </a:r>
            <a:r>
              <a:rPr lang="en-US" spc="-5" dirty="0" smtClean="0">
                <a:cs typeface="Times New Roman" panose="02020603050405020304" pitchFamily="18" charset="0"/>
              </a:rPr>
              <a:t>a</a:t>
            </a:r>
            <a:r>
              <a:rPr lang="en-US" spc="0" dirty="0" smtClean="0">
                <a:cs typeface="Times New Roman" panose="02020603050405020304" pitchFamily="18" charset="0"/>
              </a:rPr>
              <a:t>re A</a:t>
            </a:r>
            <a:r>
              <a:rPr lang="en-US" spc="-10" dirty="0" smtClean="0">
                <a:cs typeface="Times New Roman" panose="02020603050405020304" pitchFamily="18" charset="0"/>
              </a:rPr>
              <a:t>f</a:t>
            </a:r>
            <a:r>
              <a:rPr lang="en-US" spc="0" dirty="0" smtClean="0">
                <a:cs typeface="Times New Roman" panose="02020603050405020304" pitchFamily="18" charset="0"/>
              </a:rPr>
              <a:t>fo</a:t>
            </a:r>
            <a:r>
              <a:rPr lang="en-US" spc="-10" dirty="0" smtClean="0">
                <a:cs typeface="Times New Roman" panose="02020603050405020304" pitchFamily="18" charset="0"/>
              </a:rPr>
              <a:t>r</a:t>
            </a:r>
            <a:r>
              <a:rPr lang="en-US" spc="10" dirty="0" smtClean="0">
                <a:cs typeface="Times New Roman" panose="02020603050405020304" pitchFamily="18" charset="0"/>
              </a:rPr>
              <a:t>d</a:t>
            </a:r>
            <a:r>
              <a:rPr lang="en-US" spc="-5" dirty="0" smtClean="0">
                <a:cs typeface="Times New Roman" panose="02020603050405020304" pitchFamily="18" charset="0"/>
              </a:rPr>
              <a:t>a</a:t>
            </a:r>
            <a:r>
              <a:rPr lang="en-US" spc="0" dirty="0" smtClean="0">
                <a:cs typeface="Times New Roman" panose="02020603050405020304" pitchFamily="18" charset="0"/>
              </a:rPr>
              <a:t>bili</a:t>
            </a:r>
            <a:r>
              <a:rPr lang="en-US" spc="15" dirty="0" smtClean="0">
                <a:cs typeface="Times New Roman" panose="02020603050405020304" pitchFamily="18" charset="0"/>
              </a:rPr>
              <a:t>t</a:t>
            </a:r>
            <a:r>
              <a:rPr lang="en-US" spc="0" dirty="0" smtClean="0">
                <a:cs typeface="Times New Roman" panose="02020603050405020304" pitchFamily="18" charset="0"/>
              </a:rPr>
              <a:t>y</a:t>
            </a:r>
            <a:r>
              <a:rPr lang="en-US" spc="-25" dirty="0" smtClean="0">
                <a:cs typeface="Times New Roman" panose="02020603050405020304" pitchFamily="18" charset="0"/>
              </a:rPr>
              <a:t> </a:t>
            </a:r>
            <a:r>
              <a:rPr lang="en-US" spc="0" dirty="0" smtClean="0">
                <a:cs typeface="Times New Roman" panose="02020603050405020304" pitchFamily="18" charset="0"/>
              </a:rPr>
              <a:t>to summ</a:t>
            </a:r>
            <a:r>
              <a:rPr lang="en-US" spc="-5" dirty="0" smtClean="0">
                <a:cs typeface="Times New Roman" panose="02020603050405020304" pitchFamily="18" charset="0"/>
              </a:rPr>
              <a:t>a</a:t>
            </a:r>
            <a:r>
              <a:rPr lang="en-US" spc="0" dirty="0" smtClean="0">
                <a:cs typeface="Times New Roman" panose="02020603050405020304" pitchFamily="18" charset="0"/>
              </a:rPr>
              <a:t>rize</a:t>
            </a:r>
            <a:r>
              <a:rPr lang="en-US" spc="-5" dirty="0" smtClean="0">
                <a:cs typeface="Times New Roman" panose="02020603050405020304" pitchFamily="18" charset="0"/>
              </a:rPr>
              <a:t> </a:t>
            </a:r>
            <a:r>
              <a:rPr lang="en-US" spc="0" dirty="0" smtClean="0">
                <a:cs typeface="Times New Roman" panose="02020603050405020304" pitchFamily="18" charset="0"/>
              </a:rPr>
              <a:t>in this w</a:t>
            </a:r>
            <a:r>
              <a:rPr lang="en-US" spc="5" dirty="0" smtClean="0">
                <a:cs typeface="Times New Roman" panose="02020603050405020304" pitchFamily="18" charset="0"/>
              </a:rPr>
              <a:t>a</a:t>
            </a:r>
            <a:r>
              <a:rPr lang="en-US" spc="-20" dirty="0" smtClean="0">
                <a:cs typeface="Times New Roman" panose="02020603050405020304" pitchFamily="18" charset="0"/>
              </a:rPr>
              <a:t>y</a:t>
            </a:r>
            <a:r>
              <a:rPr lang="en-US" spc="0" dirty="0" smtClean="0">
                <a:cs typeface="Times New Roman" panose="02020603050405020304" pitchFamily="18" charset="0"/>
              </a:rPr>
              <a:t>.</a:t>
            </a:r>
            <a:endParaRPr lang="en-US" dirty="0" smtClean="0">
              <a:cs typeface="Times New Roman" panose="02020603050405020304" pitchFamily="18" charset="0"/>
            </a:endParaRPr>
          </a:p>
          <a:p>
            <a:pPr marL="171450" lvl="0" indent="-171450">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76</a:t>
            </a:fld>
            <a:endParaRPr lang="en-US"/>
          </a:p>
        </p:txBody>
      </p:sp>
    </p:spTree>
    <p:extLst>
      <p:ext uri="{BB962C8B-B14F-4D97-AF65-F5344CB8AC3E}">
        <p14:creationId xmlns:p14="http://schemas.microsoft.com/office/powerpoint/2010/main" val="122730056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365125"/>
            <a:ext cx="6046787" cy="4535488"/>
          </a:xfrm>
        </p:spPr>
      </p:sp>
      <p:sp>
        <p:nvSpPr>
          <p:cNvPr id="3" name="Notes Placeholder 2"/>
          <p:cNvSpPr>
            <a:spLocks noGrp="1"/>
          </p:cNvSpPr>
          <p:nvPr>
            <p:ph type="body" idx="1"/>
          </p:nvPr>
        </p:nvSpPr>
        <p:spPr>
          <a:xfrm>
            <a:off x="228600" y="5029200"/>
            <a:ext cx="6629400" cy="4038600"/>
          </a:xfrm>
        </p:spPr>
        <p:txBody>
          <a:bodyPr>
            <a:normAutofit fontScale="25000" lnSpcReduction="20000"/>
          </a:bodyPr>
          <a:lstStyle/>
          <a:p>
            <a:pPr>
              <a:lnSpc>
                <a:spcPct val="120000"/>
              </a:lnSpc>
            </a:pPr>
            <a:r>
              <a:rPr lang="en-US" sz="3600" b="1" dirty="0">
                <a:latin typeface="Arial" panose="020B0604020202020204" pitchFamily="34" charset="0"/>
                <a:cs typeface="Arial" panose="020B0604020202020204" pitchFamily="34" charset="0"/>
              </a:rPr>
              <a:t>K</a:t>
            </a:r>
            <a:r>
              <a:rPr lang="en-US" sz="3600" b="1" spc="22" dirty="0">
                <a:latin typeface="Arial" panose="020B0604020202020204" pitchFamily="34" charset="0"/>
                <a:cs typeface="Arial" panose="020B0604020202020204" pitchFamily="34" charset="0"/>
              </a:rPr>
              <a:t>e</a:t>
            </a:r>
            <a:r>
              <a:rPr lang="en-US" sz="3600" b="1" spc="-32" dirty="0">
                <a:latin typeface="Arial" panose="020B0604020202020204" pitchFamily="34" charset="0"/>
                <a:cs typeface="Arial" panose="020B0604020202020204" pitchFamily="34" charset="0"/>
              </a:rPr>
              <a:t>y</a:t>
            </a:r>
            <a:r>
              <a:rPr lang="en-US" sz="3600" b="1" dirty="0">
                <a:latin typeface="Arial" panose="020B0604020202020204" pitchFamily="34" charset="0"/>
                <a:cs typeface="Arial" panose="020B0604020202020204" pitchFamily="34" charset="0"/>
              </a:rPr>
              <a:t>:</a:t>
            </a:r>
            <a:r>
              <a:rPr lang="en-US" sz="3600" b="1"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AI/AN = A</a:t>
            </a:r>
            <a:r>
              <a:rPr lang="en-US" sz="3600" spc="4" dirty="0">
                <a:latin typeface="Arial" panose="020B0604020202020204" pitchFamily="34" charset="0"/>
                <a:cs typeface="Arial" panose="020B0604020202020204" pitchFamily="34" charset="0"/>
              </a:rPr>
              <a:t>m</a:t>
            </a:r>
            <a:r>
              <a:rPr lang="en-US" sz="3600" dirty="0">
                <a:latin typeface="Arial" panose="020B0604020202020204" pitchFamily="34" charset="0"/>
                <a:cs typeface="Arial" panose="020B0604020202020204" pitchFamily="34" charset="0"/>
              </a:rPr>
              <a:t>eri</a:t>
            </a:r>
            <a:r>
              <a:rPr lang="en-US" sz="3600" spc="4"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an</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In</a:t>
            </a:r>
            <a:r>
              <a:rPr lang="en-US" sz="3600" spc="-9" dirty="0">
                <a:latin typeface="Arial" panose="020B0604020202020204" pitchFamily="34" charset="0"/>
                <a:cs typeface="Arial" panose="020B0604020202020204" pitchFamily="34" charset="0"/>
              </a:rPr>
              <a:t>d</a:t>
            </a:r>
            <a:r>
              <a:rPr lang="en-US" sz="3600" dirty="0">
                <a:latin typeface="Arial" panose="020B0604020202020204" pitchFamily="34" charset="0"/>
                <a:cs typeface="Arial" panose="020B0604020202020204" pitchFamily="34" charset="0"/>
              </a:rPr>
              <a:t>ian</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or A</a:t>
            </a:r>
            <a:r>
              <a:rPr lang="en-US" sz="3600" spc="4" dirty="0">
                <a:latin typeface="Arial" panose="020B0604020202020204" pitchFamily="34" charset="0"/>
                <a:cs typeface="Arial" panose="020B0604020202020204" pitchFamily="34" charset="0"/>
              </a:rPr>
              <a:t>l</a:t>
            </a:r>
            <a:r>
              <a:rPr lang="en-US" sz="3600" spc="-9" dirty="0">
                <a:latin typeface="Arial" panose="020B0604020202020204" pitchFamily="34" charset="0"/>
                <a:cs typeface="Arial" panose="020B0604020202020204" pitchFamily="34" charset="0"/>
              </a:rPr>
              <a:t>a</a:t>
            </a:r>
            <a:r>
              <a:rPr lang="en-US" sz="3600" spc="4" dirty="0">
                <a:latin typeface="Arial" panose="020B0604020202020204" pitchFamily="34" charset="0"/>
                <a:cs typeface="Arial" panose="020B0604020202020204" pitchFamily="34" charset="0"/>
              </a:rPr>
              <a:t>s</a:t>
            </a:r>
            <a:r>
              <a:rPr lang="en-US" sz="3600" spc="-9" dirty="0">
                <a:latin typeface="Arial" panose="020B0604020202020204" pitchFamily="34" charset="0"/>
                <a:cs typeface="Arial" panose="020B0604020202020204" pitchFamily="34" charset="0"/>
              </a:rPr>
              <a:t>k</a:t>
            </a:r>
            <a:r>
              <a:rPr lang="en-US" sz="3600" dirty="0">
                <a:latin typeface="Arial" panose="020B0604020202020204" pitchFamily="34" charset="0"/>
                <a:cs typeface="Arial" panose="020B0604020202020204" pitchFamily="34" charset="0"/>
              </a:rPr>
              <a:t>a Nat</a:t>
            </a:r>
            <a:r>
              <a:rPr lang="en-US" sz="3600" spc="4" dirty="0">
                <a:latin typeface="Arial" panose="020B0604020202020204" pitchFamily="34" charset="0"/>
                <a:cs typeface="Arial" panose="020B0604020202020204" pitchFamily="34" charset="0"/>
              </a:rPr>
              <a:t>i</a:t>
            </a:r>
            <a:r>
              <a:rPr lang="en-US" sz="3600" spc="-9" dirty="0">
                <a:latin typeface="Arial" panose="020B0604020202020204" pitchFamily="34" charset="0"/>
                <a:cs typeface="Arial" panose="020B0604020202020204" pitchFamily="34" charset="0"/>
              </a:rPr>
              <a:t>v</a:t>
            </a:r>
            <a:r>
              <a:rPr lang="en-US" sz="3600" spc="13" dirty="0">
                <a:latin typeface="Arial" panose="020B0604020202020204" pitchFamily="34" charset="0"/>
                <a:cs typeface="Arial" panose="020B0604020202020204" pitchFamily="34" charset="0"/>
              </a:rPr>
              <a:t>e</a:t>
            </a:r>
            <a:r>
              <a:rPr lang="en-US" sz="3600" dirty="0">
                <a:latin typeface="Arial" panose="020B0604020202020204" pitchFamily="34" charset="0"/>
                <a:cs typeface="Arial" panose="020B0604020202020204" pitchFamily="34" charset="0"/>
              </a:rPr>
              <a:t>;</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n = </a:t>
            </a:r>
            <a:r>
              <a:rPr lang="en-US" sz="3600" spc="-9" dirty="0">
                <a:latin typeface="Arial" panose="020B0604020202020204" pitchFamily="34" charset="0"/>
                <a:cs typeface="Arial" panose="020B0604020202020204" pitchFamily="34" charset="0"/>
              </a:rPr>
              <a:t>n</a:t>
            </a:r>
            <a:r>
              <a:rPr lang="en-US" sz="3600" dirty="0">
                <a:latin typeface="Arial" panose="020B0604020202020204" pitchFamily="34" charset="0"/>
                <a:cs typeface="Arial" panose="020B0604020202020204" pitchFamily="34" charset="0"/>
              </a:rPr>
              <a:t>u</a:t>
            </a:r>
            <a:r>
              <a:rPr lang="en-US" sz="3600" spc="-9" dirty="0">
                <a:latin typeface="Arial" panose="020B0604020202020204" pitchFamily="34" charset="0"/>
                <a:cs typeface="Arial" panose="020B0604020202020204" pitchFamily="34" charset="0"/>
              </a:rPr>
              <a:t>m</a:t>
            </a:r>
            <a:r>
              <a:rPr lang="en-US" sz="3600" dirty="0">
                <a:latin typeface="Arial" panose="020B0604020202020204" pitchFamily="34" charset="0"/>
                <a:cs typeface="Arial" panose="020B0604020202020204" pitchFamily="34" charset="0"/>
              </a:rPr>
              <a:t>ber</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of </a:t>
            </a:r>
            <a:r>
              <a:rPr lang="en-US" sz="3600" spc="4" dirty="0">
                <a:latin typeface="Arial" panose="020B0604020202020204" pitchFamily="34" charset="0"/>
                <a:cs typeface="Arial" panose="020B0604020202020204" pitchFamily="34" charset="0"/>
              </a:rPr>
              <a:t>m</a:t>
            </a:r>
            <a:r>
              <a:rPr lang="en-US" sz="3600" spc="-9" dirty="0">
                <a:latin typeface="Arial" panose="020B0604020202020204" pitchFamily="34" charset="0"/>
                <a:cs typeface="Arial" panose="020B0604020202020204" pitchFamily="34" charset="0"/>
              </a:rPr>
              <a:t>e</a:t>
            </a:r>
            <a:r>
              <a:rPr lang="en-US" sz="3600" dirty="0">
                <a:latin typeface="Arial" panose="020B0604020202020204" pitchFamily="34" charset="0"/>
                <a:cs typeface="Arial" panose="020B0604020202020204" pitchFamily="34" charset="0"/>
              </a:rPr>
              <a:t>a</a:t>
            </a:r>
            <a:r>
              <a:rPr lang="en-US" sz="3600" spc="4" dirty="0">
                <a:latin typeface="Arial" panose="020B0604020202020204" pitchFamily="34" charset="0"/>
                <a:cs typeface="Arial" panose="020B0604020202020204" pitchFamily="34" charset="0"/>
              </a:rPr>
              <a:t>s</a:t>
            </a:r>
            <a:r>
              <a:rPr lang="en-US" sz="3600" spc="-9" dirty="0">
                <a:latin typeface="Arial" panose="020B0604020202020204" pitchFamily="34" charset="0"/>
                <a:cs typeface="Arial" panose="020B0604020202020204" pitchFamily="34" charset="0"/>
              </a:rPr>
              <a:t>u</a:t>
            </a:r>
            <a:r>
              <a:rPr lang="en-US" sz="3600" dirty="0">
                <a:latin typeface="Arial" panose="020B0604020202020204" pitchFamily="34" charset="0"/>
                <a:cs typeface="Arial" panose="020B0604020202020204" pitchFamily="34" charset="0"/>
              </a:rPr>
              <a:t>re</a:t>
            </a:r>
            <a:r>
              <a:rPr lang="en-US" sz="3600" spc="13"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a:t>
            </a:r>
          </a:p>
          <a:p>
            <a:pPr marR="252594">
              <a:lnSpc>
                <a:spcPct val="120000"/>
              </a:lnSpc>
            </a:pPr>
            <a:r>
              <a:rPr lang="en-US" sz="3600" b="1" dirty="0">
                <a:latin typeface="Arial" panose="020B0604020202020204" pitchFamily="34" charset="0"/>
                <a:cs typeface="Arial" panose="020B0604020202020204" pitchFamily="34" charset="0"/>
              </a:rPr>
              <a:t>Note:</a:t>
            </a:r>
            <a:r>
              <a:rPr lang="en-US" sz="3600" b="1"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Poor </a:t>
            </a:r>
            <a:r>
              <a:rPr lang="en-US" sz="3600" spc="4" dirty="0">
                <a:latin typeface="Arial" panose="020B0604020202020204" pitchFamily="34" charset="0"/>
                <a:cs typeface="Arial" panose="020B0604020202020204" pitchFamily="34" charset="0"/>
              </a:rPr>
              <a:t>i</a:t>
            </a:r>
            <a:r>
              <a:rPr lang="en-US" sz="3600" dirty="0">
                <a:latin typeface="Arial" panose="020B0604020202020204" pitchFamily="34" charset="0"/>
                <a:cs typeface="Arial" panose="020B0604020202020204" pitchFamily="34" charset="0"/>
              </a:rPr>
              <a:t>nd</a:t>
            </a:r>
            <a:r>
              <a:rPr lang="en-US" sz="3600" spc="-9" dirty="0">
                <a:latin typeface="Arial" panose="020B0604020202020204" pitchFamily="34" charset="0"/>
                <a:cs typeface="Arial" panose="020B0604020202020204" pitchFamily="34" charset="0"/>
              </a:rPr>
              <a:t>i</a:t>
            </a:r>
            <a:r>
              <a:rPr lang="en-US" sz="3600" spc="4"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a</a:t>
            </a:r>
            <a:r>
              <a:rPr lang="en-US" sz="3600" spc="-9" dirty="0">
                <a:latin typeface="Arial" panose="020B0604020202020204" pitchFamily="34" charset="0"/>
                <a:cs typeface="Arial" panose="020B0604020202020204" pitchFamily="34" charset="0"/>
              </a:rPr>
              <a:t>t</a:t>
            </a:r>
            <a:r>
              <a:rPr lang="en-US" sz="3600" dirty="0">
                <a:latin typeface="Arial" panose="020B0604020202020204" pitchFamily="34" charset="0"/>
                <a:cs typeface="Arial" panose="020B0604020202020204" pitchFamily="34" charset="0"/>
              </a:rPr>
              <a:t>es fa</a:t>
            </a:r>
            <a:r>
              <a:rPr lang="en-US" sz="3600" spc="-9" dirty="0">
                <a:latin typeface="Arial" panose="020B0604020202020204" pitchFamily="34" charset="0"/>
                <a:cs typeface="Arial" panose="020B0604020202020204" pitchFamily="34" charset="0"/>
              </a:rPr>
              <a:t>m</a:t>
            </a:r>
            <a:r>
              <a:rPr lang="en-US" sz="3600" dirty="0">
                <a:latin typeface="Arial" panose="020B0604020202020204" pitchFamily="34" charset="0"/>
                <a:cs typeface="Arial" panose="020B0604020202020204" pitchFamily="34" charset="0"/>
              </a:rPr>
              <a:t>ily</a:t>
            </a:r>
            <a:r>
              <a:rPr lang="en-US" sz="3600" spc="-9" dirty="0">
                <a:latin typeface="Arial" panose="020B0604020202020204" pitchFamily="34" charset="0"/>
                <a:cs typeface="Arial" panose="020B0604020202020204" pitchFamily="34" charset="0"/>
              </a:rPr>
              <a:t> </a:t>
            </a:r>
            <a:r>
              <a:rPr lang="en-US" sz="3600" spc="4" dirty="0">
                <a:latin typeface="Arial" panose="020B0604020202020204" pitchFamily="34" charset="0"/>
                <a:cs typeface="Arial" panose="020B0604020202020204" pitchFamily="34" charset="0"/>
              </a:rPr>
              <a:t>i</a:t>
            </a:r>
            <a:r>
              <a:rPr lang="en-US" sz="3600" spc="-9" dirty="0">
                <a:latin typeface="Arial" panose="020B0604020202020204" pitchFamily="34" charset="0"/>
                <a:cs typeface="Arial" panose="020B0604020202020204" pitchFamily="34" charset="0"/>
              </a:rPr>
              <a:t>nc</a:t>
            </a:r>
            <a:r>
              <a:rPr lang="en-US" sz="3600" dirty="0">
                <a:latin typeface="Arial" panose="020B0604020202020204" pitchFamily="34" charset="0"/>
                <a:cs typeface="Arial" panose="020B0604020202020204" pitchFamily="34" charset="0"/>
              </a:rPr>
              <a:t>o</a:t>
            </a:r>
            <a:r>
              <a:rPr lang="en-US" sz="3600" spc="4" dirty="0">
                <a:latin typeface="Arial" panose="020B0604020202020204" pitchFamily="34" charset="0"/>
                <a:cs typeface="Arial" panose="020B0604020202020204" pitchFamily="34" charset="0"/>
              </a:rPr>
              <a:t>m</a:t>
            </a:r>
            <a:r>
              <a:rPr lang="en-US" sz="3600" dirty="0">
                <a:latin typeface="Arial" panose="020B0604020202020204" pitchFamily="34" charset="0"/>
                <a:cs typeface="Arial" panose="020B0604020202020204" pitchFamily="34" charset="0"/>
              </a:rPr>
              <a:t>e</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le</a:t>
            </a:r>
            <a:r>
              <a:rPr lang="en-US" sz="3600" spc="-9"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s</a:t>
            </a:r>
            <a:r>
              <a:rPr lang="en-US" sz="3600" spc="4"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t</a:t>
            </a:r>
            <a:r>
              <a:rPr lang="en-US" sz="3600" spc="-9" dirty="0">
                <a:latin typeface="Arial" panose="020B0604020202020204" pitchFamily="34" charset="0"/>
                <a:cs typeface="Arial" panose="020B0604020202020204" pitchFamily="34" charset="0"/>
              </a:rPr>
              <a:t>h</a:t>
            </a:r>
            <a:r>
              <a:rPr lang="en-US" sz="3600" dirty="0">
                <a:latin typeface="Arial" panose="020B0604020202020204" pitchFamily="34" charset="0"/>
                <a:cs typeface="Arial" panose="020B0604020202020204" pitchFamily="34" charset="0"/>
              </a:rPr>
              <a:t>an </a:t>
            </a:r>
            <a:r>
              <a:rPr lang="en-US" sz="3600" spc="-9" dirty="0">
                <a:latin typeface="Arial" panose="020B0604020202020204" pitchFamily="34" charset="0"/>
                <a:cs typeface="Arial" panose="020B0604020202020204" pitchFamily="34" charset="0"/>
              </a:rPr>
              <a:t>t</a:t>
            </a:r>
            <a:r>
              <a:rPr lang="en-US" sz="3600" dirty="0">
                <a:latin typeface="Arial" panose="020B0604020202020204" pitchFamily="34" charset="0"/>
                <a:cs typeface="Arial" panose="020B0604020202020204" pitchFamily="34" charset="0"/>
              </a:rPr>
              <a:t>he </a:t>
            </a:r>
            <a:r>
              <a:rPr lang="en-US" sz="3600" dirty="0" smtClean="0">
                <a:latin typeface="Arial" panose="020B0604020202020204" pitchFamily="34" charset="0"/>
                <a:cs typeface="Arial" panose="020B0604020202020204" pitchFamily="34" charset="0"/>
              </a:rPr>
              <a:t>Feder</a:t>
            </a:r>
            <a:r>
              <a:rPr lang="en-US" sz="3600" spc="-9" dirty="0" smtClean="0">
                <a:latin typeface="Arial" panose="020B0604020202020204" pitchFamily="34" charset="0"/>
                <a:cs typeface="Arial" panose="020B0604020202020204" pitchFamily="34" charset="0"/>
              </a:rPr>
              <a:t>a</a:t>
            </a:r>
            <a:r>
              <a:rPr lang="en-US" sz="3600" dirty="0" smtClean="0">
                <a:latin typeface="Arial" panose="020B0604020202020204" pitchFamily="34" charset="0"/>
                <a:cs typeface="Arial" panose="020B0604020202020204" pitchFamily="34" charset="0"/>
              </a:rPr>
              <a:t>l </a:t>
            </a:r>
            <a:r>
              <a:rPr lang="en-US" sz="3600" dirty="0">
                <a:latin typeface="Arial" panose="020B0604020202020204" pitchFamily="34" charset="0"/>
                <a:cs typeface="Arial" panose="020B0604020202020204" pitchFamily="34" charset="0"/>
              </a:rPr>
              <a:t>po</a:t>
            </a:r>
            <a:r>
              <a:rPr lang="en-US" sz="3600" spc="-18" dirty="0">
                <a:latin typeface="Arial" panose="020B0604020202020204" pitchFamily="34" charset="0"/>
                <a:cs typeface="Arial" panose="020B0604020202020204" pitchFamily="34" charset="0"/>
              </a:rPr>
              <a:t>v</a:t>
            </a:r>
            <a:r>
              <a:rPr lang="en-US" sz="3600" dirty="0">
                <a:latin typeface="Arial" panose="020B0604020202020204" pitchFamily="34" charset="0"/>
                <a:cs typeface="Arial" panose="020B0604020202020204" pitchFamily="34" charset="0"/>
              </a:rPr>
              <a:t>erty</a:t>
            </a:r>
            <a:r>
              <a:rPr lang="en-US" sz="3600" spc="-4" dirty="0">
                <a:latin typeface="Arial" panose="020B0604020202020204" pitchFamily="34" charset="0"/>
                <a:cs typeface="Arial" panose="020B0604020202020204" pitchFamily="34" charset="0"/>
              </a:rPr>
              <a:t> </a:t>
            </a:r>
            <a:r>
              <a:rPr lang="en-US" sz="3600" spc="4" dirty="0">
                <a:latin typeface="Arial" panose="020B0604020202020204" pitchFamily="34" charset="0"/>
                <a:cs typeface="Arial" panose="020B0604020202020204" pitchFamily="34" charset="0"/>
              </a:rPr>
              <a:t>l</a:t>
            </a:r>
            <a:r>
              <a:rPr lang="en-US" sz="3600" dirty="0">
                <a:latin typeface="Arial" panose="020B0604020202020204" pitchFamily="34" charset="0"/>
                <a:cs typeface="Arial" panose="020B0604020202020204" pitchFamily="34" charset="0"/>
              </a:rPr>
              <a:t>e</a:t>
            </a:r>
            <a:r>
              <a:rPr lang="en-US" sz="3600" spc="-9" dirty="0">
                <a:latin typeface="Arial" panose="020B0604020202020204" pitchFamily="34" charset="0"/>
                <a:cs typeface="Arial" panose="020B0604020202020204" pitchFamily="34" charset="0"/>
              </a:rPr>
              <a:t>v</a:t>
            </a:r>
            <a:r>
              <a:rPr lang="en-US" sz="3600" dirty="0">
                <a:latin typeface="Arial" panose="020B0604020202020204" pitchFamily="34" charset="0"/>
                <a:cs typeface="Arial" panose="020B0604020202020204" pitchFamily="34" charset="0"/>
              </a:rPr>
              <a:t>el; H</a:t>
            </a:r>
            <a:r>
              <a:rPr lang="en-US" sz="3600" spc="-9" dirty="0">
                <a:latin typeface="Arial" panose="020B0604020202020204" pitchFamily="34" charset="0"/>
                <a:cs typeface="Arial" panose="020B0604020202020204" pitchFamily="34" charset="0"/>
              </a:rPr>
              <a:t>i</a:t>
            </a:r>
            <a:r>
              <a:rPr lang="en-US" sz="3600" dirty="0">
                <a:latin typeface="Arial" panose="020B0604020202020204" pitchFamily="34" charset="0"/>
                <a:cs typeface="Arial" panose="020B0604020202020204" pitchFamily="34" charset="0"/>
              </a:rPr>
              <a:t>gh </a:t>
            </a:r>
            <a:r>
              <a:rPr lang="en-US" sz="3600" spc="-9" dirty="0">
                <a:latin typeface="Arial" panose="020B0604020202020204" pitchFamily="34" charset="0"/>
                <a:cs typeface="Arial" panose="020B0604020202020204" pitchFamily="34" charset="0"/>
              </a:rPr>
              <a:t>I</a:t>
            </a:r>
            <a:r>
              <a:rPr lang="en-US" sz="3600" dirty="0">
                <a:latin typeface="Arial" panose="020B0604020202020204" pitchFamily="34" charset="0"/>
                <a:cs typeface="Arial" panose="020B0604020202020204" pitchFamily="34" charset="0"/>
              </a:rPr>
              <a:t>n</a:t>
            </a:r>
            <a:r>
              <a:rPr lang="en-US" sz="3600" spc="4" dirty="0">
                <a:latin typeface="Arial" panose="020B0604020202020204" pitchFamily="34" charset="0"/>
                <a:cs typeface="Arial" panose="020B0604020202020204" pitchFamily="34" charset="0"/>
              </a:rPr>
              <a:t>c</a:t>
            </a:r>
            <a:r>
              <a:rPr lang="en-US" sz="3600" spc="-9" dirty="0">
                <a:latin typeface="Arial" panose="020B0604020202020204" pitchFamily="34" charset="0"/>
                <a:cs typeface="Arial" panose="020B0604020202020204" pitchFamily="34" charset="0"/>
              </a:rPr>
              <a:t>o</a:t>
            </a:r>
            <a:r>
              <a:rPr lang="en-US" sz="3600" spc="4" dirty="0">
                <a:latin typeface="Arial" panose="020B0604020202020204" pitchFamily="34" charset="0"/>
                <a:cs typeface="Arial" panose="020B0604020202020204" pitchFamily="34" charset="0"/>
              </a:rPr>
              <a:t>m</a:t>
            </a:r>
            <a:r>
              <a:rPr lang="en-US" sz="3600" dirty="0">
                <a:latin typeface="Arial" panose="020B0604020202020204" pitchFamily="34" charset="0"/>
                <a:cs typeface="Arial" panose="020B0604020202020204" pitchFamily="34" charset="0"/>
              </a:rPr>
              <a:t>e</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in</a:t>
            </a:r>
            <a:r>
              <a:rPr lang="en-US" sz="3600" spc="-9" dirty="0">
                <a:latin typeface="Arial" panose="020B0604020202020204" pitchFamily="34" charset="0"/>
                <a:cs typeface="Arial" panose="020B0604020202020204" pitchFamily="34" charset="0"/>
              </a:rPr>
              <a:t>d</a:t>
            </a:r>
            <a:r>
              <a:rPr lang="en-US" sz="3600" dirty="0">
                <a:latin typeface="Arial" panose="020B0604020202020204" pitchFamily="34" charset="0"/>
                <a:cs typeface="Arial" panose="020B0604020202020204" pitchFamily="34" charset="0"/>
              </a:rPr>
              <a:t>i</a:t>
            </a:r>
            <a:r>
              <a:rPr lang="en-US" sz="3600" spc="4"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a</a:t>
            </a:r>
            <a:r>
              <a:rPr lang="en-US" sz="3600" spc="-9" dirty="0">
                <a:latin typeface="Arial" panose="020B0604020202020204" pitchFamily="34" charset="0"/>
                <a:cs typeface="Arial" panose="020B0604020202020204" pitchFamily="34" charset="0"/>
              </a:rPr>
              <a:t>t</a:t>
            </a:r>
            <a:r>
              <a:rPr lang="en-US" sz="3600" dirty="0">
                <a:latin typeface="Arial" panose="020B0604020202020204" pitchFamily="34" charset="0"/>
                <a:cs typeface="Arial" panose="020B0604020202020204" pitchFamily="34" charset="0"/>
              </a:rPr>
              <a:t>es</a:t>
            </a:r>
            <a:r>
              <a:rPr lang="en-US" sz="3600" spc="4"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f</a:t>
            </a:r>
            <a:r>
              <a:rPr lang="en-US" sz="3600" spc="-9" dirty="0">
                <a:latin typeface="Arial" panose="020B0604020202020204" pitchFamily="34" charset="0"/>
                <a:cs typeface="Arial" panose="020B0604020202020204" pitchFamily="34" charset="0"/>
              </a:rPr>
              <a:t>a</a:t>
            </a:r>
            <a:r>
              <a:rPr lang="en-US" sz="3600" spc="4" dirty="0">
                <a:latin typeface="Arial" panose="020B0604020202020204" pitchFamily="34" charset="0"/>
                <a:cs typeface="Arial" panose="020B0604020202020204" pitchFamily="34" charset="0"/>
              </a:rPr>
              <a:t>m</a:t>
            </a:r>
            <a:r>
              <a:rPr lang="en-US" sz="3600" spc="-9" dirty="0">
                <a:latin typeface="Arial" panose="020B0604020202020204" pitchFamily="34" charset="0"/>
                <a:cs typeface="Arial" panose="020B0604020202020204" pitchFamily="34" charset="0"/>
              </a:rPr>
              <a:t>i</a:t>
            </a:r>
            <a:r>
              <a:rPr lang="en-US" sz="3600" dirty="0">
                <a:latin typeface="Arial" panose="020B0604020202020204" pitchFamily="34" charset="0"/>
                <a:cs typeface="Arial" panose="020B0604020202020204" pitchFamily="34" charset="0"/>
              </a:rPr>
              <a:t>ly</a:t>
            </a:r>
            <a:r>
              <a:rPr lang="en-US" sz="3600" spc="-9" dirty="0">
                <a:latin typeface="Arial" panose="020B0604020202020204" pitchFamily="34" charset="0"/>
                <a:cs typeface="Arial" panose="020B0604020202020204" pitchFamily="34" charset="0"/>
              </a:rPr>
              <a:t> </a:t>
            </a:r>
            <a:r>
              <a:rPr lang="en-US" sz="3600" spc="4" dirty="0">
                <a:latin typeface="Arial" panose="020B0604020202020204" pitchFamily="34" charset="0"/>
                <a:cs typeface="Arial" panose="020B0604020202020204" pitchFamily="34" charset="0"/>
              </a:rPr>
              <a:t>i</a:t>
            </a:r>
            <a:r>
              <a:rPr lang="en-US" sz="3600" dirty="0">
                <a:latin typeface="Arial" panose="020B0604020202020204" pitchFamily="34" charset="0"/>
                <a:cs typeface="Arial" panose="020B0604020202020204" pitchFamily="34" charset="0"/>
              </a:rPr>
              <a:t>n</a:t>
            </a:r>
            <a:r>
              <a:rPr lang="en-US" sz="3600" spc="-9"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o</a:t>
            </a:r>
            <a:r>
              <a:rPr lang="en-US" sz="3600" spc="4" dirty="0">
                <a:latin typeface="Arial" panose="020B0604020202020204" pitchFamily="34" charset="0"/>
                <a:cs typeface="Arial" panose="020B0604020202020204" pitchFamily="34" charset="0"/>
              </a:rPr>
              <a:t>m</a:t>
            </a:r>
            <a:r>
              <a:rPr lang="en-US" sz="3600" dirty="0">
                <a:latin typeface="Arial" panose="020B0604020202020204" pitchFamily="34" charset="0"/>
                <a:cs typeface="Arial" panose="020B0604020202020204" pitchFamily="34" charset="0"/>
              </a:rPr>
              <a:t>e</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four t</a:t>
            </a:r>
            <a:r>
              <a:rPr lang="en-US" sz="3600" spc="4" dirty="0">
                <a:latin typeface="Arial" panose="020B0604020202020204" pitchFamily="34" charset="0"/>
                <a:cs typeface="Arial" panose="020B0604020202020204" pitchFamily="34" charset="0"/>
              </a:rPr>
              <a:t>im</a:t>
            </a:r>
            <a:r>
              <a:rPr lang="en-US" sz="3600" spc="-9" dirty="0">
                <a:latin typeface="Arial" panose="020B0604020202020204" pitchFamily="34" charset="0"/>
                <a:cs typeface="Arial" panose="020B0604020202020204" pitchFamily="34" charset="0"/>
              </a:rPr>
              <a:t>e</a:t>
            </a:r>
            <a:r>
              <a:rPr lang="en-US" sz="3600" dirty="0">
                <a:latin typeface="Arial" panose="020B0604020202020204" pitchFamily="34" charset="0"/>
                <a:cs typeface="Arial" panose="020B0604020202020204" pitchFamily="34" charset="0"/>
              </a:rPr>
              <a:t>s</a:t>
            </a:r>
            <a:r>
              <a:rPr lang="en-US" sz="3600" spc="4"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t</a:t>
            </a:r>
            <a:r>
              <a:rPr lang="en-US" sz="3600" spc="-9" dirty="0">
                <a:latin typeface="Arial" panose="020B0604020202020204" pitchFamily="34" charset="0"/>
                <a:cs typeface="Arial" panose="020B0604020202020204" pitchFamily="34" charset="0"/>
              </a:rPr>
              <a:t>h</a:t>
            </a:r>
            <a:r>
              <a:rPr lang="en-US" sz="3600" dirty="0">
                <a:latin typeface="Arial" panose="020B0604020202020204" pitchFamily="34" charset="0"/>
                <a:cs typeface="Arial" panose="020B0604020202020204" pitchFamily="34" charset="0"/>
              </a:rPr>
              <a:t>e </a:t>
            </a:r>
            <a:r>
              <a:rPr lang="en-US" sz="3600" dirty="0" smtClean="0">
                <a:latin typeface="Arial" panose="020B0604020202020204" pitchFamily="34" charset="0"/>
                <a:cs typeface="Arial" panose="020B0604020202020204" pitchFamily="34" charset="0"/>
              </a:rPr>
              <a:t>F</a:t>
            </a:r>
            <a:r>
              <a:rPr lang="en-US" sz="3600" spc="-9" dirty="0" smtClean="0">
                <a:latin typeface="Arial" panose="020B0604020202020204" pitchFamily="34" charset="0"/>
                <a:cs typeface="Arial" panose="020B0604020202020204" pitchFamily="34" charset="0"/>
              </a:rPr>
              <a:t>e</a:t>
            </a:r>
            <a:r>
              <a:rPr lang="en-US" sz="3600" dirty="0" smtClean="0">
                <a:latin typeface="Arial" panose="020B0604020202020204" pitchFamily="34" charset="0"/>
                <a:cs typeface="Arial" panose="020B0604020202020204" pitchFamily="34" charset="0"/>
              </a:rPr>
              <a:t>der</a:t>
            </a:r>
            <a:r>
              <a:rPr lang="en-US" sz="3600" spc="-9" dirty="0" smtClean="0">
                <a:latin typeface="Arial" panose="020B0604020202020204" pitchFamily="34" charset="0"/>
                <a:cs typeface="Arial" panose="020B0604020202020204" pitchFamily="34" charset="0"/>
              </a:rPr>
              <a:t>a</a:t>
            </a:r>
            <a:r>
              <a:rPr lang="en-US" sz="3600" dirty="0" smtClean="0">
                <a:latin typeface="Arial" panose="020B0604020202020204" pitchFamily="34" charset="0"/>
                <a:cs typeface="Arial" panose="020B0604020202020204" pitchFamily="34" charset="0"/>
              </a:rPr>
              <a:t>l </a:t>
            </a:r>
            <a:r>
              <a:rPr lang="en-US" sz="3600" dirty="0">
                <a:latin typeface="Arial" panose="020B0604020202020204" pitchFamily="34" charset="0"/>
                <a:cs typeface="Arial" panose="020B0604020202020204" pitchFamily="34" charset="0"/>
              </a:rPr>
              <a:t>po</a:t>
            </a:r>
            <a:r>
              <a:rPr lang="en-US" sz="3600" spc="-9" dirty="0">
                <a:latin typeface="Arial" panose="020B0604020202020204" pitchFamily="34" charset="0"/>
                <a:cs typeface="Arial" panose="020B0604020202020204" pitchFamily="34" charset="0"/>
              </a:rPr>
              <a:t>v</a:t>
            </a:r>
            <a:r>
              <a:rPr lang="en-US" sz="3600" dirty="0">
                <a:latin typeface="Arial" panose="020B0604020202020204" pitchFamily="34" charset="0"/>
                <a:cs typeface="Arial" panose="020B0604020202020204" pitchFamily="34" charset="0"/>
              </a:rPr>
              <a:t>erty</a:t>
            </a:r>
            <a:r>
              <a:rPr lang="en-US" sz="3600" spc="-4" dirty="0">
                <a:latin typeface="Arial" panose="020B0604020202020204" pitchFamily="34" charset="0"/>
                <a:cs typeface="Arial" panose="020B0604020202020204" pitchFamily="34" charset="0"/>
              </a:rPr>
              <a:t> </a:t>
            </a:r>
            <a:r>
              <a:rPr lang="en-US" sz="3600" spc="4" dirty="0">
                <a:latin typeface="Arial" panose="020B0604020202020204" pitchFamily="34" charset="0"/>
                <a:cs typeface="Arial" panose="020B0604020202020204" pitchFamily="34" charset="0"/>
              </a:rPr>
              <a:t>l</a:t>
            </a:r>
            <a:r>
              <a:rPr lang="en-US" sz="3600" dirty="0">
                <a:latin typeface="Arial" panose="020B0604020202020204" pitchFamily="34" charset="0"/>
                <a:cs typeface="Arial" panose="020B0604020202020204" pitchFamily="34" charset="0"/>
              </a:rPr>
              <a:t>e</a:t>
            </a:r>
            <a:r>
              <a:rPr lang="en-US" sz="3600" spc="-9" dirty="0">
                <a:latin typeface="Arial" panose="020B0604020202020204" pitchFamily="34" charset="0"/>
                <a:cs typeface="Arial" panose="020B0604020202020204" pitchFamily="34" charset="0"/>
              </a:rPr>
              <a:t>ve</a:t>
            </a:r>
            <a:r>
              <a:rPr lang="en-US" sz="3600" dirty="0">
                <a:latin typeface="Arial" panose="020B0604020202020204" pitchFamily="34" charset="0"/>
                <a:cs typeface="Arial" panose="020B0604020202020204" pitchFamily="34" charset="0"/>
              </a:rPr>
              <a:t>l</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or gre</a:t>
            </a:r>
            <a:r>
              <a:rPr lang="en-US" sz="3600" spc="-9" dirty="0">
                <a:latin typeface="Arial" panose="020B0604020202020204" pitchFamily="34" charset="0"/>
                <a:cs typeface="Arial" panose="020B0604020202020204" pitchFamily="34" charset="0"/>
              </a:rPr>
              <a:t>a</a:t>
            </a:r>
            <a:r>
              <a:rPr lang="en-US" sz="3600" dirty="0">
                <a:latin typeface="Arial" panose="020B0604020202020204" pitchFamily="34" charset="0"/>
                <a:cs typeface="Arial" panose="020B0604020202020204" pitchFamily="34" charset="0"/>
              </a:rPr>
              <a:t>ter.</a:t>
            </a:r>
            <a:r>
              <a:rPr lang="en-US" sz="3600" spc="18"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N</a:t>
            </a:r>
            <a:r>
              <a:rPr lang="en-US" sz="3600" spc="-9" dirty="0">
                <a:latin typeface="Arial" panose="020B0604020202020204" pitchFamily="34" charset="0"/>
                <a:cs typeface="Arial" panose="020B0604020202020204" pitchFamily="34" charset="0"/>
              </a:rPr>
              <a:t>u</a:t>
            </a:r>
            <a:r>
              <a:rPr lang="en-US" sz="3600" spc="4" dirty="0">
                <a:latin typeface="Arial" panose="020B0604020202020204" pitchFamily="34" charset="0"/>
                <a:cs typeface="Arial" panose="020B0604020202020204" pitchFamily="34" charset="0"/>
              </a:rPr>
              <a:t>m</a:t>
            </a:r>
            <a:r>
              <a:rPr lang="en-US" sz="3600" dirty="0">
                <a:latin typeface="Arial" panose="020B0604020202020204" pitchFamily="34" charset="0"/>
                <a:cs typeface="Arial" panose="020B0604020202020204" pitchFamily="34" charset="0"/>
              </a:rPr>
              <a:t>be</a:t>
            </a:r>
            <a:r>
              <a:rPr lang="en-US" sz="3600" spc="-13" dirty="0">
                <a:latin typeface="Arial" panose="020B0604020202020204" pitchFamily="34" charset="0"/>
                <a:cs typeface="Arial" panose="020B0604020202020204" pitchFamily="34" charset="0"/>
              </a:rPr>
              <a:t>r</a:t>
            </a:r>
            <a:r>
              <a:rPr lang="en-US" sz="3600" dirty="0">
                <a:latin typeface="Arial" panose="020B0604020202020204" pitchFamily="34" charset="0"/>
                <a:cs typeface="Arial" panose="020B0604020202020204" pitchFamily="34" charset="0"/>
              </a:rPr>
              <a:t>s</a:t>
            </a:r>
            <a:r>
              <a:rPr lang="en-US" sz="3600" spc="4"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of</a:t>
            </a:r>
            <a:r>
              <a:rPr lang="en-US" sz="3600" spc="-9" dirty="0">
                <a:latin typeface="Arial" panose="020B0604020202020204" pitchFamily="34" charset="0"/>
                <a:cs typeface="Arial" panose="020B0604020202020204" pitchFamily="34" charset="0"/>
              </a:rPr>
              <a:t> </a:t>
            </a:r>
            <a:r>
              <a:rPr lang="en-US" sz="3600" spc="4" dirty="0">
                <a:latin typeface="Arial" panose="020B0604020202020204" pitchFamily="34" charset="0"/>
                <a:cs typeface="Arial" panose="020B0604020202020204" pitchFamily="34" charset="0"/>
              </a:rPr>
              <a:t>m</a:t>
            </a:r>
            <a:r>
              <a:rPr lang="en-US" sz="3600" spc="-9" dirty="0">
                <a:latin typeface="Arial" panose="020B0604020202020204" pitchFamily="34" charset="0"/>
                <a:cs typeface="Arial" panose="020B0604020202020204" pitchFamily="34" charset="0"/>
              </a:rPr>
              <a:t>e</a:t>
            </a:r>
            <a:r>
              <a:rPr lang="en-US" sz="3600" dirty="0">
                <a:latin typeface="Arial" panose="020B0604020202020204" pitchFamily="34" charset="0"/>
                <a:cs typeface="Arial" panose="020B0604020202020204" pitchFamily="34" charset="0"/>
              </a:rPr>
              <a:t>a</a:t>
            </a:r>
            <a:r>
              <a:rPr lang="en-US" sz="3600" spc="-9" dirty="0">
                <a:latin typeface="Arial" panose="020B0604020202020204" pitchFamily="34" charset="0"/>
                <a:cs typeface="Arial" panose="020B0604020202020204" pitchFamily="34" charset="0"/>
              </a:rPr>
              <a:t>su</a:t>
            </a:r>
            <a:r>
              <a:rPr lang="en-US" sz="3600" dirty="0">
                <a:latin typeface="Arial" panose="020B0604020202020204" pitchFamily="34" charset="0"/>
                <a:cs typeface="Arial" panose="020B0604020202020204" pitchFamily="34" charset="0"/>
              </a:rPr>
              <a:t>res</a:t>
            </a:r>
            <a:r>
              <a:rPr lang="en-US" sz="3600" spc="4" dirty="0">
                <a:latin typeface="Arial" panose="020B0604020202020204" pitchFamily="34" charset="0"/>
                <a:cs typeface="Arial" panose="020B0604020202020204" pitchFamily="34" charset="0"/>
              </a:rPr>
              <a:t> </a:t>
            </a:r>
            <a:r>
              <a:rPr lang="en-US" sz="3600" spc="-9" dirty="0">
                <a:latin typeface="Arial" panose="020B0604020202020204" pitchFamily="34" charset="0"/>
                <a:cs typeface="Arial" panose="020B0604020202020204" pitchFamily="34" charset="0"/>
              </a:rPr>
              <a:t>d</a:t>
            </a:r>
            <a:r>
              <a:rPr lang="en-US" sz="3600" dirty="0">
                <a:latin typeface="Arial" panose="020B0604020202020204" pitchFamily="34" charset="0"/>
                <a:cs typeface="Arial" panose="020B0604020202020204" pitchFamily="34" charset="0"/>
              </a:rPr>
              <a:t>iffer</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a</a:t>
            </a:r>
            <a:r>
              <a:rPr lang="en-US" sz="3600" spc="4"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r</a:t>
            </a:r>
            <a:r>
              <a:rPr lang="en-US" sz="3600" spc="-9" dirty="0">
                <a:latin typeface="Arial" panose="020B0604020202020204" pitchFamily="34" charset="0"/>
                <a:cs typeface="Arial" panose="020B0604020202020204" pitchFamily="34" charset="0"/>
              </a:rPr>
              <a:t>o</a:t>
            </a:r>
            <a:r>
              <a:rPr lang="en-US" sz="3600" spc="4"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s</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gr</a:t>
            </a:r>
            <a:r>
              <a:rPr lang="en-US" sz="3600" spc="-9" dirty="0">
                <a:latin typeface="Arial" panose="020B0604020202020204" pitchFamily="34" charset="0"/>
                <a:cs typeface="Arial" panose="020B0604020202020204" pitchFamily="34" charset="0"/>
              </a:rPr>
              <a:t>o</a:t>
            </a:r>
            <a:r>
              <a:rPr lang="en-US" sz="3600" dirty="0">
                <a:latin typeface="Arial" panose="020B0604020202020204" pitchFamily="34" charset="0"/>
                <a:cs typeface="Arial" panose="020B0604020202020204" pitchFamily="34" charset="0"/>
              </a:rPr>
              <a:t>ups</a:t>
            </a:r>
            <a:r>
              <a:rPr lang="en-US" sz="3600" spc="-4"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b</a:t>
            </a:r>
            <a:r>
              <a:rPr lang="en-US" sz="3600" spc="-9" dirty="0">
                <a:latin typeface="Arial" panose="020B0604020202020204" pitchFamily="34" charset="0"/>
                <a:cs typeface="Arial" panose="020B0604020202020204" pitchFamily="34" charset="0"/>
              </a:rPr>
              <a:t>e</a:t>
            </a:r>
            <a:r>
              <a:rPr lang="en-US" sz="3600" spc="4"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a</a:t>
            </a:r>
            <a:r>
              <a:rPr lang="en-US" sz="3600" spc="-9" dirty="0">
                <a:latin typeface="Arial" panose="020B0604020202020204" pitchFamily="34" charset="0"/>
                <a:cs typeface="Arial" panose="020B0604020202020204" pitchFamily="34" charset="0"/>
              </a:rPr>
              <a:t>u</a:t>
            </a:r>
            <a:r>
              <a:rPr lang="en-US" sz="3600" spc="4"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e of</a:t>
            </a:r>
            <a:r>
              <a:rPr lang="en-US" sz="3600" spc="-9" dirty="0">
                <a:latin typeface="Arial" panose="020B0604020202020204" pitchFamily="34" charset="0"/>
                <a:cs typeface="Arial" panose="020B0604020202020204" pitchFamily="34" charset="0"/>
              </a:rPr>
              <a:t> </a:t>
            </a:r>
            <a:r>
              <a:rPr lang="en-US" sz="3600" spc="4" dirty="0">
                <a:latin typeface="Arial" panose="020B0604020202020204" pitchFamily="34" charset="0"/>
                <a:cs typeface="Arial" panose="020B0604020202020204" pitchFamily="34" charset="0"/>
              </a:rPr>
              <a:t>s</a:t>
            </a:r>
            <a:r>
              <a:rPr lang="en-US" sz="3600" spc="-9" dirty="0">
                <a:latin typeface="Arial" panose="020B0604020202020204" pitchFamily="34" charset="0"/>
                <a:cs typeface="Arial" panose="020B0604020202020204" pitchFamily="34" charset="0"/>
              </a:rPr>
              <a:t>a</a:t>
            </a:r>
            <a:r>
              <a:rPr lang="en-US" sz="3600" spc="4" dirty="0">
                <a:latin typeface="Arial" panose="020B0604020202020204" pitchFamily="34" charset="0"/>
                <a:cs typeface="Arial" panose="020B0604020202020204" pitchFamily="34" charset="0"/>
              </a:rPr>
              <a:t>m</a:t>
            </a:r>
            <a:r>
              <a:rPr lang="en-US" sz="3600" dirty="0">
                <a:latin typeface="Arial" panose="020B0604020202020204" pitchFamily="34" charset="0"/>
                <a:cs typeface="Arial" panose="020B0604020202020204" pitchFamily="34" charset="0"/>
              </a:rPr>
              <a:t>p</a:t>
            </a:r>
            <a:r>
              <a:rPr lang="en-US" sz="3600" spc="-9" dirty="0">
                <a:latin typeface="Arial" panose="020B0604020202020204" pitchFamily="34" charset="0"/>
                <a:cs typeface="Arial" panose="020B0604020202020204" pitchFamily="34" charset="0"/>
              </a:rPr>
              <a:t>l</a:t>
            </a:r>
            <a:r>
              <a:rPr lang="en-US" sz="3600" dirty="0">
                <a:latin typeface="Arial" panose="020B0604020202020204" pitchFamily="34" charset="0"/>
                <a:cs typeface="Arial" panose="020B0604020202020204" pitchFamily="34" charset="0"/>
              </a:rPr>
              <a:t>e </a:t>
            </a:r>
            <a:r>
              <a:rPr lang="en-US" sz="3600" spc="-4"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i</a:t>
            </a:r>
            <a:r>
              <a:rPr lang="en-US" sz="3600" spc="-9" dirty="0">
                <a:latin typeface="Arial" panose="020B0604020202020204" pitchFamily="34" charset="0"/>
                <a:cs typeface="Arial" panose="020B0604020202020204" pitchFamily="34" charset="0"/>
              </a:rPr>
              <a:t>z</a:t>
            </a:r>
            <a:r>
              <a:rPr lang="en-US" sz="3600" dirty="0">
                <a:latin typeface="Arial" panose="020B0604020202020204" pitchFamily="34" charset="0"/>
                <a:cs typeface="Arial" panose="020B0604020202020204" pitchFamily="34" charset="0"/>
              </a:rPr>
              <a:t>e li</a:t>
            </a:r>
            <a:r>
              <a:rPr lang="en-US" sz="3600" spc="-9" dirty="0">
                <a:latin typeface="Arial" panose="020B0604020202020204" pitchFamily="34" charset="0"/>
                <a:cs typeface="Arial" panose="020B0604020202020204" pitchFamily="34" charset="0"/>
              </a:rPr>
              <a:t>m</a:t>
            </a:r>
            <a:r>
              <a:rPr lang="en-US" sz="3600" dirty="0">
                <a:latin typeface="Arial" panose="020B0604020202020204" pitchFamily="34" charset="0"/>
                <a:cs typeface="Arial" panose="020B0604020202020204" pitchFamily="34" charset="0"/>
              </a:rPr>
              <a:t>itat</a:t>
            </a:r>
            <a:r>
              <a:rPr lang="en-US" sz="3600" spc="-9" dirty="0">
                <a:latin typeface="Arial" panose="020B0604020202020204" pitchFamily="34" charset="0"/>
                <a:cs typeface="Arial" panose="020B0604020202020204" pitchFamily="34" charset="0"/>
              </a:rPr>
              <a:t>i</a:t>
            </a:r>
            <a:r>
              <a:rPr lang="en-US" sz="3600" dirty="0">
                <a:latin typeface="Arial" panose="020B0604020202020204" pitchFamily="34" charset="0"/>
                <a:cs typeface="Arial" panose="020B0604020202020204" pitchFamily="34" charset="0"/>
              </a:rPr>
              <a:t>o</a:t>
            </a:r>
            <a:r>
              <a:rPr lang="en-US" sz="3600" spc="-9" dirty="0">
                <a:latin typeface="Arial" panose="020B0604020202020204" pitchFamily="34" charset="0"/>
                <a:cs typeface="Arial" panose="020B0604020202020204" pitchFamily="34" charset="0"/>
              </a:rPr>
              <a:t>n</a:t>
            </a:r>
            <a:r>
              <a:rPr lang="en-US" sz="3600" spc="4"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a:t>
            </a:r>
            <a:r>
              <a:rPr lang="en-US" sz="3600" spc="4"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For</a:t>
            </a:r>
            <a:r>
              <a:rPr lang="en-US" sz="3600" spc="-9" dirty="0">
                <a:latin typeface="Arial" panose="020B0604020202020204" pitchFamily="34" charset="0"/>
                <a:cs typeface="Arial" panose="020B0604020202020204" pitchFamily="34" charset="0"/>
              </a:rPr>
              <a:t> most </a:t>
            </a:r>
            <a:r>
              <a:rPr lang="en-US" sz="3600" spc="4" dirty="0">
                <a:latin typeface="Arial" panose="020B0604020202020204" pitchFamily="34" charset="0"/>
                <a:cs typeface="Arial" panose="020B0604020202020204" pitchFamily="34" charset="0"/>
              </a:rPr>
              <a:t>m</a:t>
            </a:r>
            <a:r>
              <a:rPr lang="en-US" sz="3600" dirty="0">
                <a:latin typeface="Arial" panose="020B0604020202020204" pitchFamily="34" charset="0"/>
                <a:cs typeface="Arial" panose="020B0604020202020204" pitchFamily="34" charset="0"/>
              </a:rPr>
              <a:t>e</a:t>
            </a:r>
            <a:r>
              <a:rPr lang="en-US" sz="3600" spc="-9" dirty="0">
                <a:latin typeface="Arial" panose="020B0604020202020204" pitchFamily="34" charset="0"/>
                <a:cs typeface="Arial" panose="020B0604020202020204" pitchFamily="34" charset="0"/>
              </a:rPr>
              <a:t>a</a:t>
            </a:r>
            <a:r>
              <a:rPr lang="en-US" sz="3600" spc="4"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ure</a:t>
            </a:r>
            <a:r>
              <a:rPr lang="en-US" sz="3600" spc="4"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 </a:t>
            </a:r>
            <a:r>
              <a:rPr lang="en-US" sz="3600" spc="-9" dirty="0">
                <a:latin typeface="Arial" panose="020B0604020202020204" pitchFamily="34" charset="0"/>
                <a:cs typeface="Arial" panose="020B0604020202020204" pitchFamily="34" charset="0"/>
              </a:rPr>
              <a:t>d</a:t>
            </a:r>
            <a:r>
              <a:rPr lang="en-US" sz="3600" dirty="0">
                <a:latin typeface="Arial" panose="020B0604020202020204" pitchFamily="34" charset="0"/>
                <a:cs typeface="Arial" panose="020B0604020202020204" pitchFamily="34" charset="0"/>
              </a:rPr>
              <a:t>ata f</a:t>
            </a:r>
            <a:r>
              <a:rPr lang="en-US" sz="3600" spc="-13" dirty="0">
                <a:latin typeface="Arial" panose="020B0604020202020204" pitchFamily="34" charset="0"/>
                <a:cs typeface="Arial" panose="020B0604020202020204" pitchFamily="34" charset="0"/>
              </a:rPr>
              <a:t>r</a:t>
            </a:r>
            <a:r>
              <a:rPr lang="en-US" sz="3600" dirty="0">
                <a:latin typeface="Arial" panose="020B0604020202020204" pitchFamily="34" charset="0"/>
                <a:cs typeface="Arial" panose="020B0604020202020204" pitchFamily="34" charset="0"/>
              </a:rPr>
              <a:t>om 2012</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are</a:t>
            </a:r>
            <a:r>
              <a:rPr lang="en-US" sz="3600" spc="-9" dirty="0">
                <a:latin typeface="Arial" panose="020B0604020202020204" pitchFamily="34" charset="0"/>
                <a:cs typeface="Arial" panose="020B0604020202020204" pitchFamily="34" charset="0"/>
              </a:rPr>
              <a:t> </a:t>
            </a:r>
            <a:r>
              <a:rPr lang="en-US" sz="3600" spc="4"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ho</a:t>
            </a:r>
            <a:r>
              <a:rPr lang="en-US" sz="3600" spc="-13" dirty="0">
                <a:latin typeface="Arial" panose="020B0604020202020204" pitchFamily="34" charset="0"/>
                <a:cs typeface="Arial" panose="020B0604020202020204" pitchFamily="34" charset="0"/>
              </a:rPr>
              <a:t>w</a:t>
            </a:r>
            <a:r>
              <a:rPr lang="en-US" sz="3600" spc="4" dirty="0">
                <a:latin typeface="Arial" panose="020B0604020202020204" pitchFamily="34" charset="0"/>
                <a:cs typeface="Arial" panose="020B0604020202020204" pitchFamily="34" charset="0"/>
              </a:rPr>
              <a:t>n</a:t>
            </a:r>
            <a:r>
              <a:rPr lang="en-US" sz="3600" dirty="0">
                <a:latin typeface="Arial" panose="020B0604020202020204" pitchFamily="34" charset="0"/>
                <a:cs typeface="Arial" panose="020B0604020202020204" pitchFamily="34" charset="0"/>
              </a:rPr>
              <a:t>. </a:t>
            </a:r>
            <a:r>
              <a:rPr lang="en-US" sz="3600" spc="-18" dirty="0">
                <a:latin typeface="Arial" panose="020B0604020202020204" pitchFamily="34" charset="0"/>
                <a:cs typeface="Arial" panose="020B0604020202020204" pitchFamily="34" charset="0"/>
              </a:rPr>
              <a:t>M</a:t>
            </a:r>
            <a:r>
              <a:rPr lang="en-US" sz="3600" dirty="0">
                <a:latin typeface="Arial" panose="020B0604020202020204" pitchFamily="34" charset="0"/>
                <a:cs typeface="Arial" panose="020B0604020202020204" pitchFamily="34" charset="0"/>
              </a:rPr>
              <a:t>ea</a:t>
            </a:r>
            <a:r>
              <a:rPr lang="en-US" sz="3600" spc="4"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ures that</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a</a:t>
            </a:r>
            <a:r>
              <a:rPr lang="en-US" sz="3600" spc="-9"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hie</a:t>
            </a:r>
            <a:r>
              <a:rPr lang="en-US" sz="3600" spc="-18" dirty="0">
                <a:latin typeface="Arial" panose="020B0604020202020204" pitchFamily="34" charset="0"/>
                <a:cs typeface="Arial" panose="020B0604020202020204" pitchFamily="34" charset="0"/>
              </a:rPr>
              <a:t>v</a:t>
            </a:r>
            <a:r>
              <a:rPr lang="en-US" sz="3600" dirty="0">
                <a:latin typeface="Arial" panose="020B0604020202020204" pitchFamily="34" charset="0"/>
                <a:cs typeface="Arial" panose="020B0604020202020204" pitchFamily="34" charset="0"/>
              </a:rPr>
              <a:t>e an o</a:t>
            </a:r>
            <a:r>
              <a:rPr lang="en-US" sz="3600" spc="-9" dirty="0">
                <a:latin typeface="Arial" panose="020B0604020202020204" pitchFamily="34" charset="0"/>
                <a:cs typeface="Arial" panose="020B0604020202020204" pitchFamily="34" charset="0"/>
              </a:rPr>
              <a:t>v</a:t>
            </a:r>
            <a:r>
              <a:rPr lang="en-US" sz="3600" dirty="0">
                <a:latin typeface="Arial" panose="020B0604020202020204" pitchFamily="34" charset="0"/>
                <a:cs typeface="Arial" panose="020B0604020202020204" pitchFamily="34" charset="0"/>
              </a:rPr>
              <a:t>e</a:t>
            </a:r>
            <a:r>
              <a:rPr lang="en-US" sz="3600" spc="-13" dirty="0">
                <a:latin typeface="Arial" panose="020B0604020202020204" pitchFamily="34" charset="0"/>
                <a:cs typeface="Arial" panose="020B0604020202020204" pitchFamily="34" charset="0"/>
              </a:rPr>
              <a:t>r</a:t>
            </a:r>
            <a:r>
              <a:rPr lang="en-US" sz="3600" dirty="0">
                <a:latin typeface="Arial" panose="020B0604020202020204" pitchFamily="34" charset="0"/>
                <a:cs typeface="Arial" panose="020B0604020202020204" pitchFamily="34" charset="0"/>
              </a:rPr>
              <a:t>all</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perfo</a:t>
            </a:r>
            <a:r>
              <a:rPr lang="en-US" sz="3600" spc="-13" dirty="0">
                <a:latin typeface="Arial" panose="020B0604020202020204" pitchFamily="34" charset="0"/>
                <a:cs typeface="Arial" panose="020B0604020202020204" pitchFamily="34" charset="0"/>
              </a:rPr>
              <a:t>r</a:t>
            </a:r>
            <a:r>
              <a:rPr lang="en-US" sz="3600" spc="4" dirty="0">
                <a:latin typeface="Arial" panose="020B0604020202020204" pitchFamily="34" charset="0"/>
                <a:cs typeface="Arial" panose="020B0604020202020204" pitchFamily="34" charset="0"/>
              </a:rPr>
              <a:t>m</a:t>
            </a:r>
            <a:r>
              <a:rPr lang="en-US" sz="3600" spc="-9" dirty="0">
                <a:latin typeface="Arial" panose="020B0604020202020204" pitchFamily="34" charset="0"/>
                <a:cs typeface="Arial" panose="020B0604020202020204" pitchFamily="34" charset="0"/>
              </a:rPr>
              <a:t>a</a:t>
            </a:r>
            <a:r>
              <a:rPr lang="en-US" sz="3600" dirty="0">
                <a:latin typeface="Arial" panose="020B0604020202020204" pitchFamily="34" charset="0"/>
                <a:cs typeface="Arial" panose="020B0604020202020204" pitchFamily="34" charset="0"/>
              </a:rPr>
              <a:t>n</a:t>
            </a:r>
            <a:r>
              <a:rPr lang="en-US" sz="3600" spc="4"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e le</a:t>
            </a:r>
            <a:r>
              <a:rPr lang="en-US" sz="3600" spc="-9" dirty="0">
                <a:latin typeface="Arial" panose="020B0604020202020204" pitchFamily="34" charset="0"/>
                <a:cs typeface="Arial" panose="020B0604020202020204" pitchFamily="34" charset="0"/>
              </a:rPr>
              <a:t>v</a:t>
            </a:r>
            <a:r>
              <a:rPr lang="en-US" sz="3600" dirty="0">
                <a:latin typeface="Arial" panose="020B0604020202020204" pitchFamily="34" charset="0"/>
                <a:cs typeface="Arial" panose="020B0604020202020204" pitchFamily="34" charset="0"/>
              </a:rPr>
              <a:t>el of</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95%</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or </a:t>
            </a:r>
            <a:r>
              <a:rPr lang="en-US" sz="3600" spc="-9" dirty="0">
                <a:latin typeface="Arial" panose="020B0604020202020204" pitchFamily="34" charset="0"/>
                <a:cs typeface="Arial" panose="020B0604020202020204" pitchFamily="34" charset="0"/>
              </a:rPr>
              <a:t>b</a:t>
            </a:r>
            <a:r>
              <a:rPr lang="en-US" sz="3600" dirty="0">
                <a:latin typeface="Arial" panose="020B0604020202020204" pitchFamily="34" charset="0"/>
                <a:cs typeface="Arial" panose="020B0604020202020204" pitchFamily="34" charset="0"/>
              </a:rPr>
              <a:t>etter</a:t>
            </a:r>
            <a:r>
              <a:rPr lang="en-US" sz="3600" spc="-4"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are </a:t>
            </a:r>
            <a:r>
              <a:rPr lang="en-US" sz="3600" spc="-9" dirty="0">
                <a:latin typeface="Arial" panose="020B0604020202020204" pitchFamily="34" charset="0"/>
                <a:cs typeface="Arial" panose="020B0604020202020204" pitchFamily="34" charset="0"/>
              </a:rPr>
              <a:t>n</a:t>
            </a:r>
            <a:r>
              <a:rPr lang="en-US" sz="3600" dirty="0">
                <a:latin typeface="Arial" panose="020B0604020202020204" pitchFamily="34" charset="0"/>
                <a:cs typeface="Arial" panose="020B0604020202020204" pitchFamily="34" charset="0"/>
              </a:rPr>
              <a:t>ot </a:t>
            </a:r>
            <a:r>
              <a:rPr lang="en-US" sz="3600" spc="-13" dirty="0">
                <a:latin typeface="Arial" panose="020B0604020202020204" pitchFamily="34" charset="0"/>
                <a:cs typeface="Arial" panose="020B0604020202020204" pitchFamily="34" charset="0"/>
              </a:rPr>
              <a:t>r</a:t>
            </a:r>
            <a:r>
              <a:rPr lang="en-US" sz="3600" dirty="0">
                <a:latin typeface="Arial" panose="020B0604020202020204" pitchFamily="34" charset="0"/>
                <a:cs typeface="Arial" panose="020B0604020202020204" pitchFamily="34" charset="0"/>
              </a:rPr>
              <a:t>eport</a:t>
            </a:r>
            <a:r>
              <a:rPr lang="en-US" sz="3600" spc="-9" dirty="0">
                <a:latin typeface="Arial" panose="020B0604020202020204" pitchFamily="34" charset="0"/>
                <a:cs typeface="Arial" panose="020B0604020202020204" pitchFamily="34" charset="0"/>
              </a:rPr>
              <a:t>e</a:t>
            </a:r>
            <a:r>
              <a:rPr lang="en-US" sz="3600" dirty="0">
                <a:latin typeface="Arial" panose="020B0604020202020204" pitchFamily="34" charset="0"/>
                <a:cs typeface="Arial" panose="020B0604020202020204" pitchFamily="34" charset="0"/>
              </a:rPr>
              <a:t>d </a:t>
            </a:r>
            <a:r>
              <a:rPr lang="en-US" sz="3600" spc="4" dirty="0">
                <a:latin typeface="Arial" panose="020B0604020202020204" pitchFamily="34" charset="0"/>
                <a:cs typeface="Arial" panose="020B0604020202020204" pitchFamily="34" charset="0"/>
              </a:rPr>
              <a:t>i</a:t>
            </a:r>
            <a:r>
              <a:rPr lang="en-US" sz="3600" dirty="0">
                <a:latin typeface="Arial" panose="020B0604020202020204" pitchFamily="34" charset="0"/>
                <a:cs typeface="Arial" panose="020B0604020202020204" pitchFamily="34" charset="0"/>
              </a:rPr>
              <a:t>n</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the Q</a:t>
            </a:r>
            <a:r>
              <a:rPr lang="en-US" sz="3600" spc="-4" dirty="0">
                <a:latin typeface="Arial" panose="020B0604020202020204" pitchFamily="34" charset="0"/>
                <a:cs typeface="Arial" panose="020B0604020202020204" pitchFamily="34" charset="0"/>
              </a:rPr>
              <a:t>D</a:t>
            </a:r>
            <a:r>
              <a:rPr lang="en-US" sz="3600" dirty="0">
                <a:latin typeface="Arial" panose="020B0604020202020204" pitchFamily="34" charset="0"/>
                <a:cs typeface="Arial" panose="020B0604020202020204" pitchFamily="34" charset="0"/>
              </a:rPr>
              <a:t>R</a:t>
            </a:r>
            <a:r>
              <a:rPr lang="en-US" sz="3600" spc="9" dirty="0">
                <a:latin typeface="Arial" panose="020B0604020202020204" pitchFamily="34" charset="0"/>
                <a:cs typeface="Arial" panose="020B0604020202020204" pitchFamily="34" charset="0"/>
              </a:rPr>
              <a:t> </a:t>
            </a:r>
            <a:r>
              <a:rPr lang="en-US" sz="3600" spc="-9" dirty="0">
                <a:latin typeface="Arial" panose="020B0604020202020204" pitchFamily="34" charset="0"/>
                <a:cs typeface="Arial" panose="020B0604020202020204" pitchFamily="34" charset="0"/>
              </a:rPr>
              <a:t>a</a:t>
            </a:r>
            <a:r>
              <a:rPr lang="en-US" sz="3600" dirty="0">
                <a:latin typeface="Arial" panose="020B0604020202020204" pitchFamily="34" charset="0"/>
                <a:cs typeface="Arial" panose="020B0604020202020204" pitchFamily="34" charset="0"/>
              </a:rPr>
              <a:t>nd a</a:t>
            </a:r>
            <a:r>
              <a:rPr lang="en-US" sz="3600" spc="-13" dirty="0">
                <a:latin typeface="Arial" panose="020B0604020202020204" pitchFamily="34" charset="0"/>
                <a:cs typeface="Arial" panose="020B0604020202020204" pitchFamily="34" charset="0"/>
              </a:rPr>
              <a:t>r</a:t>
            </a:r>
            <a:r>
              <a:rPr lang="en-US" sz="3600" dirty="0">
                <a:latin typeface="Arial" panose="020B0604020202020204" pitchFamily="34" charset="0"/>
                <a:cs typeface="Arial" panose="020B0604020202020204" pitchFamily="34" charset="0"/>
              </a:rPr>
              <a:t>e </a:t>
            </a:r>
            <a:r>
              <a:rPr lang="en-US" sz="3600" spc="-9" dirty="0">
                <a:latin typeface="Arial" panose="020B0604020202020204" pitchFamily="34" charset="0"/>
                <a:cs typeface="Arial" panose="020B0604020202020204" pitchFamily="34" charset="0"/>
              </a:rPr>
              <a:t>n</a:t>
            </a:r>
            <a:r>
              <a:rPr lang="en-US" sz="3600" dirty="0">
                <a:latin typeface="Arial" panose="020B0604020202020204" pitchFamily="34" charset="0"/>
                <a:cs typeface="Arial" panose="020B0604020202020204" pitchFamily="34" charset="0"/>
              </a:rPr>
              <a:t>ot i</a:t>
            </a:r>
            <a:r>
              <a:rPr lang="en-US" sz="3600" spc="-9" dirty="0">
                <a:latin typeface="Arial" panose="020B0604020202020204" pitchFamily="34" charset="0"/>
                <a:cs typeface="Arial" panose="020B0604020202020204" pitchFamily="34" charset="0"/>
              </a:rPr>
              <a:t>n</a:t>
            </a:r>
            <a:r>
              <a:rPr lang="en-US" sz="3600" spc="4"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l</a:t>
            </a:r>
            <a:r>
              <a:rPr lang="en-US" sz="3600" spc="-9" dirty="0">
                <a:latin typeface="Arial" panose="020B0604020202020204" pitchFamily="34" charset="0"/>
                <a:cs typeface="Arial" panose="020B0604020202020204" pitchFamily="34" charset="0"/>
              </a:rPr>
              <a:t>u</a:t>
            </a:r>
            <a:r>
              <a:rPr lang="en-US" sz="3600" dirty="0">
                <a:latin typeface="Arial" panose="020B0604020202020204" pitchFamily="34" charset="0"/>
                <a:cs typeface="Arial" panose="020B0604020202020204" pitchFamily="34" charset="0"/>
              </a:rPr>
              <a:t>ded</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in </a:t>
            </a:r>
            <a:r>
              <a:rPr lang="en-US" sz="3600" spc="-9" dirty="0">
                <a:latin typeface="Arial" panose="020B0604020202020204" pitchFamily="34" charset="0"/>
                <a:cs typeface="Arial" panose="020B0604020202020204" pitchFamily="34" charset="0"/>
              </a:rPr>
              <a:t>t</a:t>
            </a:r>
            <a:r>
              <a:rPr lang="en-US" sz="3600" dirty="0">
                <a:latin typeface="Arial" panose="020B0604020202020204" pitchFamily="34" charset="0"/>
                <a:cs typeface="Arial" panose="020B0604020202020204" pitchFamily="34" charset="0"/>
              </a:rPr>
              <a:t>he</a:t>
            </a:r>
            <a:r>
              <a:rPr lang="en-US" sz="3600" spc="-9"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e a</a:t>
            </a:r>
            <a:r>
              <a:rPr lang="en-US" sz="3600" spc="-9" dirty="0">
                <a:latin typeface="Arial" panose="020B0604020202020204" pitchFamily="34" charset="0"/>
                <a:cs typeface="Arial" panose="020B0604020202020204" pitchFamily="34" charset="0"/>
              </a:rPr>
              <a:t>n</a:t>
            </a:r>
            <a:r>
              <a:rPr lang="en-US" sz="3600" dirty="0">
                <a:latin typeface="Arial" panose="020B0604020202020204" pitchFamily="34" charset="0"/>
                <a:cs typeface="Arial" panose="020B0604020202020204" pitchFamily="34" charset="0"/>
              </a:rPr>
              <a:t>al</a:t>
            </a:r>
            <a:r>
              <a:rPr lang="en-US" sz="3600" spc="-9" dirty="0">
                <a:latin typeface="Arial" panose="020B0604020202020204" pitchFamily="34" charset="0"/>
                <a:cs typeface="Arial" panose="020B0604020202020204" pitchFamily="34" charset="0"/>
              </a:rPr>
              <a:t>y</a:t>
            </a:r>
            <a:r>
              <a:rPr lang="en-US" sz="3600" spc="4" dirty="0">
                <a:latin typeface="Arial" panose="020B0604020202020204" pitchFamily="34" charset="0"/>
                <a:cs typeface="Arial" panose="020B0604020202020204" pitchFamily="34" charset="0"/>
              </a:rPr>
              <a:t>s</a:t>
            </a:r>
            <a:r>
              <a:rPr lang="en-US" sz="3600" spc="-9" dirty="0">
                <a:latin typeface="Arial" panose="020B0604020202020204" pitchFamily="34" charset="0"/>
                <a:cs typeface="Arial" panose="020B0604020202020204" pitchFamily="34" charset="0"/>
              </a:rPr>
              <a:t>e</a:t>
            </a:r>
            <a:r>
              <a:rPr lang="en-US" sz="3600" spc="4"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Be</a:t>
            </a:r>
            <a:r>
              <a:rPr lang="en-US" sz="3600" spc="4"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a</a:t>
            </a:r>
            <a:r>
              <a:rPr lang="en-US" sz="3600" spc="-9" dirty="0">
                <a:latin typeface="Arial" panose="020B0604020202020204" pitchFamily="34" charset="0"/>
                <a:cs typeface="Arial" panose="020B0604020202020204" pitchFamily="34" charset="0"/>
              </a:rPr>
              <a:t>u</a:t>
            </a:r>
            <a:r>
              <a:rPr lang="en-US" sz="3600" spc="4"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e</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di</a:t>
            </a:r>
            <a:r>
              <a:rPr lang="en-US" sz="3600" spc="-9"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pari</a:t>
            </a:r>
            <a:r>
              <a:rPr lang="en-US" sz="3600" spc="-9" dirty="0">
                <a:latin typeface="Arial" panose="020B0604020202020204" pitchFamily="34" charset="0"/>
                <a:cs typeface="Arial" panose="020B0604020202020204" pitchFamily="34" charset="0"/>
              </a:rPr>
              <a:t>t</a:t>
            </a:r>
            <a:r>
              <a:rPr lang="en-US" sz="3600" dirty="0">
                <a:latin typeface="Arial" panose="020B0604020202020204" pitchFamily="34" charset="0"/>
                <a:cs typeface="Arial" panose="020B0604020202020204" pitchFamily="34" charset="0"/>
              </a:rPr>
              <a:t>i</a:t>
            </a:r>
            <a:r>
              <a:rPr lang="en-US" sz="3600" spc="-9" dirty="0">
                <a:latin typeface="Arial" panose="020B0604020202020204" pitchFamily="34" charset="0"/>
                <a:cs typeface="Arial" panose="020B0604020202020204" pitchFamily="34" charset="0"/>
              </a:rPr>
              <a:t>e</a:t>
            </a:r>
            <a:r>
              <a:rPr lang="en-US" sz="3600" dirty="0">
                <a:latin typeface="Arial" panose="020B0604020202020204" pitchFamily="34" charset="0"/>
                <a:cs typeface="Arial" panose="020B0604020202020204" pitchFamily="34" charset="0"/>
              </a:rPr>
              <a:t>s</a:t>
            </a:r>
            <a:r>
              <a:rPr lang="en-US" sz="3600" spc="4"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are t</a:t>
            </a:r>
            <a:r>
              <a:rPr lang="en-US" sz="3600" spc="-4" dirty="0">
                <a:latin typeface="Arial" panose="020B0604020202020204" pitchFamily="34" charset="0"/>
                <a:cs typeface="Arial" panose="020B0604020202020204" pitchFamily="34" charset="0"/>
              </a:rPr>
              <a:t>y</a:t>
            </a:r>
            <a:r>
              <a:rPr lang="en-US" sz="3600" dirty="0">
                <a:latin typeface="Arial" panose="020B0604020202020204" pitchFamily="34" charset="0"/>
                <a:cs typeface="Arial" panose="020B0604020202020204" pitchFamily="34" charset="0"/>
              </a:rPr>
              <a:t>pi</a:t>
            </a:r>
            <a:r>
              <a:rPr lang="en-US" sz="3600" spc="4"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a</a:t>
            </a:r>
            <a:r>
              <a:rPr lang="en-US" sz="3600" spc="-9" dirty="0">
                <a:latin typeface="Arial" panose="020B0604020202020204" pitchFamily="34" charset="0"/>
                <a:cs typeface="Arial" panose="020B0604020202020204" pitchFamily="34" charset="0"/>
              </a:rPr>
              <a:t>l</a:t>
            </a:r>
            <a:r>
              <a:rPr lang="en-US" sz="3600" dirty="0">
                <a:latin typeface="Arial" panose="020B0604020202020204" pitchFamily="34" charset="0"/>
                <a:cs typeface="Arial" panose="020B0604020202020204" pitchFamily="34" charset="0"/>
              </a:rPr>
              <a:t>ly</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el</a:t>
            </a:r>
            <a:r>
              <a:rPr lang="en-US" sz="3600" spc="-9" dirty="0">
                <a:latin typeface="Arial" panose="020B0604020202020204" pitchFamily="34" charset="0"/>
                <a:cs typeface="Arial" panose="020B0604020202020204" pitchFamily="34" charset="0"/>
              </a:rPr>
              <a:t>i</a:t>
            </a:r>
            <a:r>
              <a:rPr lang="en-US" sz="3600" spc="4" dirty="0">
                <a:latin typeface="Arial" panose="020B0604020202020204" pitchFamily="34" charset="0"/>
                <a:cs typeface="Arial" panose="020B0604020202020204" pitchFamily="34" charset="0"/>
              </a:rPr>
              <a:t>m</a:t>
            </a:r>
            <a:r>
              <a:rPr lang="en-US" sz="3600" dirty="0">
                <a:latin typeface="Arial" panose="020B0604020202020204" pitchFamily="34" charset="0"/>
                <a:cs typeface="Arial" panose="020B0604020202020204" pitchFamily="34" charset="0"/>
              </a:rPr>
              <a:t>i</a:t>
            </a:r>
            <a:r>
              <a:rPr lang="en-US" sz="3600" spc="-9" dirty="0">
                <a:latin typeface="Arial" panose="020B0604020202020204" pitchFamily="34" charset="0"/>
                <a:cs typeface="Arial" panose="020B0604020202020204" pitchFamily="34" charset="0"/>
              </a:rPr>
              <a:t>n</a:t>
            </a:r>
            <a:r>
              <a:rPr lang="en-US" sz="3600" dirty="0">
                <a:latin typeface="Arial" panose="020B0604020202020204" pitchFamily="34" charset="0"/>
                <a:cs typeface="Arial" panose="020B0604020202020204" pitchFamily="34" charset="0"/>
              </a:rPr>
              <a:t>at</a:t>
            </a:r>
            <a:r>
              <a:rPr lang="en-US" sz="3600" spc="-9" dirty="0">
                <a:latin typeface="Arial" panose="020B0604020202020204" pitchFamily="34" charset="0"/>
                <a:cs typeface="Arial" panose="020B0604020202020204" pitchFamily="34" charset="0"/>
              </a:rPr>
              <a:t>e</a:t>
            </a:r>
            <a:r>
              <a:rPr lang="en-US" sz="3600" dirty="0">
                <a:latin typeface="Arial" panose="020B0604020202020204" pitchFamily="34" charset="0"/>
                <a:cs typeface="Arial" panose="020B0604020202020204" pitchFamily="34" charset="0"/>
              </a:rPr>
              <a:t>d </a:t>
            </a:r>
            <a:r>
              <a:rPr lang="en-US" sz="3600" spc="-13" dirty="0">
                <a:latin typeface="Arial" panose="020B0604020202020204" pitchFamily="34" charset="0"/>
                <a:cs typeface="Arial" panose="020B0604020202020204" pitchFamily="34" charset="0"/>
              </a:rPr>
              <a:t>w</a:t>
            </a:r>
            <a:r>
              <a:rPr lang="en-US" sz="3600" dirty="0">
                <a:latin typeface="Arial" panose="020B0604020202020204" pitchFamily="34" charset="0"/>
                <a:cs typeface="Arial" panose="020B0604020202020204" pitchFamily="34" charset="0"/>
              </a:rPr>
              <a:t>hen o</a:t>
            </a:r>
            <a:r>
              <a:rPr lang="en-US" sz="3600" spc="-9" dirty="0">
                <a:latin typeface="Arial" panose="020B0604020202020204" pitchFamily="34" charset="0"/>
                <a:cs typeface="Arial" panose="020B0604020202020204" pitchFamily="34" charset="0"/>
              </a:rPr>
              <a:t>v</a:t>
            </a:r>
            <a:r>
              <a:rPr lang="en-US" sz="3600" dirty="0">
                <a:latin typeface="Arial" panose="020B0604020202020204" pitchFamily="34" charset="0"/>
                <a:cs typeface="Arial" panose="020B0604020202020204" pitchFamily="34" charset="0"/>
              </a:rPr>
              <a:t>e</a:t>
            </a:r>
            <a:r>
              <a:rPr lang="en-US" sz="3600" spc="-13" dirty="0">
                <a:latin typeface="Arial" panose="020B0604020202020204" pitchFamily="34" charset="0"/>
                <a:cs typeface="Arial" panose="020B0604020202020204" pitchFamily="34" charset="0"/>
              </a:rPr>
              <a:t>r</a:t>
            </a:r>
            <a:r>
              <a:rPr lang="en-US" sz="3600" dirty="0">
                <a:latin typeface="Arial" panose="020B0604020202020204" pitchFamily="34" charset="0"/>
                <a:cs typeface="Arial" panose="020B0604020202020204" pitchFamily="34" charset="0"/>
              </a:rPr>
              <a:t>all </a:t>
            </a:r>
            <a:r>
              <a:rPr lang="en-US" sz="3600" spc="-9" dirty="0">
                <a:latin typeface="Arial" panose="020B0604020202020204" pitchFamily="34" charset="0"/>
                <a:cs typeface="Arial" panose="020B0604020202020204" pitchFamily="34" charset="0"/>
              </a:rPr>
              <a:t>p</a:t>
            </a:r>
            <a:r>
              <a:rPr lang="en-US" sz="3600" dirty="0">
                <a:latin typeface="Arial" panose="020B0604020202020204" pitchFamily="34" charset="0"/>
                <a:cs typeface="Arial" panose="020B0604020202020204" pitchFamily="34" charset="0"/>
              </a:rPr>
              <a:t>erfo</a:t>
            </a:r>
            <a:r>
              <a:rPr lang="en-US" sz="3600" spc="-13" dirty="0">
                <a:latin typeface="Arial" panose="020B0604020202020204" pitchFamily="34" charset="0"/>
                <a:cs typeface="Arial" panose="020B0604020202020204" pitchFamily="34" charset="0"/>
              </a:rPr>
              <a:t>r</a:t>
            </a:r>
            <a:r>
              <a:rPr lang="en-US" sz="3600" spc="4" dirty="0">
                <a:latin typeface="Arial" panose="020B0604020202020204" pitchFamily="34" charset="0"/>
                <a:cs typeface="Arial" panose="020B0604020202020204" pitchFamily="34" charset="0"/>
              </a:rPr>
              <a:t>m</a:t>
            </a:r>
            <a:r>
              <a:rPr lang="en-US" sz="3600" dirty="0">
                <a:latin typeface="Arial" panose="020B0604020202020204" pitchFamily="34" charset="0"/>
                <a:cs typeface="Arial" panose="020B0604020202020204" pitchFamily="34" charset="0"/>
              </a:rPr>
              <a:t>a</a:t>
            </a:r>
            <a:r>
              <a:rPr lang="en-US" sz="3600" spc="-9" dirty="0">
                <a:latin typeface="Arial" panose="020B0604020202020204" pitchFamily="34" charset="0"/>
                <a:cs typeface="Arial" panose="020B0604020202020204" pitchFamily="34" charset="0"/>
              </a:rPr>
              <a:t>n</a:t>
            </a:r>
            <a:r>
              <a:rPr lang="en-US" sz="3600" spc="4"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e </a:t>
            </a:r>
            <a:r>
              <a:rPr lang="en-US" sz="3600" spc="-9" dirty="0">
                <a:latin typeface="Arial" panose="020B0604020202020204" pitchFamily="34" charset="0"/>
                <a:cs typeface="Arial" panose="020B0604020202020204" pitchFamily="34" charset="0"/>
              </a:rPr>
              <a:t>r</a:t>
            </a:r>
            <a:r>
              <a:rPr lang="en-US" sz="3600" dirty="0">
                <a:latin typeface="Arial" panose="020B0604020202020204" pitchFamily="34" charset="0"/>
                <a:cs typeface="Arial" panose="020B0604020202020204" pitchFamily="34" charset="0"/>
              </a:rPr>
              <a:t>ea</a:t>
            </a:r>
            <a:r>
              <a:rPr lang="en-US" sz="3600" spc="-9"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hes</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95</a:t>
            </a:r>
            <a:r>
              <a:rPr lang="en-US" sz="3600" spc="-9"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our a</a:t>
            </a:r>
            <a:r>
              <a:rPr lang="en-US" sz="3600" spc="-9" dirty="0">
                <a:latin typeface="Arial" panose="020B0604020202020204" pitchFamily="34" charset="0"/>
                <a:cs typeface="Arial" panose="020B0604020202020204" pitchFamily="34" charset="0"/>
              </a:rPr>
              <a:t>n</a:t>
            </a:r>
            <a:r>
              <a:rPr lang="en-US" sz="3600" dirty="0">
                <a:latin typeface="Arial" panose="020B0604020202020204" pitchFamily="34" charset="0"/>
                <a:cs typeface="Arial" panose="020B0604020202020204" pitchFamily="34" charset="0"/>
              </a:rPr>
              <a:t>al</a:t>
            </a:r>
            <a:r>
              <a:rPr lang="en-US" sz="3600" spc="-9" dirty="0">
                <a:latin typeface="Arial" panose="020B0604020202020204" pitchFamily="34" charset="0"/>
                <a:cs typeface="Arial" panose="020B0604020202020204" pitchFamily="34" charset="0"/>
              </a:rPr>
              <a:t>y</a:t>
            </a:r>
            <a:r>
              <a:rPr lang="en-US" sz="3600" spc="4" dirty="0">
                <a:latin typeface="Arial" panose="020B0604020202020204" pitchFamily="34" charset="0"/>
                <a:cs typeface="Arial" panose="020B0604020202020204" pitchFamily="34" charset="0"/>
              </a:rPr>
              <a:t>s</a:t>
            </a:r>
            <a:r>
              <a:rPr lang="en-US" sz="3600" spc="-9" dirty="0">
                <a:latin typeface="Arial" panose="020B0604020202020204" pitchFamily="34" charset="0"/>
                <a:cs typeface="Arial" panose="020B0604020202020204" pitchFamily="34" charset="0"/>
              </a:rPr>
              <a:t>e</a:t>
            </a:r>
            <a:r>
              <a:rPr lang="en-US" sz="3600" dirty="0">
                <a:latin typeface="Arial" panose="020B0604020202020204" pitchFamily="34" charset="0"/>
                <a:cs typeface="Arial" panose="020B0604020202020204" pitchFamily="34" charset="0"/>
              </a:rPr>
              <a:t>s</a:t>
            </a:r>
            <a:r>
              <a:rPr lang="en-US" sz="3600" spc="4" dirty="0">
                <a:latin typeface="Arial" panose="020B0604020202020204" pitchFamily="34" charset="0"/>
                <a:cs typeface="Arial" panose="020B0604020202020204" pitchFamily="34" charset="0"/>
              </a:rPr>
              <a:t> </a:t>
            </a:r>
            <a:r>
              <a:rPr lang="en-US" sz="3600" spc="-4" dirty="0">
                <a:latin typeface="Arial" panose="020B0604020202020204" pitchFamily="34" charset="0"/>
                <a:cs typeface="Arial" panose="020B0604020202020204" pitchFamily="34" charset="0"/>
              </a:rPr>
              <a:t>m</a:t>
            </a:r>
            <a:r>
              <a:rPr lang="en-US" sz="3600" dirty="0">
                <a:latin typeface="Arial" panose="020B0604020202020204" pitchFamily="34" charset="0"/>
                <a:cs typeface="Arial" panose="020B0604020202020204" pitchFamily="34" charset="0"/>
              </a:rPr>
              <a:t>ay</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o</a:t>
            </a:r>
            <a:r>
              <a:rPr lang="en-US" sz="3600" spc="-9" dirty="0">
                <a:latin typeface="Arial" panose="020B0604020202020204" pitchFamily="34" charset="0"/>
                <a:cs typeface="Arial" panose="020B0604020202020204" pitchFamily="34" charset="0"/>
              </a:rPr>
              <a:t>v</a:t>
            </a:r>
            <a:r>
              <a:rPr lang="en-US" sz="3600" dirty="0">
                <a:latin typeface="Arial" panose="020B0604020202020204" pitchFamily="34" charset="0"/>
                <a:cs typeface="Arial" panose="020B0604020202020204" pitchFamily="34" charset="0"/>
              </a:rPr>
              <a:t>er</a:t>
            </a:r>
            <a:r>
              <a:rPr lang="en-US" sz="3600" spc="4" dirty="0">
                <a:latin typeface="Arial" panose="020B0604020202020204" pitchFamily="34" charset="0"/>
                <a:cs typeface="Arial" panose="020B0604020202020204" pitchFamily="34" charset="0"/>
              </a:rPr>
              <a:t>s</a:t>
            </a:r>
            <a:r>
              <a:rPr lang="en-US" sz="3600" spc="37" dirty="0">
                <a:latin typeface="Arial" panose="020B0604020202020204" pitchFamily="34" charset="0"/>
                <a:cs typeface="Arial" panose="020B0604020202020204" pitchFamily="34" charset="0"/>
              </a:rPr>
              <a:t>t</a:t>
            </a:r>
            <a:r>
              <a:rPr lang="en-US" sz="3600" spc="-9" dirty="0">
                <a:latin typeface="Arial" panose="020B0604020202020204" pitchFamily="34" charset="0"/>
                <a:cs typeface="Arial" panose="020B0604020202020204" pitchFamily="34" charset="0"/>
              </a:rPr>
              <a:t>a</a:t>
            </a:r>
            <a:r>
              <a:rPr lang="en-US" sz="3600" dirty="0">
                <a:latin typeface="Arial" panose="020B0604020202020204" pitchFamily="34" charset="0"/>
                <a:cs typeface="Arial" panose="020B0604020202020204" pitchFamily="34" charset="0"/>
              </a:rPr>
              <a:t>te t</a:t>
            </a:r>
            <a:r>
              <a:rPr lang="en-US" sz="3600" spc="-9" dirty="0">
                <a:latin typeface="Arial" panose="020B0604020202020204" pitchFamily="34" charset="0"/>
                <a:cs typeface="Arial" panose="020B0604020202020204" pitchFamily="34" charset="0"/>
              </a:rPr>
              <a:t>h</a:t>
            </a:r>
            <a:r>
              <a:rPr lang="en-US" sz="3600" dirty="0">
                <a:latin typeface="Arial" panose="020B0604020202020204" pitchFamily="34" charset="0"/>
                <a:cs typeface="Arial" panose="020B0604020202020204" pitchFamily="34" charset="0"/>
              </a:rPr>
              <a:t>e</a:t>
            </a:r>
            <a:r>
              <a:rPr lang="en-US" sz="3600" spc="4"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pe</a:t>
            </a:r>
            <a:r>
              <a:rPr lang="en-US" sz="3600" spc="-13" dirty="0">
                <a:latin typeface="Arial" panose="020B0604020202020204" pitchFamily="34" charset="0"/>
                <a:cs typeface="Arial" panose="020B0604020202020204" pitchFamily="34" charset="0"/>
              </a:rPr>
              <a:t>r</a:t>
            </a:r>
            <a:r>
              <a:rPr lang="en-US" sz="3600" spc="4"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en</a:t>
            </a:r>
            <a:r>
              <a:rPr lang="en-US" sz="3600" spc="-9" dirty="0">
                <a:latin typeface="Arial" panose="020B0604020202020204" pitchFamily="34" charset="0"/>
                <a:cs typeface="Arial" panose="020B0604020202020204" pitchFamily="34" charset="0"/>
              </a:rPr>
              <a:t>t</a:t>
            </a:r>
            <a:r>
              <a:rPr lang="en-US" sz="3600" dirty="0">
                <a:latin typeface="Arial" panose="020B0604020202020204" pitchFamily="34" charset="0"/>
                <a:cs typeface="Arial" panose="020B0604020202020204" pitchFamily="34" charset="0"/>
              </a:rPr>
              <a:t>age of </a:t>
            </a:r>
            <a:r>
              <a:rPr lang="en-US" sz="3600" spc="-9" dirty="0">
                <a:latin typeface="Arial" panose="020B0604020202020204" pitchFamily="34" charset="0"/>
                <a:cs typeface="Arial" panose="020B0604020202020204" pitchFamily="34" charset="0"/>
              </a:rPr>
              <a:t>m</a:t>
            </a:r>
            <a:r>
              <a:rPr lang="en-US" sz="3600" dirty="0">
                <a:latin typeface="Arial" panose="020B0604020202020204" pitchFamily="34" charset="0"/>
                <a:cs typeface="Arial" panose="020B0604020202020204" pitchFamily="34" charset="0"/>
              </a:rPr>
              <a:t>ea</a:t>
            </a:r>
            <a:r>
              <a:rPr lang="en-US" sz="3600" spc="-9"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ur</a:t>
            </a:r>
            <a:r>
              <a:rPr lang="en-US" sz="3600" spc="-9" dirty="0">
                <a:latin typeface="Arial" panose="020B0604020202020204" pitchFamily="34" charset="0"/>
                <a:cs typeface="Arial" panose="020B0604020202020204" pitchFamily="34" charset="0"/>
              </a:rPr>
              <a:t>e</a:t>
            </a:r>
            <a:r>
              <a:rPr lang="en-US" sz="3600" dirty="0">
                <a:latin typeface="Arial" panose="020B0604020202020204" pitchFamily="34" charset="0"/>
                <a:cs typeface="Arial" panose="020B0604020202020204" pitchFamily="34" charset="0"/>
              </a:rPr>
              <a:t>s e</a:t>
            </a:r>
            <a:r>
              <a:rPr lang="en-US" sz="3600" spc="-18" dirty="0">
                <a:latin typeface="Arial" panose="020B0604020202020204" pitchFamily="34" charset="0"/>
                <a:cs typeface="Arial" panose="020B0604020202020204" pitchFamily="34" charset="0"/>
              </a:rPr>
              <a:t>x</a:t>
            </a:r>
            <a:r>
              <a:rPr lang="en-US" sz="3600" dirty="0">
                <a:latin typeface="Arial" panose="020B0604020202020204" pitchFamily="34" charset="0"/>
                <a:cs typeface="Arial" panose="020B0604020202020204" pitchFamily="34" charset="0"/>
              </a:rPr>
              <a:t>hibit</a:t>
            </a:r>
            <a:r>
              <a:rPr lang="en-US" sz="3600" spc="4" dirty="0">
                <a:latin typeface="Arial" panose="020B0604020202020204" pitchFamily="34" charset="0"/>
                <a:cs typeface="Arial" panose="020B0604020202020204" pitchFamily="34" charset="0"/>
              </a:rPr>
              <a:t>i</a:t>
            </a:r>
            <a:r>
              <a:rPr lang="en-US" sz="3600" dirty="0">
                <a:latin typeface="Arial" panose="020B0604020202020204" pitchFamily="34" charset="0"/>
                <a:cs typeface="Arial" panose="020B0604020202020204" pitchFamily="34" charset="0"/>
              </a:rPr>
              <a:t>ng</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di</a:t>
            </a:r>
            <a:r>
              <a:rPr lang="en-US" sz="3600" spc="-9"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pari</a:t>
            </a:r>
            <a:r>
              <a:rPr lang="en-US" sz="3600" spc="-9" dirty="0">
                <a:latin typeface="Arial" panose="020B0604020202020204" pitchFamily="34" charset="0"/>
                <a:cs typeface="Arial" panose="020B0604020202020204" pitchFamily="34" charset="0"/>
              </a:rPr>
              <a:t>t</a:t>
            </a:r>
            <a:r>
              <a:rPr lang="en-US" sz="3600" dirty="0">
                <a:latin typeface="Arial" panose="020B0604020202020204" pitchFamily="34" charset="0"/>
                <a:cs typeface="Arial" panose="020B0604020202020204" pitchFamily="34" charset="0"/>
              </a:rPr>
              <a:t>i</a:t>
            </a:r>
            <a:r>
              <a:rPr lang="en-US" sz="3600" spc="-9" dirty="0">
                <a:latin typeface="Arial" panose="020B0604020202020204" pitchFamily="34" charset="0"/>
                <a:cs typeface="Arial" panose="020B0604020202020204" pitchFamily="34" charset="0"/>
              </a:rPr>
              <a:t>e</a:t>
            </a:r>
            <a:r>
              <a:rPr lang="en-US" sz="3600" spc="4"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a:t>
            </a:r>
          </a:p>
          <a:p>
            <a:pPr>
              <a:lnSpc>
                <a:spcPct val="120000"/>
              </a:lnSpc>
            </a:pPr>
            <a:endParaRPr lang="en-US" sz="3600" spc="-9" dirty="0" smtClean="0">
              <a:latin typeface="Arial" panose="020B0604020202020204" pitchFamily="34" charset="0"/>
              <a:cs typeface="Arial" panose="020B0604020202020204" pitchFamily="34" charset="0"/>
            </a:endParaRPr>
          </a:p>
          <a:p>
            <a:pPr>
              <a:lnSpc>
                <a:spcPct val="120000"/>
              </a:lnSpc>
            </a:pPr>
            <a:r>
              <a:rPr lang="en-US" sz="3600" spc="-9" dirty="0" smtClean="0">
                <a:latin typeface="Arial" panose="020B0604020202020204" pitchFamily="34" charset="0"/>
                <a:cs typeface="Arial" panose="020B0604020202020204" pitchFamily="34" charset="0"/>
              </a:rPr>
              <a:t>T</a:t>
            </a:r>
            <a:r>
              <a:rPr lang="en-US" sz="3600" dirty="0" smtClean="0">
                <a:latin typeface="Arial" panose="020B0604020202020204" pitchFamily="34" charset="0"/>
                <a:cs typeface="Arial" panose="020B0604020202020204" pitchFamily="34" charset="0"/>
              </a:rPr>
              <a:t>he </a:t>
            </a:r>
            <a:r>
              <a:rPr lang="en-US" sz="3600" dirty="0">
                <a:latin typeface="Arial" panose="020B0604020202020204" pitchFamily="34" charset="0"/>
                <a:cs typeface="Arial" panose="020B0604020202020204" pitchFamily="34" charset="0"/>
              </a:rPr>
              <a:t>relat</a:t>
            </a:r>
            <a:r>
              <a:rPr lang="en-US" sz="3600" spc="4" dirty="0">
                <a:latin typeface="Arial" panose="020B0604020202020204" pitchFamily="34" charset="0"/>
                <a:cs typeface="Arial" panose="020B0604020202020204" pitchFamily="34" charset="0"/>
              </a:rPr>
              <a:t>i</a:t>
            </a:r>
            <a:r>
              <a:rPr lang="en-US" sz="3600" spc="-9" dirty="0">
                <a:latin typeface="Arial" panose="020B0604020202020204" pitchFamily="34" charset="0"/>
                <a:cs typeface="Arial" panose="020B0604020202020204" pitchFamily="34" charset="0"/>
              </a:rPr>
              <a:t>v</a:t>
            </a:r>
            <a:r>
              <a:rPr lang="en-US" sz="3600" dirty="0">
                <a:latin typeface="Arial" panose="020B0604020202020204" pitchFamily="34" charset="0"/>
                <a:cs typeface="Arial" panose="020B0604020202020204" pitchFamily="34" charset="0"/>
              </a:rPr>
              <a:t>e</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dif</a:t>
            </a:r>
            <a:r>
              <a:rPr lang="en-US" sz="3600" spc="-9" dirty="0">
                <a:latin typeface="Arial" panose="020B0604020202020204" pitchFamily="34" charset="0"/>
                <a:cs typeface="Arial" panose="020B0604020202020204" pitchFamily="34" charset="0"/>
              </a:rPr>
              <a:t>f</a:t>
            </a:r>
            <a:r>
              <a:rPr lang="en-US" sz="3600" dirty="0">
                <a:latin typeface="Arial" panose="020B0604020202020204" pitchFamily="34" charset="0"/>
                <a:cs typeface="Arial" panose="020B0604020202020204" pitchFamily="34" charset="0"/>
              </a:rPr>
              <a:t>ere</a:t>
            </a:r>
            <a:r>
              <a:rPr lang="en-US" sz="3600" spc="-9" dirty="0">
                <a:latin typeface="Arial" panose="020B0604020202020204" pitchFamily="34" charset="0"/>
                <a:cs typeface="Arial" panose="020B0604020202020204" pitchFamily="34" charset="0"/>
              </a:rPr>
              <a:t>n</a:t>
            </a:r>
            <a:r>
              <a:rPr lang="en-US" sz="3600" spc="4"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e </a:t>
            </a:r>
            <a:r>
              <a:rPr lang="en-US" sz="3600" spc="-9" dirty="0">
                <a:latin typeface="Arial" panose="020B0604020202020204" pitchFamily="34" charset="0"/>
                <a:cs typeface="Arial" panose="020B0604020202020204" pitchFamily="34" charset="0"/>
              </a:rPr>
              <a:t>b</a:t>
            </a:r>
            <a:r>
              <a:rPr lang="en-US" sz="3600" dirty="0">
                <a:latin typeface="Arial" panose="020B0604020202020204" pitchFamily="34" charset="0"/>
                <a:cs typeface="Arial" panose="020B0604020202020204" pitchFamily="34" charset="0"/>
              </a:rPr>
              <a:t>et</a:t>
            </a:r>
            <a:r>
              <a:rPr lang="en-US" sz="3600" spc="-13" dirty="0">
                <a:latin typeface="Arial" panose="020B0604020202020204" pitchFamily="34" charset="0"/>
                <a:cs typeface="Arial" panose="020B0604020202020204" pitchFamily="34" charset="0"/>
              </a:rPr>
              <a:t>w</a:t>
            </a:r>
            <a:r>
              <a:rPr lang="en-US" sz="3600" dirty="0">
                <a:latin typeface="Arial" panose="020B0604020202020204" pitchFamily="34" charset="0"/>
                <a:cs typeface="Arial" panose="020B0604020202020204" pitchFamily="34" charset="0"/>
              </a:rPr>
              <a:t>een a </a:t>
            </a:r>
            <a:r>
              <a:rPr lang="en-US" sz="3600" spc="-4"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el</a:t>
            </a:r>
            <a:r>
              <a:rPr lang="en-US" sz="3600" spc="-9" dirty="0">
                <a:latin typeface="Arial" panose="020B0604020202020204" pitchFamily="34" charset="0"/>
                <a:cs typeface="Arial" panose="020B0604020202020204" pitchFamily="34" charset="0"/>
              </a:rPr>
              <a:t>e</a:t>
            </a:r>
            <a:r>
              <a:rPr lang="en-US" sz="3600" spc="4"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t</a:t>
            </a:r>
            <a:r>
              <a:rPr lang="en-US" sz="3600" spc="-9" dirty="0">
                <a:latin typeface="Arial" panose="020B0604020202020204" pitchFamily="34" charset="0"/>
                <a:cs typeface="Arial" panose="020B0604020202020204" pitchFamily="34" charset="0"/>
              </a:rPr>
              <a:t>e</a:t>
            </a:r>
            <a:r>
              <a:rPr lang="en-US" sz="3600" dirty="0">
                <a:latin typeface="Arial" panose="020B0604020202020204" pitchFamily="34" charset="0"/>
                <a:cs typeface="Arial" panose="020B0604020202020204" pitchFamily="34" charset="0"/>
              </a:rPr>
              <a:t>d gr</a:t>
            </a:r>
            <a:r>
              <a:rPr lang="en-US" sz="3600" spc="-9" dirty="0">
                <a:latin typeface="Arial" panose="020B0604020202020204" pitchFamily="34" charset="0"/>
                <a:cs typeface="Arial" panose="020B0604020202020204" pitchFamily="34" charset="0"/>
              </a:rPr>
              <a:t>o</a:t>
            </a:r>
            <a:r>
              <a:rPr lang="en-US" sz="3600" dirty="0">
                <a:latin typeface="Arial" panose="020B0604020202020204" pitchFamily="34" charset="0"/>
                <a:cs typeface="Arial" panose="020B0604020202020204" pitchFamily="34" charset="0"/>
              </a:rPr>
              <a:t>up </a:t>
            </a:r>
            <a:r>
              <a:rPr lang="en-US" sz="3600" spc="-9" dirty="0">
                <a:latin typeface="Arial" panose="020B0604020202020204" pitchFamily="34" charset="0"/>
                <a:cs typeface="Arial" panose="020B0604020202020204" pitchFamily="34" charset="0"/>
              </a:rPr>
              <a:t>a</a:t>
            </a:r>
            <a:r>
              <a:rPr lang="en-US" sz="3600" dirty="0">
                <a:latin typeface="Arial" panose="020B0604020202020204" pitchFamily="34" charset="0"/>
                <a:cs typeface="Arial" panose="020B0604020202020204" pitchFamily="34" charset="0"/>
              </a:rPr>
              <a:t>nd </a:t>
            </a:r>
            <a:r>
              <a:rPr lang="en-US" sz="3600" spc="-9" dirty="0">
                <a:latin typeface="Arial" panose="020B0604020202020204" pitchFamily="34" charset="0"/>
                <a:cs typeface="Arial" panose="020B0604020202020204" pitchFamily="34" charset="0"/>
              </a:rPr>
              <a:t>i</a:t>
            </a:r>
            <a:r>
              <a:rPr lang="en-US" sz="3600" dirty="0">
                <a:latin typeface="Arial" panose="020B0604020202020204" pitchFamily="34" charset="0"/>
                <a:cs typeface="Arial" panose="020B0604020202020204" pitchFamily="34" charset="0"/>
              </a:rPr>
              <a:t>ts</a:t>
            </a:r>
            <a:r>
              <a:rPr lang="en-US" sz="3600" spc="4"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r</a:t>
            </a:r>
            <a:r>
              <a:rPr lang="en-US" sz="3600" spc="-9" dirty="0">
                <a:latin typeface="Arial" panose="020B0604020202020204" pitchFamily="34" charset="0"/>
                <a:cs typeface="Arial" panose="020B0604020202020204" pitchFamily="34" charset="0"/>
              </a:rPr>
              <a:t>e</a:t>
            </a:r>
            <a:r>
              <a:rPr lang="en-US" sz="3600" dirty="0">
                <a:latin typeface="Arial" panose="020B0604020202020204" pitchFamily="34" charset="0"/>
                <a:cs typeface="Arial" panose="020B0604020202020204" pitchFamily="34" charset="0"/>
              </a:rPr>
              <a:t>f</a:t>
            </a:r>
            <a:r>
              <a:rPr lang="en-US" sz="3600" spc="-9" dirty="0">
                <a:latin typeface="Arial" panose="020B0604020202020204" pitchFamily="34" charset="0"/>
                <a:cs typeface="Arial" panose="020B0604020202020204" pitchFamily="34" charset="0"/>
              </a:rPr>
              <a:t>e</a:t>
            </a:r>
            <a:r>
              <a:rPr lang="en-US" sz="3600" dirty="0">
                <a:latin typeface="Arial" panose="020B0604020202020204" pitchFamily="34" charset="0"/>
                <a:cs typeface="Arial" panose="020B0604020202020204" pitchFamily="34" charset="0"/>
              </a:rPr>
              <a:t>ren</a:t>
            </a:r>
            <a:r>
              <a:rPr lang="en-US" sz="3600" spc="4"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e</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gro</a:t>
            </a:r>
            <a:r>
              <a:rPr lang="en-US" sz="3600" spc="-9" dirty="0">
                <a:latin typeface="Arial" panose="020B0604020202020204" pitchFamily="34" charset="0"/>
                <a:cs typeface="Arial" panose="020B0604020202020204" pitchFamily="34" charset="0"/>
              </a:rPr>
              <a:t>u</a:t>
            </a:r>
            <a:r>
              <a:rPr lang="en-US" sz="3600" dirty="0">
                <a:latin typeface="Arial" panose="020B0604020202020204" pitchFamily="34" charset="0"/>
                <a:cs typeface="Arial" panose="020B0604020202020204" pitchFamily="34" charset="0"/>
              </a:rPr>
              <a:t>p </a:t>
            </a:r>
            <a:r>
              <a:rPr lang="en-US" sz="3600" spc="-9" dirty="0">
                <a:latin typeface="Arial" panose="020B0604020202020204" pitchFamily="34" charset="0"/>
                <a:cs typeface="Arial" panose="020B0604020202020204" pitchFamily="34" charset="0"/>
              </a:rPr>
              <a:t>i</a:t>
            </a:r>
            <a:r>
              <a:rPr lang="en-US" sz="3600" dirty="0">
                <a:latin typeface="Arial" panose="020B0604020202020204" pitchFamily="34" charset="0"/>
                <a:cs typeface="Arial" panose="020B0604020202020204" pitchFamily="34" charset="0"/>
              </a:rPr>
              <a:t>s</a:t>
            </a:r>
            <a:r>
              <a:rPr lang="en-US" sz="3600" spc="4" dirty="0">
                <a:latin typeface="Arial" panose="020B0604020202020204" pitchFamily="34" charset="0"/>
                <a:cs typeface="Arial" panose="020B0604020202020204" pitchFamily="34" charset="0"/>
              </a:rPr>
              <a:t> </a:t>
            </a:r>
            <a:r>
              <a:rPr lang="en-US" sz="3600" spc="-9" dirty="0">
                <a:latin typeface="Arial" panose="020B0604020202020204" pitchFamily="34" charset="0"/>
                <a:cs typeface="Arial" panose="020B0604020202020204" pitchFamily="34" charset="0"/>
              </a:rPr>
              <a:t>u</a:t>
            </a:r>
            <a:r>
              <a:rPr lang="en-US" sz="3600" spc="4"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ed</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to </a:t>
            </a:r>
            <a:r>
              <a:rPr lang="en-US" sz="3600" spc="-9" dirty="0">
                <a:latin typeface="Arial" panose="020B0604020202020204" pitchFamily="34" charset="0"/>
                <a:cs typeface="Arial" panose="020B0604020202020204" pitchFamily="34" charset="0"/>
              </a:rPr>
              <a:t>a</a:t>
            </a:r>
            <a:r>
              <a:rPr lang="en-US" sz="3600" spc="4" dirty="0">
                <a:latin typeface="Arial" panose="020B0604020202020204" pitchFamily="34" charset="0"/>
                <a:cs typeface="Arial" panose="020B0604020202020204" pitchFamily="34" charset="0"/>
              </a:rPr>
              <a:t>s</a:t>
            </a:r>
            <a:r>
              <a:rPr lang="en-US" sz="3600" spc="-9"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e</a:t>
            </a:r>
            <a:r>
              <a:rPr lang="en-US" sz="3600" spc="-9"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s</a:t>
            </a:r>
            <a:r>
              <a:rPr lang="en-US" sz="3600" spc="-4"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di</a:t>
            </a:r>
            <a:r>
              <a:rPr lang="en-US" sz="3600" spc="4" dirty="0">
                <a:latin typeface="Arial" panose="020B0604020202020204" pitchFamily="34" charset="0"/>
                <a:cs typeface="Arial" panose="020B0604020202020204" pitchFamily="34" charset="0"/>
              </a:rPr>
              <a:t>s</a:t>
            </a:r>
            <a:r>
              <a:rPr lang="en-US" sz="3600" spc="-9" dirty="0">
                <a:latin typeface="Arial" panose="020B0604020202020204" pitchFamily="34" charset="0"/>
                <a:cs typeface="Arial" panose="020B0604020202020204" pitchFamily="34" charset="0"/>
              </a:rPr>
              <a:t>p</a:t>
            </a:r>
            <a:r>
              <a:rPr lang="en-US" sz="3600" dirty="0">
                <a:latin typeface="Arial" panose="020B0604020202020204" pitchFamily="34" charset="0"/>
                <a:cs typeface="Arial" panose="020B0604020202020204" pitchFamily="34" charset="0"/>
              </a:rPr>
              <a:t>ari</a:t>
            </a:r>
            <a:r>
              <a:rPr lang="en-US" sz="3600" spc="-9" dirty="0">
                <a:latin typeface="Arial" panose="020B0604020202020204" pitchFamily="34" charset="0"/>
                <a:cs typeface="Arial" panose="020B0604020202020204" pitchFamily="34" charset="0"/>
              </a:rPr>
              <a:t>t</a:t>
            </a:r>
            <a:r>
              <a:rPr lang="en-US" sz="3600" dirty="0">
                <a:latin typeface="Arial" panose="020B0604020202020204" pitchFamily="34" charset="0"/>
                <a:cs typeface="Arial" panose="020B0604020202020204" pitchFamily="34" charset="0"/>
              </a:rPr>
              <a:t>ie</a:t>
            </a:r>
            <a:r>
              <a:rPr lang="en-US" sz="3600" spc="4"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a:t>
            </a:r>
          </a:p>
          <a:p>
            <a:pPr marL="391525" marR="390215" indent="-171450">
              <a:lnSpc>
                <a:spcPct val="120000"/>
              </a:lnSpc>
              <a:buFont typeface="Arial" panose="020B0604020202020204" pitchFamily="34" charset="0"/>
              <a:buChar char="•"/>
              <a:tabLst>
                <a:tab pos="429119" algn="l"/>
              </a:tabLst>
            </a:pPr>
            <a:r>
              <a:rPr lang="en-US" sz="3600" b="1" dirty="0">
                <a:latin typeface="Arial" panose="020B0604020202020204" pitchFamily="34" charset="0"/>
                <a:cs typeface="Arial" panose="020B0604020202020204" pitchFamily="34" charset="0"/>
              </a:rPr>
              <a:t>Bett</a:t>
            </a:r>
            <a:r>
              <a:rPr lang="en-US" sz="3600" b="1" spc="4" dirty="0">
                <a:latin typeface="Arial" panose="020B0604020202020204" pitchFamily="34" charset="0"/>
                <a:cs typeface="Arial" panose="020B0604020202020204" pitchFamily="34" charset="0"/>
              </a:rPr>
              <a:t>e</a:t>
            </a:r>
            <a:r>
              <a:rPr lang="en-US" sz="3600" b="1" dirty="0">
                <a:latin typeface="Arial" panose="020B0604020202020204" pitchFamily="34" charset="0"/>
                <a:cs typeface="Arial" panose="020B0604020202020204" pitchFamily="34" charset="0"/>
              </a:rPr>
              <a:t>r </a:t>
            </a:r>
            <a:r>
              <a:rPr lang="en-US" sz="3600" dirty="0">
                <a:latin typeface="Arial" panose="020B0604020202020204" pitchFamily="34" charset="0"/>
                <a:cs typeface="Arial" panose="020B0604020202020204" pitchFamily="34" charset="0"/>
              </a:rPr>
              <a:t>= Po</a:t>
            </a:r>
            <a:r>
              <a:rPr lang="en-US" sz="3600" spc="-9" dirty="0">
                <a:latin typeface="Arial" panose="020B0604020202020204" pitchFamily="34" charset="0"/>
                <a:cs typeface="Arial" panose="020B0604020202020204" pitchFamily="34" charset="0"/>
              </a:rPr>
              <a:t>p</a:t>
            </a:r>
            <a:r>
              <a:rPr lang="en-US" sz="3600" dirty="0">
                <a:latin typeface="Arial" panose="020B0604020202020204" pitchFamily="34" charset="0"/>
                <a:cs typeface="Arial" panose="020B0604020202020204" pitchFamily="34" charset="0"/>
              </a:rPr>
              <a:t>ula</a:t>
            </a:r>
            <a:r>
              <a:rPr lang="en-US" sz="3600" spc="-9" dirty="0">
                <a:latin typeface="Arial" panose="020B0604020202020204" pitchFamily="34" charset="0"/>
                <a:cs typeface="Arial" panose="020B0604020202020204" pitchFamily="34" charset="0"/>
              </a:rPr>
              <a:t>t</a:t>
            </a:r>
            <a:r>
              <a:rPr lang="en-US" sz="3600" dirty="0">
                <a:latin typeface="Arial" panose="020B0604020202020204" pitchFamily="34" charset="0"/>
                <a:cs typeface="Arial" panose="020B0604020202020204" pitchFamily="34" charset="0"/>
              </a:rPr>
              <a:t>ion </a:t>
            </a:r>
            <a:r>
              <a:rPr lang="en-US" sz="3600" spc="-9" dirty="0">
                <a:latin typeface="Arial" panose="020B0604020202020204" pitchFamily="34" charset="0"/>
                <a:cs typeface="Arial" panose="020B0604020202020204" pitchFamily="34" charset="0"/>
              </a:rPr>
              <a:t>r</a:t>
            </a:r>
            <a:r>
              <a:rPr lang="en-US" sz="3600" dirty="0">
                <a:latin typeface="Arial" panose="020B0604020202020204" pitchFamily="34" charset="0"/>
                <a:cs typeface="Arial" panose="020B0604020202020204" pitchFamily="34" charset="0"/>
              </a:rPr>
              <a:t>e</a:t>
            </a:r>
            <a:r>
              <a:rPr lang="en-US" sz="3600" spc="-9"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ei</a:t>
            </a:r>
            <a:r>
              <a:rPr lang="en-US" sz="3600" spc="-9" dirty="0">
                <a:latin typeface="Arial" panose="020B0604020202020204" pitchFamily="34" charset="0"/>
                <a:cs typeface="Arial" panose="020B0604020202020204" pitchFamily="34" charset="0"/>
              </a:rPr>
              <a:t>v</a:t>
            </a:r>
            <a:r>
              <a:rPr lang="en-US" sz="3600" dirty="0">
                <a:latin typeface="Arial" panose="020B0604020202020204" pitchFamily="34" charset="0"/>
                <a:cs typeface="Arial" panose="020B0604020202020204" pitchFamily="34" charset="0"/>
              </a:rPr>
              <a:t>ed</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better</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qu</a:t>
            </a:r>
            <a:r>
              <a:rPr lang="en-US" sz="3600" spc="-9" dirty="0">
                <a:latin typeface="Arial" panose="020B0604020202020204" pitchFamily="34" charset="0"/>
                <a:cs typeface="Arial" panose="020B0604020202020204" pitchFamily="34" charset="0"/>
              </a:rPr>
              <a:t>a</a:t>
            </a:r>
            <a:r>
              <a:rPr lang="en-US" sz="3600" dirty="0">
                <a:latin typeface="Arial" panose="020B0604020202020204" pitchFamily="34" charset="0"/>
                <a:cs typeface="Arial" panose="020B0604020202020204" pitchFamily="34" charset="0"/>
              </a:rPr>
              <a:t>lity</a:t>
            </a:r>
            <a:r>
              <a:rPr lang="en-US" sz="3600" spc="-4"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of</a:t>
            </a:r>
            <a:r>
              <a:rPr lang="en-US" sz="3600" spc="-9" dirty="0">
                <a:latin typeface="Arial" panose="020B0604020202020204" pitchFamily="34" charset="0"/>
                <a:cs typeface="Arial" panose="020B0604020202020204" pitchFamily="34" charset="0"/>
              </a:rPr>
              <a:t> </a:t>
            </a:r>
            <a:r>
              <a:rPr lang="en-US" sz="3600" spc="4"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are</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th</a:t>
            </a:r>
            <a:r>
              <a:rPr lang="en-US" sz="3600" spc="-9" dirty="0">
                <a:latin typeface="Arial" panose="020B0604020202020204" pitchFamily="34" charset="0"/>
                <a:cs typeface="Arial" panose="020B0604020202020204" pitchFamily="34" charset="0"/>
              </a:rPr>
              <a:t>a</a:t>
            </a:r>
            <a:r>
              <a:rPr lang="en-US" sz="3600" dirty="0">
                <a:latin typeface="Arial" panose="020B0604020202020204" pitchFamily="34" charset="0"/>
                <a:cs typeface="Arial" panose="020B0604020202020204" pitchFamily="34" charset="0"/>
              </a:rPr>
              <a:t>n ref</a:t>
            </a:r>
            <a:r>
              <a:rPr lang="en-US" sz="3600" spc="-9" dirty="0">
                <a:latin typeface="Arial" panose="020B0604020202020204" pitchFamily="34" charset="0"/>
                <a:cs typeface="Arial" panose="020B0604020202020204" pitchFamily="34" charset="0"/>
              </a:rPr>
              <a:t>e</a:t>
            </a:r>
            <a:r>
              <a:rPr lang="en-US" sz="3600" spc="-13" dirty="0">
                <a:latin typeface="Arial" panose="020B0604020202020204" pitchFamily="34" charset="0"/>
                <a:cs typeface="Arial" panose="020B0604020202020204" pitchFamily="34" charset="0"/>
              </a:rPr>
              <a:t>r</a:t>
            </a:r>
            <a:r>
              <a:rPr lang="en-US" sz="3600" dirty="0">
                <a:latin typeface="Arial" panose="020B0604020202020204" pitchFamily="34" charset="0"/>
                <a:cs typeface="Arial" panose="020B0604020202020204" pitchFamily="34" charset="0"/>
              </a:rPr>
              <a:t>en</a:t>
            </a:r>
            <a:r>
              <a:rPr lang="en-US" sz="3600" spc="4"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e</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gro</a:t>
            </a:r>
            <a:r>
              <a:rPr lang="en-US" sz="3600" spc="-9" dirty="0">
                <a:latin typeface="Arial" panose="020B0604020202020204" pitchFamily="34" charset="0"/>
                <a:cs typeface="Arial" panose="020B0604020202020204" pitchFamily="34" charset="0"/>
              </a:rPr>
              <a:t>u</a:t>
            </a:r>
            <a:r>
              <a:rPr lang="en-US" sz="3600" dirty="0">
                <a:latin typeface="Arial" panose="020B0604020202020204" pitchFamily="34" charset="0"/>
                <a:cs typeface="Arial" panose="020B0604020202020204" pitchFamily="34" charset="0"/>
              </a:rPr>
              <a:t>p. Dif</a:t>
            </a:r>
            <a:r>
              <a:rPr lang="en-US" sz="3600" spc="-9" dirty="0">
                <a:latin typeface="Arial" panose="020B0604020202020204" pitchFamily="34" charset="0"/>
                <a:cs typeface="Arial" panose="020B0604020202020204" pitchFamily="34" charset="0"/>
              </a:rPr>
              <a:t>f</a:t>
            </a:r>
            <a:r>
              <a:rPr lang="en-US" sz="3600" dirty="0">
                <a:latin typeface="Arial" panose="020B0604020202020204" pitchFamily="34" charset="0"/>
                <a:cs typeface="Arial" panose="020B0604020202020204" pitchFamily="34" charset="0"/>
              </a:rPr>
              <a:t>ere</a:t>
            </a:r>
            <a:r>
              <a:rPr lang="en-US" sz="3600" spc="-9" dirty="0">
                <a:latin typeface="Arial" panose="020B0604020202020204" pitchFamily="34" charset="0"/>
                <a:cs typeface="Arial" panose="020B0604020202020204" pitchFamily="34" charset="0"/>
              </a:rPr>
              <a:t>n</a:t>
            </a:r>
            <a:r>
              <a:rPr lang="en-US" sz="3600" spc="4" dirty="0">
                <a:latin typeface="Arial" panose="020B0604020202020204" pitchFamily="34" charset="0"/>
                <a:cs typeface="Arial" panose="020B0604020202020204" pitchFamily="34" charset="0"/>
              </a:rPr>
              <a:t>c</a:t>
            </a:r>
            <a:r>
              <a:rPr lang="en-US" sz="3600" spc="-9" dirty="0">
                <a:latin typeface="Arial" panose="020B0604020202020204" pitchFamily="34" charset="0"/>
                <a:cs typeface="Arial" panose="020B0604020202020204" pitchFamily="34" charset="0"/>
              </a:rPr>
              <a:t>e</a:t>
            </a:r>
            <a:r>
              <a:rPr lang="en-US" sz="3600" dirty="0">
                <a:latin typeface="Arial" panose="020B0604020202020204" pitchFamily="34" charset="0"/>
                <a:cs typeface="Arial" panose="020B0604020202020204" pitchFamily="34" charset="0"/>
              </a:rPr>
              <a:t>s</a:t>
            </a:r>
            <a:r>
              <a:rPr lang="en-US" sz="3600" spc="4"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are</a:t>
            </a:r>
            <a:r>
              <a:rPr lang="en-US" sz="3600" spc="-9" dirty="0">
                <a:latin typeface="Arial" panose="020B0604020202020204" pitchFamily="34" charset="0"/>
                <a:cs typeface="Arial" panose="020B0604020202020204" pitchFamily="34" charset="0"/>
              </a:rPr>
              <a:t> </a:t>
            </a:r>
            <a:r>
              <a:rPr lang="en-US" sz="3600" spc="4" dirty="0">
                <a:latin typeface="Arial" panose="020B0604020202020204" pitchFamily="34" charset="0"/>
                <a:cs typeface="Arial" panose="020B0604020202020204" pitchFamily="34" charset="0"/>
              </a:rPr>
              <a:t>s</a:t>
            </a:r>
            <a:r>
              <a:rPr lang="en-US" sz="3600" spc="-9" dirty="0">
                <a:latin typeface="Arial" panose="020B0604020202020204" pitchFamily="34" charset="0"/>
                <a:cs typeface="Arial" panose="020B0604020202020204" pitchFamily="34" charset="0"/>
              </a:rPr>
              <a:t>t</a:t>
            </a:r>
            <a:r>
              <a:rPr lang="en-US" sz="3600" dirty="0">
                <a:latin typeface="Arial" panose="020B0604020202020204" pitchFamily="34" charset="0"/>
                <a:cs typeface="Arial" panose="020B0604020202020204" pitchFamily="34" charset="0"/>
              </a:rPr>
              <a:t>at</a:t>
            </a:r>
            <a:r>
              <a:rPr lang="en-US" sz="3600" spc="4" dirty="0">
                <a:latin typeface="Arial" panose="020B0604020202020204" pitchFamily="34" charset="0"/>
                <a:cs typeface="Arial" panose="020B0604020202020204" pitchFamily="34" charset="0"/>
              </a:rPr>
              <a:t>is</a:t>
            </a:r>
            <a:r>
              <a:rPr lang="en-US" sz="3600" spc="28" dirty="0">
                <a:latin typeface="Arial" panose="020B0604020202020204" pitchFamily="34" charset="0"/>
                <a:cs typeface="Arial" panose="020B0604020202020204" pitchFamily="34" charset="0"/>
              </a:rPr>
              <a:t>t</a:t>
            </a:r>
            <a:r>
              <a:rPr lang="en-US" sz="3600" dirty="0">
                <a:latin typeface="Arial" panose="020B0604020202020204" pitchFamily="34" charset="0"/>
                <a:cs typeface="Arial" panose="020B0604020202020204" pitchFamily="34" charset="0"/>
              </a:rPr>
              <a:t>i</a:t>
            </a:r>
            <a:r>
              <a:rPr lang="en-US" sz="3600" spc="-9"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ally </a:t>
            </a:r>
            <a:r>
              <a:rPr lang="en-US" sz="3600" spc="4"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ig</a:t>
            </a:r>
            <a:r>
              <a:rPr lang="en-US" sz="3600" spc="-9" dirty="0">
                <a:latin typeface="Arial" panose="020B0604020202020204" pitchFamily="34" charset="0"/>
                <a:cs typeface="Arial" panose="020B0604020202020204" pitchFamily="34" charset="0"/>
              </a:rPr>
              <a:t>n</a:t>
            </a:r>
            <a:r>
              <a:rPr lang="en-US" sz="3600" dirty="0">
                <a:latin typeface="Arial" panose="020B0604020202020204" pitchFamily="34" charset="0"/>
                <a:cs typeface="Arial" panose="020B0604020202020204" pitchFamily="34" charset="0"/>
              </a:rPr>
              <a:t>if</a:t>
            </a:r>
            <a:r>
              <a:rPr lang="en-US" sz="3600" spc="-9" dirty="0">
                <a:latin typeface="Arial" panose="020B0604020202020204" pitchFamily="34" charset="0"/>
                <a:cs typeface="Arial" panose="020B0604020202020204" pitchFamily="34" charset="0"/>
              </a:rPr>
              <a:t>i</a:t>
            </a:r>
            <a:r>
              <a:rPr lang="en-US" sz="3600" spc="4"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an</a:t>
            </a:r>
            <a:r>
              <a:rPr lang="en-US" sz="3600" spc="-9" dirty="0">
                <a:latin typeface="Arial" panose="020B0604020202020204" pitchFamily="34" charset="0"/>
                <a:cs typeface="Arial" panose="020B0604020202020204" pitchFamily="34" charset="0"/>
              </a:rPr>
              <a:t>t</a:t>
            </a:r>
            <a:r>
              <a:rPr lang="en-US" sz="3600" dirty="0">
                <a:latin typeface="Arial" panose="020B0604020202020204" pitchFamily="34" charset="0"/>
                <a:cs typeface="Arial" panose="020B0604020202020204" pitchFamily="34" charset="0"/>
              </a:rPr>
              <a:t>, are</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eq</a:t>
            </a:r>
            <a:r>
              <a:rPr lang="en-US" sz="3600" spc="-9" dirty="0">
                <a:latin typeface="Arial" panose="020B0604020202020204" pitchFamily="34" charset="0"/>
                <a:cs typeface="Arial" panose="020B0604020202020204" pitchFamily="34" charset="0"/>
              </a:rPr>
              <a:t>u</a:t>
            </a:r>
            <a:r>
              <a:rPr lang="en-US" sz="3600" dirty="0">
                <a:latin typeface="Arial" panose="020B0604020202020204" pitchFamily="34" charset="0"/>
                <a:cs typeface="Arial" panose="020B0604020202020204" pitchFamily="34" charset="0"/>
              </a:rPr>
              <a:t>al </a:t>
            </a:r>
            <a:r>
              <a:rPr lang="en-US" sz="3600" spc="-9" dirty="0">
                <a:latin typeface="Arial" panose="020B0604020202020204" pitchFamily="34" charset="0"/>
                <a:cs typeface="Arial" panose="020B0604020202020204" pitchFamily="34" charset="0"/>
              </a:rPr>
              <a:t>t</a:t>
            </a:r>
            <a:r>
              <a:rPr lang="en-US" sz="3600" dirty="0">
                <a:latin typeface="Arial" panose="020B0604020202020204" pitchFamily="34" charset="0"/>
                <a:cs typeface="Arial" panose="020B0604020202020204" pitchFamily="34" charset="0"/>
              </a:rPr>
              <a:t>o or</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lar</a:t>
            </a:r>
            <a:r>
              <a:rPr lang="en-US" sz="3600" spc="-9" dirty="0">
                <a:latin typeface="Arial" panose="020B0604020202020204" pitchFamily="34" charset="0"/>
                <a:cs typeface="Arial" panose="020B0604020202020204" pitchFamily="34" charset="0"/>
              </a:rPr>
              <a:t>g</a:t>
            </a:r>
            <a:r>
              <a:rPr lang="en-US" sz="3600" dirty="0">
                <a:latin typeface="Arial" panose="020B0604020202020204" pitchFamily="34" charset="0"/>
                <a:cs typeface="Arial" panose="020B0604020202020204" pitchFamily="34" charset="0"/>
              </a:rPr>
              <a:t>er than</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1</a:t>
            </a:r>
            <a:r>
              <a:rPr lang="en-US" sz="3600" spc="-9" dirty="0">
                <a:latin typeface="Arial" panose="020B0604020202020204" pitchFamily="34" charset="0"/>
                <a:cs typeface="Arial" panose="020B0604020202020204" pitchFamily="34" charset="0"/>
              </a:rPr>
              <a:t>0</a:t>
            </a:r>
            <a:r>
              <a:rPr lang="en-US" sz="3600" dirty="0">
                <a:latin typeface="Arial" panose="020B0604020202020204" pitchFamily="34" charset="0"/>
                <a:cs typeface="Arial" panose="020B0604020202020204" pitchFamily="34" charset="0"/>
              </a:rPr>
              <a:t>%, a</a:t>
            </a:r>
            <a:r>
              <a:rPr lang="en-US" sz="3600" spc="-9" dirty="0">
                <a:latin typeface="Arial" panose="020B0604020202020204" pitchFamily="34" charset="0"/>
                <a:cs typeface="Arial" panose="020B0604020202020204" pitchFamily="34" charset="0"/>
              </a:rPr>
              <a:t>n</a:t>
            </a:r>
            <a:r>
              <a:rPr lang="en-US" sz="3600" dirty="0">
                <a:latin typeface="Arial" panose="020B0604020202020204" pitchFamily="34" charset="0"/>
                <a:cs typeface="Arial" panose="020B0604020202020204" pitchFamily="34" charset="0"/>
              </a:rPr>
              <a:t>d fa</a:t>
            </a:r>
            <a:r>
              <a:rPr lang="en-US" sz="3600" spc="-9" dirty="0">
                <a:latin typeface="Arial" panose="020B0604020202020204" pitchFamily="34" charset="0"/>
                <a:cs typeface="Arial" panose="020B0604020202020204" pitchFamily="34" charset="0"/>
              </a:rPr>
              <a:t>v</a:t>
            </a:r>
            <a:r>
              <a:rPr lang="en-US" sz="3600" dirty="0">
                <a:latin typeface="Arial" panose="020B0604020202020204" pitchFamily="34" charset="0"/>
                <a:cs typeface="Arial" panose="020B0604020202020204" pitchFamily="34" charset="0"/>
              </a:rPr>
              <a:t>or </a:t>
            </a:r>
            <a:r>
              <a:rPr lang="en-US" sz="3600" spc="-9" dirty="0">
                <a:latin typeface="Arial" panose="020B0604020202020204" pitchFamily="34" charset="0"/>
                <a:cs typeface="Arial" panose="020B0604020202020204" pitchFamily="34" charset="0"/>
              </a:rPr>
              <a:t>t</a:t>
            </a:r>
            <a:r>
              <a:rPr lang="en-US" sz="3600" dirty="0">
                <a:latin typeface="Arial" panose="020B0604020202020204" pitchFamily="34" charset="0"/>
                <a:cs typeface="Arial" panose="020B0604020202020204" pitchFamily="34" charset="0"/>
              </a:rPr>
              <a:t>he</a:t>
            </a:r>
            <a:r>
              <a:rPr lang="en-US" sz="3600" spc="13" dirty="0">
                <a:latin typeface="Arial" panose="020B0604020202020204" pitchFamily="34" charset="0"/>
                <a:cs typeface="Arial" panose="020B0604020202020204" pitchFamily="34" charset="0"/>
              </a:rPr>
              <a:t> </a:t>
            </a:r>
            <a:r>
              <a:rPr lang="en-US" sz="3600" spc="4"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e</a:t>
            </a:r>
            <a:r>
              <a:rPr lang="en-US" sz="3600" spc="-9" dirty="0">
                <a:latin typeface="Arial" panose="020B0604020202020204" pitchFamily="34" charset="0"/>
                <a:cs typeface="Arial" panose="020B0604020202020204" pitchFamily="34" charset="0"/>
              </a:rPr>
              <a:t>l</a:t>
            </a:r>
            <a:r>
              <a:rPr lang="en-US" sz="3600" dirty="0">
                <a:latin typeface="Arial" panose="020B0604020202020204" pitchFamily="34" charset="0"/>
                <a:cs typeface="Arial" panose="020B0604020202020204" pitchFamily="34" charset="0"/>
              </a:rPr>
              <a:t>e</a:t>
            </a:r>
            <a:r>
              <a:rPr lang="en-US" sz="3600" spc="4"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t</a:t>
            </a:r>
            <a:r>
              <a:rPr lang="en-US" sz="3600" spc="-9" dirty="0">
                <a:latin typeface="Arial" panose="020B0604020202020204" pitchFamily="34" charset="0"/>
                <a:cs typeface="Arial" panose="020B0604020202020204" pitchFamily="34" charset="0"/>
              </a:rPr>
              <a:t>e</a:t>
            </a:r>
            <a:r>
              <a:rPr lang="en-US" sz="3600" dirty="0">
                <a:latin typeface="Arial" panose="020B0604020202020204" pitchFamily="34" charset="0"/>
                <a:cs typeface="Arial" panose="020B0604020202020204" pitchFamily="34" charset="0"/>
              </a:rPr>
              <a:t>d</a:t>
            </a:r>
            <a:r>
              <a:rPr lang="en-US" sz="3600" spc="4"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gr</a:t>
            </a:r>
            <a:r>
              <a:rPr lang="en-US" sz="3600" spc="-9" dirty="0">
                <a:latin typeface="Arial" panose="020B0604020202020204" pitchFamily="34" charset="0"/>
                <a:cs typeface="Arial" panose="020B0604020202020204" pitchFamily="34" charset="0"/>
              </a:rPr>
              <a:t>o</a:t>
            </a:r>
            <a:r>
              <a:rPr lang="en-US" sz="3600" dirty="0">
                <a:latin typeface="Arial" panose="020B0604020202020204" pitchFamily="34" charset="0"/>
                <a:cs typeface="Arial" panose="020B0604020202020204" pitchFamily="34" charset="0"/>
              </a:rPr>
              <a:t>up.</a:t>
            </a:r>
          </a:p>
          <a:p>
            <a:pPr marL="391525" marR="354213" indent="-171450">
              <a:lnSpc>
                <a:spcPct val="120000"/>
              </a:lnSpc>
              <a:buFont typeface="Arial" panose="020B0604020202020204" pitchFamily="34" charset="0"/>
              <a:buChar char="•"/>
              <a:tabLst>
                <a:tab pos="429119" algn="l"/>
              </a:tabLst>
            </a:pPr>
            <a:r>
              <a:rPr lang="en-US" sz="3600" b="1" dirty="0">
                <a:latin typeface="Arial" panose="020B0604020202020204" pitchFamily="34" charset="0"/>
                <a:cs typeface="Arial" panose="020B0604020202020204" pitchFamily="34" charset="0"/>
              </a:rPr>
              <a:t>Same</a:t>
            </a:r>
            <a:r>
              <a:rPr lang="en-US" sz="3600" b="1" spc="4"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 </a:t>
            </a:r>
            <a:r>
              <a:rPr lang="en-US" sz="3600" spc="-13" dirty="0">
                <a:latin typeface="Arial" panose="020B0604020202020204" pitchFamily="34" charset="0"/>
                <a:cs typeface="Arial" panose="020B0604020202020204" pitchFamily="34" charset="0"/>
              </a:rPr>
              <a:t>P</a:t>
            </a:r>
            <a:r>
              <a:rPr lang="en-US" sz="3600" dirty="0">
                <a:latin typeface="Arial" panose="020B0604020202020204" pitchFamily="34" charset="0"/>
                <a:cs typeface="Arial" panose="020B0604020202020204" pitchFamily="34" charset="0"/>
              </a:rPr>
              <a:t>op</a:t>
            </a:r>
            <a:r>
              <a:rPr lang="en-US" sz="3600" spc="-9" dirty="0">
                <a:latin typeface="Arial" panose="020B0604020202020204" pitchFamily="34" charset="0"/>
                <a:cs typeface="Arial" panose="020B0604020202020204" pitchFamily="34" charset="0"/>
              </a:rPr>
              <a:t>u</a:t>
            </a:r>
            <a:r>
              <a:rPr lang="en-US" sz="3600" dirty="0">
                <a:latin typeface="Arial" panose="020B0604020202020204" pitchFamily="34" charset="0"/>
                <a:cs typeface="Arial" panose="020B0604020202020204" pitchFamily="34" charset="0"/>
              </a:rPr>
              <a:t>lat</a:t>
            </a:r>
            <a:r>
              <a:rPr lang="en-US" sz="3600" spc="-9" dirty="0">
                <a:latin typeface="Arial" panose="020B0604020202020204" pitchFamily="34" charset="0"/>
                <a:cs typeface="Arial" panose="020B0604020202020204" pitchFamily="34" charset="0"/>
              </a:rPr>
              <a:t>i</a:t>
            </a:r>
            <a:r>
              <a:rPr lang="en-US" sz="3600" dirty="0">
                <a:latin typeface="Arial" panose="020B0604020202020204" pitchFamily="34" charset="0"/>
                <a:cs typeface="Arial" panose="020B0604020202020204" pitchFamily="34" charset="0"/>
              </a:rPr>
              <a:t>on </a:t>
            </a:r>
            <a:r>
              <a:rPr lang="en-US" sz="3600" spc="-9" dirty="0">
                <a:latin typeface="Arial" panose="020B0604020202020204" pitchFamily="34" charset="0"/>
                <a:cs typeface="Arial" panose="020B0604020202020204" pitchFamily="34" charset="0"/>
              </a:rPr>
              <a:t>a</a:t>
            </a:r>
            <a:r>
              <a:rPr lang="en-US" sz="3600" dirty="0">
                <a:latin typeface="Arial" panose="020B0604020202020204" pitchFamily="34" charset="0"/>
                <a:cs typeface="Arial" panose="020B0604020202020204" pitchFamily="34" charset="0"/>
              </a:rPr>
              <a:t>nd r</a:t>
            </a:r>
            <a:r>
              <a:rPr lang="en-US" sz="3600" spc="-9" dirty="0">
                <a:latin typeface="Arial" panose="020B0604020202020204" pitchFamily="34" charset="0"/>
                <a:cs typeface="Arial" panose="020B0604020202020204" pitchFamily="34" charset="0"/>
              </a:rPr>
              <a:t>e</a:t>
            </a:r>
            <a:r>
              <a:rPr lang="en-US" sz="3600" dirty="0">
                <a:latin typeface="Arial" panose="020B0604020202020204" pitchFamily="34" charset="0"/>
                <a:cs typeface="Arial" panose="020B0604020202020204" pitchFamily="34" charset="0"/>
              </a:rPr>
              <a:t>fer</a:t>
            </a:r>
            <a:r>
              <a:rPr lang="en-US" sz="3600" spc="-9" dirty="0">
                <a:latin typeface="Arial" panose="020B0604020202020204" pitchFamily="34" charset="0"/>
                <a:cs typeface="Arial" panose="020B0604020202020204" pitchFamily="34" charset="0"/>
              </a:rPr>
              <a:t>e</a:t>
            </a:r>
            <a:r>
              <a:rPr lang="en-US" sz="3600" dirty="0">
                <a:latin typeface="Arial" panose="020B0604020202020204" pitchFamily="34" charset="0"/>
                <a:cs typeface="Arial" panose="020B0604020202020204" pitchFamily="34" charset="0"/>
              </a:rPr>
              <a:t>n</a:t>
            </a:r>
            <a:r>
              <a:rPr lang="en-US" sz="3600" spc="4"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e</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group</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re</a:t>
            </a:r>
            <a:r>
              <a:rPr lang="en-US" sz="3600" spc="-9"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ei</a:t>
            </a:r>
            <a:r>
              <a:rPr lang="en-US" sz="3600" spc="-9" dirty="0">
                <a:latin typeface="Arial" panose="020B0604020202020204" pitchFamily="34" charset="0"/>
                <a:cs typeface="Arial" panose="020B0604020202020204" pitchFamily="34" charset="0"/>
              </a:rPr>
              <a:t>v</a:t>
            </a:r>
            <a:r>
              <a:rPr lang="en-US" sz="3600" dirty="0">
                <a:latin typeface="Arial" panose="020B0604020202020204" pitchFamily="34" charset="0"/>
                <a:cs typeface="Arial" panose="020B0604020202020204" pitchFamily="34" charset="0"/>
              </a:rPr>
              <a:t>ed </a:t>
            </a:r>
            <a:r>
              <a:rPr lang="en-US" sz="3600" spc="-9" dirty="0">
                <a:latin typeface="Arial" panose="020B0604020202020204" pitchFamily="34" charset="0"/>
                <a:cs typeface="Arial" panose="020B0604020202020204" pitchFamily="34" charset="0"/>
              </a:rPr>
              <a:t>a</a:t>
            </a:r>
            <a:r>
              <a:rPr lang="en-US" sz="3600" dirty="0">
                <a:latin typeface="Arial" panose="020B0604020202020204" pitchFamily="34" charset="0"/>
                <a:cs typeface="Arial" panose="020B0604020202020204" pitchFamily="34" charset="0"/>
              </a:rPr>
              <a:t>bo</a:t>
            </a:r>
            <a:r>
              <a:rPr lang="en-US" sz="3600" spc="-9" dirty="0">
                <a:latin typeface="Arial" panose="020B0604020202020204" pitchFamily="34" charset="0"/>
                <a:cs typeface="Arial" panose="020B0604020202020204" pitchFamily="34" charset="0"/>
              </a:rPr>
              <a:t>u</a:t>
            </a:r>
            <a:r>
              <a:rPr lang="en-US" sz="3600" dirty="0">
                <a:latin typeface="Arial" panose="020B0604020202020204" pitchFamily="34" charset="0"/>
                <a:cs typeface="Arial" panose="020B0604020202020204" pitchFamily="34" charset="0"/>
              </a:rPr>
              <a:t>t the</a:t>
            </a:r>
            <a:r>
              <a:rPr lang="en-US" sz="3600" spc="-18" dirty="0">
                <a:latin typeface="Arial" panose="020B0604020202020204" pitchFamily="34" charset="0"/>
                <a:cs typeface="Arial" panose="020B0604020202020204" pitchFamily="34" charset="0"/>
              </a:rPr>
              <a:t> </a:t>
            </a:r>
            <a:r>
              <a:rPr lang="en-US" sz="3600" spc="4"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a</a:t>
            </a:r>
            <a:r>
              <a:rPr lang="en-US" sz="3600" spc="-9" dirty="0">
                <a:latin typeface="Arial" panose="020B0604020202020204" pitchFamily="34" charset="0"/>
                <a:cs typeface="Arial" panose="020B0604020202020204" pitchFamily="34" charset="0"/>
              </a:rPr>
              <a:t>m</a:t>
            </a:r>
            <a:r>
              <a:rPr lang="en-US" sz="3600" dirty="0">
                <a:latin typeface="Arial" panose="020B0604020202020204" pitchFamily="34" charset="0"/>
                <a:cs typeface="Arial" panose="020B0604020202020204" pitchFamily="34" charset="0"/>
              </a:rPr>
              <a:t>e q</a:t>
            </a:r>
            <a:r>
              <a:rPr lang="en-US" sz="3600" spc="-9" dirty="0">
                <a:latin typeface="Arial" panose="020B0604020202020204" pitchFamily="34" charset="0"/>
                <a:cs typeface="Arial" panose="020B0604020202020204" pitchFamily="34" charset="0"/>
              </a:rPr>
              <a:t>u</a:t>
            </a:r>
            <a:r>
              <a:rPr lang="en-US" sz="3600" dirty="0">
                <a:latin typeface="Arial" panose="020B0604020202020204" pitchFamily="34" charset="0"/>
                <a:cs typeface="Arial" panose="020B0604020202020204" pitchFamily="34" charset="0"/>
              </a:rPr>
              <a:t>ality</a:t>
            </a:r>
            <a:r>
              <a:rPr lang="en-US" sz="3600" spc="-4" dirty="0">
                <a:latin typeface="Arial" panose="020B0604020202020204" pitchFamily="34" charset="0"/>
                <a:cs typeface="Arial" panose="020B0604020202020204" pitchFamily="34" charset="0"/>
              </a:rPr>
              <a:t> </a:t>
            </a:r>
            <a:r>
              <a:rPr lang="en-US" sz="3600" spc="-9" dirty="0">
                <a:latin typeface="Arial" panose="020B0604020202020204" pitchFamily="34" charset="0"/>
                <a:cs typeface="Arial" panose="020B0604020202020204" pitchFamily="34" charset="0"/>
              </a:rPr>
              <a:t>o</a:t>
            </a:r>
            <a:r>
              <a:rPr lang="en-US" sz="3600" dirty="0">
                <a:latin typeface="Arial" panose="020B0604020202020204" pitchFamily="34" charset="0"/>
                <a:cs typeface="Arial" panose="020B0604020202020204" pitchFamily="34" charset="0"/>
              </a:rPr>
              <a:t>f </a:t>
            </a:r>
            <a:r>
              <a:rPr lang="en-US" sz="3600" spc="4" dirty="0">
                <a:latin typeface="Arial" panose="020B0604020202020204" pitchFamily="34" charset="0"/>
                <a:cs typeface="Arial" panose="020B0604020202020204" pitchFamily="34" charset="0"/>
              </a:rPr>
              <a:t>c</a:t>
            </a:r>
            <a:r>
              <a:rPr lang="en-US" sz="3600" spc="-9" dirty="0">
                <a:latin typeface="Arial" panose="020B0604020202020204" pitchFamily="34" charset="0"/>
                <a:cs typeface="Arial" panose="020B0604020202020204" pitchFamily="34" charset="0"/>
              </a:rPr>
              <a:t>a</a:t>
            </a:r>
            <a:r>
              <a:rPr lang="en-US" sz="3600" dirty="0">
                <a:latin typeface="Arial" panose="020B0604020202020204" pitchFamily="34" charset="0"/>
                <a:cs typeface="Arial" panose="020B0604020202020204" pitchFamily="34" charset="0"/>
              </a:rPr>
              <a:t>re. Di</a:t>
            </a:r>
            <a:r>
              <a:rPr lang="en-US" sz="3600" spc="-9" dirty="0">
                <a:latin typeface="Arial" panose="020B0604020202020204" pitchFamily="34" charset="0"/>
                <a:cs typeface="Arial" panose="020B0604020202020204" pitchFamily="34" charset="0"/>
              </a:rPr>
              <a:t>f</a:t>
            </a:r>
            <a:r>
              <a:rPr lang="en-US" sz="3600" dirty="0">
                <a:latin typeface="Arial" panose="020B0604020202020204" pitchFamily="34" charset="0"/>
                <a:cs typeface="Arial" panose="020B0604020202020204" pitchFamily="34" charset="0"/>
              </a:rPr>
              <a:t>fere</a:t>
            </a:r>
            <a:r>
              <a:rPr lang="en-US" sz="3600" spc="-9" dirty="0">
                <a:latin typeface="Arial" panose="020B0604020202020204" pitchFamily="34" charset="0"/>
                <a:cs typeface="Arial" panose="020B0604020202020204" pitchFamily="34" charset="0"/>
              </a:rPr>
              <a:t>nc</a:t>
            </a:r>
            <a:r>
              <a:rPr lang="en-US" sz="3600" dirty="0">
                <a:latin typeface="Arial" panose="020B0604020202020204" pitchFamily="34" charset="0"/>
                <a:cs typeface="Arial" panose="020B0604020202020204" pitchFamily="34" charset="0"/>
              </a:rPr>
              <a:t>es</a:t>
            </a:r>
            <a:r>
              <a:rPr lang="en-US" sz="3600" spc="4"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a</a:t>
            </a:r>
            <a:r>
              <a:rPr lang="en-US" sz="3600" spc="-13" dirty="0">
                <a:latin typeface="Arial" panose="020B0604020202020204" pitchFamily="34" charset="0"/>
                <a:cs typeface="Arial" panose="020B0604020202020204" pitchFamily="34" charset="0"/>
              </a:rPr>
              <a:t>r</a:t>
            </a:r>
            <a:r>
              <a:rPr lang="en-US" sz="3600" dirty="0">
                <a:latin typeface="Arial" panose="020B0604020202020204" pitchFamily="34" charset="0"/>
                <a:cs typeface="Arial" panose="020B0604020202020204" pitchFamily="34" charset="0"/>
              </a:rPr>
              <a:t>e not </a:t>
            </a:r>
            <a:r>
              <a:rPr lang="en-US" sz="3600" spc="4"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tat</a:t>
            </a:r>
            <a:r>
              <a:rPr lang="en-US" sz="3600" spc="-9" dirty="0">
                <a:latin typeface="Arial" panose="020B0604020202020204" pitchFamily="34" charset="0"/>
                <a:cs typeface="Arial" panose="020B0604020202020204" pitchFamily="34" charset="0"/>
              </a:rPr>
              <a:t>i</a:t>
            </a:r>
            <a:r>
              <a:rPr lang="en-US" sz="3600" spc="4"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t</a:t>
            </a:r>
            <a:r>
              <a:rPr lang="en-US" sz="3600" spc="-9" dirty="0">
                <a:latin typeface="Arial" panose="020B0604020202020204" pitchFamily="34" charset="0"/>
                <a:cs typeface="Arial" panose="020B0604020202020204" pitchFamily="34" charset="0"/>
              </a:rPr>
              <a:t>i</a:t>
            </a:r>
            <a:r>
              <a:rPr lang="en-US" sz="3600" spc="4" dirty="0">
                <a:latin typeface="Arial" panose="020B0604020202020204" pitchFamily="34" charset="0"/>
                <a:cs typeface="Arial" panose="020B0604020202020204" pitchFamily="34" charset="0"/>
              </a:rPr>
              <a:t>c</a:t>
            </a:r>
            <a:r>
              <a:rPr lang="en-US" sz="3600" spc="-9" dirty="0">
                <a:latin typeface="Arial" panose="020B0604020202020204" pitchFamily="34" charset="0"/>
                <a:cs typeface="Arial" panose="020B0604020202020204" pitchFamily="34" charset="0"/>
              </a:rPr>
              <a:t>a</a:t>
            </a:r>
            <a:r>
              <a:rPr lang="en-US" sz="3600" dirty="0">
                <a:latin typeface="Arial" panose="020B0604020202020204" pitchFamily="34" charset="0"/>
                <a:cs typeface="Arial" panose="020B0604020202020204" pitchFamily="34" charset="0"/>
              </a:rPr>
              <a:t>lly</a:t>
            </a:r>
            <a:r>
              <a:rPr lang="en-US" sz="3600" spc="-9" dirty="0">
                <a:latin typeface="Arial" panose="020B0604020202020204" pitchFamily="34" charset="0"/>
                <a:cs typeface="Arial" panose="020B0604020202020204" pitchFamily="34" charset="0"/>
              </a:rPr>
              <a:t> </a:t>
            </a:r>
            <a:r>
              <a:rPr lang="en-US" sz="3600" spc="4" dirty="0">
                <a:latin typeface="Arial" panose="020B0604020202020204" pitchFamily="34" charset="0"/>
                <a:cs typeface="Arial" panose="020B0604020202020204" pitchFamily="34" charset="0"/>
              </a:rPr>
              <a:t>s</a:t>
            </a:r>
            <a:r>
              <a:rPr lang="en-US" sz="3600" spc="-9" dirty="0">
                <a:latin typeface="Arial" panose="020B0604020202020204" pitchFamily="34" charset="0"/>
                <a:cs typeface="Arial" panose="020B0604020202020204" pitchFamily="34" charset="0"/>
              </a:rPr>
              <a:t>i</a:t>
            </a:r>
            <a:r>
              <a:rPr lang="en-US" sz="3600" dirty="0">
                <a:latin typeface="Arial" panose="020B0604020202020204" pitchFamily="34" charset="0"/>
                <a:cs typeface="Arial" panose="020B0604020202020204" pitchFamily="34" charset="0"/>
              </a:rPr>
              <a:t>gni</a:t>
            </a:r>
            <a:r>
              <a:rPr lang="en-US" sz="3600" spc="-9" dirty="0">
                <a:latin typeface="Arial" panose="020B0604020202020204" pitchFamily="34" charset="0"/>
                <a:cs typeface="Arial" panose="020B0604020202020204" pitchFamily="34" charset="0"/>
              </a:rPr>
              <a:t>f</a:t>
            </a:r>
            <a:r>
              <a:rPr lang="en-US" sz="3600" dirty="0">
                <a:latin typeface="Arial" panose="020B0604020202020204" pitchFamily="34" charset="0"/>
                <a:cs typeface="Arial" panose="020B0604020202020204" pitchFamily="34" charset="0"/>
              </a:rPr>
              <a:t>i</a:t>
            </a:r>
            <a:r>
              <a:rPr lang="en-US" sz="3600" spc="-9"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ant or</a:t>
            </a:r>
            <a:r>
              <a:rPr lang="en-US" sz="3600" spc="4"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are</a:t>
            </a:r>
            <a:r>
              <a:rPr lang="en-US" sz="3600" spc="-9" dirty="0">
                <a:latin typeface="Arial" panose="020B0604020202020204" pitchFamily="34" charset="0"/>
                <a:cs typeface="Arial" panose="020B0604020202020204" pitchFamily="34" charset="0"/>
              </a:rPr>
              <a:t> s</a:t>
            </a:r>
            <a:r>
              <a:rPr lang="en-US" sz="3600" spc="4" dirty="0">
                <a:latin typeface="Arial" panose="020B0604020202020204" pitchFamily="34" charset="0"/>
                <a:cs typeface="Arial" panose="020B0604020202020204" pitchFamily="34" charset="0"/>
              </a:rPr>
              <a:t>m</a:t>
            </a:r>
            <a:r>
              <a:rPr lang="en-US" sz="3600" dirty="0">
                <a:latin typeface="Arial" panose="020B0604020202020204" pitchFamily="34" charset="0"/>
                <a:cs typeface="Arial" panose="020B0604020202020204" pitchFamily="34" charset="0"/>
              </a:rPr>
              <a:t>al</a:t>
            </a:r>
            <a:r>
              <a:rPr lang="en-US" sz="3600" spc="-9" dirty="0">
                <a:latin typeface="Arial" panose="020B0604020202020204" pitchFamily="34" charset="0"/>
                <a:cs typeface="Arial" panose="020B0604020202020204" pitchFamily="34" charset="0"/>
              </a:rPr>
              <a:t>l</a:t>
            </a:r>
            <a:r>
              <a:rPr lang="en-US" sz="3600" dirty="0">
                <a:latin typeface="Arial" panose="020B0604020202020204" pitchFamily="34" charset="0"/>
                <a:cs typeface="Arial" panose="020B0604020202020204" pitchFamily="34" charset="0"/>
              </a:rPr>
              <a:t>er t</a:t>
            </a:r>
            <a:r>
              <a:rPr lang="en-US" sz="3600" spc="-9" dirty="0">
                <a:latin typeface="Arial" panose="020B0604020202020204" pitchFamily="34" charset="0"/>
                <a:cs typeface="Arial" panose="020B0604020202020204" pitchFamily="34" charset="0"/>
              </a:rPr>
              <a:t>h</a:t>
            </a:r>
            <a:r>
              <a:rPr lang="en-US" sz="3600" dirty="0">
                <a:latin typeface="Arial" panose="020B0604020202020204" pitchFamily="34" charset="0"/>
                <a:cs typeface="Arial" panose="020B0604020202020204" pitchFamily="34" charset="0"/>
              </a:rPr>
              <a:t>an </a:t>
            </a:r>
            <a:r>
              <a:rPr lang="en-US" sz="3600" spc="-9" dirty="0">
                <a:latin typeface="Arial" panose="020B0604020202020204" pitchFamily="34" charset="0"/>
                <a:cs typeface="Arial" panose="020B0604020202020204" pitchFamily="34" charset="0"/>
              </a:rPr>
              <a:t>1</a:t>
            </a:r>
            <a:r>
              <a:rPr lang="en-US" sz="3600" dirty="0">
                <a:latin typeface="Arial" panose="020B0604020202020204" pitchFamily="34" charset="0"/>
                <a:cs typeface="Arial" panose="020B0604020202020204" pitchFamily="34" charset="0"/>
              </a:rPr>
              <a:t>0%.</a:t>
            </a:r>
          </a:p>
          <a:p>
            <a:pPr marL="391525" marR="365826" indent="-171450">
              <a:lnSpc>
                <a:spcPct val="120000"/>
              </a:lnSpc>
              <a:spcAft>
                <a:spcPts val="1097"/>
              </a:spcAft>
              <a:buFont typeface="Arial" panose="020B0604020202020204" pitchFamily="34" charset="0"/>
              <a:buChar char="•"/>
              <a:tabLst>
                <a:tab pos="429119" algn="l"/>
              </a:tabLst>
            </a:pPr>
            <a:r>
              <a:rPr lang="en-US" sz="3600" b="1" dirty="0">
                <a:latin typeface="Arial" panose="020B0604020202020204" pitchFamily="34" charset="0"/>
                <a:cs typeface="Arial" panose="020B0604020202020204" pitchFamily="34" charset="0"/>
              </a:rPr>
              <a:t>Worse</a:t>
            </a:r>
            <a:r>
              <a:rPr lang="en-US" sz="3600" b="1" spc="4"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 </a:t>
            </a:r>
            <a:r>
              <a:rPr lang="en-US" sz="3600" spc="-13" dirty="0">
                <a:latin typeface="Arial" panose="020B0604020202020204" pitchFamily="34" charset="0"/>
                <a:cs typeface="Arial" panose="020B0604020202020204" pitchFamily="34" charset="0"/>
              </a:rPr>
              <a:t>P</a:t>
            </a:r>
            <a:r>
              <a:rPr lang="en-US" sz="3600" dirty="0">
                <a:latin typeface="Arial" panose="020B0604020202020204" pitchFamily="34" charset="0"/>
                <a:cs typeface="Arial" panose="020B0604020202020204" pitchFamily="34" charset="0"/>
              </a:rPr>
              <a:t>opu</a:t>
            </a:r>
            <a:r>
              <a:rPr lang="en-US" sz="3600" spc="-9" dirty="0">
                <a:latin typeface="Arial" panose="020B0604020202020204" pitchFamily="34" charset="0"/>
                <a:cs typeface="Arial" panose="020B0604020202020204" pitchFamily="34" charset="0"/>
              </a:rPr>
              <a:t>l</a:t>
            </a:r>
            <a:r>
              <a:rPr lang="en-US" sz="3600" dirty="0">
                <a:latin typeface="Arial" panose="020B0604020202020204" pitchFamily="34" charset="0"/>
                <a:cs typeface="Arial" panose="020B0604020202020204" pitchFamily="34" charset="0"/>
              </a:rPr>
              <a:t>at</a:t>
            </a:r>
            <a:r>
              <a:rPr lang="en-US" sz="3600" spc="-9" dirty="0">
                <a:latin typeface="Arial" panose="020B0604020202020204" pitchFamily="34" charset="0"/>
                <a:cs typeface="Arial" panose="020B0604020202020204" pitchFamily="34" charset="0"/>
              </a:rPr>
              <a:t>i</a:t>
            </a:r>
            <a:r>
              <a:rPr lang="en-US" sz="3600" dirty="0">
                <a:latin typeface="Arial" panose="020B0604020202020204" pitchFamily="34" charset="0"/>
                <a:cs typeface="Arial" panose="020B0604020202020204" pitchFamily="34" charset="0"/>
              </a:rPr>
              <a:t>on r</a:t>
            </a:r>
            <a:r>
              <a:rPr lang="en-US" sz="3600" spc="-9" dirty="0">
                <a:latin typeface="Arial" panose="020B0604020202020204" pitchFamily="34" charset="0"/>
                <a:cs typeface="Arial" panose="020B0604020202020204" pitchFamily="34" charset="0"/>
              </a:rPr>
              <a:t>e</a:t>
            </a:r>
            <a:r>
              <a:rPr lang="en-US" sz="3600" spc="4"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ei</a:t>
            </a:r>
            <a:r>
              <a:rPr lang="en-US" sz="3600" spc="-9" dirty="0">
                <a:latin typeface="Arial" panose="020B0604020202020204" pitchFamily="34" charset="0"/>
                <a:cs typeface="Arial" panose="020B0604020202020204" pitchFamily="34" charset="0"/>
              </a:rPr>
              <a:t>v</a:t>
            </a:r>
            <a:r>
              <a:rPr lang="en-US" sz="3600" dirty="0">
                <a:latin typeface="Arial" panose="020B0604020202020204" pitchFamily="34" charset="0"/>
                <a:cs typeface="Arial" panose="020B0604020202020204" pitchFamily="34" charset="0"/>
              </a:rPr>
              <a:t>ed</a:t>
            </a:r>
            <a:r>
              <a:rPr lang="en-US" sz="3600" spc="-18" dirty="0">
                <a:latin typeface="Arial" panose="020B0604020202020204" pitchFamily="34" charset="0"/>
                <a:cs typeface="Arial" panose="020B0604020202020204" pitchFamily="34" charset="0"/>
              </a:rPr>
              <a:t> </a:t>
            </a:r>
            <a:r>
              <a:rPr lang="en-US" sz="3600" spc="-13" dirty="0">
                <a:latin typeface="Arial" panose="020B0604020202020204" pitchFamily="34" charset="0"/>
                <a:cs typeface="Arial" panose="020B0604020202020204" pitchFamily="34" charset="0"/>
              </a:rPr>
              <a:t>w</a:t>
            </a:r>
            <a:r>
              <a:rPr lang="en-US" sz="3600" dirty="0">
                <a:latin typeface="Arial" panose="020B0604020202020204" pitchFamily="34" charset="0"/>
                <a:cs typeface="Arial" panose="020B0604020202020204" pitchFamily="34" charset="0"/>
              </a:rPr>
              <a:t>or</a:t>
            </a:r>
            <a:r>
              <a:rPr lang="en-US" sz="3600" spc="4"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e qua</a:t>
            </a:r>
            <a:r>
              <a:rPr lang="en-US" sz="3600" spc="-9" dirty="0">
                <a:latin typeface="Arial" panose="020B0604020202020204" pitchFamily="34" charset="0"/>
                <a:cs typeface="Arial" panose="020B0604020202020204" pitchFamily="34" charset="0"/>
              </a:rPr>
              <a:t>l</a:t>
            </a:r>
            <a:r>
              <a:rPr lang="en-US" sz="3600" dirty="0">
                <a:latin typeface="Arial" panose="020B0604020202020204" pitchFamily="34" charset="0"/>
                <a:cs typeface="Arial" panose="020B0604020202020204" pitchFamily="34" charset="0"/>
              </a:rPr>
              <a:t>ity</a:t>
            </a:r>
            <a:r>
              <a:rPr lang="en-US" sz="3600" spc="-4"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of</a:t>
            </a:r>
            <a:r>
              <a:rPr lang="en-US" sz="3600" spc="-9" dirty="0">
                <a:latin typeface="Arial" panose="020B0604020202020204" pitchFamily="34" charset="0"/>
                <a:cs typeface="Arial" panose="020B0604020202020204" pitchFamily="34" charset="0"/>
              </a:rPr>
              <a:t> </a:t>
            </a:r>
            <a:r>
              <a:rPr lang="en-US" sz="3600" spc="4"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are </a:t>
            </a:r>
            <a:r>
              <a:rPr lang="en-US" sz="3600" spc="-9" dirty="0">
                <a:latin typeface="Arial" panose="020B0604020202020204" pitchFamily="34" charset="0"/>
                <a:cs typeface="Arial" panose="020B0604020202020204" pitchFamily="34" charset="0"/>
              </a:rPr>
              <a:t>t</a:t>
            </a:r>
            <a:r>
              <a:rPr lang="en-US" sz="3600" dirty="0">
                <a:latin typeface="Arial" panose="020B0604020202020204" pitchFamily="34" charset="0"/>
                <a:cs typeface="Arial" panose="020B0604020202020204" pitchFamily="34" charset="0"/>
              </a:rPr>
              <a:t>han </a:t>
            </a:r>
            <a:r>
              <a:rPr lang="en-US" sz="3600" spc="-9" dirty="0">
                <a:latin typeface="Arial" panose="020B0604020202020204" pitchFamily="34" charset="0"/>
                <a:cs typeface="Arial" panose="020B0604020202020204" pitchFamily="34" charset="0"/>
              </a:rPr>
              <a:t>r</a:t>
            </a:r>
            <a:r>
              <a:rPr lang="en-US" sz="3600" dirty="0">
                <a:latin typeface="Arial" panose="020B0604020202020204" pitchFamily="34" charset="0"/>
                <a:cs typeface="Arial" panose="020B0604020202020204" pitchFamily="34" charset="0"/>
              </a:rPr>
              <a:t>ef</a:t>
            </a:r>
            <a:r>
              <a:rPr lang="en-US" sz="3600" spc="-9" dirty="0">
                <a:latin typeface="Arial" panose="020B0604020202020204" pitchFamily="34" charset="0"/>
                <a:cs typeface="Arial" panose="020B0604020202020204" pitchFamily="34" charset="0"/>
              </a:rPr>
              <a:t>e</a:t>
            </a:r>
            <a:r>
              <a:rPr lang="en-US" sz="3600" dirty="0">
                <a:latin typeface="Arial" panose="020B0604020202020204" pitchFamily="34" charset="0"/>
                <a:cs typeface="Arial" panose="020B0604020202020204" pitchFamily="34" charset="0"/>
              </a:rPr>
              <a:t>ren</a:t>
            </a:r>
            <a:r>
              <a:rPr lang="en-US" sz="3600" spc="4"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e</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gro</a:t>
            </a:r>
            <a:r>
              <a:rPr lang="en-US" sz="3600" spc="-9" dirty="0">
                <a:latin typeface="Arial" panose="020B0604020202020204" pitchFamily="34" charset="0"/>
                <a:cs typeface="Arial" panose="020B0604020202020204" pitchFamily="34" charset="0"/>
              </a:rPr>
              <a:t>u</a:t>
            </a:r>
            <a:r>
              <a:rPr lang="en-US" sz="3600" dirty="0">
                <a:latin typeface="Arial" panose="020B0604020202020204" pitchFamily="34" charset="0"/>
                <a:cs typeface="Arial" panose="020B0604020202020204" pitchFamily="34" charset="0"/>
              </a:rPr>
              <a:t>p. Di</a:t>
            </a:r>
            <a:r>
              <a:rPr lang="en-US" sz="3600" spc="-9" dirty="0">
                <a:latin typeface="Arial" panose="020B0604020202020204" pitchFamily="34" charset="0"/>
                <a:cs typeface="Arial" panose="020B0604020202020204" pitchFamily="34" charset="0"/>
              </a:rPr>
              <a:t>f</a:t>
            </a:r>
            <a:r>
              <a:rPr lang="en-US" sz="3600" dirty="0">
                <a:latin typeface="Arial" panose="020B0604020202020204" pitchFamily="34" charset="0"/>
                <a:cs typeface="Arial" panose="020B0604020202020204" pitchFamily="34" charset="0"/>
              </a:rPr>
              <a:t>fere</a:t>
            </a:r>
            <a:r>
              <a:rPr lang="en-US" sz="3600" spc="-9" dirty="0">
                <a:latin typeface="Arial" panose="020B0604020202020204" pitchFamily="34" charset="0"/>
                <a:cs typeface="Arial" panose="020B0604020202020204" pitchFamily="34" charset="0"/>
              </a:rPr>
              <a:t>n</a:t>
            </a:r>
            <a:r>
              <a:rPr lang="en-US" sz="3600" spc="4" dirty="0">
                <a:latin typeface="Arial" panose="020B0604020202020204" pitchFamily="34" charset="0"/>
                <a:cs typeface="Arial" panose="020B0604020202020204" pitchFamily="34" charset="0"/>
              </a:rPr>
              <a:t>c</a:t>
            </a:r>
            <a:r>
              <a:rPr lang="en-US" sz="3600" spc="-9" dirty="0">
                <a:latin typeface="Arial" panose="020B0604020202020204" pitchFamily="34" charset="0"/>
                <a:cs typeface="Arial" panose="020B0604020202020204" pitchFamily="34" charset="0"/>
              </a:rPr>
              <a:t>e</a:t>
            </a:r>
            <a:r>
              <a:rPr lang="en-US" sz="3600" dirty="0">
                <a:latin typeface="Arial" panose="020B0604020202020204" pitchFamily="34" charset="0"/>
                <a:cs typeface="Arial" panose="020B0604020202020204" pitchFamily="34" charset="0"/>
              </a:rPr>
              <a:t>s</a:t>
            </a:r>
            <a:r>
              <a:rPr lang="en-US" sz="3600" spc="4"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are</a:t>
            </a:r>
            <a:r>
              <a:rPr lang="en-US" sz="3600" spc="-9" dirty="0">
                <a:latin typeface="Arial" panose="020B0604020202020204" pitchFamily="34" charset="0"/>
                <a:cs typeface="Arial" panose="020B0604020202020204" pitchFamily="34" charset="0"/>
              </a:rPr>
              <a:t> </a:t>
            </a:r>
            <a:r>
              <a:rPr lang="en-US" sz="3600" spc="-4"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tat</a:t>
            </a:r>
            <a:r>
              <a:rPr lang="en-US" sz="3600" spc="4" dirty="0">
                <a:latin typeface="Arial" panose="020B0604020202020204" pitchFamily="34" charset="0"/>
                <a:cs typeface="Arial" panose="020B0604020202020204" pitchFamily="34" charset="0"/>
              </a:rPr>
              <a:t>i</a:t>
            </a:r>
            <a:r>
              <a:rPr lang="en-US" sz="3600" spc="-9"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t</a:t>
            </a:r>
            <a:r>
              <a:rPr lang="en-US" sz="3600" spc="4" dirty="0">
                <a:latin typeface="Arial" panose="020B0604020202020204" pitchFamily="34" charset="0"/>
                <a:cs typeface="Arial" panose="020B0604020202020204" pitchFamily="34" charset="0"/>
              </a:rPr>
              <a:t>i</a:t>
            </a:r>
            <a:r>
              <a:rPr lang="en-US" sz="3600" spc="-9"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ally </a:t>
            </a:r>
            <a:r>
              <a:rPr lang="en-US" sz="3600" spc="4"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ig</a:t>
            </a:r>
            <a:r>
              <a:rPr lang="en-US" sz="3600" spc="-9" dirty="0">
                <a:latin typeface="Arial" panose="020B0604020202020204" pitchFamily="34" charset="0"/>
                <a:cs typeface="Arial" panose="020B0604020202020204" pitchFamily="34" charset="0"/>
              </a:rPr>
              <a:t>n</a:t>
            </a:r>
            <a:r>
              <a:rPr lang="en-US" sz="3600" dirty="0">
                <a:latin typeface="Arial" panose="020B0604020202020204" pitchFamily="34" charset="0"/>
                <a:cs typeface="Arial" panose="020B0604020202020204" pitchFamily="34" charset="0"/>
              </a:rPr>
              <a:t>if</a:t>
            </a:r>
            <a:r>
              <a:rPr lang="en-US" sz="3600" spc="-9" dirty="0">
                <a:latin typeface="Arial" panose="020B0604020202020204" pitchFamily="34" charset="0"/>
                <a:cs typeface="Arial" panose="020B0604020202020204" pitchFamily="34" charset="0"/>
              </a:rPr>
              <a:t>i</a:t>
            </a:r>
            <a:r>
              <a:rPr lang="en-US" sz="3600" spc="4"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an</a:t>
            </a:r>
            <a:r>
              <a:rPr lang="en-US" sz="3600" spc="-9" dirty="0">
                <a:latin typeface="Arial" panose="020B0604020202020204" pitchFamily="34" charset="0"/>
                <a:cs typeface="Arial" panose="020B0604020202020204" pitchFamily="34" charset="0"/>
              </a:rPr>
              <a:t>t</a:t>
            </a:r>
            <a:r>
              <a:rPr lang="en-US" sz="3600" dirty="0">
                <a:latin typeface="Arial" panose="020B0604020202020204" pitchFamily="34" charset="0"/>
                <a:cs typeface="Arial" panose="020B0604020202020204" pitchFamily="34" charset="0"/>
              </a:rPr>
              <a:t>, </a:t>
            </a:r>
            <a:r>
              <a:rPr lang="en-US" sz="3600" dirty="0" smtClean="0">
                <a:latin typeface="Arial" panose="020B0604020202020204" pitchFamily="34" charset="0"/>
                <a:cs typeface="Arial" panose="020B0604020202020204" pitchFamily="34" charset="0"/>
              </a:rPr>
              <a:t>are e</a:t>
            </a:r>
            <a:r>
              <a:rPr lang="en-US" sz="3600" spc="-9" dirty="0" smtClean="0">
                <a:latin typeface="Arial" panose="020B0604020202020204" pitchFamily="34" charset="0"/>
                <a:cs typeface="Arial" panose="020B0604020202020204" pitchFamily="34" charset="0"/>
              </a:rPr>
              <a:t>q</a:t>
            </a:r>
            <a:r>
              <a:rPr lang="en-US" sz="3600" dirty="0" smtClean="0">
                <a:latin typeface="Arial" panose="020B0604020202020204" pitchFamily="34" charset="0"/>
                <a:cs typeface="Arial" panose="020B0604020202020204" pitchFamily="34" charset="0"/>
              </a:rPr>
              <a:t>ual</a:t>
            </a:r>
            <a:r>
              <a:rPr lang="en-US" sz="3600" spc="-9" dirty="0" smtClean="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to or</a:t>
            </a:r>
            <a:r>
              <a:rPr lang="en-US" sz="3600" spc="-13" dirty="0">
                <a:latin typeface="Arial" panose="020B0604020202020204" pitchFamily="34" charset="0"/>
                <a:cs typeface="Arial" panose="020B0604020202020204" pitchFamily="34" charset="0"/>
              </a:rPr>
              <a:t> </a:t>
            </a:r>
            <a:r>
              <a:rPr lang="en-US" sz="3600" spc="4" dirty="0">
                <a:latin typeface="Arial" panose="020B0604020202020204" pitchFamily="34" charset="0"/>
                <a:cs typeface="Arial" panose="020B0604020202020204" pitchFamily="34" charset="0"/>
              </a:rPr>
              <a:t>l</a:t>
            </a:r>
            <a:r>
              <a:rPr lang="en-US" sz="3600" dirty="0">
                <a:latin typeface="Arial" panose="020B0604020202020204" pitchFamily="34" charset="0"/>
                <a:cs typeface="Arial" panose="020B0604020202020204" pitchFamily="34" charset="0"/>
              </a:rPr>
              <a:t>ar</a:t>
            </a:r>
            <a:r>
              <a:rPr lang="en-US" sz="3600" spc="-9" dirty="0">
                <a:latin typeface="Arial" panose="020B0604020202020204" pitchFamily="34" charset="0"/>
                <a:cs typeface="Arial" panose="020B0604020202020204" pitchFamily="34" charset="0"/>
              </a:rPr>
              <a:t>g</a:t>
            </a:r>
            <a:r>
              <a:rPr lang="en-US" sz="3600" dirty="0">
                <a:latin typeface="Arial" panose="020B0604020202020204" pitchFamily="34" charset="0"/>
                <a:cs typeface="Arial" panose="020B0604020202020204" pitchFamily="34" charset="0"/>
              </a:rPr>
              <a:t>er </a:t>
            </a:r>
            <a:r>
              <a:rPr lang="en-US" sz="3600" spc="-9" dirty="0">
                <a:latin typeface="Arial" panose="020B0604020202020204" pitchFamily="34" charset="0"/>
                <a:cs typeface="Arial" panose="020B0604020202020204" pitchFamily="34" charset="0"/>
              </a:rPr>
              <a:t>t</a:t>
            </a:r>
            <a:r>
              <a:rPr lang="en-US" sz="3600" dirty="0">
                <a:latin typeface="Arial" panose="020B0604020202020204" pitchFamily="34" charset="0"/>
                <a:cs typeface="Arial" panose="020B0604020202020204" pitchFamily="34" charset="0"/>
              </a:rPr>
              <a:t>han </a:t>
            </a:r>
            <a:r>
              <a:rPr lang="en-US" sz="3600" spc="-9" dirty="0">
                <a:latin typeface="Arial" panose="020B0604020202020204" pitchFamily="34" charset="0"/>
                <a:cs typeface="Arial" panose="020B0604020202020204" pitchFamily="34" charset="0"/>
              </a:rPr>
              <a:t>1</a:t>
            </a:r>
            <a:r>
              <a:rPr lang="en-US" sz="3600" dirty="0">
                <a:latin typeface="Arial" panose="020B0604020202020204" pitchFamily="34" charset="0"/>
                <a:cs typeface="Arial" panose="020B0604020202020204" pitchFamily="34" charset="0"/>
              </a:rPr>
              <a:t>0%,</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and </a:t>
            </a:r>
            <a:r>
              <a:rPr lang="en-US" sz="3600" spc="-9" dirty="0">
                <a:latin typeface="Arial" panose="020B0604020202020204" pitchFamily="34" charset="0"/>
                <a:cs typeface="Arial" panose="020B0604020202020204" pitchFamily="34" charset="0"/>
              </a:rPr>
              <a:t>f</a:t>
            </a:r>
            <a:r>
              <a:rPr lang="en-US" sz="3600" dirty="0">
                <a:latin typeface="Arial" panose="020B0604020202020204" pitchFamily="34" charset="0"/>
                <a:cs typeface="Arial" panose="020B0604020202020204" pitchFamily="34" charset="0"/>
              </a:rPr>
              <a:t>a</a:t>
            </a:r>
            <a:r>
              <a:rPr lang="en-US" sz="3600" spc="-9" dirty="0">
                <a:latin typeface="Arial" panose="020B0604020202020204" pitchFamily="34" charset="0"/>
                <a:cs typeface="Arial" panose="020B0604020202020204" pitchFamily="34" charset="0"/>
              </a:rPr>
              <a:t>v</a:t>
            </a:r>
            <a:r>
              <a:rPr lang="en-US" sz="3600" dirty="0">
                <a:latin typeface="Arial" panose="020B0604020202020204" pitchFamily="34" charset="0"/>
                <a:cs typeface="Arial" panose="020B0604020202020204" pitchFamily="34" charset="0"/>
              </a:rPr>
              <a:t>or the</a:t>
            </a:r>
            <a:r>
              <a:rPr lang="en-US" sz="3600" spc="13"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refe</a:t>
            </a:r>
            <a:r>
              <a:rPr lang="en-US" sz="3600" spc="-13" dirty="0">
                <a:latin typeface="Arial" panose="020B0604020202020204" pitchFamily="34" charset="0"/>
                <a:cs typeface="Arial" panose="020B0604020202020204" pitchFamily="34" charset="0"/>
              </a:rPr>
              <a:t>r</a:t>
            </a:r>
            <a:r>
              <a:rPr lang="en-US" sz="3600" spc="-9" dirty="0">
                <a:latin typeface="Arial" panose="020B0604020202020204" pitchFamily="34" charset="0"/>
                <a:cs typeface="Arial" panose="020B0604020202020204" pitchFamily="34" charset="0"/>
              </a:rPr>
              <a:t>e</a:t>
            </a:r>
            <a:r>
              <a:rPr lang="en-US" sz="3600" dirty="0">
                <a:latin typeface="Arial" panose="020B0604020202020204" pitchFamily="34" charset="0"/>
                <a:cs typeface="Arial" panose="020B0604020202020204" pitchFamily="34" charset="0"/>
              </a:rPr>
              <a:t>n</a:t>
            </a:r>
            <a:r>
              <a:rPr lang="en-US" sz="3600" spc="4"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e</a:t>
            </a:r>
            <a:r>
              <a:rPr lang="en-US" sz="3600" spc="-4"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grou</a:t>
            </a:r>
            <a:r>
              <a:rPr lang="en-US" sz="3600" spc="-9" dirty="0">
                <a:latin typeface="Arial" panose="020B0604020202020204" pitchFamily="34" charset="0"/>
                <a:cs typeface="Arial" panose="020B0604020202020204" pitchFamily="34" charset="0"/>
              </a:rPr>
              <a:t>p</a:t>
            </a:r>
            <a:r>
              <a:rPr lang="en-US" sz="3600" dirty="0" smtClean="0">
                <a:latin typeface="Arial" panose="020B0604020202020204" pitchFamily="34" charset="0"/>
                <a:cs typeface="Arial" panose="020B0604020202020204" pitchFamily="34" charset="0"/>
              </a:rPr>
              <a:t>.</a:t>
            </a:r>
          </a:p>
          <a:p>
            <a:pPr marL="171450" indent="-171450">
              <a:lnSpc>
                <a:spcPct val="120000"/>
              </a:lnSpc>
              <a:buFont typeface="Arial" panose="020B0604020202020204" pitchFamily="34" charset="0"/>
              <a:buChar char="•"/>
            </a:pPr>
            <a:r>
              <a:rPr lang="en-US" sz="4800" b="1" dirty="0" smtClean="0">
                <a:cs typeface="Times New Roman" panose="02020603050405020304" pitchFamily="18" charset="0"/>
              </a:rPr>
              <a:t>Groups With Dispa</a:t>
            </a:r>
            <a:r>
              <a:rPr lang="en-US" sz="4800" b="1" spc="-4" dirty="0" smtClean="0">
                <a:cs typeface="Times New Roman" panose="02020603050405020304" pitchFamily="18" charset="0"/>
              </a:rPr>
              <a:t>r</a:t>
            </a:r>
            <a:r>
              <a:rPr lang="en-US" sz="4800" b="1" dirty="0" smtClean="0">
                <a:cs typeface="Times New Roman" panose="02020603050405020304" pitchFamily="18" charset="0"/>
              </a:rPr>
              <a:t>iti</a:t>
            </a:r>
            <a:r>
              <a:rPr lang="en-US" sz="4800" b="1" spc="-4" dirty="0" smtClean="0">
                <a:cs typeface="Times New Roman" panose="02020603050405020304" pitchFamily="18" charset="0"/>
              </a:rPr>
              <a:t>e</a:t>
            </a:r>
            <a:r>
              <a:rPr lang="en-US" sz="4800" b="1" dirty="0" smtClean="0">
                <a:cs typeface="Times New Roman" panose="02020603050405020304" pitchFamily="18" charset="0"/>
              </a:rPr>
              <a:t>s:</a:t>
            </a:r>
            <a:endParaRPr lang="en-US" sz="4800" dirty="0" smtClean="0">
              <a:cs typeface="Times New Roman" panose="02020603050405020304" pitchFamily="18" charset="0"/>
            </a:endParaRPr>
          </a:p>
          <a:p>
            <a:pPr marL="347472" marR="200914" indent="-182880">
              <a:lnSpc>
                <a:spcPct val="120000"/>
              </a:lnSpc>
              <a:buFont typeface="Arial" panose="020B0604020202020204" pitchFamily="34" charset="0"/>
              <a:buChar char="•"/>
              <a:tabLst>
                <a:tab pos="220076" algn="l"/>
              </a:tabLst>
            </a:pPr>
            <a:r>
              <a:rPr lang="en-US" sz="4800" dirty="0" smtClean="0">
                <a:cs typeface="Times New Roman" panose="02020603050405020304" pitchFamily="18" charset="0"/>
              </a:rPr>
              <a:t>People in poor households experienced the largest number of disparities, followed by Blacks and Hispanics.</a:t>
            </a:r>
          </a:p>
          <a:p>
            <a:pPr marL="347472" marR="200914" indent="-182880">
              <a:lnSpc>
                <a:spcPct val="120000"/>
              </a:lnSpc>
              <a:buFont typeface="Arial" panose="020B0604020202020204" pitchFamily="34" charset="0"/>
              <a:buChar char="•"/>
              <a:tabLst>
                <a:tab pos="220076" algn="l"/>
              </a:tabLst>
            </a:pPr>
            <a:r>
              <a:rPr lang="en-US" sz="4800" dirty="0" smtClean="0">
                <a:cs typeface="Times New Roman" panose="02020603050405020304" pitchFamily="18" charset="0"/>
              </a:rPr>
              <a:t>P</a:t>
            </a:r>
            <a:r>
              <a:rPr lang="en-US" sz="4800" spc="-4" dirty="0">
                <a:cs typeface="Times New Roman" panose="02020603050405020304" pitchFamily="18" charset="0"/>
              </a:rPr>
              <a:t>e</a:t>
            </a:r>
            <a:r>
              <a:rPr lang="en-US" sz="4800" dirty="0">
                <a:cs typeface="Times New Roman" panose="02020603050405020304" pitchFamily="18" charset="0"/>
              </a:rPr>
              <a:t>ople</a:t>
            </a:r>
            <a:r>
              <a:rPr lang="en-US" sz="4800" spc="-4" dirty="0">
                <a:cs typeface="Times New Roman" panose="02020603050405020304" pitchFamily="18" charset="0"/>
              </a:rPr>
              <a:t> </a:t>
            </a:r>
            <a:r>
              <a:rPr lang="en-US" sz="4800" dirty="0">
                <a:cs typeface="Times New Roman" panose="02020603050405020304" pitchFamily="18" charset="0"/>
              </a:rPr>
              <a:t>in poor hous</a:t>
            </a:r>
            <a:r>
              <a:rPr lang="en-US" sz="4800" spc="-4" dirty="0">
                <a:cs typeface="Times New Roman" panose="02020603050405020304" pitchFamily="18" charset="0"/>
              </a:rPr>
              <a:t>e</a:t>
            </a:r>
            <a:r>
              <a:rPr lang="en-US" sz="4800" dirty="0">
                <a:cs typeface="Times New Roman" panose="02020603050405020304" pitchFamily="18" charset="0"/>
              </a:rPr>
              <a:t>holds</a:t>
            </a:r>
            <a:r>
              <a:rPr lang="en-US" sz="4800" spc="4" dirty="0">
                <a:cs typeface="Times New Roman" panose="02020603050405020304" pitchFamily="18" charset="0"/>
              </a:rPr>
              <a:t> </a:t>
            </a:r>
            <a:r>
              <a:rPr lang="en-US" sz="4800" dirty="0">
                <a:cs typeface="Times New Roman" panose="02020603050405020304" pitchFamily="18" charset="0"/>
              </a:rPr>
              <a:t>r</a:t>
            </a:r>
            <a:r>
              <a:rPr lang="en-US" sz="4800" spc="-9" dirty="0">
                <a:cs typeface="Times New Roman" panose="02020603050405020304" pitchFamily="18" charset="0"/>
              </a:rPr>
              <a:t>e</a:t>
            </a:r>
            <a:r>
              <a:rPr lang="en-US" sz="4800" spc="-4" dirty="0">
                <a:cs typeface="Times New Roman" panose="02020603050405020304" pitchFamily="18" charset="0"/>
              </a:rPr>
              <a:t>ce</a:t>
            </a:r>
            <a:r>
              <a:rPr lang="en-US" sz="4800" dirty="0">
                <a:cs typeface="Times New Roman" panose="02020603050405020304" pitchFamily="18" charset="0"/>
              </a:rPr>
              <a:t>i</a:t>
            </a:r>
            <a:r>
              <a:rPr lang="en-US" sz="4800" spc="9" dirty="0">
                <a:cs typeface="Times New Roman" panose="02020603050405020304" pitchFamily="18" charset="0"/>
              </a:rPr>
              <a:t>v</a:t>
            </a:r>
            <a:r>
              <a:rPr lang="en-US" sz="4800" spc="-4" dirty="0">
                <a:cs typeface="Times New Roman" panose="02020603050405020304" pitchFamily="18" charset="0"/>
              </a:rPr>
              <a:t>e</a:t>
            </a:r>
            <a:r>
              <a:rPr lang="en-US" sz="4800" dirty="0">
                <a:cs typeface="Times New Roman" panose="02020603050405020304" pitchFamily="18" charset="0"/>
              </a:rPr>
              <a:t>d wo</a:t>
            </a:r>
            <a:r>
              <a:rPr lang="en-US" sz="4800" spc="-9" dirty="0">
                <a:cs typeface="Times New Roman" panose="02020603050405020304" pitchFamily="18" charset="0"/>
              </a:rPr>
              <a:t>r</a:t>
            </a:r>
            <a:r>
              <a:rPr lang="en-US" sz="4800" dirty="0">
                <a:cs typeface="Times New Roman" panose="02020603050405020304" pitchFamily="18" charset="0"/>
              </a:rPr>
              <a:t>se</a:t>
            </a:r>
            <a:r>
              <a:rPr lang="en-US" sz="4800" spc="4" dirty="0">
                <a:cs typeface="Times New Roman" panose="02020603050405020304" pitchFamily="18" charset="0"/>
              </a:rPr>
              <a:t> </a:t>
            </a:r>
            <a:r>
              <a:rPr lang="en-US" sz="4800" spc="-4" dirty="0">
                <a:cs typeface="Times New Roman" panose="02020603050405020304" pitchFamily="18" charset="0"/>
              </a:rPr>
              <a:t>ca</a:t>
            </a:r>
            <a:r>
              <a:rPr lang="en-US" sz="4800" spc="4" dirty="0">
                <a:cs typeface="Times New Roman" panose="02020603050405020304" pitchFamily="18" charset="0"/>
              </a:rPr>
              <a:t>r</a:t>
            </a:r>
            <a:r>
              <a:rPr lang="en-US" sz="4800" dirty="0">
                <a:cs typeface="Times New Roman" panose="02020603050405020304" pitchFamily="18" charset="0"/>
              </a:rPr>
              <a:t>e</a:t>
            </a:r>
            <a:r>
              <a:rPr lang="en-US" sz="4800" spc="-4" dirty="0">
                <a:cs typeface="Times New Roman" panose="02020603050405020304" pitchFamily="18" charset="0"/>
              </a:rPr>
              <a:t> </a:t>
            </a:r>
            <a:r>
              <a:rPr lang="en-US" sz="4800" dirty="0">
                <a:cs typeface="Times New Roman" panose="02020603050405020304" pitchFamily="18" charset="0"/>
              </a:rPr>
              <a:t>th</a:t>
            </a:r>
            <a:r>
              <a:rPr lang="en-US" sz="4800" spc="4" dirty="0">
                <a:cs typeface="Times New Roman" panose="02020603050405020304" pitchFamily="18" charset="0"/>
              </a:rPr>
              <a:t>a</a:t>
            </a:r>
            <a:r>
              <a:rPr lang="en-US" sz="4800" dirty="0">
                <a:cs typeface="Times New Roman" panose="02020603050405020304" pitchFamily="18" charset="0"/>
              </a:rPr>
              <a:t>n</a:t>
            </a:r>
            <a:r>
              <a:rPr lang="en-US" sz="4800" spc="4" dirty="0">
                <a:cs typeface="Times New Roman" panose="02020603050405020304" pitchFamily="18" charset="0"/>
              </a:rPr>
              <a:t> </a:t>
            </a:r>
            <a:r>
              <a:rPr lang="en-US" sz="4800" dirty="0">
                <a:cs typeface="Times New Roman" panose="02020603050405020304" pitchFamily="18" charset="0"/>
              </a:rPr>
              <a:t>p</a:t>
            </a:r>
            <a:r>
              <a:rPr lang="en-US" sz="4800" spc="-4" dirty="0">
                <a:cs typeface="Times New Roman" panose="02020603050405020304" pitchFamily="18" charset="0"/>
              </a:rPr>
              <a:t>e</a:t>
            </a:r>
            <a:r>
              <a:rPr lang="en-US" sz="4800" dirty="0">
                <a:cs typeface="Times New Roman" panose="02020603050405020304" pitchFamily="18" charset="0"/>
              </a:rPr>
              <a:t>ople in hi</a:t>
            </a:r>
            <a:r>
              <a:rPr lang="en-US" sz="4800" spc="-9" dirty="0">
                <a:cs typeface="Times New Roman" panose="02020603050405020304" pitchFamily="18" charset="0"/>
              </a:rPr>
              <a:t>g</a:t>
            </a:r>
            <a:r>
              <a:rPr lang="en-US" sz="4800" dirty="0">
                <a:cs typeface="Times New Roman" panose="02020603050405020304" pitchFamily="18" charset="0"/>
              </a:rPr>
              <a:t>h</a:t>
            </a:r>
            <a:r>
              <a:rPr lang="en-US" sz="4800" spc="-4" dirty="0">
                <a:cs typeface="Times New Roman" panose="02020603050405020304" pitchFamily="18" charset="0"/>
              </a:rPr>
              <a:t>-</a:t>
            </a:r>
            <a:r>
              <a:rPr lang="en-US" sz="4800" dirty="0">
                <a:cs typeface="Times New Roman" panose="02020603050405020304" pitchFamily="18" charset="0"/>
              </a:rPr>
              <a:t>i</a:t>
            </a:r>
            <a:r>
              <a:rPr lang="en-US" sz="4800" spc="9" dirty="0">
                <a:cs typeface="Times New Roman" panose="02020603050405020304" pitchFamily="18" charset="0"/>
              </a:rPr>
              <a:t>n</a:t>
            </a:r>
            <a:r>
              <a:rPr lang="en-US" sz="4800" spc="-4" dirty="0">
                <a:cs typeface="Times New Roman" panose="02020603050405020304" pitchFamily="18" charset="0"/>
              </a:rPr>
              <a:t>c</a:t>
            </a:r>
            <a:r>
              <a:rPr lang="en-US" sz="4800" dirty="0">
                <a:cs typeface="Times New Roman" panose="02020603050405020304" pitchFamily="18" charset="0"/>
              </a:rPr>
              <a:t>ome</a:t>
            </a:r>
            <a:r>
              <a:rPr lang="en-US" sz="4800" spc="9" dirty="0">
                <a:cs typeface="Times New Roman" panose="02020603050405020304" pitchFamily="18" charset="0"/>
              </a:rPr>
              <a:t> </a:t>
            </a:r>
            <a:r>
              <a:rPr lang="en-US" sz="4800" dirty="0">
                <a:cs typeface="Times New Roman" panose="02020603050405020304" pitchFamily="18" charset="0"/>
              </a:rPr>
              <a:t>house</a:t>
            </a:r>
            <a:r>
              <a:rPr lang="en-US" sz="4800" spc="-4" dirty="0">
                <a:cs typeface="Times New Roman" panose="02020603050405020304" pitchFamily="18" charset="0"/>
              </a:rPr>
              <a:t>h</a:t>
            </a:r>
            <a:r>
              <a:rPr lang="en-US" sz="4800" dirty="0">
                <a:cs typeface="Times New Roman" panose="02020603050405020304" pitchFamily="18" charset="0"/>
              </a:rPr>
              <a:t>olds</a:t>
            </a:r>
            <a:r>
              <a:rPr lang="en-US" sz="4800" spc="4" dirty="0">
                <a:cs typeface="Times New Roman" panose="02020603050405020304" pitchFamily="18" charset="0"/>
              </a:rPr>
              <a:t> </a:t>
            </a:r>
            <a:r>
              <a:rPr lang="en-US" sz="4800" dirty="0">
                <a:cs typeface="Times New Roman" panose="02020603050405020304" pitchFamily="18" charset="0"/>
              </a:rPr>
              <a:t>on more</a:t>
            </a:r>
            <a:r>
              <a:rPr lang="en-US" sz="4800" spc="-9" dirty="0">
                <a:cs typeface="Times New Roman" panose="02020603050405020304" pitchFamily="18" charset="0"/>
              </a:rPr>
              <a:t> </a:t>
            </a:r>
            <a:r>
              <a:rPr lang="en-US" sz="4800" dirty="0">
                <a:cs typeface="Times New Roman" panose="02020603050405020304" pitchFamily="18" charset="0"/>
              </a:rPr>
              <a:t>than h</a:t>
            </a:r>
            <a:r>
              <a:rPr lang="en-US" sz="4800" spc="-9" dirty="0">
                <a:cs typeface="Times New Roman" panose="02020603050405020304" pitchFamily="18" charset="0"/>
              </a:rPr>
              <a:t>a</a:t>
            </a:r>
            <a:r>
              <a:rPr lang="en-US" sz="4800" dirty="0">
                <a:cs typeface="Times New Roman" panose="02020603050405020304" pitchFamily="18" charset="0"/>
              </a:rPr>
              <a:t>lf of</a:t>
            </a:r>
            <a:r>
              <a:rPr lang="en-US" sz="4800" spc="-9" dirty="0">
                <a:cs typeface="Times New Roman" panose="02020603050405020304" pitchFamily="18" charset="0"/>
              </a:rPr>
              <a:t> </a:t>
            </a:r>
            <a:r>
              <a:rPr lang="en-US" sz="4800" dirty="0">
                <a:cs typeface="Times New Roman" panose="02020603050405020304" pitchFamily="18" charset="0"/>
              </a:rPr>
              <a:t>q</a:t>
            </a:r>
            <a:r>
              <a:rPr lang="en-US" sz="4800" spc="9" dirty="0">
                <a:cs typeface="Times New Roman" panose="02020603050405020304" pitchFamily="18" charset="0"/>
              </a:rPr>
              <a:t>u</a:t>
            </a:r>
            <a:r>
              <a:rPr lang="en-US" sz="4800" spc="-4" dirty="0">
                <a:cs typeface="Times New Roman" panose="02020603050405020304" pitchFamily="18" charset="0"/>
              </a:rPr>
              <a:t>a</a:t>
            </a:r>
            <a:r>
              <a:rPr lang="en-US" sz="4800" dirty="0">
                <a:cs typeface="Times New Roman" panose="02020603050405020304" pitchFamily="18" charset="0"/>
              </a:rPr>
              <a:t>li</a:t>
            </a:r>
            <a:r>
              <a:rPr lang="en-US" sz="4800" spc="9" dirty="0">
                <a:cs typeface="Times New Roman" panose="02020603050405020304" pitchFamily="18" charset="0"/>
              </a:rPr>
              <a:t>t</a:t>
            </a:r>
            <a:r>
              <a:rPr lang="en-US" sz="4800" dirty="0">
                <a:cs typeface="Times New Roman" panose="02020603050405020304" pitchFamily="18" charset="0"/>
              </a:rPr>
              <a:t>y</a:t>
            </a:r>
            <a:r>
              <a:rPr lang="en-US" sz="4800" spc="-9" dirty="0">
                <a:cs typeface="Times New Roman" panose="02020603050405020304" pitchFamily="18" charset="0"/>
              </a:rPr>
              <a:t> </a:t>
            </a:r>
            <a:r>
              <a:rPr lang="en-US" sz="4800" dirty="0">
                <a:cs typeface="Times New Roman" panose="02020603050405020304" pitchFamily="18" charset="0"/>
              </a:rPr>
              <a:t>me</a:t>
            </a:r>
            <a:r>
              <a:rPr lang="en-US" sz="4800" spc="-9" dirty="0">
                <a:cs typeface="Times New Roman" panose="02020603050405020304" pitchFamily="18" charset="0"/>
              </a:rPr>
              <a:t>a</a:t>
            </a:r>
            <a:r>
              <a:rPr lang="en-US" sz="4800" dirty="0">
                <a:cs typeface="Times New Roman" panose="02020603050405020304" pitchFamily="18" charset="0"/>
              </a:rPr>
              <a:t>sur</a:t>
            </a:r>
            <a:r>
              <a:rPr lang="en-US" sz="4800" spc="-9" dirty="0">
                <a:cs typeface="Times New Roman" panose="02020603050405020304" pitchFamily="18" charset="0"/>
              </a:rPr>
              <a:t>e</a:t>
            </a:r>
            <a:r>
              <a:rPr lang="en-US" sz="4800" dirty="0">
                <a:cs typeface="Times New Roman" panose="02020603050405020304" pitchFamily="18" charset="0"/>
              </a:rPr>
              <a:t>s </a:t>
            </a:r>
            <a:r>
              <a:rPr lang="en-US" sz="4800" spc="4" dirty="0">
                <a:cs typeface="Times New Roman" panose="02020603050405020304" pitchFamily="18" charset="0"/>
              </a:rPr>
              <a:t>(</a:t>
            </a:r>
            <a:r>
              <a:rPr lang="en-US" sz="4800" dirty="0">
                <a:cs typeface="Times New Roman" panose="02020603050405020304" pitchFamily="18" charset="0"/>
              </a:rPr>
              <a:t>g</a:t>
            </a:r>
            <a:r>
              <a:rPr lang="en-US" sz="4800" spc="-4" dirty="0">
                <a:cs typeface="Times New Roman" panose="02020603050405020304" pitchFamily="18" charset="0"/>
              </a:rPr>
              <a:t>ree</a:t>
            </a:r>
            <a:r>
              <a:rPr lang="en-US" sz="4800" spc="9" dirty="0">
                <a:cs typeface="Times New Roman" panose="02020603050405020304" pitchFamily="18" charset="0"/>
              </a:rPr>
              <a:t>n</a:t>
            </a:r>
            <a:r>
              <a:rPr lang="en-US" sz="4800" spc="-4" dirty="0">
                <a:cs typeface="Times New Roman" panose="02020603050405020304" pitchFamily="18" charset="0"/>
              </a:rPr>
              <a:t>)</a:t>
            </a:r>
            <a:r>
              <a:rPr lang="en-US" sz="4800" dirty="0">
                <a:cs typeface="Times New Roman" panose="02020603050405020304" pitchFamily="18" charset="0"/>
              </a:rPr>
              <a:t>.</a:t>
            </a:r>
            <a:endParaRPr lang="en-US" sz="4800" dirty="0" smtClean="0">
              <a:cs typeface="Times New Roman" panose="02020603050405020304" pitchFamily="18" charset="0"/>
            </a:endParaRPr>
          </a:p>
          <a:p>
            <a:pPr marL="347472" indent="-182880">
              <a:lnSpc>
                <a:spcPct val="120000"/>
              </a:lnSpc>
              <a:buFont typeface="Arial" panose="020B0604020202020204" pitchFamily="34" charset="0"/>
              <a:buChar char="•"/>
              <a:tabLst>
                <a:tab pos="220076" algn="l"/>
              </a:tabLst>
            </a:pPr>
            <a:r>
              <a:rPr lang="en-US" sz="4800" spc="-9" dirty="0">
                <a:cs typeface="Times New Roman" panose="02020603050405020304" pitchFamily="18" charset="0"/>
              </a:rPr>
              <a:t>B</a:t>
            </a:r>
            <a:r>
              <a:rPr lang="en-US" sz="4800" dirty="0">
                <a:cs typeface="Times New Roman" panose="02020603050405020304" pitchFamily="18" charset="0"/>
              </a:rPr>
              <a:t>la</a:t>
            </a:r>
            <a:r>
              <a:rPr lang="en-US" sz="4800" spc="-9" dirty="0">
                <a:cs typeface="Times New Roman" panose="02020603050405020304" pitchFamily="18" charset="0"/>
              </a:rPr>
              <a:t>c</a:t>
            </a:r>
            <a:r>
              <a:rPr lang="en-US" sz="4800" dirty="0">
                <a:cs typeface="Times New Roman" panose="02020603050405020304" pitchFamily="18" charset="0"/>
              </a:rPr>
              <a:t>ks </a:t>
            </a:r>
            <a:r>
              <a:rPr lang="en-US" sz="4800" spc="4" dirty="0">
                <a:cs typeface="Times New Roman" panose="02020603050405020304" pitchFamily="18" charset="0"/>
              </a:rPr>
              <a:t>r</a:t>
            </a:r>
            <a:r>
              <a:rPr lang="en-US" sz="4800" spc="-4" dirty="0">
                <a:cs typeface="Times New Roman" panose="02020603050405020304" pitchFamily="18" charset="0"/>
              </a:rPr>
              <a:t>e</a:t>
            </a:r>
            <a:r>
              <a:rPr lang="en-US" sz="4800" spc="4" dirty="0">
                <a:cs typeface="Times New Roman" panose="02020603050405020304" pitchFamily="18" charset="0"/>
              </a:rPr>
              <a:t>c</a:t>
            </a:r>
            <a:r>
              <a:rPr lang="en-US" sz="4800" spc="-4" dirty="0">
                <a:cs typeface="Times New Roman" panose="02020603050405020304" pitchFamily="18" charset="0"/>
              </a:rPr>
              <a:t>e</a:t>
            </a:r>
            <a:r>
              <a:rPr lang="en-US" sz="4800" dirty="0">
                <a:cs typeface="Times New Roman" panose="02020603050405020304" pitchFamily="18" charset="0"/>
              </a:rPr>
              <a:t>ived </a:t>
            </a:r>
            <a:r>
              <a:rPr lang="en-US" sz="4800" spc="-4" dirty="0">
                <a:cs typeface="Times New Roman" panose="02020603050405020304" pitchFamily="18" charset="0"/>
              </a:rPr>
              <a:t>w</a:t>
            </a:r>
            <a:r>
              <a:rPr lang="en-US" sz="4800" dirty="0">
                <a:cs typeface="Times New Roman" panose="02020603050405020304" pitchFamily="18" charset="0"/>
              </a:rPr>
              <a:t>or</a:t>
            </a:r>
            <a:r>
              <a:rPr lang="en-US" sz="4800" spc="4" dirty="0">
                <a:cs typeface="Times New Roman" panose="02020603050405020304" pitchFamily="18" charset="0"/>
              </a:rPr>
              <a:t>s</a:t>
            </a:r>
            <a:r>
              <a:rPr lang="en-US" sz="4800" dirty="0">
                <a:cs typeface="Times New Roman" panose="02020603050405020304" pitchFamily="18" charset="0"/>
              </a:rPr>
              <a:t>e</a:t>
            </a:r>
            <a:r>
              <a:rPr lang="en-US" sz="4800" spc="-4" dirty="0">
                <a:cs typeface="Times New Roman" panose="02020603050405020304" pitchFamily="18" charset="0"/>
              </a:rPr>
              <a:t> c</a:t>
            </a:r>
            <a:r>
              <a:rPr lang="en-US" sz="4800" spc="4" dirty="0">
                <a:cs typeface="Times New Roman" panose="02020603050405020304" pitchFamily="18" charset="0"/>
              </a:rPr>
              <a:t>a</a:t>
            </a:r>
            <a:r>
              <a:rPr lang="en-US" sz="4800" dirty="0">
                <a:cs typeface="Times New Roman" panose="02020603050405020304" pitchFamily="18" charset="0"/>
              </a:rPr>
              <a:t>re</a:t>
            </a:r>
            <a:r>
              <a:rPr lang="en-US" sz="4800" spc="-9" dirty="0">
                <a:cs typeface="Times New Roman" panose="02020603050405020304" pitchFamily="18" charset="0"/>
              </a:rPr>
              <a:t> </a:t>
            </a:r>
            <a:r>
              <a:rPr lang="en-US" sz="4800" dirty="0">
                <a:cs typeface="Times New Roman" panose="02020603050405020304" pitchFamily="18" charset="0"/>
              </a:rPr>
              <a:t>than Whit</a:t>
            </a:r>
            <a:r>
              <a:rPr lang="en-US" sz="4800" spc="-4" dirty="0">
                <a:cs typeface="Times New Roman" panose="02020603050405020304" pitchFamily="18" charset="0"/>
              </a:rPr>
              <a:t>e</a:t>
            </a:r>
            <a:r>
              <a:rPr lang="en-US" sz="4800" dirty="0">
                <a:cs typeface="Times New Roman" panose="02020603050405020304" pitchFamily="18" charset="0"/>
              </a:rPr>
              <a:t>s for</a:t>
            </a:r>
            <a:r>
              <a:rPr lang="en-US" sz="4800" spc="-9" dirty="0">
                <a:cs typeface="Times New Roman" panose="02020603050405020304" pitchFamily="18" charset="0"/>
              </a:rPr>
              <a:t> </a:t>
            </a:r>
            <a:r>
              <a:rPr lang="en-US" sz="4800" spc="-4" dirty="0">
                <a:cs typeface="Times New Roman" panose="02020603050405020304" pitchFamily="18" charset="0"/>
              </a:rPr>
              <a:t>a</a:t>
            </a:r>
            <a:r>
              <a:rPr lang="en-US" sz="4800" dirty="0">
                <a:cs typeface="Times New Roman" panose="02020603050405020304" pitchFamily="18" charset="0"/>
              </a:rPr>
              <a:t>bout</a:t>
            </a:r>
            <a:r>
              <a:rPr lang="en-US" sz="4800" spc="18" dirty="0">
                <a:cs typeface="Times New Roman" panose="02020603050405020304" pitchFamily="18" charset="0"/>
              </a:rPr>
              <a:t> </a:t>
            </a:r>
            <a:r>
              <a:rPr lang="en-US" sz="4800" dirty="0">
                <a:cs typeface="Times New Roman" panose="02020603050405020304" pitchFamily="18" charset="0"/>
              </a:rPr>
              <a:t>on</a:t>
            </a:r>
            <a:r>
              <a:rPr lang="en-US" sz="4800" spc="-4" dirty="0">
                <a:cs typeface="Times New Roman" panose="02020603050405020304" pitchFamily="18" charset="0"/>
              </a:rPr>
              <a:t>e-</a:t>
            </a:r>
            <a:r>
              <a:rPr lang="en-US" sz="4800" dirty="0">
                <a:cs typeface="Times New Roman" panose="02020603050405020304" pitchFamily="18" charset="0"/>
              </a:rPr>
              <a:t>third</a:t>
            </a:r>
            <a:r>
              <a:rPr lang="en-US" sz="4800" spc="-4" dirty="0">
                <a:cs typeface="Times New Roman" panose="02020603050405020304" pitchFamily="18" charset="0"/>
              </a:rPr>
              <a:t> </a:t>
            </a:r>
            <a:r>
              <a:rPr lang="en-US" sz="4800" dirty="0">
                <a:cs typeface="Times New Roman" panose="02020603050405020304" pitchFamily="18" charset="0"/>
              </a:rPr>
              <a:t>of</a:t>
            </a:r>
            <a:r>
              <a:rPr lang="en-US" sz="4800" spc="-4" dirty="0">
                <a:cs typeface="Times New Roman" panose="02020603050405020304" pitchFamily="18" charset="0"/>
              </a:rPr>
              <a:t> </a:t>
            </a:r>
            <a:r>
              <a:rPr lang="en-US" sz="4800" dirty="0">
                <a:cs typeface="Times New Roman" panose="02020603050405020304" pitchFamily="18" charset="0"/>
              </a:rPr>
              <a:t>qu</a:t>
            </a:r>
            <a:r>
              <a:rPr lang="en-US" sz="4800" spc="-4" dirty="0">
                <a:cs typeface="Times New Roman" panose="02020603050405020304" pitchFamily="18" charset="0"/>
              </a:rPr>
              <a:t>a</a:t>
            </a:r>
            <a:r>
              <a:rPr lang="en-US" sz="4800" dirty="0">
                <a:cs typeface="Times New Roman" panose="02020603050405020304" pitchFamily="18" charset="0"/>
              </a:rPr>
              <a:t>li</a:t>
            </a:r>
            <a:r>
              <a:rPr lang="en-US" sz="4800" spc="22" dirty="0">
                <a:cs typeface="Times New Roman" panose="02020603050405020304" pitchFamily="18" charset="0"/>
              </a:rPr>
              <a:t>t</a:t>
            </a:r>
            <a:r>
              <a:rPr lang="en-US" sz="4800" dirty="0">
                <a:cs typeface="Times New Roman" panose="02020603050405020304" pitchFamily="18" charset="0"/>
              </a:rPr>
              <a:t>y</a:t>
            </a:r>
            <a:r>
              <a:rPr lang="en-US" sz="4800" spc="-22" dirty="0">
                <a:cs typeface="Times New Roman" panose="02020603050405020304" pitchFamily="18" charset="0"/>
              </a:rPr>
              <a:t> </a:t>
            </a:r>
            <a:r>
              <a:rPr lang="en-US" sz="4800" dirty="0">
                <a:cs typeface="Times New Roman" panose="02020603050405020304" pitchFamily="18" charset="0"/>
              </a:rPr>
              <a:t>me</a:t>
            </a:r>
            <a:r>
              <a:rPr lang="en-US" sz="4800" spc="-9" dirty="0">
                <a:cs typeface="Times New Roman" panose="02020603050405020304" pitchFamily="18" charset="0"/>
              </a:rPr>
              <a:t>a</a:t>
            </a:r>
            <a:r>
              <a:rPr lang="en-US" sz="4800" spc="9" dirty="0">
                <a:cs typeface="Times New Roman" panose="02020603050405020304" pitchFamily="18" charset="0"/>
              </a:rPr>
              <a:t>s</a:t>
            </a:r>
            <a:r>
              <a:rPr lang="en-US" sz="4800" dirty="0">
                <a:cs typeface="Times New Roman" panose="02020603050405020304" pitchFamily="18" charset="0"/>
              </a:rPr>
              <a:t>u</a:t>
            </a:r>
            <a:r>
              <a:rPr lang="en-US" sz="4800" spc="-4" dirty="0">
                <a:cs typeface="Times New Roman" panose="02020603050405020304" pitchFamily="18" charset="0"/>
              </a:rPr>
              <a:t>re</a:t>
            </a:r>
            <a:r>
              <a:rPr lang="en-US" sz="4800" dirty="0">
                <a:cs typeface="Times New Roman" panose="02020603050405020304" pitchFamily="18" charset="0"/>
              </a:rPr>
              <a:t>s.</a:t>
            </a:r>
            <a:endParaRPr lang="en-US" sz="4800" dirty="0" smtClean="0">
              <a:cs typeface="Times New Roman" panose="02020603050405020304" pitchFamily="18" charset="0"/>
            </a:endParaRPr>
          </a:p>
          <a:p>
            <a:pPr marL="347472" marR="384408" indent="-182880">
              <a:lnSpc>
                <a:spcPct val="120000"/>
              </a:lnSpc>
              <a:buFont typeface="Arial" panose="020B0604020202020204" pitchFamily="34" charset="0"/>
              <a:buChar char="•"/>
              <a:tabLst>
                <a:tab pos="220076" algn="l"/>
              </a:tabLst>
            </a:pPr>
            <a:r>
              <a:rPr lang="en-US" sz="4800" dirty="0" smtClean="0">
                <a:cs typeface="Times New Roman" panose="02020603050405020304" pitchFamily="18" charset="0"/>
              </a:rPr>
              <a:t>Hisp</a:t>
            </a:r>
            <a:r>
              <a:rPr lang="en-US" sz="4800" spc="-4" dirty="0">
                <a:cs typeface="Times New Roman" panose="02020603050405020304" pitchFamily="18" charset="0"/>
              </a:rPr>
              <a:t>a</a:t>
            </a:r>
            <a:r>
              <a:rPr lang="en-US" sz="4800" dirty="0">
                <a:cs typeface="Times New Roman" panose="02020603050405020304" pitchFamily="18" charset="0"/>
              </a:rPr>
              <a:t>nic</a:t>
            </a:r>
            <a:r>
              <a:rPr lang="en-US" sz="4800" spc="-4" dirty="0">
                <a:cs typeface="Times New Roman" panose="02020603050405020304" pitchFamily="18" charset="0"/>
              </a:rPr>
              <a:t>s</a:t>
            </a:r>
            <a:r>
              <a:rPr lang="en-US" sz="4800" dirty="0">
                <a:cs typeface="Times New Roman" panose="02020603050405020304" pitchFamily="18" charset="0"/>
              </a:rPr>
              <a:t>, Am</a:t>
            </a:r>
            <a:r>
              <a:rPr lang="en-US" sz="4800" spc="-4" dirty="0">
                <a:cs typeface="Times New Roman" panose="02020603050405020304" pitchFamily="18" charset="0"/>
              </a:rPr>
              <a:t>e</a:t>
            </a:r>
            <a:r>
              <a:rPr lang="en-US" sz="4800" dirty="0">
                <a:cs typeface="Times New Roman" panose="02020603050405020304" pitchFamily="18" charset="0"/>
              </a:rPr>
              <a:t>ric</a:t>
            </a:r>
            <a:r>
              <a:rPr lang="en-US" sz="4800" spc="-4" dirty="0">
                <a:cs typeface="Times New Roman" panose="02020603050405020304" pitchFamily="18" charset="0"/>
              </a:rPr>
              <a:t>a</a:t>
            </a:r>
            <a:r>
              <a:rPr lang="en-US" sz="4800" dirty="0">
                <a:cs typeface="Times New Roman" panose="02020603050405020304" pitchFamily="18" charset="0"/>
              </a:rPr>
              <a:t>n</a:t>
            </a:r>
            <a:r>
              <a:rPr lang="en-US" sz="4800" spc="9" dirty="0">
                <a:cs typeface="Times New Roman" panose="02020603050405020304" pitchFamily="18" charset="0"/>
              </a:rPr>
              <a:t> </a:t>
            </a:r>
            <a:r>
              <a:rPr lang="en-US" sz="4800" spc="-18" dirty="0">
                <a:cs typeface="Times New Roman" panose="02020603050405020304" pitchFamily="18" charset="0"/>
              </a:rPr>
              <a:t>I</a:t>
            </a:r>
            <a:r>
              <a:rPr lang="en-US" sz="4800" dirty="0">
                <a:cs typeface="Times New Roman" panose="02020603050405020304" pitchFamily="18" charset="0"/>
              </a:rPr>
              <a:t>n</a:t>
            </a:r>
            <a:r>
              <a:rPr lang="en-US" sz="4800" spc="9" dirty="0">
                <a:cs typeface="Times New Roman" panose="02020603050405020304" pitchFamily="18" charset="0"/>
              </a:rPr>
              <a:t>d</a:t>
            </a:r>
            <a:r>
              <a:rPr lang="en-US" sz="4800" dirty="0">
                <a:cs typeface="Times New Roman" panose="02020603050405020304" pitchFamily="18" charset="0"/>
              </a:rPr>
              <a:t>ians </a:t>
            </a:r>
            <a:r>
              <a:rPr lang="en-US" sz="4800" spc="-9" dirty="0">
                <a:cs typeface="Times New Roman" panose="02020603050405020304" pitchFamily="18" charset="0"/>
              </a:rPr>
              <a:t>a</a:t>
            </a:r>
            <a:r>
              <a:rPr lang="en-US" sz="4800" dirty="0">
                <a:cs typeface="Times New Roman" panose="02020603050405020304" pitchFamily="18" charset="0"/>
              </a:rPr>
              <a:t>nd Al</a:t>
            </a:r>
            <a:r>
              <a:rPr lang="en-US" sz="4800" spc="-4" dirty="0">
                <a:cs typeface="Times New Roman" panose="02020603050405020304" pitchFamily="18" charset="0"/>
              </a:rPr>
              <a:t>a</a:t>
            </a:r>
            <a:r>
              <a:rPr lang="en-US" sz="4800" dirty="0">
                <a:cs typeface="Times New Roman" panose="02020603050405020304" pitchFamily="18" charset="0"/>
              </a:rPr>
              <a:t>ska N</a:t>
            </a:r>
            <a:r>
              <a:rPr lang="en-US" sz="4800" spc="-4" dirty="0">
                <a:cs typeface="Times New Roman" panose="02020603050405020304" pitchFamily="18" charset="0"/>
              </a:rPr>
              <a:t>a</a:t>
            </a:r>
            <a:r>
              <a:rPr lang="en-US" sz="4800" dirty="0">
                <a:cs typeface="Times New Roman" panose="02020603050405020304" pitchFamily="18" charset="0"/>
              </a:rPr>
              <a:t>tiv</a:t>
            </a:r>
            <a:r>
              <a:rPr lang="en-US" sz="4800" spc="-4" dirty="0">
                <a:cs typeface="Times New Roman" panose="02020603050405020304" pitchFamily="18" charset="0"/>
              </a:rPr>
              <a:t>e</a:t>
            </a:r>
            <a:r>
              <a:rPr lang="en-US" sz="4800" dirty="0">
                <a:cs typeface="Times New Roman" panose="02020603050405020304" pitchFamily="18" charset="0"/>
              </a:rPr>
              <a:t>s,</a:t>
            </a:r>
            <a:r>
              <a:rPr lang="en-US" sz="4800" spc="9" dirty="0">
                <a:cs typeface="Times New Roman" panose="02020603050405020304" pitchFamily="18" charset="0"/>
              </a:rPr>
              <a:t> </a:t>
            </a:r>
            <a:r>
              <a:rPr lang="en-US" sz="4800" spc="-4" dirty="0">
                <a:cs typeface="Times New Roman" panose="02020603050405020304" pitchFamily="18" charset="0"/>
              </a:rPr>
              <a:t>a</a:t>
            </a:r>
            <a:r>
              <a:rPr lang="en-US" sz="4800" dirty="0">
                <a:cs typeface="Times New Roman" panose="02020603050405020304" pitchFamily="18" charset="0"/>
              </a:rPr>
              <a:t>nd Asians</a:t>
            </a:r>
            <a:r>
              <a:rPr lang="en-US" sz="4800" spc="4" dirty="0">
                <a:cs typeface="Times New Roman" panose="02020603050405020304" pitchFamily="18" charset="0"/>
              </a:rPr>
              <a:t> </a:t>
            </a:r>
            <a:r>
              <a:rPr lang="en-US" sz="4800" dirty="0">
                <a:cs typeface="Times New Roman" panose="02020603050405020304" pitchFamily="18" charset="0"/>
              </a:rPr>
              <a:t>re</a:t>
            </a:r>
            <a:r>
              <a:rPr lang="en-US" sz="4800" spc="-4" dirty="0">
                <a:cs typeface="Times New Roman" panose="02020603050405020304" pitchFamily="18" charset="0"/>
              </a:rPr>
              <a:t>ce</a:t>
            </a:r>
            <a:r>
              <a:rPr lang="en-US" sz="4800" dirty="0">
                <a:cs typeface="Times New Roman" panose="02020603050405020304" pitchFamily="18" charset="0"/>
              </a:rPr>
              <a:t>ived</a:t>
            </a:r>
            <a:r>
              <a:rPr lang="en-US" sz="4800" spc="4" dirty="0">
                <a:cs typeface="Times New Roman" panose="02020603050405020304" pitchFamily="18" charset="0"/>
              </a:rPr>
              <a:t> </a:t>
            </a:r>
            <a:r>
              <a:rPr lang="en-US" sz="4800" dirty="0">
                <a:cs typeface="Times New Roman" panose="02020603050405020304" pitchFamily="18" charset="0"/>
              </a:rPr>
              <a:t>worse</a:t>
            </a:r>
            <a:r>
              <a:rPr lang="en-US" sz="4800" spc="-4" dirty="0">
                <a:cs typeface="Times New Roman" panose="02020603050405020304" pitchFamily="18" charset="0"/>
              </a:rPr>
              <a:t> ca</a:t>
            </a:r>
            <a:r>
              <a:rPr lang="en-US" sz="4800" spc="4" dirty="0">
                <a:cs typeface="Times New Roman" panose="02020603050405020304" pitchFamily="18" charset="0"/>
              </a:rPr>
              <a:t>r</a:t>
            </a:r>
            <a:r>
              <a:rPr lang="en-US" sz="4800" dirty="0">
                <a:cs typeface="Times New Roman" panose="02020603050405020304" pitchFamily="18" charset="0"/>
              </a:rPr>
              <a:t>e</a:t>
            </a:r>
            <a:r>
              <a:rPr lang="en-US" sz="4800" spc="-4" dirty="0">
                <a:cs typeface="Times New Roman" panose="02020603050405020304" pitchFamily="18" charset="0"/>
              </a:rPr>
              <a:t> </a:t>
            </a:r>
            <a:r>
              <a:rPr lang="en-US" sz="4800" dirty="0">
                <a:cs typeface="Times New Roman" panose="02020603050405020304" pitchFamily="18" charset="0"/>
              </a:rPr>
              <a:t>than </a:t>
            </a:r>
            <a:r>
              <a:rPr lang="en-US" sz="4800" spc="4" dirty="0">
                <a:cs typeface="Times New Roman" panose="02020603050405020304" pitchFamily="18" charset="0"/>
              </a:rPr>
              <a:t>W</a:t>
            </a:r>
            <a:r>
              <a:rPr lang="en-US" sz="4800" dirty="0">
                <a:cs typeface="Times New Roman" panose="02020603050405020304" pitchFamily="18" charset="0"/>
              </a:rPr>
              <a:t>hit</a:t>
            </a:r>
            <a:r>
              <a:rPr lang="en-US" sz="4800" spc="-4" dirty="0">
                <a:cs typeface="Times New Roman" panose="02020603050405020304" pitchFamily="18" charset="0"/>
              </a:rPr>
              <a:t>e</a:t>
            </a:r>
            <a:r>
              <a:rPr lang="en-US" sz="4800" dirty="0">
                <a:cs typeface="Times New Roman" panose="02020603050405020304" pitchFamily="18" charset="0"/>
              </a:rPr>
              <a:t>s for</a:t>
            </a:r>
            <a:r>
              <a:rPr lang="en-US" sz="4800" spc="-4" dirty="0">
                <a:cs typeface="Times New Roman" panose="02020603050405020304" pitchFamily="18" charset="0"/>
              </a:rPr>
              <a:t> </a:t>
            </a:r>
            <a:r>
              <a:rPr lang="en-US" sz="4800" dirty="0">
                <a:cs typeface="Times New Roman" panose="02020603050405020304" pitchFamily="18" charset="0"/>
              </a:rPr>
              <a:t>some</a:t>
            </a:r>
            <a:r>
              <a:rPr lang="en-US" sz="4800" spc="-4" dirty="0">
                <a:cs typeface="Times New Roman" panose="02020603050405020304" pitchFamily="18" charset="0"/>
              </a:rPr>
              <a:t> </a:t>
            </a:r>
            <a:r>
              <a:rPr lang="en-US" sz="4800" dirty="0">
                <a:cs typeface="Times New Roman" panose="02020603050405020304" pitchFamily="18" charset="0"/>
              </a:rPr>
              <a:t>qu</a:t>
            </a:r>
            <a:r>
              <a:rPr lang="en-US" sz="4800" spc="-4" dirty="0">
                <a:cs typeface="Times New Roman" panose="02020603050405020304" pitchFamily="18" charset="0"/>
              </a:rPr>
              <a:t>a</a:t>
            </a:r>
            <a:r>
              <a:rPr lang="en-US" sz="4800" dirty="0">
                <a:cs typeface="Times New Roman" panose="02020603050405020304" pitchFamily="18" charset="0"/>
              </a:rPr>
              <a:t>li</a:t>
            </a:r>
            <a:r>
              <a:rPr lang="en-US" sz="4800" spc="9" dirty="0">
                <a:cs typeface="Times New Roman" panose="02020603050405020304" pitchFamily="18" charset="0"/>
              </a:rPr>
              <a:t>t</a:t>
            </a:r>
            <a:r>
              <a:rPr lang="en-US" sz="4800" dirty="0">
                <a:cs typeface="Times New Roman" panose="02020603050405020304" pitchFamily="18" charset="0"/>
              </a:rPr>
              <a:t>y</a:t>
            </a:r>
            <a:r>
              <a:rPr lang="en-US" sz="4800" spc="-13" dirty="0">
                <a:cs typeface="Times New Roman" panose="02020603050405020304" pitchFamily="18" charset="0"/>
              </a:rPr>
              <a:t> </a:t>
            </a:r>
            <a:r>
              <a:rPr lang="en-US" sz="4800" dirty="0">
                <a:cs typeface="Times New Roman" panose="02020603050405020304" pitchFamily="18" charset="0"/>
              </a:rPr>
              <a:t>me</a:t>
            </a:r>
            <a:r>
              <a:rPr lang="en-US" sz="4800" spc="-9" dirty="0">
                <a:cs typeface="Times New Roman" panose="02020603050405020304" pitchFamily="18" charset="0"/>
              </a:rPr>
              <a:t>a</a:t>
            </a:r>
            <a:r>
              <a:rPr lang="en-US" sz="4800" dirty="0">
                <a:cs typeface="Times New Roman" panose="02020603050405020304" pitchFamily="18" charset="0"/>
              </a:rPr>
              <a:t>sur</a:t>
            </a:r>
            <a:r>
              <a:rPr lang="en-US" sz="4800" spc="-9" dirty="0">
                <a:cs typeface="Times New Roman" panose="02020603050405020304" pitchFamily="18" charset="0"/>
              </a:rPr>
              <a:t>e</a:t>
            </a:r>
            <a:r>
              <a:rPr lang="en-US" sz="4800" dirty="0">
                <a:cs typeface="Times New Roman" panose="02020603050405020304" pitchFamily="18" charset="0"/>
              </a:rPr>
              <a:t>s and</a:t>
            </a:r>
            <a:r>
              <a:rPr lang="en-US" sz="4800" spc="9" dirty="0">
                <a:cs typeface="Times New Roman" panose="02020603050405020304" pitchFamily="18" charset="0"/>
              </a:rPr>
              <a:t> </a:t>
            </a:r>
            <a:r>
              <a:rPr lang="en-US" sz="4800" dirty="0">
                <a:cs typeface="Times New Roman" panose="02020603050405020304" pitchFamily="18" charset="0"/>
              </a:rPr>
              <a:t>b</a:t>
            </a:r>
            <a:r>
              <a:rPr lang="en-US" sz="4800" spc="-4" dirty="0">
                <a:cs typeface="Times New Roman" panose="02020603050405020304" pitchFamily="18" charset="0"/>
              </a:rPr>
              <a:t>e</a:t>
            </a:r>
            <a:r>
              <a:rPr lang="en-US" sz="4800" dirty="0">
                <a:cs typeface="Times New Roman" panose="02020603050405020304" pitchFamily="18" charset="0"/>
              </a:rPr>
              <a:t>tt</a:t>
            </a:r>
            <a:r>
              <a:rPr lang="en-US" sz="4800" spc="-4" dirty="0">
                <a:cs typeface="Times New Roman" panose="02020603050405020304" pitchFamily="18" charset="0"/>
              </a:rPr>
              <a:t>e</a:t>
            </a:r>
            <a:r>
              <a:rPr lang="en-US" sz="4800" dirty="0">
                <a:cs typeface="Times New Roman" panose="02020603050405020304" pitchFamily="18" charset="0"/>
              </a:rPr>
              <a:t>r</a:t>
            </a:r>
            <a:r>
              <a:rPr lang="en-US" sz="4800" spc="4" dirty="0">
                <a:cs typeface="Times New Roman" panose="02020603050405020304" pitchFamily="18" charset="0"/>
              </a:rPr>
              <a:t> </a:t>
            </a:r>
            <a:r>
              <a:rPr lang="en-US" sz="4800" spc="-4" dirty="0">
                <a:cs typeface="Times New Roman" panose="02020603050405020304" pitchFamily="18" charset="0"/>
              </a:rPr>
              <a:t>ca</a:t>
            </a:r>
            <a:r>
              <a:rPr lang="en-US" sz="4800" spc="4" dirty="0">
                <a:cs typeface="Times New Roman" panose="02020603050405020304" pitchFamily="18" charset="0"/>
              </a:rPr>
              <a:t>r</a:t>
            </a:r>
            <a:r>
              <a:rPr lang="en-US" sz="4800" dirty="0">
                <a:cs typeface="Times New Roman" panose="02020603050405020304" pitchFamily="18" charset="0"/>
              </a:rPr>
              <a:t>e</a:t>
            </a:r>
            <a:r>
              <a:rPr lang="en-US" sz="4800" spc="4" dirty="0">
                <a:cs typeface="Times New Roman" panose="02020603050405020304" pitchFamily="18" charset="0"/>
              </a:rPr>
              <a:t> </a:t>
            </a:r>
            <a:r>
              <a:rPr lang="en-US" sz="4800" dirty="0">
                <a:cs typeface="Times New Roman" panose="02020603050405020304" pitchFamily="18" charset="0"/>
              </a:rPr>
              <a:t>for some m</a:t>
            </a:r>
            <a:r>
              <a:rPr lang="en-US" sz="4800" spc="-4" dirty="0">
                <a:cs typeface="Times New Roman" panose="02020603050405020304" pitchFamily="18" charset="0"/>
              </a:rPr>
              <a:t>ea</a:t>
            </a:r>
            <a:r>
              <a:rPr lang="en-US" sz="4800" dirty="0">
                <a:cs typeface="Times New Roman" panose="02020603050405020304" pitchFamily="18" charset="0"/>
              </a:rPr>
              <a:t>s</a:t>
            </a:r>
            <a:r>
              <a:rPr lang="en-US" sz="4800" spc="9" dirty="0">
                <a:cs typeface="Times New Roman" panose="02020603050405020304" pitchFamily="18" charset="0"/>
              </a:rPr>
              <a:t>u</a:t>
            </a:r>
            <a:r>
              <a:rPr lang="en-US" sz="4800" dirty="0">
                <a:cs typeface="Times New Roman" panose="02020603050405020304" pitchFamily="18" charset="0"/>
              </a:rPr>
              <a:t>r</a:t>
            </a:r>
            <a:r>
              <a:rPr lang="en-US" sz="4800" spc="-9" dirty="0">
                <a:cs typeface="Times New Roman" panose="02020603050405020304" pitchFamily="18" charset="0"/>
              </a:rPr>
              <a:t>e</a:t>
            </a:r>
            <a:r>
              <a:rPr lang="en-US" sz="4800" dirty="0">
                <a:cs typeface="Times New Roman" panose="02020603050405020304" pitchFamily="18" charset="0"/>
              </a:rPr>
              <a:t>s.</a:t>
            </a:r>
            <a:endParaRPr lang="en-US" sz="4800" dirty="0" smtClean="0">
              <a:cs typeface="Times New Roman" panose="02020603050405020304" pitchFamily="18" charset="0"/>
            </a:endParaRPr>
          </a:p>
          <a:p>
            <a:pPr marL="347472" marR="36582" indent="-182880">
              <a:lnSpc>
                <a:spcPct val="120000"/>
              </a:lnSpc>
              <a:buFont typeface="Arial" panose="020B0604020202020204" pitchFamily="34" charset="0"/>
              <a:buChar char="•"/>
              <a:tabLst>
                <a:tab pos="220076" algn="l"/>
              </a:tabLst>
            </a:pPr>
            <a:r>
              <a:rPr lang="en-US" sz="4800" spc="-9" dirty="0">
                <a:cs typeface="Times New Roman" panose="02020603050405020304" pitchFamily="18" charset="0"/>
              </a:rPr>
              <a:t>F</a:t>
            </a:r>
            <a:r>
              <a:rPr lang="en-US" sz="4800" dirty="0">
                <a:cs typeface="Times New Roman" panose="02020603050405020304" pitchFamily="18" charset="0"/>
              </a:rPr>
              <a:t>or</a:t>
            </a:r>
            <a:r>
              <a:rPr lang="en-US" sz="4800" spc="-4" dirty="0">
                <a:cs typeface="Times New Roman" panose="02020603050405020304" pitchFamily="18" charset="0"/>
              </a:rPr>
              <a:t> </a:t>
            </a:r>
            <a:r>
              <a:rPr lang="en-US" sz="4800" spc="4" dirty="0">
                <a:cs typeface="Times New Roman" panose="02020603050405020304" pitchFamily="18" charset="0"/>
              </a:rPr>
              <a:t>e</a:t>
            </a:r>
            <a:r>
              <a:rPr lang="en-US" sz="4800" spc="-4" dirty="0">
                <a:cs typeface="Times New Roman" panose="02020603050405020304" pitchFamily="18" charset="0"/>
              </a:rPr>
              <a:t>ac</a:t>
            </a:r>
            <a:r>
              <a:rPr lang="en-US" sz="4800" dirty="0">
                <a:cs typeface="Times New Roman" panose="02020603050405020304" pitchFamily="18" charset="0"/>
              </a:rPr>
              <a:t>h</a:t>
            </a:r>
            <a:r>
              <a:rPr lang="en-US" sz="4800" spc="9" dirty="0">
                <a:cs typeface="Times New Roman" panose="02020603050405020304" pitchFamily="18" charset="0"/>
              </a:rPr>
              <a:t> </a:t>
            </a:r>
            <a:r>
              <a:rPr lang="en-US" sz="4800" spc="-13" dirty="0">
                <a:cs typeface="Times New Roman" panose="02020603050405020304" pitchFamily="18" charset="0"/>
              </a:rPr>
              <a:t>g</a:t>
            </a:r>
            <a:r>
              <a:rPr lang="en-US" sz="4800" dirty="0">
                <a:cs typeface="Times New Roman" panose="02020603050405020304" pitchFamily="18" charset="0"/>
              </a:rPr>
              <a:t>roup,</a:t>
            </a:r>
            <a:r>
              <a:rPr lang="en-US" sz="4800" spc="-4" dirty="0">
                <a:cs typeface="Times New Roman" panose="02020603050405020304" pitchFamily="18" charset="0"/>
              </a:rPr>
              <a:t> </a:t>
            </a:r>
            <a:r>
              <a:rPr lang="en-US" sz="4800" dirty="0">
                <a:cs typeface="Times New Roman" panose="02020603050405020304" pitchFamily="18" charset="0"/>
              </a:rPr>
              <a:t>dis</a:t>
            </a:r>
            <a:r>
              <a:rPr lang="en-US" sz="4800" spc="9" dirty="0">
                <a:cs typeface="Times New Roman" panose="02020603050405020304" pitchFamily="18" charset="0"/>
              </a:rPr>
              <a:t>p</a:t>
            </a:r>
            <a:r>
              <a:rPr lang="en-US" sz="4800" spc="-4" dirty="0">
                <a:cs typeface="Times New Roman" panose="02020603050405020304" pitchFamily="18" charset="0"/>
              </a:rPr>
              <a:t>a</a:t>
            </a:r>
            <a:r>
              <a:rPr lang="en-US" sz="4800" dirty="0">
                <a:cs typeface="Times New Roman" panose="02020603050405020304" pitchFamily="18" charset="0"/>
              </a:rPr>
              <a:t>rities in quali</a:t>
            </a:r>
            <a:r>
              <a:rPr lang="en-US" sz="4800" spc="13" dirty="0">
                <a:cs typeface="Times New Roman" panose="02020603050405020304" pitchFamily="18" charset="0"/>
              </a:rPr>
              <a:t>t</a:t>
            </a:r>
            <a:r>
              <a:rPr lang="en-US" sz="4800" dirty="0">
                <a:cs typeface="Times New Roman" panose="02020603050405020304" pitchFamily="18" charset="0"/>
              </a:rPr>
              <a:t>y</a:t>
            </a:r>
            <a:r>
              <a:rPr lang="en-US" sz="4800" spc="-22" dirty="0">
                <a:cs typeface="Times New Roman" panose="02020603050405020304" pitchFamily="18" charset="0"/>
              </a:rPr>
              <a:t> </a:t>
            </a:r>
            <a:r>
              <a:rPr lang="en-US" sz="4800" dirty="0">
                <a:cs typeface="Times New Roman" panose="02020603050405020304" pitchFamily="18" charset="0"/>
              </a:rPr>
              <a:t>of</a:t>
            </a:r>
            <a:r>
              <a:rPr lang="en-US" sz="4800" spc="4" dirty="0">
                <a:cs typeface="Times New Roman" panose="02020603050405020304" pitchFamily="18" charset="0"/>
              </a:rPr>
              <a:t> </a:t>
            </a:r>
            <a:r>
              <a:rPr lang="en-US" sz="4800" spc="-4" dirty="0">
                <a:cs typeface="Times New Roman" panose="02020603050405020304" pitchFamily="18" charset="0"/>
              </a:rPr>
              <a:t>ca</a:t>
            </a:r>
            <a:r>
              <a:rPr lang="en-US" sz="4800" spc="4" dirty="0">
                <a:cs typeface="Times New Roman" panose="02020603050405020304" pitchFamily="18" charset="0"/>
              </a:rPr>
              <a:t>r</a:t>
            </a:r>
            <a:r>
              <a:rPr lang="en-US" sz="4800" dirty="0">
                <a:cs typeface="Times New Roman" panose="02020603050405020304" pitchFamily="18" charset="0"/>
              </a:rPr>
              <a:t>e</a:t>
            </a:r>
            <a:r>
              <a:rPr lang="en-US" sz="4800" spc="4" dirty="0">
                <a:cs typeface="Times New Roman" panose="02020603050405020304" pitchFamily="18" charset="0"/>
              </a:rPr>
              <a:t> </a:t>
            </a:r>
            <a:r>
              <a:rPr lang="en-US" sz="4800" spc="-4" dirty="0">
                <a:cs typeface="Times New Roman" panose="02020603050405020304" pitchFamily="18" charset="0"/>
              </a:rPr>
              <a:t>a</a:t>
            </a:r>
            <a:r>
              <a:rPr lang="en-US" sz="4800" spc="4" dirty="0">
                <a:cs typeface="Times New Roman" panose="02020603050405020304" pitchFamily="18" charset="0"/>
              </a:rPr>
              <a:t>r</a:t>
            </a:r>
            <a:r>
              <a:rPr lang="en-US" sz="4800" dirty="0">
                <a:cs typeface="Times New Roman" panose="02020603050405020304" pitchFamily="18" charset="0"/>
              </a:rPr>
              <a:t>e</a:t>
            </a:r>
            <a:r>
              <a:rPr lang="en-US" sz="4800" spc="-4" dirty="0">
                <a:cs typeface="Times New Roman" panose="02020603050405020304" pitchFamily="18" charset="0"/>
              </a:rPr>
              <a:t> </a:t>
            </a:r>
            <a:r>
              <a:rPr lang="en-US" sz="4800" spc="9" dirty="0">
                <a:cs typeface="Times New Roman" panose="02020603050405020304" pitchFamily="18" charset="0"/>
              </a:rPr>
              <a:t>s</a:t>
            </a:r>
            <a:r>
              <a:rPr lang="en-US" sz="4800" dirty="0">
                <a:cs typeface="Times New Roman" panose="02020603050405020304" pitchFamily="18" charset="0"/>
              </a:rPr>
              <a:t>imil</a:t>
            </a:r>
            <a:r>
              <a:rPr lang="en-US" sz="4800" spc="-4" dirty="0">
                <a:cs typeface="Times New Roman" panose="02020603050405020304" pitchFamily="18" charset="0"/>
              </a:rPr>
              <a:t>a</a:t>
            </a:r>
            <a:r>
              <a:rPr lang="en-US" sz="4800" dirty="0">
                <a:cs typeface="Times New Roman" panose="02020603050405020304" pitchFamily="18" charset="0"/>
              </a:rPr>
              <a:t>r to</a:t>
            </a:r>
            <a:r>
              <a:rPr lang="en-US" sz="4800" spc="4" dirty="0">
                <a:cs typeface="Times New Roman" panose="02020603050405020304" pitchFamily="18" charset="0"/>
              </a:rPr>
              <a:t> </a:t>
            </a:r>
            <a:r>
              <a:rPr lang="en-US" sz="4800" dirty="0">
                <a:cs typeface="Times New Roman" panose="02020603050405020304" pitchFamily="18" charset="0"/>
              </a:rPr>
              <a:t>dispa</a:t>
            </a:r>
            <a:r>
              <a:rPr lang="en-US" sz="4800" spc="-4" dirty="0">
                <a:cs typeface="Times New Roman" panose="02020603050405020304" pitchFamily="18" charset="0"/>
              </a:rPr>
              <a:t>r</a:t>
            </a:r>
            <a:r>
              <a:rPr lang="en-US" sz="4800" dirty="0">
                <a:cs typeface="Times New Roman" panose="02020603050405020304" pitchFamily="18" charset="0"/>
              </a:rPr>
              <a:t>ities in </a:t>
            </a:r>
            <a:r>
              <a:rPr lang="en-US" sz="4800" spc="-4" dirty="0">
                <a:cs typeface="Times New Roman" panose="02020603050405020304" pitchFamily="18" charset="0"/>
              </a:rPr>
              <a:t>acce</a:t>
            </a:r>
            <a:r>
              <a:rPr lang="en-US" sz="4800" dirty="0">
                <a:cs typeface="Times New Roman" panose="02020603050405020304" pitchFamily="18" charset="0"/>
              </a:rPr>
              <a:t>ss to </a:t>
            </a:r>
            <a:r>
              <a:rPr lang="en-US" sz="4800" spc="-4" dirty="0">
                <a:cs typeface="Times New Roman" panose="02020603050405020304" pitchFamily="18" charset="0"/>
              </a:rPr>
              <a:t>ca</a:t>
            </a:r>
            <a:r>
              <a:rPr lang="en-US" sz="4800" spc="4" dirty="0">
                <a:cs typeface="Times New Roman" panose="02020603050405020304" pitchFamily="18" charset="0"/>
              </a:rPr>
              <a:t>r</a:t>
            </a:r>
            <a:r>
              <a:rPr lang="en-US" sz="4800" dirty="0">
                <a:cs typeface="Times New Roman" panose="02020603050405020304" pitchFamily="18" charset="0"/>
              </a:rPr>
              <a:t>e, </a:t>
            </a:r>
            <a:r>
              <a:rPr lang="en-US" sz="4800" spc="-4" dirty="0">
                <a:cs typeface="Times New Roman" panose="02020603050405020304" pitchFamily="18" charset="0"/>
              </a:rPr>
              <a:t>a</a:t>
            </a:r>
            <a:r>
              <a:rPr lang="en-US" sz="4800" dirty="0">
                <a:cs typeface="Times New Roman" panose="02020603050405020304" pitchFamily="18" charset="0"/>
              </a:rPr>
              <a:t>lthou</a:t>
            </a:r>
            <a:r>
              <a:rPr lang="en-US" sz="4800" spc="-13" dirty="0">
                <a:cs typeface="Times New Roman" panose="02020603050405020304" pitchFamily="18" charset="0"/>
              </a:rPr>
              <a:t>g</a:t>
            </a:r>
            <a:r>
              <a:rPr lang="en-US" sz="4800" dirty="0">
                <a:cs typeface="Times New Roman" panose="02020603050405020304" pitchFamily="18" charset="0"/>
              </a:rPr>
              <a:t>h </a:t>
            </a:r>
            <a:r>
              <a:rPr lang="en-US" sz="4800" spc="4" dirty="0">
                <a:cs typeface="Times New Roman" panose="02020603050405020304" pitchFamily="18" charset="0"/>
              </a:rPr>
              <a:t>a</a:t>
            </a:r>
            <a:r>
              <a:rPr lang="en-US" sz="4800" spc="-4" dirty="0">
                <a:cs typeface="Times New Roman" panose="02020603050405020304" pitchFamily="18" charset="0"/>
              </a:rPr>
              <a:t>c</a:t>
            </a:r>
            <a:r>
              <a:rPr lang="en-US" sz="4800" spc="4" dirty="0">
                <a:cs typeface="Times New Roman" panose="02020603050405020304" pitchFamily="18" charset="0"/>
              </a:rPr>
              <a:t>c</a:t>
            </a:r>
            <a:r>
              <a:rPr lang="en-US" sz="4800" spc="-4" dirty="0">
                <a:cs typeface="Times New Roman" panose="02020603050405020304" pitchFamily="18" charset="0"/>
              </a:rPr>
              <a:t>e</a:t>
            </a:r>
            <a:r>
              <a:rPr lang="en-US" sz="4800" dirty="0">
                <a:cs typeface="Times New Roman" panose="02020603050405020304" pitchFamily="18" charset="0"/>
              </a:rPr>
              <a:t>ss proble</a:t>
            </a:r>
            <a:r>
              <a:rPr lang="en-US" sz="4800" spc="4" dirty="0">
                <a:cs typeface="Times New Roman" panose="02020603050405020304" pitchFamily="18" charset="0"/>
              </a:rPr>
              <a:t>m</a:t>
            </a:r>
            <a:r>
              <a:rPr lang="en-US" sz="4800" dirty="0">
                <a:cs typeface="Times New Roman" panose="02020603050405020304" pitchFamily="18" charset="0"/>
              </a:rPr>
              <a:t>s a</a:t>
            </a:r>
            <a:r>
              <a:rPr lang="en-US" sz="4800" spc="-9" dirty="0">
                <a:cs typeface="Times New Roman" panose="02020603050405020304" pitchFamily="18" charset="0"/>
              </a:rPr>
              <a:t>r</a:t>
            </a:r>
            <a:r>
              <a:rPr lang="en-US" sz="4800" dirty="0">
                <a:cs typeface="Times New Roman" panose="02020603050405020304" pitchFamily="18" charset="0"/>
              </a:rPr>
              <a:t>e</a:t>
            </a:r>
            <a:r>
              <a:rPr lang="en-US" sz="4800" spc="-4" dirty="0">
                <a:cs typeface="Times New Roman" panose="02020603050405020304" pitchFamily="18" charset="0"/>
              </a:rPr>
              <a:t> </a:t>
            </a:r>
            <a:r>
              <a:rPr lang="en-US" sz="4800" dirty="0">
                <a:cs typeface="Times New Roman" panose="02020603050405020304" pitchFamily="18" charset="0"/>
              </a:rPr>
              <a:t>more </a:t>
            </a:r>
            <a:r>
              <a:rPr lang="en-US" sz="4800" spc="-4" dirty="0">
                <a:cs typeface="Times New Roman" panose="02020603050405020304" pitchFamily="18" charset="0"/>
              </a:rPr>
              <a:t>c</a:t>
            </a:r>
            <a:r>
              <a:rPr lang="en-US" sz="4800" dirty="0">
                <a:cs typeface="Times New Roman" panose="02020603050405020304" pitchFamily="18" charset="0"/>
              </a:rPr>
              <a:t>ommon than</a:t>
            </a:r>
            <a:r>
              <a:rPr lang="en-US" sz="4800" spc="4" dirty="0">
                <a:cs typeface="Times New Roman" panose="02020603050405020304" pitchFamily="18" charset="0"/>
              </a:rPr>
              <a:t> </a:t>
            </a:r>
            <a:r>
              <a:rPr lang="en-US" sz="4800" dirty="0">
                <a:cs typeface="Times New Roman" panose="02020603050405020304" pitchFamily="18" charset="0"/>
              </a:rPr>
              <a:t>qu</a:t>
            </a:r>
            <a:r>
              <a:rPr lang="en-US" sz="4800" spc="-4" dirty="0">
                <a:cs typeface="Times New Roman" panose="02020603050405020304" pitchFamily="18" charset="0"/>
              </a:rPr>
              <a:t>a</a:t>
            </a:r>
            <a:r>
              <a:rPr lang="en-US" sz="4800" dirty="0">
                <a:cs typeface="Times New Roman" panose="02020603050405020304" pitchFamily="18" charset="0"/>
              </a:rPr>
              <a:t>li</a:t>
            </a:r>
            <a:r>
              <a:rPr lang="en-US" sz="4800" spc="9" dirty="0">
                <a:cs typeface="Times New Roman" panose="02020603050405020304" pitchFamily="18" charset="0"/>
              </a:rPr>
              <a:t>t</a:t>
            </a:r>
            <a:r>
              <a:rPr lang="en-US" sz="4800" dirty="0">
                <a:cs typeface="Times New Roman" panose="02020603050405020304" pitchFamily="18" charset="0"/>
              </a:rPr>
              <a:t>y</a:t>
            </a:r>
            <a:r>
              <a:rPr lang="en-US" sz="4800" spc="-22" dirty="0">
                <a:cs typeface="Times New Roman" panose="02020603050405020304" pitchFamily="18" charset="0"/>
              </a:rPr>
              <a:t> </a:t>
            </a:r>
            <a:r>
              <a:rPr lang="en-US" sz="4800" dirty="0" smtClean="0">
                <a:cs typeface="Times New Roman" panose="02020603050405020304" pitchFamily="18" charset="0"/>
              </a:rPr>
              <a:t>pro</a:t>
            </a:r>
            <a:r>
              <a:rPr lang="en-US" sz="4800" spc="-4" dirty="0" smtClean="0">
                <a:cs typeface="Times New Roman" panose="02020603050405020304" pitchFamily="18" charset="0"/>
              </a:rPr>
              <a:t>b</a:t>
            </a:r>
            <a:r>
              <a:rPr lang="en-US" sz="4800" dirty="0" smtClean="0">
                <a:cs typeface="Times New Roman" panose="02020603050405020304" pitchFamily="18" charset="0"/>
              </a:rPr>
              <a:t>lems.</a:t>
            </a:r>
          </a:p>
          <a:p>
            <a:endParaRPr lang="en-US" sz="4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3EF0EEC-1D1B-4067-A962-C742C5F9CB51}" type="slidenum">
              <a:rPr lang="en-US" smtClean="0"/>
              <a:t>77</a:t>
            </a:fld>
            <a:endParaRPr lang="en-US"/>
          </a:p>
        </p:txBody>
      </p:sp>
    </p:spTree>
    <p:extLst>
      <p:ext uri="{BB962C8B-B14F-4D97-AF65-F5344CB8AC3E}">
        <p14:creationId xmlns:p14="http://schemas.microsoft.com/office/powerpoint/2010/main" val="78113385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696913"/>
            <a:ext cx="6143625" cy="4608512"/>
          </a:xfrm>
        </p:spPr>
      </p:sp>
      <p:sp>
        <p:nvSpPr>
          <p:cNvPr id="3" name="Notes Placeholder 2"/>
          <p:cNvSpPr>
            <a:spLocks noGrp="1"/>
          </p:cNvSpPr>
          <p:nvPr>
            <p:ph type="body" idx="1"/>
          </p:nvPr>
        </p:nvSpPr>
        <p:spPr/>
        <p:txBody>
          <a:bodyPr>
            <a:normAutofit/>
          </a:bodyPr>
          <a:lstStyle/>
          <a:p>
            <a:r>
              <a:rPr lang="en-US" sz="900" b="1" dirty="0">
                <a:latin typeface="Arial"/>
                <a:cs typeface="Arial"/>
              </a:rPr>
              <a:t>K</a:t>
            </a:r>
            <a:r>
              <a:rPr lang="en-US" sz="900" b="1" spc="22" dirty="0">
                <a:latin typeface="Arial"/>
                <a:cs typeface="Arial"/>
              </a:rPr>
              <a:t>e</a:t>
            </a:r>
            <a:r>
              <a:rPr lang="en-US" sz="900" b="1" spc="-32" dirty="0">
                <a:latin typeface="Arial"/>
                <a:cs typeface="Arial"/>
              </a:rPr>
              <a:t>y</a:t>
            </a:r>
            <a:r>
              <a:rPr lang="en-US" sz="900" b="1" dirty="0">
                <a:latin typeface="Arial"/>
                <a:cs typeface="Arial"/>
              </a:rPr>
              <a:t>:</a:t>
            </a:r>
            <a:r>
              <a:rPr lang="en-US" sz="900" b="1" spc="-9" dirty="0">
                <a:latin typeface="Arial"/>
                <a:cs typeface="Arial"/>
              </a:rPr>
              <a:t> </a:t>
            </a:r>
            <a:r>
              <a:rPr lang="en-US" sz="900" dirty="0" smtClean="0">
                <a:latin typeface="Arial"/>
                <a:cs typeface="Arial"/>
              </a:rPr>
              <a:t>n </a:t>
            </a:r>
            <a:r>
              <a:rPr lang="en-US" sz="900" dirty="0">
                <a:latin typeface="Arial"/>
                <a:cs typeface="Arial"/>
              </a:rPr>
              <a:t>= </a:t>
            </a:r>
            <a:r>
              <a:rPr lang="en-US" sz="900" spc="-9" dirty="0">
                <a:latin typeface="Arial"/>
                <a:cs typeface="Arial"/>
              </a:rPr>
              <a:t>n</a:t>
            </a:r>
            <a:r>
              <a:rPr lang="en-US" sz="900" dirty="0">
                <a:latin typeface="Arial"/>
                <a:cs typeface="Arial"/>
              </a:rPr>
              <a:t>u</a:t>
            </a:r>
            <a:r>
              <a:rPr lang="en-US" sz="900" spc="-9" dirty="0">
                <a:latin typeface="Arial"/>
                <a:cs typeface="Arial"/>
              </a:rPr>
              <a:t>m</a:t>
            </a:r>
            <a:r>
              <a:rPr lang="en-US" sz="900" dirty="0">
                <a:latin typeface="Arial"/>
                <a:cs typeface="Arial"/>
              </a:rPr>
              <a:t>ber</a:t>
            </a:r>
            <a:r>
              <a:rPr lang="en-US" sz="900" spc="-9" dirty="0">
                <a:latin typeface="Arial"/>
                <a:cs typeface="Arial"/>
              </a:rPr>
              <a:t> </a:t>
            </a:r>
            <a:r>
              <a:rPr lang="en-US" sz="900" dirty="0">
                <a:latin typeface="Arial"/>
                <a:cs typeface="Arial"/>
              </a:rPr>
              <a:t>of </a:t>
            </a:r>
            <a:r>
              <a:rPr lang="en-US" sz="900" spc="4" dirty="0">
                <a:latin typeface="Arial"/>
                <a:cs typeface="Arial"/>
              </a:rPr>
              <a:t>m</a:t>
            </a:r>
            <a:r>
              <a:rPr lang="en-US" sz="900" spc="-9" dirty="0">
                <a:latin typeface="Arial"/>
                <a:cs typeface="Arial"/>
              </a:rPr>
              <a:t>e</a:t>
            </a:r>
            <a:r>
              <a:rPr lang="en-US" sz="900" dirty="0">
                <a:latin typeface="Arial"/>
                <a:cs typeface="Arial"/>
              </a:rPr>
              <a:t>a</a:t>
            </a:r>
            <a:r>
              <a:rPr lang="en-US" sz="900" spc="4" dirty="0">
                <a:latin typeface="Arial"/>
                <a:cs typeface="Arial"/>
              </a:rPr>
              <a:t>s</a:t>
            </a:r>
            <a:r>
              <a:rPr lang="en-US" sz="900" spc="-9" dirty="0">
                <a:latin typeface="Arial"/>
                <a:cs typeface="Arial"/>
              </a:rPr>
              <a:t>u</a:t>
            </a:r>
            <a:r>
              <a:rPr lang="en-US" sz="900" dirty="0">
                <a:latin typeface="Arial"/>
                <a:cs typeface="Arial"/>
              </a:rPr>
              <a:t>re</a:t>
            </a:r>
            <a:r>
              <a:rPr lang="en-US" sz="900" spc="13" dirty="0">
                <a:latin typeface="Arial"/>
                <a:cs typeface="Arial"/>
              </a:rPr>
              <a:t>s</a:t>
            </a:r>
            <a:r>
              <a:rPr lang="en-US" sz="900" dirty="0">
                <a:latin typeface="Arial"/>
                <a:cs typeface="Arial"/>
              </a:rPr>
              <a:t>.</a:t>
            </a:r>
          </a:p>
          <a:p>
            <a:pPr marR="252594"/>
            <a:r>
              <a:rPr lang="en-US" sz="900" b="1" dirty="0">
                <a:latin typeface="Arial"/>
                <a:cs typeface="Arial"/>
              </a:rPr>
              <a:t>Note:</a:t>
            </a:r>
            <a:r>
              <a:rPr lang="en-US" sz="900" b="1" spc="-9" dirty="0">
                <a:latin typeface="Arial"/>
                <a:cs typeface="Arial"/>
              </a:rPr>
              <a:t> </a:t>
            </a:r>
            <a:r>
              <a:rPr lang="en-US" sz="900" dirty="0" smtClean="0">
                <a:latin typeface="Arial"/>
                <a:cs typeface="Arial"/>
              </a:rPr>
              <a:t>For</a:t>
            </a:r>
            <a:r>
              <a:rPr lang="en-US" sz="900" spc="-9" dirty="0" smtClean="0">
                <a:latin typeface="Arial"/>
                <a:cs typeface="Arial"/>
              </a:rPr>
              <a:t> </a:t>
            </a:r>
            <a:r>
              <a:rPr lang="en-US" sz="900" spc="-9" dirty="0">
                <a:latin typeface="Arial"/>
                <a:cs typeface="Arial"/>
              </a:rPr>
              <a:t>most </a:t>
            </a:r>
            <a:r>
              <a:rPr lang="en-US" sz="900" spc="4" dirty="0">
                <a:latin typeface="Arial"/>
                <a:cs typeface="Arial"/>
              </a:rPr>
              <a:t>m</a:t>
            </a:r>
            <a:r>
              <a:rPr lang="en-US" sz="900" dirty="0">
                <a:latin typeface="Arial"/>
                <a:cs typeface="Arial"/>
              </a:rPr>
              <a:t>e</a:t>
            </a:r>
            <a:r>
              <a:rPr lang="en-US" sz="900" spc="-9" dirty="0">
                <a:latin typeface="Arial"/>
                <a:cs typeface="Arial"/>
              </a:rPr>
              <a:t>a</a:t>
            </a:r>
            <a:r>
              <a:rPr lang="en-US" sz="900" spc="4" dirty="0">
                <a:latin typeface="Arial"/>
                <a:cs typeface="Arial"/>
              </a:rPr>
              <a:t>s</a:t>
            </a:r>
            <a:r>
              <a:rPr lang="en-US" sz="900" dirty="0">
                <a:latin typeface="Arial"/>
                <a:cs typeface="Arial"/>
              </a:rPr>
              <a:t>ure</a:t>
            </a:r>
            <a:r>
              <a:rPr lang="en-US" sz="900" spc="4" dirty="0">
                <a:latin typeface="Arial"/>
                <a:cs typeface="Arial"/>
              </a:rPr>
              <a:t>s</a:t>
            </a:r>
            <a:r>
              <a:rPr lang="en-US" sz="900" dirty="0">
                <a:latin typeface="Arial"/>
                <a:cs typeface="Arial"/>
              </a:rPr>
              <a:t>, </a:t>
            </a:r>
            <a:r>
              <a:rPr lang="en-US" sz="900" spc="-9" dirty="0">
                <a:latin typeface="Arial"/>
                <a:cs typeface="Arial"/>
              </a:rPr>
              <a:t>d</a:t>
            </a:r>
            <a:r>
              <a:rPr lang="en-US" sz="900" dirty="0">
                <a:latin typeface="Arial"/>
                <a:cs typeface="Arial"/>
              </a:rPr>
              <a:t>ata f</a:t>
            </a:r>
            <a:r>
              <a:rPr lang="en-US" sz="900" spc="-13" dirty="0">
                <a:latin typeface="Arial"/>
                <a:cs typeface="Arial"/>
              </a:rPr>
              <a:t>r</a:t>
            </a:r>
            <a:r>
              <a:rPr lang="en-US" sz="900" dirty="0">
                <a:latin typeface="Arial"/>
                <a:cs typeface="Arial"/>
              </a:rPr>
              <a:t>om 2012</a:t>
            </a:r>
            <a:r>
              <a:rPr lang="en-US" sz="900" spc="-9" dirty="0">
                <a:latin typeface="Arial"/>
                <a:cs typeface="Arial"/>
              </a:rPr>
              <a:t> </a:t>
            </a:r>
            <a:r>
              <a:rPr lang="en-US" sz="900" dirty="0">
                <a:latin typeface="Arial"/>
                <a:cs typeface="Arial"/>
              </a:rPr>
              <a:t>are</a:t>
            </a:r>
            <a:r>
              <a:rPr lang="en-US" sz="900" spc="-9" dirty="0">
                <a:latin typeface="Arial"/>
                <a:cs typeface="Arial"/>
              </a:rPr>
              <a:t> </a:t>
            </a:r>
            <a:r>
              <a:rPr lang="en-US" sz="900" spc="4" dirty="0">
                <a:latin typeface="Arial"/>
                <a:cs typeface="Arial"/>
              </a:rPr>
              <a:t>s</a:t>
            </a:r>
            <a:r>
              <a:rPr lang="en-US" sz="900" dirty="0">
                <a:latin typeface="Arial"/>
                <a:cs typeface="Arial"/>
              </a:rPr>
              <a:t>ho</a:t>
            </a:r>
            <a:r>
              <a:rPr lang="en-US" sz="900" spc="-13" dirty="0">
                <a:latin typeface="Arial"/>
                <a:cs typeface="Arial"/>
              </a:rPr>
              <a:t>w</a:t>
            </a:r>
            <a:r>
              <a:rPr lang="en-US" sz="900" spc="4" dirty="0">
                <a:latin typeface="Arial"/>
                <a:cs typeface="Arial"/>
              </a:rPr>
              <a:t>n</a:t>
            </a:r>
            <a:r>
              <a:rPr lang="en-US" sz="900" dirty="0">
                <a:latin typeface="Arial"/>
                <a:cs typeface="Arial"/>
              </a:rPr>
              <a:t>. </a:t>
            </a:r>
            <a:r>
              <a:rPr lang="en-US" sz="900" spc="-18" dirty="0">
                <a:latin typeface="Arial"/>
                <a:cs typeface="Arial"/>
              </a:rPr>
              <a:t>M</a:t>
            </a:r>
            <a:r>
              <a:rPr lang="en-US" sz="900" dirty="0">
                <a:latin typeface="Arial"/>
                <a:cs typeface="Arial"/>
              </a:rPr>
              <a:t>ea</a:t>
            </a:r>
            <a:r>
              <a:rPr lang="en-US" sz="900" spc="4" dirty="0">
                <a:latin typeface="Arial"/>
                <a:cs typeface="Arial"/>
              </a:rPr>
              <a:t>s</a:t>
            </a:r>
            <a:r>
              <a:rPr lang="en-US" sz="900" dirty="0">
                <a:latin typeface="Arial"/>
                <a:cs typeface="Arial"/>
              </a:rPr>
              <a:t>ures that</a:t>
            </a:r>
            <a:r>
              <a:rPr lang="en-US" sz="900" spc="-9" dirty="0">
                <a:latin typeface="Arial"/>
                <a:cs typeface="Arial"/>
              </a:rPr>
              <a:t> </a:t>
            </a:r>
            <a:r>
              <a:rPr lang="en-US" sz="900" dirty="0">
                <a:latin typeface="Arial"/>
                <a:cs typeface="Arial"/>
              </a:rPr>
              <a:t>a</a:t>
            </a:r>
            <a:r>
              <a:rPr lang="en-US" sz="900" spc="-9" dirty="0">
                <a:latin typeface="Arial"/>
                <a:cs typeface="Arial"/>
              </a:rPr>
              <a:t>c</a:t>
            </a:r>
            <a:r>
              <a:rPr lang="en-US" sz="900" dirty="0">
                <a:latin typeface="Arial"/>
                <a:cs typeface="Arial"/>
              </a:rPr>
              <a:t>hie</a:t>
            </a:r>
            <a:r>
              <a:rPr lang="en-US" sz="900" spc="-18" dirty="0">
                <a:latin typeface="Arial"/>
                <a:cs typeface="Arial"/>
              </a:rPr>
              <a:t>v</a:t>
            </a:r>
            <a:r>
              <a:rPr lang="en-US" sz="900" dirty="0">
                <a:latin typeface="Arial"/>
                <a:cs typeface="Arial"/>
              </a:rPr>
              <a:t>e an o</a:t>
            </a:r>
            <a:r>
              <a:rPr lang="en-US" sz="900" spc="-9" dirty="0">
                <a:latin typeface="Arial"/>
                <a:cs typeface="Arial"/>
              </a:rPr>
              <a:t>v</a:t>
            </a:r>
            <a:r>
              <a:rPr lang="en-US" sz="900" dirty="0">
                <a:latin typeface="Arial"/>
                <a:cs typeface="Arial"/>
              </a:rPr>
              <a:t>e</a:t>
            </a:r>
            <a:r>
              <a:rPr lang="en-US" sz="900" spc="-13" dirty="0">
                <a:latin typeface="Arial"/>
                <a:cs typeface="Arial"/>
              </a:rPr>
              <a:t>r</a:t>
            </a:r>
            <a:r>
              <a:rPr lang="en-US" sz="900" dirty="0">
                <a:latin typeface="Arial"/>
                <a:cs typeface="Arial"/>
              </a:rPr>
              <a:t>all</a:t>
            </a:r>
            <a:r>
              <a:rPr lang="en-US" sz="900" spc="-9" dirty="0">
                <a:latin typeface="Arial"/>
                <a:cs typeface="Arial"/>
              </a:rPr>
              <a:t> </a:t>
            </a:r>
            <a:r>
              <a:rPr lang="en-US" sz="900" dirty="0">
                <a:latin typeface="Arial"/>
                <a:cs typeface="Arial"/>
              </a:rPr>
              <a:t>perfo</a:t>
            </a:r>
            <a:r>
              <a:rPr lang="en-US" sz="900" spc="-13" dirty="0">
                <a:latin typeface="Arial"/>
                <a:cs typeface="Arial"/>
              </a:rPr>
              <a:t>r</a:t>
            </a:r>
            <a:r>
              <a:rPr lang="en-US" sz="900" spc="4" dirty="0">
                <a:latin typeface="Arial"/>
                <a:cs typeface="Arial"/>
              </a:rPr>
              <a:t>m</a:t>
            </a:r>
            <a:r>
              <a:rPr lang="en-US" sz="900" spc="-9" dirty="0">
                <a:latin typeface="Arial"/>
                <a:cs typeface="Arial"/>
              </a:rPr>
              <a:t>a</a:t>
            </a:r>
            <a:r>
              <a:rPr lang="en-US" sz="900" dirty="0">
                <a:latin typeface="Arial"/>
                <a:cs typeface="Arial"/>
              </a:rPr>
              <a:t>n</a:t>
            </a:r>
            <a:r>
              <a:rPr lang="en-US" sz="900" spc="4" dirty="0">
                <a:latin typeface="Arial"/>
                <a:cs typeface="Arial"/>
              </a:rPr>
              <a:t>c</a:t>
            </a:r>
            <a:r>
              <a:rPr lang="en-US" sz="900" dirty="0">
                <a:latin typeface="Arial"/>
                <a:cs typeface="Arial"/>
              </a:rPr>
              <a:t>e le</a:t>
            </a:r>
            <a:r>
              <a:rPr lang="en-US" sz="900" spc="-9" dirty="0">
                <a:latin typeface="Arial"/>
                <a:cs typeface="Arial"/>
              </a:rPr>
              <a:t>v</a:t>
            </a:r>
            <a:r>
              <a:rPr lang="en-US" sz="900" dirty="0">
                <a:latin typeface="Arial"/>
                <a:cs typeface="Arial"/>
              </a:rPr>
              <a:t>el of</a:t>
            </a:r>
            <a:r>
              <a:rPr lang="en-US" sz="900" spc="-9" dirty="0">
                <a:latin typeface="Arial"/>
                <a:cs typeface="Arial"/>
              </a:rPr>
              <a:t> </a:t>
            </a:r>
            <a:r>
              <a:rPr lang="en-US" sz="900" dirty="0">
                <a:latin typeface="Arial"/>
                <a:cs typeface="Arial"/>
              </a:rPr>
              <a:t>95%</a:t>
            </a:r>
            <a:r>
              <a:rPr lang="en-US" sz="900" spc="-9" dirty="0">
                <a:latin typeface="Arial"/>
                <a:cs typeface="Arial"/>
              </a:rPr>
              <a:t> </a:t>
            </a:r>
            <a:r>
              <a:rPr lang="en-US" sz="900" dirty="0">
                <a:latin typeface="Arial"/>
                <a:cs typeface="Arial"/>
              </a:rPr>
              <a:t>or </a:t>
            </a:r>
            <a:r>
              <a:rPr lang="en-US" sz="900" spc="-9" dirty="0">
                <a:latin typeface="Arial"/>
                <a:cs typeface="Arial"/>
              </a:rPr>
              <a:t>b</a:t>
            </a:r>
            <a:r>
              <a:rPr lang="en-US" sz="900" dirty="0">
                <a:latin typeface="Arial"/>
                <a:cs typeface="Arial"/>
              </a:rPr>
              <a:t>etter</a:t>
            </a:r>
            <a:r>
              <a:rPr lang="en-US" sz="900" spc="-4" dirty="0">
                <a:latin typeface="Arial"/>
                <a:cs typeface="Arial"/>
              </a:rPr>
              <a:t> </a:t>
            </a:r>
            <a:r>
              <a:rPr lang="en-US" sz="900" dirty="0">
                <a:latin typeface="Arial"/>
                <a:cs typeface="Arial"/>
              </a:rPr>
              <a:t>are </a:t>
            </a:r>
            <a:r>
              <a:rPr lang="en-US" sz="900" spc="-9" dirty="0">
                <a:latin typeface="Arial"/>
                <a:cs typeface="Arial"/>
              </a:rPr>
              <a:t>n</a:t>
            </a:r>
            <a:r>
              <a:rPr lang="en-US" sz="900" dirty="0">
                <a:latin typeface="Arial"/>
                <a:cs typeface="Arial"/>
              </a:rPr>
              <a:t>ot </a:t>
            </a:r>
            <a:r>
              <a:rPr lang="en-US" sz="900" spc="-13" dirty="0">
                <a:latin typeface="Arial"/>
                <a:cs typeface="Arial"/>
              </a:rPr>
              <a:t>r</a:t>
            </a:r>
            <a:r>
              <a:rPr lang="en-US" sz="900" dirty="0">
                <a:latin typeface="Arial"/>
                <a:cs typeface="Arial"/>
              </a:rPr>
              <a:t>eport</a:t>
            </a:r>
            <a:r>
              <a:rPr lang="en-US" sz="900" spc="-9" dirty="0">
                <a:latin typeface="Arial"/>
                <a:cs typeface="Arial"/>
              </a:rPr>
              <a:t>e</a:t>
            </a:r>
            <a:r>
              <a:rPr lang="en-US" sz="900" dirty="0">
                <a:latin typeface="Arial"/>
                <a:cs typeface="Arial"/>
              </a:rPr>
              <a:t>d </a:t>
            </a:r>
            <a:r>
              <a:rPr lang="en-US" sz="900" spc="4" dirty="0">
                <a:latin typeface="Arial"/>
                <a:cs typeface="Arial"/>
              </a:rPr>
              <a:t>i</a:t>
            </a:r>
            <a:r>
              <a:rPr lang="en-US" sz="900" dirty="0">
                <a:latin typeface="Arial"/>
                <a:cs typeface="Arial"/>
              </a:rPr>
              <a:t>n</a:t>
            </a:r>
            <a:r>
              <a:rPr lang="en-US" sz="900" spc="-9" dirty="0">
                <a:latin typeface="Arial"/>
                <a:cs typeface="Arial"/>
              </a:rPr>
              <a:t> </a:t>
            </a:r>
            <a:r>
              <a:rPr lang="en-US" sz="900" dirty="0">
                <a:latin typeface="Arial"/>
                <a:cs typeface="Arial"/>
              </a:rPr>
              <a:t>the Q</a:t>
            </a:r>
            <a:r>
              <a:rPr lang="en-US" sz="900" spc="-4" dirty="0">
                <a:latin typeface="Arial"/>
                <a:cs typeface="Arial"/>
              </a:rPr>
              <a:t>D</a:t>
            </a:r>
            <a:r>
              <a:rPr lang="en-US" sz="900" dirty="0">
                <a:latin typeface="Arial"/>
                <a:cs typeface="Arial"/>
              </a:rPr>
              <a:t>R</a:t>
            </a:r>
            <a:r>
              <a:rPr lang="en-US" sz="900" spc="9" dirty="0">
                <a:latin typeface="Arial"/>
                <a:cs typeface="Arial"/>
              </a:rPr>
              <a:t> </a:t>
            </a:r>
            <a:r>
              <a:rPr lang="en-US" sz="900" spc="-9" dirty="0">
                <a:latin typeface="Arial"/>
                <a:cs typeface="Arial"/>
              </a:rPr>
              <a:t>a</a:t>
            </a:r>
            <a:r>
              <a:rPr lang="en-US" sz="900" dirty="0">
                <a:latin typeface="Arial"/>
                <a:cs typeface="Arial"/>
              </a:rPr>
              <a:t>nd a</a:t>
            </a:r>
            <a:r>
              <a:rPr lang="en-US" sz="900" spc="-13" dirty="0">
                <a:latin typeface="Arial"/>
                <a:cs typeface="Arial"/>
              </a:rPr>
              <a:t>r</a:t>
            </a:r>
            <a:r>
              <a:rPr lang="en-US" sz="900" dirty="0">
                <a:latin typeface="Arial"/>
                <a:cs typeface="Arial"/>
              </a:rPr>
              <a:t>e </a:t>
            </a:r>
            <a:r>
              <a:rPr lang="en-US" sz="900" spc="-9" dirty="0">
                <a:latin typeface="Arial"/>
                <a:cs typeface="Arial"/>
              </a:rPr>
              <a:t>n</a:t>
            </a:r>
            <a:r>
              <a:rPr lang="en-US" sz="900" dirty="0">
                <a:latin typeface="Arial"/>
                <a:cs typeface="Arial"/>
              </a:rPr>
              <a:t>ot i</a:t>
            </a:r>
            <a:r>
              <a:rPr lang="en-US" sz="900" spc="-9" dirty="0">
                <a:latin typeface="Arial"/>
                <a:cs typeface="Arial"/>
              </a:rPr>
              <a:t>n</a:t>
            </a:r>
            <a:r>
              <a:rPr lang="en-US" sz="900" spc="4" dirty="0">
                <a:latin typeface="Arial"/>
                <a:cs typeface="Arial"/>
              </a:rPr>
              <a:t>c</a:t>
            </a:r>
            <a:r>
              <a:rPr lang="en-US" sz="900" dirty="0">
                <a:latin typeface="Arial"/>
                <a:cs typeface="Arial"/>
              </a:rPr>
              <a:t>l</a:t>
            </a:r>
            <a:r>
              <a:rPr lang="en-US" sz="900" spc="-9" dirty="0">
                <a:latin typeface="Arial"/>
                <a:cs typeface="Arial"/>
              </a:rPr>
              <a:t>u</a:t>
            </a:r>
            <a:r>
              <a:rPr lang="en-US" sz="900" dirty="0">
                <a:latin typeface="Arial"/>
                <a:cs typeface="Arial"/>
              </a:rPr>
              <a:t>ded</a:t>
            </a:r>
            <a:r>
              <a:rPr lang="en-US" sz="900" spc="-9" dirty="0">
                <a:latin typeface="Arial"/>
                <a:cs typeface="Arial"/>
              </a:rPr>
              <a:t> </a:t>
            </a:r>
            <a:r>
              <a:rPr lang="en-US" sz="900" dirty="0">
                <a:latin typeface="Arial"/>
                <a:cs typeface="Arial"/>
              </a:rPr>
              <a:t>in </a:t>
            </a:r>
            <a:r>
              <a:rPr lang="en-US" sz="900" spc="-9" dirty="0">
                <a:latin typeface="Arial"/>
                <a:cs typeface="Arial"/>
              </a:rPr>
              <a:t>t</a:t>
            </a:r>
            <a:r>
              <a:rPr lang="en-US" sz="900" dirty="0">
                <a:latin typeface="Arial"/>
                <a:cs typeface="Arial"/>
              </a:rPr>
              <a:t>he</a:t>
            </a:r>
            <a:r>
              <a:rPr lang="en-US" sz="900" spc="-9" dirty="0">
                <a:latin typeface="Arial"/>
                <a:cs typeface="Arial"/>
              </a:rPr>
              <a:t>s</a:t>
            </a:r>
            <a:r>
              <a:rPr lang="en-US" sz="900" dirty="0">
                <a:latin typeface="Arial"/>
                <a:cs typeface="Arial"/>
              </a:rPr>
              <a:t>e a</a:t>
            </a:r>
            <a:r>
              <a:rPr lang="en-US" sz="900" spc="-9" dirty="0">
                <a:latin typeface="Arial"/>
                <a:cs typeface="Arial"/>
              </a:rPr>
              <a:t>n</a:t>
            </a:r>
            <a:r>
              <a:rPr lang="en-US" sz="900" dirty="0">
                <a:latin typeface="Arial"/>
                <a:cs typeface="Arial"/>
              </a:rPr>
              <a:t>al</a:t>
            </a:r>
            <a:r>
              <a:rPr lang="en-US" sz="900" spc="-9" dirty="0">
                <a:latin typeface="Arial"/>
                <a:cs typeface="Arial"/>
              </a:rPr>
              <a:t>y</a:t>
            </a:r>
            <a:r>
              <a:rPr lang="en-US" sz="900" spc="4" dirty="0">
                <a:latin typeface="Arial"/>
                <a:cs typeface="Arial"/>
              </a:rPr>
              <a:t>s</a:t>
            </a:r>
            <a:r>
              <a:rPr lang="en-US" sz="900" spc="-9" dirty="0">
                <a:latin typeface="Arial"/>
                <a:cs typeface="Arial"/>
              </a:rPr>
              <a:t>e</a:t>
            </a:r>
            <a:r>
              <a:rPr lang="en-US" sz="900" spc="4" dirty="0">
                <a:latin typeface="Arial"/>
                <a:cs typeface="Arial"/>
              </a:rPr>
              <a:t>s</a:t>
            </a:r>
            <a:r>
              <a:rPr lang="en-US" sz="900" dirty="0">
                <a:latin typeface="Arial"/>
                <a:cs typeface="Arial"/>
              </a:rPr>
              <a:t>.</a:t>
            </a:r>
            <a:r>
              <a:rPr lang="en-US" sz="900" spc="-9" dirty="0">
                <a:latin typeface="Arial"/>
                <a:cs typeface="Arial"/>
              </a:rPr>
              <a:t> </a:t>
            </a:r>
            <a:r>
              <a:rPr lang="en-US" sz="900" dirty="0">
                <a:latin typeface="Arial"/>
                <a:cs typeface="Arial"/>
              </a:rPr>
              <a:t>Be</a:t>
            </a:r>
            <a:r>
              <a:rPr lang="en-US" sz="900" spc="4" dirty="0">
                <a:latin typeface="Arial"/>
                <a:cs typeface="Arial"/>
              </a:rPr>
              <a:t>c</a:t>
            </a:r>
            <a:r>
              <a:rPr lang="en-US" sz="900" dirty="0">
                <a:latin typeface="Arial"/>
                <a:cs typeface="Arial"/>
              </a:rPr>
              <a:t>a</a:t>
            </a:r>
            <a:r>
              <a:rPr lang="en-US" sz="900" spc="-9" dirty="0">
                <a:latin typeface="Arial"/>
                <a:cs typeface="Arial"/>
              </a:rPr>
              <a:t>u</a:t>
            </a:r>
            <a:r>
              <a:rPr lang="en-US" sz="900" spc="4" dirty="0">
                <a:latin typeface="Arial"/>
                <a:cs typeface="Arial"/>
              </a:rPr>
              <a:t>s</a:t>
            </a:r>
            <a:r>
              <a:rPr lang="en-US" sz="900" dirty="0">
                <a:latin typeface="Arial"/>
                <a:cs typeface="Arial"/>
              </a:rPr>
              <a:t>e</a:t>
            </a:r>
            <a:r>
              <a:rPr lang="en-US" sz="900" spc="-9" dirty="0">
                <a:latin typeface="Arial"/>
                <a:cs typeface="Arial"/>
              </a:rPr>
              <a:t> </a:t>
            </a:r>
            <a:r>
              <a:rPr lang="en-US" sz="900" dirty="0">
                <a:latin typeface="Arial"/>
                <a:cs typeface="Arial"/>
              </a:rPr>
              <a:t>di</a:t>
            </a:r>
            <a:r>
              <a:rPr lang="en-US" sz="900" spc="-9" dirty="0">
                <a:latin typeface="Arial"/>
                <a:cs typeface="Arial"/>
              </a:rPr>
              <a:t>s</a:t>
            </a:r>
            <a:r>
              <a:rPr lang="en-US" sz="900" dirty="0">
                <a:latin typeface="Arial"/>
                <a:cs typeface="Arial"/>
              </a:rPr>
              <a:t>pari</a:t>
            </a:r>
            <a:r>
              <a:rPr lang="en-US" sz="900" spc="-9" dirty="0">
                <a:latin typeface="Arial"/>
                <a:cs typeface="Arial"/>
              </a:rPr>
              <a:t>t</a:t>
            </a:r>
            <a:r>
              <a:rPr lang="en-US" sz="900" dirty="0">
                <a:latin typeface="Arial"/>
                <a:cs typeface="Arial"/>
              </a:rPr>
              <a:t>i</a:t>
            </a:r>
            <a:r>
              <a:rPr lang="en-US" sz="900" spc="-9" dirty="0">
                <a:latin typeface="Arial"/>
                <a:cs typeface="Arial"/>
              </a:rPr>
              <a:t>e</a:t>
            </a:r>
            <a:r>
              <a:rPr lang="en-US" sz="900" dirty="0">
                <a:latin typeface="Arial"/>
                <a:cs typeface="Arial"/>
              </a:rPr>
              <a:t>s</a:t>
            </a:r>
            <a:r>
              <a:rPr lang="en-US" sz="900" spc="4" dirty="0">
                <a:latin typeface="Arial"/>
                <a:cs typeface="Arial"/>
              </a:rPr>
              <a:t> </a:t>
            </a:r>
            <a:r>
              <a:rPr lang="en-US" sz="900" dirty="0">
                <a:latin typeface="Arial"/>
                <a:cs typeface="Arial"/>
              </a:rPr>
              <a:t>are t</a:t>
            </a:r>
            <a:r>
              <a:rPr lang="en-US" sz="900" spc="-4" dirty="0">
                <a:latin typeface="Arial"/>
                <a:cs typeface="Arial"/>
              </a:rPr>
              <a:t>y</a:t>
            </a:r>
            <a:r>
              <a:rPr lang="en-US" sz="900" dirty="0">
                <a:latin typeface="Arial"/>
                <a:cs typeface="Arial"/>
              </a:rPr>
              <a:t>pi</a:t>
            </a:r>
            <a:r>
              <a:rPr lang="en-US" sz="900" spc="4" dirty="0">
                <a:latin typeface="Arial"/>
                <a:cs typeface="Arial"/>
              </a:rPr>
              <a:t>c</a:t>
            </a:r>
            <a:r>
              <a:rPr lang="en-US" sz="900" dirty="0">
                <a:latin typeface="Arial"/>
                <a:cs typeface="Arial"/>
              </a:rPr>
              <a:t>a</a:t>
            </a:r>
            <a:r>
              <a:rPr lang="en-US" sz="900" spc="-9" dirty="0">
                <a:latin typeface="Arial"/>
                <a:cs typeface="Arial"/>
              </a:rPr>
              <a:t>l</a:t>
            </a:r>
            <a:r>
              <a:rPr lang="en-US" sz="900" dirty="0">
                <a:latin typeface="Arial"/>
                <a:cs typeface="Arial"/>
              </a:rPr>
              <a:t>ly</a:t>
            </a:r>
            <a:r>
              <a:rPr lang="en-US" sz="900" spc="-9" dirty="0">
                <a:latin typeface="Arial"/>
                <a:cs typeface="Arial"/>
              </a:rPr>
              <a:t> </a:t>
            </a:r>
            <a:r>
              <a:rPr lang="en-US" sz="900" dirty="0">
                <a:latin typeface="Arial"/>
                <a:cs typeface="Arial"/>
              </a:rPr>
              <a:t>el</a:t>
            </a:r>
            <a:r>
              <a:rPr lang="en-US" sz="900" spc="-9" dirty="0">
                <a:latin typeface="Arial"/>
                <a:cs typeface="Arial"/>
              </a:rPr>
              <a:t>i</a:t>
            </a:r>
            <a:r>
              <a:rPr lang="en-US" sz="900" spc="4" dirty="0">
                <a:latin typeface="Arial"/>
                <a:cs typeface="Arial"/>
              </a:rPr>
              <a:t>m</a:t>
            </a:r>
            <a:r>
              <a:rPr lang="en-US" sz="900" dirty="0">
                <a:latin typeface="Arial"/>
                <a:cs typeface="Arial"/>
              </a:rPr>
              <a:t>i</a:t>
            </a:r>
            <a:r>
              <a:rPr lang="en-US" sz="900" spc="-9" dirty="0">
                <a:latin typeface="Arial"/>
                <a:cs typeface="Arial"/>
              </a:rPr>
              <a:t>n</a:t>
            </a:r>
            <a:r>
              <a:rPr lang="en-US" sz="900" dirty="0">
                <a:latin typeface="Arial"/>
                <a:cs typeface="Arial"/>
              </a:rPr>
              <a:t>at</a:t>
            </a:r>
            <a:r>
              <a:rPr lang="en-US" sz="900" spc="-9" dirty="0">
                <a:latin typeface="Arial"/>
                <a:cs typeface="Arial"/>
              </a:rPr>
              <a:t>e</a:t>
            </a:r>
            <a:r>
              <a:rPr lang="en-US" sz="900" dirty="0">
                <a:latin typeface="Arial"/>
                <a:cs typeface="Arial"/>
              </a:rPr>
              <a:t>d </a:t>
            </a:r>
            <a:r>
              <a:rPr lang="en-US" sz="900" spc="-13" dirty="0">
                <a:latin typeface="Arial"/>
                <a:cs typeface="Arial"/>
              </a:rPr>
              <a:t>w</a:t>
            </a:r>
            <a:r>
              <a:rPr lang="en-US" sz="900" dirty="0">
                <a:latin typeface="Arial"/>
                <a:cs typeface="Arial"/>
              </a:rPr>
              <a:t>hen o</a:t>
            </a:r>
            <a:r>
              <a:rPr lang="en-US" sz="900" spc="-9" dirty="0">
                <a:latin typeface="Arial"/>
                <a:cs typeface="Arial"/>
              </a:rPr>
              <a:t>v</a:t>
            </a:r>
            <a:r>
              <a:rPr lang="en-US" sz="900" dirty="0">
                <a:latin typeface="Arial"/>
                <a:cs typeface="Arial"/>
              </a:rPr>
              <a:t>e</a:t>
            </a:r>
            <a:r>
              <a:rPr lang="en-US" sz="900" spc="-13" dirty="0">
                <a:latin typeface="Arial"/>
                <a:cs typeface="Arial"/>
              </a:rPr>
              <a:t>r</a:t>
            </a:r>
            <a:r>
              <a:rPr lang="en-US" sz="900" dirty="0">
                <a:latin typeface="Arial"/>
                <a:cs typeface="Arial"/>
              </a:rPr>
              <a:t>all </a:t>
            </a:r>
            <a:r>
              <a:rPr lang="en-US" sz="900" spc="-9" dirty="0">
                <a:latin typeface="Arial"/>
                <a:cs typeface="Arial"/>
              </a:rPr>
              <a:t>p</a:t>
            </a:r>
            <a:r>
              <a:rPr lang="en-US" sz="900" dirty="0">
                <a:latin typeface="Arial"/>
                <a:cs typeface="Arial"/>
              </a:rPr>
              <a:t>erfo</a:t>
            </a:r>
            <a:r>
              <a:rPr lang="en-US" sz="900" spc="-13" dirty="0">
                <a:latin typeface="Arial"/>
                <a:cs typeface="Arial"/>
              </a:rPr>
              <a:t>r</a:t>
            </a:r>
            <a:r>
              <a:rPr lang="en-US" sz="900" spc="4" dirty="0">
                <a:latin typeface="Arial"/>
                <a:cs typeface="Arial"/>
              </a:rPr>
              <a:t>m</a:t>
            </a:r>
            <a:r>
              <a:rPr lang="en-US" sz="900" dirty="0">
                <a:latin typeface="Arial"/>
                <a:cs typeface="Arial"/>
              </a:rPr>
              <a:t>a</a:t>
            </a:r>
            <a:r>
              <a:rPr lang="en-US" sz="900" spc="-9" dirty="0">
                <a:latin typeface="Arial"/>
                <a:cs typeface="Arial"/>
              </a:rPr>
              <a:t>n</a:t>
            </a:r>
            <a:r>
              <a:rPr lang="en-US" sz="900" spc="4" dirty="0">
                <a:latin typeface="Arial"/>
                <a:cs typeface="Arial"/>
              </a:rPr>
              <a:t>c</a:t>
            </a:r>
            <a:r>
              <a:rPr lang="en-US" sz="900" dirty="0">
                <a:latin typeface="Arial"/>
                <a:cs typeface="Arial"/>
              </a:rPr>
              <a:t>e </a:t>
            </a:r>
            <a:r>
              <a:rPr lang="en-US" sz="900" spc="-9" dirty="0">
                <a:latin typeface="Arial"/>
                <a:cs typeface="Arial"/>
              </a:rPr>
              <a:t>r</a:t>
            </a:r>
            <a:r>
              <a:rPr lang="en-US" sz="900" dirty="0">
                <a:latin typeface="Arial"/>
                <a:cs typeface="Arial"/>
              </a:rPr>
              <a:t>ea</a:t>
            </a:r>
            <a:r>
              <a:rPr lang="en-US" sz="900" spc="-9" dirty="0">
                <a:latin typeface="Arial"/>
                <a:cs typeface="Arial"/>
              </a:rPr>
              <a:t>c</a:t>
            </a:r>
            <a:r>
              <a:rPr lang="en-US" sz="900" dirty="0">
                <a:latin typeface="Arial"/>
                <a:cs typeface="Arial"/>
              </a:rPr>
              <a:t>hes</a:t>
            </a:r>
            <a:r>
              <a:rPr lang="en-US" sz="900" spc="-9" dirty="0">
                <a:latin typeface="Arial"/>
                <a:cs typeface="Arial"/>
              </a:rPr>
              <a:t> </a:t>
            </a:r>
            <a:r>
              <a:rPr lang="en-US" sz="900" dirty="0">
                <a:latin typeface="Arial"/>
                <a:cs typeface="Arial"/>
              </a:rPr>
              <a:t>95</a:t>
            </a:r>
            <a:r>
              <a:rPr lang="en-US" sz="900" spc="-9" dirty="0">
                <a:latin typeface="Arial"/>
                <a:cs typeface="Arial"/>
              </a:rPr>
              <a:t>%</a:t>
            </a:r>
            <a:r>
              <a:rPr lang="en-US" sz="900" dirty="0">
                <a:latin typeface="Arial"/>
                <a:cs typeface="Arial"/>
              </a:rPr>
              <a:t>,</a:t>
            </a:r>
            <a:r>
              <a:rPr lang="en-US" sz="900" spc="-9" dirty="0">
                <a:latin typeface="Arial"/>
                <a:cs typeface="Arial"/>
              </a:rPr>
              <a:t> </a:t>
            </a:r>
            <a:r>
              <a:rPr lang="en-US" sz="900" dirty="0">
                <a:latin typeface="Arial"/>
                <a:cs typeface="Arial"/>
              </a:rPr>
              <a:t>our a</a:t>
            </a:r>
            <a:r>
              <a:rPr lang="en-US" sz="900" spc="-9" dirty="0">
                <a:latin typeface="Arial"/>
                <a:cs typeface="Arial"/>
              </a:rPr>
              <a:t>n</a:t>
            </a:r>
            <a:r>
              <a:rPr lang="en-US" sz="900" dirty="0">
                <a:latin typeface="Arial"/>
                <a:cs typeface="Arial"/>
              </a:rPr>
              <a:t>al</a:t>
            </a:r>
            <a:r>
              <a:rPr lang="en-US" sz="900" spc="-9" dirty="0">
                <a:latin typeface="Arial"/>
                <a:cs typeface="Arial"/>
              </a:rPr>
              <a:t>y</a:t>
            </a:r>
            <a:r>
              <a:rPr lang="en-US" sz="900" spc="4" dirty="0">
                <a:latin typeface="Arial"/>
                <a:cs typeface="Arial"/>
              </a:rPr>
              <a:t>s</a:t>
            </a:r>
            <a:r>
              <a:rPr lang="en-US" sz="900" spc="-9" dirty="0">
                <a:latin typeface="Arial"/>
                <a:cs typeface="Arial"/>
              </a:rPr>
              <a:t>e</a:t>
            </a:r>
            <a:r>
              <a:rPr lang="en-US" sz="900" dirty="0">
                <a:latin typeface="Arial"/>
                <a:cs typeface="Arial"/>
              </a:rPr>
              <a:t>s</a:t>
            </a:r>
            <a:r>
              <a:rPr lang="en-US" sz="900" spc="4" dirty="0">
                <a:latin typeface="Arial"/>
                <a:cs typeface="Arial"/>
              </a:rPr>
              <a:t> </a:t>
            </a:r>
            <a:r>
              <a:rPr lang="en-US" sz="900" spc="-4" dirty="0">
                <a:latin typeface="Arial"/>
                <a:cs typeface="Arial"/>
              </a:rPr>
              <a:t>m</a:t>
            </a:r>
            <a:r>
              <a:rPr lang="en-US" sz="900" dirty="0">
                <a:latin typeface="Arial"/>
                <a:cs typeface="Arial"/>
              </a:rPr>
              <a:t>ay</a:t>
            </a:r>
            <a:r>
              <a:rPr lang="en-US" sz="900" spc="-9" dirty="0">
                <a:latin typeface="Arial"/>
                <a:cs typeface="Arial"/>
              </a:rPr>
              <a:t> </a:t>
            </a:r>
            <a:r>
              <a:rPr lang="en-US" sz="900" dirty="0">
                <a:latin typeface="Arial"/>
                <a:cs typeface="Arial"/>
              </a:rPr>
              <a:t>o</a:t>
            </a:r>
            <a:r>
              <a:rPr lang="en-US" sz="900" spc="-9" dirty="0">
                <a:latin typeface="Arial"/>
                <a:cs typeface="Arial"/>
              </a:rPr>
              <a:t>v</a:t>
            </a:r>
            <a:r>
              <a:rPr lang="en-US" sz="900" dirty="0">
                <a:latin typeface="Arial"/>
                <a:cs typeface="Arial"/>
              </a:rPr>
              <a:t>er</a:t>
            </a:r>
            <a:r>
              <a:rPr lang="en-US" sz="900" spc="4" dirty="0">
                <a:latin typeface="Arial"/>
                <a:cs typeface="Arial"/>
              </a:rPr>
              <a:t>s</a:t>
            </a:r>
            <a:r>
              <a:rPr lang="en-US" sz="900" spc="37" dirty="0">
                <a:latin typeface="Arial"/>
                <a:cs typeface="Arial"/>
              </a:rPr>
              <a:t>t</a:t>
            </a:r>
            <a:r>
              <a:rPr lang="en-US" sz="900" spc="-9" dirty="0">
                <a:latin typeface="Arial"/>
                <a:cs typeface="Arial"/>
              </a:rPr>
              <a:t>a</a:t>
            </a:r>
            <a:r>
              <a:rPr lang="en-US" sz="900" dirty="0">
                <a:latin typeface="Arial"/>
                <a:cs typeface="Arial"/>
              </a:rPr>
              <a:t>te t</a:t>
            </a:r>
            <a:r>
              <a:rPr lang="en-US" sz="900" spc="-9" dirty="0">
                <a:latin typeface="Arial"/>
                <a:cs typeface="Arial"/>
              </a:rPr>
              <a:t>h</a:t>
            </a:r>
            <a:r>
              <a:rPr lang="en-US" sz="900" dirty="0">
                <a:latin typeface="Arial"/>
                <a:cs typeface="Arial"/>
              </a:rPr>
              <a:t>e</a:t>
            </a:r>
            <a:r>
              <a:rPr lang="en-US" sz="900" spc="4" dirty="0">
                <a:latin typeface="Arial"/>
                <a:cs typeface="Arial"/>
              </a:rPr>
              <a:t> </a:t>
            </a:r>
            <a:r>
              <a:rPr lang="en-US" sz="900" dirty="0">
                <a:latin typeface="Arial"/>
                <a:cs typeface="Arial"/>
              </a:rPr>
              <a:t>pe</a:t>
            </a:r>
            <a:r>
              <a:rPr lang="en-US" sz="900" spc="-13" dirty="0">
                <a:latin typeface="Arial"/>
                <a:cs typeface="Arial"/>
              </a:rPr>
              <a:t>r</a:t>
            </a:r>
            <a:r>
              <a:rPr lang="en-US" sz="900" spc="4" dirty="0">
                <a:latin typeface="Arial"/>
                <a:cs typeface="Arial"/>
              </a:rPr>
              <a:t>c</a:t>
            </a:r>
            <a:r>
              <a:rPr lang="en-US" sz="900" dirty="0">
                <a:latin typeface="Arial"/>
                <a:cs typeface="Arial"/>
              </a:rPr>
              <a:t>en</a:t>
            </a:r>
            <a:r>
              <a:rPr lang="en-US" sz="900" spc="-9" dirty="0">
                <a:latin typeface="Arial"/>
                <a:cs typeface="Arial"/>
              </a:rPr>
              <a:t>t</a:t>
            </a:r>
            <a:r>
              <a:rPr lang="en-US" sz="900" dirty="0">
                <a:latin typeface="Arial"/>
                <a:cs typeface="Arial"/>
              </a:rPr>
              <a:t>age of </a:t>
            </a:r>
            <a:r>
              <a:rPr lang="en-US" sz="900" spc="-9" dirty="0">
                <a:latin typeface="Arial"/>
                <a:cs typeface="Arial"/>
              </a:rPr>
              <a:t>m</a:t>
            </a:r>
            <a:r>
              <a:rPr lang="en-US" sz="900" dirty="0">
                <a:latin typeface="Arial"/>
                <a:cs typeface="Arial"/>
              </a:rPr>
              <a:t>ea</a:t>
            </a:r>
            <a:r>
              <a:rPr lang="en-US" sz="900" spc="-9" dirty="0">
                <a:latin typeface="Arial"/>
                <a:cs typeface="Arial"/>
              </a:rPr>
              <a:t>s</a:t>
            </a:r>
            <a:r>
              <a:rPr lang="en-US" sz="900" dirty="0">
                <a:latin typeface="Arial"/>
                <a:cs typeface="Arial"/>
              </a:rPr>
              <a:t>ur</a:t>
            </a:r>
            <a:r>
              <a:rPr lang="en-US" sz="900" spc="-9" dirty="0">
                <a:latin typeface="Arial"/>
                <a:cs typeface="Arial"/>
              </a:rPr>
              <a:t>e</a:t>
            </a:r>
            <a:r>
              <a:rPr lang="en-US" sz="900" dirty="0">
                <a:latin typeface="Arial"/>
                <a:cs typeface="Arial"/>
              </a:rPr>
              <a:t>s e</a:t>
            </a:r>
            <a:r>
              <a:rPr lang="en-US" sz="900" spc="-18" dirty="0">
                <a:latin typeface="Arial"/>
                <a:cs typeface="Arial"/>
              </a:rPr>
              <a:t>x</a:t>
            </a:r>
            <a:r>
              <a:rPr lang="en-US" sz="900" dirty="0">
                <a:latin typeface="Arial"/>
                <a:cs typeface="Arial"/>
              </a:rPr>
              <a:t>hibit</a:t>
            </a:r>
            <a:r>
              <a:rPr lang="en-US" sz="900" spc="4" dirty="0">
                <a:latin typeface="Arial"/>
                <a:cs typeface="Arial"/>
              </a:rPr>
              <a:t>i</a:t>
            </a:r>
            <a:r>
              <a:rPr lang="en-US" sz="900" dirty="0">
                <a:latin typeface="Arial"/>
                <a:cs typeface="Arial"/>
              </a:rPr>
              <a:t>ng</a:t>
            </a:r>
            <a:r>
              <a:rPr lang="en-US" sz="900" spc="-9" dirty="0">
                <a:latin typeface="Arial"/>
                <a:cs typeface="Arial"/>
              </a:rPr>
              <a:t> </a:t>
            </a:r>
            <a:r>
              <a:rPr lang="en-US" sz="900" dirty="0">
                <a:latin typeface="Arial"/>
                <a:cs typeface="Arial"/>
              </a:rPr>
              <a:t>di</a:t>
            </a:r>
            <a:r>
              <a:rPr lang="en-US" sz="900" spc="-9" dirty="0">
                <a:latin typeface="Arial"/>
                <a:cs typeface="Arial"/>
              </a:rPr>
              <a:t>s</a:t>
            </a:r>
            <a:r>
              <a:rPr lang="en-US" sz="900" dirty="0">
                <a:latin typeface="Arial"/>
                <a:cs typeface="Arial"/>
              </a:rPr>
              <a:t>pari</a:t>
            </a:r>
            <a:r>
              <a:rPr lang="en-US" sz="900" spc="-9" dirty="0">
                <a:latin typeface="Arial"/>
                <a:cs typeface="Arial"/>
              </a:rPr>
              <a:t>t</a:t>
            </a:r>
            <a:r>
              <a:rPr lang="en-US" sz="900" dirty="0">
                <a:latin typeface="Arial"/>
                <a:cs typeface="Arial"/>
              </a:rPr>
              <a:t>i</a:t>
            </a:r>
            <a:r>
              <a:rPr lang="en-US" sz="900" spc="-9" dirty="0">
                <a:latin typeface="Arial"/>
                <a:cs typeface="Arial"/>
              </a:rPr>
              <a:t>e</a:t>
            </a:r>
            <a:r>
              <a:rPr lang="en-US" sz="900" spc="4" dirty="0">
                <a:latin typeface="Arial"/>
                <a:cs typeface="Arial"/>
              </a:rPr>
              <a:t>s</a:t>
            </a:r>
            <a:r>
              <a:rPr lang="en-US" sz="900" dirty="0">
                <a:latin typeface="Arial"/>
                <a:cs typeface="Arial"/>
              </a:rPr>
              <a:t>.</a:t>
            </a:r>
          </a:p>
          <a:p>
            <a:endParaRPr lang="en-US" sz="900" spc="-9" dirty="0" smtClean="0">
              <a:latin typeface="Arial"/>
              <a:cs typeface="Arial"/>
            </a:endParaRPr>
          </a:p>
          <a:p>
            <a:r>
              <a:rPr lang="en-US" sz="900" spc="-9" dirty="0" smtClean="0">
                <a:latin typeface="Arial"/>
                <a:cs typeface="Arial"/>
              </a:rPr>
              <a:t>T</a:t>
            </a:r>
            <a:r>
              <a:rPr lang="en-US" sz="900" dirty="0" smtClean="0">
                <a:latin typeface="Arial"/>
                <a:cs typeface="Arial"/>
              </a:rPr>
              <a:t>he </a:t>
            </a:r>
            <a:r>
              <a:rPr lang="en-US" sz="900" dirty="0">
                <a:latin typeface="Arial"/>
                <a:cs typeface="Arial"/>
              </a:rPr>
              <a:t>relat</a:t>
            </a:r>
            <a:r>
              <a:rPr lang="en-US" sz="900" spc="4" dirty="0">
                <a:latin typeface="Arial"/>
                <a:cs typeface="Arial"/>
              </a:rPr>
              <a:t>i</a:t>
            </a:r>
            <a:r>
              <a:rPr lang="en-US" sz="900" spc="-9" dirty="0">
                <a:latin typeface="Arial"/>
                <a:cs typeface="Arial"/>
              </a:rPr>
              <a:t>v</a:t>
            </a:r>
            <a:r>
              <a:rPr lang="en-US" sz="900" dirty="0">
                <a:latin typeface="Arial"/>
                <a:cs typeface="Arial"/>
              </a:rPr>
              <a:t>e</a:t>
            </a:r>
            <a:r>
              <a:rPr lang="en-US" sz="900" spc="-9" dirty="0">
                <a:latin typeface="Arial"/>
                <a:cs typeface="Arial"/>
              </a:rPr>
              <a:t> </a:t>
            </a:r>
            <a:r>
              <a:rPr lang="en-US" sz="900" dirty="0">
                <a:latin typeface="Arial"/>
                <a:cs typeface="Arial"/>
              </a:rPr>
              <a:t>dif</a:t>
            </a:r>
            <a:r>
              <a:rPr lang="en-US" sz="900" spc="-9" dirty="0">
                <a:latin typeface="Arial"/>
                <a:cs typeface="Arial"/>
              </a:rPr>
              <a:t>f</a:t>
            </a:r>
            <a:r>
              <a:rPr lang="en-US" sz="900" dirty="0">
                <a:latin typeface="Arial"/>
                <a:cs typeface="Arial"/>
              </a:rPr>
              <a:t>ere</a:t>
            </a:r>
            <a:r>
              <a:rPr lang="en-US" sz="900" spc="-9" dirty="0">
                <a:latin typeface="Arial"/>
                <a:cs typeface="Arial"/>
              </a:rPr>
              <a:t>n</a:t>
            </a:r>
            <a:r>
              <a:rPr lang="en-US" sz="900" spc="4" dirty="0">
                <a:latin typeface="Arial"/>
                <a:cs typeface="Arial"/>
              </a:rPr>
              <a:t>c</a:t>
            </a:r>
            <a:r>
              <a:rPr lang="en-US" sz="900" dirty="0">
                <a:latin typeface="Arial"/>
                <a:cs typeface="Arial"/>
              </a:rPr>
              <a:t>e </a:t>
            </a:r>
            <a:r>
              <a:rPr lang="en-US" sz="900" spc="-9" dirty="0">
                <a:latin typeface="Arial"/>
                <a:cs typeface="Arial"/>
              </a:rPr>
              <a:t>b</a:t>
            </a:r>
            <a:r>
              <a:rPr lang="en-US" sz="900" dirty="0">
                <a:latin typeface="Arial"/>
                <a:cs typeface="Arial"/>
              </a:rPr>
              <a:t>et</a:t>
            </a:r>
            <a:r>
              <a:rPr lang="en-US" sz="900" spc="-13" dirty="0">
                <a:latin typeface="Arial"/>
                <a:cs typeface="Arial"/>
              </a:rPr>
              <a:t>w</a:t>
            </a:r>
            <a:r>
              <a:rPr lang="en-US" sz="900" dirty="0">
                <a:latin typeface="Arial"/>
                <a:cs typeface="Arial"/>
              </a:rPr>
              <a:t>een a </a:t>
            </a:r>
            <a:r>
              <a:rPr lang="en-US" sz="900" spc="-4" dirty="0">
                <a:latin typeface="Arial"/>
                <a:cs typeface="Arial"/>
              </a:rPr>
              <a:t>s</a:t>
            </a:r>
            <a:r>
              <a:rPr lang="en-US" sz="900" dirty="0">
                <a:latin typeface="Arial"/>
                <a:cs typeface="Arial"/>
              </a:rPr>
              <a:t>el</a:t>
            </a:r>
            <a:r>
              <a:rPr lang="en-US" sz="900" spc="-9" dirty="0">
                <a:latin typeface="Arial"/>
                <a:cs typeface="Arial"/>
              </a:rPr>
              <a:t>e</a:t>
            </a:r>
            <a:r>
              <a:rPr lang="en-US" sz="900" spc="4" dirty="0">
                <a:latin typeface="Arial"/>
                <a:cs typeface="Arial"/>
              </a:rPr>
              <a:t>c</a:t>
            </a:r>
            <a:r>
              <a:rPr lang="en-US" sz="900" dirty="0">
                <a:latin typeface="Arial"/>
                <a:cs typeface="Arial"/>
              </a:rPr>
              <a:t>t</a:t>
            </a:r>
            <a:r>
              <a:rPr lang="en-US" sz="900" spc="-9" dirty="0">
                <a:latin typeface="Arial"/>
                <a:cs typeface="Arial"/>
              </a:rPr>
              <a:t>e</a:t>
            </a:r>
            <a:r>
              <a:rPr lang="en-US" sz="900" dirty="0">
                <a:latin typeface="Arial"/>
                <a:cs typeface="Arial"/>
              </a:rPr>
              <a:t>d gr</a:t>
            </a:r>
            <a:r>
              <a:rPr lang="en-US" sz="900" spc="-9" dirty="0">
                <a:latin typeface="Arial"/>
                <a:cs typeface="Arial"/>
              </a:rPr>
              <a:t>o</a:t>
            </a:r>
            <a:r>
              <a:rPr lang="en-US" sz="900" dirty="0">
                <a:latin typeface="Arial"/>
                <a:cs typeface="Arial"/>
              </a:rPr>
              <a:t>up </a:t>
            </a:r>
            <a:r>
              <a:rPr lang="en-US" sz="900" spc="-9" dirty="0">
                <a:latin typeface="Arial"/>
                <a:cs typeface="Arial"/>
              </a:rPr>
              <a:t>a</a:t>
            </a:r>
            <a:r>
              <a:rPr lang="en-US" sz="900" dirty="0">
                <a:latin typeface="Arial"/>
                <a:cs typeface="Arial"/>
              </a:rPr>
              <a:t>nd </a:t>
            </a:r>
            <a:r>
              <a:rPr lang="en-US" sz="900" spc="-9" dirty="0">
                <a:latin typeface="Arial"/>
                <a:cs typeface="Arial"/>
              </a:rPr>
              <a:t>i</a:t>
            </a:r>
            <a:r>
              <a:rPr lang="en-US" sz="900" dirty="0">
                <a:latin typeface="Arial"/>
                <a:cs typeface="Arial"/>
              </a:rPr>
              <a:t>ts</a:t>
            </a:r>
            <a:r>
              <a:rPr lang="en-US" sz="900" spc="4" dirty="0">
                <a:latin typeface="Arial"/>
                <a:cs typeface="Arial"/>
              </a:rPr>
              <a:t> </a:t>
            </a:r>
            <a:r>
              <a:rPr lang="en-US" sz="900" dirty="0">
                <a:latin typeface="Arial"/>
                <a:cs typeface="Arial"/>
              </a:rPr>
              <a:t>r</a:t>
            </a:r>
            <a:r>
              <a:rPr lang="en-US" sz="900" spc="-9" dirty="0">
                <a:latin typeface="Arial"/>
                <a:cs typeface="Arial"/>
              </a:rPr>
              <a:t>e</a:t>
            </a:r>
            <a:r>
              <a:rPr lang="en-US" sz="900" dirty="0">
                <a:latin typeface="Arial"/>
                <a:cs typeface="Arial"/>
              </a:rPr>
              <a:t>f</a:t>
            </a:r>
            <a:r>
              <a:rPr lang="en-US" sz="900" spc="-9" dirty="0">
                <a:latin typeface="Arial"/>
                <a:cs typeface="Arial"/>
              </a:rPr>
              <a:t>e</a:t>
            </a:r>
            <a:r>
              <a:rPr lang="en-US" sz="900" dirty="0">
                <a:latin typeface="Arial"/>
                <a:cs typeface="Arial"/>
              </a:rPr>
              <a:t>ren</a:t>
            </a:r>
            <a:r>
              <a:rPr lang="en-US" sz="900" spc="4" dirty="0">
                <a:latin typeface="Arial"/>
                <a:cs typeface="Arial"/>
              </a:rPr>
              <a:t>c</a:t>
            </a:r>
            <a:r>
              <a:rPr lang="en-US" sz="900" dirty="0">
                <a:latin typeface="Arial"/>
                <a:cs typeface="Arial"/>
              </a:rPr>
              <a:t>e</a:t>
            </a:r>
            <a:r>
              <a:rPr lang="en-US" sz="900" spc="-9" dirty="0">
                <a:latin typeface="Arial"/>
                <a:cs typeface="Arial"/>
              </a:rPr>
              <a:t> </a:t>
            </a:r>
            <a:r>
              <a:rPr lang="en-US" sz="900" dirty="0">
                <a:latin typeface="Arial"/>
                <a:cs typeface="Arial"/>
              </a:rPr>
              <a:t>gro</a:t>
            </a:r>
            <a:r>
              <a:rPr lang="en-US" sz="900" spc="-9" dirty="0">
                <a:latin typeface="Arial"/>
                <a:cs typeface="Arial"/>
              </a:rPr>
              <a:t>u</a:t>
            </a:r>
            <a:r>
              <a:rPr lang="en-US" sz="900" dirty="0">
                <a:latin typeface="Arial"/>
                <a:cs typeface="Arial"/>
              </a:rPr>
              <a:t>p </a:t>
            </a:r>
            <a:r>
              <a:rPr lang="en-US" sz="900" spc="-9" dirty="0">
                <a:latin typeface="Arial"/>
                <a:cs typeface="Arial"/>
              </a:rPr>
              <a:t>i</a:t>
            </a:r>
            <a:r>
              <a:rPr lang="en-US" sz="900" dirty="0">
                <a:latin typeface="Arial"/>
                <a:cs typeface="Arial"/>
              </a:rPr>
              <a:t>s</a:t>
            </a:r>
            <a:r>
              <a:rPr lang="en-US" sz="900" spc="4" dirty="0">
                <a:latin typeface="Arial"/>
                <a:cs typeface="Arial"/>
              </a:rPr>
              <a:t> </a:t>
            </a:r>
            <a:r>
              <a:rPr lang="en-US" sz="900" spc="-9" dirty="0">
                <a:latin typeface="Arial"/>
                <a:cs typeface="Arial"/>
              </a:rPr>
              <a:t>u</a:t>
            </a:r>
            <a:r>
              <a:rPr lang="en-US" sz="900" spc="4" dirty="0">
                <a:latin typeface="Arial"/>
                <a:cs typeface="Arial"/>
              </a:rPr>
              <a:t>s</a:t>
            </a:r>
            <a:r>
              <a:rPr lang="en-US" sz="900" dirty="0">
                <a:latin typeface="Arial"/>
                <a:cs typeface="Arial"/>
              </a:rPr>
              <a:t>ed</a:t>
            </a:r>
            <a:r>
              <a:rPr lang="en-US" sz="900" spc="-9" dirty="0">
                <a:latin typeface="Arial"/>
                <a:cs typeface="Arial"/>
              </a:rPr>
              <a:t> </a:t>
            </a:r>
            <a:r>
              <a:rPr lang="en-US" sz="900" dirty="0">
                <a:latin typeface="Arial"/>
                <a:cs typeface="Arial"/>
              </a:rPr>
              <a:t>to </a:t>
            </a:r>
            <a:r>
              <a:rPr lang="en-US" sz="900" spc="-9" dirty="0">
                <a:latin typeface="Arial"/>
                <a:cs typeface="Arial"/>
              </a:rPr>
              <a:t>a</a:t>
            </a:r>
            <a:r>
              <a:rPr lang="en-US" sz="900" spc="4" dirty="0">
                <a:latin typeface="Arial"/>
                <a:cs typeface="Arial"/>
              </a:rPr>
              <a:t>s</a:t>
            </a:r>
            <a:r>
              <a:rPr lang="en-US" sz="900" spc="-9" dirty="0">
                <a:latin typeface="Arial"/>
                <a:cs typeface="Arial"/>
              </a:rPr>
              <a:t>s</a:t>
            </a:r>
            <a:r>
              <a:rPr lang="en-US" sz="900" dirty="0">
                <a:latin typeface="Arial"/>
                <a:cs typeface="Arial"/>
              </a:rPr>
              <a:t>e</a:t>
            </a:r>
            <a:r>
              <a:rPr lang="en-US" sz="900" spc="-9" dirty="0">
                <a:latin typeface="Arial"/>
                <a:cs typeface="Arial"/>
              </a:rPr>
              <a:t>s</a:t>
            </a:r>
            <a:r>
              <a:rPr lang="en-US" sz="900" dirty="0">
                <a:latin typeface="Arial"/>
                <a:cs typeface="Arial"/>
              </a:rPr>
              <a:t>s</a:t>
            </a:r>
            <a:r>
              <a:rPr lang="en-US" sz="900" spc="-4" dirty="0">
                <a:latin typeface="Arial"/>
                <a:cs typeface="Arial"/>
              </a:rPr>
              <a:t> </a:t>
            </a:r>
            <a:r>
              <a:rPr lang="en-US" sz="900" dirty="0">
                <a:latin typeface="Arial"/>
                <a:cs typeface="Arial"/>
              </a:rPr>
              <a:t>di</a:t>
            </a:r>
            <a:r>
              <a:rPr lang="en-US" sz="900" spc="4" dirty="0">
                <a:latin typeface="Arial"/>
                <a:cs typeface="Arial"/>
              </a:rPr>
              <a:t>s</a:t>
            </a:r>
            <a:r>
              <a:rPr lang="en-US" sz="900" spc="-9" dirty="0">
                <a:latin typeface="Arial"/>
                <a:cs typeface="Arial"/>
              </a:rPr>
              <a:t>p</a:t>
            </a:r>
            <a:r>
              <a:rPr lang="en-US" sz="900" dirty="0">
                <a:latin typeface="Arial"/>
                <a:cs typeface="Arial"/>
              </a:rPr>
              <a:t>ari</a:t>
            </a:r>
            <a:r>
              <a:rPr lang="en-US" sz="900" spc="-9" dirty="0">
                <a:latin typeface="Arial"/>
                <a:cs typeface="Arial"/>
              </a:rPr>
              <a:t>t</a:t>
            </a:r>
            <a:r>
              <a:rPr lang="en-US" sz="900" dirty="0">
                <a:latin typeface="Arial"/>
                <a:cs typeface="Arial"/>
              </a:rPr>
              <a:t>ie</a:t>
            </a:r>
            <a:r>
              <a:rPr lang="en-US" sz="900" spc="4" dirty="0">
                <a:latin typeface="Arial"/>
                <a:cs typeface="Arial"/>
              </a:rPr>
              <a:t>s</a:t>
            </a:r>
            <a:r>
              <a:rPr lang="en-US" sz="900" dirty="0">
                <a:latin typeface="Arial"/>
                <a:cs typeface="Arial"/>
              </a:rPr>
              <a:t>.</a:t>
            </a:r>
          </a:p>
          <a:p>
            <a:pPr marL="391525" marR="390215" indent="-171450">
              <a:buFont typeface="Arial" panose="020B0604020202020204" pitchFamily="34" charset="0"/>
              <a:buChar char="•"/>
              <a:tabLst>
                <a:tab pos="429119" algn="l"/>
              </a:tabLst>
            </a:pPr>
            <a:r>
              <a:rPr lang="en-US" sz="900" b="1" dirty="0">
                <a:latin typeface="Arial"/>
                <a:cs typeface="Arial"/>
              </a:rPr>
              <a:t>Bett</a:t>
            </a:r>
            <a:r>
              <a:rPr lang="en-US" sz="900" b="1" spc="4" dirty="0">
                <a:latin typeface="Arial"/>
                <a:cs typeface="Arial"/>
              </a:rPr>
              <a:t>e</a:t>
            </a:r>
            <a:r>
              <a:rPr lang="en-US" sz="900" b="1" dirty="0">
                <a:latin typeface="Arial"/>
                <a:cs typeface="Arial"/>
              </a:rPr>
              <a:t>r </a:t>
            </a:r>
            <a:r>
              <a:rPr lang="en-US" sz="900" dirty="0">
                <a:latin typeface="Arial"/>
                <a:cs typeface="Arial"/>
              </a:rPr>
              <a:t>= Po</a:t>
            </a:r>
            <a:r>
              <a:rPr lang="en-US" sz="900" spc="-9" dirty="0">
                <a:latin typeface="Arial"/>
                <a:cs typeface="Arial"/>
              </a:rPr>
              <a:t>p</a:t>
            </a:r>
            <a:r>
              <a:rPr lang="en-US" sz="900" dirty="0">
                <a:latin typeface="Arial"/>
                <a:cs typeface="Arial"/>
              </a:rPr>
              <a:t>ula</a:t>
            </a:r>
            <a:r>
              <a:rPr lang="en-US" sz="900" spc="-9" dirty="0">
                <a:latin typeface="Arial"/>
                <a:cs typeface="Arial"/>
              </a:rPr>
              <a:t>t</a:t>
            </a:r>
            <a:r>
              <a:rPr lang="en-US" sz="900" dirty="0">
                <a:latin typeface="Arial"/>
                <a:cs typeface="Arial"/>
              </a:rPr>
              <a:t>ion </a:t>
            </a:r>
            <a:r>
              <a:rPr lang="en-US" sz="900" spc="-9" dirty="0">
                <a:latin typeface="Arial"/>
                <a:cs typeface="Arial"/>
              </a:rPr>
              <a:t>r</a:t>
            </a:r>
            <a:r>
              <a:rPr lang="en-US" sz="900" dirty="0">
                <a:latin typeface="Arial"/>
                <a:cs typeface="Arial"/>
              </a:rPr>
              <a:t>e</a:t>
            </a:r>
            <a:r>
              <a:rPr lang="en-US" sz="900" spc="-9" dirty="0">
                <a:latin typeface="Arial"/>
                <a:cs typeface="Arial"/>
              </a:rPr>
              <a:t>c</a:t>
            </a:r>
            <a:r>
              <a:rPr lang="en-US" sz="900" dirty="0">
                <a:latin typeface="Arial"/>
                <a:cs typeface="Arial"/>
              </a:rPr>
              <a:t>ei</a:t>
            </a:r>
            <a:r>
              <a:rPr lang="en-US" sz="900" spc="-9" dirty="0">
                <a:latin typeface="Arial"/>
                <a:cs typeface="Arial"/>
              </a:rPr>
              <a:t>v</a:t>
            </a:r>
            <a:r>
              <a:rPr lang="en-US" sz="900" dirty="0">
                <a:latin typeface="Arial"/>
                <a:cs typeface="Arial"/>
              </a:rPr>
              <a:t>ed</a:t>
            </a:r>
            <a:r>
              <a:rPr lang="en-US" sz="900" spc="-9" dirty="0">
                <a:latin typeface="Arial"/>
                <a:cs typeface="Arial"/>
              </a:rPr>
              <a:t> </a:t>
            </a:r>
            <a:r>
              <a:rPr lang="en-US" sz="900" dirty="0">
                <a:latin typeface="Arial"/>
                <a:cs typeface="Arial"/>
              </a:rPr>
              <a:t>better</a:t>
            </a:r>
            <a:r>
              <a:rPr lang="en-US" sz="900" spc="-9" dirty="0">
                <a:latin typeface="Arial"/>
                <a:cs typeface="Arial"/>
              </a:rPr>
              <a:t> </a:t>
            </a:r>
            <a:r>
              <a:rPr lang="en-US" sz="900" dirty="0">
                <a:latin typeface="Arial"/>
                <a:cs typeface="Arial"/>
              </a:rPr>
              <a:t>qu</a:t>
            </a:r>
            <a:r>
              <a:rPr lang="en-US" sz="900" spc="-9" dirty="0">
                <a:latin typeface="Arial"/>
                <a:cs typeface="Arial"/>
              </a:rPr>
              <a:t>a</a:t>
            </a:r>
            <a:r>
              <a:rPr lang="en-US" sz="900" dirty="0">
                <a:latin typeface="Arial"/>
                <a:cs typeface="Arial"/>
              </a:rPr>
              <a:t>lity</a:t>
            </a:r>
            <a:r>
              <a:rPr lang="en-US" sz="900" spc="-4" dirty="0">
                <a:latin typeface="Arial"/>
                <a:cs typeface="Arial"/>
              </a:rPr>
              <a:t> </a:t>
            </a:r>
            <a:r>
              <a:rPr lang="en-US" sz="900" dirty="0">
                <a:latin typeface="Arial"/>
                <a:cs typeface="Arial"/>
              </a:rPr>
              <a:t>of</a:t>
            </a:r>
            <a:r>
              <a:rPr lang="en-US" sz="900" spc="-9" dirty="0">
                <a:latin typeface="Arial"/>
                <a:cs typeface="Arial"/>
              </a:rPr>
              <a:t> </a:t>
            </a:r>
            <a:r>
              <a:rPr lang="en-US" sz="900" spc="4" dirty="0">
                <a:latin typeface="Arial"/>
                <a:cs typeface="Arial"/>
              </a:rPr>
              <a:t>c</a:t>
            </a:r>
            <a:r>
              <a:rPr lang="en-US" sz="900" dirty="0">
                <a:latin typeface="Arial"/>
                <a:cs typeface="Arial"/>
              </a:rPr>
              <a:t>are</a:t>
            </a:r>
            <a:r>
              <a:rPr lang="en-US" sz="900" spc="-9" dirty="0">
                <a:latin typeface="Arial"/>
                <a:cs typeface="Arial"/>
              </a:rPr>
              <a:t> </a:t>
            </a:r>
            <a:r>
              <a:rPr lang="en-US" sz="900" dirty="0">
                <a:latin typeface="Arial"/>
                <a:cs typeface="Arial"/>
              </a:rPr>
              <a:t>th</a:t>
            </a:r>
            <a:r>
              <a:rPr lang="en-US" sz="900" spc="-9" dirty="0">
                <a:latin typeface="Arial"/>
                <a:cs typeface="Arial"/>
              </a:rPr>
              <a:t>a</a:t>
            </a:r>
            <a:r>
              <a:rPr lang="en-US" sz="900" dirty="0">
                <a:latin typeface="Arial"/>
                <a:cs typeface="Arial"/>
              </a:rPr>
              <a:t>n ref</a:t>
            </a:r>
            <a:r>
              <a:rPr lang="en-US" sz="900" spc="-9" dirty="0">
                <a:latin typeface="Arial"/>
                <a:cs typeface="Arial"/>
              </a:rPr>
              <a:t>e</a:t>
            </a:r>
            <a:r>
              <a:rPr lang="en-US" sz="900" spc="-13" dirty="0">
                <a:latin typeface="Arial"/>
                <a:cs typeface="Arial"/>
              </a:rPr>
              <a:t>r</a:t>
            </a:r>
            <a:r>
              <a:rPr lang="en-US" sz="900" dirty="0">
                <a:latin typeface="Arial"/>
                <a:cs typeface="Arial"/>
              </a:rPr>
              <a:t>en</a:t>
            </a:r>
            <a:r>
              <a:rPr lang="en-US" sz="900" spc="4" dirty="0">
                <a:latin typeface="Arial"/>
                <a:cs typeface="Arial"/>
              </a:rPr>
              <a:t>c</a:t>
            </a:r>
            <a:r>
              <a:rPr lang="en-US" sz="900" dirty="0">
                <a:latin typeface="Arial"/>
                <a:cs typeface="Arial"/>
              </a:rPr>
              <a:t>e</a:t>
            </a:r>
            <a:r>
              <a:rPr lang="en-US" sz="900" spc="-9" dirty="0">
                <a:latin typeface="Arial"/>
                <a:cs typeface="Arial"/>
              </a:rPr>
              <a:t> </a:t>
            </a:r>
            <a:r>
              <a:rPr lang="en-US" sz="900" dirty="0">
                <a:latin typeface="Arial"/>
                <a:cs typeface="Arial"/>
              </a:rPr>
              <a:t>gro</a:t>
            </a:r>
            <a:r>
              <a:rPr lang="en-US" sz="900" spc="-9" dirty="0">
                <a:latin typeface="Arial"/>
                <a:cs typeface="Arial"/>
              </a:rPr>
              <a:t>u</a:t>
            </a:r>
            <a:r>
              <a:rPr lang="en-US" sz="900" dirty="0">
                <a:latin typeface="Arial"/>
                <a:cs typeface="Arial"/>
              </a:rPr>
              <a:t>p. Dif</a:t>
            </a:r>
            <a:r>
              <a:rPr lang="en-US" sz="900" spc="-9" dirty="0">
                <a:latin typeface="Arial"/>
                <a:cs typeface="Arial"/>
              </a:rPr>
              <a:t>f</a:t>
            </a:r>
            <a:r>
              <a:rPr lang="en-US" sz="900" dirty="0">
                <a:latin typeface="Arial"/>
                <a:cs typeface="Arial"/>
              </a:rPr>
              <a:t>ere</a:t>
            </a:r>
            <a:r>
              <a:rPr lang="en-US" sz="900" spc="-9" dirty="0">
                <a:latin typeface="Arial"/>
                <a:cs typeface="Arial"/>
              </a:rPr>
              <a:t>n</a:t>
            </a:r>
            <a:r>
              <a:rPr lang="en-US" sz="900" spc="4" dirty="0">
                <a:latin typeface="Arial"/>
                <a:cs typeface="Arial"/>
              </a:rPr>
              <a:t>c</a:t>
            </a:r>
            <a:r>
              <a:rPr lang="en-US" sz="900" spc="-9" dirty="0">
                <a:latin typeface="Arial"/>
                <a:cs typeface="Arial"/>
              </a:rPr>
              <a:t>e</a:t>
            </a:r>
            <a:r>
              <a:rPr lang="en-US" sz="900" dirty="0">
                <a:latin typeface="Arial"/>
                <a:cs typeface="Arial"/>
              </a:rPr>
              <a:t>s</a:t>
            </a:r>
            <a:r>
              <a:rPr lang="en-US" sz="900" spc="4" dirty="0">
                <a:latin typeface="Arial"/>
                <a:cs typeface="Arial"/>
              </a:rPr>
              <a:t> </a:t>
            </a:r>
            <a:r>
              <a:rPr lang="en-US" sz="900" dirty="0">
                <a:latin typeface="Arial"/>
                <a:cs typeface="Arial"/>
              </a:rPr>
              <a:t>are</a:t>
            </a:r>
            <a:r>
              <a:rPr lang="en-US" sz="900" spc="-9" dirty="0">
                <a:latin typeface="Arial"/>
                <a:cs typeface="Arial"/>
              </a:rPr>
              <a:t> </a:t>
            </a:r>
            <a:r>
              <a:rPr lang="en-US" sz="900" spc="4" dirty="0">
                <a:latin typeface="Arial"/>
                <a:cs typeface="Arial"/>
              </a:rPr>
              <a:t>s</a:t>
            </a:r>
            <a:r>
              <a:rPr lang="en-US" sz="900" spc="-9" dirty="0">
                <a:latin typeface="Arial"/>
                <a:cs typeface="Arial"/>
              </a:rPr>
              <a:t>t</a:t>
            </a:r>
            <a:r>
              <a:rPr lang="en-US" sz="900" dirty="0">
                <a:latin typeface="Arial"/>
                <a:cs typeface="Arial"/>
              </a:rPr>
              <a:t>at</a:t>
            </a:r>
            <a:r>
              <a:rPr lang="en-US" sz="900" spc="4" dirty="0">
                <a:latin typeface="Arial"/>
                <a:cs typeface="Arial"/>
              </a:rPr>
              <a:t>is</a:t>
            </a:r>
            <a:r>
              <a:rPr lang="en-US" sz="900" spc="28" dirty="0">
                <a:latin typeface="Arial"/>
                <a:cs typeface="Arial"/>
              </a:rPr>
              <a:t>t</a:t>
            </a:r>
            <a:r>
              <a:rPr lang="en-US" sz="900" dirty="0">
                <a:latin typeface="Arial"/>
                <a:cs typeface="Arial"/>
              </a:rPr>
              <a:t>i</a:t>
            </a:r>
            <a:r>
              <a:rPr lang="en-US" sz="900" spc="-9" dirty="0">
                <a:latin typeface="Arial"/>
                <a:cs typeface="Arial"/>
              </a:rPr>
              <a:t>c</a:t>
            </a:r>
            <a:r>
              <a:rPr lang="en-US" sz="900" dirty="0">
                <a:latin typeface="Arial"/>
                <a:cs typeface="Arial"/>
              </a:rPr>
              <a:t>ally </a:t>
            </a:r>
            <a:r>
              <a:rPr lang="en-US" sz="900" spc="4" dirty="0">
                <a:latin typeface="Arial"/>
                <a:cs typeface="Arial"/>
              </a:rPr>
              <a:t>s</a:t>
            </a:r>
            <a:r>
              <a:rPr lang="en-US" sz="900" dirty="0">
                <a:latin typeface="Arial"/>
                <a:cs typeface="Arial"/>
              </a:rPr>
              <a:t>ig</a:t>
            </a:r>
            <a:r>
              <a:rPr lang="en-US" sz="900" spc="-9" dirty="0">
                <a:latin typeface="Arial"/>
                <a:cs typeface="Arial"/>
              </a:rPr>
              <a:t>n</a:t>
            </a:r>
            <a:r>
              <a:rPr lang="en-US" sz="900" dirty="0">
                <a:latin typeface="Arial"/>
                <a:cs typeface="Arial"/>
              </a:rPr>
              <a:t>if</a:t>
            </a:r>
            <a:r>
              <a:rPr lang="en-US" sz="900" spc="-9" dirty="0">
                <a:latin typeface="Arial"/>
                <a:cs typeface="Arial"/>
              </a:rPr>
              <a:t>i</a:t>
            </a:r>
            <a:r>
              <a:rPr lang="en-US" sz="900" spc="4" dirty="0">
                <a:latin typeface="Arial"/>
                <a:cs typeface="Arial"/>
              </a:rPr>
              <a:t>c</a:t>
            </a:r>
            <a:r>
              <a:rPr lang="en-US" sz="900" dirty="0">
                <a:latin typeface="Arial"/>
                <a:cs typeface="Arial"/>
              </a:rPr>
              <a:t>an</a:t>
            </a:r>
            <a:r>
              <a:rPr lang="en-US" sz="900" spc="-9" dirty="0">
                <a:latin typeface="Arial"/>
                <a:cs typeface="Arial"/>
              </a:rPr>
              <a:t>t</a:t>
            </a:r>
            <a:r>
              <a:rPr lang="en-US" sz="900" dirty="0">
                <a:latin typeface="Arial"/>
                <a:cs typeface="Arial"/>
              </a:rPr>
              <a:t>, are</a:t>
            </a:r>
            <a:r>
              <a:rPr lang="en-US" sz="900" spc="-9" dirty="0">
                <a:latin typeface="Arial"/>
                <a:cs typeface="Arial"/>
              </a:rPr>
              <a:t> </a:t>
            </a:r>
            <a:r>
              <a:rPr lang="en-US" sz="900" dirty="0">
                <a:latin typeface="Arial"/>
                <a:cs typeface="Arial"/>
              </a:rPr>
              <a:t>eq</a:t>
            </a:r>
            <a:r>
              <a:rPr lang="en-US" sz="900" spc="-9" dirty="0">
                <a:latin typeface="Arial"/>
                <a:cs typeface="Arial"/>
              </a:rPr>
              <a:t>u</a:t>
            </a:r>
            <a:r>
              <a:rPr lang="en-US" sz="900" dirty="0">
                <a:latin typeface="Arial"/>
                <a:cs typeface="Arial"/>
              </a:rPr>
              <a:t>al </a:t>
            </a:r>
            <a:r>
              <a:rPr lang="en-US" sz="900" spc="-9" dirty="0">
                <a:latin typeface="Arial"/>
                <a:cs typeface="Arial"/>
              </a:rPr>
              <a:t>t</a:t>
            </a:r>
            <a:r>
              <a:rPr lang="en-US" sz="900" dirty="0">
                <a:latin typeface="Arial"/>
                <a:cs typeface="Arial"/>
              </a:rPr>
              <a:t>o or</a:t>
            </a:r>
            <a:r>
              <a:rPr lang="en-US" sz="900" spc="-9" dirty="0">
                <a:latin typeface="Arial"/>
                <a:cs typeface="Arial"/>
              </a:rPr>
              <a:t> </a:t>
            </a:r>
            <a:r>
              <a:rPr lang="en-US" sz="900" dirty="0">
                <a:latin typeface="Arial"/>
                <a:cs typeface="Arial"/>
              </a:rPr>
              <a:t>lar</a:t>
            </a:r>
            <a:r>
              <a:rPr lang="en-US" sz="900" spc="-9" dirty="0">
                <a:latin typeface="Arial"/>
                <a:cs typeface="Arial"/>
              </a:rPr>
              <a:t>g</a:t>
            </a:r>
            <a:r>
              <a:rPr lang="en-US" sz="900" dirty="0">
                <a:latin typeface="Arial"/>
                <a:cs typeface="Arial"/>
              </a:rPr>
              <a:t>er than</a:t>
            </a:r>
            <a:r>
              <a:rPr lang="en-US" sz="900" spc="-9" dirty="0">
                <a:latin typeface="Arial"/>
                <a:cs typeface="Arial"/>
              </a:rPr>
              <a:t> </a:t>
            </a:r>
            <a:r>
              <a:rPr lang="en-US" sz="900" dirty="0">
                <a:latin typeface="Arial"/>
                <a:cs typeface="Arial"/>
              </a:rPr>
              <a:t>1</a:t>
            </a:r>
            <a:r>
              <a:rPr lang="en-US" sz="900" spc="-9" dirty="0">
                <a:latin typeface="Arial"/>
                <a:cs typeface="Arial"/>
              </a:rPr>
              <a:t>0</a:t>
            </a:r>
            <a:r>
              <a:rPr lang="en-US" sz="900" dirty="0">
                <a:latin typeface="Arial"/>
                <a:cs typeface="Arial"/>
              </a:rPr>
              <a:t>%, a</a:t>
            </a:r>
            <a:r>
              <a:rPr lang="en-US" sz="900" spc="-9" dirty="0">
                <a:latin typeface="Arial"/>
                <a:cs typeface="Arial"/>
              </a:rPr>
              <a:t>n</a:t>
            </a:r>
            <a:r>
              <a:rPr lang="en-US" sz="900" dirty="0">
                <a:latin typeface="Arial"/>
                <a:cs typeface="Arial"/>
              </a:rPr>
              <a:t>d fa</a:t>
            </a:r>
            <a:r>
              <a:rPr lang="en-US" sz="900" spc="-9" dirty="0">
                <a:latin typeface="Arial"/>
                <a:cs typeface="Arial"/>
              </a:rPr>
              <a:t>v</a:t>
            </a:r>
            <a:r>
              <a:rPr lang="en-US" sz="900" dirty="0">
                <a:latin typeface="Arial"/>
                <a:cs typeface="Arial"/>
              </a:rPr>
              <a:t>or </a:t>
            </a:r>
            <a:r>
              <a:rPr lang="en-US" sz="900" spc="-9" dirty="0">
                <a:latin typeface="Arial"/>
                <a:cs typeface="Arial"/>
              </a:rPr>
              <a:t>t</a:t>
            </a:r>
            <a:r>
              <a:rPr lang="en-US" sz="900" dirty="0">
                <a:latin typeface="Arial"/>
                <a:cs typeface="Arial"/>
              </a:rPr>
              <a:t>he</a:t>
            </a:r>
            <a:r>
              <a:rPr lang="en-US" sz="900" spc="13" dirty="0">
                <a:latin typeface="Arial"/>
                <a:cs typeface="Arial"/>
              </a:rPr>
              <a:t> </a:t>
            </a:r>
            <a:r>
              <a:rPr lang="en-US" sz="900" spc="4" dirty="0">
                <a:latin typeface="Arial"/>
                <a:cs typeface="Arial"/>
              </a:rPr>
              <a:t>s</a:t>
            </a:r>
            <a:r>
              <a:rPr lang="en-US" sz="900" dirty="0">
                <a:latin typeface="Arial"/>
                <a:cs typeface="Arial"/>
              </a:rPr>
              <a:t>e</a:t>
            </a:r>
            <a:r>
              <a:rPr lang="en-US" sz="900" spc="-9" dirty="0">
                <a:latin typeface="Arial"/>
                <a:cs typeface="Arial"/>
              </a:rPr>
              <a:t>l</a:t>
            </a:r>
            <a:r>
              <a:rPr lang="en-US" sz="900" dirty="0">
                <a:latin typeface="Arial"/>
                <a:cs typeface="Arial"/>
              </a:rPr>
              <a:t>e</a:t>
            </a:r>
            <a:r>
              <a:rPr lang="en-US" sz="900" spc="4" dirty="0">
                <a:latin typeface="Arial"/>
                <a:cs typeface="Arial"/>
              </a:rPr>
              <a:t>c</a:t>
            </a:r>
            <a:r>
              <a:rPr lang="en-US" sz="900" dirty="0">
                <a:latin typeface="Arial"/>
                <a:cs typeface="Arial"/>
              </a:rPr>
              <a:t>t</a:t>
            </a:r>
            <a:r>
              <a:rPr lang="en-US" sz="900" spc="-9" dirty="0">
                <a:latin typeface="Arial"/>
                <a:cs typeface="Arial"/>
              </a:rPr>
              <a:t>e</a:t>
            </a:r>
            <a:r>
              <a:rPr lang="en-US" sz="900" dirty="0">
                <a:latin typeface="Arial"/>
                <a:cs typeface="Arial"/>
              </a:rPr>
              <a:t>d</a:t>
            </a:r>
            <a:r>
              <a:rPr lang="en-US" sz="900" spc="4" dirty="0">
                <a:latin typeface="Arial"/>
                <a:cs typeface="Arial"/>
              </a:rPr>
              <a:t> </a:t>
            </a:r>
            <a:r>
              <a:rPr lang="en-US" sz="900" dirty="0">
                <a:latin typeface="Arial"/>
                <a:cs typeface="Arial"/>
              </a:rPr>
              <a:t>gr</a:t>
            </a:r>
            <a:r>
              <a:rPr lang="en-US" sz="900" spc="-9" dirty="0">
                <a:latin typeface="Arial"/>
                <a:cs typeface="Arial"/>
              </a:rPr>
              <a:t>o</a:t>
            </a:r>
            <a:r>
              <a:rPr lang="en-US" sz="900" dirty="0">
                <a:latin typeface="Arial"/>
                <a:cs typeface="Arial"/>
              </a:rPr>
              <a:t>up.</a:t>
            </a:r>
          </a:p>
          <a:p>
            <a:pPr marL="391525" marR="354213" indent="-171450">
              <a:buFont typeface="Arial" panose="020B0604020202020204" pitchFamily="34" charset="0"/>
              <a:buChar char="•"/>
              <a:tabLst>
                <a:tab pos="429119" algn="l"/>
              </a:tabLst>
            </a:pPr>
            <a:r>
              <a:rPr lang="en-US" sz="900" b="1" dirty="0">
                <a:latin typeface="Arial"/>
                <a:cs typeface="Arial"/>
              </a:rPr>
              <a:t>Same</a:t>
            </a:r>
            <a:r>
              <a:rPr lang="en-US" sz="900" b="1" spc="4" dirty="0">
                <a:latin typeface="Arial"/>
                <a:cs typeface="Arial"/>
              </a:rPr>
              <a:t> </a:t>
            </a:r>
            <a:r>
              <a:rPr lang="en-US" sz="900" dirty="0">
                <a:latin typeface="Arial"/>
                <a:cs typeface="Arial"/>
              </a:rPr>
              <a:t>= </a:t>
            </a:r>
            <a:r>
              <a:rPr lang="en-US" sz="900" spc="-13" dirty="0">
                <a:latin typeface="Arial"/>
                <a:cs typeface="Arial"/>
              </a:rPr>
              <a:t>P</a:t>
            </a:r>
            <a:r>
              <a:rPr lang="en-US" sz="900" dirty="0">
                <a:latin typeface="Arial"/>
                <a:cs typeface="Arial"/>
              </a:rPr>
              <a:t>op</a:t>
            </a:r>
            <a:r>
              <a:rPr lang="en-US" sz="900" spc="-9" dirty="0">
                <a:latin typeface="Arial"/>
                <a:cs typeface="Arial"/>
              </a:rPr>
              <a:t>u</a:t>
            </a:r>
            <a:r>
              <a:rPr lang="en-US" sz="900" dirty="0">
                <a:latin typeface="Arial"/>
                <a:cs typeface="Arial"/>
              </a:rPr>
              <a:t>lat</a:t>
            </a:r>
            <a:r>
              <a:rPr lang="en-US" sz="900" spc="-9" dirty="0">
                <a:latin typeface="Arial"/>
                <a:cs typeface="Arial"/>
              </a:rPr>
              <a:t>i</a:t>
            </a:r>
            <a:r>
              <a:rPr lang="en-US" sz="900" dirty="0">
                <a:latin typeface="Arial"/>
                <a:cs typeface="Arial"/>
              </a:rPr>
              <a:t>on </a:t>
            </a:r>
            <a:r>
              <a:rPr lang="en-US" sz="900" spc="-9" dirty="0">
                <a:latin typeface="Arial"/>
                <a:cs typeface="Arial"/>
              </a:rPr>
              <a:t>a</a:t>
            </a:r>
            <a:r>
              <a:rPr lang="en-US" sz="900" dirty="0">
                <a:latin typeface="Arial"/>
                <a:cs typeface="Arial"/>
              </a:rPr>
              <a:t>nd r</a:t>
            </a:r>
            <a:r>
              <a:rPr lang="en-US" sz="900" spc="-9" dirty="0">
                <a:latin typeface="Arial"/>
                <a:cs typeface="Arial"/>
              </a:rPr>
              <a:t>e</a:t>
            </a:r>
            <a:r>
              <a:rPr lang="en-US" sz="900" dirty="0">
                <a:latin typeface="Arial"/>
                <a:cs typeface="Arial"/>
              </a:rPr>
              <a:t>fer</a:t>
            </a:r>
            <a:r>
              <a:rPr lang="en-US" sz="900" spc="-9" dirty="0">
                <a:latin typeface="Arial"/>
                <a:cs typeface="Arial"/>
              </a:rPr>
              <a:t>e</a:t>
            </a:r>
            <a:r>
              <a:rPr lang="en-US" sz="900" dirty="0">
                <a:latin typeface="Arial"/>
                <a:cs typeface="Arial"/>
              </a:rPr>
              <a:t>n</a:t>
            </a:r>
            <a:r>
              <a:rPr lang="en-US" sz="900" spc="4" dirty="0">
                <a:latin typeface="Arial"/>
                <a:cs typeface="Arial"/>
              </a:rPr>
              <a:t>c</a:t>
            </a:r>
            <a:r>
              <a:rPr lang="en-US" sz="900" dirty="0">
                <a:latin typeface="Arial"/>
                <a:cs typeface="Arial"/>
              </a:rPr>
              <a:t>e</a:t>
            </a:r>
            <a:r>
              <a:rPr lang="en-US" sz="900" spc="-9" dirty="0">
                <a:latin typeface="Arial"/>
                <a:cs typeface="Arial"/>
              </a:rPr>
              <a:t> </a:t>
            </a:r>
            <a:r>
              <a:rPr lang="en-US" sz="900" dirty="0">
                <a:latin typeface="Arial"/>
                <a:cs typeface="Arial"/>
              </a:rPr>
              <a:t>group</a:t>
            </a:r>
            <a:r>
              <a:rPr lang="en-US" sz="900" spc="-9" dirty="0">
                <a:latin typeface="Arial"/>
                <a:cs typeface="Arial"/>
              </a:rPr>
              <a:t> </a:t>
            </a:r>
            <a:r>
              <a:rPr lang="en-US" sz="900" dirty="0">
                <a:latin typeface="Arial"/>
                <a:cs typeface="Arial"/>
              </a:rPr>
              <a:t>re</a:t>
            </a:r>
            <a:r>
              <a:rPr lang="en-US" sz="900" spc="-9" dirty="0">
                <a:latin typeface="Arial"/>
                <a:cs typeface="Arial"/>
              </a:rPr>
              <a:t>c</a:t>
            </a:r>
            <a:r>
              <a:rPr lang="en-US" sz="900" dirty="0">
                <a:latin typeface="Arial"/>
                <a:cs typeface="Arial"/>
              </a:rPr>
              <a:t>ei</a:t>
            </a:r>
            <a:r>
              <a:rPr lang="en-US" sz="900" spc="-9" dirty="0">
                <a:latin typeface="Arial"/>
                <a:cs typeface="Arial"/>
              </a:rPr>
              <a:t>v</a:t>
            </a:r>
            <a:r>
              <a:rPr lang="en-US" sz="900" dirty="0">
                <a:latin typeface="Arial"/>
                <a:cs typeface="Arial"/>
              </a:rPr>
              <a:t>ed </a:t>
            </a:r>
            <a:r>
              <a:rPr lang="en-US" sz="900" spc="-9" dirty="0">
                <a:latin typeface="Arial"/>
                <a:cs typeface="Arial"/>
              </a:rPr>
              <a:t>a</a:t>
            </a:r>
            <a:r>
              <a:rPr lang="en-US" sz="900" dirty="0">
                <a:latin typeface="Arial"/>
                <a:cs typeface="Arial"/>
              </a:rPr>
              <a:t>bo</a:t>
            </a:r>
            <a:r>
              <a:rPr lang="en-US" sz="900" spc="-9" dirty="0">
                <a:latin typeface="Arial"/>
                <a:cs typeface="Arial"/>
              </a:rPr>
              <a:t>u</a:t>
            </a:r>
            <a:r>
              <a:rPr lang="en-US" sz="900" dirty="0">
                <a:latin typeface="Arial"/>
                <a:cs typeface="Arial"/>
              </a:rPr>
              <a:t>t the</a:t>
            </a:r>
            <a:r>
              <a:rPr lang="en-US" sz="900" spc="-18" dirty="0">
                <a:latin typeface="Arial"/>
                <a:cs typeface="Arial"/>
              </a:rPr>
              <a:t> </a:t>
            </a:r>
            <a:r>
              <a:rPr lang="en-US" sz="900" spc="4" dirty="0">
                <a:latin typeface="Arial"/>
                <a:cs typeface="Arial"/>
              </a:rPr>
              <a:t>s</a:t>
            </a:r>
            <a:r>
              <a:rPr lang="en-US" sz="900" dirty="0">
                <a:latin typeface="Arial"/>
                <a:cs typeface="Arial"/>
              </a:rPr>
              <a:t>a</a:t>
            </a:r>
            <a:r>
              <a:rPr lang="en-US" sz="900" spc="-9" dirty="0">
                <a:latin typeface="Arial"/>
                <a:cs typeface="Arial"/>
              </a:rPr>
              <a:t>m</a:t>
            </a:r>
            <a:r>
              <a:rPr lang="en-US" sz="900" dirty="0">
                <a:latin typeface="Arial"/>
                <a:cs typeface="Arial"/>
              </a:rPr>
              <a:t>e q</a:t>
            </a:r>
            <a:r>
              <a:rPr lang="en-US" sz="900" spc="-9" dirty="0">
                <a:latin typeface="Arial"/>
                <a:cs typeface="Arial"/>
              </a:rPr>
              <a:t>u</a:t>
            </a:r>
            <a:r>
              <a:rPr lang="en-US" sz="900" dirty="0">
                <a:latin typeface="Arial"/>
                <a:cs typeface="Arial"/>
              </a:rPr>
              <a:t>ality</a:t>
            </a:r>
            <a:r>
              <a:rPr lang="en-US" sz="900" spc="-4" dirty="0">
                <a:latin typeface="Arial"/>
                <a:cs typeface="Arial"/>
              </a:rPr>
              <a:t> </a:t>
            </a:r>
            <a:r>
              <a:rPr lang="en-US" sz="900" spc="-9" dirty="0">
                <a:latin typeface="Arial"/>
                <a:cs typeface="Arial"/>
              </a:rPr>
              <a:t>o</a:t>
            </a:r>
            <a:r>
              <a:rPr lang="en-US" sz="900" dirty="0">
                <a:latin typeface="Arial"/>
                <a:cs typeface="Arial"/>
              </a:rPr>
              <a:t>f </a:t>
            </a:r>
            <a:r>
              <a:rPr lang="en-US" sz="900" spc="4" dirty="0">
                <a:latin typeface="Arial"/>
                <a:cs typeface="Arial"/>
              </a:rPr>
              <a:t>c</a:t>
            </a:r>
            <a:r>
              <a:rPr lang="en-US" sz="900" spc="-9" dirty="0">
                <a:latin typeface="Arial"/>
                <a:cs typeface="Arial"/>
              </a:rPr>
              <a:t>a</a:t>
            </a:r>
            <a:r>
              <a:rPr lang="en-US" sz="900" dirty="0">
                <a:latin typeface="Arial"/>
                <a:cs typeface="Arial"/>
              </a:rPr>
              <a:t>re. Di</a:t>
            </a:r>
            <a:r>
              <a:rPr lang="en-US" sz="900" spc="-9" dirty="0">
                <a:latin typeface="Arial"/>
                <a:cs typeface="Arial"/>
              </a:rPr>
              <a:t>f</a:t>
            </a:r>
            <a:r>
              <a:rPr lang="en-US" sz="900" dirty="0">
                <a:latin typeface="Arial"/>
                <a:cs typeface="Arial"/>
              </a:rPr>
              <a:t>fere</a:t>
            </a:r>
            <a:r>
              <a:rPr lang="en-US" sz="900" spc="-9" dirty="0">
                <a:latin typeface="Arial"/>
                <a:cs typeface="Arial"/>
              </a:rPr>
              <a:t>nc</a:t>
            </a:r>
            <a:r>
              <a:rPr lang="en-US" sz="900" dirty="0">
                <a:latin typeface="Arial"/>
                <a:cs typeface="Arial"/>
              </a:rPr>
              <a:t>es</a:t>
            </a:r>
            <a:r>
              <a:rPr lang="en-US" sz="900" spc="4" dirty="0">
                <a:latin typeface="Arial"/>
                <a:cs typeface="Arial"/>
              </a:rPr>
              <a:t> </a:t>
            </a:r>
            <a:r>
              <a:rPr lang="en-US" sz="900" dirty="0">
                <a:latin typeface="Arial"/>
                <a:cs typeface="Arial"/>
              </a:rPr>
              <a:t>a</a:t>
            </a:r>
            <a:r>
              <a:rPr lang="en-US" sz="900" spc="-13" dirty="0">
                <a:latin typeface="Arial"/>
                <a:cs typeface="Arial"/>
              </a:rPr>
              <a:t>r</a:t>
            </a:r>
            <a:r>
              <a:rPr lang="en-US" sz="900" dirty="0">
                <a:latin typeface="Arial"/>
                <a:cs typeface="Arial"/>
              </a:rPr>
              <a:t>e not </a:t>
            </a:r>
            <a:r>
              <a:rPr lang="en-US" sz="900" spc="4" dirty="0">
                <a:latin typeface="Arial"/>
                <a:cs typeface="Arial"/>
              </a:rPr>
              <a:t>s</a:t>
            </a:r>
            <a:r>
              <a:rPr lang="en-US" sz="900" dirty="0">
                <a:latin typeface="Arial"/>
                <a:cs typeface="Arial"/>
              </a:rPr>
              <a:t>tat</a:t>
            </a:r>
            <a:r>
              <a:rPr lang="en-US" sz="900" spc="-9" dirty="0">
                <a:latin typeface="Arial"/>
                <a:cs typeface="Arial"/>
              </a:rPr>
              <a:t>i</a:t>
            </a:r>
            <a:r>
              <a:rPr lang="en-US" sz="900" spc="4" dirty="0">
                <a:latin typeface="Arial"/>
                <a:cs typeface="Arial"/>
              </a:rPr>
              <a:t>s</a:t>
            </a:r>
            <a:r>
              <a:rPr lang="en-US" sz="900" dirty="0">
                <a:latin typeface="Arial"/>
                <a:cs typeface="Arial"/>
              </a:rPr>
              <a:t>t</a:t>
            </a:r>
            <a:r>
              <a:rPr lang="en-US" sz="900" spc="-9" dirty="0">
                <a:latin typeface="Arial"/>
                <a:cs typeface="Arial"/>
              </a:rPr>
              <a:t>i</a:t>
            </a:r>
            <a:r>
              <a:rPr lang="en-US" sz="900" spc="4" dirty="0">
                <a:latin typeface="Arial"/>
                <a:cs typeface="Arial"/>
              </a:rPr>
              <a:t>c</a:t>
            </a:r>
            <a:r>
              <a:rPr lang="en-US" sz="900" spc="-9" dirty="0">
                <a:latin typeface="Arial"/>
                <a:cs typeface="Arial"/>
              </a:rPr>
              <a:t>a</a:t>
            </a:r>
            <a:r>
              <a:rPr lang="en-US" sz="900" dirty="0">
                <a:latin typeface="Arial"/>
                <a:cs typeface="Arial"/>
              </a:rPr>
              <a:t>lly</a:t>
            </a:r>
            <a:r>
              <a:rPr lang="en-US" sz="900" spc="-9" dirty="0">
                <a:latin typeface="Arial"/>
                <a:cs typeface="Arial"/>
              </a:rPr>
              <a:t> </a:t>
            </a:r>
            <a:r>
              <a:rPr lang="en-US" sz="900" spc="4" dirty="0">
                <a:latin typeface="Arial"/>
                <a:cs typeface="Arial"/>
              </a:rPr>
              <a:t>s</a:t>
            </a:r>
            <a:r>
              <a:rPr lang="en-US" sz="900" spc="-9" dirty="0">
                <a:latin typeface="Arial"/>
                <a:cs typeface="Arial"/>
              </a:rPr>
              <a:t>i</a:t>
            </a:r>
            <a:r>
              <a:rPr lang="en-US" sz="900" dirty="0">
                <a:latin typeface="Arial"/>
                <a:cs typeface="Arial"/>
              </a:rPr>
              <a:t>gni</a:t>
            </a:r>
            <a:r>
              <a:rPr lang="en-US" sz="900" spc="-9" dirty="0">
                <a:latin typeface="Arial"/>
                <a:cs typeface="Arial"/>
              </a:rPr>
              <a:t>f</a:t>
            </a:r>
            <a:r>
              <a:rPr lang="en-US" sz="900" dirty="0">
                <a:latin typeface="Arial"/>
                <a:cs typeface="Arial"/>
              </a:rPr>
              <a:t>i</a:t>
            </a:r>
            <a:r>
              <a:rPr lang="en-US" sz="900" spc="-9" dirty="0">
                <a:latin typeface="Arial"/>
                <a:cs typeface="Arial"/>
              </a:rPr>
              <a:t>c</a:t>
            </a:r>
            <a:r>
              <a:rPr lang="en-US" sz="900" dirty="0">
                <a:latin typeface="Arial"/>
                <a:cs typeface="Arial"/>
              </a:rPr>
              <a:t>ant or</a:t>
            </a:r>
            <a:r>
              <a:rPr lang="en-US" sz="900" spc="4" dirty="0">
                <a:latin typeface="Arial"/>
                <a:cs typeface="Arial"/>
              </a:rPr>
              <a:t> </a:t>
            </a:r>
            <a:r>
              <a:rPr lang="en-US" sz="900" dirty="0">
                <a:latin typeface="Arial"/>
                <a:cs typeface="Arial"/>
              </a:rPr>
              <a:t>are</a:t>
            </a:r>
            <a:r>
              <a:rPr lang="en-US" sz="900" spc="-9" dirty="0">
                <a:latin typeface="Arial"/>
                <a:cs typeface="Arial"/>
              </a:rPr>
              <a:t> s</a:t>
            </a:r>
            <a:r>
              <a:rPr lang="en-US" sz="900" spc="4" dirty="0">
                <a:latin typeface="Arial"/>
                <a:cs typeface="Arial"/>
              </a:rPr>
              <a:t>m</a:t>
            </a:r>
            <a:r>
              <a:rPr lang="en-US" sz="900" dirty="0">
                <a:latin typeface="Arial"/>
                <a:cs typeface="Arial"/>
              </a:rPr>
              <a:t>al</a:t>
            </a:r>
            <a:r>
              <a:rPr lang="en-US" sz="900" spc="-9" dirty="0">
                <a:latin typeface="Arial"/>
                <a:cs typeface="Arial"/>
              </a:rPr>
              <a:t>l</a:t>
            </a:r>
            <a:r>
              <a:rPr lang="en-US" sz="900" dirty="0">
                <a:latin typeface="Arial"/>
                <a:cs typeface="Arial"/>
              </a:rPr>
              <a:t>er t</a:t>
            </a:r>
            <a:r>
              <a:rPr lang="en-US" sz="900" spc="-9" dirty="0">
                <a:latin typeface="Arial"/>
                <a:cs typeface="Arial"/>
              </a:rPr>
              <a:t>h</a:t>
            </a:r>
            <a:r>
              <a:rPr lang="en-US" sz="900" dirty="0">
                <a:latin typeface="Arial"/>
                <a:cs typeface="Arial"/>
              </a:rPr>
              <a:t>an </a:t>
            </a:r>
            <a:r>
              <a:rPr lang="en-US" sz="900" spc="-9" dirty="0">
                <a:latin typeface="Arial"/>
                <a:cs typeface="Arial"/>
              </a:rPr>
              <a:t>1</a:t>
            </a:r>
            <a:r>
              <a:rPr lang="en-US" sz="900" dirty="0">
                <a:latin typeface="Arial"/>
                <a:cs typeface="Arial"/>
              </a:rPr>
              <a:t>0%.</a:t>
            </a:r>
          </a:p>
          <a:p>
            <a:pPr marL="391525" marR="365826" indent="-171450">
              <a:spcAft>
                <a:spcPts val="1097"/>
              </a:spcAft>
              <a:buFont typeface="Arial" panose="020B0604020202020204" pitchFamily="34" charset="0"/>
              <a:buChar char="•"/>
              <a:tabLst>
                <a:tab pos="429119" algn="l"/>
              </a:tabLst>
            </a:pPr>
            <a:r>
              <a:rPr lang="en-US" sz="900" b="1" dirty="0">
                <a:latin typeface="Arial"/>
                <a:cs typeface="Arial"/>
              </a:rPr>
              <a:t>Worse</a:t>
            </a:r>
            <a:r>
              <a:rPr lang="en-US" sz="900" b="1" spc="4" dirty="0">
                <a:latin typeface="Arial"/>
                <a:cs typeface="Arial"/>
              </a:rPr>
              <a:t> </a:t>
            </a:r>
            <a:r>
              <a:rPr lang="en-US" sz="900" dirty="0">
                <a:latin typeface="Arial"/>
                <a:cs typeface="Arial"/>
              </a:rPr>
              <a:t>= </a:t>
            </a:r>
            <a:r>
              <a:rPr lang="en-US" sz="900" spc="-13" dirty="0">
                <a:latin typeface="Arial"/>
                <a:cs typeface="Arial"/>
              </a:rPr>
              <a:t>P</a:t>
            </a:r>
            <a:r>
              <a:rPr lang="en-US" sz="900" dirty="0">
                <a:latin typeface="Arial"/>
                <a:cs typeface="Arial"/>
              </a:rPr>
              <a:t>opu</a:t>
            </a:r>
            <a:r>
              <a:rPr lang="en-US" sz="900" spc="-9" dirty="0">
                <a:latin typeface="Arial"/>
                <a:cs typeface="Arial"/>
              </a:rPr>
              <a:t>l</a:t>
            </a:r>
            <a:r>
              <a:rPr lang="en-US" sz="900" dirty="0">
                <a:latin typeface="Arial"/>
                <a:cs typeface="Arial"/>
              </a:rPr>
              <a:t>at</a:t>
            </a:r>
            <a:r>
              <a:rPr lang="en-US" sz="900" spc="-9" dirty="0">
                <a:latin typeface="Arial"/>
                <a:cs typeface="Arial"/>
              </a:rPr>
              <a:t>i</a:t>
            </a:r>
            <a:r>
              <a:rPr lang="en-US" sz="900" dirty="0">
                <a:latin typeface="Arial"/>
                <a:cs typeface="Arial"/>
              </a:rPr>
              <a:t>on r</a:t>
            </a:r>
            <a:r>
              <a:rPr lang="en-US" sz="900" spc="-9" dirty="0">
                <a:latin typeface="Arial"/>
                <a:cs typeface="Arial"/>
              </a:rPr>
              <a:t>e</a:t>
            </a:r>
            <a:r>
              <a:rPr lang="en-US" sz="900" spc="4" dirty="0">
                <a:latin typeface="Arial"/>
                <a:cs typeface="Arial"/>
              </a:rPr>
              <a:t>c</a:t>
            </a:r>
            <a:r>
              <a:rPr lang="en-US" sz="900" dirty="0">
                <a:latin typeface="Arial"/>
                <a:cs typeface="Arial"/>
              </a:rPr>
              <a:t>ei</a:t>
            </a:r>
            <a:r>
              <a:rPr lang="en-US" sz="900" spc="-9" dirty="0">
                <a:latin typeface="Arial"/>
                <a:cs typeface="Arial"/>
              </a:rPr>
              <a:t>v</a:t>
            </a:r>
            <a:r>
              <a:rPr lang="en-US" sz="900" dirty="0">
                <a:latin typeface="Arial"/>
                <a:cs typeface="Arial"/>
              </a:rPr>
              <a:t>ed</a:t>
            </a:r>
            <a:r>
              <a:rPr lang="en-US" sz="900" spc="-18" dirty="0">
                <a:latin typeface="Arial"/>
                <a:cs typeface="Arial"/>
              </a:rPr>
              <a:t> </a:t>
            </a:r>
            <a:r>
              <a:rPr lang="en-US" sz="900" spc="-13" dirty="0">
                <a:latin typeface="Arial"/>
                <a:cs typeface="Arial"/>
              </a:rPr>
              <a:t>w</a:t>
            </a:r>
            <a:r>
              <a:rPr lang="en-US" sz="900" dirty="0">
                <a:latin typeface="Arial"/>
                <a:cs typeface="Arial"/>
              </a:rPr>
              <a:t>or</a:t>
            </a:r>
            <a:r>
              <a:rPr lang="en-US" sz="900" spc="4" dirty="0">
                <a:latin typeface="Arial"/>
                <a:cs typeface="Arial"/>
              </a:rPr>
              <a:t>s</a:t>
            </a:r>
            <a:r>
              <a:rPr lang="en-US" sz="900" dirty="0">
                <a:latin typeface="Arial"/>
                <a:cs typeface="Arial"/>
              </a:rPr>
              <a:t>e qua</a:t>
            </a:r>
            <a:r>
              <a:rPr lang="en-US" sz="900" spc="-9" dirty="0">
                <a:latin typeface="Arial"/>
                <a:cs typeface="Arial"/>
              </a:rPr>
              <a:t>l</a:t>
            </a:r>
            <a:r>
              <a:rPr lang="en-US" sz="900" dirty="0">
                <a:latin typeface="Arial"/>
                <a:cs typeface="Arial"/>
              </a:rPr>
              <a:t>ity</a:t>
            </a:r>
            <a:r>
              <a:rPr lang="en-US" sz="900" spc="-4" dirty="0">
                <a:latin typeface="Arial"/>
                <a:cs typeface="Arial"/>
              </a:rPr>
              <a:t> </a:t>
            </a:r>
            <a:r>
              <a:rPr lang="en-US" sz="900" dirty="0">
                <a:latin typeface="Arial"/>
                <a:cs typeface="Arial"/>
              </a:rPr>
              <a:t>of</a:t>
            </a:r>
            <a:r>
              <a:rPr lang="en-US" sz="900" spc="-9" dirty="0">
                <a:latin typeface="Arial"/>
                <a:cs typeface="Arial"/>
              </a:rPr>
              <a:t> </a:t>
            </a:r>
            <a:r>
              <a:rPr lang="en-US" sz="900" spc="4" dirty="0">
                <a:latin typeface="Arial"/>
                <a:cs typeface="Arial"/>
              </a:rPr>
              <a:t>c</a:t>
            </a:r>
            <a:r>
              <a:rPr lang="en-US" sz="900" dirty="0">
                <a:latin typeface="Arial"/>
                <a:cs typeface="Arial"/>
              </a:rPr>
              <a:t>are </a:t>
            </a:r>
            <a:r>
              <a:rPr lang="en-US" sz="900" spc="-9" dirty="0">
                <a:latin typeface="Arial"/>
                <a:cs typeface="Arial"/>
              </a:rPr>
              <a:t>t</a:t>
            </a:r>
            <a:r>
              <a:rPr lang="en-US" sz="900" dirty="0">
                <a:latin typeface="Arial"/>
                <a:cs typeface="Arial"/>
              </a:rPr>
              <a:t>han </a:t>
            </a:r>
            <a:r>
              <a:rPr lang="en-US" sz="900" spc="-9" dirty="0">
                <a:latin typeface="Arial"/>
                <a:cs typeface="Arial"/>
              </a:rPr>
              <a:t>r</a:t>
            </a:r>
            <a:r>
              <a:rPr lang="en-US" sz="900" dirty="0">
                <a:latin typeface="Arial"/>
                <a:cs typeface="Arial"/>
              </a:rPr>
              <a:t>ef</a:t>
            </a:r>
            <a:r>
              <a:rPr lang="en-US" sz="900" spc="-9" dirty="0">
                <a:latin typeface="Arial"/>
                <a:cs typeface="Arial"/>
              </a:rPr>
              <a:t>e</a:t>
            </a:r>
            <a:r>
              <a:rPr lang="en-US" sz="900" dirty="0">
                <a:latin typeface="Arial"/>
                <a:cs typeface="Arial"/>
              </a:rPr>
              <a:t>ren</a:t>
            </a:r>
            <a:r>
              <a:rPr lang="en-US" sz="900" spc="4" dirty="0">
                <a:latin typeface="Arial"/>
                <a:cs typeface="Arial"/>
              </a:rPr>
              <a:t>c</a:t>
            </a:r>
            <a:r>
              <a:rPr lang="en-US" sz="900" dirty="0">
                <a:latin typeface="Arial"/>
                <a:cs typeface="Arial"/>
              </a:rPr>
              <a:t>e</a:t>
            </a:r>
            <a:r>
              <a:rPr lang="en-US" sz="900" spc="-9" dirty="0">
                <a:latin typeface="Arial"/>
                <a:cs typeface="Arial"/>
              </a:rPr>
              <a:t> </a:t>
            </a:r>
            <a:r>
              <a:rPr lang="en-US" sz="900" dirty="0">
                <a:latin typeface="Arial"/>
                <a:cs typeface="Arial"/>
              </a:rPr>
              <a:t>gro</a:t>
            </a:r>
            <a:r>
              <a:rPr lang="en-US" sz="900" spc="-9" dirty="0">
                <a:latin typeface="Arial"/>
                <a:cs typeface="Arial"/>
              </a:rPr>
              <a:t>u</a:t>
            </a:r>
            <a:r>
              <a:rPr lang="en-US" sz="900" dirty="0">
                <a:latin typeface="Arial"/>
                <a:cs typeface="Arial"/>
              </a:rPr>
              <a:t>p. Di</a:t>
            </a:r>
            <a:r>
              <a:rPr lang="en-US" sz="900" spc="-9" dirty="0">
                <a:latin typeface="Arial"/>
                <a:cs typeface="Arial"/>
              </a:rPr>
              <a:t>f</a:t>
            </a:r>
            <a:r>
              <a:rPr lang="en-US" sz="900" dirty="0">
                <a:latin typeface="Arial"/>
                <a:cs typeface="Arial"/>
              </a:rPr>
              <a:t>fere</a:t>
            </a:r>
            <a:r>
              <a:rPr lang="en-US" sz="900" spc="-9" dirty="0">
                <a:latin typeface="Arial"/>
                <a:cs typeface="Arial"/>
              </a:rPr>
              <a:t>n</a:t>
            </a:r>
            <a:r>
              <a:rPr lang="en-US" sz="900" spc="4" dirty="0">
                <a:latin typeface="Arial"/>
                <a:cs typeface="Arial"/>
              </a:rPr>
              <a:t>c</a:t>
            </a:r>
            <a:r>
              <a:rPr lang="en-US" sz="900" spc="-9" dirty="0">
                <a:latin typeface="Arial"/>
                <a:cs typeface="Arial"/>
              </a:rPr>
              <a:t>e</a:t>
            </a:r>
            <a:r>
              <a:rPr lang="en-US" sz="900" dirty="0">
                <a:latin typeface="Arial"/>
                <a:cs typeface="Arial"/>
              </a:rPr>
              <a:t>s</a:t>
            </a:r>
            <a:r>
              <a:rPr lang="en-US" sz="900" spc="4" dirty="0">
                <a:latin typeface="Arial"/>
                <a:cs typeface="Arial"/>
              </a:rPr>
              <a:t> </a:t>
            </a:r>
            <a:r>
              <a:rPr lang="en-US" sz="900" dirty="0">
                <a:latin typeface="Arial"/>
                <a:cs typeface="Arial"/>
              </a:rPr>
              <a:t>are</a:t>
            </a:r>
            <a:r>
              <a:rPr lang="en-US" sz="900" spc="-9" dirty="0">
                <a:latin typeface="Arial"/>
                <a:cs typeface="Arial"/>
              </a:rPr>
              <a:t> </a:t>
            </a:r>
            <a:r>
              <a:rPr lang="en-US" sz="900" spc="-4" dirty="0">
                <a:latin typeface="Arial"/>
                <a:cs typeface="Arial"/>
              </a:rPr>
              <a:t>s</a:t>
            </a:r>
            <a:r>
              <a:rPr lang="en-US" sz="900" dirty="0">
                <a:latin typeface="Arial"/>
                <a:cs typeface="Arial"/>
              </a:rPr>
              <a:t>tat</a:t>
            </a:r>
            <a:r>
              <a:rPr lang="en-US" sz="900" spc="4" dirty="0">
                <a:latin typeface="Arial"/>
                <a:cs typeface="Arial"/>
              </a:rPr>
              <a:t>i</a:t>
            </a:r>
            <a:r>
              <a:rPr lang="en-US" sz="900" spc="-9" dirty="0">
                <a:latin typeface="Arial"/>
                <a:cs typeface="Arial"/>
              </a:rPr>
              <a:t>s</a:t>
            </a:r>
            <a:r>
              <a:rPr lang="en-US" sz="900" dirty="0">
                <a:latin typeface="Arial"/>
                <a:cs typeface="Arial"/>
              </a:rPr>
              <a:t>t</a:t>
            </a:r>
            <a:r>
              <a:rPr lang="en-US" sz="900" spc="4" dirty="0">
                <a:latin typeface="Arial"/>
                <a:cs typeface="Arial"/>
              </a:rPr>
              <a:t>i</a:t>
            </a:r>
            <a:r>
              <a:rPr lang="en-US" sz="900" spc="-9" dirty="0">
                <a:latin typeface="Arial"/>
                <a:cs typeface="Arial"/>
              </a:rPr>
              <a:t>c</a:t>
            </a:r>
            <a:r>
              <a:rPr lang="en-US" sz="900" dirty="0">
                <a:latin typeface="Arial"/>
                <a:cs typeface="Arial"/>
              </a:rPr>
              <a:t>ally </a:t>
            </a:r>
            <a:r>
              <a:rPr lang="en-US" sz="900" spc="4" dirty="0">
                <a:latin typeface="Arial"/>
                <a:cs typeface="Arial"/>
              </a:rPr>
              <a:t>s</a:t>
            </a:r>
            <a:r>
              <a:rPr lang="en-US" sz="900" dirty="0">
                <a:latin typeface="Arial"/>
                <a:cs typeface="Arial"/>
              </a:rPr>
              <a:t>ig</a:t>
            </a:r>
            <a:r>
              <a:rPr lang="en-US" sz="900" spc="-9" dirty="0">
                <a:latin typeface="Arial"/>
                <a:cs typeface="Arial"/>
              </a:rPr>
              <a:t>n</a:t>
            </a:r>
            <a:r>
              <a:rPr lang="en-US" sz="900" dirty="0">
                <a:latin typeface="Arial"/>
                <a:cs typeface="Arial"/>
              </a:rPr>
              <a:t>if</a:t>
            </a:r>
            <a:r>
              <a:rPr lang="en-US" sz="900" spc="-9" dirty="0">
                <a:latin typeface="Arial"/>
                <a:cs typeface="Arial"/>
              </a:rPr>
              <a:t>i</a:t>
            </a:r>
            <a:r>
              <a:rPr lang="en-US" sz="900" spc="4" dirty="0">
                <a:latin typeface="Arial"/>
                <a:cs typeface="Arial"/>
              </a:rPr>
              <a:t>c</a:t>
            </a:r>
            <a:r>
              <a:rPr lang="en-US" sz="900" dirty="0">
                <a:latin typeface="Arial"/>
                <a:cs typeface="Arial"/>
              </a:rPr>
              <a:t>an</a:t>
            </a:r>
            <a:r>
              <a:rPr lang="en-US" sz="900" spc="-9" dirty="0">
                <a:latin typeface="Arial"/>
                <a:cs typeface="Arial"/>
              </a:rPr>
              <a:t>t</a:t>
            </a:r>
            <a:r>
              <a:rPr lang="en-US" sz="900" dirty="0">
                <a:latin typeface="Arial"/>
                <a:cs typeface="Arial"/>
              </a:rPr>
              <a:t>, e</a:t>
            </a:r>
            <a:r>
              <a:rPr lang="en-US" sz="900" spc="-9" dirty="0">
                <a:latin typeface="Arial"/>
                <a:cs typeface="Arial"/>
              </a:rPr>
              <a:t>q</a:t>
            </a:r>
            <a:r>
              <a:rPr lang="en-US" sz="900" dirty="0">
                <a:latin typeface="Arial"/>
                <a:cs typeface="Arial"/>
              </a:rPr>
              <a:t>ual</a:t>
            </a:r>
            <a:r>
              <a:rPr lang="en-US" sz="900" spc="-9" dirty="0">
                <a:latin typeface="Arial"/>
                <a:cs typeface="Arial"/>
              </a:rPr>
              <a:t> </a:t>
            </a:r>
            <a:r>
              <a:rPr lang="en-US" sz="900" dirty="0">
                <a:latin typeface="Arial"/>
                <a:cs typeface="Arial"/>
              </a:rPr>
              <a:t>to or</a:t>
            </a:r>
            <a:r>
              <a:rPr lang="en-US" sz="900" spc="-13" dirty="0">
                <a:latin typeface="Arial"/>
                <a:cs typeface="Arial"/>
              </a:rPr>
              <a:t> </a:t>
            </a:r>
            <a:r>
              <a:rPr lang="en-US" sz="900" spc="4" dirty="0">
                <a:latin typeface="Arial"/>
                <a:cs typeface="Arial"/>
              </a:rPr>
              <a:t>l</a:t>
            </a:r>
            <a:r>
              <a:rPr lang="en-US" sz="900" dirty="0">
                <a:latin typeface="Arial"/>
                <a:cs typeface="Arial"/>
              </a:rPr>
              <a:t>ar</a:t>
            </a:r>
            <a:r>
              <a:rPr lang="en-US" sz="900" spc="-9" dirty="0">
                <a:latin typeface="Arial"/>
                <a:cs typeface="Arial"/>
              </a:rPr>
              <a:t>g</a:t>
            </a:r>
            <a:r>
              <a:rPr lang="en-US" sz="900" dirty="0">
                <a:latin typeface="Arial"/>
                <a:cs typeface="Arial"/>
              </a:rPr>
              <a:t>er </a:t>
            </a:r>
            <a:r>
              <a:rPr lang="en-US" sz="900" spc="-9" dirty="0">
                <a:latin typeface="Arial"/>
                <a:cs typeface="Arial"/>
              </a:rPr>
              <a:t>t</a:t>
            </a:r>
            <a:r>
              <a:rPr lang="en-US" sz="900" dirty="0">
                <a:latin typeface="Arial"/>
                <a:cs typeface="Arial"/>
              </a:rPr>
              <a:t>han </a:t>
            </a:r>
            <a:r>
              <a:rPr lang="en-US" sz="900" spc="-9" dirty="0">
                <a:latin typeface="Arial"/>
                <a:cs typeface="Arial"/>
              </a:rPr>
              <a:t>1</a:t>
            </a:r>
            <a:r>
              <a:rPr lang="en-US" sz="900" dirty="0">
                <a:latin typeface="Arial"/>
                <a:cs typeface="Arial"/>
              </a:rPr>
              <a:t>0%,</a:t>
            </a:r>
            <a:r>
              <a:rPr lang="en-US" sz="900" spc="-9" dirty="0">
                <a:latin typeface="Arial"/>
                <a:cs typeface="Arial"/>
              </a:rPr>
              <a:t> </a:t>
            </a:r>
            <a:r>
              <a:rPr lang="en-US" sz="900" dirty="0">
                <a:latin typeface="Arial"/>
                <a:cs typeface="Arial"/>
              </a:rPr>
              <a:t>and </a:t>
            </a:r>
            <a:r>
              <a:rPr lang="en-US" sz="900" spc="-9" dirty="0">
                <a:latin typeface="Arial"/>
                <a:cs typeface="Arial"/>
              </a:rPr>
              <a:t>f</a:t>
            </a:r>
            <a:r>
              <a:rPr lang="en-US" sz="900" dirty="0">
                <a:latin typeface="Arial"/>
                <a:cs typeface="Arial"/>
              </a:rPr>
              <a:t>a</a:t>
            </a:r>
            <a:r>
              <a:rPr lang="en-US" sz="900" spc="-9" dirty="0">
                <a:latin typeface="Arial"/>
                <a:cs typeface="Arial"/>
              </a:rPr>
              <a:t>v</a:t>
            </a:r>
            <a:r>
              <a:rPr lang="en-US" sz="900" dirty="0">
                <a:latin typeface="Arial"/>
                <a:cs typeface="Arial"/>
              </a:rPr>
              <a:t>or the</a:t>
            </a:r>
            <a:r>
              <a:rPr lang="en-US" sz="900" spc="13" dirty="0">
                <a:latin typeface="Arial"/>
                <a:cs typeface="Arial"/>
              </a:rPr>
              <a:t> </a:t>
            </a:r>
            <a:r>
              <a:rPr lang="en-US" sz="900" dirty="0">
                <a:latin typeface="Arial"/>
                <a:cs typeface="Arial"/>
              </a:rPr>
              <a:t>refe</a:t>
            </a:r>
            <a:r>
              <a:rPr lang="en-US" sz="900" spc="-13" dirty="0">
                <a:latin typeface="Arial"/>
                <a:cs typeface="Arial"/>
              </a:rPr>
              <a:t>r</a:t>
            </a:r>
            <a:r>
              <a:rPr lang="en-US" sz="900" spc="-9" dirty="0">
                <a:latin typeface="Arial"/>
                <a:cs typeface="Arial"/>
              </a:rPr>
              <a:t>e</a:t>
            </a:r>
            <a:r>
              <a:rPr lang="en-US" sz="900" dirty="0">
                <a:latin typeface="Arial"/>
                <a:cs typeface="Arial"/>
              </a:rPr>
              <a:t>n</a:t>
            </a:r>
            <a:r>
              <a:rPr lang="en-US" sz="900" spc="4" dirty="0">
                <a:latin typeface="Arial"/>
                <a:cs typeface="Arial"/>
              </a:rPr>
              <a:t>c</a:t>
            </a:r>
            <a:r>
              <a:rPr lang="en-US" sz="900" dirty="0">
                <a:latin typeface="Arial"/>
                <a:cs typeface="Arial"/>
              </a:rPr>
              <a:t>e</a:t>
            </a:r>
            <a:r>
              <a:rPr lang="en-US" sz="900" spc="-4" dirty="0">
                <a:latin typeface="Arial"/>
                <a:cs typeface="Arial"/>
              </a:rPr>
              <a:t> </a:t>
            </a:r>
            <a:r>
              <a:rPr lang="en-US" sz="900" dirty="0">
                <a:latin typeface="Arial"/>
                <a:cs typeface="Arial"/>
              </a:rPr>
              <a:t>grou</a:t>
            </a:r>
            <a:r>
              <a:rPr lang="en-US" sz="900" spc="-9" dirty="0">
                <a:latin typeface="Arial"/>
                <a:cs typeface="Arial"/>
              </a:rPr>
              <a:t>p</a:t>
            </a:r>
            <a:r>
              <a:rPr lang="en-US" sz="900" dirty="0">
                <a:latin typeface="Arial"/>
                <a:cs typeface="Arial"/>
              </a:rPr>
              <a:t>.</a:t>
            </a:r>
          </a:p>
          <a:p>
            <a:pPr marL="171450" indent="-171450">
              <a:buFont typeface="Arial" panose="020B0604020202020204" pitchFamily="34" charset="0"/>
              <a:buChar char="•"/>
            </a:pPr>
            <a:r>
              <a:rPr lang="en-US" b="1" dirty="0" smtClean="0">
                <a:cs typeface="Times New Roman" panose="02020603050405020304" pitchFamily="18" charset="0"/>
              </a:rPr>
              <a:t>Groups With Dispa</a:t>
            </a:r>
            <a:r>
              <a:rPr lang="en-US" b="1" spc="-4" dirty="0" smtClean="0">
                <a:cs typeface="Times New Roman" panose="02020603050405020304" pitchFamily="18" charset="0"/>
              </a:rPr>
              <a:t>r</a:t>
            </a:r>
            <a:r>
              <a:rPr lang="en-US" b="1" dirty="0" smtClean="0">
                <a:cs typeface="Times New Roman" panose="02020603050405020304" pitchFamily="18" charset="0"/>
              </a:rPr>
              <a:t>iti</a:t>
            </a:r>
            <a:r>
              <a:rPr lang="en-US" b="1" spc="-4" dirty="0" smtClean="0">
                <a:cs typeface="Times New Roman" panose="02020603050405020304" pitchFamily="18" charset="0"/>
              </a:rPr>
              <a:t>e</a:t>
            </a:r>
            <a:r>
              <a:rPr lang="en-US" b="1" dirty="0" smtClean="0">
                <a:cs typeface="Times New Roman" panose="02020603050405020304" pitchFamily="18" charset="0"/>
              </a:rPr>
              <a:t>s:</a:t>
            </a:r>
            <a:endParaRPr lang="en-US" dirty="0" smtClean="0">
              <a:cs typeface="Times New Roman" panose="02020603050405020304" pitchFamily="18" charset="0"/>
            </a:endParaRPr>
          </a:p>
          <a:p>
            <a:pPr marL="347472" marR="200914" indent="-182880">
              <a:buFont typeface="Arial" panose="020B0604020202020204" pitchFamily="34" charset="0"/>
              <a:buChar char="•"/>
              <a:tabLst>
                <a:tab pos="220076" algn="l"/>
              </a:tabLst>
            </a:pPr>
            <a:r>
              <a:rPr lang="en-US" dirty="0" smtClean="0">
                <a:cs typeface="Times New Roman" panose="02020603050405020304" pitchFamily="18" charset="0"/>
              </a:rPr>
              <a:t>Hispanics received worse care for 70% of Person-Centered Care measures.</a:t>
            </a:r>
          </a:p>
          <a:p>
            <a:pPr marL="347472" marR="200914" indent="-182880">
              <a:buFont typeface="Arial" panose="020B0604020202020204" pitchFamily="34" charset="0"/>
              <a:buChar char="•"/>
              <a:tabLst>
                <a:tab pos="220076" algn="l"/>
              </a:tabLst>
            </a:pPr>
            <a:r>
              <a:rPr lang="en-US" dirty="0" smtClean="0">
                <a:cs typeface="Times New Roman" panose="02020603050405020304" pitchFamily="18" charset="0"/>
              </a:rPr>
              <a:t>Hispanics received worse care for about 30% of measures of Effective Treatment and Healthy Living.</a:t>
            </a:r>
          </a:p>
          <a:p>
            <a:pPr marL="347472" marR="200914" indent="-182880">
              <a:buFont typeface="Arial" panose="020B0604020202020204" pitchFamily="34" charset="0"/>
              <a:buChar char="•"/>
              <a:tabLst>
                <a:tab pos="220076" algn="l"/>
              </a:tabLst>
            </a:pPr>
            <a:r>
              <a:rPr lang="en-US" dirty="0" smtClean="0">
                <a:cs typeface="Times New Roman" panose="02020603050405020304" pitchFamily="18" charset="0"/>
              </a:rPr>
              <a:t>Hispanics received worse care for 8% of Patient</a:t>
            </a:r>
            <a:r>
              <a:rPr lang="en-US" baseline="0" dirty="0" smtClean="0">
                <a:cs typeface="Times New Roman" panose="02020603050405020304" pitchFamily="18" charset="0"/>
              </a:rPr>
              <a:t> Safety </a:t>
            </a:r>
            <a:r>
              <a:rPr lang="en-US" dirty="0" smtClean="0">
                <a:cs typeface="Times New Roman" panose="02020603050405020304" pitchFamily="18" charset="0"/>
              </a:rPr>
              <a:t>measures.</a:t>
            </a:r>
          </a:p>
          <a:p>
            <a:pPr marL="220657" marR="200914" indent="-209044">
              <a:buFont typeface="Symbol"/>
              <a:buChar char=""/>
              <a:tabLst>
                <a:tab pos="220076" algn="l"/>
              </a:tabLst>
            </a:pP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3EF0EEC-1D1B-4067-A962-C742C5F9CB51}" type="slidenum">
              <a:rPr lang="en-US" smtClean="0"/>
              <a:t>78</a:t>
            </a:fld>
            <a:endParaRPr lang="en-US"/>
          </a:p>
        </p:txBody>
      </p:sp>
    </p:spTree>
    <p:extLst>
      <p:ext uri="{BB962C8B-B14F-4D97-AF65-F5344CB8AC3E}">
        <p14:creationId xmlns:p14="http://schemas.microsoft.com/office/powerpoint/2010/main" val="78113385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696913"/>
            <a:ext cx="6143625" cy="4608512"/>
          </a:xfrm>
        </p:spPr>
      </p:sp>
      <p:sp>
        <p:nvSpPr>
          <p:cNvPr id="3" name="Notes Placeholder 2"/>
          <p:cNvSpPr>
            <a:spLocks noGrp="1"/>
          </p:cNvSpPr>
          <p:nvPr>
            <p:ph type="body" idx="1"/>
          </p:nvPr>
        </p:nvSpPr>
        <p:spPr>
          <a:xfrm>
            <a:off x="701040" y="5486400"/>
            <a:ext cx="5775960" cy="3112770"/>
          </a:xfrm>
        </p:spPr>
        <p:txBody>
          <a:bodyPr>
            <a:normAutofit lnSpcReduction="10000"/>
          </a:bodyPr>
          <a:lstStyle/>
          <a:p>
            <a:r>
              <a:rPr lang="en-US" sz="900" b="1" dirty="0">
                <a:latin typeface="Arial"/>
                <a:cs typeface="Arial"/>
              </a:rPr>
              <a:t>K</a:t>
            </a:r>
            <a:r>
              <a:rPr lang="en-US" sz="900" b="1" spc="22" dirty="0">
                <a:latin typeface="Arial"/>
                <a:cs typeface="Arial"/>
              </a:rPr>
              <a:t>e</a:t>
            </a:r>
            <a:r>
              <a:rPr lang="en-US" sz="900" b="1" spc="-32" dirty="0">
                <a:latin typeface="Arial"/>
                <a:cs typeface="Arial"/>
              </a:rPr>
              <a:t>y</a:t>
            </a:r>
            <a:r>
              <a:rPr lang="en-US" sz="900" b="1" dirty="0">
                <a:latin typeface="Arial"/>
                <a:cs typeface="Arial"/>
              </a:rPr>
              <a:t>:</a:t>
            </a:r>
            <a:r>
              <a:rPr lang="en-US" sz="900" b="1" spc="-9" dirty="0">
                <a:latin typeface="Arial"/>
                <a:cs typeface="Arial"/>
              </a:rPr>
              <a:t> </a:t>
            </a:r>
            <a:r>
              <a:rPr lang="en-US" sz="900" dirty="0">
                <a:latin typeface="Arial"/>
                <a:cs typeface="Arial"/>
              </a:rPr>
              <a:t>AI/AN = A</a:t>
            </a:r>
            <a:r>
              <a:rPr lang="en-US" sz="900" spc="4" dirty="0">
                <a:latin typeface="Arial"/>
                <a:cs typeface="Arial"/>
              </a:rPr>
              <a:t>m</a:t>
            </a:r>
            <a:r>
              <a:rPr lang="en-US" sz="900" dirty="0">
                <a:latin typeface="Arial"/>
                <a:cs typeface="Arial"/>
              </a:rPr>
              <a:t>eri</a:t>
            </a:r>
            <a:r>
              <a:rPr lang="en-US" sz="900" spc="4" dirty="0">
                <a:latin typeface="Arial"/>
                <a:cs typeface="Arial"/>
              </a:rPr>
              <a:t>c</a:t>
            </a:r>
            <a:r>
              <a:rPr lang="en-US" sz="900" dirty="0">
                <a:latin typeface="Arial"/>
                <a:cs typeface="Arial"/>
              </a:rPr>
              <a:t>an</a:t>
            </a:r>
            <a:r>
              <a:rPr lang="en-US" sz="900" spc="-9" dirty="0">
                <a:latin typeface="Arial"/>
                <a:cs typeface="Arial"/>
              </a:rPr>
              <a:t> </a:t>
            </a:r>
            <a:r>
              <a:rPr lang="en-US" sz="900" dirty="0">
                <a:latin typeface="Arial"/>
                <a:cs typeface="Arial"/>
              </a:rPr>
              <a:t>In</a:t>
            </a:r>
            <a:r>
              <a:rPr lang="en-US" sz="900" spc="-9" dirty="0">
                <a:latin typeface="Arial"/>
                <a:cs typeface="Arial"/>
              </a:rPr>
              <a:t>d</a:t>
            </a:r>
            <a:r>
              <a:rPr lang="en-US" sz="900" dirty="0">
                <a:latin typeface="Arial"/>
                <a:cs typeface="Arial"/>
              </a:rPr>
              <a:t>ian</a:t>
            </a:r>
            <a:r>
              <a:rPr lang="en-US" sz="900" spc="-9" dirty="0">
                <a:latin typeface="Arial"/>
                <a:cs typeface="Arial"/>
              </a:rPr>
              <a:t> </a:t>
            </a:r>
            <a:r>
              <a:rPr lang="en-US" sz="900" dirty="0">
                <a:latin typeface="Arial"/>
                <a:cs typeface="Arial"/>
              </a:rPr>
              <a:t>or A</a:t>
            </a:r>
            <a:r>
              <a:rPr lang="en-US" sz="900" spc="4" dirty="0">
                <a:latin typeface="Arial"/>
                <a:cs typeface="Arial"/>
              </a:rPr>
              <a:t>l</a:t>
            </a:r>
            <a:r>
              <a:rPr lang="en-US" sz="900" spc="-9" dirty="0">
                <a:latin typeface="Arial"/>
                <a:cs typeface="Arial"/>
              </a:rPr>
              <a:t>a</a:t>
            </a:r>
            <a:r>
              <a:rPr lang="en-US" sz="900" spc="4" dirty="0">
                <a:latin typeface="Arial"/>
                <a:cs typeface="Arial"/>
              </a:rPr>
              <a:t>s</a:t>
            </a:r>
            <a:r>
              <a:rPr lang="en-US" sz="900" spc="-9" dirty="0">
                <a:latin typeface="Arial"/>
                <a:cs typeface="Arial"/>
              </a:rPr>
              <a:t>k</a:t>
            </a:r>
            <a:r>
              <a:rPr lang="en-US" sz="900" dirty="0">
                <a:latin typeface="Arial"/>
                <a:cs typeface="Arial"/>
              </a:rPr>
              <a:t>a Nat</a:t>
            </a:r>
            <a:r>
              <a:rPr lang="en-US" sz="900" spc="4" dirty="0">
                <a:latin typeface="Arial"/>
                <a:cs typeface="Arial"/>
              </a:rPr>
              <a:t>i</a:t>
            </a:r>
            <a:r>
              <a:rPr lang="en-US" sz="900" spc="-9" dirty="0">
                <a:latin typeface="Arial"/>
                <a:cs typeface="Arial"/>
              </a:rPr>
              <a:t>v</a:t>
            </a:r>
            <a:r>
              <a:rPr lang="en-US" sz="900" dirty="0">
                <a:latin typeface="Arial"/>
                <a:cs typeface="Arial"/>
              </a:rPr>
              <a:t>e;</a:t>
            </a:r>
            <a:r>
              <a:rPr lang="en-US" sz="900" spc="-9" dirty="0">
                <a:latin typeface="Arial"/>
                <a:cs typeface="Arial"/>
              </a:rPr>
              <a:t> </a:t>
            </a:r>
            <a:r>
              <a:rPr lang="en-US" sz="900" dirty="0">
                <a:latin typeface="Arial"/>
                <a:cs typeface="Arial"/>
              </a:rPr>
              <a:t>n = </a:t>
            </a:r>
            <a:r>
              <a:rPr lang="en-US" sz="900" spc="-9" dirty="0">
                <a:latin typeface="Arial"/>
                <a:cs typeface="Arial"/>
              </a:rPr>
              <a:t>n</a:t>
            </a:r>
            <a:r>
              <a:rPr lang="en-US" sz="900" dirty="0">
                <a:latin typeface="Arial"/>
                <a:cs typeface="Arial"/>
              </a:rPr>
              <a:t>u</a:t>
            </a:r>
            <a:r>
              <a:rPr lang="en-US" sz="900" spc="-9" dirty="0">
                <a:latin typeface="Arial"/>
                <a:cs typeface="Arial"/>
              </a:rPr>
              <a:t>m</a:t>
            </a:r>
            <a:r>
              <a:rPr lang="en-US" sz="900" dirty="0">
                <a:latin typeface="Arial"/>
                <a:cs typeface="Arial"/>
              </a:rPr>
              <a:t>ber</a:t>
            </a:r>
            <a:r>
              <a:rPr lang="en-US" sz="900" spc="-9" dirty="0">
                <a:latin typeface="Arial"/>
                <a:cs typeface="Arial"/>
              </a:rPr>
              <a:t> </a:t>
            </a:r>
            <a:r>
              <a:rPr lang="en-US" sz="900" dirty="0">
                <a:latin typeface="Arial"/>
                <a:cs typeface="Arial"/>
              </a:rPr>
              <a:t>of </a:t>
            </a:r>
            <a:r>
              <a:rPr lang="en-US" sz="900" spc="4" dirty="0">
                <a:latin typeface="Arial"/>
                <a:cs typeface="Arial"/>
              </a:rPr>
              <a:t>m</a:t>
            </a:r>
            <a:r>
              <a:rPr lang="en-US" sz="900" spc="-9" dirty="0">
                <a:latin typeface="Arial"/>
                <a:cs typeface="Arial"/>
              </a:rPr>
              <a:t>e</a:t>
            </a:r>
            <a:r>
              <a:rPr lang="en-US" sz="900" dirty="0">
                <a:latin typeface="Arial"/>
                <a:cs typeface="Arial"/>
              </a:rPr>
              <a:t>a</a:t>
            </a:r>
            <a:r>
              <a:rPr lang="en-US" sz="900" spc="4" dirty="0">
                <a:latin typeface="Arial"/>
                <a:cs typeface="Arial"/>
              </a:rPr>
              <a:t>s</a:t>
            </a:r>
            <a:r>
              <a:rPr lang="en-US" sz="900" spc="-9" dirty="0">
                <a:latin typeface="Arial"/>
                <a:cs typeface="Arial"/>
              </a:rPr>
              <a:t>u</a:t>
            </a:r>
            <a:r>
              <a:rPr lang="en-US" sz="900" dirty="0">
                <a:latin typeface="Arial"/>
                <a:cs typeface="Arial"/>
              </a:rPr>
              <a:t>re</a:t>
            </a:r>
            <a:r>
              <a:rPr lang="en-US" sz="900" spc="4" dirty="0">
                <a:latin typeface="Arial"/>
                <a:cs typeface="Arial"/>
              </a:rPr>
              <a:t>s</a:t>
            </a:r>
            <a:r>
              <a:rPr lang="en-US" sz="900" dirty="0">
                <a:latin typeface="Arial"/>
                <a:cs typeface="Arial"/>
              </a:rPr>
              <a:t>.</a:t>
            </a:r>
          </a:p>
          <a:p>
            <a:r>
              <a:rPr lang="en-US" sz="900" b="1" dirty="0">
                <a:latin typeface="Arial"/>
                <a:cs typeface="Arial"/>
              </a:rPr>
              <a:t>Note:</a:t>
            </a:r>
            <a:r>
              <a:rPr lang="en-US" sz="900" b="1" spc="-9" dirty="0">
                <a:latin typeface="Arial"/>
                <a:cs typeface="Arial"/>
              </a:rPr>
              <a:t> </a:t>
            </a:r>
            <a:r>
              <a:rPr lang="en-US" sz="900" dirty="0">
                <a:latin typeface="Arial"/>
                <a:cs typeface="Arial"/>
              </a:rPr>
              <a:t>Poor </a:t>
            </a:r>
            <a:r>
              <a:rPr lang="en-US" sz="900" spc="4" dirty="0">
                <a:latin typeface="Arial"/>
                <a:cs typeface="Arial"/>
              </a:rPr>
              <a:t>i</a:t>
            </a:r>
            <a:r>
              <a:rPr lang="en-US" sz="900" dirty="0">
                <a:latin typeface="Arial"/>
                <a:cs typeface="Arial"/>
              </a:rPr>
              <a:t>nd</a:t>
            </a:r>
            <a:r>
              <a:rPr lang="en-US" sz="900" spc="-9" dirty="0">
                <a:latin typeface="Arial"/>
                <a:cs typeface="Arial"/>
              </a:rPr>
              <a:t>i</a:t>
            </a:r>
            <a:r>
              <a:rPr lang="en-US" sz="900" spc="4" dirty="0">
                <a:latin typeface="Arial"/>
                <a:cs typeface="Arial"/>
              </a:rPr>
              <a:t>c</a:t>
            </a:r>
            <a:r>
              <a:rPr lang="en-US" sz="900" dirty="0">
                <a:latin typeface="Arial"/>
                <a:cs typeface="Arial"/>
              </a:rPr>
              <a:t>a</a:t>
            </a:r>
            <a:r>
              <a:rPr lang="en-US" sz="900" spc="-9" dirty="0">
                <a:latin typeface="Arial"/>
                <a:cs typeface="Arial"/>
              </a:rPr>
              <a:t>t</a:t>
            </a:r>
            <a:r>
              <a:rPr lang="en-US" sz="900" dirty="0">
                <a:latin typeface="Arial"/>
                <a:cs typeface="Arial"/>
              </a:rPr>
              <a:t>es</a:t>
            </a:r>
            <a:r>
              <a:rPr lang="en-US" sz="900" spc="-4" dirty="0">
                <a:latin typeface="Arial"/>
                <a:cs typeface="Arial"/>
              </a:rPr>
              <a:t> </a:t>
            </a:r>
            <a:r>
              <a:rPr lang="en-US" sz="900" dirty="0">
                <a:latin typeface="Arial"/>
                <a:cs typeface="Arial"/>
              </a:rPr>
              <a:t>fa</a:t>
            </a:r>
            <a:r>
              <a:rPr lang="en-US" sz="900" spc="-9" dirty="0">
                <a:latin typeface="Arial"/>
                <a:cs typeface="Arial"/>
              </a:rPr>
              <a:t>m</a:t>
            </a:r>
            <a:r>
              <a:rPr lang="en-US" sz="900" dirty="0">
                <a:latin typeface="Arial"/>
                <a:cs typeface="Arial"/>
              </a:rPr>
              <a:t>ily</a:t>
            </a:r>
            <a:r>
              <a:rPr lang="en-US" sz="900" spc="-9" dirty="0">
                <a:latin typeface="Arial"/>
                <a:cs typeface="Arial"/>
              </a:rPr>
              <a:t> </a:t>
            </a:r>
            <a:r>
              <a:rPr lang="en-US" sz="900" spc="4" dirty="0">
                <a:latin typeface="Arial"/>
                <a:cs typeface="Arial"/>
              </a:rPr>
              <a:t>i</a:t>
            </a:r>
            <a:r>
              <a:rPr lang="en-US" sz="900" spc="-9" dirty="0">
                <a:latin typeface="Arial"/>
                <a:cs typeface="Arial"/>
              </a:rPr>
              <a:t>nc</a:t>
            </a:r>
            <a:r>
              <a:rPr lang="en-US" sz="900" dirty="0">
                <a:latin typeface="Arial"/>
                <a:cs typeface="Arial"/>
              </a:rPr>
              <a:t>o</a:t>
            </a:r>
            <a:r>
              <a:rPr lang="en-US" sz="900" spc="4" dirty="0">
                <a:latin typeface="Arial"/>
                <a:cs typeface="Arial"/>
              </a:rPr>
              <a:t>m</a:t>
            </a:r>
            <a:r>
              <a:rPr lang="en-US" sz="900" dirty="0">
                <a:latin typeface="Arial"/>
                <a:cs typeface="Arial"/>
              </a:rPr>
              <a:t>e</a:t>
            </a:r>
            <a:r>
              <a:rPr lang="en-US" sz="900" spc="-9" dirty="0">
                <a:latin typeface="Arial"/>
                <a:cs typeface="Arial"/>
              </a:rPr>
              <a:t> </a:t>
            </a:r>
            <a:r>
              <a:rPr lang="en-US" sz="900" dirty="0">
                <a:latin typeface="Arial"/>
                <a:cs typeface="Arial"/>
              </a:rPr>
              <a:t>le</a:t>
            </a:r>
            <a:r>
              <a:rPr lang="en-US" sz="900" spc="-9" dirty="0">
                <a:latin typeface="Arial"/>
                <a:cs typeface="Arial"/>
              </a:rPr>
              <a:t>s</a:t>
            </a:r>
            <a:r>
              <a:rPr lang="en-US" sz="900" dirty="0">
                <a:latin typeface="Arial"/>
                <a:cs typeface="Arial"/>
              </a:rPr>
              <a:t>s</a:t>
            </a:r>
            <a:r>
              <a:rPr lang="en-US" sz="900" spc="4" dirty="0">
                <a:latin typeface="Arial"/>
                <a:cs typeface="Arial"/>
              </a:rPr>
              <a:t> </a:t>
            </a:r>
            <a:r>
              <a:rPr lang="en-US" sz="900" dirty="0">
                <a:latin typeface="Arial"/>
                <a:cs typeface="Arial"/>
              </a:rPr>
              <a:t>t</a:t>
            </a:r>
            <a:r>
              <a:rPr lang="en-US" sz="900" spc="-9" dirty="0">
                <a:latin typeface="Arial"/>
                <a:cs typeface="Arial"/>
              </a:rPr>
              <a:t>h</a:t>
            </a:r>
            <a:r>
              <a:rPr lang="en-US" sz="900" dirty="0">
                <a:latin typeface="Arial"/>
                <a:cs typeface="Arial"/>
              </a:rPr>
              <a:t>an </a:t>
            </a:r>
            <a:r>
              <a:rPr lang="en-US" sz="900" spc="-9" dirty="0">
                <a:latin typeface="Arial"/>
                <a:cs typeface="Arial"/>
              </a:rPr>
              <a:t>t</a:t>
            </a:r>
            <a:r>
              <a:rPr lang="en-US" sz="900" dirty="0">
                <a:latin typeface="Arial"/>
                <a:cs typeface="Arial"/>
              </a:rPr>
              <a:t>he </a:t>
            </a:r>
            <a:r>
              <a:rPr lang="en-US" sz="900" dirty="0" smtClean="0">
                <a:latin typeface="Arial"/>
                <a:cs typeface="Arial"/>
              </a:rPr>
              <a:t>Feder</a:t>
            </a:r>
            <a:r>
              <a:rPr lang="en-US" sz="900" spc="-9" dirty="0" smtClean="0">
                <a:latin typeface="Arial"/>
                <a:cs typeface="Arial"/>
              </a:rPr>
              <a:t>a</a:t>
            </a:r>
            <a:r>
              <a:rPr lang="en-US" sz="900" dirty="0" smtClean="0">
                <a:latin typeface="Arial"/>
                <a:cs typeface="Arial"/>
              </a:rPr>
              <a:t>l </a:t>
            </a:r>
            <a:r>
              <a:rPr lang="en-US" sz="900" dirty="0">
                <a:latin typeface="Arial"/>
                <a:cs typeface="Arial"/>
              </a:rPr>
              <a:t>po</a:t>
            </a:r>
            <a:r>
              <a:rPr lang="en-US" sz="900" spc="-18" dirty="0">
                <a:latin typeface="Arial"/>
                <a:cs typeface="Arial"/>
              </a:rPr>
              <a:t>v</a:t>
            </a:r>
            <a:r>
              <a:rPr lang="en-US" sz="900" dirty="0">
                <a:latin typeface="Arial"/>
                <a:cs typeface="Arial"/>
              </a:rPr>
              <a:t>erty</a:t>
            </a:r>
            <a:r>
              <a:rPr lang="en-US" sz="900" spc="-4" dirty="0">
                <a:latin typeface="Arial"/>
                <a:cs typeface="Arial"/>
              </a:rPr>
              <a:t> </a:t>
            </a:r>
            <a:r>
              <a:rPr lang="en-US" sz="900" spc="4" dirty="0">
                <a:latin typeface="Arial"/>
                <a:cs typeface="Arial"/>
              </a:rPr>
              <a:t>l</a:t>
            </a:r>
            <a:r>
              <a:rPr lang="en-US" sz="900" dirty="0">
                <a:latin typeface="Arial"/>
                <a:cs typeface="Arial"/>
              </a:rPr>
              <a:t>e</a:t>
            </a:r>
            <a:r>
              <a:rPr lang="en-US" sz="900" spc="-9" dirty="0">
                <a:latin typeface="Arial"/>
                <a:cs typeface="Arial"/>
              </a:rPr>
              <a:t>v</a:t>
            </a:r>
            <a:r>
              <a:rPr lang="en-US" sz="900" dirty="0">
                <a:latin typeface="Arial"/>
                <a:cs typeface="Arial"/>
              </a:rPr>
              <a:t>el; H</a:t>
            </a:r>
            <a:r>
              <a:rPr lang="en-US" sz="900" spc="-9" dirty="0">
                <a:latin typeface="Arial"/>
                <a:cs typeface="Arial"/>
              </a:rPr>
              <a:t>i</a:t>
            </a:r>
            <a:r>
              <a:rPr lang="en-US" sz="900" dirty="0">
                <a:latin typeface="Arial"/>
                <a:cs typeface="Arial"/>
              </a:rPr>
              <a:t>gh </a:t>
            </a:r>
            <a:r>
              <a:rPr lang="en-US" sz="900" spc="-9" dirty="0">
                <a:latin typeface="Arial"/>
                <a:cs typeface="Arial"/>
              </a:rPr>
              <a:t>I</a:t>
            </a:r>
            <a:r>
              <a:rPr lang="en-US" sz="900" dirty="0">
                <a:latin typeface="Arial"/>
                <a:cs typeface="Arial"/>
              </a:rPr>
              <a:t>n</a:t>
            </a:r>
            <a:r>
              <a:rPr lang="en-US" sz="900" spc="4" dirty="0">
                <a:latin typeface="Arial"/>
                <a:cs typeface="Arial"/>
              </a:rPr>
              <a:t>c</a:t>
            </a:r>
            <a:r>
              <a:rPr lang="en-US" sz="900" spc="-9" dirty="0">
                <a:latin typeface="Arial"/>
                <a:cs typeface="Arial"/>
              </a:rPr>
              <a:t>o</a:t>
            </a:r>
            <a:r>
              <a:rPr lang="en-US" sz="900" spc="4" dirty="0">
                <a:latin typeface="Arial"/>
                <a:cs typeface="Arial"/>
              </a:rPr>
              <a:t>m</a:t>
            </a:r>
            <a:r>
              <a:rPr lang="en-US" sz="900" dirty="0">
                <a:latin typeface="Arial"/>
                <a:cs typeface="Arial"/>
              </a:rPr>
              <a:t>e</a:t>
            </a:r>
            <a:r>
              <a:rPr lang="en-US" sz="900" spc="-9" dirty="0">
                <a:latin typeface="Arial"/>
                <a:cs typeface="Arial"/>
              </a:rPr>
              <a:t> </a:t>
            </a:r>
            <a:r>
              <a:rPr lang="en-US" sz="900" dirty="0">
                <a:latin typeface="Arial"/>
                <a:cs typeface="Arial"/>
              </a:rPr>
              <a:t>in</a:t>
            </a:r>
            <a:r>
              <a:rPr lang="en-US" sz="900" spc="-9" dirty="0">
                <a:latin typeface="Arial"/>
                <a:cs typeface="Arial"/>
              </a:rPr>
              <a:t>d</a:t>
            </a:r>
            <a:r>
              <a:rPr lang="en-US" sz="900" dirty="0">
                <a:latin typeface="Arial"/>
                <a:cs typeface="Arial"/>
              </a:rPr>
              <a:t>i</a:t>
            </a:r>
            <a:r>
              <a:rPr lang="en-US" sz="900" spc="4" dirty="0">
                <a:latin typeface="Arial"/>
                <a:cs typeface="Arial"/>
              </a:rPr>
              <a:t>c</a:t>
            </a:r>
            <a:r>
              <a:rPr lang="en-US" sz="900" dirty="0">
                <a:latin typeface="Arial"/>
                <a:cs typeface="Arial"/>
              </a:rPr>
              <a:t>a</a:t>
            </a:r>
            <a:r>
              <a:rPr lang="en-US" sz="900" spc="-9" dirty="0">
                <a:latin typeface="Arial"/>
                <a:cs typeface="Arial"/>
              </a:rPr>
              <a:t>t</a:t>
            </a:r>
            <a:r>
              <a:rPr lang="en-US" sz="900" dirty="0">
                <a:latin typeface="Arial"/>
                <a:cs typeface="Arial"/>
              </a:rPr>
              <a:t>es</a:t>
            </a:r>
            <a:r>
              <a:rPr lang="en-US" sz="900" spc="4" dirty="0">
                <a:latin typeface="Arial"/>
                <a:cs typeface="Arial"/>
              </a:rPr>
              <a:t> </a:t>
            </a:r>
            <a:r>
              <a:rPr lang="en-US" sz="900" dirty="0">
                <a:latin typeface="Arial"/>
                <a:cs typeface="Arial"/>
              </a:rPr>
              <a:t>f</a:t>
            </a:r>
            <a:r>
              <a:rPr lang="en-US" sz="900" spc="-9" dirty="0">
                <a:latin typeface="Arial"/>
                <a:cs typeface="Arial"/>
              </a:rPr>
              <a:t>a</a:t>
            </a:r>
            <a:r>
              <a:rPr lang="en-US" sz="900" spc="4" dirty="0">
                <a:latin typeface="Arial"/>
                <a:cs typeface="Arial"/>
              </a:rPr>
              <a:t>m</a:t>
            </a:r>
            <a:r>
              <a:rPr lang="en-US" sz="900" spc="-9" dirty="0">
                <a:latin typeface="Arial"/>
                <a:cs typeface="Arial"/>
              </a:rPr>
              <a:t>i</a:t>
            </a:r>
            <a:r>
              <a:rPr lang="en-US" sz="900" dirty="0">
                <a:latin typeface="Arial"/>
                <a:cs typeface="Arial"/>
              </a:rPr>
              <a:t>ly</a:t>
            </a:r>
            <a:r>
              <a:rPr lang="en-US" sz="900" spc="-9" dirty="0">
                <a:latin typeface="Arial"/>
                <a:cs typeface="Arial"/>
              </a:rPr>
              <a:t> </a:t>
            </a:r>
            <a:r>
              <a:rPr lang="en-US" sz="900" spc="4" dirty="0">
                <a:latin typeface="Arial"/>
                <a:cs typeface="Arial"/>
              </a:rPr>
              <a:t>i</a:t>
            </a:r>
            <a:r>
              <a:rPr lang="en-US" sz="900" dirty="0">
                <a:latin typeface="Arial"/>
                <a:cs typeface="Arial"/>
              </a:rPr>
              <a:t>n</a:t>
            </a:r>
            <a:r>
              <a:rPr lang="en-US" sz="900" spc="-9" dirty="0">
                <a:latin typeface="Arial"/>
                <a:cs typeface="Arial"/>
              </a:rPr>
              <a:t>c</a:t>
            </a:r>
            <a:r>
              <a:rPr lang="en-US" sz="900" dirty="0">
                <a:latin typeface="Arial"/>
                <a:cs typeface="Arial"/>
              </a:rPr>
              <a:t>o</a:t>
            </a:r>
            <a:r>
              <a:rPr lang="en-US" sz="900" spc="4" dirty="0">
                <a:latin typeface="Arial"/>
                <a:cs typeface="Arial"/>
              </a:rPr>
              <a:t>m</a:t>
            </a:r>
            <a:r>
              <a:rPr lang="en-US" sz="900" dirty="0">
                <a:latin typeface="Arial"/>
                <a:cs typeface="Arial"/>
              </a:rPr>
              <a:t>e</a:t>
            </a:r>
            <a:r>
              <a:rPr lang="en-US" sz="900" spc="-9" dirty="0">
                <a:latin typeface="Arial"/>
                <a:cs typeface="Arial"/>
              </a:rPr>
              <a:t> </a:t>
            </a:r>
            <a:r>
              <a:rPr lang="en-US" sz="900" dirty="0">
                <a:latin typeface="Arial"/>
                <a:cs typeface="Arial"/>
              </a:rPr>
              <a:t>four t</a:t>
            </a:r>
            <a:r>
              <a:rPr lang="en-US" sz="900" spc="4" dirty="0">
                <a:latin typeface="Arial"/>
                <a:cs typeface="Arial"/>
              </a:rPr>
              <a:t>im</a:t>
            </a:r>
            <a:r>
              <a:rPr lang="en-US" sz="900" spc="-9" dirty="0">
                <a:latin typeface="Arial"/>
                <a:cs typeface="Arial"/>
              </a:rPr>
              <a:t>e</a:t>
            </a:r>
            <a:r>
              <a:rPr lang="en-US" sz="900" dirty="0">
                <a:latin typeface="Arial"/>
                <a:cs typeface="Arial"/>
              </a:rPr>
              <a:t>s</a:t>
            </a:r>
            <a:r>
              <a:rPr lang="en-US" sz="900" spc="4" dirty="0">
                <a:latin typeface="Arial"/>
                <a:cs typeface="Arial"/>
              </a:rPr>
              <a:t> </a:t>
            </a:r>
            <a:r>
              <a:rPr lang="en-US" sz="900" dirty="0">
                <a:latin typeface="Arial"/>
                <a:cs typeface="Arial"/>
              </a:rPr>
              <a:t>t</a:t>
            </a:r>
            <a:r>
              <a:rPr lang="en-US" sz="900" spc="-9" dirty="0">
                <a:latin typeface="Arial"/>
                <a:cs typeface="Arial"/>
              </a:rPr>
              <a:t>h</a:t>
            </a:r>
            <a:r>
              <a:rPr lang="en-US" sz="900" dirty="0">
                <a:latin typeface="Arial"/>
                <a:cs typeface="Arial"/>
              </a:rPr>
              <a:t>e </a:t>
            </a:r>
            <a:r>
              <a:rPr lang="en-US" sz="900" dirty="0" smtClean="0">
                <a:latin typeface="Arial"/>
                <a:cs typeface="Arial"/>
              </a:rPr>
              <a:t>F</a:t>
            </a:r>
            <a:r>
              <a:rPr lang="en-US" sz="900" spc="-9" dirty="0" smtClean="0">
                <a:latin typeface="Arial"/>
                <a:cs typeface="Arial"/>
              </a:rPr>
              <a:t>e</a:t>
            </a:r>
            <a:r>
              <a:rPr lang="en-US" sz="900" dirty="0" smtClean="0">
                <a:latin typeface="Arial"/>
                <a:cs typeface="Arial"/>
              </a:rPr>
              <a:t>der</a:t>
            </a:r>
            <a:r>
              <a:rPr lang="en-US" sz="900" spc="-9" dirty="0" smtClean="0">
                <a:latin typeface="Arial"/>
                <a:cs typeface="Arial"/>
              </a:rPr>
              <a:t>a</a:t>
            </a:r>
            <a:r>
              <a:rPr lang="en-US" sz="900" dirty="0" smtClean="0">
                <a:latin typeface="Arial"/>
                <a:cs typeface="Arial"/>
              </a:rPr>
              <a:t>l </a:t>
            </a:r>
            <a:r>
              <a:rPr lang="en-US" sz="900" dirty="0">
                <a:latin typeface="Arial"/>
                <a:cs typeface="Arial"/>
              </a:rPr>
              <a:t>p</a:t>
            </a:r>
            <a:r>
              <a:rPr lang="en-US" sz="900" spc="9" dirty="0">
                <a:latin typeface="Arial"/>
                <a:cs typeface="Arial"/>
              </a:rPr>
              <a:t>o</a:t>
            </a:r>
            <a:r>
              <a:rPr lang="en-US" sz="900" spc="-9" dirty="0">
                <a:latin typeface="Arial"/>
                <a:cs typeface="Arial"/>
              </a:rPr>
              <a:t>v</a:t>
            </a:r>
            <a:r>
              <a:rPr lang="en-US" sz="900" dirty="0">
                <a:latin typeface="Arial"/>
                <a:cs typeface="Arial"/>
              </a:rPr>
              <a:t>erty</a:t>
            </a:r>
            <a:r>
              <a:rPr lang="en-US" sz="900" spc="-4" dirty="0">
                <a:latin typeface="Arial"/>
                <a:cs typeface="Arial"/>
              </a:rPr>
              <a:t> </a:t>
            </a:r>
            <a:r>
              <a:rPr lang="en-US" sz="900" spc="4" dirty="0">
                <a:latin typeface="Arial"/>
                <a:cs typeface="Arial"/>
              </a:rPr>
              <a:t>l</a:t>
            </a:r>
            <a:r>
              <a:rPr lang="en-US" sz="900" dirty="0">
                <a:latin typeface="Arial"/>
                <a:cs typeface="Arial"/>
              </a:rPr>
              <a:t>e</a:t>
            </a:r>
            <a:r>
              <a:rPr lang="en-US" sz="900" spc="-9" dirty="0">
                <a:latin typeface="Arial"/>
                <a:cs typeface="Arial"/>
              </a:rPr>
              <a:t>ve</a:t>
            </a:r>
            <a:r>
              <a:rPr lang="en-US" sz="900" dirty="0">
                <a:latin typeface="Arial"/>
                <a:cs typeface="Arial"/>
              </a:rPr>
              <a:t>l</a:t>
            </a:r>
            <a:r>
              <a:rPr lang="en-US" sz="900" spc="-9" dirty="0">
                <a:latin typeface="Arial"/>
                <a:cs typeface="Arial"/>
              </a:rPr>
              <a:t> </a:t>
            </a:r>
            <a:r>
              <a:rPr lang="en-US" sz="900" dirty="0">
                <a:latin typeface="Arial"/>
                <a:cs typeface="Arial"/>
              </a:rPr>
              <a:t>or gre</a:t>
            </a:r>
            <a:r>
              <a:rPr lang="en-US" sz="900" spc="-9" dirty="0">
                <a:latin typeface="Arial"/>
                <a:cs typeface="Arial"/>
              </a:rPr>
              <a:t>a</a:t>
            </a:r>
            <a:r>
              <a:rPr lang="en-US" sz="900" dirty="0">
                <a:latin typeface="Arial"/>
                <a:cs typeface="Arial"/>
              </a:rPr>
              <a:t>ter.</a:t>
            </a:r>
            <a:r>
              <a:rPr lang="en-US" sz="900" spc="9" dirty="0">
                <a:latin typeface="Arial"/>
                <a:cs typeface="Arial"/>
              </a:rPr>
              <a:t> </a:t>
            </a:r>
            <a:r>
              <a:rPr lang="en-US" sz="900" dirty="0">
                <a:latin typeface="Arial"/>
                <a:cs typeface="Arial"/>
              </a:rPr>
              <a:t>N</a:t>
            </a:r>
            <a:r>
              <a:rPr lang="en-US" sz="900" spc="-9" dirty="0">
                <a:latin typeface="Arial"/>
                <a:cs typeface="Arial"/>
              </a:rPr>
              <a:t>u</a:t>
            </a:r>
            <a:r>
              <a:rPr lang="en-US" sz="900" spc="4" dirty="0">
                <a:latin typeface="Arial"/>
                <a:cs typeface="Arial"/>
              </a:rPr>
              <a:t>m</a:t>
            </a:r>
            <a:r>
              <a:rPr lang="en-US" sz="900" dirty="0">
                <a:latin typeface="Arial"/>
                <a:cs typeface="Arial"/>
              </a:rPr>
              <a:t>be</a:t>
            </a:r>
            <a:r>
              <a:rPr lang="en-US" sz="900" spc="-13" dirty="0">
                <a:latin typeface="Arial"/>
                <a:cs typeface="Arial"/>
              </a:rPr>
              <a:t>r</a:t>
            </a:r>
            <a:r>
              <a:rPr lang="en-US" sz="900" dirty="0">
                <a:latin typeface="Arial"/>
                <a:cs typeface="Arial"/>
              </a:rPr>
              <a:t>s</a:t>
            </a:r>
            <a:r>
              <a:rPr lang="en-US" sz="900" spc="4" dirty="0">
                <a:latin typeface="Arial"/>
                <a:cs typeface="Arial"/>
              </a:rPr>
              <a:t> </a:t>
            </a:r>
            <a:r>
              <a:rPr lang="en-US" sz="900" dirty="0">
                <a:latin typeface="Arial"/>
                <a:cs typeface="Arial"/>
              </a:rPr>
              <a:t>of</a:t>
            </a:r>
            <a:r>
              <a:rPr lang="en-US" sz="900" spc="-9" dirty="0">
                <a:latin typeface="Arial"/>
                <a:cs typeface="Arial"/>
              </a:rPr>
              <a:t> </a:t>
            </a:r>
            <a:r>
              <a:rPr lang="en-US" sz="900" spc="4" dirty="0">
                <a:latin typeface="Arial"/>
                <a:cs typeface="Arial"/>
              </a:rPr>
              <a:t>m</a:t>
            </a:r>
            <a:r>
              <a:rPr lang="en-US" sz="900" spc="-9" dirty="0">
                <a:latin typeface="Arial"/>
                <a:cs typeface="Arial"/>
              </a:rPr>
              <a:t>e</a:t>
            </a:r>
            <a:r>
              <a:rPr lang="en-US" sz="900" dirty="0">
                <a:latin typeface="Arial"/>
                <a:cs typeface="Arial"/>
              </a:rPr>
              <a:t>a</a:t>
            </a:r>
            <a:r>
              <a:rPr lang="en-US" sz="900" spc="-9" dirty="0">
                <a:latin typeface="Arial"/>
                <a:cs typeface="Arial"/>
              </a:rPr>
              <a:t>su</a:t>
            </a:r>
            <a:r>
              <a:rPr lang="en-US" sz="900" dirty="0">
                <a:latin typeface="Arial"/>
                <a:cs typeface="Arial"/>
              </a:rPr>
              <a:t>res</a:t>
            </a:r>
            <a:r>
              <a:rPr lang="en-US" sz="900" spc="4" dirty="0">
                <a:latin typeface="Arial"/>
                <a:cs typeface="Arial"/>
              </a:rPr>
              <a:t> </a:t>
            </a:r>
            <a:r>
              <a:rPr lang="en-US" sz="900" spc="-9" dirty="0">
                <a:latin typeface="Arial"/>
                <a:cs typeface="Arial"/>
              </a:rPr>
              <a:t>d</a:t>
            </a:r>
            <a:r>
              <a:rPr lang="en-US" sz="900" dirty="0">
                <a:latin typeface="Arial"/>
                <a:cs typeface="Arial"/>
              </a:rPr>
              <a:t>iffer</a:t>
            </a:r>
            <a:r>
              <a:rPr lang="en-US" sz="900" spc="-9" dirty="0">
                <a:latin typeface="Arial"/>
                <a:cs typeface="Arial"/>
              </a:rPr>
              <a:t> </a:t>
            </a:r>
            <a:r>
              <a:rPr lang="en-US" sz="900" dirty="0">
                <a:latin typeface="Arial"/>
                <a:cs typeface="Arial"/>
              </a:rPr>
              <a:t>a</a:t>
            </a:r>
            <a:r>
              <a:rPr lang="en-US" sz="900" spc="4" dirty="0">
                <a:latin typeface="Arial"/>
                <a:cs typeface="Arial"/>
              </a:rPr>
              <a:t>c</a:t>
            </a:r>
            <a:r>
              <a:rPr lang="en-US" sz="900" dirty="0">
                <a:latin typeface="Arial"/>
                <a:cs typeface="Arial"/>
              </a:rPr>
              <a:t>r</a:t>
            </a:r>
            <a:r>
              <a:rPr lang="en-US" sz="900" spc="-9" dirty="0">
                <a:latin typeface="Arial"/>
                <a:cs typeface="Arial"/>
              </a:rPr>
              <a:t>o</a:t>
            </a:r>
            <a:r>
              <a:rPr lang="en-US" sz="900" spc="4" dirty="0">
                <a:latin typeface="Arial"/>
                <a:cs typeface="Arial"/>
              </a:rPr>
              <a:t>s</a:t>
            </a:r>
            <a:r>
              <a:rPr lang="en-US" sz="900" dirty="0">
                <a:latin typeface="Arial"/>
                <a:cs typeface="Arial"/>
              </a:rPr>
              <a:t>s</a:t>
            </a:r>
            <a:r>
              <a:rPr lang="en-US" sz="900" spc="-9" dirty="0">
                <a:latin typeface="Arial"/>
                <a:cs typeface="Arial"/>
              </a:rPr>
              <a:t> </a:t>
            </a:r>
            <a:r>
              <a:rPr lang="en-US" sz="900" dirty="0">
                <a:latin typeface="Arial"/>
                <a:cs typeface="Arial"/>
              </a:rPr>
              <a:t>gr</a:t>
            </a:r>
            <a:r>
              <a:rPr lang="en-US" sz="900" spc="-9" dirty="0">
                <a:latin typeface="Arial"/>
                <a:cs typeface="Arial"/>
              </a:rPr>
              <a:t>o</a:t>
            </a:r>
            <a:r>
              <a:rPr lang="en-US" sz="900" dirty="0">
                <a:latin typeface="Arial"/>
                <a:cs typeface="Arial"/>
              </a:rPr>
              <a:t>ups</a:t>
            </a:r>
            <a:r>
              <a:rPr lang="en-US" sz="900" spc="-4" dirty="0">
                <a:latin typeface="Arial"/>
                <a:cs typeface="Arial"/>
              </a:rPr>
              <a:t> </a:t>
            </a:r>
            <a:r>
              <a:rPr lang="en-US" sz="900" dirty="0">
                <a:latin typeface="Arial"/>
                <a:cs typeface="Arial"/>
              </a:rPr>
              <a:t>b</a:t>
            </a:r>
            <a:r>
              <a:rPr lang="en-US" sz="900" spc="-9" dirty="0">
                <a:latin typeface="Arial"/>
                <a:cs typeface="Arial"/>
              </a:rPr>
              <a:t>e</a:t>
            </a:r>
            <a:r>
              <a:rPr lang="en-US" sz="900" spc="4" dirty="0">
                <a:latin typeface="Arial"/>
                <a:cs typeface="Arial"/>
              </a:rPr>
              <a:t>c</a:t>
            </a:r>
            <a:r>
              <a:rPr lang="en-US" sz="900" dirty="0">
                <a:latin typeface="Arial"/>
                <a:cs typeface="Arial"/>
              </a:rPr>
              <a:t>a</a:t>
            </a:r>
            <a:r>
              <a:rPr lang="en-US" sz="900" spc="-9" dirty="0">
                <a:latin typeface="Arial"/>
                <a:cs typeface="Arial"/>
              </a:rPr>
              <a:t>u</a:t>
            </a:r>
            <a:r>
              <a:rPr lang="en-US" sz="900" spc="4" dirty="0">
                <a:latin typeface="Arial"/>
                <a:cs typeface="Arial"/>
              </a:rPr>
              <a:t>s</a:t>
            </a:r>
            <a:r>
              <a:rPr lang="en-US" sz="900" dirty="0">
                <a:latin typeface="Arial"/>
                <a:cs typeface="Arial"/>
              </a:rPr>
              <a:t>e of</a:t>
            </a:r>
            <a:r>
              <a:rPr lang="en-US" sz="900" spc="-9" dirty="0">
                <a:latin typeface="Arial"/>
                <a:cs typeface="Arial"/>
              </a:rPr>
              <a:t> </a:t>
            </a:r>
            <a:r>
              <a:rPr lang="en-US" sz="900" spc="4" dirty="0">
                <a:latin typeface="Arial"/>
                <a:cs typeface="Arial"/>
              </a:rPr>
              <a:t>s</a:t>
            </a:r>
            <a:r>
              <a:rPr lang="en-US" sz="900" spc="-9" dirty="0">
                <a:latin typeface="Arial"/>
                <a:cs typeface="Arial"/>
              </a:rPr>
              <a:t>a</a:t>
            </a:r>
            <a:r>
              <a:rPr lang="en-US" sz="900" spc="4" dirty="0">
                <a:latin typeface="Arial"/>
                <a:cs typeface="Arial"/>
              </a:rPr>
              <a:t>m</a:t>
            </a:r>
            <a:r>
              <a:rPr lang="en-US" sz="900" dirty="0">
                <a:latin typeface="Arial"/>
                <a:cs typeface="Arial"/>
              </a:rPr>
              <a:t>p</a:t>
            </a:r>
            <a:r>
              <a:rPr lang="en-US" sz="900" spc="-9" dirty="0">
                <a:latin typeface="Arial"/>
                <a:cs typeface="Arial"/>
              </a:rPr>
              <a:t>l</a:t>
            </a:r>
            <a:r>
              <a:rPr lang="en-US" sz="900" dirty="0">
                <a:latin typeface="Arial"/>
                <a:cs typeface="Arial"/>
              </a:rPr>
              <a:t>e </a:t>
            </a:r>
            <a:r>
              <a:rPr lang="en-US" sz="900" spc="-4" dirty="0">
                <a:latin typeface="Arial"/>
                <a:cs typeface="Arial"/>
              </a:rPr>
              <a:t>s</a:t>
            </a:r>
            <a:r>
              <a:rPr lang="en-US" sz="900" dirty="0">
                <a:latin typeface="Arial"/>
                <a:cs typeface="Arial"/>
              </a:rPr>
              <a:t>i</a:t>
            </a:r>
            <a:r>
              <a:rPr lang="en-US" sz="900" spc="-9" dirty="0">
                <a:latin typeface="Arial"/>
                <a:cs typeface="Arial"/>
              </a:rPr>
              <a:t>z</a:t>
            </a:r>
            <a:r>
              <a:rPr lang="en-US" sz="900" dirty="0">
                <a:latin typeface="Arial"/>
                <a:cs typeface="Arial"/>
              </a:rPr>
              <a:t>e li</a:t>
            </a:r>
            <a:r>
              <a:rPr lang="en-US" sz="900" spc="-9" dirty="0">
                <a:latin typeface="Arial"/>
                <a:cs typeface="Arial"/>
              </a:rPr>
              <a:t>m</a:t>
            </a:r>
            <a:r>
              <a:rPr lang="en-US" sz="900" dirty="0">
                <a:latin typeface="Arial"/>
                <a:cs typeface="Arial"/>
              </a:rPr>
              <a:t>itat</a:t>
            </a:r>
            <a:r>
              <a:rPr lang="en-US" sz="900" spc="-9" dirty="0">
                <a:latin typeface="Arial"/>
                <a:cs typeface="Arial"/>
              </a:rPr>
              <a:t>i</a:t>
            </a:r>
            <a:r>
              <a:rPr lang="en-US" sz="900" dirty="0">
                <a:latin typeface="Arial"/>
                <a:cs typeface="Arial"/>
              </a:rPr>
              <a:t>o</a:t>
            </a:r>
            <a:r>
              <a:rPr lang="en-US" sz="900" spc="-9" dirty="0">
                <a:latin typeface="Arial"/>
                <a:cs typeface="Arial"/>
              </a:rPr>
              <a:t>n</a:t>
            </a:r>
            <a:r>
              <a:rPr lang="en-US" sz="900" spc="4" dirty="0">
                <a:latin typeface="Arial"/>
                <a:cs typeface="Arial"/>
              </a:rPr>
              <a:t>s</a:t>
            </a:r>
            <a:r>
              <a:rPr lang="en-US" sz="900" dirty="0">
                <a:latin typeface="Arial"/>
                <a:cs typeface="Arial"/>
              </a:rPr>
              <a:t>.</a:t>
            </a:r>
            <a:r>
              <a:rPr lang="en-US" sz="900" spc="4" dirty="0">
                <a:latin typeface="Arial"/>
                <a:cs typeface="Arial"/>
              </a:rPr>
              <a:t> </a:t>
            </a:r>
            <a:r>
              <a:rPr lang="en-US" sz="900" dirty="0">
                <a:latin typeface="Arial"/>
                <a:cs typeface="Arial"/>
              </a:rPr>
              <a:t>For</a:t>
            </a:r>
            <a:r>
              <a:rPr lang="en-US" sz="900" spc="-13" dirty="0">
                <a:latin typeface="Arial"/>
                <a:cs typeface="Arial"/>
              </a:rPr>
              <a:t> </a:t>
            </a:r>
            <a:r>
              <a:rPr lang="en-US" sz="900" dirty="0">
                <a:latin typeface="Arial"/>
                <a:cs typeface="Arial"/>
              </a:rPr>
              <a:t>the</a:t>
            </a:r>
            <a:r>
              <a:rPr lang="en-US" sz="900" spc="-4" dirty="0">
                <a:latin typeface="Arial"/>
                <a:cs typeface="Arial"/>
              </a:rPr>
              <a:t> </a:t>
            </a:r>
            <a:r>
              <a:rPr lang="en-US" sz="900" spc="4" dirty="0">
                <a:latin typeface="Arial"/>
                <a:cs typeface="Arial"/>
              </a:rPr>
              <a:t>m</a:t>
            </a:r>
            <a:r>
              <a:rPr lang="en-US" sz="900" spc="-9" dirty="0">
                <a:latin typeface="Arial"/>
                <a:cs typeface="Arial"/>
              </a:rPr>
              <a:t>a</a:t>
            </a:r>
            <a:r>
              <a:rPr lang="en-US" sz="900" dirty="0">
                <a:latin typeface="Arial"/>
                <a:cs typeface="Arial"/>
              </a:rPr>
              <a:t>jority</a:t>
            </a:r>
            <a:r>
              <a:rPr lang="en-US" sz="900" spc="-4" dirty="0">
                <a:latin typeface="Arial"/>
                <a:cs typeface="Arial"/>
              </a:rPr>
              <a:t> </a:t>
            </a:r>
            <a:r>
              <a:rPr lang="en-US" sz="900" dirty="0">
                <a:latin typeface="Arial"/>
                <a:cs typeface="Arial"/>
              </a:rPr>
              <a:t>of</a:t>
            </a:r>
            <a:r>
              <a:rPr lang="en-US" sz="900" spc="-18" dirty="0">
                <a:latin typeface="Arial"/>
                <a:cs typeface="Arial"/>
              </a:rPr>
              <a:t> </a:t>
            </a:r>
            <a:r>
              <a:rPr lang="en-US" sz="900" spc="4" dirty="0">
                <a:latin typeface="Arial"/>
                <a:cs typeface="Arial"/>
              </a:rPr>
              <a:t>m</a:t>
            </a:r>
            <a:r>
              <a:rPr lang="en-US" sz="900" dirty="0">
                <a:latin typeface="Arial"/>
                <a:cs typeface="Arial"/>
              </a:rPr>
              <a:t>e</a:t>
            </a:r>
            <a:r>
              <a:rPr lang="en-US" sz="900" spc="-9" dirty="0">
                <a:latin typeface="Arial"/>
                <a:cs typeface="Arial"/>
              </a:rPr>
              <a:t>a</a:t>
            </a:r>
            <a:r>
              <a:rPr lang="en-US" sz="900" spc="4" dirty="0">
                <a:latin typeface="Arial"/>
                <a:cs typeface="Arial"/>
              </a:rPr>
              <a:t>s</a:t>
            </a:r>
            <a:r>
              <a:rPr lang="en-US" sz="900" dirty="0">
                <a:latin typeface="Arial"/>
                <a:cs typeface="Arial"/>
              </a:rPr>
              <a:t>ur</a:t>
            </a:r>
            <a:r>
              <a:rPr lang="en-US" sz="900" spc="-9" dirty="0">
                <a:latin typeface="Arial"/>
                <a:cs typeface="Arial"/>
              </a:rPr>
              <a:t>e</a:t>
            </a:r>
            <a:r>
              <a:rPr lang="en-US" sz="900" spc="4" dirty="0">
                <a:latin typeface="Arial"/>
                <a:cs typeface="Arial"/>
              </a:rPr>
              <a:t>s</a:t>
            </a:r>
            <a:r>
              <a:rPr lang="en-US" sz="900" dirty="0">
                <a:latin typeface="Arial"/>
                <a:cs typeface="Arial"/>
              </a:rPr>
              <a:t>, tr</a:t>
            </a:r>
            <a:r>
              <a:rPr lang="en-US" sz="900" spc="-9" dirty="0">
                <a:latin typeface="Arial"/>
                <a:cs typeface="Arial"/>
              </a:rPr>
              <a:t>e</a:t>
            </a:r>
            <a:r>
              <a:rPr lang="en-US" sz="900" dirty="0">
                <a:latin typeface="Arial"/>
                <a:cs typeface="Arial"/>
              </a:rPr>
              <a:t>nd </a:t>
            </a:r>
            <a:r>
              <a:rPr lang="en-US" sz="900" spc="-9" dirty="0">
                <a:latin typeface="Arial"/>
                <a:cs typeface="Arial"/>
              </a:rPr>
              <a:t>d</a:t>
            </a:r>
            <a:r>
              <a:rPr lang="en-US" sz="900" dirty="0">
                <a:latin typeface="Arial"/>
                <a:cs typeface="Arial"/>
              </a:rPr>
              <a:t>ata</a:t>
            </a:r>
            <a:r>
              <a:rPr lang="en-US" sz="900" spc="-9" dirty="0">
                <a:latin typeface="Arial"/>
                <a:cs typeface="Arial"/>
              </a:rPr>
              <a:t> </a:t>
            </a:r>
            <a:r>
              <a:rPr lang="en-US" sz="900" dirty="0">
                <a:latin typeface="Arial"/>
                <a:cs typeface="Arial"/>
              </a:rPr>
              <a:t>are a</a:t>
            </a:r>
            <a:r>
              <a:rPr lang="en-US" sz="900" spc="-9" dirty="0">
                <a:latin typeface="Arial"/>
                <a:cs typeface="Arial"/>
              </a:rPr>
              <a:t>va</a:t>
            </a:r>
            <a:r>
              <a:rPr lang="en-US" sz="900" dirty="0">
                <a:latin typeface="Arial"/>
                <a:cs typeface="Arial"/>
              </a:rPr>
              <a:t>i</a:t>
            </a:r>
            <a:r>
              <a:rPr lang="en-US" sz="900" spc="4" dirty="0">
                <a:latin typeface="Arial"/>
                <a:cs typeface="Arial"/>
              </a:rPr>
              <a:t>l</a:t>
            </a:r>
            <a:r>
              <a:rPr lang="en-US" sz="900" dirty="0">
                <a:latin typeface="Arial"/>
                <a:cs typeface="Arial"/>
              </a:rPr>
              <a:t>able</a:t>
            </a:r>
            <a:r>
              <a:rPr lang="en-US" sz="900" spc="-9" dirty="0">
                <a:latin typeface="Arial"/>
                <a:cs typeface="Arial"/>
              </a:rPr>
              <a:t> </a:t>
            </a:r>
            <a:r>
              <a:rPr lang="en-US" sz="900" dirty="0">
                <a:latin typeface="Arial"/>
                <a:cs typeface="Arial"/>
              </a:rPr>
              <a:t>from</a:t>
            </a:r>
            <a:r>
              <a:rPr lang="en-US" sz="900" spc="-9" dirty="0">
                <a:latin typeface="Arial"/>
                <a:cs typeface="Arial"/>
              </a:rPr>
              <a:t> </a:t>
            </a:r>
            <a:r>
              <a:rPr lang="en-US" sz="900" dirty="0">
                <a:latin typeface="Arial"/>
                <a:cs typeface="Arial"/>
              </a:rPr>
              <a:t>20</a:t>
            </a:r>
            <a:r>
              <a:rPr lang="en-US" sz="900" spc="-9" dirty="0">
                <a:latin typeface="Arial"/>
                <a:cs typeface="Arial"/>
              </a:rPr>
              <a:t>0</a:t>
            </a:r>
            <a:r>
              <a:rPr lang="en-US" sz="900" spc="9" dirty="0">
                <a:latin typeface="Arial"/>
                <a:cs typeface="Arial"/>
              </a:rPr>
              <a:t>1</a:t>
            </a:r>
            <a:r>
              <a:rPr lang="en-US" sz="900" dirty="0">
                <a:latin typeface="Arial"/>
                <a:cs typeface="Arial"/>
              </a:rPr>
              <a:t>-2</a:t>
            </a:r>
            <a:r>
              <a:rPr lang="en-US" sz="900" spc="-9" dirty="0">
                <a:latin typeface="Arial"/>
                <a:cs typeface="Arial"/>
              </a:rPr>
              <a:t>0</a:t>
            </a:r>
            <a:r>
              <a:rPr lang="en-US" sz="900" dirty="0">
                <a:latin typeface="Arial"/>
                <a:cs typeface="Arial"/>
              </a:rPr>
              <a:t>02 to</a:t>
            </a:r>
            <a:r>
              <a:rPr lang="en-US" sz="900" spc="-9" dirty="0">
                <a:latin typeface="Arial"/>
                <a:cs typeface="Arial"/>
              </a:rPr>
              <a:t> </a:t>
            </a:r>
            <a:r>
              <a:rPr lang="en-US" sz="900" dirty="0">
                <a:latin typeface="Arial"/>
                <a:cs typeface="Arial"/>
              </a:rPr>
              <a:t>20</a:t>
            </a:r>
            <a:r>
              <a:rPr lang="en-US" sz="900" spc="-9" dirty="0">
                <a:latin typeface="Arial"/>
                <a:cs typeface="Arial"/>
              </a:rPr>
              <a:t>1</a:t>
            </a:r>
            <a:r>
              <a:rPr lang="en-US" sz="900" spc="4" dirty="0">
                <a:latin typeface="Arial"/>
                <a:cs typeface="Arial"/>
              </a:rPr>
              <a:t>2</a:t>
            </a:r>
            <a:r>
              <a:rPr lang="en-US" sz="900" dirty="0">
                <a:latin typeface="Arial"/>
                <a:cs typeface="Arial"/>
              </a:rPr>
              <a:t>.</a:t>
            </a:r>
          </a:p>
          <a:p>
            <a:pPr marR="11614"/>
            <a:endParaRPr lang="en-US" sz="900" dirty="0" smtClean="0">
              <a:latin typeface="Arial"/>
              <a:cs typeface="Arial"/>
            </a:endParaRPr>
          </a:p>
          <a:p>
            <a:pPr marR="11614"/>
            <a:r>
              <a:rPr lang="en-US" sz="900" dirty="0" smtClean="0">
                <a:latin typeface="Arial"/>
                <a:cs typeface="Arial"/>
              </a:rPr>
              <a:t>For </a:t>
            </a:r>
            <a:r>
              <a:rPr lang="en-US" sz="900" dirty="0">
                <a:latin typeface="Arial"/>
                <a:cs typeface="Arial"/>
              </a:rPr>
              <a:t>e</a:t>
            </a:r>
            <a:r>
              <a:rPr lang="en-US" sz="900" spc="-9" dirty="0">
                <a:latin typeface="Arial"/>
                <a:cs typeface="Arial"/>
              </a:rPr>
              <a:t>a</a:t>
            </a:r>
            <a:r>
              <a:rPr lang="en-US" sz="900" spc="4" dirty="0">
                <a:latin typeface="Arial"/>
                <a:cs typeface="Arial"/>
              </a:rPr>
              <a:t>c</a:t>
            </a:r>
            <a:r>
              <a:rPr lang="en-US" sz="900" dirty="0">
                <a:latin typeface="Arial"/>
                <a:cs typeface="Arial"/>
              </a:rPr>
              <a:t>h</a:t>
            </a:r>
            <a:r>
              <a:rPr lang="en-US" sz="900" spc="-9" dirty="0">
                <a:latin typeface="Arial"/>
                <a:cs typeface="Arial"/>
              </a:rPr>
              <a:t> </a:t>
            </a:r>
            <a:r>
              <a:rPr lang="en-US" sz="900" spc="4" dirty="0">
                <a:latin typeface="Arial"/>
                <a:cs typeface="Arial"/>
              </a:rPr>
              <a:t>m</a:t>
            </a:r>
            <a:r>
              <a:rPr lang="en-US" sz="900" dirty="0">
                <a:latin typeface="Arial"/>
                <a:cs typeface="Arial"/>
              </a:rPr>
              <a:t>e</a:t>
            </a:r>
            <a:r>
              <a:rPr lang="en-US" sz="900" spc="-9" dirty="0">
                <a:latin typeface="Arial"/>
                <a:cs typeface="Arial"/>
              </a:rPr>
              <a:t>a</a:t>
            </a:r>
            <a:r>
              <a:rPr lang="en-US" sz="900" spc="4" dirty="0">
                <a:latin typeface="Arial"/>
                <a:cs typeface="Arial"/>
              </a:rPr>
              <a:t>s</a:t>
            </a:r>
            <a:r>
              <a:rPr lang="en-US" sz="900" dirty="0">
                <a:latin typeface="Arial"/>
                <a:cs typeface="Arial"/>
              </a:rPr>
              <a:t>ur</a:t>
            </a:r>
            <a:r>
              <a:rPr lang="en-US" sz="900" spc="-9" dirty="0">
                <a:latin typeface="Arial"/>
                <a:cs typeface="Arial"/>
              </a:rPr>
              <a:t>e</a:t>
            </a:r>
            <a:r>
              <a:rPr lang="en-US" sz="900" dirty="0">
                <a:latin typeface="Arial"/>
                <a:cs typeface="Arial"/>
              </a:rPr>
              <a:t>, a</a:t>
            </a:r>
            <a:r>
              <a:rPr lang="en-US" sz="900" spc="-9" dirty="0">
                <a:latin typeface="Arial"/>
                <a:cs typeface="Arial"/>
              </a:rPr>
              <a:t>v</a:t>
            </a:r>
            <a:r>
              <a:rPr lang="en-US" sz="900" dirty="0">
                <a:latin typeface="Arial"/>
                <a:cs typeface="Arial"/>
              </a:rPr>
              <a:t>era</a:t>
            </a:r>
            <a:r>
              <a:rPr lang="en-US" sz="900" spc="-9" dirty="0">
                <a:latin typeface="Arial"/>
                <a:cs typeface="Arial"/>
              </a:rPr>
              <a:t>g</a:t>
            </a:r>
            <a:r>
              <a:rPr lang="en-US" sz="900" dirty="0">
                <a:latin typeface="Arial"/>
                <a:cs typeface="Arial"/>
              </a:rPr>
              <a:t>e </a:t>
            </a:r>
            <a:r>
              <a:rPr lang="en-US" sz="900" spc="-9" dirty="0">
                <a:latin typeface="Arial"/>
                <a:cs typeface="Arial"/>
              </a:rPr>
              <a:t>a</a:t>
            </a:r>
            <a:r>
              <a:rPr lang="en-US" sz="900" dirty="0">
                <a:latin typeface="Arial"/>
                <a:cs typeface="Arial"/>
              </a:rPr>
              <a:t>nnual</a:t>
            </a:r>
            <a:r>
              <a:rPr lang="en-US" sz="900" spc="-9" dirty="0">
                <a:latin typeface="Arial"/>
                <a:cs typeface="Arial"/>
              </a:rPr>
              <a:t> </a:t>
            </a:r>
            <a:r>
              <a:rPr lang="en-US" sz="900" dirty="0">
                <a:latin typeface="Arial"/>
                <a:cs typeface="Arial"/>
              </a:rPr>
              <a:t>pe</a:t>
            </a:r>
            <a:r>
              <a:rPr lang="en-US" sz="900" spc="-13" dirty="0">
                <a:latin typeface="Arial"/>
                <a:cs typeface="Arial"/>
              </a:rPr>
              <a:t>r</a:t>
            </a:r>
            <a:r>
              <a:rPr lang="en-US" sz="900" spc="4" dirty="0">
                <a:latin typeface="Arial"/>
                <a:cs typeface="Arial"/>
              </a:rPr>
              <a:t>c</a:t>
            </a:r>
            <a:r>
              <a:rPr lang="en-US" sz="900" dirty="0">
                <a:latin typeface="Arial"/>
                <a:cs typeface="Arial"/>
              </a:rPr>
              <a:t>en</a:t>
            </a:r>
            <a:r>
              <a:rPr lang="en-US" sz="900" spc="-9" dirty="0">
                <a:latin typeface="Arial"/>
                <a:cs typeface="Arial"/>
              </a:rPr>
              <a:t>t</a:t>
            </a:r>
            <a:r>
              <a:rPr lang="en-US" sz="900" dirty="0">
                <a:latin typeface="Arial"/>
                <a:cs typeface="Arial"/>
              </a:rPr>
              <a:t>age</a:t>
            </a:r>
            <a:r>
              <a:rPr lang="en-US" sz="900" spc="-9" dirty="0">
                <a:latin typeface="Arial"/>
                <a:cs typeface="Arial"/>
              </a:rPr>
              <a:t> </a:t>
            </a:r>
            <a:r>
              <a:rPr lang="en-US" sz="900" spc="4" dirty="0">
                <a:latin typeface="Arial"/>
                <a:cs typeface="Arial"/>
              </a:rPr>
              <a:t>c</a:t>
            </a:r>
            <a:r>
              <a:rPr lang="en-US" sz="900" spc="-9" dirty="0">
                <a:latin typeface="Arial"/>
                <a:cs typeface="Arial"/>
              </a:rPr>
              <a:t>h</a:t>
            </a:r>
            <a:r>
              <a:rPr lang="en-US" sz="900" dirty="0">
                <a:latin typeface="Arial"/>
                <a:cs typeface="Arial"/>
              </a:rPr>
              <a:t>ang</a:t>
            </a:r>
            <a:r>
              <a:rPr lang="en-US" sz="900" spc="-9" dirty="0">
                <a:latin typeface="Arial"/>
                <a:cs typeface="Arial"/>
              </a:rPr>
              <a:t>e</a:t>
            </a:r>
            <a:r>
              <a:rPr lang="en-US" sz="900" dirty="0">
                <a:latin typeface="Arial"/>
                <a:cs typeface="Arial"/>
              </a:rPr>
              <a:t>s</a:t>
            </a:r>
            <a:r>
              <a:rPr lang="en-US" sz="900" spc="4" dirty="0">
                <a:latin typeface="Arial"/>
                <a:cs typeface="Arial"/>
              </a:rPr>
              <a:t> </a:t>
            </a:r>
            <a:r>
              <a:rPr lang="en-US" sz="900" spc="-13" dirty="0">
                <a:latin typeface="Arial"/>
                <a:cs typeface="Arial"/>
              </a:rPr>
              <a:t>w</a:t>
            </a:r>
            <a:r>
              <a:rPr lang="en-US" sz="900" dirty="0">
                <a:latin typeface="Arial"/>
                <a:cs typeface="Arial"/>
              </a:rPr>
              <a:t>ere </a:t>
            </a:r>
            <a:r>
              <a:rPr lang="en-US" sz="900" spc="4" dirty="0">
                <a:latin typeface="Arial"/>
                <a:cs typeface="Arial"/>
              </a:rPr>
              <a:t>c</a:t>
            </a:r>
            <a:r>
              <a:rPr lang="en-US" sz="900" spc="-9" dirty="0">
                <a:latin typeface="Arial"/>
                <a:cs typeface="Arial"/>
              </a:rPr>
              <a:t>a</a:t>
            </a:r>
            <a:r>
              <a:rPr lang="en-US" sz="900" dirty="0">
                <a:latin typeface="Arial"/>
                <a:cs typeface="Arial"/>
              </a:rPr>
              <a:t>l</a:t>
            </a:r>
            <a:r>
              <a:rPr lang="en-US" sz="900" spc="4" dirty="0">
                <a:latin typeface="Arial"/>
                <a:cs typeface="Arial"/>
              </a:rPr>
              <a:t>c</a:t>
            </a:r>
            <a:r>
              <a:rPr lang="en-US" sz="900" spc="-9" dirty="0">
                <a:latin typeface="Arial"/>
                <a:cs typeface="Arial"/>
              </a:rPr>
              <a:t>u</a:t>
            </a:r>
            <a:r>
              <a:rPr lang="en-US" sz="900" dirty="0">
                <a:latin typeface="Arial"/>
                <a:cs typeface="Arial"/>
              </a:rPr>
              <a:t>lat</a:t>
            </a:r>
            <a:r>
              <a:rPr lang="en-US" sz="900" spc="-9" dirty="0">
                <a:latin typeface="Arial"/>
                <a:cs typeface="Arial"/>
              </a:rPr>
              <a:t>e</a:t>
            </a:r>
            <a:r>
              <a:rPr lang="en-US" sz="900" dirty="0">
                <a:latin typeface="Arial"/>
                <a:cs typeface="Arial"/>
              </a:rPr>
              <a:t>d for</a:t>
            </a:r>
            <a:r>
              <a:rPr lang="en-US" sz="900" spc="-13" dirty="0">
                <a:latin typeface="Arial"/>
                <a:cs typeface="Arial"/>
              </a:rPr>
              <a:t> </a:t>
            </a:r>
            <a:r>
              <a:rPr lang="en-US" sz="900" spc="4" dirty="0">
                <a:latin typeface="Arial"/>
                <a:cs typeface="Arial"/>
              </a:rPr>
              <a:t>s</a:t>
            </a:r>
            <a:r>
              <a:rPr lang="en-US" sz="900" spc="-9" dirty="0">
                <a:latin typeface="Arial"/>
                <a:cs typeface="Arial"/>
              </a:rPr>
              <a:t>e</a:t>
            </a:r>
            <a:r>
              <a:rPr lang="en-US" sz="900" dirty="0">
                <a:latin typeface="Arial"/>
                <a:cs typeface="Arial"/>
              </a:rPr>
              <a:t>l</a:t>
            </a:r>
            <a:r>
              <a:rPr lang="en-US" sz="900" spc="37" dirty="0">
                <a:latin typeface="Arial"/>
                <a:cs typeface="Arial"/>
              </a:rPr>
              <a:t>e</a:t>
            </a:r>
            <a:r>
              <a:rPr lang="en-US" sz="900" spc="-9" dirty="0">
                <a:latin typeface="Arial"/>
                <a:cs typeface="Arial"/>
              </a:rPr>
              <a:t>c</a:t>
            </a:r>
            <a:r>
              <a:rPr lang="en-US" sz="900" dirty="0">
                <a:latin typeface="Arial"/>
                <a:cs typeface="Arial"/>
              </a:rPr>
              <a:t>t p</a:t>
            </a:r>
            <a:r>
              <a:rPr lang="en-US" sz="900" spc="-9" dirty="0">
                <a:latin typeface="Arial"/>
                <a:cs typeface="Arial"/>
              </a:rPr>
              <a:t>o</a:t>
            </a:r>
            <a:r>
              <a:rPr lang="en-US" sz="900" dirty="0">
                <a:latin typeface="Arial"/>
                <a:cs typeface="Arial"/>
              </a:rPr>
              <a:t>pul</a:t>
            </a:r>
            <a:r>
              <a:rPr lang="en-US" sz="900" spc="-9" dirty="0">
                <a:latin typeface="Arial"/>
                <a:cs typeface="Arial"/>
              </a:rPr>
              <a:t>at</a:t>
            </a:r>
            <a:r>
              <a:rPr lang="en-US" sz="900" dirty="0">
                <a:latin typeface="Arial"/>
                <a:cs typeface="Arial"/>
              </a:rPr>
              <a:t>ions</a:t>
            </a:r>
            <a:r>
              <a:rPr lang="en-US" sz="900" spc="-9" dirty="0">
                <a:latin typeface="Arial"/>
                <a:cs typeface="Arial"/>
              </a:rPr>
              <a:t> </a:t>
            </a:r>
            <a:r>
              <a:rPr lang="en-US" sz="900" dirty="0">
                <a:latin typeface="Arial"/>
                <a:cs typeface="Arial"/>
              </a:rPr>
              <a:t>and</a:t>
            </a:r>
            <a:r>
              <a:rPr lang="en-US" sz="900" spc="-9" dirty="0">
                <a:latin typeface="Arial"/>
                <a:cs typeface="Arial"/>
              </a:rPr>
              <a:t> </a:t>
            </a:r>
            <a:r>
              <a:rPr lang="en-US" sz="900" dirty="0">
                <a:latin typeface="Arial"/>
                <a:cs typeface="Arial"/>
              </a:rPr>
              <a:t>refe</a:t>
            </a:r>
            <a:r>
              <a:rPr lang="en-US" sz="900" spc="-13" dirty="0">
                <a:latin typeface="Arial"/>
                <a:cs typeface="Arial"/>
              </a:rPr>
              <a:t>r</a:t>
            </a:r>
            <a:r>
              <a:rPr lang="en-US" sz="900" dirty="0">
                <a:latin typeface="Arial"/>
                <a:cs typeface="Arial"/>
              </a:rPr>
              <a:t>en</a:t>
            </a:r>
            <a:r>
              <a:rPr lang="en-US" sz="900" spc="-9" dirty="0">
                <a:latin typeface="Arial"/>
                <a:cs typeface="Arial"/>
              </a:rPr>
              <a:t>c</a:t>
            </a:r>
            <a:r>
              <a:rPr lang="en-US" sz="900" dirty="0">
                <a:latin typeface="Arial"/>
                <a:cs typeface="Arial"/>
              </a:rPr>
              <a:t>e gr</a:t>
            </a:r>
            <a:r>
              <a:rPr lang="en-US" sz="900" spc="-9" dirty="0">
                <a:latin typeface="Arial"/>
                <a:cs typeface="Arial"/>
              </a:rPr>
              <a:t>o</a:t>
            </a:r>
            <a:r>
              <a:rPr lang="en-US" sz="900" dirty="0">
                <a:latin typeface="Arial"/>
                <a:cs typeface="Arial"/>
              </a:rPr>
              <a:t>u</a:t>
            </a:r>
            <a:r>
              <a:rPr lang="en-US" sz="900" spc="-9" dirty="0">
                <a:latin typeface="Arial"/>
                <a:cs typeface="Arial"/>
              </a:rPr>
              <a:t>p</a:t>
            </a:r>
            <a:r>
              <a:rPr lang="en-US" sz="900" spc="4" dirty="0">
                <a:latin typeface="Arial"/>
                <a:cs typeface="Arial"/>
              </a:rPr>
              <a:t>s</a:t>
            </a:r>
            <a:r>
              <a:rPr lang="en-US" sz="900" dirty="0">
                <a:latin typeface="Arial"/>
                <a:cs typeface="Arial"/>
              </a:rPr>
              <a:t>. </a:t>
            </a:r>
            <a:r>
              <a:rPr lang="en-US" sz="900" spc="-18" dirty="0">
                <a:latin typeface="Arial"/>
                <a:cs typeface="Arial"/>
              </a:rPr>
              <a:t>M</a:t>
            </a:r>
            <a:r>
              <a:rPr lang="en-US" sz="900" dirty="0">
                <a:latin typeface="Arial"/>
                <a:cs typeface="Arial"/>
              </a:rPr>
              <a:t>ea</a:t>
            </a:r>
            <a:r>
              <a:rPr lang="en-US" sz="900" spc="4" dirty="0">
                <a:latin typeface="Arial"/>
                <a:cs typeface="Arial"/>
              </a:rPr>
              <a:t>s</a:t>
            </a:r>
            <a:r>
              <a:rPr lang="en-US" sz="900" dirty="0">
                <a:latin typeface="Arial"/>
                <a:cs typeface="Arial"/>
              </a:rPr>
              <a:t>ures</a:t>
            </a:r>
            <a:r>
              <a:rPr lang="en-US" sz="900" spc="4" dirty="0">
                <a:latin typeface="Arial"/>
                <a:cs typeface="Arial"/>
              </a:rPr>
              <a:t> </a:t>
            </a:r>
            <a:r>
              <a:rPr lang="en-US" sz="900" dirty="0">
                <a:latin typeface="Arial"/>
                <a:cs typeface="Arial"/>
              </a:rPr>
              <a:t>are</a:t>
            </a:r>
            <a:r>
              <a:rPr lang="en-US" sz="900" spc="-9" dirty="0">
                <a:latin typeface="Arial"/>
                <a:cs typeface="Arial"/>
              </a:rPr>
              <a:t> </a:t>
            </a:r>
            <a:r>
              <a:rPr lang="en-US" sz="900" dirty="0">
                <a:latin typeface="Arial"/>
                <a:cs typeface="Arial"/>
              </a:rPr>
              <a:t>a</a:t>
            </a:r>
            <a:r>
              <a:rPr lang="en-US" sz="900" spc="-9" dirty="0">
                <a:latin typeface="Arial"/>
                <a:cs typeface="Arial"/>
              </a:rPr>
              <a:t>l</a:t>
            </a:r>
            <a:r>
              <a:rPr lang="en-US" sz="900" dirty="0">
                <a:latin typeface="Arial"/>
                <a:cs typeface="Arial"/>
              </a:rPr>
              <a:t>ign</a:t>
            </a:r>
            <a:r>
              <a:rPr lang="en-US" sz="900" spc="-9" dirty="0">
                <a:latin typeface="Arial"/>
                <a:cs typeface="Arial"/>
              </a:rPr>
              <a:t>e</a:t>
            </a:r>
            <a:r>
              <a:rPr lang="en-US" sz="900" dirty="0">
                <a:latin typeface="Arial"/>
                <a:cs typeface="Arial"/>
              </a:rPr>
              <a:t>d </a:t>
            </a:r>
            <a:r>
              <a:rPr lang="en-US" sz="900" spc="-4" dirty="0">
                <a:latin typeface="Arial"/>
                <a:cs typeface="Arial"/>
              </a:rPr>
              <a:t>s</a:t>
            </a:r>
            <a:r>
              <a:rPr lang="en-US" sz="900" dirty="0">
                <a:latin typeface="Arial"/>
                <a:cs typeface="Arial"/>
              </a:rPr>
              <a:t>o t</a:t>
            </a:r>
            <a:r>
              <a:rPr lang="en-US" sz="900" spc="-9" dirty="0">
                <a:latin typeface="Arial"/>
                <a:cs typeface="Arial"/>
              </a:rPr>
              <a:t>h</a:t>
            </a:r>
            <a:r>
              <a:rPr lang="en-US" sz="900" dirty="0">
                <a:latin typeface="Arial"/>
                <a:cs typeface="Arial"/>
              </a:rPr>
              <a:t>at</a:t>
            </a:r>
            <a:r>
              <a:rPr lang="en-US" sz="900" spc="-9" dirty="0">
                <a:latin typeface="Arial"/>
                <a:cs typeface="Arial"/>
              </a:rPr>
              <a:t> </a:t>
            </a:r>
            <a:r>
              <a:rPr lang="en-US" sz="900" dirty="0">
                <a:latin typeface="Arial"/>
                <a:cs typeface="Arial"/>
              </a:rPr>
              <a:t>po</a:t>
            </a:r>
            <a:r>
              <a:rPr lang="en-US" sz="900" spc="4" dirty="0">
                <a:latin typeface="Arial"/>
                <a:cs typeface="Arial"/>
              </a:rPr>
              <a:t>s</a:t>
            </a:r>
            <a:r>
              <a:rPr lang="en-US" sz="900" spc="-9" dirty="0">
                <a:latin typeface="Arial"/>
                <a:cs typeface="Arial"/>
              </a:rPr>
              <a:t>i</a:t>
            </a:r>
            <a:r>
              <a:rPr lang="en-US" sz="900" dirty="0">
                <a:latin typeface="Arial"/>
                <a:cs typeface="Arial"/>
              </a:rPr>
              <a:t>t</a:t>
            </a:r>
            <a:r>
              <a:rPr lang="en-US" sz="900" spc="4" dirty="0">
                <a:latin typeface="Arial"/>
                <a:cs typeface="Arial"/>
              </a:rPr>
              <a:t>i</a:t>
            </a:r>
            <a:r>
              <a:rPr lang="en-US" sz="900" spc="-9" dirty="0">
                <a:latin typeface="Arial"/>
                <a:cs typeface="Arial"/>
              </a:rPr>
              <a:t>v</a:t>
            </a:r>
            <a:r>
              <a:rPr lang="en-US" sz="900" dirty="0">
                <a:latin typeface="Arial"/>
                <a:cs typeface="Arial"/>
              </a:rPr>
              <a:t>e ra</a:t>
            </a:r>
            <a:r>
              <a:rPr lang="en-US" sz="900" spc="-9" dirty="0">
                <a:latin typeface="Arial"/>
                <a:cs typeface="Arial"/>
              </a:rPr>
              <a:t>t</a:t>
            </a:r>
            <a:r>
              <a:rPr lang="en-US" sz="900" dirty="0">
                <a:latin typeface="Arial"/>
                <a:cs typeface="Arial"/>
              </a:rPr>
              <a:t>es</a:t>
            </a:r>
            <a:r>
              <a:rPr lang="en-US" sz="900" spc="-4" dirty="0">
                <a:latin typeface="Arial"/>
                <a:cs typeface="Arial"/>
              </a:rPr>
              <a:t> </a:t>
            </a:r>
            <a:r>
              <a:rPr lang="en-US" sz="900" dirty="0">
                <a:latin typeface="Arial"/>
                <a:cs typeface="Arial"/>
              </a:rPr>
              <a:t>ind</a:t>
            </a:r>
            <a:r>
              <a:rPr lang="en-US" sz="900" spc="-9" dirty="0">
                <a:latin typeface="Arial"/>
                <a:cs typeface="Arial"/>
              </a:rPr>
              <a:t>i</a:t>
            </a:r>
            <a:r>
              <a:rPr lang="en-US" sz="900" spc="4" dirty="0">
                <a:latin typeface="Arial"/>
                <a:cs typeface="Arial"/>
              </a:rPr>
              <a:t>c</a:t>
            </a:r>
            <a:r>
              <a:rPr lang="en-US" sz="900" dirty="0">
                <a:latin typeface="Arial"/>
                <a:cs typeface="Arial"/>
              </a:rPr>
              <a:t>a</a:t>
            </a:r>
            <a:r>
              <a:rPr lang="en-US" sz="900" spc="-9" dirty="0">
                <a:latin typeface="Arial"/>
                <a:cs typeface="Arial"/>
              </a:rPr>
              <a:t>t</a:t>
            </a:r>
            <a:r>
              <a:rPr lang="en-US" sz="900" dirty="0">
                <a:latin typeface="Arial"/>
                <a:cs typeface="Arial"/>
              </a:rPr>
              <a:t>e </a:t>
            </a:r>
            <a:r>
              <a:rPr lang="en-US" sz="900" spc="-9" dirty="0">
                <a:latin typeface="Arial"/>
                <a:cs typeface="Arial"/>
              </a:rPr>
              <a:t>i</a:t>
            </a:r>
            <a:r>
              <a:rPr lang="en-US" sz="900" spc="4" dirty="0">
                <a:latin typeface="Arial"/>
                <a:cs typeface="Arial"/>
              </a:rPr>
              <a:t>m</a:t>
            </a:r>
            <a:r>
              <a:rPr lang="en-US" sz="900" dirty="0">
                <a:latin typeface="Arial"/>
                <a:cs typeface="Arial"/>
              </a:rPr>
              <a:t>pro</a:t>
            </a:r>
            <a:r>
              <a:rPr lang="en-US" sz="900" spc="-9" dirty="0">
                <a:latin typeface="Arial"/>
                <a:cs typeface="Arial"/>
              </a:rPr>
              <a:t>ve</a:t>
            </a:r>
            <a:r>
              <a:rPr lang="en-US" sz="900" spc="4" dirty="0">
                <a:latin typeface="Arial"/>
                <a:cs typeface="Arial"/>
              </a:rPr>
              <a:t>m</a:t>
            </a:r>
            <a:r>
              <a:rPr lang="en-US" sz="900" dirty="0">
                <a:latin typeface="Arial"/>
                <a:cs typeface="Arial"/>
              </a:rPr>
              <a:t>ent</a:t>
            </a:r>
            <a:r>
              <a:rPr lang="en-US" sz="900" spc="-9" dirty="0">
                <a:latin typeface="Arial"/>
                <a:cs typeface="Arial"/>
              </a:rPr>
              <a:t> </a:t>
            </a:r>
            <a:r>
              <a:rPr lang="en-US" sz="900" dirty="0">
                <a:latin typeface="Arial"/>
                <a:cs typeface="Arial"/>
              </a:rPr>
              <a:t>in </a:t>
            </a:r>
            <a:r>
              <a:rPr lang="en-US" sz="900" spc="-9" dirty="0">
                <a:latin typeface="Arial"/>
                <a:cs typeface="Arial"/>
              </a:rPr>
              <a:t>a</a:t>
            </a:r>
            <a:r>
              <a:rPr lang="en-US" sz="900" spc="4" dirty="0">
                <a:latin typeface="Arial"/>
                <a:cs typeface="Arial"/>
              </a:rPr>
              <a:t>c</a:t>
            </a:r>
            <a:r>
              <a:rPr lang="en-US" sz="900" spc="-9" dirty="0">
                <a:latin typeface="Arial"/>
                <a:cs typeface="Arial"/>
              </a:rPr>
              <a:t>c</a:t>
            </a:r>
            <a:r>
              <a:rPr lang="en-US" sz="900" dirty="0">
                <a:latin typeface="Arial"/>
                <a:cs typeface="Arial"/>
              </a:rPr>
              <a:t>e</a:t>
            </a:r>
            <a:r>
              <a:rPr lang="en-US" sz="900" spc="-9" dirty="0">
                <a:latin typeface="Arial"/>
                <a:cs typeface="Arial"/>
              </a:rPr>
              <a:t>s</a:t>
            </a:r>
            <a:r>
              <a:rPr lang="en-US" sz="900" dirty="0">
                <a:latin typeface="Arial"/>
                <a:cs typeface="Arial"/>
              </a:rPr>
              <a:t>s</a:t>
            </a:r>
            <a:r>
              <a:rPr lang="en-US" sz="900" spc="4" dirty="0">
                <a:latin typeface="Arial"/>
                <a:cs typeface="Arial"/>
              </a:rPr>
              <a:t> </a:t>
            </a:r>
            <a:r>
              <a:rPr lang="en-US" sz="900" dirty="0">
                <a:latin typeface="Arial"/>
                <a:cs typeface="Arial"/>
              </a:rPr>
              <a:t>to</a:t>
            </a:r>
            <a:r>
              <a:rPr lang="en-US" sz="900" spc="-9" dirty="0">
                <a:latin typeface="Arial"/>
                <a:cs typeface="Arial"/>
              </a:rPr>
              <a:t> </a:t>
            </a:r>
            <a:r>
              <a:rPr lang="en-US" sz="900" spc="4" dirty="0">
                <a:latin typeface="Arial"/>
                <a:cs typeface="Arial"/>
              </a:rPr>
              <a:t>c</a:t>
            </a:r>
            <a:r>
              <a:rPr lang="en-US" sz="900" dirty="0">
                <a:latin typeface="Arial"/>
                <a:cs typeface="Arial"/>
              </a:rPr>
              <a:t>a</a:t>
            </a:r>
            <a:r>
              <a:rPr lang="en-US" sz="900" spc="-13" dirty="0">
                <a:latin typeface="Arial"/>
                <a:cs typeface="Arial"/>
              </a:rPr>
              <a:t>r</a:t>
            </a:r>
            <a:r>
              <a:rPr lang="en-US" sz="900" dirty="0">
                <a:latin typeface="Arial"/>
                <a:cs typeface="Arial"/>
              </a:rPr>
              <a:t>e. </a:t>
            </a:r>
            <a:endParaRPr lang="en-US" sz="900" dirty="0" smtClean="0">
              <a:latin typeface="Arial"/>
              <a:cs typeface="Arial"/>
            </a:endParaRPr>
          </a:p>
          <a:p>
            <a:pPr marR="11614"/>
            <a:r>
              <a:rPr lang="en-US" sz="900" dirty="0" smtClean="0">
                <a:latin typeface="Arial"/>
                <a:cs typeface="Arial"/>
              </a:rPr>
              <a:t>Dif</a:t>
            </a:r>
            <a:r>
              <a:rPr lang="en-US" sz="900" spc="-9" dirty="0" smtClean="0">
                <a:latin typeface="Arial"/>
                <a:cs typeface="Arial"/>
              </a:rPr>
              <a:t>f</a:t>
            </a:r>
            <a:r>
              <a:rPr lang="en-US" sz="900" dirty="0" smtClean="0">
                <a:latin typeface="Arial"/>
                <a:cs typeface="Arial"/>
              </a:rPr>
              <a:t>er</a:t>
            </a:r>
            <a:r>
              <a:rPr lang="en-US" sz="900" spc="-9" dirty="0" smtClean="0">
                <a:latin typeface="Arial"/>
                <a:cs typeface="Arial"/>
              </a:rPr>
              <a:t>e</a:t>
            </a:r>
            <a:r>
              <a:rPr lang="en-US" sz="900" dirty="0" smtClean="0">
                <a:latin typeface="Arial"/>
                <a:cs typeface="Arial"/>
              </a:rPr>
              <a:t>n</a:t>
            </a:r>
            <a:r>
              <a:rPr lang="en-US" sz="900" spc="4" dirty="0" smtClean="0">
                <a:latin typeface="Arial"/>
                <a:cs typeface="Arial"/>
              </a:rPr>
              <a:t>c</a:t>
            </a:r>
            <a:r>
              <a:rPr lang="en-US" sz="900" spc="-9" dirty="0" smtClean="0">
                <a:latin typeface="Arial"/>
                <a:cs typeface="Arial"/>
              </a:rPr>
              <a:t>e</a:t>
            </a:r>
            <a:r>
              <a:rPr lang="en-US" sz="900" dirty="0" smtClean="0">
                <a:latin typeface="Arial"/>
                <a:cs typeface="Arial"/>
              </a:rPr>
              <a:t>s</a:t>
            </a:r>
            <a:r>
              <a:rPr lang="en-US" sz="900" spc="4" dirty="0" smtClean="0">
                <a:latin typeface="Arial"/>
                <a:cs typeface="Arial"/>
              </a:rPr>
              <a:t> </a:t>
            </a:r>
            <a:r>
              <a:rPr lang="en-US" sz="900" spc="4" dirty="0">
                <a:latin typeface="Arial"/>
                <a:cs typeface="Arial"/>
              </a:rPr>
              <a:t>i</a:t>
            </a:r>
            <a:r>
              <a:rPr lang="en-US" sz="900" dirty="0">
                <a:latin typeface="Arial"/>
                <a:cs typeface="Arial"/>
              </a:rPr>
              <a:t>n</a:t>
            </a:r>
            <a:r>
              <a:rPr lang="en-US" sz="900" spc="-9" dirty="0">
                <a:latin typeface="Arial"/>
                <a:cs typeface="Arial"/>
              </a:rPr>
              <a:t> </a:t>
            </a:r>
            <a:r>
              <a:rPr lang="en-US" sz="900" dirty="0">
                <a:latin typeface="Arial"/>
                <a:cs typeface="Arial"/>
              </a:rPr>
              <a:t>rat</a:t>
            </a:r>
            <a:r>
              <a:rPr lang="en-US" sz="900" spc="-9" dirty="0">
                <a:latin typeface="Arial"/>
                <a:cs typeface="Arial"/>
              </a:rPr>
              <a:t>e</a:t>
            </a:r>
            <a:r>
              <a:rPr lang="en-US" sz="900" dirty="0">
                <a:latin typeface="Arial"/>
                <a:cs typeface="Arial"/>
              </a:rPr>
              <a:t>s</a:t>
            </a:r>
            <a:r>
              <a:rPr lang="en-US" sz="900" spc="4" dirty="0">
                <a:latin typeface="Arial"/>
                <a:cs typeface="Arial"/>
              </a:rPr>
              <a:t> </a:t>
            </a:r>
            <a:r>
              <a:rPr lang="en-US" sz="900" dirty="0">
                <a:latin typeface="Arial"/>
                <a:cs typeface="Arial"/>
              </a:rPr>
              <a:t>b</a:t>
            </a:r>
            <a:r>
              <a:rPr lang="en-US" sz="900" spc="-9" dirty="0">
                <a:latin typeface="Arial"/>
                <a:cs typeface="Arial"/>
              </a:rPr>
              <a:t>e</a:t>
            </a:r>
            <a:r>
              <a:rPr lang="en-US" sz="900" dirty="0">
                <a:latin typeface="Arial"/>
                <a:cs typeface="Arial"/>
              </a:rPr>
              <a:t>t</a:t>
            </a:r>
            <a:r>
              <a:rPr lang="en-US" sz="900" spc="-13" dirty="0">
                <a:latin typeface="Arial"/>
                <a:cs typeface="Arial"/>
              </a:rPr>
              <a:t>w</a:t>
            </a:r>
            <a:r>
              <a:rPr lang="en-US" sz="900" dirty="0">
                <a:latin typeface="Arial"/>
                <a:cs typeface="Arial"/>
              </a:rPr>
              <a:t>een grou</a:t>
            </a:r>
            <a:r>
              <a:rPr lang="en-US" sz="900" spc="-9" dirty="0">
                <a:latin typeface="Arial"/>
                <a:cs typeface="Arial"/>
              </a:rPr>
              <a:t>p</a:t>
            </a:r>
            <a:r>
              <a:rPr lang="en-US" sz="900" dirty="0">
                <a:latin typeface="Arial"/>
                <a:cs typeface="Arial"/>
              </a:rPr>
              <a:t>s</a:t>
            </a:r>
            <a:r>
              <a:rPr lang="en-US" sz="900" spc="4" dirty="0">
                <a:latin typeface="Arial"/>
                <a:cs typeface="Arial"/>
              </a:rPr>
              <a:t> </a:t>
            </a:r>
            <a:r>
              <a:rPr lang="en-US" sz="900" spc="-13" dirty="0">
                <a:latin typeface="Arial"/>
                <a:cs typeface="Arial"/>
              </a:rPr>
              <a:t>w</a:t>
            </a:r>
            <a:r>
              <a:rPr lang="en-US" sz="900" dirty="0">
                <a:latin typeface="Arial"/>
                <a:cs typeface="Arial"/>
              </a:rPr>
              <a:t>ere u</a:t>
            </a:r>
            <a:r>
              <a:rPr lang="en-US" sz="900" spc="4" dirty="0">
                <a:latin typeface="Arial"/>
                <a:cs typeface="Arial"/>
              </a:rPr>
              <a:t>s</a:t>
            </a:r>
            <a:r>
              <a:rPr lang="en-US" sz="900" spc="-9" dirty="0">
                <a:latin typeface="Arial"/>
                <a:cs typeface="Arial"/>
              </a:rPr>
              <a:t>e</a:t>
            </a:r>
            <a:r>
              <a:rPr lang="en-US" sz="900" dirty="0">
                <a:latin typeface="Arial"/>
                <a:cs typeface="Arial"/>
              </a:rPr>
              <a:t>d</a:t>
            </a:r>
            <a:r>
              <a:rPr lang="en-US" sz="900" spc="9" dirty="0">
                <a:latin typeface="Arial"/>
                <a:cs typeface="Arial"/>
              </a:rPr>
              <a:t> </a:t>
            </a:r>
            <a:r>
              <a:rPr lang="en-US" sz="900" dirty="0">
                <a:latin typeface="Arial"/>
                <a:cs typeface="Arial"/>
              </a:rPr>
              <a:t>to</a:t>
            </a:r>
            <a:r>
              <a:rPr lang="en-US" sz="900" spc="-4" dirty="0">
                <a:latin typeface="Arial"/>
                <a:cs typeface="Arial"/>
              </a:rPr>
              <a:t> </a:t>
            </a:r>
            <a:r>
              <a:rPr lang="en-US" sz="900" dirty="0">
                <a:latin typeface="Arial"/>
                <a:cs typeface="Arial"/>
              </a:rPr>
              <a:t>a</a:t>
            </a:r>
            <a:r>
              <a:rPr lang="en-US" sz="900" spc="-9" dirty="0">
                <a:latin typeface="Arial"/>
                <a:cs typeface="Arial"/>
              </a:rPr>
              <a:t>s</a:t>
            </a:r>
            <a:r>
              <a:rPr lang="en-US" sz="900" spc="4" dirty="0">
                <a:latin typeface="Arial"/>
                <a:cs typeface="Arial"/>
              </a:rPr>
              <a:t>s</a:t>
            </a:r>
            <a:r>
              <a:rPr lang="en-US" sz="900" spc="-9" dirty="0">
                <a:latin typeface="Arial"/>
                <a:cs typeface="Arial"/>
              </a:rPr>
              <a:t>e</a:t>
            </a:r>
            <a:r>
              <a:rPr lang="en-US" sz="900" spc="4" dirty="0">
                <a:latin typeface="Arial"/>
                <a:cs typeface="Arial"/>
              </a:rPr>
              <a:t>s</a:t>
            </a:r>
            <a:r>
              <a:rPr lang="en-US" sz="900" dirty="0">
                <a:latin typeface="Arial"/>
                <a:cs typeface="Arial"/>
              </a:rPr>
              <a:t>s</a:t>
            </a:r>
            <a:r>
              <a:rPr lang="en-US" sz="900" spc="4" dirty="0">
                <a:latin typeface="Arial"/>
                <a:cs typeface="Arial"/>
              </a:rPr>
              <a:t> </a:t>
            </a:r>
            <a:r>
              <a:rPr lang="en-US" sz="900" dirty="0">
                <a:latin typeface="Arial"/>
                <a:cs typeface="Arial"/>
              </a:rPr>
              <a:t>t</a:t>
            </a:r>
            <a:r>
              <a:rPr lang="en-US" sz="900" spc="-13" dirty="0">
                <a:latin typeface="Arial"/>
                <a:cs typeface="Arial"/>
              </a:rPr>
              <a:t>r</a:t>
            </a:r>
            <a:r>
              <a:rPr lang="en-US" sz="900" dirty="0">
                <a:latin typeface="Arial"/>
                <a:cs typeface="Arial"/>
              </a:rPr>
              <a:t>ends</a:t>
            </a:r>
            <a:r>
              <a:rPr lang="en-US" sz="900" spc="-9" dirty="0">
                <a:latin typeface="Arial"/>
                <a:cs typeface="Arial"/>
              </a:rPr>
              <a:t> </a:t>
            </a:r>
            <a:r>
              <a:rPr lang="en-US" sz="900" spc="4" dirty="0">
                <a:latin typeface="Arial"/>
                <a:cs typeface="Arial"/>
              </a:rPr>
              <a:t>i</a:t>
            </a:r>
            <a:r>
              <a:rPr lang="en-US" sz="900" dirty="0">
                <a:latin typeface="Arial"/>
                <a:cs typeface="Arial"/>
              </a:rPr>
              <a:t>n</a:t>
            </a:r>
            <a:r>
              <a:rPr lang="en-US" sz="900" spc="-9" dirty="0">
                <a:latin typeface="Arial"/>
                <a:cs typeface="Arial"/>
              </a:rPr>
              <a:t> </a:t>
            </a:r>
            <a:r>
              <a:rPr lang="en-US" sz="900" dirty="0">
                <a:latin typeface="Arial"/>
                <a:cs typeface="Arial"/>
              </a:rPr>
              <a:t>di</a:t>
            </a:r>
            <a:r>
              <a:rPr lang="en-US" sz="900" spc="-9" dirty="0">
                <a:latin typeface="Arial"/>
                <a:cs typeface="Arial"/>
              </a:rPr>
              <a:t>s</a:t>
            </a:r>
            <a:r>
              <a:rPr lang="en-US" sz="900" dirty="0">
                <a:latin typeface="Arial"/>
                <a:cs typeface="Arial"/>
              </a:rPr>
              <a:t>par</a:t>
            </a:r>
            <a:r>
              <a:rPr lang="en-US" sz="900" spc="-9" dirty="0">
                <a:latin typeface="Arial"/>
                <a:cs typeface="Arial"/>
              </a:rPr>
              <a:t>i</a:t>
            </a:r>
            <a:r>
              <a:rPr lang="en-US" sz="900" dirty="0">
                <a:latin typeface="Arial"/>
                <a:cs typeface="Arial"/>
              </a:rPr>
              <a:t>t</a:t>
            </a:r>
            <a:r>
              <a:rPr lang="en-US" sz="900" spc="4" dirty="0">
                <a:latin typeface="Arial"/>
                <a:cs typeface="Arial"/>
              </a:rPr>
              <a:t>i</a:t>
            </a:r>
            <a:r>
              <a:rPr lang="en-US" sz="900" spc="-9" dirty="0">
                <a:latin typeface="Arial"/>
                <a:cs typeface="Arial"/>
              </a:rPr>
              <a:t>e</a:t>
            </a:r>
            <a:r>
              <a:rPr lang="en-US" sz="900" spc="4" dirty="0">
                <a:latin typeface="Arial"/>
                <a:cs typeface="Arial"/>
              </a:rPr>
              <a:t>s</a:t>
            </a:r>
            <a:r>
              <a:rPr lang="en-US" sz="900" dirty="0">
                <a:latin typeface="Arial"/>
                <a:cs typeface="Arial"/>
              </a:rPr>
              <a:t>.</a:t>
            </a:r>
          </a:p>
          <a:p>
            <a:pPr marL="391525" marR="115554" indent="-171450">
              <a:buFont typeface="Arial" panose="020B0604020202020204" pitchFamily="34" charset="0"/>
              <a:buChar char="•"/>
              <a:tabLst>
                <a:tab pos="429119" algn="l"/>
              </a:tabLst>
            </a:pPr>
            <a:r>
              <a:rPr lang="en-US" sz="900" b="1" dirty="0">
                <a:latin typeface="Arial"/>
                <a:cs typeface="Arial"/>
              </a:rPr>
              <a:t>Worsening</a:t>
            </a:r>
            <a:r>
              <a:rPr lang="en-US" sz="900" b="1" spc="-4" dirty="0">
                <a:latin typeface="Arial"/>
                <a:cs typeface="Arial"/>
              </a:rPr>
              <a:t> </a:t>
            </a:r>
            <a:r>
              <a:rPr lang="en-US" sz="900" dirty="0">
                <a:latin typeface="Arial"/>
                <a:cs typeface="Arial"/>
              </a:rPr>
              <a:t>= D</a:t>
            </a:r>
            <a:r>
              <a:rPr lang="en-US" sz="900" spc="-9" dirty="0">
                <a:latin typeface="Arial"/>
                <a:cs typeface="Arial"/>
              </a:rPr>
              <a:t>i</a:t>
            </a:r>
            <a:r>
              <a:rPr lang="en-US" sz="900" spc="4" dirty="0">
                <a:latin typeface="Arial"/>
                <a:cs typeface="Arial"/>
              </a:rPr>
              <a:t>s</a:t>
            </a:r>
            <a:r>
              <a:rPr lang="en-US" sz="900" dirty="0">
                <a:latin typeface="Arial"/>
                <a:cs typeface="Arial"/>
              </a:rPr>
              <a:t>pa</a:t>
            </a:r>
            <a:r>
              <a:rPr lang="en-US" sz="900" spc="-13" dirty="0">
                <a:latin typeface="Arial"/>
                <a:cs typeface="Arial"/>
              </a:rPr>
              <a:t>r</a:t>
            </a:r>
            <a:r>
              <a:rPr lang="en-US" sz="900" dirty="0">
                <a:latin typeface="Arial"/>
                <a:cs typeface="Arial"/>
              </a:rPr>
              <a:t>it</a:t>
            </a:r>
            <a:r>
              <a:rPr lang="en-US" sz="900" spc="4" dirty="0">
                <a:latin typeface="Arial"/>
                <a:cs typeface="Arial"/>
              </a:rPr>
              <a:t>i</a:t>
            </a:r>
            <a:r>
              <a:rPr lang="en-US" sz="900" spc="-9" dirty="0">
                <a:latin typeface="Arial"/>
                <a:cs typeface="Arial"/>
              </a:rPr>
              <a:t>e</a:t>
            </a:r>
            <a:r>
              <a:rPr lang="en-US" sz="900" dirty="0">
                <a:latin typeface="Arial"/>
                <a:cs typeface="Arial"/>
              </a:rPr>
              <a:t>s</a:t>
            </a:r>
            <a:r>
              <a:rPr lang="en-US" sz="900" spc="4" dirty="0">
                <a:latin typeface="Arial"/>
                <a:cs typeface="Arial"/>
              </a:rPr>
              <a:t> </a:t>
            </a:r>
            <a:r>
              <a:rPr lang="en-US" sz="900" dirty="0">
                <a:latin typeface="Arial"/>
                <a:cs typeface="Arial"/>
              </a:rPr>
              <a:t>a</a:t>
            </a:r>
            <a:r>
              <a:rPr lang="en-US" sz="900" spc="-13" dirty="0">
                <a:latin typeface="Arial"/>
                <a:cs typeface="Arial"/>
              </a:rPr>
              <a:t>r</a:t>
            </a:r>
            <a:r>
              <a:rPr lang="en-US" sz="900" dirty="0">
                <a:latin typeface="Arial"/>
                <a:cs typeface="Arial"/>
              </a:rPr>
              <a:t>e </a:t>
            </a:r>
            <a:r>
              <a:rPr lang="en-US" sz="900" spc="-9" dirty="0">
                <a:latin typeface="Arial"/>
                <a:cs typeface="Arial"/>
              </a:rPr>
              <a:t>g</a:t>
            </a:r>
            <a:r>
              <a:rPr lang="en-US" sz="900" dirty="0">
                <a:latin typeface="Arial"/>
                <a:cs typeface="Arial"/>
              </a:rPr>
              <a:t>etti</a:t>
            </a:r>
            <a:r>
              <a:rPr lang="en-US" sz="900" spc="-9" dirty="0">
                <a:latin typeface="Arial"/>
                <a:cs typeface="Arial"/>
              </a:rPr>
              <a:t>n</a:t>
            </a:r>
            <a:r>
              <a:rPr lang="en-US" sz="900" dirty="0">
                <a:latin typeface="Arial"/>
                <a:cs typeface="Arial"/>
              </a:rPr>
              <a:t>g </a:t>
            </a:r>
            <a:r>
              <a:rPr lang="en-US" sz="900" spc="4" dirty="0">
                <a:latin typeface="Arial"/>
                <a:cs typeface="Arial"/>
              </a:rPr>
              <a:t>l</a:t>
            </a:r>
            <a:r>
              <a:rPr lang="en-US" sz="900" dirty="0">
                <a:latin typeface="Arial"/>
                <a:cs typeface="Arial"/>
              </a:rPr>
              <a:t>a</a:t>
            </a:r>
            <a:r>
              <a:rPr lang="en-US" sz="900" spc="-13" dirty="0">
                <a:latin typeface="Arial"/>
                <a:cs typeface="Arial"/>
              </a:rPr>
              <a:t>r</a:t>
            </a:r>
            <a:r>
              <a:rPr lang="en-US" sz="900" dirty="0">
                <a:latin typeface="Arial"/>
                <a:cs typeface="Arial"/>
              </a:rPr>
              <a:t>ger. D</a:t>
            </a:r>
            <a:r>
              <a:rPr lang="en-US" sz="900" spc="-9" dirty="0">
                <a:latin typeface="Arial"/>
                <a:cs typeface="Arial"/>
              </a:rPr>
              <a:t>i</a:t>
            </a:r>
            <a:r>
              <a:rPr lang="en-US" sz="900" dirty="0">
                <a:latin typeface="Arial"/>
                <a:cs typeface="Arial"/>
              </a:rPr>
              <a:t>ffer</a:t>
            </a:r>
            <a:r>
              <a:rPr lang="en-US" sz="900" spc="-9" dirty="0">
                <a:latin typeface="Arial"/>
                <a:cs typeface="Arial"/>
              </a:rPr>
              <a:t>e</a:t>
            </a:r>
            <a:r>
              <a:rPr lang="en-US" sz="900" dirty="0">
                <a:latin typeface="Arial"/>
                <a:cs typeface="Arial"/>
              </a:rPr>
              <a:t>n</a:t>
            </a:r>
            <a:r>
              <a:rPr lang="en-US" sz="900" spc="4" dirty="0">
                <a:latin typeface="Arial"/>
                <a:cs typeface="Arial"/>
              </a:rPr>
              <a:t>c</a:t>
            </a:r>
            <a:r>
              <a:rPr lang="en-US" sz="900" spc="-9" dirty="0">
                <a:latin typeface="Arial"/>
                <a:cs typeface="Arial"/>
              </a:rPr>
              <a:t>e</a:t>
            </a:r>
            <a:r>
              <a:rPr lang="en-US" sz="900" dirty="0">
                <a:latin typeface="Arial"/>
                <a:cs typeface="Arial"/>
              </a:rPr>
              <a:t>s</a:t>
            </a:r>
            <a:r>
              <a:rPr lang="en-US" sz="900" spc="22" dirty="0">
                <a:latin typeface="Arial"/>
                <a:cs typeface="Arial"/>
              </a:rPr>
              <a:t> </a:t>
            </a:r>
            <a:r>
              <a:rPr lang="en-US" sz="900" spc="-9" dirty="0">
                <a:latin typeface="Arial"/>
                <a:cs typeface="Arial"/>
              </a:rPr>
              <a:t>i</a:t>
            </a:r>
            <a:r>
              <a:rPr lang="en-US" sz="900" dirty="0">
                <a:latin typeface="Arial"/>
                <a:cs typeface="Arial"/>
              </a:rPr>
              <a:t>n ra</a:t>
            </a:r>
            <a:r>
              <a:rPr lang="en-US" sz="900" spc="-9" dirty="0">
                <a:latin typeface="Arial"/>
                <a:cs typeface="Arial"/>
              </a:rPr>
              <a:t>t</a:t>
            </a:r>
            <a:r>
              <a:rPr lang="en-US" sz="900" dirty="0">
                <a:latin typeface="Arial"/>
                <a:cs typeface="Arial"/>
              </a:rPr>
              <a:t>es</a:t>
            </a:r>
            <a:r>
              <a:rPr lang="en-US" sz="900" spc="4" dirty="0">
                <a:latin typeface="Arial"/>
                <a:cs typeface="Arial"/>
              </a:rPr>
              <a:t> </a:t>
            </a:r>
            <a:r>
              <a:rPr lang="en-US" sz="900" spc="-9" dirty="0">
                <a:latin typeface="Arial"/>
                <a:cs typeface="Arial"/>
              </a:rPr>
              <a:t>b</a:t>
            </a:r>
            <a:r>
              <a:rPr lang="en-US" sz="900" dirty="0">
                <a:latin typeface="Arial"/>
                <a:cs typeface="Arial"/>
              </a:rPr>
              <a:t>et</a:t>
            </a:r>
            <a:r>
              <a:rPr lang="en-US" sz="900" spc="-13" dirty="0">
                <a:latin typeface="Arial"/>
                <a:cs typeface="Arial"/>
              </a:rPr>
              <a:t>w</a:t>
            </a:r>
            <a:r>
              <a:rPr lang="en-US" sz="900" dirty="0">
                <a:latin typeface="Arial"/>
                <a:cs typeface="Arial"/>
              </a:rPr>
              <a:t>een gro</a:t>
            </a:r>
            <a:r>
              <a:rPr lang="en-US" sz="900" spc="-9" dirty="0">
                <a:latin typeface="Arial"/>
                <a:cs typeface="Arial"/>
              </a:rPr>
              <a:t>u</a:t>
            </a:r>
            <a:r>
              <a:rPr lang="en-US" sz="900" dirty="0">
                <a:latin typeface="Arial"/>
                <a:cs typeface="Arial"/>
              </a:rPr>
              <a:t>ps</a:t>
            </a:r>
            <a:r>
              <a:rPr lang="en-US" sz="900" spc="-4" dirty="0">
                <a:latin typeface="Arial"/>
                <a:cs typeface="Arial"/>
              </a:rPr>
              <a:t> </a:t>
            </a:r>
            <a:r>
              <a:rPr lang="en-US" sz="900" dirty="0">
                <a:latin typeface="Arial"/>
                <a:cs typeface="Arial"/>
              </a:rPr>
              <a:t>are</a:t>
            </a:r>
            <a:r>
              <a:rPr lang="en-US" sz="900" spc="-9" dirty="0">
                <a:latin typeface="Arial"/>
                <a:cs typeface="Arial"/>
              </a:rPr>
              <a:t> </a:t>
            </a:r>
            <a:r>
              <a:rPr lang="en-US" sz="900" spc="4" dirty="0">
                <a:latin typeface="Arial"/>
                <a:cs typeface="Arial"/>
              </a:rPr>
              <a:t>s</a:t>
            </a:r>
            <a:r>
              <a:rPr lang="en-US" sz="900" dirty="0">
                <a:latin typeface="Arial"/>
                <a:cs typeface="Arial"/>
              </a:rPr>
              <a:t>ta</a:t>
            </a:r>
            <a:r>
              <a:rPr lang="en-US" sz="900" spc="-9" dirty="0">
                <a:latin typeface="Arial"/>
                <a:cs typeface="Arial"/>
              </a:rPr>
              <a:t>t</a:t>
            </a:r>
            <a:r>
              <a:rPr lang="en-US" sz="900" dirty="0">
                <a:latin typeface="Arial"/>
                <a:cs typeface="Arial"/>
              </a:rPr>
              <a:t>i</a:t>
            </a:r>
            <a:r>
              <a:rPr lang="en-US" sz="900" spc="4" dirty="0">
                <a:latin typeface="Arial"/>
                <a:cs typeface="Arial"/>
              </a:rPr>
              <a:t>s</a:t>
            </a:r>
            <a:r>
              <a:rPr lang="en-US" sz="900" spc="-9" dirty="0">
                <a:latin typeface="Arial"/>
                <a:cs typeface="Arial"/>
              </a:rPr>
              <a:t>ti</a:t>
            </a:r>
            <a:r>
              <a:rPr lang="en-US" sz="900" spc="4" dirty="0">
                <a:latin typeface="Arial"/>
                <a:cs typeface="Arial"/>
              </a:rPr>
              <a:t>c</a:t>
            </a:r>
            <a:r>
              <a:rPr lang="en-US" sz="900" dirty="0">
                <a:latin typeface="Arial"/>
                <a:cs typeface="Arial"/>
              </a:rPr>
              <a:t>ally</a:t>
            </a:r>
            <a:r>
              <a:rPr lang="en-US" sz="900" spc="-18" dirty="0">
                <a:latin typeface="Arial"/>
                <a:cs typeface="Arial"/>
              </a:rPr>
              <a:t> </a:t>
            </a:r>
            <a:r>
              <a:rPr lang="en-US" sz="900" spc="4" dirty="0">
                <a:latin typeface="Arial"/>
                <a:cs typeface="Arial"/>
              </a:rPr>
              <a:t>s</a:t>
            </a:r>
            <a:r>
              <a:rPr lang="en-US" sz="900" dirty="0">
                <a:latin typeface="Arial"/>
                <a:cs typeface="Arial"/>
              </a:rPr>
              <a:t>i</a:t>
            </a:r>
            <a:r>
              <a:rPr lang="en-US" sz="900" spc="-9" dirty="0">
                <a:latin typeface="Arial"/>
                <a:cs typeface="Arial"/>
              </a:rPr>
              <a:t>g</a:t>
            </a:r>
            <a:r>
              <a:rPr lang="en-US" sz="900" dirty="0">
                <a:latin typeface="Arial"/>
                <a:cs typeface="Arial"/>
              </a:rPr>
              <a:t>nif</a:t>
            </a:r>
            <a:r>
              <a:rPr lang="en-US" sz="900" spc="-9" dirty="0">
                <a:latin typeface="Arial"/>
                <a:cs typeface="Arial"/>
              </a:rPr>
              <a:t>i</a:t>
            </a:r>
            <a:r>
              <a:rPr lang="en-US" sz="900" spc="4" dirty="0">
                <a:latin typeface="Arial"/>
                <a:cs typeface="Arial"/>
              </a:rPr>
              <a:t>c</a:t>
            </a:r>
            <a:r>
              <a:rPr lang="en-US" sz="900" dirty="0">
                <a:latin typeface="Arial"/>
                <a:cs typeface="Arial"/>
              </a:rPr>
              <a:t>a</a:t>
            </a:r>
            <a:r>
              <a:rPr lang="en-US" sz="900" spc="-9" dirty="0">
                <a:latin typeface="Arial"/>
                <a:cs typeface="Arial"/>
              </a:rPr>
              <a:t>n</a:t>
            </a:r>
            <a:r>
              <a:rPr lang="en-US" sz="900" dirty="0">
                <a:latin typeface="Arial"/>
                <a:cs typeface="Arial"/>
              </a:rPr>
              <a:t>t and re</a:t>
            </a:r>
            <a:r>
              <a:rPr lang="en-US" sz="900" spc="-9" dirty="0">
                <a:latin typeface="Arial"/>
                <a:cs typeface="Arial"/>
              </a:rPr>
              <a:t>f</a:t>
            </a:r>
            <a:r>
              <a:rPr lang="en-US" sz="900" dirty="0">
                <a:latin typeface="Arial"/>
                <a:cs typeface="Arial"/>
              </a:rPr>
              <a:t>ere</a:t>
            </a:r>
            <a:r>
              <a:rPr lang="en-US" sz="900" spc="-9" dirty="0">
                <a:latin typeface="Arial"/>
                <a:cs typeface="Arial"/>
              </a:rPr>
              <a:t>n</a:t>
            </a:r>
            <a:r>
              <a:rPr lang="en-US" sz="900" spc="4" dirty="0">
                <a:latin typeface="Arial"/>
                <a:cs typeface="Arial"/>
              </a:rPr>
              <a:t>c</a:t>
            </a:r>
            <a:r>
              <a:rPr lang="en-US" sz="900" dirty="0">
                <a:latin typeface="Arial"/>
                <a:cs typeface="Arial"/>
              </a:rPr>
              <a:t>e</a:t>
            </a:r>
            <a:r>
              <a:rPr lang="en-US" sz="900" spc="-9" dirty="0">
                <a:latin typeface="Arial"/>
                <a:cs typeface="Arial"/>
              </a:rPr>
              <a:t> </a:t>
            </a:r>
            <a:r>
              <a:rPr lang="en-US" sz="900" dirty="0">
                <a:latin typeface="Arial"/>
                <a:cs typeface="Arial"/>
              </a:rPr>
              <a:t>group</a:t>
            </a:r>
            <a:r>
              <a:rPr lang="en-US" sz="900" spc="-9" dirty="0">
                <a:latin typeface="Arial"/>
                <a:cs typeface="Arial"/>
              </a:rPr>
              <a:t> </a:t>
            </a:r>
            <a:r>
              <a:rPr lang="en-US" sz="900" dirty="0">
                <a:latin typeface="Arial"/>
                <a:cs typeface="Arial"/>
              </a:rPr>
              <a:t>rat</a:t>
            </a:r>
            <a:r>
              <a:rPr lang="en-US" sz="900" spc="-9" dirty="0">
                <a:latin typeface="Arial"/>
                <a:cs typeface="Arial"/>
              </a:rPr>
              <a:t>e</a:t>
            </a:r>
            <a:r>
              <a:rPr lang="en-US" sz="900" dirty="0">
                <a:latin typeface="Arial"/>
                <a:cs typeface="Arial"/>
              </a:rPr>
              <a:t>s</a:t>
            </a:r>
            <a:r>
              <a:rPr lang="en-US" sz="900" spc="4" dirty="0">
                <a:latin typeface="Arial"/>
                <a:cs typeface="Arial"/>
              </a:rPr>
              <a:t> </a:t>
            </a:r>
            <a:r>
              <a:rPr lang="en-US" sz="900" dirty="0">
                <a:latin typeface="Arial"/>
                <a:cs typeface="Arial"/>
              </a:rPr>
              <a:t>e</a:t>
            </a:r>
            <a:r>
              <a:rPr lang="en-US" sz="900" spc="-18" dirty="0">
                <a:latin typeface="Arial"/>
                <a:cs typeface="Arial"/>
              </a:rPr>
              <a:t>x</a:t>
            </a:r>
            <a:r>
              <a:rPr lang="en-US" sz="900" spc="4" dirty="0">
                <a:latin typeface="Arial"/>
                <a:cs typeface="Arial"/>
              </a:rPr>
              <a:t>c</a:t>
            </a:r>
            <a:r>
              <a:rPr lang="en-US" sz="900" dirty="0">
                <a:latin typeface="Arial"/>
                <a:cs typeface="Arial"/>
              </a:rPr>
              <a:t>eed </a:t>
            </a:r>
            <a:r>
              <a:rPr lang="en-US" sz="900" spc="-9" dirty="0">
                <a:latin typeface="Arial"/>
                <a:cs typeface="Arial"/>
              </a:rPr>
              <a:t>p</a:t>
            </a:r>
            <a:r>
              <a:rPr lang="en-US" sz="900" dirty="0">
                <a:latin typeface="Arial"/>
                <a:cs typeface="Arial"/>
              </a:rPr>
              <a:t>opu</a:t>
            </a:r>
            <a:r>
              <a:rPr lang="en-US" sz="900" spc="-9" dirty="0">
                <a:latin typeface="Arial"/>
                <a:cs typeface="Arial"/>
              </a:rPr>
              <a:t>l</a:t>
            </a:r>
            <a:r>
              <a:rPr lang="en-US" sz="900" dirty="0">
                <a:latin typeface="Arial"/>
                <a:cs typeface="Arial"/>
              </a:rPr>
              <a:t>at</a:t>
            </a:r>
            <a:r>
              <a:rPr lang="en-US" sz="900" spc="-9" dirty="0">
                <a:latin typeface="Arial"/>
                <a:cs typeface="Arial"/>
              </a:rPr>
              <a:t>i</a:t>
            </a:r>
            <a:r>
              <a:rPr lang="en-US" sz="900" dirty="0">
                <a:latin typeface="Arial"/>
                <a:cs typeface="Arial"/>
              </a:rPr>
              <a:t>on ra</a:t>
            </a:r>
            <a:r>
              <a:rPr lang="en-US" sz="900" spc="-9" dirty="0">
                <a:latin typeface="Arial"/>
                <a:cs typeface="Arial"/>
              </a:rPr>
              <a:t>t</a:t>
            </a:r>
            <a:r>
              <a:rPr lang="en-US" sz="900" dirty="0">
                <a:latin typeface="Arial"/>
                <a:cs typeface="Arial"/>
              </a:rPr>
              <a:t>es</a:t>
            </a:r>
            <a:r>
              <a:rPr lang="en-US" sz="900" spc="-4" dirty="0">
                <a:latin typeface="Arial"/>
                <a:cs typeface="Arial"/>
              </a:rPr>
              <a:t> </a:t>
            </a:r>
            <a:r>
              <a:rPr lang="en-US" sz="900" dirty="0">
                <a:latin typeface="Arial"/>
                <a:cs typeface="Arial"/>
              </a:rPr>
              <a:t>by</a:t>
            </a:r>
            <a:r>
              <a:rPr lang="en-US" sz="900" spc="-9" dirty="0">
                <a:latin typeface="Arial"/>
                <a:cs typeface="Arial"/>
              </a:rPr>
              <a:t> </a:t>
            </a:r>
            <a:r>
              <a:rPr lang="en-US" sz="900" dirty="0">
                <a:latin typeface="Arial"/>
                <a:cs typeface="Arial"/>
              </a:rPr>
              <a:t>at </a:t>
            </a:r>
            <a:r>
              <a:rPr lang="en-US" sz="900" spc="-9" dirty="0">
                <a:latin typeface="Arial"/>
                <a:cs typeface="Arial"/>
              </a:rPr>
              <a:t>l</a:t>
            </a:r>
            <a:r>
              <a:rPr lang="en-US" sz="900" dirty="0">
                <a:latin typeface="Arial"/>
                <a:cs typeface="Arial"/>
              </a:rPr>
              <a:t>ea</a:t>
            </a:r>
            <a:r>
              <a:rPr lang="en-US" sz="900" spc="-9" dirty="0">
                <a:latin typeface="Arial"/>
                <a:cs typeface="Arial"/>
              </a:rPr>
              <a:t>s</a:t>
            </a:r>
            <a:r>
              <a:rPr lang="en-US" sz="900" dirty="0">
                <a:latin typeface="Arial"/>
                <a:cs typeface="Arial"/>
              </a:rPr>
              <a:t>t 1% </a:t>
            </a:r>
            <a:r>
              <a:rPr lang="en-US" sz="900" spc="-9" dirty="0">
                <a:latin typeface="Arial"/>
                <a:cs typeface="Arial"/>
              </a:rPr>
              <a:t>p</a:t>
            </a:r>
            <a:r>
              <a:rPr lang="en-US" sz="900" dirty="0">
                <a:latin typeface="Arial"/>
                <a:cs typeface="Arial"/>
              </a:rPr>
              <a:t>er </a:t>
            </a:r>
            <a:r>
              <a:rPr lang="en-US" sz="900" spc="-4" dirty="0">
                <a:latin typeface="Arial"/>
                <a:cs typeface="Arial"/>
              </a:rPr>
              <a:t>y</a:t>
            </a:r>
            <a:r>
              <a:rPr lang="en-US" sz="900" dirty="0">
                <a:latin typeface="Arial"/>
                <a:cs typeface="Arial"/>
              </a:rPr>
              <a:t>ear.</a:t>
            </a:r>
          </a:p>
          <a:p>
            <a:pPr marL="391525" marR="436668" indent="-171450">
              <a:buFont typeface="Arial" panose="020B0604020202020204" pitchFamily="34" charset="0"/>
              <a:buChar char="•"/>
              <a:tabLst>
                <a:tab pos="429119" algn="l"/>
              </a:tabLst>
            </a:pPr>
            <a:r>
              <a:rPr lang="en-US" sz="900" b="1" dirty="0">
                <a:latin typeface="Arial"/>
                <a:cs typeface="Arial"/>
              </a:rPr>
              <a:t>No Ch</a:t>
            </a:r>
            <a:r>
              <a:rPr lang="en-US" sz="900" b="1" spc="4" dirty="0">
                <a:latin typeface="Arial"/>
                <a:cs typeface="Arial"/>
              </a:rPr>
              <a:t>a</a:t>
            </a:r>
            <a:r>
              <a:rPr lang="en-US" sz="900" b="1" dirty="0">
                <a:latin typeface="Arial"/>
                <a:cs typeface="Arial"/>
              </a:rPr>
              <a:t>nge</a:t>
            </a:r>
            <a:r>
              <a:rPr lang="en-US" sz="900" b="1" spc="4" dirty="0">
                <a:latin typeface="Arial"/>
                <a:cs typeface="Arial"/>
              </a:rPr>
              <a:t> </a:t>
            </a:r>
            <a:r>
              <a:rPr lang="en-US" sz="900" dirty="0">
                <a:latin typeface="Arial"/>
                <a:cs typeface="Arial"/>
              </a:rPr>
              <a:t>=</a:t>
            </a:r>
            <a:r>
              <a:rPr lang="en-US" sz="900" spc="-9" dirty="0">
                <a:latin typeface="Arial"/>
                <a:cs typeface="Arial"/>
              </a:rPr>
              <a:t> </a:t>
            </a:r>
            <a:r>
              <a:rPr lang="en-US" sz="900" dirty="0">
                <a:latin typeface="Arial"/>
                <a:cs typeface="Arial"/>
              </a:rPr>
              <a:t>Di</a:t>
            </a:r>
            <a:r>
              <a:rPr lang="en-US" sz="900" spc="-9" dirty="0">
                <a:latin typeface="Arial"/>
                <a:cs typeface="Arial"/>
              </a:rPr>
              <a:t>s</a:t>
            </a:r>
            <a:r>
              <a:rPr lang="en-US" sz="900" dirty="0">
                <a:latin typeface="Arial"/>
                <a:cs typeface="Arial"/>
              </a:rPr>
              <a:t>pari</a:t>
            </a:r>
            <a:r>
              <a:rPr lang="en-US" sz="900" spc="-9" dirty="0">
                <a:latin typeface="Arial"/>
                <a:cs typeface="Arial"/>
              </a:rPr>
              <a:t>t</a:t>
            </a:r>
            <a:r>
              <a:rPr lang="en-US" sz="900" dirty="0">
                <a:latin typeface="Arial"/>
                <a:cs typeface="Arial"/>
              </a:rPr>
              <a:t>i</a:t>
            </a:r>
            <a:r>
              <a:rPr lang="en-US" sz="900" spc="-9" dirty="0">
                <a:latin typeface="Arial"/>
                <a:cs typeface="Arial"/>
              </a:rPr>
              <a:t>e</a:t>
            </a:r>
            <a:r>
              <a:rPr lang="en-US" sz="900" dirty="0">
                <a:latin typeface="Arial"/>
                <a:cs typeface="Arial"/>
              </a:rPr>
              <a:t>s</a:t>
            </a:r>
            <a:r>
              <a:rPr lang="en-US" sz="900" spc="4" dirty="0">
                <a:latin typeface="Arial"/>
                <a:cs typeface="Arial"/>
              </a:rPr>
              <a:t> </a:t>
            </a:r>
            <a:r>
              <a:rPr lang="en-US" sz="900" dirty="0">
                <a:latin typeface="Arial"/>
                <a:cs typeface="Arial"/>
              </a:rPr>
              <a:t>are</a:t>
            </a:r>
            <a:r>
              <a:rPr lang="en-US" sz="900" spc="-9" dirty="0">
                <a:latin typeface="Arial"/>
                <a:cs typeface="Arial"/>
              </a:rPr>
              <a:t> n</a:t>
            </a:r>
            <a:r>
              <a:rPr lang="en-US" sz="900" dirty="0">
                <a:latin typeface="Arial"/>
                <a:cs typeface="Arial"/>
              </a:rPr>
              <a:t>ot </a:t>
            </a:r>
            <a:r>
              <a:rPr lang="en-US" sz="900" spc="4" dirty="0">
                <a:latin typeface="Arial"/>
                <a:cs typeface="Arial"/>
              </a:rPr>
              <a:t>c</a:t>
            </a:r>
            <a:r>
              <a:rPr lang="en-US" sz="900" spc="-9" dirty="0">
                <a:latin typeface="Arial"/>
                <a:cs typeface="Arial"/>
              </a:rPr>
              <a:t>h</a:t>
            </a:r>
            <a:r>
              <a:rPr lang="en-US" sz="900" dirty="0">
                <a:latin typeface="Arial"/>
                <a:cs typeface="Arial"/>
              </a:rPr>
              <a:t>an</a:t>
            </a:r>
            <a:r>
              <a:rPr lang="en-US" sz="900" spc="-9" dirty="0">
                <a:latin typeface="Arial"/>
                <a:cs typeface="Arial"/>
              </a:rPr>
              <a:t>g</a:t>
            </a:r>
            <a:r>
              <a:rPr lang="en-US" sz="900" dirty="0">
                <a:latin typeface="Arial"/>
                <a:cs typeface="Arial"/>
              </a:rPr>
              <a:t>ing. </a:t>
            </a:r>
            <a:r>
              <a:rPr lang="en-US" sz="900" spc="-13" dirty="0">
                <a:latin typeface="Arial"/>
                <a:cs typeface="Arial"/>
              </a:rPr>
              <a:t>D</a:t>
            </a:r>
            <a:r>
              <a:rPr lang="en-US" sz="900" dirty="0">
                <a:latin typeface="Arial"/>
                <a:cs typeface="Arial"/>
              </a:rPr>
              <a:t>iffe</a:t>
            </a:r>
            <a:r>
              <a:rPr lang="en-US" sz="900" spc="-13" dirty="0">
                <a:latin typeface="Arial"/>
                <a:cs typeface="Arial"/>
              </a:rPr>
              <a:t>r</a:t>
            </a:r>
            <a:r>
              <a:rPr lang="en-US" sz="900" dirty="0">
                <a:latin typeface="Arial"/>
                <a:cs typeface="Arial"/>
              </a:rPr>
              <a:t>en</a:t>
            </a:r>
            <a:r>
              <a:rPr lang="en-US" sz="900" spc="-9" dirty="0">
                <a:latin typeface="Arial"/>
                <a:cs typeface="Arial"/>
              </a:rPr>
              <a:t>c</a:t>
            </a:r>
            <a:r>
              <a:rPr lang="en-US" sz="900" dirty="0">
                <a:latin typeface="Arial"/>
                <a:cs typeface="Arial"/>
              </a:rPr>
              <a:t>es</a:t>
            </a:r>
            <a:r>
              <a:rPr lang="en-US" sz="900" spc="-4" dirty="0">
                <a:latin typeface="Arial"/>
                <a:cs typeface="Arial"/>
              </a:rPr>
              <a:t> </a:t>
            </a:r>
            <a:r>
              <a:rPr lang="en-US" sz="900" dirty="0">
                <a:latin typeface="Arial"/>
                <a:cs typeface="Arial"/>
              </a:rPr>
              <a:t>in r</a:t>
            </a:r>
            <a:r>
              <a:rPr lang="en-US" sz="900" spc="-9" dirty="0">
                <a:latin typeface="Arial"/>
                <a:cs typeface="Arial"/>
              </a:rPr>
              <a:t>at</a:t>
            </a:r>
            <a:r>
              <a:rPr lang="en-US" sz="900" dirty="0">
                <a:latin typeface="Arial"/>
                <a:cs typeface="Arial"/>
              </a:rPr>
              <a:t>es</a:t>
            </a:r>
            <a:r>
              <a:rPr lang="en-US" sz="900" spc="4" dirty="0">
                <a:latin typeface="Arial"/>
                <a:cs typeface="Arial"/>
              </a:rPr>
              <a:t> </a:t>
            </a:r>
            <a:r>
              <a:rPr lang="en-US" sz="900" spc="-9" dirty="0">
                <a:latin typeface="Arial"/>
                <a:cs typeface="Arial"/>
              </a:rPr>
              <a:t>b</a:t>
            </a:r>
            <a:r>
              <a:rPr lang="en-US" sz="900" dirty="0">
                <a:latin typeface="Arial"/>
                <a:cs typeface="Arial"/>
              </a:rPr>
              <a:t>et</a:t>
            </a:r>
            <a:r>
              <a:rPr lang="en-US" sz="900" spc="-13" dirty="0">
                <a:latin typeface="Arial"/>
                <a:cs typeface="Arial"/>
              </a:rPr>
              <a:t>w</a:t>
            </a:r>
            <a:r>
              <a:rPr lang="en-US" sz="900" dirty="0">
                <a:latin typeface="Arial"/>
                <a:cs typeface="Arial"/>
              </a:rPr>
              <a:t>een gro</a:t>
            </a:r>
            <a:r>
              <a:rPr lang="en-US" sz="900" spc="-9" dirty="0">
                <a:latin typeface="Arial"/>
                <a:cs typeface="Arial"/>
              </a:rPr>
              <a:t>u</a:t>
            </a:r>
            <a:r>
              <a:rPr lang="en-US" sz="900" dirty="0">
                <a:latin typeface="Arial"/>
                <a:cs typeface="Arial"/>
              </a:rPr>
              <a:t>ps</a:t>
            </a:r>
            <a:r>
              <a:rPr lang="en-US" sz="900" spc="-4" dirty="0">
                <a:latin typeface="Arial"/>
                <a:cs typeface="Arial"/>
              </a:rPr>
              <a:t> </a:t>
            </a:r>
            <a:r>
              <a:rPr lang="en-US" sz="900" dirty="0">
                <a:latin typeface="Arial"/>
                <a:cs typeface="Arial"/>
              </a:rPr>
              <a:t>are </a:t>
            </a:r>
            <a:r>
              <a:rPr lang="en-US" sz="900" spc="-9" dirty="0">
                <a:latin typeface="Arial"/>
                <a:cs typeface="Arial"/>
              </a:rPr>
              <a:t>n</a:t>
            </a:r>
            <a:r>
              <a:rPr lang="en-US" sz="900" dirty="0">
                <a:latin typeface="Arial"/>
                <a:cs typeface="Arial"/>
              </a:rPr>
              <a:t>ot </a:t>
            </a:r>
            <a:r>
              <a:rPr lang="en-US" sz="900" spc="-9" dirty="0">
                <a:latin typeface="Arial"/>
                <a:cs typeface="Arial"/>
              </a:rPr>
              <a:t>s</a:t>
            </a:r>
            <a:r>
              <a:rPr lang="en-US" sz="900" dirty="0">
                <a:latin typeface="Arial"/>
                <a:cs typeface="Arial"/>
              </a:rPr>
              <a:t>t</a:t>
            </a:r>
            <a:r>
              <a:rPr lang="en-US" sz="900" spc="-9" dirty="0">
                <a:latin typeface="Arial"/>
                <a:cs typeface="Arial"/>
              </a:rPr>
              <a:t>a</a:t>
            </a:r>
            <a:r>
              <a:rPr lang="en-US" sz="900" dirty="0">
                <a:latin typeface="Arial"/>
                <a:cs typeface="Arial"/>
              </a:rPr>
              <a:t>t</a:t>
            </a:r>
            <a:r>
              <a:rPr lang="en-US" sz="900" spc="4" dirty="0">
                <a:latin typeface="Arial"/>
                <a:cs typeface="Arial"/>
              </a:rPr>
              <a:t>is</a:t>
            </a:r>
            <a:r>
              <a:rPr lang="en-US" sz="900" dirty="0">
                <a:latin typeface="Arial"/>
                <a:cs typeface="Arial"/>
              </a:rPr>
              <a:t>t</a:t>
            </a:r>
            <a:r>
              <a:rPr lang="en-US" sz="900" spc="-9" dirty="0">
                <a:latin typeface="Arial"/>
                <a:cs typeface="Arial"/>
              </a:rPr>
              <a:t>i</a:t>
            </a:r>
            <a:r>
              <a:rPr lang="en-US" sz="900" spc="4" dirty="0">
                <a:latin typeface="Arial"/>
                <a:cs typeface="Arial"/>
              </a:rPr>
              <a:t>c</a:t>
            </a:r>
            <a:r>
              <a:rPr lang="en-US" sz="900" spc="-9" dirty="0">
                <a:latin typeface="Arial"/>
                <a:cs typeface="Arial"/>
              </a:rPr>
              <a:t>a</a:t>
            </a:r>
            <a:r>
              <a:rPr lang="en-US" sz="900" dirty="0">
                <a:latin typeface="Arial"/>
                <a:cs typeface="Arial"/>
              </a:rPr>
              <a:t>lly </a:t>
            </a:r>
            <a:r>
              <a:rPr lang="en-US" sz="900" spc="4" dirty="0">
                <a:latin typeface="Arial"/>
                <a:cs typeface="Arial"/>
              </a:rPr>
              <a:t>s</a:t>
            </a:r>
            <a:r>
              <a:rPr lang="en-US" sz="900" dirty="0">
                <a:latin typeface="Arial"/>
                <a:cs typeface="Arial"/>
              </a:rPr>
              <a:t>ig</a:t>
            </a:r>
            <a:r>
              <a:rPr lang="en-US" sz="900" spc="-9" dirty="0">
                <a:latin typeface="Arial"/>
                <a:cs typeface="Arial"/>
              </a:rPr>
              <a:t>n</a:t>
            </a:r>
            <a:r>
              <a:rPr lang="en-US" sz="900" dirty="0">
                <a:latin typeface="Arial"/>
                <a:cs typeface="Arial"/>
              </a:rPr>
              <a:t>if</a:t>
            </a:r>
            <a:r>
              <a:rPr lang="en-US" sz="900" spc="-9" dirty="0">
                <a:latin typeface="Arial"/>
                <a:cs typeface="Arial"/>
              </a:rPr>
              <a:t>i</a:t>
            </a:r>
            <a:r>
              <a:rPr lang="en-US" sz="900" spc="4" dirty="0">
                <a:latin typeface="Arial"/>
                <a:cs typeface="Arial"/>
              </a:rPr>
              <a:t>c</a:t>
            </a:r>
            <a:r>
              <a:rPr lang="en-US" sz="900" dirty="0">
                <a:latin typeface="Arial"/>
                <a:cs typeface="Arial"/>
              </a:rPr>
              <a:t>ant</a:t>
            </a:r>
            <a:r>
              <a:rPr lang="en-US" sz="900" spc="-9" dirty="0">
                <a:latin typeface="Arial"/>
                <a:cs typeface="Arial"/>
              </a:rPr>
              <a:t> </a:t>
            </a:r>
            <a:r>
              <a:rPr lang="en-US" sz="900" dirty="0">
                <a:latin typeface="Arial"/>
                <a:cs typeface="Arial"/>
              </a:rPr>
              <a:t>or </a:t>
            </a:r>
            <a:r>
              <a:rPr lang="en-US" sz="900" spc="-9" dirty="0">
                <a:latin typeface="Arial"/>
                <a:cs typeface="Arial"/>
              </a:rPr>
              <a:t>d</a:t>
            </a:r>
            <a:r>
              <a:rPr lang="en-US" sz="900" dirty="0">
                <a:latin typeface="Arial"/>
                <a:cs typeface="Arial"/>
              </a:rPr>
              <a:t>iffer</a:t>
            </a:r>
            <a:r>
              <a:rPr lang="en-US" sz="900" spc="-13" dirty="0">
                <a:latin typeface="Arial"/>
                <a:cs typeface="Arial"/>
              </a:rPr>
              <a:t> </a:t>
            </a:r>
            <a:r>
              <a:rPr lang="en-US" sz="900" dirty="0">
                <a:latin typeface="Arial"/>
                <a:cs typeface="Arial"/>
              </a:rPr>
              <a:t>by</a:t>
            </a:r>
            <a:r>
              <a:rPr lang="en-US" sz="900" spc="-9" dirty="0">
                <a:latin typeface="Arial"/>
                <a:cs typeface="Arial"/>
              </a:rPr>
              <a:t> </a:t>
            </a:r>
            <a:r>
              <a:rPr lang="en-US" sz="900" spc="4" dirty="0">
                <a:latin typeface="Arial"/>
                <a:cs typeface="Arial"/>
              </a:rPr>
              <a:t>l</a:t>
            </a:r>
            <a:r>
              <a:rPr lang="en-US" sz="900" dirty="0">
                <a:latin typeface="Arial"/>
                <a:cs typeface="Arial"/>
              </a:rPr>
              <a:t>e</a:t>
            </a:r>
            <a:r>
              <a:rPr lang="en-US" sz="900" spc="4" dirty="0">
                <a:latin typeface="Arial"/>
                <a:cs typeface="Arial"/>
              </a:rPr>
              <a:t>s</a:t>
            </a:r>
            <a:r>
              <a:rPr lang="en-US" sz="900" dirty="0">
                <a:latin typeface="Arial"/>
                <a:cs typeface="Arial"/>
              </a:rPr>
              <a:t>s</a:t>
            </a:r>
            <a:r>
              <a:rPr lang="en-US" sz="900" spc="4" dirty="0">
                <a:latin typeface="Arial"/>
                <a:cs typeface="Arial"/>
              </a:rPr>
              <a:t> </a:t>
            </a:r>
            <a:r>
              <a:rPr lang="en-US" sz="900" spc="-9" dirty="0">
                <a:latin typeface="Arial"/>
                <a:cs typeface="Arial"/>
              </a:rPr>
              <a:t>t</a:t>
            </a:r>
            <a:r>
              <a:rPr lang="en-US" sz="900" dirty="0">
                <a:latin typeface="Arial"/>
                <a:cs typeface="Arial"/>
              </a:rPr>
              <a:t>h</a:t>
            </a:r>
            <a:r>
              <a:rPr lang="en-US" sz="900" spc="-9" dirty="0">
                <a:latin typeface="Arial"/>
                <a:cs typeface="Arial"/>
              </a:rPr>
              <a:t>a</a:t>
            </a:r>
            <a:r>
              <a:rPr lang="en-US" sz="900" dirty="0">
                <a:latin typeface="Arial"/>
                <a:cs typeface="Arial"/>
              </a:rPr>
              <a:t>n 1% </a:t>
            </a:r>
            <a:r>
              <a:rPr lang="en-US" sz="900" spc="-9" dirty="0">
                <a:latin typeface="Arial"/>
                <a:cs typeface="Arial"/>
              </a:rPr>
              <a:t>p</a:t>
            </a:r>
            <a:r>
              <a:rPr lang="en-US" sz="900" dirty="0">
                <a:latin typeface="Arial"/>
                <a:cs typeface="Arial"/>
              </a:rPr>
              <a:t>er </a:t>
            </a:r>
            <a:r>
              <a:rPr lang="en-US" sz="900" spc="-4" dirty="0">
                <a:latin typeface="Arial"/>
                <a:cs typeface="Arial"/>
              </a:rPr>
              <a:t>y</a:t>
            </a:r>
            <a:r>
              <a:rPr lang="en-US" sz="900" dirty="0">
                <a:latin typeface="Arial"/>
                <a:cs typeface="Arial"/>
              </a:rPr>
              <a:t>ear.</a:t>
            </a:r>
          </a:p>
          <a:p>
            <a:pPr marL="391525" marR="79552" indent="-171450">
              <a:buFont typeface="Arial" panose="020B0604020202020204" pitchFamily="34" charset="0"/>
              <a:buChar char="•"/>
              <a:tabLst>
                <a:tab pos="429119" algn="l"/>
              </a:tabLst>
            </a:pPr>
            <a:r>
              <a:rPr lang="en-US" sz="900" b="1" dirty="0">
                <a:latin typeface="Arial"/>
                <a:cs typeface="Arial"/>
              </a:rPr>
              <a:t>Impro</a:t>
            </a:r>
            <a:r>
              <a:rPr lang="en-US" sz="900" b="1" spc="-9" dirty="0">
                <a:latin typeface="Arial"/>
                <a:cs typeface="Arial"/>
              </a:rPr>
              <a:t>v</a:t>
            </a:r>
            <a:r>
              <a:rPr lang="en-US" sz="900" b="1" dirty="0">
                <a:latin typeface="Arial"/>
                <a:cs typeface="Arial"/>
              </a:rPr>
              <a:t>ing</a:t>
            </a:r>
            <a:r>
              <a:rPr lang="en-US" sz="900" b="1" spc="4" dirty="0">
                <a:latin typeface="Arial"/>
                <a:cs typeface="Arial"/>
              </a:rPr>
              <a:t> </a:t>
            </a:r>
            <a:r>
              <a:rPr lang="en-US" sz="900" dirty="0">
                <a:latin typeface="Arial"/>
                <a:cs typeface="Arial"/>
              </a:rPr>
              <a:t>= D</a:t>
            </a:r>
            <a:r>
              <a:rPr lang="en-US" sz="900" spc="-9" dirty="0">
                <a:latin typeface="Arial"/>
                <a:cs typeface="Arial"/>
              </a:rPr>
              <a:t>i</a:t>
            </a:r>
            <a:r>
              <a:rPr lang="en-US" sz="900" spc="4" dirty="0">
                <a:latin typeface="Arial"/>
                <a:cs typeface="Arial"/>
              </a:rPr>
              <a:t>s</a:t>
            </a:r>
            <a:r>
              <a:rPr lang="en-US" sz="900" dirty="0">
                <a:latin typeface="Arial"/>
                <a:cs typeface="Arial"/>
              </a:rPr>
              <a:t>pa</a:t>
            </a:r>
            <a:r>
              <a:rPr lang="en-US" sz="900" spc="-13" dirty="0">
                <a:latin typeface="Arial"/>
                <a:cs typeface="Arial"/>
              </a:rPr>
              <a:t>r</a:t>
            </a:r>
            <a:r>
              <a:rPr lang="en-US" sz="900" dirty="0">
                <a:latin typeface="Arial"/>
                <a:cs typeface="Arial"/>
              </a:rPr>
              <a:t>it</a:t>
            </a:r>
            <a:r>
              <a:rPr lang="en-US" sz="900" spc="4" dirty="0">
                <a:latin typeface="Arial"/>
                <a:cs typeface="Arial"/>
              </a:rPr>
              <a:t>i</a:t>
            </a:r>
            <a:r>
              <a:rPr lang="en-US" sz="900" spc="-9" dirty="0">
                <a:latin typeface="Arial"/>
                <a:cs typeface="Arial"/>
              </a:rPr>
              <a:t>e</a:t>
            </a:r>
            <a:r>
              <a:rPr lang="en-US" sz="900" dirty="0">
                <a:latin typeface="Arial"/>
                <a:cs typeface="Arial"/>
              </a:rPr>
              <a:t>s</a:t>
            </a:r>
            <a:r>
              <a:rPr lang="en-US" sz="900" spc="4" dirty="0">
                <a:latin typeface="Arial"/>
                <a:cs typeface="Arial"/>
              </a:rPr>
              <a:t> </a:t>
            </a:r>
            <a:r>
              <a:rPr lang="en-US" sz="900" dirty="0">
                <a:latin typeface="Arial"/>
                <a:cs typeface="Arial"/>
              </a:rPr>
              <a:t>a</a:t>
            </a:r>
            <a:r>
              <a:rPr lang="en-US" sz="900" spc="-13" dirty="0">
                <a:latin typeface="Arial"/>
                <a:cs typeface="Arial"/>
              </a:rPr>
              <a:t>r</a:t>
            </a:r>
            <a:r>
              <a:rPr lang="en-US" sz="900" dirty="0">
                <a:latin typeface="Arial"/>
                <a:cs typeface="Arial"/>
              </a:rPr>
              <a:t>e </a:t>
            </a:r>
            <a:r>
              <a:rPr lang="en-US" sz="900" spc="-9" dirty="0">
                <a:latin typeface="Arial"/>
                <a:cs typeface="Arial"/>
              </a:rPr>
              <a:t>g</a:t>
            </a:r>
            <a:r>
              <a:rPr lang="en-US" sz="900" dirty="0">
                <a:latin typeface="Arial"/>
                <a:cs typeface="Arial"/>
              </a:rPr>
              <a:t>etti</a:t>
            </a:r>
            <a:r>
              <a:rPr lang="en-US" sz="900" spc="-9" dirty="0">
                <a:latin typeface="Arial"/>
                <a:cs typeface="Arial"/>
              </a:rPr>
              <a:t>n</a:t>
            </a:r>
            <a:r>
              <a:rPr lang="en-US" sz="900" dirty="0">
                <a:latin typeface="Arial"/>
                <a:cs typeface="Arial"/>
              </a:rPr>
              <a:t>g </a:t>
            </a:r>
            <a:r>
              <a:rPr lang="en-US" sz="900" spc="-4" dirty="0">
                <a:latin typeface="Arial"/>
                <a:cs typeface="Arial"/>
              </a:rPr>
              <a:t>s</a:t>
            </a:r>
            <a:r>
              <a:rPr lang="en-US" sz="900" spc="4" dirty="0">
                <a:latin typeface="Arial"/>
                <a:cs typeface="Arial"/>
              </a:rPr>
              <a:t>m</a:t>
            </a:r>
            <a:r>
              <a:rPr lang="en-US" sz="900" dirty="0">
                <a:latin typeface="Arial"/>
                <a:cs typeface="Arial"/>
              </a:rPr>
              <a:t>a</a:t>
            </a:r>
            <a:r>
              <a:rPr lang="en-US" sz="900" spc="-9" dirty="0">
                <a:latin typeface="Arial"/>
                <a:cs typeface="Arial"/>
              </a:rPr>
              <a:t>l</a:t>
            </a:r>
            <a:r>
              <a:rPr lang="en-US" sz="900" dirty="0">
                <a:latin typeface="Arial"/>
                <a:cs typeface="Arial"/>
              </a:rPr>
              <a:t>ler.</a:t>
            </a:r>
            <a:r>
              <a:rPr lang="en-US" sz="900" spc="18" dirty="0">
                <a:latin typeface="Arial"/>
                <a:cs typeface="Arial"/>
              </a:rPr>
              <a:t> </a:t>
            </a:r>
            <a:r>
              <a:rPr lang="en-US" sz="900" dirty="0">
                <a:latin typeface="Arial"/>
                <a:cs typeface="Arial"/>
              </a:rPr>
              <a:t>D</a:t>
            </a:r>
            <a:r>
              <a:rPr lang="en-US" sz="900" spc="-9" dirty="0">
                <a:latin typeface="Arial"/>
                <a:cs typeface="Arial"/>
              </a:rPr>
              <a:t>i</a:t>
            </a:r>
            <a:r>
              <a:rPr lang="en-US" sz="900" dirty="0">
                <a:latin typeface="Arial"/>
                <a:cs typeface="Arial"/>
              </a:rPr>
              <a:t>ffer</a:t>
            </a:r>
            <a:r>
              <a:rPr lang="en-US" sz="900" spc="-9" dirty="0">
                <a:latin typeface="Arial"/>
                <a:cs typeface="Arial"/>
              </a:rPr>
              <a:t>e</a:t>
            </a:r>
            <a:r>
              <a:rPr lang="en-US" sz="900" dirty="0">
                <a:latin typeface="Arial"/>
                <a:cs typeface="Arial"/>
              </a:rPr>
              <a:t>n</a:t>
            </a:r>
            <a:r>
              <a:rPr lang="en-US" sz="900" spc="4" dirty="0">
                <a:latin typeface="Arial"/>
                <a:cs typeface="Arial"/>
              </a:rPr>
              <a:t>c</a:t>
            </a:r>
            <a:r>
              <a:rPr lang="en-US" sz="900" spc="-9" dirty="0">
                <a:latin typeface="Arial"/>
                <a:cs typeface="Arial"/>
              </a:rPr>
              <a:t>e</a:t>
            </a:r>
            <a:r>
              <a:rPr lang="en-US" sz="900" dirty="0">
                <a:latin typeface="Arial"/>
                <a:cs typeface="Arial"/>
              </a:rPr>
              <a:t>s</a:t>
            </a:r>
            <a:r>
              <a:rPr lang="en-US" sz="900" spc="4" dirty="0">
                <a:latin typeface="Arial"/>
                <a:cs typeface="Arial"/>
              </a:rPr>
              <a:t> </a:t>
            </a:r>
            <a:r>
              <a:rPr lang="en-US" sz="900" spc="-9" dirty="0">
                <a:latin typeface="Arial"/>
                <a:cs typeface="Arial"/>
              </a:rPr>
              <a:t>i</a:t>
            </a:r>
            <a:r>
              <a:rPr lang="en-US" sz="900" dirty="0">
                <a:latin typeface="Arial"/>
                <a:cs typeface="Arial"/>
              </a:rPr>
              <a:t>n </a:t>
            </a:r>
            <a:r>
              <a:rPr lang="en-US" sz="900" spc="-9" dirty="0">
                <a:latin typeface="Arial"/>
                <a:cs typeface="Arial"/>
              </a:rPr>
              <a:t>r</a:t>
            </a:r>
            <a:r>
              <a:rPr lang="en-US" sz="900" dirty="0">
                <a:latin typeface="Arial"/>
                <a:cs typeface="Arial"/>
              </a:rPr>
              <a:t>ates</a:t>
            </a:r>
            <a:r>
              <a:rPr lang="en-US" sz="900" spc="-4" dirty="0">
                <a:latin typeface="Arial"/>
                <a:cs typeface="Arial"/>
              </a:rPr>
              <a:t> </a:t>
            </a:r>
            <a:r>
              <a:rPr lang="en-US" sz="900" dirty="0">
                <a:latin typeface="Arial"/>
                <a:cs typeface="Arial"/>
              </a:rPr>
              <a:t>bet</a:t>
            </a:r>
            <a:r>
              <a:rPr lang="en-US" sz="900" spc="-13" dirty="0">
                <a:latin typeface="Arial"/>
                <a:cs typeface="Arial"/>
              </a:rPr>
              <a:t>w</a:t>
            </a:r>
            <a:r>
              <a:rPr lang="en-US" sz="900" dirty="0">
                <a:latin typeface="Arial"/>
                <a:cs typeface="Arial"/>
              </a:rPr>
              <a:t>een g</a:t>
            </a:r>
            <a:r>
              <a:rPr lang="en-US" sz="900" spc="-13" dirty="0">
                <a:latin typeface="Arial"/>
                <a:cs typeface="Arial"/>
              </a:rPr>
              <a:t>r</a:t>
            </a:r>
            <a:r>
              <a:rPr lang="en-US" sz="900" dirty="0">
                <a:latin typeface="Arial"/>
                <a:cs typeface="Arial"/>
              </a:rPr>
              <a:t>ou</a:t>
            </a:r>
            <a:r>
              <a:rPr lang="en-US" sz="900" spc="-9" dirty="0">
                <a:latin typeface="Arial"/>
                <a:cs typeface="Arial"/>
              </a:rPr>
              <a:t>p</a:t>
            </a:r>
            <a:r>
              <a:rPr lang="en-US" sz="900" dirty="0">
                <a:latin typeface="Arial"/>
                <a:cs typeface="Arial"/>
              </a:rPr>
              <a:t>s</a:t>
            </a:r>
            <a:r>
              <a:rPr lang="en-US" sz="900" spc="4" dirty="0">
                <a:latin typeface="Arial"/>
                <a:cs typeface="Arial"/>
              </a:rPr>
              <a:t> </a:t>
            </a:r>
            <a:r>
              <a:rPr lang="en-US" sz="900" dirty="0">
                <a:latin typeface="Arial"/>
                <a:cs typeface="Arial"/>
              </a:rPr>
              <a:t>are</a:t>
            </a:r>
            <a:r>
              <a:rPr lang="en-US" sz="900" spc="-9" dirty="0">
                <a:latin typeface="Arial"/>
                <a:cs typeface="Arial"/>
              </a:rPr>
              <a:t> </a:t>
            </a:r>
            <a:r>
              <a:rPr lang="en-US" sz="900" spc="4" dirty="0">
                <a:latin typeface="Arial"/>
                <a:cs typeface="Arial"/>
              </a:rPr>
              <a:t>s</a:t>
            </a:r>
            <a:r>
              <a:rPr lang="en-US" sz="900" dirty="0">
                <a:latin typeface="Arial"/>
                <a:cs typeface="Arial"/>
              </a:rPr>
              <a:t>t</a:t>
            </a:r>
            <a:r>
              <a:rPr lang="en-US" sz="900" spc="-9" dirty="0">
                <a:latin typeface="Arial"/>
                <a:cs typeface="Arial"/>
              </a:rPr>
              <a:t>a</a:t>
            </a:r>
            <a:r>
              <a:rPr lang="en-US" sz="900" dirty="0">
                <a:latin typeface="Arial"/>
                <a:cs typeface="Arial"/>
              </a:rPr>
              <a:t>t</a:t>
            </a:r>
            <a:r>
              <a:rPr lang="en-US" sz="900" spc="4" dirty="0">
                <a:latin typeface="Arial"/>
                <a:cs typeface="Arial"/>
              </a:rPr>
              <a:t>i</a:t>
            </a:r>
            <a:r>
              <a:rPr lang="en-US" sz="900" spc="-9" dirty="0">
                <a:latin typeface="Arial"/>
                <a:cs typeface="Arial"/>
              </a:rPr>
              <a:t>s</a:t>
            </a:r>
            <a:r>
              <a:rPr lang="en-US" sz="900" dirty="0">
                <a:latin typeface="Arial"/>
                <a:cs typeface="Arial"/>
              </a:rPr>
              <a:t>t</a:t>
            </a:r>
            <a:r>
              <a:rPr lang="en-US" sz="900" spc="4" dirty="0">
                <a:latin typeface="Arial"/>
                <a:cs typeface="Arial"/>
              </a:rPr>
              <a:t>ic</a:t>
            </a:r>
            <a:r>
              <a:rPr lang="en-US" sz="900" spc="-9" dirty="0">
                <a:latin typeface="Arial"/>
                <a:cs typeface="Arial"/>
              </a:rPr>
              <a:t>a</a:t>
            </a:r>
            <a:r>
              <a:rPr lang="en-US" sz="900" dirty="0">
                <a:latin typeface="Arial"/>
                <a:cs typeface="Arial"/>
              </a:rPr>
              <a:t>lly</a:t>
            </a:r>
            <a:r>
              <a:rPr lang="en-US" sz="900" spc="-9" dirty="0">
                <a:latin typeface="Arial"/>
                <a:cs typeface="Arial"/>
              </a:rPr>
              <a:t> </a:t>
            </a:r>
            <a:r>
              <a:rPr lang="en-US" sz="900" spc="4" dirty="0">
                <a:latin typeface="Arial"/>
                <a:cs typeface="Arial"/>
              </a:rPr>
              <a:t>s</a:t>
            </a:r>
            <a:r>
              <a:rPr lang="en-US" sz="900" spc="-9" dirty="0">
                <a:latin typeface="Arial"/>
                <a:cs typeface="Arial"/>
              </a:rPr>
              <a:t>i</a:t>
            </a:r>
            <a:r>
              <a:rPr lang="en-US" sz="900" dirty="0">
                <a:latin typeface="Arial"/>
                <a:cs typeface="Arial"/>
              </a:rPr>
              <a:t>gn</a:t>
            </a:r>
            <a:r>
              <a:rPr lang="en-US" sz="900" spc="-9" dirty="0">
                <a:latin typeface="Arial"/>
                <a:cs typeface="Arial"/>
              </a:rPr>
              <a:t>i</a:t>
            </a:r>
            <a:r>
              <a:rPr lang="en-US" sz="900" dirty="0">
                <a:latin typeface="Arial"/>
                <a:cs typeface="Arial"/>
              </a:rPr>
              <a:t>f</a:t>
            </a:r>
            <a:r>
              <a:rPr lang="en-US" sz="900" spc="4" dirty="0">
                <a:latin typeface="Arial"/>
                <a:cs typeface="Arial"/>
              </a:rPr>
              <a:t>i</a:t>
            </a:r>
            <a:r>
              <a:rPr lang="en-US" sz="900" spc="-9" dirty="0">
                <a:latin typeface="Arial"/>
                <a:cs typeface="Arial"/>
              </a:rPr>
              <a:t>c</a:t>
            </a:r>
            <a:r>
              <a:rPr lang="en-US" sz="900" dirty="0">
                <a:latin typeface="Arial"/>
                <a:cs typeface="Arial"/>
              </a:rPr>
              <a:t>ant and </a:t>
            </a:r>
            <a:r>
              <a:rPr lang="en-US" sz="900" spc="-9" dirty="0">
                <a:latin typeface="Arial"/>
                <a:cs typeface="Arial"/>
              </a:rPr>
              <a:t>p</a:t>
            </a:r>
            <a:r>
              <a:rPr lang="en-US" sz="900" dirty="0">
                <a:latin typeface="Arial"/>
                <a:cs typeface="Arial"/>
              </a:rPr>
              <a:t>opu</a:t>
            </a:r>
            <a:r>
              <a:rPr lang="en-US" sz="900" spc="-9" dirty="0">
                <a:latin typeface="Arial"/>
                <a:cs typeface="Arial"/>
              </a:rPr>
              <a:t>l</a:t>
            </a:r>
            <a:r>
              <a:rPr lang="en-US" sz="900" dirty="0">
                <a:latin typeface="Arial"/>
                <a:cs typeface="Arial"/>
              </a:rPr>
              <a:t>at</a:t>
            </a:r>
            <a:r>
              <a:rPr lang="en-US" sz="900" spc="-9" dirty="0">
                <a:latin typeface="Arial"/>
                <a:cs typeface="Arial"/>
              </a:rPr>
              <a:t>i</a:t>
            </a:r>
            <a:r>
              <a:rPr lang="en-US" sz="900" dirty="0">
                <a:latin typeface="Arial"/>
                <a:cs typeface="Arial"/>
              </a:rPr>
              <a:t>on ra</a:t>
            </a:r>
            <a:r>
              <a:rPr lang="en-US" sz="900" spc="-9" dirty="0">
                <a:latin typeface="Arial"/>
                <a:cs typeface="Arial"/>
              </a:rPr>
              <a:t>t</a:t>
            </a:r>
            <a:r>
              <a:rPr lang="en-US" sz="900" dirty="0">
                <a:latin typeface="Arial"/>
                <a:cs typeface="Arial"/>
              </a:rPr>
              <a:t>es</a:t>
            </a:r>
            <a:r>
              <a:rPr lang="en-US" sz="900" spc="-4" dirty="0">
                <a:latin typeface="Arial"/>
                <a:cs typeface="Arial"/>
              </a:rPr>
              <a:t> </a:t>
            </a:r>
            <a:r>
              <a:rPr lang="en-US" sz="900" dirty="0">
                <a:latin typeface="Arial"/>
                <a:cs typeface="Arial"/>
              </a:rPr>
              <a:t>e</a:t>
            </a:r>
            <a:r>
              <a:rPr lang="en-US" sz="900" spc="-18" dirty="0">
                <a:latin typeface="Arial"/>
                <a:cs typeface="Arial"/>
              </a:rPr>
              <a:t>x</a:t>
            </a:r>
            <a:r>
              <a:rPr lang="en-US" sz="900" spc="4" dirty="0">
                <a:latin typeface="Arial"/>
                <a:cs typeface="Arial"/>
              </a:rPr>
              <a:t>c</a:t>
            </a:r>
            <a:r>
              <a:rPr lang="en-US" sz="900" dirty="0">
                <a:latin typeface="Arial"/>
                <a:cs typeface="Arial"/>
              </a:rPr>
              <a:t>eed </a:t>
            </a:r>
            <a:r>
              <a:rPr lang="en-US" sz="900" spc="-9" dirty="0">
                <a:latin typeface="Arial"/>
                <a:cs typeface="Arial"/>
              </a:rPr>
              <a:t>r</a:t>
            </a:r>
            <a:r>
              <a:rPr lang="en-US" sz="900" dirty="0">
                <a:latin typeface="Arial"/>
                <a:cs typeface="Arial"/>
              </a:rPr>
              <a:t>efere</a:t>
            </a:r>
            <a:r>
              <a:rPr lang="en-US" sz="900" spc="-9" dirty="0">
                <a:latin typeface="Arial"/>
                <a:cs typeface="Arial"/>
              </a:rPr>
              <a:t>n</a:t>
            </a:r>
            <a:r>
              <a:rPr lang="en-US" sz="900" spc="4" dirty="0">
                <a:latin typeface="Arial"/>
                <a:cs typeface="Arial"/>
              </a:rPr>
              <a:t>c</a:t>
            </a:r>
            <a:r>
              <a:rPr lang="en-US" sz="900" dirty="0">
                <a:latin typeface="Arial"/>
                <a:cs typeface="Arial"/>
              </a:rPr>
              <a:t>e</a:t>
            </a:r>
            <a:r>
              <a:rPr lang="en-US" sz="900" spc="-9" dirty="0">
                <a:latin typeface="Arial"/>
                <a:cs typeface="Arial"/>
              </a:rPr>
              <a:t> </a:t>
            </a:r>
            <a:r>
              <a:rPr lang="en-US" sz="900" dirty="0">
                <a:latin typeface="Arial"/>
                <a:cs typeface="Arial"/>
              </a:rPr>
              <a:t>group</a:t>
            </a:r>
            <a:r>
              <a:rPr lang="en-US" sz="900" spc="-9" dirty="0">
                <a:latin typeface="Arial"/>
                <a:cs typeface="Arial"/>
              </a:rPr>
              <a:t> </a:t>
            </a:r>
            <a:r>
              <a:rPr lang="en-US" sz="900" dirty="0">
                <a:latin typeface="Arial"/>
                <a:cs typeface="Arial"/>
              </a:rPr>
              <a:t>rat</a:t>
            </a:r>
            <a:r>
              <a:rPr lang="en-US" sz="900" spc="-9" dirty="0">
                <a:latin typeface="Arial"/>
                <a:cs typeface="Arial"/>
              </a:rPr>
              <a:t>e</a:t>
            </a:r>
            <a:r>
              <a:rPr lang="en-US" sz="900" dirty="0">
                <a:latin typeface="Arial"/>
                <a:cs typeface="Arial"/>
              </a:rPr>
              <a:t>s</a:t>
            </a:r>
            <a:r>
              <a:rPr lang="en-US" sz="900" spc="4" dirty="0">
                <a:latin typeface="Arial"/>
                <a:cs typeface="Arial"/>
              </a:rPr>
              <a:t> </a:t>
            </a:r>
            <a:r>
              <a:rPr lang="en-US" sz="900" dirty="0">
                <a:latin typeface="Arial"/>
                <a:cs typeface="Arial"/>
              </a:rPr>
              <a:t>by</a:t>
            </a:r>
            <a:r>
              <a:rPr lang="en-US" sz="900" spc="-9" dirty="0">
                <a:latin typeface="Arial"/>
                <a:cs typeface="Arial"/>
              </a:rPr>
              <a:t> </a:t>
            </a:r>
            <a:r>
              <a:rPr lang="en-US" sz="900" dirty="0">
                <a:latin typeface="Arial"/>
                <a:cs typeface="Arial"/>
              </a:rPr>
              <a:t>at</a:t>
            </a:r>
            <a:r>
              <a:rPr lang="en-US" sz="900" spc="-9" dirty="0">
                <a:latin typeface="Arial"/>
                <a:cs typeface="Arial"/>
              </a:rPr>
              <a:t> </a:t>
            </a:r>
            <a:r>
              <a:rPr lang="en-US" sz="900" spc="4" dirty="0">
                <a:latin typeface="Arial"/>
                <a:cs typeface="Arial"/>
              </a:rPr>
              <a:t>l</a:t>
            </a:r>
            <a:r>
              <a:rPr lang="en-US" sz="900" dirty="0">
                <a:latin typeface="Arial"/>
                <a:cs typeface="Arial"/>
              </a:rPr>
              <a:t>e</a:t>
            </a:r>
            <a:r>
              <a:rPr lang="en-US" sz="900" spc="-9" dirty="0">
                <a:latin typeface="Arial"/>
                <a:cs typeface="Arial"/>
              </a:rPr>
              <a:t>a</a:t>
            </a:r>
            <a:r>
              <a:rPr lang="en-US" sz="900" spc="4" dirty="0">
                <a:latin typeface="Arial"/>
                <a:cs typeface="Arial"/>
              </a:rPr>
              <a:t>s</a:t>
            </a:r>
            <a:r>
              <a:rPr lang="en-US" sz="900" dirty="0">
                <a:latin typeface="Arial"/>
                <a:cs typeface="Arial"/>
              </a:rPr>
              <a:t>t 1%</a:t>
            </a:r>
            <a:r>
              <a:rPr lang="en-US" sz="900" spc="-9" dirty="0">
                <a:latin typeface="Arial"/>
                <a:cs typeface="Arial"/>
              </a:rPr>
              <a:t> </a:t>
            </a:r>
            <a:r>
              <a:rPr lang="en-US" sz="900" dirty="0">
                <a:latin typeface="Arial"/>
                <a:cs typeface="Arial"/>
              </a:rPr>
              <a:t>per </a:t>
            </a:r>
            <a:r>
              <a:rPr lang="en-US" sz="900" spc="-4" dirty="0">
                <a:latin typeface="Arial"/>
                <a:cs typeface="Arial"/>
              </a:rPr>
              <a:t>y</a:t>
            </a:r>
            <a:r>
              <a:rPr lang="en-US" sz="900" dirty="0">
                <a:latin typeface="Arial"/>
                <a:cs typeface="Arial"/>
              </a:rPr>
              <a:t>ea</a:t>
            </a:r>
            <a:r>
              <a:rPr lang="en-US" sz="900" spc="-13" dirty="0">
                <a:latin typeface="Arial"/>
                <a:cs typeface="Arial"/>
              </a:rPr>
              <a:t>r</a:t>
            </a:r>
            <a:r>
              <a:rPr lang="en-US" sz="900" dirty="0">
                <a:latin typeface="Arial"/>
                <a:cs typeface="Arial"/>
              </a:rPr>
              <a:t>.</a:t>
            </a:r>
          </a:p>
          <a:p>
            <a:pPr marL="11614"/>
            <a:endParaRPr lang="en-US" b="1"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b="1" dirty="0" smtClean="0">
                <a:cs typeface="Times New Roman" panose="02020603050405020304" pitchFamily="18" charset="0"/>
              </a:rPr>
              <a:t>Dispa</a:t>
            </a:r>
            <a:r>
              <a:rPr lang="en-US" b="1" spc="-4" dirty="0">
                <a:cs typeface="Times New Roman" panose="02020603050405020304" pitchFamily="18" charset="0"/>
              </a:rPr>
              <a:t>r</a:t>
            </a:r>
            <a:r>
              <a:rPr lang="en-US" b="1" dirty="0">
                <a:cs typeface="Times New Roman" panose="02020603050405020304" pitchFamily="18" charset="0"/>
              </a:rPr>
              <a:t>ity</a:t>
            </a:r>
            <a:r>
              <a:rPr lang="en-US" b="1" spc="-4" dirty="0">
                <a:cs typeface="Times New Roman" panose="02020603050405020304" pitchFamily="18" charset="0"/>
              </a:rPr>
              <a:t> </a:t>
            </a:r>
            <a:r>
              <a:rPr lang="en-US" b="1" dirty="0" smtClean="0">
                <a:cs typeface="Times New Roman" panose="02020603050405020304" pitchFamily="18" charset="0"/>
              </a:rPr>
              <a:t>T</a:t>
            </a:r>
            <a:r>
              <a:rPr lang="en-US" b="1" spc="-4" dirty="0" smtClean="0">
                <a:cs typeface="Times New Roman" panose="02020603050405020304" pitchFamily="18" charset="0"/>
              </a:rPr>
              <a:t>re</a:t>
            </a:r>
            <a:r>
              <a:rPr lang="en-US" b="1" dirty="0" smtClean="0">
                <a:cs typeface="Times New Roman" panose="02020603050405020304" pitchFamily="18" charset="0"/>
              </a:rPr>
              <a:t>nds:</a:t>
            </a:r>
            <a:endParaRPr lang="en-US" dirty="0" smtClean="0">
              <a:cs typeface="Times New Roman" panose="02020603050405020304" pitchFamily="18" charset="0"/>
            </a:endParaRPr>
          </a:p>
          <a:p>
            <a:pPr marL="347472" marR="32518" indent="-182880">
              <a:buFont typeface="Arial" panose="020B0604020202020204" pitchFamily="34" charset="0"/>
              <a:buChar char="•"/>
              <a:tabLst>
                <a:tab pos="220076" algn="l"/>
              </a:tabLst>
            </a:pPr>
            <a:r>
              <a:rPr lang="en-US" dirty="0" smtClean="0">
                <a:cs typeface="Times New Roman" panose="02020603050405020304" pitchFamily="18" charset="0"/>
              </a:rPr>
              <a:t>Th</a:t>
            </a:r>
            <a:r>
              <a:rPr lang="en-US" spc="-4" dirty="0" smtClean="0">
                <a:cs typeface="Times New Roman" panose="02020603050405020304" pitchFamily="18" charset="0"/>
              </a:rPr>
              <a:t>r</a:t>
            </a:r>
            <a:r>
              <a:rPr lang="en-US" dirty="0" smtClean="0">
                <a:cs typeface="Times New Roman" panose="02020603050405020304" pitchFamily="18" charset="0"/>
              </a:rPr>
              <a:t>ou</a:t>
            </a:r>
            <a:r>
              <a:rPr lang="en-US" spc="-13" dirty="0" smtClean="0">
                <a:cs typeface="Times New Roman" panose="02020603050405020304" pitchFamily="18" charset="0"/>
              </a:rPr>
              <a:t>g</a:t>
            </a:r>
            <a:r>
              <a:rPr lang="en-US" dirty="0" smtClean="0">
                <a:cs typeface="Times New Roman" panose="02020603050405020304" pitchFamily="18" charset="0"/>
              </a:rPr>
              <a:t>h </a:t>
            </a:r>
            <a:r>
              <a:rPr lang="en-US" dirty="0">
                <a:cs typeface="Times New Roman" panose="02020603050405020304" pitchFamily="18" charset="0"/>
              </a:rPr>
              <a:t>2012, most dis</a:t>
            </a:r>
            <a:r>
              <a:rPr lang="en-US" spc="9" dirty="0">
                <a:cs typeface="Times New Roman" panose="02020603050405020304" pitchFamily="18" charset="0"/>
              </a:rPr>
              <a:t>p</a:t>
            </a:r>
            <a:r>
              <a:rPr lang="en-US" spc="-4" dirty="0">
                <a:cs typeface="Times New Roman" panose="02020603050405020304" pitchFamily="18" charset="0"/>
              </a:rPr>
              <a:t>a</a:t>
            </a:r>
            <a:r>
              <a:rPr lang="en-US" dirty="0">
                <a:cs typeface="Times New Roman" panose="02020603050405020304" pitchFamily="18" charset="0"/>
              </a:rPr>
              <a:t>rities in</a:t>
            </a:r>
            <a:r>
              <a:rPr lang="en-US" spc="4" dirty="0">
                <a:cs typeface="Times New Roman" panose="02020603050405020304" pitchFamily="18" charset="0"/>
              </a:rPr>
              <a:t> </a:t>
            </a:r>
            <a:r>
              <a:rPr lang="en-US" dirty="0">
                <a:cs typeface="Times New Roman" panose="02020603050405020304" pitchFamily="18" charset="0"/>
              </a:rPr>
              <a:t>qu</a:t>
            </a:r>
            <a:r>
              <a:rPr lang="en-US" spc="-4" dirty="0">
                <a:cs typeface="Times New Roman" panose="02020603050405020304" pitchFamily="18" charset="0"/>
              </a:rPr>
              <a:t>a</a:t>
            </a:r>
            <a:r>
              <a:rPr lang="en-US" dirty="0">
                <a:cs typeface="Times New Roman" panose="02020603050405020304" pitchFamily="18" charset="0"/>
              </a:rPr>
              <a:t>li</a:t>
            </a:r>
            <a:r>
              <a:rPr lang="en-US" spc="9" dirty="0">
                <a:cs typeface="Times New Roman" panose="02020603050405020304" pitchFamily="18" charset="0"/>
              </a:rPr>
              <a:t>t</a:t>
            </a:r>
            <a:r>
              <a:rPr lang="en-US" dirty="0">
                <a:cs typeface="Times New Roman" panose="02020603050405020304" pitchFamily="18" charset="0"/>
              </a:rPr>
              <a:t>y</a:t>
            </a:r>
            <a:r>
              <a:rPr lang="en-US" spc="-22" dirty="0">
                <a:cs typeface="Times New Roman" panose="02020603050405020304" pitchFamily="18" charset="0"/>
              </a:rPr>
              <a:t> </a:t>
            </a:r>
            <a:r>
              <a:rPr lang="en-US" dirty="0">
                <a:cs typeface="Times New Roman" panose="02020603050405020304" pitchFamily="18" charset="0"/>
              </a:rPr>
              <a:t>of</a:t>
            </a:r>
            <a:r>
              <a:rPr lang="en-US" spc="9" dirty="0">
                <a:cs typeface="Times New Roman" panose="02020603050405020304" pitchFamily="18" charset="0"/>
              </a:rPr>
              <a:t> </a:t>
            </a:r>
            <a:r>
              <a:rPr lang="en-US" spc="-4" dirty="0">
                <a:cs typeface="Times New Roman" panose="02020603050405020304" pitchFamily="18" charset="0"/>
              </a:rPr>
              <a:t>ca</a:t>
            </a:r>
            <a:r>
              <a:rPr lang="en-US" spc="4" dirty="0">
                <a:cs typeface="Times New Roman" panose="02020603050405020304" pitchFamily="18" charset="0"/>
              </a:rPr>
              <a:t>r</a:t>
            </a:r>
            <a:r>
              <a:rPr lang="en-US" dirty="0">
                <a:cs typeface="Times New Roman" panose="02020603050405020304" pitchFamily="18" charset="0"/>
              </a:rPr>
              <a:t>e</a:t>
            </a:r>
            <a:r>
              <a:rPr lang="en-US" spc="-4" dirty="0">
                <a:cs typeface="Times New Roman" panose="02020603050405020304" pitchFamily="18" charset="0"/>
              </a:rPr>
              <a:t> </a:t>
            </a:r>
            <a:r>
              <a:rPr lang="en-US" spc="4" dirty="0">
                <a:cs typeface="Times New Roman" panose="02020603050405020304" pitchFamily="18" charset="0"/>
              </a:rPr>
              <a:t>r</a:t>
            </a:r>
            <a:r>
              <a:rPr lang="en-US" spc="-4" dirty="0">
                <a:cs typeface="Times New Roman" panose="02020603050405020304" pitchFamily="18" charset="0"/>
              </a:rPr>
              <a:t>e</a:t>
            </a:r>
            <a:r>
              <a:rPr lang="en-US" dirty="0">
                <a:cs typeface="Times New Roman" panose="02020603050405020304" pitchFamily="18" charset="0"/>
              </a:rPr>
              <a:t>lat</a:t>
            </a:r>
            <a:r>
              <a:rPr lang="en-US" spc="-4" dirty="0">
                <a:cs typeface="Times New Roman" panose="02020603050405020304" pitchFamily="18" charset="0"/>
              </a:rPr>
              <a:t>e</a:t>
            </a:r>
            <a:r>
              <a:rPr lang="en-US" dirty="0">
                <a:cs typeface="Times New Roman" panose="02020603050405020304" pitchFamily="18" charset="0"/>
              </a:rPr>
              <a:t>d to ra</a:t>
            </a:r>
            <a:r>
              <a:rPr lang="en-US" spc="-4" dirty="0">
                <a:cs typeface="Times New Roman" panose="02020603050405020304" pitchFamily="18" charset="0"/>
              </a:rPr>
              <a:t>ce</a:t>
            </a:r>
            <a:r>
              <a:rPr lang="en-US" dirty="0">
                <a:cs typeface="Times New Roman" panose="02020603050405020304" pitchFamily="18" charset="0"/>
              </a:rPr>
              <a:t>, </a:t>
            </a:r>
            <a:r>
              <a:rPr lang="en-US" spc="-4" dirty="0">
                <a:cs typeface="Times New Roman" panose="02020603050405020304" pitchFamily="18" charset="0"/>
              </a:rPr>
              <a:t>e</a:t>
            </a:r>
            <a:r>
              <a:rPr lang="en-US" dirty="0">
                <a:cs typeface="Times New Roman" panose="02020603050405020304" pitchFamily="18" charset="0"/>
              </a:rPr>
              <a:t>thni</a:t>
            </a:r>
            <a:r>
              <a:rPr lang="en-US" spc="-4" dirty="0">
                <a:cs typeface="Times New Roman" panose="02020603050405020304" pitchFamily="18" charset="0"/>
              </a:rPr>
              <a:t>c</a:t>
            </a:r>
            <a:r>
              <a:rPr lang="en-US" dirty="0">
                <a:cs typeface="Times New Roman" panose="02020603050405020304" pitchFamily="18" charset="0"/>
              </a:rPr>
              <a:t>i</a:t>
            </a:r>
            <a:r>
              <a:rPr lang="en-US" spc="22" dirty="0">
                <a:cs typeface="Times New Roman" panose="02020603050405020304" pitchFamily="18" charset="0"/>
              </a:rPr>
              <a:t>t</a:t>
            </a:r>
            <a:r>
              <a:rPr lang="en-US" spc="-22" dirty="0">
                <a:cs typeface="Times New Roman" panose="02020603050405020304" pitchFamily="18" charset="0"/>
              </a:rPr>
              <a:t>y</a:t>
            </a:r>
            <a:r>
              <a:rPr lang="en-US" dirty="0">
                <a:cs typeface="Times New Roman" panose="02020603050405020304" pitchFamily="18" charset="0"/>
              </a:rPr>
              <a:t>,</a:t>
            </a:r>
            <a:r>
              <a:rPr lang="en-US" spc="9" dirty="0">
                <a:cs typeface="Times New Roman" panose="02020603050405020304" pitchFamily="18" charset="0"/>
              </a:rPr>
              <a:t> </a:t>
            </a:r>
            <a:r>
              <a:rPr lang="en-US" dirty="0">
                <a:cs typeface="Times New Roman" panose="02020603050405020304" pitchFamily="18" charset="0"/>
              </a:rPr>
              <a:t>or</a:t>
            </a:r>
            <a:r>
              <a:rPr lang="en-US" spc="-4" dirty="0">
                <a:cs typeface="Times New Roman" panose="02020603050405020304" pitchFamily="18" charset="0"/>
              </a:rPr>
              <a:t> </a:t>
            </a:r>
            <a:r>
              <a:rPr lang="en-US" dirty="0">
                <a:cs typeface="Times New Roman" panose="02020603050405020304" pitchFamily="18" charset="0"/>
              </a:rPr>
              <a:t>income</a:t>
            </a:r>
            <a:r>
              <a:rPr lang="en-US" spc="-4" dirty="0">
                <a:cs typeface="Times New Roman" panose="02020603050405020304" pitchFamily="18" charset="0"/>
              </a:rPr>
              <a:t> </a:t>
            </a:r>
            <a:r>
              <a:rPr lang="en-US" dirty="0">
                <a:cs typeface="Times New Roman" panose="02020603050405020304" pitchFamily="18" charset="0"/>
              </a:rPr>
              <a:t>show</a:t>
            </a:r>
            <a:r>
              <a:rPr lang="en-US" spc="-9" dirty="0">
                <a:cs typeface="Times New Roman" panose="02020603050405020304" pitchFamily="18" charset="0"/>
              </a:rPr>
              <a:t>e</a:t>
            </a:r>
            <a:r>
              <a:rPr lang="en-US" dirty="0">
                <a:cs typeface="Times New Roman" panose="02020603050405020304" pitchFamily="18" charset="0"/>
              </a:rPr>
              <a:t>d no si</a:t>
            </a:r>
            <a:r>
              <a:rPr lang="en-US" spc="-13" dirty="0">
                <a:cs typeface="Times New Roman" panose="02020603050405020304" pitchFamily="18" charset="0"/>
              </a:rPr>
              <a:t>g</a:t>
            </a:r>
            <a:r>
              <a:rPr lang="en-US" dirty="0">
                <a:cs typeface="Times New Roman" panose="02020603050405020304" pitchFamily="18" charset="0"/>
              </a:rPr>
              <a:t>nifi</a:t>
            </a:r>
            <a:r>
              <a:rPr lang="en-US" spc="-4" dirty="0">
                <a:cs typeface="Times New Roman" panose="02020603050405020304" pitchFamily="18" charset="0"/>
              </a:rPr>
              <a:t>ca</a:t>
            </a:r>
            <a:r>
              <a:rPr lang="en-US" dirty="0">
                <a:cs typeface="Times New Roman" panose="02020603050405020304" pitchFamily="18" charset="0"/>
              </a:rPr>
              <a:t>nt</a:t>
            </a:r>
            <a:r>
              <a:rPr lang="en-US" spc="9" dirty="0">
                <a:cs typeface="Times New Roman" panose="02020603050405020304" pitchFamily="18" charset="0"/>
              </a:rPr>
              <a:t> </a:t>
            </a:r>
            <a:r>
              <a:rPr lang="en-US" spc="-4" dirty="0">
                <a:cs typeface="Times New Roman" panose="02020603050405020304" pitchFamily="18" charset="0"/>
              </a:rPr>
              <a:t>c</a:t>
            </a:r>
            <a:r>
              <a:rPr lang="en-US" dirty="0">
                <a:cs typeface="Times New Roman" panose="02020603050405020304" pitchFamily="18" charset="0"/>
              </a:rPr>
              <a:t>h</a:t>
            </a:r>
            <a:r>
              <a:rPr lang="en-US" spc="-4" dirty="0">
                <a:cs typeface="Times New Roman" panose="02020603050405020304" pitchFamily="18" charset="0"/>
              </a:rPr>
              <a:t>a</a:t>
            </a:r>
            <a:r>
              <a:rPr lang="en-US" spc="9" dirty="0">
                <a:cs typeface="Times New Roman" panose="02020603050405020304" pitchFamily="18" charset="0"/>
              </a:rPr>
              <a:t>n</a:t>
            </a:r>
            <a:r>
              <a:rPr lang="en-US" spc="-13" dirty="0">
                <a:cs typeface="Times New Roman" panose="02020603050405020304" pitchFamily="18" charset="0"/>
              </a:rPr>
              <a:t>g</a:t>
            </a:r>
            <a:r>
              <a:rPr lang="en-US" dirty="0">
                <a:cs typeface="Times New Roman" panose="02020603050405020304" pitchFamily="18" charset="0"/>
              </a:rPr>
              <a:t>e</a:t>
            </a:r>
            <a:r>
              <a:rPr lang="en-US" spc="9" dirty="0">
                <a:cs typeface="Times New Roman" panose="02020603050405020304" pitchFamily="18" charset="0"/>
              </a:rPr>
              <a:t> </a:t>
            </a:r>
            <a:r>
              <a:rPr lang="en-US" dirty="0">
                <a:cs typeface="Times New Roman" panose="02020603050405020304" pitchFamily="18" charset="0"/>
              </a:rPr>
              <a:t>(blu</a:t>
            </a:r>
            <a:r>
              <a:rPr lang="en-US" spc="-9" dirty="0">
                <a:cs typeface="Times New Roman" panose="02020603050405020304" pitchFamily="18" charset="0"/>
              </a:rPr>
              <a:t>e</a:t>
            </a:r>
            <a:r>
              <a:rPr lang="en-US" spc="-4" dirty="0">
                <a:cs typeface="Times New Roman" panose="02020603050405020304" pitchFamily="18" charset="0"/>
              </a:rPr>
              <a:t>)</a:t>
            </a:r>
            <a:r>
              <a:rPr lang="en-US" dirty="0">
                <a:cs typeface="Times New Roman" panose="02020603050405020304" pitchFamily="18" charset="0"/>
              </a:rPr>
              <a:t>, n</a:t>
            </a:r>
            <a:r>
              <a:rPr lang="en-US" spc="-4" dirty="0">
                <a:cs typeface="Times New Roman" panose="02020603050405020304" pitchFamily="18" charset="0"/>
              </a:rPr>
              <a:t>e</a:t>
            </a:r>
            <a:r>
              <a:rPr lang="en-US" dirty="0">
                <a:cs typeface="Times New Roman" panose="02020603050405020304" pitchFamily="18" charset="0"/>
              </a:rPr>
              <a:t>ith</a:t>
            </a:r>
            <a:r>
              <a:rPr lang="en-US" spc="-4" dirty="0">
                <a:cs typeface="Times New Roman" panose="02020603050405020304" pitchFamily="18" charset="0"/>
              </a:rPr>
              <a:t>e</a:t>
            </a:r>
            <a:r>
              <a:rPr lang="en-US" dirty="0">
                <a:cs typeface="Times New Roman" panose="02020603050405020304" pitchFamily="18" charset="0"/>
              </a:rPr>
              <a:t>r</a:t>
            </a:r>
            <a:r>
              <a:rPr lang="en-US" spc="4" dirty="0">
                <a:cs typeface="Times New Roman" panose="02020603050405020304" pitchFamily="18" charset="0"/>
              </a:rPr>
              <a:t> </a:t>
            </a:r>
            <a:r>
              <a:rPr lang="en-US" dirty="0">
                <a:cs typeface="Times New Roman" panose="02020603050405020304" pitchFamily="18" charset="0"/>
              </a:rPr>
              <a:t>g</a:t>
            </a:r>
            <a:r>
              <a:rPr lang="en-US" spc="-4" dirty="0">
                <a:cs typeface="Times New Roman" panose="02020603050405020304" pitchFamily="18" charset="0"/>
              </a:rPr>
              <a:t>e</a:t>
            </a:r>
            <a:r>
              <a:rPr lang="en-US" dirty="0">
                <a:cs typeface="Times New Roman" panose="02020603050405020304" pitchFamily="18" charset="0"/>
              </a:rPr>
              <a:t>tting</a:t>
            </a:r>
            <a:r>
              <a:rPr lang="en-US" spc="-9" dirty="0">
                <a:cs typeface="Times New Roman" panose="02020603050405020304" pitchFamily="18" charset="0"/>
              </a:rPr>
              <a:t> </a:t>
            </a:r>
            <a:r>
              <a:rPr lang="en-US" dirty="0">
                <a:cs typeface="Times New Roman" panose="02020603050405020304" pitchFamily="18" charset="0"/>
              </a:rPr>
              <a:t>smal</a:t>
            </a:r>
            <a:r>
              <a:rPr lang="en-US" spc="9" dirty="0">
                <a:cs typeface="Times New Roman" panose="02020603050405020304" pitchFamily="18" charset="0"/>
              </a:rPr>
              <a:t>l</a:t>
            </a:r>
            <a:r>
              <a:rPr lang="en-US" spc="-4" dirty="0">
                <a:cs typeface="Times New Roman" panose="02020603050405020304" pitchFamily="18" charset="0"/>
              </a:rPr>
              <a:t>e</a:t>
            </a:r>
            <a:r>
              <a:rPr lang="en-US" dirty="0">
                <a:cs typeface="Times New Roman" panose="02020603050405020304" pitchFamily="18" charset="0"/>
              </a:rPr>
              <a:t>r nor</a:t>
            </a:r>
            <a:r>
              <a:rPr lang="en-US" spc="-9" dirty="0">
                <a:cs typeface="Times New Roman" panose="02020603050405020304" pitchFamily="18" charset="0"/>
              </a:rPr>
              <a:t> </a:t>
            </a:r>
            <a:r>
              <a:rPr lang="en-US" dirty="0">
                <a:cs typeface="Times New Roman" panose="02020603050405020304" pitchFamily="18" charset="0"/>
              </a:rPr>
              <a:t>larg</a:t>
            </a:r>
            <a:r>
              <a:rPr lang="en-US" spc="-4" dirty="0">
                <a:cs typeface="Times New Roman" panose="02020603050405020304" pitchFamily="18" charset="0"/>
              </a:rPr>
              <a:t>e</a:t>
            </a:r>
            <a:r>
              <a:rPr lang="en-US" dirty="0">
                <a:cs typeface="Times New Roman" panose="02020603050405020304" pitchFamily="18" charset="0"/>
              </a:rPr>
              <a:t>r.</a:t>
            </a:r>
            <a:endParaRPr lang="en-US" dirty="0" smtClean="0">
              <a:cs typeface="Times New Roman" panose="02020603050405020304" pitchFamily="18" charset="0"/>
            </a:endParaRPr>
          </a:p>
          <a:p>
            <a:pPr marL="347472" marR="235755" indent="-182880">
              <a:buFont typeface="Arial" panose="020B0604020202020204" pitchFamily="34" charset="0"/>
              <a:buChar char="•"/>
              <a:tabLst>
                <a:tab pos="220076" algn="l"/>
              </a:tabLst>
            </a:pPr>
            <a:r>
              <a:rPr lang="en-US" spc="4" dirty="0">
                <a:cs typeface="Times New Roman" panose="02020603050405020304" pitchFamily="18" charset="0"/>
              </a:rPr>
              <a:t>W</a:t>
            </a:r>
            <a:r>
              <a:rPr lang="en-US" dirty="0">
                <a:cs typeface="Times New Roman" panose="02020603050405020304" pitchFamily="18" charset="0"/>
              </a:rPr>
              <a:t>h</a:t>
            </a:r>
            <a:r>
              <a:rPr lang="en-US" spc="-4" dirty="0">
                <a:cs typeface="Times New Roman" panose="02020603050405020304" pitchFamily="18" charset="0"/>
              </a:rPr>
              <a:t>e</a:t>
            </a:r>
            <a:r>
              <a:rPr lang="en-US" dirty="0">
                <a:cs typeface="Times New Roman" panose="02020603050405020304" pitchFamily="18" charset="0"/>
              </a:rPr>
              <a:t>n </a:t>
            </a:r>
            <a:r>
              <a:rPr lang="en-US" spc="-4" dirty="0">
                <a:cs typeface="Times New Roman" panose="02020603050405020304" pitchFamily="18" charset="0"/>
              </a:rPr>
              <a:t>c</a:t>
            </a:r>
            <a:r>
              <a:rPr lang="en-US" dirty="0">
                <a:cs typeface="Times New Roman" panose="02020603050405020304" pitchFamily="18" charset="0"/>
              </a:rPr>
              <a:t>h</a:t>
            </a:r>
            <a:r>
              <a:rPr lang="en-US" spc="-4" dirty="0">
                <a:cs typeface="Times New Roman" panose="02020603050405020304" pitchFamily="18" charset="0"/>
              </a:rPr>
              <a:t>a</a:t>
            </a:r>
            <a:r>
              <a:rPr lang="en-US" spc="9" dirty="0">
                <a:cs typeface="Times New Roman" panose="02020603050405020304" pitchFamily="18" charset="0"/>
              </a:rPr>
              <a:t>n</a:t>
            </a:r>
            <a:r>
              <a:rPr lang="en-US" spc="-13" dirty="0">
                <a:cs typeface="Times New Roman" panose="02020603050405020304" pitchFamily="18" charset="0"/>
              </a:rPr>
              <a:t>g</a:t>
            </a:r>
            <a:r>
              <a:rPr lang="en-US" spc="-4" dirty="0">
                <a:cs typeface="Times New Roman" panose="02020603050405020304" pitchFamily="18" charset="0"/>
              </a:rPr>
              <a:t>e</a:t>
            </a:r>
            <a:r>
              <a:rPr lang="en-US" dirty="0">
                <a:cs typeface="Times New Roman" panose="02020603050405020304" pitchFamily="18" charset="0"/>
              </a:rPr>
              <a:t>s in dispa</a:t>
            </a:r>
            <a:r>
              <a:rPr lang="en-US" spc="-4" dirty="0">
                <a:cs typeface="Times New Roman" panose="02020603050405020304" pitchFamily="18" charset="0"/>
              </a:rPr>
              <a:t>r</a:t>
            </a:r>
            <a:r>
              <a:rPr lang="en-US" dirty="0">
                <a:cs typeface="Times New Roman" panose="02020603050405020304" pitchFamily="18" charset="0"/>
              </a:rPr>
              <a:t>i</a:t>
            </a:r>
            <a:r>
              <a:rPr lang="en-US" spc="13" dirty="0">
                <a:cs typeface="Times New Roman" panose="02020603050405020304" pitchFamily="18" charset="0"/>
              </a:rPr>
              <a:t>t</a:t>
            </a:r>
            <a:r>
              <a:rPr lang="en-US" dirty="0">
                <a:cs typeface="Times New Roman" panose="02020603050405020304" pitchFamily="18" charset="0"/>
              </a:rPr>
              <a:t>ies o</a:t>
            </a:r>
            <a:r>
              <a:rPr lang="en-US" spc="-9" dirty="0">
                <a:cs typeface="Times New Roman" panose="02020603050405020304" pitchFamily="18" charset="0"/>
              </a:rPr>
              <a:t>c</a:t>
            </a:r>
            <a:r>
              <a:rPr lang="en-US" spc="-4" dirty="0">
                <a:cs typeface="Times New Roman" panose="02020603050405020304" pitchFamily="18" charset="0"/>
              </a:rPr>
              <a:t>c</a:t>
            </a:r>
            <a:r>
              <a:rPr lang="en-US" dirty="0">
                <a:cs typeface="Times New Roman" panose="02020603050405020304" pitchFamily="18" charset="0"/>
              </a:rPr>
              <a:t>u</a:t>
            </a:r>
            <a:r>
              <a:rPr lang="en-US" spc="-4" dirty="0">
                <a:cs typeface="Times New Roman" panose="02020603050405020304" pitchFamily="18" charset="0"/>
              </a:rPr>
              <a:t>r</a:t>
            </a:r>
            <a:r>
              <a:rPr lang="en-US" spc="4" dirty="0">
                <a:cs typeface="Times New Roman" panose="02020603050405020304" pitchFamily="18" charset="0"/>
              </a:rPr>
              <a:t>r</a:t>
            </a:r>
            <a:r>
              <a:rPr lang="en-US" spc="-4" dirty="0">
                <a:cs typeface="Times New Roman" panose="02020603050405020304" pitchFamily="18" charset="0"/>
              </a:rPr>
              <a:t>e</a:t>
            </a:r>
            <a:r>
              <a:rPr lang="en-US" spc="4" dirty="0">
                <a:cs typeface="Times New Roman" panose="02020603050405020304" pitchFamily="18" charset="0"/>
              </a:rPr>
              <a:t>d</a:t>
            </a:r>
            <a:r>
              <a:rPr lang="en-US" dirty="0">
                <a:cs typeface="Times New Roman" panose="02020603050405020304" pitchFamily="18" charset="0"/>
              </a:rPr>
              <a:t>, me</a:t>
            </a:r>
            <a:r>
              <a:rPr lang="en-US" spc="-9" dirty="0">
                <a:cs typeface="Times New Roman" panose="02020603050405020304" pitchFamily="18" charset="0"/>
              </a:rPr>
              <a:t>a</a:t>
            </a:r>
            <a:r>
              <a:rPr lang="en-US" dirty="0">
                <a:cs typeface="Times New Roman" panose="02020603050405020304" pitchFamily="18" charset="0"/>
              </a:rPr>
              <a:t>s</a:t>
            </a:r>
            <a:r>
              <a:rPr lang="en-US" spc="9" dirty="0">
                <a:cs typeface="Times New Roman" panose="02020603050405020304" pitchFamily="18" charset="0"/>
              </a:rPr>
              <a:t>u</a:t>
            </a:r>
            <a:r>
              <a:rPr lang="en-US" dirty="0">
                <a:cs typeface="Times New Roman" panose="02020603050405020304" pitchFamily="18" charset="0"/>
              </a:rPr>
              <a:t>r</a:t>
            </a:r>
            <a:r>
              <a:rPr lang="en-US" spc="-9" dirty="0">
                <a:cs typeface="Times New Roman" panose="02020603050405020304" pitchFamily="18" charset="0"/>
              </a:rPr>
              <a:t>e</a:t>
            </a:r>
            <a:r>
              <a:rPr lang="en-US" dirty="0">
                <a:cs typeface="Times New Roman" panose="02020603050405020304" pitchFamily="18" charset="0"/>
              </a:rPr>
              <a:t>s of</a:t>
            </a:r>
            <a:r>
              <a:rPr lang="en-US" spc="4" dirty="0">
                <a:cs typeface="Times New Roman" panose="02020603050405020304" pitchFamily="18" charset="0"/>
              </a:rPr>
              <a:t> </a:t>
            </a:r>
            <a:r>
              <a:rPr lang="en-US" dirty="0">
                <a:cs typeface="Times New Roman" panose="02020603050405020304" pitchFamily="18" charset="0"/>
              </a:rPr>
              <a:t>dispa</a:t>
            </a:r>
            <a:r>
              <a:rPr lang="en-US" spc="-4" dirty="0">
                <a:cs typeface="Times New Roman" panose="02020603050405020304" pitchFamily="18" charset="0"/>
              </a:rPr>
              <a:t>r</a:t>
            </a:r>
            <a:r>
              <a:rPr lang="en-US" dirty="0">
                <a:cs typeface="Times New Roman" panose="02020603050405020304" pitchFamily="18" charset="0"/>
              </a:rPr>
              <a:t>ities </a:t>
            </a:r>
            <a:r>
              <a:rPr lang="en-US" spc="-4" dirty="0">
                <a:cs typeface="Times New Roman" panose="02020603050405020304" pitchFamily="18" charset="0"/>
              </a:rPr>
              <a:t>we</a:t>
            </a:r>
            <a:r>
              <a:rPr lang="en-US" dirty="0">
                <a:cs typeface="Times New Roman" panose="02020603050405020304" pitchFamily="18" charset="0"/>
              </a:rPr>
              <a:t>re</a:t>
            </a:r>
            <a:r>
              <a:rPr lang="en-US" spc="-9" dirty="0">
                <a:cs typeface="Times New Roman" panose="02020603050405020304" pitchFamily="18" charset="0"/>
              </a:rPr>
              <a:t> </a:t>
            </a:r>
            <a:r>
              <a:rPr lang="en-US" dirty="0">
                <a:cs typeface="Times New Roman" panose="02020603050405020304" pitchFamily="18" charset="0"/>
              </a:rPr>
              <a:t>mo</a:t>
            </a:r>
            <a:r>
              <a:rPr lang="en-US" spc="4" dirty="0">
                <a:cs typeface="Times New Roman" panose="02020603050405020304" pitchFamily="18" charset="0"/>
              </a:rPr>
              <a:t>r</a:t>
            </a:r>
            <a:r>
              <a:rPr lang="en-US" dirty="0">
                <a:cs typeface="Times New Roman" panose="02020603050405020304" pitchFamily="18" charset="0"/>
              </a:rPr>
              <a:t>e</a:t>
            </a:r>
            <a:r>
              <a:rPr lang="en-US" spc="-4" dirty="0">
                <a:cs typeface="Times New Roman" panose="02020603050405020304" pitchFamily="18" charset="0"/>
              </a:rPr>
              <a:t> </a:t>
            </a:r>
            <a:r>
              <a:rPr lang="en-US" dirty="0">
                <a:cs typeface="Times New Roman" panose="02020603050405020304" pitchFamily="18" charset="0"/>
              </a:rPr>
              <a:t>lik</a:t>
            </a:r>
            <a:r>
              <a:rPr lang="en-US" spc="-4" dirty="0">
                <a:cs typeface="Times New Roman" panose="02020603050405020304" pitchFamily="18" charset="0"/>
              </a:rPr>
              <a:t>e</a:t>
            </a:r>
            <a:r>
              <a:rPr lang="en-US" spc="9" dirty="0">
                <a:cs typeface="Times New Roman" panose="02020603050405020304" pitchFamily="18" charset="0"/>
              </a:rPr>
              <a:t>l</a:t>
            </a:r>
            <a:r>
              <a:rPr lang="en-US" dirty="0">
                <a:cs typeface="Times New Roman" panose="02020603050405020304" pitchFamily="18" charset="0"/>
              </a:rPr>
              <a:t>y</a:t>
            </a:r>
            <a:r>
              <a:rPr lang="en-US" spc="-22" dirty="0">
                <a:cs typeface="Times New Roman" panose="02020603050405020304" pitchFamily="18" charset="0"/>
              </a:rPr>
              <a:t> </a:t>
            </a:r>
            <a:r>
              <a:rPr lang="en-US" dirty="0">
                <a:cs typeface="Times New Roman" panose="02020603050405020304" pitchFamily="18" charset="0"/>
              </a:rPr>
              <a:t>to show imp</a:t>
            </a:r>
            <a:r>
              <a:rPr lang="en-US" spc="-4" dirty="0">
                <a:cs typeface="Times New Roman" panose="02020603050405020304" pitchFamily="18" charset="0"/>
              </a:rPr>
              <a:t>r</a:t>
            </a:r>
            <a:r>
              <a:rPr lang="en-US" dirty="0">
                <a:cs typeface="Times New Roman" panose="02020603050405020304" pitchFamily="18" charset="0"/>
              </a:rPr>
              <a:t>ov</a:t>
            </a:r>
            <a:r>
              <a:rPr lang="en-US" spc="-4" dirty="0">
                <a:cs typeface="Times New Roman" panose="02020603050405020304" pitchFamily="18" charset="0"/>
              </a:rPr>
              <a:t>e</a:t>
            </a:r>
            <a:r>
              <a:rPr lang="en-US" dirty="0">
                <a:cs typeface="Times New Roman" panose="02020603050405020304" pitchFamily="18" charset="0"/>
              </a:rPr>
              <a:t>ment </a:t>
            </a:r>
            <a:r>
              <a:rPr lang="en-US" spc="-4" dirty="0">
                <a:cs typeface="Times New Roman" panose="02020603050405020304" pitchFamily="18" charset="0"/>
              </a:rPr>
              <a:t>(</a:t>
            </a:r>
            <a:r>
              <a:rPr lang="en-US" dirty="0">
                <a:cs typeface="Times New Roman" panose="02020603050405020304" pitchFamily="18" charset="0"/>
              </a:rPr>
              <a:t>bla</a:t>
            </a:r>
            <a:r>
              <a:rPr lang="en-US" spc="-9" dirty="0">
                <a:cs typeface="Times New Roman" panose="02020603050405020304" pitchFamily="18" charset="0"/>
              </a:rPr>
              <a:t>c</a:t>
            </a:r>
            <a:r>
              <a:rPr lang="en-US" dirty="0">
                <a:cs typeface="Times New Roman" panose="02020603050405020304" pitchFamily="18" charset="0"/>
              </a:rPr>
              <a:t>k)</a:t>
            </a:r>
            <a:r>
              <a:rPr lang="en-US" spc="-4" dirty="0">
                <a:cs typeface="Times New Roman" panose="02020603050405020304" pitchFamily="18" charset="0"/>
              </a:rPr>
              <a:t> </a:t>
            </a:r>
            <a:r>
              <a:rPr lang="en-US" dirty="0">
                <a:cs typeface="Times New Roman" panose="02020603050405020304" pitchFamily="18" charset="0"/>
              </a:rPr>
              <a:t>t</a:t>
            </a:r>
            <a:r>
              <a:rPr lang="en-US" spc="9" dirty="0">
                <a:cs typeface="Times New Roman" panose="02020603050405020304" pitchFamily="18" charset="0"/>
              </a:rPr>
              <a:t>ha</a:t>
            </a:r>
            <a:r>
              <a:rPr lang="en-US" dirty="0">
                <a:cs typeface="Times New Roman" panose="02020603050405020304" pitchFamily="18" charset="0"/>
              </a:rPr>
              <a:t>n d</a:t>
            </a:r>
            <a:r>
              <a:rPr lang="en-US" spc="-4" dirty="0">
                <a:cs typeface="Times New Roman" panose="02020603050405020304" pitchFamily="18" charset="0"/>
              </a:rPr>
              <a:t>ec</a:t>
            </a:r>
            <a:r>
              <a:rPr lang="en-US" dirty="0">
                <a:cs typeface="Times New Roman" panose="02020603050405020304" pitchFamily="18" charset="0"/>
              </a:rPr>
              <a:t>line</a:t>
            </a:r>
            <a:r>
              <a:rPr lang="en-US" spc="-4" dirty="0">
                <a:cs typeface="Times New Roman" panose="02020603050405020304" pitchFamily="18" charset="0"/>
              </a:rPr>
              <a:t> </a:t>
            </a:r>
            <a:r>
              <a:rPr lang="en-US" spc="4" dirty="0">
                <a:cs typeface="Times New Roman" panose="02020603050405020304" pitchFamily="18" charset="0"/>
              </a:rPr>
              <a:t>(</a:t>
            </a:r>
            <a:r>
              <a:rPr lang="en-US" spc="-13" dirty="0">
                <a:cs typeface="Times New Roman" panose="02020603050405020304" pitchFamily="18" charset="0"/>
              </a:rPr>
              <a:t>g</a:t>
            </a:r>
            <a:r>
              <a:rPr lang="en-US" spc="4" dirty="0">
                <a:cs typeface="Times New Roman" panose="02020603050405020304" pitchFamily="18" charset="0"/>
              </a:rPr>
              <a:t>r</a:t>
            </a:r>
            <a:r>
              <a:rPr lang="en-US" spc="-4" dirty="0">
                <a:cs typeface="Times New Roman" panose="02020603050405020304" pitchFamily="18" charset="0"/>
              </a:rPr>
              <a:t>ee</a:t>
            </a:r>
            <a:r>
              <a:rPr lang="en-US" dirty="0">
                <a:cs typeface="Times New Roman" panose="02020603050405020304" pitchFamily="18" charset="0"/>
              </a:rPr>
              <a:t>n</a:t>
            </a:r>
            <a:r>
              <a:rPr lang="en-US" spc="-4" dirty="0">
                <a:cs typeface="Times New Roman" panose="02020603050405020304" pitchFamily="18" charset="0"/>
              </a:rPr>
              <a:t>)</a:t>
            </a:r>
            <a:r>
              <a:rPr lang="en-US" dirty="0">
                <a:cs typeface="Times New Roman" panose="02020603050405020304" pitchFamily="18" charset="0"/>
              </a:rPr>
              <a:t>.</a:t>
            </a:r>
            <a:r>
              <a:rPr lang="en-US" spc="9" dirty="0">
                <a:cs typeface="Times New Roman" panose="02020603050405020304" pitchFamily="18" charset="0"/>
              </a:rPr>
              <a:t> </a:t>
            </a:r>
            <a:r>
              <a:rPr lang="en-US" dirty="0">
                <a:cs typeface="Times New Roman" panose="02020603050405020304" pitchFamily="18" charset="0"/>
              </a:rPr>
              <a:t>Ho</a:t>
            </a:r>
            <a:r>
              <a:rPr lang="en-US" spc="-4" dirty="0">
                <a:cs typeface="Times New Roman" panose="02020603050405020304" pitchFamily="18" charset="0"/>
              </a:rPr>
              <a:t>we</a:t>
            </a:r>
            <a:r>
              <a:rPr lang="en-US" spc="9" dirty="0">
                <a:cs typeface="Times New Roman" panose="02020603050405020304" pitchFamily="18" charset="0"/>
              </a:rPr>
              <a:t>v</a:t>
            </a:r>
            <a:r>
              <a:rPr lang="en-US" spc="-4" dirty="0">
                <a:cs typeface="Times New Roman" panose="02020603050405020304" pitchFamily="18" charset="0"/>
              </a:rPr>
              <a:t>e</a:t>
            </a:r>
            <a:r>
              <a:rPr lang="en-US" dirty="0">
                <a:cs typeface="Times New Roman" panose="02020603050405020304" pitchFamily="18" charset="0"/>
              </a:rPr>
              <a:t>r, </a:t>
            </a:r>
            <a:r>
              <a:rPr lang="en-US" spc="-9" dirty="0">
                <a:cs typeface="Times New Roman" panose="02020603050405020304" pitchFamily="18" charset="0"/>
              </a:rPr>
              <a:t>f</a:t>
            </a:r>
            <a:r>
              <a:rPr lang="en-US" dirty="0">
                <a:cs typeface="Times New Roman" panose="02020603050405020304" pitchFamily="18" charset="0"/>
              </a:rPr>
              <a:t>or</a:t>
            </a:r>
            <a:r>
              <a:rPr lang="en-US" spc="-4" dirty="0">
                <a:cs typeface="Times New Roman" panose="02020603050405020304" pitchFamily="18" charset="0"/>
              </a:rPr>
              <a:t> </a:t>
            </a:r>
            <a:r>
              <a:rPr lang="en-US" spc="9" dirty="0">
                <a:cs typeface="Times New Roman" panose="02020603050405020304" pitchFamily="18" charset="0"/>
              </a:rPr>
              <a:t>p</a:t>
            </a:r>
            <a:r>
              <a:rPr lang="en-US" spc="-4" dirty="0">
                <a:cs typeface="Times New Roman" panose="02020603050405020304" pitchFamily="18" charset="0"/>
              </a:rPr>
              <a:t>e</a:t>
            </a:r>
            <a:r>
              <a:rPr lang="en-US" dirty="0">
                <a:cs typeface="Times New Roman" panose="02020603050405020304" pitchFamily="18" charset="0"/>
              </a:rPr>
              <a:t>ople in poor</a:t>
            </a:r>
            <a:r>
              <a:rPr lang="en-US" spc="-4" dirty="0">
                <a:cs typeface="Times New Roman" panose="02020603050405020304" pitchFamily="18" charset="0"/>
              </a:rPr>
              <a:t> </a:t>
            </a:r>
            <a:r>
              <a:rPr lang="en-US" dirty="0">
                <a:cs typeface="Times New Roman" panose="02020603050405020304" pitchFamily="18" charset="0"/>
              </a:rPr>
              <a:t>ho</a:t>
            </a:r>
            <a:r>
              <a:rPr lang="en-US" spc="9" dirty="0">
                <a:cs typeface="Times New Roman" panose="02020603050405020304" pitchFamily="18" charset="0"/>
              </a:rPr>
              <a:t>u</a:t>
            </a:r>
            <a:r>
              <a:rPr lang="en-US" dirty="0">
                <a:cs typeface="Times New Roman" panose="02020603050405020304" pitchFamily="18" charset="0"/>
              </a:rPr>
              <a:t>s</a:t>
            </a:r>
            <a:r>
              <a:rPr lang="en-US" spc="-4" dirty="0">
                <a:cs typeface="Times New Roman" panose="02020603050405020304" pitchFamily="18" charset="0"/>
              </a:rPr>
              <a:t>e</a:t>
            </a:r>
            <a:r>
              <a:rPr lang="en-US" dirty="0">
                <a:cs typeface="Times New Roman" panose="02020603050405020304" pitchFamily="18" charset="0"/>
              </a:rPr>
              <a:t>hold</a:t>
            </a:r>
            <a:r>
              <a:rPr lang="en-US" spc="4" dirty="0">
                <a:cs typeface="Times New Roman" panose="02020603050405020304" pitchFamily="18" charset="0"/>
              </a:rPr>
              <a:t>s</a:t>
            </a:r>
            <a:r>
              <a:rPr lang="en-US" dirty="0">
                <a:cs typeface="Times New Roman" panose="02020603050405020304" pitchFamily="18" charset="0"/>
              </a:rPr>
              <a:t>, more me</a:t>
            </a:r>
            <a:r>
              <a:rPr lang="en-US" spc="-9" dirty="0">
                <a:cs typeface="Times New Roman" panose="02020603050405020304" pitchFamily="18" charset="0"/>
              </a:rPr>
              <a:t>a</a:t>
            </a:r>
            <a:r>
              <a:rPr lang="en-US" dirty="0">
                <a:cs typeface="Times New Roman" panose="02020603050405020304" pitchFamily="18" charset="0"/>
              </a:rPr>
              <a:t>sur</a:t>
            </a:r>
            <a:r>
              <a:rPr lang="en-US" spc="-9" dirty="0">
                <a:cs typeface="Times New Roman" panose="02020603050405020304" pitchFamily="18" charset="0"/>
              </a:rPr>
              <a:t>e</a:t>
            </a:r>
            <a:r>
              <a:rPr lang="en-US" dirty="0">
                <a:cs typeface="Times New Roman" panose="02020603050405020304" pitchFamily="18" charset="0"/>
              </a:rPr>
              <a:t>s sho</a:t>
            </a:r>
            <a:r>
              <a:rPr lang="en-US" spc="9" dirty="0">
                <a:cs typeface="Times New Roman" panose="02020603050405020304" pitchFamily="18" charset="0"/>
              </a:rPr>
              <a:t>w</a:t>
            </a:r>
            <a:r>
              <a:rPr lang="en-US" spc="-4" dirty="0">
                <a:cs typeface="Times New Roman" panose="02020603050405020304" pitchFamily="18" charset="0"/>
              </a:rPr>
              <a:t>e</a:t>
            </a:r>
            <a:r>
              <a:rPr lang="en-US" dirty="0">
                <a:cs typeface="Times New Roman" panose="02020603050405020304" pitchFamily="18" charset="0"/>
              </a:rPr>
              <a:t>d wo</a:t>
            </a:r>
            <a:r>
              <a:rPr lang="en-US" spc="-9" dirty="0">
                <a:cs typeface="Times New Roman" panose="02020603050405020304" pitchFamily="18" charset="0"/>
              </a:rPr>
              <a:t>r</a:t>
            </a:r>
            <a:r>
              <a:rPr lang="en-US" dirty="0">
                <a:cs typeface="Times New Roman" panose="02020603050405020304" pitchFamily="18" charset="0"/>
              </a:rPr>
              <a:t>s</a:t>
            </a:r>
            <a:r>
              <a:rPr lang="en-US" spc="-4" dirty="0">
                <a:cs typeface="Times New Roman" panose="02020603050405020304" pitchFamily="18" charset="0"/>
              </a:rPr>
              <a:t>e</a:t>
            </a:r>
            <a:r>
              <a:rPr lang="en-US" spc="9" dirty="0">
                <a:cs typeface="Times New Roman" panose="02020603050405020304" pitchFamily="18" charset="0"/>
              </a:rPr>
              <a:t>n</a:t>
            </a:r>
            <a:r>
              <a:rPr lang="en-US" dirty="0">
                <a:cs typeface="Times New Roman" panose="02020603050405020304" pitchFamily="18" charset="0"/>
              </a:rPr>
              <a:t>ing</a:t>
            </a:r>
            <a:r>
              <a:rPr lang="en-US" spc="-9" dirty="0">
                <a:cs typeface="Times New Roman" panose="02020603050405020304" pitchFamily="18" charset="0"/>
              </a:rPr>
              <a:t> </a:t>
            </a:r>
            <a:r>
              <a:rPr lang="en-US" dirty="0">
                <a:cs typeface="Times New Roman" panose="02020603050405020304" pitchFamily="18" charset="0"/>
              </a:rPr>
              <a:t>dispa</a:t>
            </a:r>
            <a:r>
              <a:rPr lang="en-US" spc="-4" dirty="0">
                <a:cs typeface="Times New Roman" panose="02020603050405020304" pitchFamily="18" charset="0"/>
              </a:rPr>
              <a:t>r</a:t>
            </a:r>
            <a:r>
              <a:rPr lang="en-US" dirty="0">
                <a:cs typeface="Times New Roman" panose="02020603050405020304" pitchFamily="18" charset="0"/>
              </a:rPr>
              <a:t>ities than imp</a:t>
            </a:r>
            <a:r>
              <a:rPr lang="en-US" spc="4" dirty="0">
                <a:cs typeface="Times New Roman" panose="02020603050405020304" pitchFamily="18" charset="0"/>
              </a:rPr>
              <a:t>r</a:t>
            </a:r>
            <a:r>
              <a:rPr lang="en-US" dirty="0">
                <a:cs typeface="Times New Roman" panose="02020603050405020304" pitchFamily="18" charset="0"/>
              </a:rPr>
              <a:t>ov</a:t>
            </a:r>
            <a:r>
              <a:rPr lang="en-US" spc="-4" dirty="0">
                <a:cs typeface="Times New Roman" panose="02020603050405020304" pitchFamily="18" charset="0"/>
              </a:rPr>
              <a:t>e</a:t>
            </a:r>
            <a:r>
              <a:rPr lang="en-US" dirty="0">
                <a:cs typeface="Times New Roman" panose="02020603050405020304" pitchFamily="18" charset="0"/>
              </a:rPr>
              <a:t>ment.</a:t>
            </a:r>
            <a:endParaRPr lang="en-US" dirty="0" smtClean="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3EF0EEC-1D1B-4067-A962-C742C5F9CB51}" type="slidenum">
              <a:rPr lang="en-US" smtClean="0"/>
              <a:t>79</a:t>
            </a:fld>
            <a:endParaRPr lang="en-US"/>
          </a:p>
        </p:txBody>
      </p:sp>
    </p:spTree>
    <p:extLst>
      <p:ext uri="{BB962C8B-B14F-4D97-AF65-F5344CB8AC3E}">
        <p14:creationId xmlns:p14="http://schemas.microsoft.com/office/powerpoint/2010/main" val="3656204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8</a:t>
            </a:fld>
            <a:endParaRPr lang="en-US"/>
          </a:p>
        </p:txBody>
      </p:sp>
    </p:spTree>
    <p:extLst>
      <p:ext uri="{BB962C8B-B14F-4D97-AF65-F5344CB8AC3E}">
        <p14:creationId xmlns:p14="http://schemas.microsoft.com/office/powerpoint/2010/main" val="178672406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80</a:t>
            </a:fld>
            <a:endParaRPr lang="en-US"/>
          </a:p>
        </p:txBody>
      </p:sp>
    </p:spTree>
    <p:extLst>
      <p:ext uri="{BB962C8B-B14F-4D97-AF65-F5344CB8AC3E}">
        <p14:creationId xmlns:p14="http://schemas.microsoft.com/office/powerpoint/2010/main" val="224161915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632" y="365760"/>
            <a:ext cx="6046191" cy="4535424"/>
          </a:xfrm>
        </p:spPr>
      </p:sp>
      <p:sp>
        <p:nvSpPr>
          <p:cNvPr id="3" name="Notes Placeholder 2"/>
          <p:cNvSpPr>
            <a:spLocks noGrp="1"/>
          </p:cNvSpPr>
          <p:nvPr>
            <p:ph type="body" idx="1"/>
          </p:nvPr>
        </p:nvSpPr>
        <p:spPr>
          <a:xfrm>
            <a:off x="228600" y="5029200"/>
            <a:ext cx="6629400" cy="3844637"/>
          </a:xfrm>
        </p:spPr>
        <p:txBody>
          <a:bodyPr>
            <a:normAutofit fontScale="85000" lnSpcReduction="20000"/>
          </a:bodyPr>
          <a:lstStyle/>
          <a:p>
            <a:pPr>
              <a:lnSpc>
                <a:spcPct val="120000"/>
              </a:lnSpc>
            </a:pPr>
            <a:r>
              <a:rPr lang="en-US" sz="1000" b="1" dirty="0">
                <a:latin typeface="Arial"/>
                <a:cs typeface="Arial"/>
              </a:rPr>
              <a:t>Source:</a:t>
            </a:r>
            <a:r>
              <a:rPr lang="en-US" sz="1000" b="1" spc="-9" dirty="0">
                <a:latin typeface="Arial"/>
                <a:cs typeface="Arial"/>
              </a:rPr>
              <a:t> </a:t>
            </a:r>
            <a:r>
              <a:rPr lang="en-US" sz="1000" dirty="0">
                <a:latin typeface="Arial"/>
                <a:cs typeface="Arial"/>
              </a:rPr>
              <a:t>Agen</a:t>
            </a:r>
            <a:r>
              <a:rPr lang="en-US" sz="1000" spc="4" dirty="0">
                <a:latin typeface="Arial"/>
                <a:cs typeface="Arial"/>
              </a:rPr>
              <a:t>c</a:t>
            </a:r>
            <a:r>
              <a:rPr lang="en-US" sz="1000" dirty="0">
                <a:latin typeface="Arial"/>
                <a:cs typeface="Arial"/>
              </a:rPr>
              <a:t>y</a:t>
            </a:r>
            <a:r>
              <a:rPr lang="en-US" sz="1000" spc="-9" dirty="0">
                <a:latin typeface="Arial"/>
                <a:cs typeface="Arial"/>
              </a:rPr>
              <a:t> </a:t>
            </a:r>
            <a:r>
              <a:rPr lang="en-US" sz="1000" dirty="0">
                <a:latin typeface="Arial"/>
                <a:cs typeface="Arial"/>
              </a:rPr>
              <a:t>for</a:t>
            </a:r>
            <a:r>
              <a:rPr lang="en-US" sz="1000" spc="-13" dirty="0">
                <a:latin typeface="Arial"/>
                <a:cs typeface="Arial"/>
              </a:rPr>
              <a:t> </a:t>
            </a:r>
            <a:r>
              <a:rPr lang="en-US" sz="1000" dirty="0">
                <a:latin typeface="Arial"/>
                <a:cs typeface="Arial"/>
              </a:rPr>
              <a:t>Heal</a:t>
            </a:r>
            <a:r>
              <a:rPr lang="en-US" sz="1000" spc="-9" dirty="0">
                <a:latin typeface="Arial"/>
                <a:cs typeface="Arial"/>
              </a:rPr>
              <a:t>t</a:t>
            </a:r>
            <a:r>
              <a:rPr lang="en-US" sz="1000" dirty="0">
                <a:latin typeface="Arial"/>
                <a:cs typeface="Arial"/>
              </a:rPr>
              <a:t>h</a:t>
            </a:r>
            <a:r>
              <a:rPr lang="en-US" sz="1000" spc="4" dirty="0">
                <a:latin typeface="Arial"/>
                <a:cs typeface="Arial"/>
              </a:rPr>
              <a:t>c</a:t>
            </a:r>
            <a:r>
              <a:rPr lang="en-US" sz="1000" spc="-9" dirty="0">
                <a:latin typeface="Arial"/>
                <a:cs typeface="Arial"/>
              </a:rPr>
              <a:t>a</a:t>
            </a:r>
            <a:r>
              <a:rPr lang="en-US" sz="1000" spc="-13" dirty="0">
                <a:latin typeface="Arial"/>
                <a:cs typeface="Arial"/>
              </a:rPr>
              <a:t>r</a:t>
            </a:r>
            <a:r>
              <a:rPr lang="en-US" sz="1000" dirty="0">
                <a:latin typeface="Arial"/>
                <a:cs typeface="Arial"/>
              </a:rPr>
              <a:t>e Re</a:t>
            </a:r>
            <a:r>
              <a:rPr lang="en-US" sz="1000" spc="4" dirty="0">
                <a:latin typeface="Arial"/>
                <a:cs typeface="Arial"/>
              </a:rPr>
              <a:t>s</a:t>
            </a:r>
            <a:r>
              <a:rPr lang="en-US" sz="1000" spc="-9" dirty="0">
                <a:latin typeface="Arial"/>
                <a:cs typeface="Arial"/>
              </a:rPr>
              <a:t>e</a:t>
            </a:r>
            <a:r>
              <a:rPr lang="en-US" sz="1000" dirty="0">
                <a:latin typeface="Arial"/>
                <a:cs typeface="Arial"/>
              </a:rPr>
              <a:t>ar</a:t>
            </a:r>
            <a:r>
              <a:rPr lang="en-US" sz="1000" spc="4" dirty="0">
                <a:latin typeface="Arial"/>
                <a:cs typeface="Arial"/>
              </a:rPr>
              <a:t>c</a:t>
            </a:r>
            <a:r>
              <a:rPr lang="en-US" sz="1000" dirty="0">
                <a:latin typeface="Arial"/>
                <a:cs typeface="Arial"/>
              </a:rPr>
              <a:t>h</a:t>
            </a:r>
            <a:r>
              <a:rPr lang="en-US" sz="1000" spc="-9" dirty="0">
                <a:latin typeface="Arial"/>
                <a:cs typeface="Arial"/>
              </a:rPr>
              <a:t> </a:t>
            </a:r>
            <a:r>
              <a:rPr lang="en-US" sz="1000" dirty="0">
                <a:latin typeface="Arial"/>
                <a:cs typeface="Arial"/>
              </a:rPr>
              <a:t>and</a:t>
            </a:r>
            <a:r>
              <a:rPr lang="en-US" sz="1000" spc="-9" dirty="0">
                <a:latin typeface="Arial"/>
                <a:cs typeface="Arial"/>
              </a:rPr>
              <a:t> </a:t>
            </a:r>
            <a:r>
              <a:rPr lang="en-US" sz="1000" dirty="0">
                <a:latin typeface="Arial"/>
                <a:cs typeface="Arial"/>
              </a:rPr>
              <a:t>Qua</a:t>
            </a:r>
            <a:r>
              <a:rPr lang="en-US" sz="1000" spc="-9" dirty="0">
                <a:latin typeface="Arial"/>
                <a:cs typeface="Arial"/>
              </a:rPr>
              <a:t>l</a:t>
            </a:r>
            <a:r>
              <a:rPr lang="en-US" sz="1000" dirty="0">
                <a:latin typeface="Arial"/>
                <a:cs typeface="Arial"/>
              </a:rPr>
              <a:t>it</a:t>
            </a:r>
            <a:r>
              <a:rPr lang="en-US" sz="1000" spc="-4" dirty="0">
                <a:latin typeface="Arial"/>
                <a:cs typeface="Arial"/>
              </a:rPr>
              <a:t>y</a:t>
            </a:r>
            <a:r>
              <a:rPr lang="en-US" sz="1000" dirty="0">
                <a:latin typeface="Arial"/>
                <a:cs typeface="Arial"/>
              </a:rPr>
              <a:t>, </a:t>
            </a:r>
            <a:r>
              <a:rPr lang="en-US" sz="1000" dirty="0" smtClean="0">
                <a:latin typeface="Arial"/>
                <a:cs typeface="Arial"/>
              </a:rPr>
              <a:t>20</a:t>
            </a:r>
            <a:r>
              <a:rPr lang="en-US" sz="1000" spc="-9" dirty="0" smtClean="0">
                <a:latin typeface="Arial"/>
                <a:cs typeface="Arial"/>
              </a:rPr>
              <a:t>1</a:t>
            </a:r>
            <a:r>
              <a:rPr lang="en-US" sz="1000" dirty="0">
                <a:latin typeface="Arial"/>
                <a:cs typeface="Arial"/>
              </a:rPr>
              <a:t>4</a:t>
            </a:r>
            <a:r>
              <a:rPr lang="en-US" sz="1000" spc="-9" dirty="0" smtClean="0">
                <a:latin typeface="Arial"/>
                <a:cs typeface="Arial"/>
              </a:rPr>
              <a:t> </a:t>
            </a:r>
            <a:r>
              <a:rPr lang="en-US" sz="1000" dirty="0">
                <a:latin typeface="Arial"/>
                <a:cs typeface="Arial"/>
              </a:rPr>
              <a:t>State S</a:t>
            </a:r>
            <a:r>
              <a:rPr lang="en-US" sz="1000" spc="-9" dirty="0">
                <a:latin typeface="Arial"/>
                <a:cs typeface="Arial"/>
              </a:rPr>
              <a:t>n</a:t>
            </a:r>
            <a:r>
              <a:rPr lang="en-US" sz="1000" dirty="0">
                <a:latin typeface="Arial"/>
                <a:cs typeface="Arial"/>
              </a:rPr>
              <a:t>ap</a:t>
            </a:r>
            <a:r>
              <a:rPr lang="en-US" sz="1000" spc="-9" dirty="0">
                <a:latin typeface="Arial"/>
                <a:cs typeface="Arial"/>
              </a:rPr>
              <a:t>s</a:t>
            </a:r>
            <a:r>
              <a:rPr lang="en-US" sz="1000" dirty="0">
                <a:latin typeface="Arial"/>
                <a:cs typeface="Arial"/>
              </a:rPr>
              <a:t>ho</a:t>
            </a:r>
            <a:r>
              <a:rPr lang="en-US" sz="1000" spc="-9" dirty="0">
                <a:latin typeface="Arial"/>
                <a:cs typeface="Arial"/>
              </a:rPr>
              <a:t>t</a:t>
            </a:r>
            <a:r>
              <a:rPr lang="en-US" sz="1000" spc="4" dirty="0">
                <a:latin typeface="Arial"/>
                <a:cs typeface="Arial"/>
              </a:rPr>
              <a:t>s</a:t>
            </a:r>
            <a:r>
              <a:rPr lang="en-US" sz="1000" dirty="0">
                <a:latin typeface="Arial"/>
                <a:cs typeface="Arial"/>
              </a:rPr>
              <a:t>.</a:t>
            </a:r>
          </a:p>
          <a:p>
            <a:pPr marR="52841">
              <a:lnSpc>
                <a:spcPct val="120000"/>
              </a:lnSpc>
            </a:pPr>
            <a:r>
              <a:rPr lang="en-US" sz="1000" b="1" dirty="0">
                <a:latin typeface="Arial"/>
                <a:cs typeface="Arial"/>
              </a:rPr>
              <a:t>Note</a:t>
            </a:r>
            <a:r>
              <a:rPr lang="en-US" sz="1000" dirty="0">
                <a:latin typeface="Arial"/>
                <a:cs typeface="Arial"/>
              </a:rPr>
              <a:t>: An o</a:t>
            </a:r>
            <a:r>
              <a:rPr lang="en-US" sz="1000" spc="-9" dirty="0">
                <a:latin typeface="Arial"/>
                <a:cs typeface="Arial"/>
              </a:rPr>
              <a:t>v</a:t>
            </a:r>
            <a:r>
              <a:rPr lang="en-US" sz="1000" dirty="0">
                <a:latin typeface="Arial"/>
                <a:cs typeface="Arial"/>
              </a:rPr>
              <a:t>er</a:t>
            </a:r>
            <a:r>
              <a:rPr lang="en-US" sz="1000" spc="-9" dirty="0">
                <a:latin typeface="Arial"/>
                <a:cs typeface="Arial"/>
              </a:rPr>
              <a:t>a</a:t>
            </a:r>
            <a:r>
              <a:rPr lang="en-US" sz="1000" dirty="0">
                <a:latin typeface="Arial"/>
                <a:cs typeface="Arial"/>
              </a:rPr>
              <a:t>ll</a:t>
            </a:r>
            <a:r>
              <a:rPr lang="en-US" sz="1000" spc="-9" dirty="0">
                <a:latin typeface="Arial"/>
                <a:cs typeface="Arial"/>
              </a:rPr>
              <a:t> </a:t>
            </a:r>
            <a:r>
              <a:rPr lang="en-US" sz="1000" dirty="0">
                <a:latin typeface="Arial"/>
                <a:cs typeface="Arial"/>
              </a:rPr>
              <a:t>qua</a:t>
            </a:r>
            <a:r>
              <a:rPr lang="en-US" sz="1000" spc="-9" dirty="0">
                <a:latin typeface="Arial"/>
                <a:cs typeface="Arial"/>
              </a:rPr>
              <a:t>l</a:t>
            </a:r>
            <a:r>
              <a:rPr lang="en-US" sz="1000" dirty="0">
                <a:latin typeface="Arial"/>
                <a:cs typeface="Arial"/>
              </a:rPr>
              <a:t>ity</a:t>
            </a:r>
            <a:r>
              <a:rPr lang="en-US" sz="1000" spc="-4" dirty="0">
                <a:latin typeface="Arial"/>
                <a:cs typeface="Arial"/>
              </a:rPr>
              <a:t> s</a:t>
            </a:r>
            <a:r>
              <a:rPr lang="en-US" sz="1000" spc="4" dirty="0">
                <a:latin typeface="Arial"/>
                <a:cs typeface="Arial"/>
              </a:rPr>
              <a:t>c</a:t>
            </a:r>
            <a:r>
              <a:rPr lang="en-US" sz="1000" dirty="0">
                <a:latin typeface="Arial"/>
                <a:cs typeface="Arial"/>
              </a:rPr>
              <a:t>ore</a:t>
            </a:r>
            <a:r>
              <a:rPr lang="en-US" sz="1000" spc="-9" dirty="0">
                <a:latin typeface="Arial"/>
                <a:cs typeface="Arial"/>
              </a:rPr>
              <a:t> i</a:t>
            </a:r>
            <a:r>
              <a:rPr lang="en-US" sz="1000" dirty="0">
                <a:latin typeface="Arial"/>
                <a:cs typeface="Arial"/>
              </a:rPr>
              <a:t>s</a:t>
            </a:r>
            <a:r>
              <a:rPr lang="en-US" sz="1000" spc="4" dirty="0">
                <a:latin typeface="Arial"/>
                <a:cs typeface="Arial"/>
              </a:rPr>
              <a:t> c</a:t>
            </a:r>
            <a:r>
              <a:rPr lang="en-US" sz="1000" spc="-9" dirty="0">
                <a:latin typeface="Arial"/>
                <a:cs typeface="Arial"/>
              </a:rPr>
              <a:t>o</a:t>
            </a:r>
            <a:r>
              <a:rPr lang="en-US" sz="1000" spc="4" dirty="0">
                <a:latin typeface="Arial"/>
                <a:cs typeface="Arial"/>
              </a:rPr>
              <a:t>m</a:t>
            </a:r>
            <a:r>
              <a:rPr lang="en-US" sz="1000" spc="-9" dirty="0">
                <a:latin typeface="Arial"/>
                <a:cs typeface="Arial"/>
              </a:rPr>
              <a:t>p</a:t>
            </a:r>
            <a:r>
              <a:rPr lang="en-US" sz="1000" dirty="0">
                <a:latin typeface="Arial"/>
                <a:cs typeface="Arial"/>
              </a:rPr>
              <a:t>uted</a:t>
            </a:r>
            <a:r>
              <a:rPr lang="en-US" sz="1000" spc="-9" dirty="0">
                <a:latin typeface="Arial"/>
                <a:cs typeface="Arial"/>
              </a:rPr>
              <a:t> </a:t>
            </a:r>
            <a:r>
              <a:rPr lang="en-US" sz="1000" dirty="0">
                <a:latin typeface="Arial"/>
                <a:cs typeface="Arial"/>
              </a:rPr>
              <a:t>for </a:t>
            </a:r>
            <a:r>
              <a:rPr lang="en-US" sz="1000" spc="-9" dirty="0">
                <a:latin typeface="Arial"/>
                <a:cs typeface="Arial"/>
              </a:rPr>
              <a:t>e</a:t>
            </a:r>
            <a:r>
              <a:rPr lang="en-US" sz="1000" dirty="0">
                <a:latin typeface="Arial"/>
                <a:cs typeface="Arial"/>
              </a:rPr>
              <a:t>a</a:t>
            </a:r>
            <a:r>
              <a:rPr lang="en-US" sz="1000" spc="4" dirty="0">
                <a:latin typeface="Arial"/>
                <a:cs typeface="Arial"/>
              </a:rPr>
              <a:t>c</a:t>
            </a:r>
            <a:r>
              <a:rPr lang="en-US" sz="1000" dirty="0">
                <a:latin typeface="Arial"/>
                <a:cs typeface="Arial"/>
              </a:rPr>
              <a:t>h</a:t>
            </a:r>
            <a:r>
              <a:rPr lang="en-US" sz="1000" spc="-9" dirty="0">
                <a:latin typeface="Arial"/>
                <a:cs typeface="Arial"/>
              </a:rPr>
              <a:t> </a:t>
            </a:r>
            <a:r>
              <a:rPr lang="en-US" sz="1000" spc="-9" dirty="0" smtClean="0">
                <a:latin typeface="Arial"/>
                <a:cs typeface="Arial"/>
              </a:rPr>
              <a:t>St</a:t>
            </a:r>
            <a:r>
              <a:rPr lang="en-US" sz="1000" dirty="0" smtClean="0">
                <a:latin typeface="Arial"/>
                <a:cs typeface="Arial"/>
              </a:rPr>
              <a:t>ate </a:t>
            </a:r>
            <a:r>
              <a:rPr lang="en-US" sz="1000" spc="-9" dirty="0">
                <a:latin typeface="Arial"/>
                <a:cs typeface="Arial"/>
              </a:rPr>
              <a:t>b</a:t>
            </a:r>
            <a:r>
              <a:rPr lang="en-US" sz="1000" dirty="0">
                <a:latin typeface="Arial"/>
                <a:cs typeface="Arial"/>
              </a:rPr>
              <a:t>a</a:t>
            </a:r>
            <a:r>
              <a:rPr lang="en-US" sz="1000" spc="-9" dirty="0">
                <a:latin typeface="Arial"/>
                <a:cs typeface="Arial"/>
              </a:rPr>
              <a:t>s</a:t>
            </a:r>
            <a:r>
              <a:rPr lang="en-US" sz="1000" dirty="0">
                <a:latin typeface="Arial"/>
                <a:cs typeface="Arial"/>
              </a:rPr>
              <a:t>ed on</a:t>
            </a:r>
            <a:r>
              <a:rPr lang="en-US" sz="1000" spc="-9" dirty="0">
                <a:latin typeface="Arial"/>
                <a:cs typeface="Arial"/>
              </a:rPr>
              <a:t> </a:t>
            </a:r>
            <a:r>
              <a:rPr lang="en-US" sz="1000" dirty="0">
                <a:latin typeface="Arial"/>
                <a:cs typeface="Arial"/>
              </a:rPr>
              <a:t>the</a:t>
            </a:r>
            <a:r>
              <a:rPr lang="en-US" sz="1000" spc="-9" dirty="0">
                <a:latin typeface="Arial"/>
                <a:cs typeface="Arial"/>
              </a:rPr>
              <a:t> </a:t>
            </a:r>
            <a:r>
              <a:rPr lang="en-US" sz="1000" dirty="0">
                <a:latin typeface="Arial"/>
                <a:cs typeface="Arial"/>
              </a:rPr>
              <a:t>nu</a:t>
            </a:r>
            <a:r>
              <a:rPr lang="en-US" sz="1000" spc="-9" dirty="0">
                <a:latin typeface="Arial"/>
                <a:cs typeface="Arial"/>
              </a:rPr>
              <a:t>m</a:t>
            </a:r>
            <a:r>
              <a:rPr lang="en-US" sz="1000" dirty="0">
                <a:latin typeface="Arial"/>
                <a:cs typeface="Arial"/>
              </a:rPr>
              <a:t>ber </a:t>
            </a:r>
            <a:r>
              <a:rPr lang="en-US" sz="1000" spc="-9" dirty="0">
                <a:latin typeface="Arial"/>
                <a:cs typeface="Arial"/>
              </a:rPr>
              <a:t>o</a:t>
            </a:r>
            <a:r>
              <a:rPr lang="en-US" sz="1000" dirty="0">
                <a:latin typeface="Arial"/>
                <a:cs typeface="Arial"/>
              </a:rPr>
              <a:t>f q</a:t>
            </a:r>
            <a:r>
              <a:rPr lang="en-US" sz="1000" spc="-9" dirty="0">
                <a:latin typeface="Arial"/>
                <a:cs typeface="Arial"/>
              </a:rPr>
              <a:t>u</a:t>
            </a:r>
            <a:r>
              <a:rPr lang="en-US" sz="1000" dirty="0">
                <a:latin typeface="Arial"/>
                <a:cs typeface="Arial"/>
              </a:rPr>
              <a:t>ality</a:t>
            </a:r>
            <a:r>
              <a:rPr lang="en-US" sz="1000" spc="-13" dirty="0">
                <a:latin typeface="Arial"/>
                <a:cs typeface="Arial"/>
              </a:rPr>
              <a:t> </a:t>
            </a:r>
            <a:r>
              <a:rPr lang="en-US" sz="1000" spc="-9" dirty="0">
                <a:latin typeface="Arial"/>
                <a:cs typeface="Arial"/>
              </a:rPr>
              <a:t>m</a:t>
            </a:r>
            <a:r>
              <a:rPr lang="en-US" sz="1000" dirty="0">
                <a:latin typeface="Arial"/>
                <a:cs typeface="Arial"/>
              </a:rPr>
              <a:t>ea</a:t>
            </a:r>
            <a:r>
              <a:rPr lang="en-US" sz="1000" spc="4" dirty="0">
                <a:latin typeface="Arial"/>
                <a:cs typeface="Arial"/>
              </a:rPr>
              <a:t>s</a:t>
            </a:r>
            <a:r>
              <a:rPr lang="en-US" sz="1000" dirty="0">
                <a:latin typeface="Arial"/>
                <a:cs typeface="Arial"/>
              </a:rPr>
              <a:t>u</a:t>
            </a:r>
            <a:r>
              <a:rPr lang="en-US" sz="1000" spc="-13" dirty="0">
                <a:latin typeface="Arial"/>
                <a:cs typeface="Arial"/>
              </a:rPr>
              <a:t>r</a:t>
            </a:r>
            <a:r>
              <a:rPr lang="en-US" sz="1000" dirty="0">
                <a:latin typeface="Arial"/>
                <a:cs typeface="Arial"/>
              </a:rPr>
              <a:t>es</a:t>
            </a:r>
            <a:r>
              <a:rPr lang="en-US" sz="1000" spc="4" dirty="0">
                <a:latin typeface="Arial"/>
                <a:cs typeface="Arial"/>
              </a:rPr>
              <a:t> </a:t>
            </a:r>
            <a:r>
              <a:rPr lang="en-US" sz="1000" spc="-9" dirty="0">
                <a:latin typeface="Arial"/>
                <a:cs typeface="Arial"/>
              </a:rPr>
              <a:t>t</a:t>
            </a:r>
            <a:r>
              <a:rPr lang="en-US" sz="1000" dirty="0">
                <a:latin typeface="Arial"/>
                <a:cs typeface="Arial"/>
              </a:rPr>
              <a:t>hat</a:t>
            </a:r>
            <a:r>
              <a:rPr lang="en-US" sz="1000" spc="-9" dirty="0">
                <a:latin typeface="Arial"/>
                <a:cs typeface="Arial"/>
              </a:rPr>
              <a:t> </a:t>
            </a:r>
            <a:r>
              <a:rPr lang="en-US" sz="1000" dirty="0">
                <a:latin typeface="Arial"/>
                <a:cs typeface="Arial"/>
              </a:rPr>
              <a:t>are </a:t>
            </a:r>
            <a:r>
              <a:rPr lang="en-US" sz="1000" spc="-9" dirty="0">
                <a:latin typeface="Arial"/>
                <a:cs typeface="Arial"/>
              </a:rPr>
              <a:t>a</a:t>
            </a:r>
            <a:r>
              <a:rPr lang="en-US" sz="1000" dirty="0">
                <a:latin typeface="Arial"/>
                <a:cs typeface="Arial"/>
              </a:rPr>
              <a:t>bo</a:t>
            </a:r>
            <a:r>
              <a:rPr lang="en-US" sz="1000" spc="-9" dirty="0">
                <a:latin typeface="Arial"/>
                <a:cs typeface="Arial"/>
              </a:rPr>
              <a:t>v</a:t>
            </a:r>
            <a:r>
              <a:rPr lang="en-US" sz="1000" dirty="0">
                <a:latin typeface="Arial"/>
                <a:cs typeface="Arial"/>
              </a:rPr>
              <a:t>e, at, or</a:t>
            </a:r>
            <a:r>
              <a:rPr lang="en-US" sz="1000" spc="-9" dirty="0">
                <a:latin typeface="Arial"/>
                <a:cs typeface="Arial"/>
              </a:rPr>
              <a:t> </a:t>
            </a:r>
            <a:r>
              <a:rPr lang="en-US" sz="1000" dirty="0">
                <a:latin typeface="Arial"/>
                <a:cs typeface="Arial"/>
              </a:rPr>
              <a:t>below</a:t>
            </a:r>
            <a:r>
              <a:rPr lang="en-US" sz="1000" spc="-13" dirty="0">
                <a:latin typeface="Arial"/>
                <a:cs typeface="Arial"/>
              </a:rPr>
              <a:t> </a:t>
            </a:r>
            <a:r>
              <a:rPr lang="en-US" sz="1000" dirty="0">
                <a:latin typeface="Arial"/>
                <a:cs typeface="Arial"/>
              </a:rPr>
              <a:t>the</a:t>
            </a:r>
            <a:r>
              <a:rPr lang="en-US" sz="1000" spc="-9" dirty="0">
                <a:latin typeface="Arial"/>
                <a:cs typeface="Arial"/>
              </a:rPr>
              <a:t> </a:t>
            </a:r>
            <a:r>
              <a:rPr lang="en-US" sz="1000" dirty="0">
                <a:latin typeface="Arial"/>
                <a:cs typeface="Arial"/>
              </a:rPr>
              <a:t>a</a:t>
            </a:r>
            <a:r>
              <a:rPr lang="en-US" sz="1000" spc="-9" dirty="0">
                <a:latin typeface="Arial"/>
                <a:cs typeface="Arial"/>
              </a:rPr>
              <a:t>v</a:t>
            </a:r>
            <a:r>
              <a:rPr lang="en-US" sz="1000" dirty="0">
                <a:latin typeface="Arial"/>
                <a:cs typeface="Arial"/>
              </a:rPr>
              <a:t>erage</a:t>
            </a:r>
            <a:r>
              <a:rPr lang="en-US" sz="1000" spc="-9" dirty="0">
                <a:latin typeface="Arial"/>
                <a:cs typeface="Arial"/>
              </a:rPr>
              <a:t> </a:t>
            </a:r>
            <a:r>
              <a:rPr lang="en-US" sz="1000" dirty="0">
                <a:latin typeface="Arial"/>
                <a:cs typeface="Arial"/>
              </a:rPr>
              <a:t>a</a:t>
            </a:r>
            <a:r>
              <a:rPr lang="en-US" sz="1000" spc="4" dirty="0">
                <a:latin typeface="Arial"/>
                <a:cs typeface="Arial"/>
              </a:rPr>
              <a:t>c</a:t>
            </a:r>
            <a:r>
              <a:rPr lang="en-US" sz="1000" spc="-13" dirty="0">
                <a:latin typeface="Arial"/>
                <a:cs typeface="Arial"/>
              </a:rPr>
              <a:t>r</a:t>
            </a:r>
            <a:r>
              <a:rPr lang="en-US" sz="1000" dirty="0">
                <a:latin typeface="Arial"/>
                <a:cs typeface="Arial"/>
              </a:rPr>
              <a:t>o</a:t>
            </a:r>
            <a:r>
              <a:rPr lang="en-US" sz="1000" spc="-9" dirty="0">
                <a:latin typeface="Arial"/>
                <a:cs typeface="Arial"/>
              </a:rPr>
              <a:t>s</a:t>
            </a:r>
            <a:r>
              <a:rPr lang="en-US" sz="1000" dirty="0">
                <a:latin typeface="Arial"/>
                <a:cs typeface="Arial"/>
              </a:rPr>
              <a:t>s</a:t>
            </a:r>
            <a:r>
              <a:rPr lang="en-US" sz="1000" spc="4" dirty="0">
                <a:latin typeface="Arial"/>
                <a:cs typeface="Arial"/>
              </a:rPr>
              <a:t> </a:t>
            </a:r>
            <a:r>
              <a:rPr lang="en-US" sz="1000" dirty="0">
                <a:latin typeface="Arial"/>
                <a:cs typeface="Arial"/>
              </a:rPr>
              <a:t>a</a:t>
            </a:r>
            <a:r>
              <a:rPr lang="en-US" sz="1000" spc="-9" dirty="0">
                <a:latin typeface="Arial"/>
                <a:cs typeface="Arial"/>
              </a:rPr>
              <a:t>l</a:t>
            </a:r>
            <a:r>
              <a:rPr lang="en-US" sz="1000" dirty="0">
                <a:latin typeface="Arial"/>
                <a:cs typeface="Arial"/>
              </a:rPr>
              <a:t>l </a:t>
            </a:r>
            <a:r>
              <a:rPr lang="en-US" sz="1000" dirty="0" smtClean="0">
                <a:latin typeface="Arial"/>
                <a:cs typeface="Arial"/>
              </a:rPr>
              <a:t>S</a:t>
            </a:r>
            <a:r>
              <a:rPr lang="en-US" sz="1000" spc="-9" dirty="0" smtClean="0">
                <a:latin typeface="Arial"/>
                <a:cs typeface="Arial"/>
              </a:rPr>
              <a:t>t</a:t>
            </a:r>
            <a:r>
              <a:rPr lang="en-US" sz="1000" dirty="0" smtClean="0">
                <a:latin typeface="Arial"/>
                <a:cs typeface="Arial"/>
              </a:rPr>
              <a:t>at</a:t>
            </a:r>
            <a:r>
              <a:rPr lang="en-US" sz="1000" spc="-9" dirty="0" smtClean="0">
                <a:latin typeface="Arial"/>
                <a:cs typeface="Arial"/>
              </a:rPr>
              <a:t>e</a:t>
            </a:r>
            <a:r>
              <a:rPr lang="en-US" sz="1000" spc="4" dirty="0" smtClean="0">
                <a:latin typeface="Arial"/>
                <a:cs typeface="Arial"/>
              </a:rPr>
              <a:t>s</a:t>
            </a:r>
            <a:r>
              <a:rPr lang="en-US" sz="1000" dirty="0">
                <a:latin typeface="Arial"/>
                <a:cs typeface="Arial"/>
              </a:rPr>
              <a:t>; </a:t>
            </a:r>
            <a:r>
              <a:rPr lang="en-US" sz="1000" dirty="0" smtClean="0">
                <a:latin typeface="Arial"/>
                <a:cs typeface="Arial"/>
              </a:rPr>
              <a:t>Stat</a:t>
            </a:r>
            <a:r>
              <a:rPr lang="en-US" sz="1000" spc="-9" dirty="0" smtClean="0">
                <a:latin typeface="Arial"/>
                <a:cs typeface="Arial"/>
              </a:rPr>
              <a:t>e</a:t>
            </a:r>
            <a:r>
              <a:rPr lang="en-US" sz="1000" dirty="0" smtClean="0">
                <a:latin typeface="Arial"/>
                <a:cs typeface="Arial"/>
              </a:rPr>
              <a:t>s</a:t>
            </a:r>
            <a:r>
              <a:rPr lang="en-US" sz="1000" spc="4" dirty="0" smtClean="0">
                <a:latin typeface="Arial"/>
                <a:cs typeface="Arial"/>
              </a:rPr>
              <a:t> </a:t>
            </a:r>
            <a:r>
              <a:rPr lang="en-US" sz="1000" dirty="0">
                <a:latin typeface="Arial"/>
                <a:cs typeface="Arial"/>
              </a:rPr>
              <a:t>a</a:t>
            </a:r>
            <a:r>
              <a:rPr lang="en-US" sz="1000" spc="-13" dirty="0">
                <a:latin typeface="Arial"/>
                <a:cs typeface="Arial"/>
              </a:rPr>
              <a:t>r</a:t>
            </a:r>
            <a:r>
              <a:rPr lang="en-US" sz="1000" dirty="0">
                <a:latin typeface="Arial"/>
                <a:cs typeface="Arial"/>
              </a:rPr>
              <a:t>e ra</a:t>
            </a:r>
            <a:r>
              <a:rPr lang="en-US" sz="1000" spc="-9" dirty="0">
                <a:latin typeface="Arial"/>
                <a:cs typeface="Arial"/>
              </a:rPr>
              <a:t>n</a:t>
            </a:r>
            <a:r>
              <a:rPr lang="en-US" sz="1000" spc="4" dirty="0">
                <a:latin typeface="Arial"/>
                <a:cs typeface="Arial"/>
              </a:rPr>
              <a:t>k</a:t>
            </a:r>
            <a:r>
              <a:rPr lang="en-US" sz="1000" dirty="0">
                <a:latin typeface="Arial"/>
                <a:cs typeface="Arial"/>
              </a:rPr>
              <a:t>ed</a:t>
            </a:r>
            <a:r>
              <a:rPr lang="en-US" sz="1000" spc="-18" dirty="0">
                <a:latin typeface="Arial"/>
                <a:cs typeface="Arial"/>
              </a:rPr>
              <a:t> </a:t>
            </a:r>
            <a:r>
              <a:rPr lang="en-US" sz="1000" dirty="0">
                <a:latin typeface="Arial"/>
                <a:cs typeface="Arial"/>
              </a:rPr>
              <a:t>and </a:t>
            </a:r>
            <a:r>
              <a:rPr lang="en-US" sz="1000" spc="-9" dirty="0">
                <a:latin typeface="Arial"/>
                <a:cs typeface="Arial"/>
              </a:rPr>
              <a:t>q</a:t>
            </a:r>
            <a:r>
              <a:rPr lang="en-US" sz="1000" dirty="0">
                <a:latin typeface="Arial"/>
                <a:cs typeface="Arial"/>
              </a:rPr>
              <a:t>uart</a:t>
            </a:r>
            <a:r>
              <a:rPr lang="en-US" sz="1000" spc="-9" dirty="0">
                <a:latin typeface="Arial"/>
                <a:cs typeface="Arial"/>
              </a:rPr>
              <a:t>i</a:t>
            </a:r>
            <a:r>
              <a:rPr lang="en-US" sz="1000" dirty="0">
                <a:latin typeface="Arial"/>
                <a:cs typeface="Arial"/>
              </a:rPr>
              <a:t>l</a:t>
            </a:r>
            <a:r>
              <a:rPr lang="en-US" sz="1000" spc="-9" dirty="0">
                <a:latin typeface="Arial"/>
                <a:cs typeface="Arial"/>
              </a:rPr>
              <a:t>e</a:t>
            </a:r>
            <a:r>
              <a:rPr lang="en-US" sz="1000" dirty="0">
                <a:latin typeface="Arial"/>
                <a:cs typeface="Arial"/>
              </a:rPr>
              <a:t>s</a:t>
            </a:r>
            <a:r>
              <a:rPr lang="en-US" sz="1000" spc="4" dirty="0">
                <a:latin typeface="Arial"/>
                <a:cs typeface="Arial"/>
              </a:rPr>
              <a:t> </a:t>
            </a:r>
            <a:r>
              <a:rPr lang="en-US" sz="1000" dirty="0">
                <a:latin typeface="Arial"/>
                <a:cs typeface="Arial"/>
              </a:rPr>
              <a:t>are</a:t>
            </a:r>
            <a:r>
              <a:rPr lang="en-US" sz="1000" spc="-9" dirty="0">
                <a:latin typeface="Arial"/>
                <a:cs typeface="Arial"/>
              </a:rPr>
              <a:t> </a:t>
            </a:r>
            <a:r>
              <a:rPr lang="en-US" sz="1000" spc="4" dirty="0">
                <a:latin typeface="Arial"/>
                <a:cs typeface="Arial"/>
              </a:rPr>
              <a:t>s</a:t>
            </a:r>
            <a:r>
              <a:rPr lang="en-US" sz="1000" dirty="0">
                <a:latin typeface="Arial"/>
                <a:cs typeface="Arial"/>
              </a:rPr>
              <a:t>ho</a:t>
            </a:r>
            <a:r>
              <a:rPr lang="en-US" sz="1000" spc="-13" dirty="0">
                <a:latin typeface="Arial"/>
                <a:cs typeface="Arial"/>
              </a:rPr>
              <a:t>w</a:t>
            </a:r>
            <a:r>
              <a:rPr lang="en-US" sz="1000" dirty="0">
                <a:latin typeface="Arial"/>
                <a:cs typeface="Arial"/>
              </a:rPr>
              <a:t>n </a:t>
            </a:r>
            <a:r>
              <a:rPr lang="en-US" sz="1000" spc="4" dirty="0">
                <a:latin typeface="Arial"/>
                <a:cs typeface="Arial"/>
              </a:rPr>
              <a:t>i</a:t>
            </a:r>
            <a:r>
              <a:rPr lang="en-US" sz="1000" dirty="0">
                <a:latin typeface="Arial"/>
                <a:cs typeface="Arial"/>
              </a:rPr>
              <a:t>n</a:t>
            </a:r>
            <a:r>
              <a:rPr lang="en-US" sz="1000" spc="-9" dirty="0">
                <a:latin typeface="Arial"/>
                <a:cs typeface="Arial"/>
              </a:rPr>
              <a:t> </a:t>
            </a:r>
            <a:r>
              <a:rPr lang="en-US" sz="1000" dirty="0">
                <a:latin typeface="Arial"/>
                <a:cs typeface="Arial"/>
              </a:rPr>
              <a:t>the</a:t>
            </a:r>
            <a:r>
              <a:rPr lang="en-US" sz="1000" spc="-9" dirty="0">
                <a:latin typeface="Arial"/>
                <a:cs typeface="Arial"/>
              </a:rPr>
              <a:t> </a:t>
            </a:r>
            <a:r>
              <a:rPr lang="en-US" sz="1000" dirty="0">
                <a:latin typeface="Arial"/>
                <a:cs typeface="Arial"/>
              </a:rPr>
              <a:t>top</a:t>
            </a:r>
            <a:r>
              <a:rPr lang="en-US" sz="1000" spc="41" dirty="0">
                <a:latin typeface="Arial"/>
                <a:cs typeface="Arial"/>
              </a:rPr>
              <a:t> </a:t>
            </a:r>
            <a:r>
              <a:rPr lang="en-US" sz="1000" spc="-9" dirty="0">
                <a:latin typeface="Arial"/>
                <a:cs typeface="Arial"/>
              </a:rPr>
              <a:t>m</a:t>
            </a:r>
            <a:r>
              <a:rPr lang="en-US" sz="1000" dirty="0">
                <a:latin typeface="Arial"/>
                <a:cs typeface="Arial"/>
              </a:rPr>
              <a:t>a</a:t>
            </a:r>
            <a:r>
              <a:rPr lang="en-US" sz="1000" spc="4" dirty="0">
                <a:latin typeface="Arial"/>
                <a:cs typeface="Arial"/>
              </a:rPr>
              <a:t>p</a:t>
            </a:r>
            <a:r>
              <a:rPr lang="en-US" sz="1000" dirty="0">
                <a:latin typeface="Arial"/>
                <a:cs typeface="Arial"/>
              </a:rPr>
              <a:t>. </a:t>
            </a:r>
            <a:r>
              <a:rPr lang="en-US" sz="1000" spc="-9" dirty="0" smtClean="0">
                <a:latin typeface="Arial"/>
                <a:cs typeface="Arial"/>
              </a:rPr>
              <a:t>A quality score for Hispanics is computed in a similar manner but only using data for Hispanics</a:t>
            </a:r>
            <a:r>
              <a:rPr lang="en-US" sz="1000" dirty="0" smtClean="0">
                <a:latin typeface="Arial"/>
                <a:cs typeface="Arial"/>
              </a:rPr>
              <a:t>. </a:t>
            </a:r>
            <a:r>
              <a:rPr lang="en-US" sz="1000" spc="-13" dirty="0">
                <a:latin typeface="Arial"/>
                <a:cs typeface="Arial"/>
              </a:rPr>
              <a:t>S</a:t>
            </a:r>
            <a:r>
              <a:rPr lang="en-US" sz="1000" dirty="0">
                <a:latin typeface="Arial"/>
                <a:cs typeface="Arial"/>
              </a:rPr>
              <a:t>ee St</a:t>
            </a:r>
            <a:r>
              <a:rPr lang="en-US" sz="1000" spc="-9" dirty="0">
                <a:latin typeface="Arial"/>
                <a:cs typeface="Arial"/>
              </a:rPr>
              <a:t>a</a:t>
            </a:r>
            <a:r>
              <a:rPr lang="en-US" sz="1000" dirty="0">
                <a:latin typeface="Arial"/>
                <a:cs typeface="Arial"/>
              </a:rPr>
              <a:t>te S</a:t>
            </a:r>
            <a:r>
              <a:rPr lang="en-US" sz="1000" spc="-9" dirty="0">
                <a:latin typeface="Arial"/>
                <a:cs typeface="Arial"/>
              </a:rPr>
              <a:t>n</a:t>
            </a:r>
            <a:r>
              <a:rPr lang="en-US" sz="1000" dirty="0">
                <a:latin typeface="Arial"/>
                <a:cs typeface="Arial"/>
              </a:rPr>
              <a:t>ap</a:t>
            </a:r>
            <a:r>
              <a:rPr lang="en-US" sz="1000" spc="-9" dirty="0">
                <a:latin typeface="Arial"/>
                <a:cs typeface="Arial"/>
              </a:rPr>
              <a:t>s</a:t>
            </a:r>
            <a:r>
              <a:rPr lang="en-US" sz="1000" dirty="0">
                <a:latin typeface="Arial"/>
                <a:cs typeface="Arial"/>
              </a:rPr>
              <a:t>ho</a:t>
            </a:r>
            <a:r>
              <a:rPr lang="en-US" sz="1000" spc="-9" dirty="0">
                <a:latin typeface="Arial"/>
                <a:cs typeface="Arial"/>
              </a:rPr>
              <a:t>t</a:t>
            </a:r>
            <a:r>
              <a:rPr lang="en-US" sz="1000" dirty="0">
                <a:latin typeface="Arial"/>
                <a:cs typeface="Arial"/>
              </a:rPr>
              <a:t>s at </a:t>
            </a:r>
            <a:r>
              <a:rPr lang="en-US" sz="1000" u="sng" dirty="0">
                <a:solidFill>
                  <a:srgbClr val="0000FF"/>
                </a:solidFill>
                <a:latin typeface="Arial"/>
                <a:cs typeface="Arial"/>
                <a:hlinkClick r:id="rId3"/>
              </a:rPr>
              <a:t>ht</a:t>
            </a:r>
            <a:r>
              <a:rPr lang="en-US" sz="1000" u="sng" spc="-9" dirty="0">
                <a:solidFill>
                  <a:srgbClr val="0000FF"/>
                </a:solidFill>
                <a:latin typeface="Arial"/>
                <a:cs typeface="Arial"/>
                <a:hlinkClick r:id="rId3"/>
              </a:rPr>
              <a:t>t</a:t>
            </a:r>
            <a:r>
              <a:rPr lang="en-US" sz="1000" u="sng" dirty="0">
                <a:solidFill>
                  <a:srgbClr val="0000FF"/>
                </a:solidFill>
                <a:latin typeface="Arial"/>
                <a:cs typeface="Arial"/>
                <a:hlinkClick r:id="rId3"/>
              </a:rPr>
              <a:t>p://</a:t>
            </a:r>
            <a:r>
              <a:rPr lang="en-US" sz="1000" u="sng" spc="-9" dirty="0">
                <a:solidFill>
                  <a:srgbClr val="0000FF"/>
                </a:solidFill>
                <a:latin typeface="Arial"/>
                <a:cs typeface="Arial"/>
                <a:hlinkClick r:id="rId3"/>
              </a:rPr>
              <a:t>n</a:t>
            </a:r>
            <a:r>
              <a:rPr lang="en-US" sz="1000" u="sng" dirty="0">
                <a:solidFill>
                  <a:srgbClr val="0000FF"/>
                </a:solidFill>
                <a:latin typeface="Arial"/>
                <a:cs typeface="Arial"/>
                <a:hlinkClick r:id="rId3"/>
              </a:rPr>
              <a:t>hqr</a:t>
            </a:r>
            <a:r>
              <a:rPr lang="en-US" sz="1000" u="sng" spc="-9" dirty="0">
                <a:solidFill>
                  <a:srgbClr val="0000FF"/>
                </a:solidFill>
                <a:latin typeface="Arial"/>
                <a:cs typeface="Arial"/>
                <a:hlinkClick r:id="rId3"/>
              </a:rPr>
              <a:t>n</a:t>
            </a:r>
            <a:r>
              <a:rPr lang="en-US" sz="1000" u="sng" dirty="0">
                <a:solidFill>
                  <a:srgbClr val="0000FF"/>
                </a:solidFill>
                <a:latin typeface="Arial"/>
                <a:cs typeface="Arial"/>
                <a:hlinkClick r:id="rId3"/>
              </a:rPr>
              <a:t>et.a</a:t>
            </a:r>
            <a:r>
              <a:rPr lang="en-US" sz="1000" u="sng" spc="-9" dirty="0">
                <a:solidFill>
                  <a:srgbClr val="0000FF"/>
                </a:solidFill>
                <a:latin typeface="Arial"/>
                <a:cs typeface="Arial"/>
                <a:hlinkClick r:id="rId3"/>
              </a:rPr>
              <a:t>h</a:t>
            </a:r>
            <a:r>
              <a:rPr lang="en-US" sz="1000" u="sng" dirty="0">
                <a:solidFill>
                  <a:srgbClr val="0000FF"/>
                </a:solidFill>
                <a:latin typeface="Arial"/>
                <a:cs typeface="Arial"/>
                <a:hlinkClick r:id="rId3"/>
              </a:rPr>
              <a:t>rq.</a:t>
            </a:r>
            <a:r>
              <a:rPr lang="en-US" sz="1000" u="sng" spc="-9" dirty="0">
                <a:solidFill>
                  <a:srgbClr val="0000FF"/>
                </a:solidFill>
                <a:latin typeface="Arial"/>
                <a:cs typeface="Arial"/>
                <a:hlinkClick r:id="rId3"/>
              </a:rPr>
              <a:t>g</a:t>
            </a:r>
            <a:r>
              <a:rPr lang="en-US" sz="1000" u="sng" dirty="0">
                <a:solidFill>
                  <a:srgbClr val="0000FF"/>
                </a:solidFill>
                <a:latin typeface="Arial"/>
                <a:cs typeface="Arial"/>
                <a:hlinkClick r:id="rId3"/>
              </a:rPr>
              <a:t>o</a:t>
            </a:r>
            <a:r>
              <a:rPr lang="en-US" sz="1000" u="sng" spc="-9" dirty="0">
                <a:solidFill>
                  <a:srgbClr val="0000FF"/>
                </a:solidFill>
                <a:latin typeface="Arial"/>
                <a:cs typeface="Arial"/>
                <a:hlinkClick r:id="rId3"/>
              </a:rPr>
              <a:t>v</a:t>
            </a:r>
            <a:r>
              <a:rPr lang="en-US" sz="1000" u="sng" dirty="0">
                <a:solidFill>
                  <a:srgbClr val="0000FF"/>
                </a:solidFill>
                <a:latin typeface="Arial"/>
                <a:cs typeface="Arial"/>
                <a:hlinkClick r:id="rId3"/>
              </a:rPr>
              <a:t>/</a:t>
            </a:r>
            <a:r>
              <a:rPr lang="en-US" sz="1000" u="sng" spc="4" dirty="0">
                <a:solidFill>
                  <a:srgbClr val="0000FF"/>
                </a:solidFill>
                <a:latin typeface="Arial"/>
                <a:cs typeface="Arial"/>
                <a:hlinkClick r:id="rId3"/>
              </a:rPr>
              <a:t>i</a:t>
            </a:r>
            <a:r>
              <a:rPr lang="en-US" sz="1000" u="sng" dirty="0">
                <a:solidFill>
                  <a:srgbClr val="0000FF"/>
                </a:solidFill>
                <a:latin typeface="Arial"/>
                <a:cs typeface="Arial"/>
                <a:hlinkClick r:id="rId3"/>
              </a:rPr>
              <a:t>nh</a:t>
            </a:r>
            <a:r>
              <a:rPr lang="en-US" sz="1000" u="sng" spc="-9" dirty="0">
                <a:solidFill>
                  <a:srgbClr val="0000FF"/>
                </a:solidFill>
                <a:latin typeface="Arial"/>
                <a:cs typeface="Arial"/>
                <a:hlinkClick r:id="rId3"/>
              </a:rPr>
              <a:t>q</a:t>
            </a:r>
            <a:r>
              <a:rPr lang="en-US" sz="1000" u="sng" dirty="0">
                <a:solidFill>
                  <a:srgbClr val="0000FF"/>
                </a:solidFill>
                <a:latin typeface="Arial"/>
                <a:cs typeface="Arial"/>
                <a:hlinkClick r:id="rId3"/>
              </a:rPr>
              <a:t>rdr/</a:t>
            </a:r>
            <a:r>
              <a:rPr lang="en-US" sz="1000" u="sng" spc="4" dirty="0">
                <a:solidFill>
                  <a:srgbClr val="0000FF"/>
                </a:solidFill>
                <a:latin typeface="Arial"/>
                <a:cs typeface="Arial"/>
                <a:hlinkClick r:id="rId3"/>
              </a:rPr>
              <a:t>s</a:t>
            </a:r>
            <a:r>
              <a:rPr lang="en-US" sz="1000" u="sng" dirty="0">
                <a:solidFill>
                  <a:srgbClr val="0000FF"/>
                </a:solidFill>
                <a:latin typeface="Arial"/>
                <a:cs typeface="Arial"/>
                <a:hlinkClick r:id="rId3"/>
              </a:rPr>
              <a:t>t</a:t>
            </a:r>
            <a:r>
              <a:rPr lang="en-US" sz="1000" u="sng" spc="-9" dirty="0">
                <a:solidFill>
                  <a:srgbClr val="0000FF"/>
                </a:solidFill>
                <a:latin typeface="Arial"/>
                <a:cs typeface="Arial"/>
                <a:hlinkClick r:id="rId3"/>
              </a:rPr>
              <a:t>a</a:t>
            </a:r>
            <a:r>
              <a:rPr lang="en-US" sz="1000" u="sng" dirty="0">
                <a:solidFill>
                  <a:srgbClr val="0000FF"/>
                </a:solidFill>
                <a:latin typeface="Arial"/>
                <a:cs typeface="Arial"/>
                <a:hlinkClick r:id="rId3"/>
              </a:rPr>
              <a:t>te</a:t>
            </a:r>
            <a:r>
              <a:rPr lang="en-US" sz="1000" u="sng" spc="-9" dirty="0">
                <a:solidFill>
                  <a:srgbClr val="0000FF"/>
                </a:solidFill>
                <a:latin typeface="Arial"/>
                <a:cs typeface="Arial"/>
                <a:hlinkClick r:id="rId3"/>
              </a:rPr>
              <a:t>/</a:t>
            </a:r>
            <a:r>
              <a:rPr lang="en-US" sz="1000" u="sng" spc="4" dirty="0">
                <a:solidFill>
                  <a:srgbClr val="0000FF"/>
                </a:solidFill>
                <a:latin typeface="Arial"/>
                <a:cs typeface="Arial"/>
                <a:hlinkClick r:id="rId3"/>
              </a:rPr>
              <a:t>s</a:t>
            </a:r>
            <a:r>
              <a:rPr lang="en-US" sz="1000" u="sng" dirty="0">
                <a:solidFill>
                  <a:srgbClr val="0000FF"/>
                </a:solidFill>
                <a:latin typeface="Arial"/>
                <a:cs typeface="Arial"/>
                <a:hlinkClick r:id="rId3"/>
              </a:rPr>
              <a:t>el</a:t>
            </a:r>
            <a:r>
              <a:rPr lang="en-US" sz="1000" u="sng" spc="-9" dirty="0">
                <a:solidFill>
                  <a:srgbClr val="0000FF"/>
                </a:solidFill>
                <a:latin typeface="Arial"/>
                <a:cs typeface="Arial"/>
                <a:hlinkClick r:id="rId3"/>
              </a:rPr>
              <a:t>e</a:t>
            </a:r>
            <a:r>
              <a:rPr lang="en-US" sz="1000" u="sng" spc="4" dirty="0">
                <a:solidFill>
                  <a:srgbClr val="0000FF"/>
                </a:solidFill>
                <a:latin typeface="Arial"/>
                <a:cs typeface="Arial"/>
                <a:hlinkClick r:id="rId3"/>
              </a:rPr>
              <a:t>c</a:t>
            </a:r>
            <a:r>
              <a:rPr lang="en-US" sz="1000" u="sng" dirty="0">
                <a:solidFill>
                  <a:srgbClr val="0000FF"/>
                </a:solidFill>
                <a:latin typeface="Arial"/>
                <a:cs typeface="Arial"/>
                <a:hlinkClick r:id="rId3"/>
              </a:rPr>
              <a:t>t</a:t>
            </a:r>
            <a:r>
              <a:rPr lang="en-US" sz="1000" spc="18" dirty="0">
                <a:solidFill>
                  <a:srgbClr val="0000FF"/>
                </a:solidFill>
                <a:latin typeface="Arial"/>
                <a:cs typeface="Arial"/>
                <a:hlinkClick r:id="rId3"/>
              </a:rPr>
              <a:t> </a:t>
            </a:r>
            <a:r>
              <a:rPr lang="en-US" sz="1000" spc="-9" dirty="0">
                <a:latin typeface="Arial"/>
                <a:cs typeface="Arial"/>
              </a:rPr>
              <a:t>f</a:t>
            </a:r>
            <a:r>
              <a:rPr lang="en-US" sz="1000" dirty="0">
                <a:latin typeface="Arial"/>
                <a:cs typeface="Arial"/>
              </a:rPr>
              <a:t>or </a:t>
            </a:r>
            <a:r>
              <a:rPr lang="en-US" sz="1000" spc="-4" dirty="0">
                <a:latin typeface="Arial"/>
                <a:cs typeface="Arial"/>
              </a:rPr>
              <a:t>m</a:t>
            </a:r>
            <a:r>
              <a:rPr lang="en-US" sz="1000" dirty="0">
                <a:latin typeface="Arial"/>
                <a:cs typeface="Arial"/>
              </a:rPr>
              <a:t>ore deta</a:t>
            </a:r>
            <a:r>
              <a:rPr lang="en-US" sz="1000" spc="-9" dirty="0">
                <a:latin typeface="Arial"/>
                <a:cs typeface="Arial"/>
              </a:rPr>
              <a:t>i</a:t>
            </a:r>
            <a:r>
              <a:rPr lang="en-US" sz="1000" dirty="0">
                <a:latin typeface="Arial"/>
                <a:cs typeface="Arial"/>
              </a:rPr>
              <a:t>led</a:t>
            </a:r>
            <a:r>
              <a:rPr lang="en-US" sz="1000" spc="-9" dirty="0">
                <a:latin typeface="Arial"/>
                <a:cs typeface="Arial"/>
              </a:rPr>
              <a:t> </a:t>
            </a:r>
            <a:r>
              <a:rPr lang="en-US" sz="1000" spc="4" dirty="0">
                <a:latin typeface="Arial"/>
                <a:cs typeface="Arial"/>
              </a:rPr>
              <a:t>m</a:t>
            </a:r>
            <a:r>
              <a:rPr lang="en-US" sz="1000" dirty="0">
                <a:latin typeface="Arial"/>
                <a:cs typeface="Arial"/>
              </a:rPr>
              <a:t>e</a:t>
            </a:r>
            <a:r>
              <a:rPr lang="en-US" sz="1000" spc="-9" dirty="0">
                <a:latin typeface="Arial"/>
                <a:cs typeface="Arial"/>
              </a:rPr>
              <a:t>t</a:t>
            </a:r>
            <a:r>
              <a:rPr lang="en-US" sz="1000" dirty="0">
                <a:latin typeface="Arial"/>
                <a:cs typeface="Arial"/>
              </a:rPr>
              <a:t>ho</a:t>
            </a:r>
            <a:r>
              <a:rPr lang="en-US" sz="1000" spc="-9" dirty="0">
                <a:latin typeface="Arial"/>
                <a:cs typeface="Arial"/>
              </a:rPr>
              <a:t>d</a:t>
            </a:r>
            <a:r>
              <a:rPr lang="en-US" sz="1000" spc="4" dirty="0">
                <a:latin typeface="Arial"/>
                <a:cs typeface="Arial"/>
              </a:rPr>
              <a:t>s</a:t>
            </a:r>
            <a:r>
              <a:rPr lang="en-US" sz="1000" dirty="0">
                <a:latin typeface="Arial"/>
                <a:cs typeface="Arial"/>
              </a:rPr>
              <a:t>.</a:t>
            </a:r>
          </a:p>
          <a:p>
            <a:endParaRPr lang="en-US" sz="1100" b="1" dirty="0"/>
          </a:p>
          <a:p>
            <a:pPr marL="171450" indent="-171450">
              <a:lnSpc>
                <a:spcPct val="120000"/>
              </a:lnSpc>
              <a:buFont typeface="Arial" panose="020B0604020202020204" pitchFamily="34" charset="0"/>
              <a:buChar char="•"/>
            </a:pPr>
            <a:r>
              <a:rPr lang="en-US" sz="1300" b="1" dirty="0">
                <a:cs typeface="Times New Roman" panose="02020603050405020304" pitchFamily="18" charset="0"/>
              </a:rPr>
              <a:t>Geographic </a:t>
            </a:r>
            <a:r>
              <a:rPr lang="en-US" sz="1300" b="1" dirty="0" smtClean="0">
                <a:cs typeface="Times New Roman" panose="02020603050405020304" pitchFamily="18" charset="0"/>
              </a:rPr>
              <a:t>Disparities:</a:t>
            </a:r>
            <a:endParaRPr lang="en-US" sz="1300" b="1" dirty="0">
              <a:cs typeface="Times New Roman" panose="02020603050405020304" pitchFamily="18" charset="0"/>
            </a:endParaRPr>
          </a:p>
          <a:p>
            <a:pPr marL="347472" lvl="0" indent="-182880">
              <a:lnSpc>
                <a:spcPct val="120000"/>
              </a:lnSpc>
              <a:buFont typeface="Arial" panose="020B0604020202020204" pitchFamily="34" charset="0"/>
              <a:buChar char="•"/>
            </a:pPr>
            <a:r>
              <a:rPr lang="en-US" sz="1300" dirty="0">
                <a:cs typeface="Times New Roman" panose="02020603050405020304" pitchFamily="18" charset="0"/>
              </a:rPr>
              <a:t>There was significant variation in </a:t>
            </a:r>
            <a:r>
              <a:rPr lang="en-US" sz="1300" dirty="0" smtClean="0">
                <a:cs typeface="Times New Roman" panose="02020603050405020304" pitchFamily="18" charset="0"/>
              </a:rPr>
              <a:t>overall quality </a:t>
            </a:r>
            <a:r>
              <a:rPr lang="en-US" sz="1300" dirty="0">
                <a:cs typeface="Times New Roman" panose="02020603050405020304" pitchFamily="18" charset="0"/>
              </a:rPr>
              <a:t>among </a:t>
            </a:r>
            <a:r>
              <a:rPr lang="en-US" sz="1300" dirty="0" smtClean="0">
                <a:cs typeface="Times New Roman" panose="02020603050405020304" pitchFamily="18" charset="0"/>
              </a:rPr>
              <a:t>States</a:t>
            </a:r>
            <a:r>
              <a:rPr lang="en-US" sz="1300" dirty="0">
                <a:cs typeface="Times New Roman" panose="02020603050405020304" pitchFamily="18" charset="0"/>
              </a:rPr>
              <a:t>. </a:t>
            </a:r>
            <a:r>
              <a:rPr lang="en-US" sz="1300" dirty="0" smtClean="0">
                <a:cs typeface="Times New Roman" panose="02020603050405020304" pitchFamily="18" charset="0"/>
              </a:rPr>
              <a:t>States </a:t>
            </a:r>
            <a:r>
              <a:rPr lang="en-US" sz="1300" dirty="0">
                <a:cs typeface="Times New Roman" panose="02020603050405020304" pitchFamily="18" charset="0"/>
              </a:rPr>
              <a:t>in the New England, Middle Atlantic, West North Central, and Mountain census divisions tended to have higher overall quality (blue and green) while </a:t>
            </a:r>
            <a:r>
              <a:rPr lang="en-US" sz="1300" dirty="0" smtClean="0">
                <a:cs typeface="Times New Roman" panose="02020603050405020304" pitchFamily="18" charset="0"/>
              </a:rPr>
              <a:t>States </a:t>
            </a:r>
            <a:r>
              <a:rPr lang="en-US" sz="1300" dirty="0">
                <a:cs typeface="Times New Roman" panose="02020603050405020304" pitchFamily="18" charset="0"/>
              </a:rPr>
              <a:t>in the South census region tended to have lower quality (yellow and red</a:t>
            </a:r>
            <a:r>
              <a:rPr lang="en-US" sz="1300" dirty="0" smtClean="0">
                <a:cs typeface="Times New Roman" panose="02020603050405020304" pitchFamily="18" charset="0"/>
              </a:rPr>
              <a:t>).</a:t>
            </a:r>
          </a:p>
          <a:p>
            <a:pPr marL="347472" lvl="0" indent="-182880">
              <a:lnSpc>
                <a:spcPct val="120000"/>
              </a:lnSpc>
              <a:buFont typeface="Arial" panose="020B0604020202020204" pitchFamily="34" charset="0"/>
              <a:buChar char="•"/>
            </a:pPr>
            <a:r>
              <a:rPr lang="en-US" sz="1300" dirty="0" smtClean="0">
                <a:cs typeface="Times New Roman" panose="02020603050405020304" pitchFamily="18" charset="0"/>
              </a:rPr>
              <a:t>There was also significant variation among States in quality for Hispanics.  Hispanics tended to receive higher quality care in States </a:t>
            </a:r>
            <a:r>
              <a:rPr lang="en-US" sz="1300" dirty="0">
                <a:cs typeface="Times New Roman" panose="02020603050405020304" pitchFamily="18" charset="0"/>
              </a:rPr>
              <a:t>in the South </a:t>
            </a:r>
            <a:r>
              <a:rPr lang="en-US" sz="1300" dirty="0" smtClean="0">
                <a:cs typeface="Times New Roman" panose="02020603050405020304" pitchFamily="18" charset="0"/>
              </a:rPr>
              <a:t>Atlantic and East </a:t>
            </a:r>
            <a:r>
              <a:rPr lang="en-US" sz="1300" dirty="0">
                <a:cs typeface="Times New Roman" panose="02020603050405020304" pitchFamily="18" charset="0"/>
              </a:rPr>
              <a:t>South </a:t>
            </a:r>
            <a:r>
              <a:rPr lang="en-US" sz="1300" dirty="0" smtClean="0">
                <a:cs typeface="Times New Roman" panose="02020603050405020304" pitchFamily="18" charset="0"/>
              </a:rPr>
              <a:t>Central census </a:t>
            </a:r>
            <a:r>
              <a:rPr lang="en-US" sz="1300" dirty="0">
                <a:cs typeface="Times New Roman" panose="02020603050405020304" pitchFamily="18" charset="0"/>
              </a:rPr>
              <a:t>divisions </a:t>
            </a:r>
            <a:r>
              <a:rPr lang="en-US" sz="1300" dirty="0" smtClean="0">
                <a:cs typeface="Times New Roman" panose="02020603050405020304" pitchFamily="18" charset="0"/>
              </a:rPr>
              <a:t>(</a:t>
            </a:r>
            <a:r>
              <a:rPr lang="en-US" sz="1300" dirty="0">
                <a:cs typeface="Times New Roman" panose="02020603050405020304" pitchFamily="18" charset="0"/>
              </a:rPr>
              <a:t>blue and green) </a:t>
            </a:r>
            <a:r>
              <a:rPr lang="en-US" sz="1300" dirty="0" smtClean="0">
                <a:cs typeface="Times New Roman" panose="02020603050405020304" pitchFamily="18" charset="0"/>
              </a:rPr>
              <a:t>and lower quality care in States </a:t>
            </a:r>
            <a:r>
              <a:rPr lang="en-US" sz="1300" dirty="0">
                <a:cs typeface="Times New Roman" panose="02020603050405020304" pitchFamily="18" charset="0"/>
              </a:rPr>
              <a:t>in the </a:t>
            </a:r>
            <a:r>
              <a:rPr lang="en-US" sz="1300" dirty="0" smtClean="0">
                <a:cs typeface="Times New Roman" panose="02020603050405020304" pitchFamily="18" charset="0"/>
              </a:rPr>
              <a:t>New England, Middle Atlantic, and West South Central census </a:t>
            </a:r>
            <a:r>
              <a:rPr lang="en-US" sz="1300" dirty="0">
                <a:cs typeface="Times New Roman" panose="02020603050405020304" pitchFamily="18" charset="0"/>
              </a:rPr>
              <a:t>divisions </a:t>
            </a:r>
            <a:r>
              <a:rPr lang="en-US" sz="1300" dirty="0" smtClean="0">
                <a:cs typeface="Times New Roman" panose="02020603050405020304" pitchFamily="18" charset="0"/>
              </a:rPr>
              <a:t>(</a:t>
            </a:r>
            <a:r>
              <a:rPr lang="en-US" sz="1300" dirty="0">
                <a:cs typeface="Times New Roman" panose="02020603050405020304" pitchFamily="18" charset="0"/>
              </a:rPr>
              <a:t>yellow and red</a:t>
            </a:r>
            <a:r>
              <a:rPr lang="en-US" sz="1300" dirty="0" smtClean="0">
                <a:cs typeface="Times New Roman" panose="02020603050405020304" pitchFamily="18" charset="0"/>
              </a:rPr>
              <a:t>).</a:t>
            </a:r>
          </a:p>
          <a:p>
            <a:pPr marL="347472" lvl="0" indent="-182880">
              <a:lnSpc>
                <a:spcPct val="120000"/>
              </a:lnSpc>
              <a:buFont typeface="Arial" panose="020B0604020202020204" pitchFamily="34" charset="0"/>
              <a:buChar char="•"/>
            </a:pPr>
            <a:r>
              <a:rPr lang="en-US" sz="1300" dirty="0" smtClean="0">
                <a:cs typeface="Times New Roman" panose="02020603050405020304" pitchFamily="18" charset="0"/>
              </a:rPr>
              <a:t>The </a:t>
            </a:r>
            <a:r>
              <a:rPr lang="en-US" sz="1300" dirty="0">
                <a:cs typeface="Times New Roman" panose="02020603050405020304" pitchFamily="18" charset="0"/>
              </a:rPr>
              <a:t>variation in </a:t>
            </a:r>
            <a:r>
              <a:rPr lang="en-US" sz="1300" dirty="0" smtClean="0">
                <a:cs typeface="Times New Roman" panose="02020603050405020304" pitchFamily="18" charset="0"/>
              </a:rPr>
              <a:t>State </a:t>
            </a:r>
            <a:r>
              <a:rPr lang="en-US" sz="1300" dirty="0">
                <a:cs typeface="Times New Roman" panose="02020603050405020304" pitchFamily="18" charset="0"/>
              </a:rPr>
              <a:t>performance on </a:t>
            </a:r>
            <a:r>
              <a:rPr lang="en-US" sz="1300" dirty="0" smtClean="0">
                <a:cs typeface="Times New Roman" panose="02020603050405020304" pitchFamily="18" charset="0"/>
              </a:rPr>
              <a:t>overall quality </a:t>
            </a:r>
            <a:r>
              <a:rPr lang="en-US" sz="1300" dirty="0">
                <a:cs typeface="Times New Roman" panose="02020603050405020304" pitchFamily="18" charset="0"/>
              </a:rPr>
              <a:t>and </a:t>
            </a:r>
            <a:r>
              <a:rPr lang="en-US" sz="1300" dirty="0" smtClean="0">
                <a:cs typeface="Times New Roman" panose="02020603050405020304" pitchFamily="18" charset="0"/>
              </a:rPr>
              <a:t>among specific priority populations may </a:t>
            </a:r>
            <a:r>
              <a:rPr lang="en-US" sz="1300" dirty="0">
                <a:cs typeface="Times New Roman" panose="02020603050405020304" pitchFamily="18" charset="0"/>
              </a:rPr>
              <a:t>point to differential strategies for improvement</a:t>
            </a:r>
            <a:r>
              <a:rPr lang="en-US" sz="1300" dirty="0" smtClean="0">
                <a:cs typeface="Times New Roman" panose="02020603050405020304" pitchFamily="18" charset="0"/>
              </a:rPr>
              <a:t>.  States with high overall quality but poor quality for Hispanics might target this population for support; States with low overall quality and high quality for Hispanics might seek to improve care for everyone.</a:t>
            </a:r>
          </a:p>
          <a:p>
            <a:pPr marL="347472" lvl="0" indent="-182880">
              <a:lnSpc>
                <a:spcPct val="120000"/>
              </a:lnSpc>
              <a:buFont typeface="Arial" panose="020B0604020202020204" pitchFamily="34" charset="0"/>
              <a:buChar char="•"/>
            </a:pPr>
            <a:r>
              <a:rPr lang="en-US" sz="1300" dirty="0" smtClean="0">
                <a:cs typeface="Times New Roman" panose="02020603050405020304" pitchFamily="18" charset="0"/>
              </a:rPr>
              <a:t>The </a:t>
            </a:r>
            <a:r>
              <a:rPr lang="en-US" sz="1300" dirty="0">
                <a:cs typeface="Times New Roman" panose="02020603050405020304" pitchFamily="18" charset="0"/>
              </a:rPr>
              <a:t>State Snapshots tool (</a:t>
            </a:r>
            <a:r>
              <a:rPr lang="en-US" sz="1300" u="sng" dirty="0">
                <a:cs typeface="Times New Roman" panose="02020603050405020304" pitchFamily="18" charset="0"/>
                <a:hlinkClick r:id="rId3"/>
              </a:rPr>
              <a:t>http://nhqrnet.ahrq.gov/inhqrdr/state/select</a:t>
            </a:r>
            <a:r>
              <a:rPr lang="en-US" sz="1300" dirty="0">
                <a:cs typeface="Times New Roman" panose="02020603050405020304" pitchFamily="18" charset="0"/>
              </a:rPr>
              <a:t>), part of the QDR </a:t>
            </a:r>
            <a:r>
              <a:rPr lang="en-US" sz="1300" dirty="0" smtClean="0">
                <a:cs typeface="Times New Roman" panose="02020603050405020304" pitchFamily="18" charset="0"/>
              </a:rPr>
              <a:t>Web site</a:t>
            </a:r>
            <a:r>
              <a:rPr lang="en-US" sz="1300" dirty="0">
                <a:cs typeface="Times New Roman" panose="02020603050405020304" pitchFamily="18" charset="0"/>
              </a:rPr>
              <a:t>, focuses on variation across </a:t>
            </a:r>
            <a:r>
              <a:rPr lang="en-US" sz="1300" dirty="0" smtClean="0">
                <a:cs typeface="Times New Roman" panose="02020603050405020304" pitchFamily="18" charset="0"/>
              </a:rPr>
              <a:t>States </a:t>
            </a:r>
            <a:r>
              <a:rPr lang="en-US" sz="1300" dirty="0">
                <a:cs typeface="Times New Roman" panose="02020603050405020304" pitchFamily="18" charset="0"/>
              </a:rPr>
              <a:t>and helps </a:t>
            </a:r>
            <a:r>
              <a:rPr lang="en-US" sz="1300" dirty="0" smtClean="0">
                <a:cs typeface="Times New Roman" panose="02020603050405020304" pitchFamily="18" charset="0"/>
              </a:rPr>
              <a:t>State </a:t>
            </a:r>
            <a:r>
              <a:rPr lang="en-US" sz="1300" dirty="0">
                <a:cs typeface="Times New Roman" panose="02020603050405020304" pitchFamily="18" charset="0"/>
              </a:rPr>
              <a:t>health leaders, researchers, and consumers understand the status of health care in individual </a:t>
            </a:r>
            <a:r>
              <a:rPr lang="en-US" sz="1300" dirty="0" smtClean="0">
                <a:cs typeface="Times New Roman" panose="02020603050405020304" pitchFamily="18" charset="0"/>
              </a:rPr>
              <a:t>States </a:t>
            </a:r>
            <a:r>
              <a:rPr lang="en-US" sz="1300" dirty="0">
                <a:cs typeface="Times New Roman" panose="02020603050405020304" pitchFamily="18" charset="0"/>
              </a:rPr>
              <a:t>and the District of Columbia. It is based on more than 100 QDR measures for which </a:t>
            </a:r>
            <a:r>
              <a:rPr lang="en-US" sz="1300" dirty="0" smtClean="0">
                <a:cs typeface="Times New Roman" panose="02020603050405020304" pitchFamily="18" charset="0"/>
              </a:rPr>
              <a:t>State </a:t>
            </a:r>
            <a:r>
              <a:rPr lang="en-US" sz="1300" dirty="0">
                <a:cs typeface="Times New Roman" panose="02020603050405020304" pitchFamily="18" charset="0"/>
              </a:rPr>
              <a:t>estimates are possible. </a:t>
            </a:r>
            <a:endParaRPr lang="en-US" sz="1300" dirty="0">
              <a:cs typeface="Arial"/>
            </a:endParaRPr>
          </a:p>
          <a:p>
            <a:pPr>
              <a:lnSpc>
                <a:spcPct val="120000"/>
              </a:lnSpc>
            </a:pPr>
            <a:endParaRPr lang="en-US" dirty="0"/>
          </a:p>
        </p:txBody>
      </p:sp>
      <p:sp>
        <p:nvSpPr>
          <p:cNvPr id="4" name="Slide Number Placeholder 3"/>
          <p:cNvSpPr>
            <a:spLocks noGrp="1"/>
          </p:cNvSpPr>
          <p:nvPr>
            <p:ph type="sldNum" sz="quarter" idx="10"/>
          </p:nvPr>
        </p:nvSpPr>
        <p:spPr/>
        <p:txBody>
          <a:bodyPr/>
          <a:lstStyle/>
          <a:p>
            <a:fld id="{B3EF0EEC-1D1B-4067-A962-C742C5F9CB51}" type="slidenum">
              <a:rPr lang="en-US" smtClean="0"/>
              <a:t>81</a:t>
            </a:fld>
            <a:endParaRPr lang="en-US"/>
          </a:p>
        </p:txBody>
      </p:sp>
    </p:spTree>
    <p:extLst>
      <p:ext uri="{BB962C8B-B14F-4D97-AF65-F5344CB8AC3E}">
        <p14:creationId xmlns:p14="http://schemas.microsoft.com/office/powerpoint/2010/main" val="93345816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82</a:t>
            </a:fld>
            <a:endParaRPr lang="en-US"/>
          </a:p>
        </p:txBody>
      </p:sp>
    </p:spTree>
    <p:extLst>
      <p:ext uri="{BB962C8B-B14F-4D97-AF65-F5344CB8AC3E}">
        <p14:creationId xmlns:p14="http://schemas.microsoft.com/office/powerpoint/2010/main" val="196656143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696913"/>
            <a:ext cx="6149975" cy="4611687"/>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b="1" dirty="0" smtClean="0"/>
              <a:t>Overall Rate: </a:t>
            </a:r>
            <a:r>
              <a:rPr lang="en-US" dirty="0" smtClean="0"/>
              <a:t> In 2011, the postoperative sepsis rate was 16.4 per 1,000 adult discharges with an elective operating room procedure. </a:t>
            </a:r>
            <a:endParaRPr lang="en-US" b="1" dirty="0" smtClean="0"/>
          </a:p>
          <a:p>
            <a:pPr marL="171450" indent="-171450">
              <a:buFont typeface="Arial" panose="020B0604020202020204" pitchFamily="34" charset="0"/>
              <a:buChar char="•"/>
            </a:pPr>
            <a:r>
              <a:rPr lang="en-US" b="1" dirty="0" smtClean="0"/>
              <a:t>Trends: </a:t>
            </a:r>
            <a:r>
              <a:rPr lang="en-US" dirty="0" smtClean="0"/>
              <a:t>From 2008 through 2011, there were no statistically significant changes overall or for any racial/ethnic group</a:t>
            </a:r>
            <a:r>
              <a:rPr lang="en-US" baseline="0" dirty="0" smtClean="0"/>
              <a:t> in </a:t>
            </a:r>
            <a:r>
              <a:rPr lang="en-US" dirty="0" smtClean="0"/>
              <a:t>the rate of postoperative sepsis. </a:t>
            </a:r>
          </a:p>
          <a:p>
            <a:pPr marL="171450" indent="-171450">
              <a:buFont typeface="Arial" panose="020B0604020202020204" pitchFamily="34" charset="0"/>
              <a:buChar char="•"/>
            </a:pPr>
            <a:r>
              <a:rPr lang="en-US" b="1" dirty="0" smtClean="0"/>
              <a:t>Groups With Disparities:  </a:t>
            </a:r>
          </a:p>
          <a:p>
            <a:pPr marL="347472" indent="-182880">
              <a:buFont typeface="Arial" panose="020B0604020202020204" pitchFamily="34" charset="0"/>
              <a:buChar char="•"/>
            </a:pPr>
            <a:r>
              <a:rPr lang="en-US" dirty="0" smtClean="0"/>
              <a:t>In all years, Hispanic patients and Black patients had higher rates of postoperative sepsis than their White counterparts.</a:t>
            </a:r>
          </a:p>
          <a:p>
            <a:pPr marL="347472" indent="-182880">
              <a:buFont typeface="Arial" panose="020B0604020202020204" pitchFamily="34" charset="0"/>
              <a:buChar char="•"/>
            </a:pPr>
            <a:r>
              <a:rPr lang="en-US" dirty="0" smtClean="0"/>
              <a:t>In 2009 and 2011, Hispanic men had higher rates of postoperative sepsis than Hispanic women.</a:t>
            </a:r>
          </a:p>
          <a:p>
            <a:endParaRPr lang="en-US" dirty="0" smtClean="0"/>
          </a:p>
        </p:txBody>
      </p:sp>
      <p:sp>
        <p:nvSpPr>
          <p:cNvPr id="4" name="Slide Number Placeholder 3"/>
          <p:cNvSpPr>
            <a:spLocks noGrp="1"/>
          </p:cNvSpPr>
          <p:nvPr>
            <p:ph type="sldNum" sz="quarter" idx="10"/>
          </p:nvPr>
        </p:nvSpPr>
        <p:spPr/>
        <p:txBody>
          <a:bodyPr/>
          <a:lstStyle/>
          <a:p>
            <a:fld id="{C0F596C6-1807-4ED1-A2A6-17F710C0A291}" type="slidenum">
              <a:rPr lang="en-US" smtClean="0"/>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696913"/>
            <a:ext cx="6149975" cy="4611687"/>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b="1" dirty="0" smtClean="0"/>
              <a:t>Groups With Disparities: </a:t>
            </a:r>
            <a:r>
              <a:rPr lang="en-US" dirty="0" smtClean="0"/>
              <a:t>From January 2009 through December 2011 combined, there were no statistically significant differences by language spoken in rates of postoperative sepsis.</a:t>
            </a:r>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696913"/>
            <a:ext cx="6149975" cy="4611687"/>
          </a:xfrm>
        </p:spPr>
      </p:sp>
      <p:sp>
        <p:nvSpPr>
          <p:cNvPr id="3" name="Notes Placeholder 2"/>
          <p:cNvSpPr>
            <a:spLocks noGrp="1"/>
          </p:cNvSpPr>
          <p:nvPr>
            <p:ph type="body" idx="1"/>
          </p:nvPr>
        </p:nvSpPr>
        <p:spPr/>
        <p:txBody>
          <a:bodyPr>
            <a:normAutofit/>
          </a:bodyPr>
          <a:lstStyle/>
          <a:p>
            <a:pPr marL="171450" lvl="1" indent="-171450" defTabSz="931774">
              <a:buFont typeface="Arial" panose="020B0604020202020204" pitchFamily="34" charset="0"/>
              <a:buChar char="•"/>
              <a:defRPr/>
            </a:pPr>
            <a:r>
              <a:rPr lang="en-US" b="1" dirty="0" smtClean="0"/>
              <a:t>Importance:</a:t>
            </a:r>
            <a:r>
              <a:rPr lang="en-US" dirty="0" smtClean="0"/>
              <a:t> Residents who are restrained daily can become weak, lose their ability to go to the bathroom by themselves, and develop pressure ulcers or other medical conditions. </a:t>
            </a:r>
          </a:p>
          <a:p>
            <a:pPr marL="171450" indent="-171450">
              <a:buFont typeface="Arial" panose="020B0604020202020204" pitchFamily="34" charset="0"/>
              <a:buChar char="•"/>
              <a:defRPr/>
            </a:pPr>
            <a:r>
              <a:rPr lang="en-US" b="1" dirty="0" smtClean="0"/>
              <a:t>Overall Rate: </a:t>
            </a:r>
            <a:r>
              <a:rPr lang="en-US" dirty="0" smtClean="0"/>
              <a:t> In 2012, the percentage of  long-stay nursing home residents who were physically restrained on a daily basis was 1.9%.  </a:t>
            </a:r>
            <a:endParaRPr lang="en-US" b="1" dirty="0" smtClean="0"/>
          </a:p>
          <a:p>
            <a:pPr marL="171450" indent="-171450">
              <a:buFont typeface="Arial" panose="020B0604020202020204" pitchFamily="34" charset="0"/>
              <a:buChar char="•"/>
              <a:defRPr/>
            </a:pPr>
            <a:r>
              <a:rPr lang="en-US" b="1" dirty="0" smtClean="0"/>
              <a:t>Groups With Disparities:  </a:t>
            </a:r>
          </a:p>
          <a:p>
            <a:pPr marL="347472" indent="-182880">
              <a:buFont typeface="Arial" panose="020B0604020202020204" pitchFamily="34" charset="0"/>
              <a:buChar char="•"/>
              <a:defRPr/>
            </a:pPr>
            <a:r>
              <a:rPr lang="en-US" dirty="0" smtClean="0"/>
              <a:t>In 2012, Asians, Native Hawaiians and Other Pacific Islanders, and Hispanics had higher rates of daily restraint use compared with Whites.</a:t>
            </a:r>
          </a:p>
          <a:p>
            <a:pPr marL="347472" indent="-182880">
              <a:buFont typeface="Arial" panose="020B0604020202020204" pitchFamily="34" charset="0"/>
              <a:buChar char="•"/>
              <a:defRPr/>
            </a:pPr>
            <a:r>
              <a:rPr lang="en-US" dirty="0" smtClean="0"/>
              <a:t>Blacks and American Indians and Alaska Natives had lower rates of daily restraint use compared with Whites. </a:t>
            </a:r>
          </a:p>
          <a:p>
            <a:pPr marL="171450" indent="-171450">
              <a:buFont typeface="Arial" panose="020B0604020202020204" pitchFamily="34" charset="0"/>
              <a:buChar char="•"/>
              <a:defRPr/>
            </a:pPr>
            <a:r>
              <a:rPr lang="en-US" b="1" dirty="0" smtClean="0"/>
              <a:t>Achievable Benchmark: </a:t>
            </a:r>
            <a:r>
              <a:rPr lang="en-US" dirty="0" smtClean="0"/>
              <a:t> </a:t>
            </a:r>
          </a:p>
          <a:p>
            <a:pPr marL="347472" lvl="2" indent="-182880">
              <a:buFont typeface="Arial" panose="020B0604020202020204" pitchFamily="34" charset="0"/>
              <a:buChar char="•"/>
              <a:defRPr/>
            </a:pPr>
            <a:r>
              <a:rPr lang="en-US" dirty="0" smtClean="0"/>
              <a:t>In </a:t>
            </a:r>
            <a:r>
              <a:rPr lang="en-US" dirty="0"/>
              <a:t>2011, the top 5 State achievable benchmark for restraint use was </a:t>
            </a:r>
            <a:r>
              <a:rPr lang="en-US" dirty="0" smtClean="0"/>
              <a:t>0.7%. The </a:t>
            </a:r>
            <a:r>
              <a:rPr lang="en-US" dirty="0"/>
              <a:t>States that contributed to the achievable benchmark </a:t>
            </a:r>
            <a:r>
              <a:rPr lang="en-US" dirty="0" smtClean="0"/>
              <a:t>are </a:t>
            </a:r>
            <a:r>
              <a:rPr lang="en-US" dirty="0"/>
              <a:t>Kansas, Maine, Nebraska, New Hampshire, and Vermont.</a:t>
            </a:r>
          </a:p>
          <a:p>
            <a:pPr marL="347472" indent="-182880">
              <a:buFont typeface="Arial" panose="020B0604020202020204" pitchFamily="34" charset="0"/>
              <a:buChar char="•"/>
              <a:defRPr/>
            </a:pPr>
            <a:r>
              <a:rPr lang="en-US" dirty="0" smtClean="0"/>
              <a:t>No group has achieved the benchmark. </a:t>
            </a:r>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86</a:t>
            </a:fld>
            <a:endParaRPr lang="en-US"/>
          </a:p>
        </p:txBody>
      </p:sp>
    </p:spTree>
    <p:extLst>
      <p:ext uri="{BB962C8B-B14F-4D97-AF65-F5344CB8AC3E}">
        <p14:creationId xmlns:p14="http://schemas.microsoft.com/office/powerpoint/2010/main" val="196656143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normAutofit/>
          </a:bodyPr>
          <a:lstStyle/>
          <a:p>
            <a:pPr marL="171450" lvl="0" indent="-171450">
              <a:buFont typeface="Arial" panose="020B0604020202020204" pitchFamily="34" charset="0"/>
              <a:buChar char="•"/>
            </a:pPr>
            <a:r>
              <a:rPr lang="en-US" sz="1200" b="1" kern="1200" baseline="0" dirty="0" smtClean="0">
                <a:solidFill>
                  <a:schemeClr val="tx1"/>
                </a:solidFill>
                <a:effectLst/>
                <a:latin typeface="+mn-lt"/>
                <a:ea typeface="+mn-ea"/>
                <a:cs typeface="+mn-cs"/>
              </a:rPr>
              <a:t>Trends: </a:t>
            </a:r>
            <a:r>
              <a:rPr lang="en-US" sz="1200" kern="1200" baseline="0" dirty="0" smtClean="0">
                <a:solidFill>
                  <a:schemeClr val="tx1"/>
                </a:solidFill>
                <a:effectLst/>
                <a:latin typeface="+mn-lt"/>
                <a:ea typeface="+mn-ea"/>
                <a:cs typeface="+mn-cs"/>
              </a:rPr>
              <a:t>From 2002 to 2012, the percentage of adults who reported poor communication with health providers significantly decreased for Whites, Hispanics, and all </a:t>
            </a:r>
            <a:r>
              <a:rPr lang="en-US" sz="1200" b="1" kern="1200" baseline="0" dirty="0" smtClean="0">
                <a:solidFill>
                  <a:schemeClr val="tx1"/>
                </a:solidFill>
                <a:effectLst/>
                <a:latin typeface="+mn-lt"/>
                <a:ea typeface="+mn-ea"/>
                <a:cs typeface="+mn-cs"/>
              </a:rPr>
              <a:t>income</a:t>
            </a:r>
            <a:r>
              <a:rPr lang="en-US" sz="1200" kern="1200" baseline="0" dirty="0" smtClean="0">
                <a:solidFill>
                  <a:schemeClr val="tx1"/>
                </a:solidFill>
                <a:effectLst/>
                <a:latin typeface="+mn-lt"/>
                <a:ea typeface="+mn-ea"/>
                <a:cs typeface="+mn-cs"/>
              </a:rPr>
              <a:t> groups. There were no statistically significant changes among Blacks.</a:t>
            </a:r>
          </a:p>
          <a:p>
            <a:pPr marL="171450" lvl="0" indent="-171450">
              <a:buFont typeface="Arial" panose="020B0604020202020204" pitchFamily="34" charset="0"/>
              <a:buChar char="•"/>
            </a:pPr>
            <a:r>
              <a:rPr lang="en-US" b="1" dirty="0" smtClean="0"/>
              <a:t>Groups With Disparities:</a:t>
            </a:r>
            <a:endParaRPr lang="en-US" sz="1200" b="1" kern="1200" baseline="0" dirty="0" smtClean="0">
              <a:solidFill>
                <a:schemeClr val="tx1"/>
              </a:solidFill>
              <a:effectLst/>
            </a:endParaRPr>
          </a:p>
          <a:p>
            <a:pPr marL="347472" lvl="0" indent="-182880">
              <a:buFont typeface="Arial" panose="020B0604020202020204" pitchFamily="34" charset="0"/>
              <a:buChar char="•"/>
            </a:pPr>
            <a:r>
              <a:rPr lang="en-US" sz="1200" kern="1200" baseline="0" dirty="0" smtClean="0">
                <a:solidFill>
                  <a:schemeClr val="tx1"/>
                </a:solidFill>
                <a:effectLst/>
                <a:latin typeface="+mn-lt"/>
                <a:ea typeface="+mn-ea"/>
                <a:cs typeface="+mn-cs"/>
              </a:rPr>
              <a:t>In all</a:t>
            </a:r>
            <a:r>
              <a:rPr lang="en-US" sz="1200" kern="1200" dirty="0" smtClean="0">
                <a:solidFill>
                  <a:schemeClr val="tx1"/>
                </a:solidFill>
                <a:effectLst/>
                <a:latin typeface="+mn-lt"/>
                <a:ea typeface="+mn-ea"/>
                <a:cs typeface="+mn-cs"/>
              </a:rPr>
              <a:t> years</a:t>
            </a:r>
            <a:r>
              <a:rPr lang="en-US" sz="1200" kern="1200" baseline="0" dirty="0" smtClean="0">
                <a:solidFill>
                  <a:schemeClr val="tx1"/>
                </a:solidFill>
                <a:effectLst/>
                <a:latin typeface="+mn-lt"/>
                <a:ea typeface="+mn-ea"/>
                <a:cs typeface="+mn-cs"/>
              </a:rPr>
              <a:t>, Hispanics  </a:t>
            </a:r>
            <a:r>
              <a:rPr lang="en-US" dirty="0"/>
              <a:t>were significantly more likely than </a:t>
            </a:r>
            <a:r>
              <a:rPr lang="en-US" dirty="0" smtClean="0"/>
              <a:t>Whites to </a:t>
            </a:r>
            <a:r>
              <a:rPr lang="en-US" dirty="0"/>
              <a:t>have poor communication with their health </a:t>
            </a:r>
            <a:r>
              <a:rPr lang="en-US" dirty="0" smtClean="0"/>
              <a:t>providers.</a:t>
            </a:r>
            <a:r>
              <a:rPr lang="en-US" sz="1200" kern="1200" baseline="0" dirty="0" smtClean="0">
                <a:solidFill>
                  <a:schemeClr val="tx1"/>
                </a:solidFill>
                <a:effectLst/>
                <a:latin typeface="+mn-lt"/>
                <a:ea typeface="+mn-ea"/>
                <a:cs typeface="+mn-cs"/>
              </a:rPr>
              <a:t> </a:t>
            </a:r>
          </a:p>
          <a:p>
            <a:pPr marL="347472" indent="-182880">
              <a:buFont typeface="Arial" panose="020B0604020202020204" pitchFamily="34" charset="0"/>
              <a:buChar char="•"/>
            </a:pPr>
            <a:r>
              <a:rPr lang="en-US" dirty="0"/>
              <a:t>In all </a:t>
            </a:r>
            <a:r>
              <a:rPr lang="en-US" dirty="0" smtClean="0"/>
              <a:t>years except 2006, Blacks </a:t>
            </a:r>
            <a:r>
              <a:rPr lang="en-US" dirty="0"/>
              <a:t>were significantly more likely than Whites to have poor communication with their health providers. </a:t>
            </a:r>
            <a:endParaRPr lang="en-US" sz="1200" kern="1200" baseline="0" dirty="0" smtClean="0">
              <a:solidFill>
                <a:schemeClr val="tx1"/>
              </a:solidFill>
              <a:effectLst/>
              <a:latin typeface="+mn-lt"/>
              <a:ea typeface="+mn-ea"/>
              <a:cs typeface="+mn-cs"/>
            </a:endParaRPr>
          </a:p>
          <a:p>
            <a:pPr marL="347472" indent="-182880">
              <a:buFont typeface="Arial" panose="020B0604020202020204" pitchFamily="34" charset="0"/>
              <a:buChar char="•"/>
            </a:pPr>
            <a:r>
              <a:rPr lang="en-US" dirty="0" smtClean="0"/>
              <a:t>In all years except 2003, poor Hispanics </a:t>
            </a:r>
            <a:r>
              <a:rPr lang="en-US" dirty="0"/>
              <a:t>were significantly more likely than </a:t>
            </a:r>
            <a:r>
              <a:rPr lang="en-US" dirty="0" smtClean="0"/>
              <a:t>high-income Hispanics </a:t>
            </a:r>
            <a:r>
              <a:rPr lang="en-US" dirty="0"/>
              <a:t>to have poor communication with their health providers. </a:t>
            </a:r>
          </a:p>
          <a:p>
            <a:pPr marL="171450" lvl="0" indent="-171450">
              <a:buFont typeface="Arial" panose="020B0604020202020204" pitchFamily="34" charset="0"/>
              <a:buChar char="•"/>
            </a:pPr>
            <a:endParaRPr lang="en-US" sz="1200" kern="1200" baseline="0" dirty="0" smtClean="0">
              <a:solidFill>
                <a:schemeClr val="tx1"/>
              </a:solidFill>
              <a:effectLst/>
              <a:latin typeface="+mn-lt"/>
              <a:ea typeface="+mn-ea"/>
              <a:cs typeface="+mn-cs"/>
            </a:endParaRPr>
          </a:p>
          <a:p>
            <a:pPr marL="171450" indent="-171450">
              <a:buFont typeface="Courier New" panose="02070309020205020404" pitchFamily="49" charset="0"/>
              <a:buChar char="o"/>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87</a:t>
            </a:fld>
            <a:endParaRPr lang="en-US" dirty="0"/>
          </a:p>
        </p:txBody>
      </p:sp>
    </p:spTree>
    <p:extLst>
      <p:ext uri="{BB962C8B-B14F-4D97-AF65-F5344CB8AC3E}">
        <p14:creationId xmlns:p14="http://schemas.microsoft.com/office/powerpoint/2010/main" val="122426282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baseline="0" dirty="0" smtClean="0">
                <a:solidFill>
                  <a:schemeClr val="tx1"/>
                </a:solidFill>
                <a:effectLst/>
                <a:latin typeface="+mn-lt"/>
                <a:ea typeface="+mn-ea"/>
                <a:cs typeface="+mn-cs"/>
              </a:rPr>
              <a:t>Trends: </a:t>
            </a:r>
            <a:r>
              <a:rPr lang="en-US" sz="1200" kern="1200" baseline="0" dirty="0" smtClean="0">
                <a:solidFill>
                  <a:schemeClr val="tx1"/>
                </a:solidFill>
                <a:effectLst/>
                <a:latin typeface="+mn-lt"/>
                <a:ea typeface="+mn-ea"/>
                <a:cs typeface="+mn-cs"/>
              </a:rPr>
              <a:t>From 2002 to 2012, the percentage</a:t>
            </a:r>
            <a:r>
              <a:rPr lang="en-US" sz="1200" kern="1200" dirty="0" smtClean="0">
                <a:solidFill>
                  <a:schemeClr val="tx1"/>
                </a:solidFill>
                <a:effectLst/>
                <a:latin typeface="+mn-lt"/>
                <a:ea typeface="+mn-ea"/>
                <a:cs typeface="+mn-cs"/>
              </a:rPr>
              <a:t> of children whose parents reported poor</a:t>
            </a:r>
            <a:r>
              <a:rPr lang="en-US" sz="1200" kern="1200" baseline="0" dirty="0" smtClean="0">
                <a:solidFill>
                  <a:schemeClr val="tx1"/>
                </a:solidFill>
                <a:effectLst/>
                <a:latin typeface="+mn-lt"/>
                <a:ea typeface="+mn-ea"/>
                <a:cs typeface="+mn-cs"/>
              </a:rPr>
              <a:t> communication with health providers significantly decreased for all racial/ethnic groups and both language groups.  </a:t>
            </a:r>
          </a:p>
          <a:p>
            <a:pPr marL="347472" lvl="0" indent="-182880">
              <a:buFont typeface="Arial" panose="020B0604020202020204" pitchFamily="34" charset="0"/>
              <a:buChar char="•"/>
            </a:pPr>
            <a:r>
              <a:rPr lang="en-US" sz="1200" kern="1200" baseline="0" dirty="0" smtClean="0">
                <a:solidFill>
                  <a:schemeClr val="tx1"/>
                </a:solidFill>
                <a:effectLst/>
                <a:latin typeface="+mn-lt"/>
                <a:ea typeface="+mn-ea"/>
                <a:cs typeface="+mn-cs"/>
              </a:rPr>
              <a:t>Ethnicity: </a:t>
            </a:r>
          </a:p>
          <a:p>
            <a:pPr marL="628650" lvl="1" indent="-171450">
              <a:buFont typeface="Arial" panose="020B0604020202020204" pitchFamily="34" charset="0"/>
              <a:buChar char="•"/>
            </a:pPr>
            <a:r>
              <a:rPr lang="en-US" dirty="0"/>
              <a:t>Whites: 5.6% to 3.3%</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Blacks: 7.1% to 4.1%</a:t>
            </a:r>
          </a:p>
          <a:p>
            <a:pPr marL="628650" lvl="1" indent="-171450">
              <a:buFont typeface="Arial" panose="020B0604020202020204" pitchFamily="34" charset="0"/>
              <a:buChar char="•"/>
            </a:pPr>
            <a:r>
              <a:rPr lang="en-US" dirty="0" smtClean="0"/>
              <a:t>Hispanics</a:t>
            </a:r>
            <a:r>
              <a:rPr lang="en-US" dirty="0"/>
              <a:t>: 10.2% to 4.8%</a:t>
            </a:r>
          </a:p>
          <a:p>
            <a:pPr marL="347472" lvl="1" indent="-182880">
              <a:buFont typeface="Arial" panose="020B0604020202020204" pitchFamily="34" charset="0"/>
              <a:buChar char="•"/>
            </a:pPr>
            <a:endParaRPr lang="en-US" sz="1200" kern="1200" dirty="0" smtClean="0">
              <a:solidFill>
                <a:schemeClr val="tx1"/>
              </a:solidFill>
              <a:effectLst/>
              <a:latin typeface="+mn-lt"/>
              <a:ea typeface="+mn-ea"/>
              <a:cs typeface="+mn-cs"/>
            </a:endParaRPr>
          </a:p>
          <a:p>
            <a:pPr marL="347472" lvl="1" indent="-182880">
              <a:buFont typeface="Arial" panose="020B0604020202020204" pitchFamily="34" charset="0"/>
              <a:buChar char="•"/>
            </a:pPr>
            <a:r>
              <a:rPr lang="en-US" sz="1200" kern="1200" dirty="0" smtClean="0">
                <a:solidFill>
                  <a:schemeClr val="tx1"/>
                </a:solidFill>
                <a:effectLst/>
                <a:latin typeface="+mn-lt"/>
                <a:ea typeface="+mn-ea"/>
                <a:cs typeface="+mn-cs"/>
              </a:rPr>
              <a:t>Preferred language: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English: 6.3% to 3.5%</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Other:</a:t>
            </a:r>
            <a:r>
              <a:rPr lang="en-US" sz="1200" kern="1200" baseline="0" dirty="0" smtClean="0">
                <a:solidFill>
                  <a:schemeClr val="tx1"/>
                </a:solidFill>
                <a:effectLst/>
                <a:latin typeface="+mn-lt"/>
                <a:ea typeface="+mn-ea"/>
                <a:cs typeface="+mn-cs"/>
              </a:rPr>
              <a:t> 11.7</a:t>
            </a:r>
            <a:r>
              <a:rPr lang="en-US" sz="1200" kern="1200" dirty="0" smtClean="0">
                <a:solidFill>
                  <a:schemeClr val="tx1"/>
                </a:solidFill>
                <a:effectLst/>
                <a:latin typeface="+mn-lt"/>
                <a:ea typeface="+mn-ea"/>
                <a:cs typeface="+mn-cs"/>
              </a:rPr>
              <a:t>% to 4.7%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baseline="0" dirty="0" smtClean="0">
                <a:solidFill>
                  <a:schemeClr val="tx1"/>
                </a:solidFill>
                <a:effectLst/>
                <a:latin typeface="+mn-lt"/>
                <a:ea typeface="+mn-ea"/>
                <a:cs typeface="+mn-cs"/>
              </a:rPr>
              <a:t>Groups With Disparities: </a:t>
            </a:r>
          </a:p>
          <a:p>
            <a:pPr marL="347472"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In 2012, parents of Hispanic children were significantly more likely to report poor communication compared with parents of White children.  </a:t>
            </a:r>
          </a:p>
          <a:p>
            <a:pPr marL="347472"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Also in 2012, there were no statistically significant differences between Blacks and Whites or by preferred language.</a:t>
            </a:r>
            <a:endParaRPr lang="en-US" sz="1200" kern="1200" dirty="0" smtClean="0">
              <a:solidFill>
                <a:schemeClr val="tx1"/>
              </a:solidFill>
              <a:effectLst/>
              <a:latin typeface="+mn-lt"/>
              <a:ea typeface="+mn-ea"/>
              <a:cs typeface="+mn-cs"/>
            </a:endParaRPr>
          </a:p>
          <a:p>
            <a:pPr marL="457200" lvl="1" indent="0">
              <a:buFont typeface="Courier New" panose="02070309020205020404" pitchFamily="49" charset="0"/>
              <a:buNone/>
            </a:pPr>
            <a:endParaRPr lang="en-US" dirty="0" smtClean="0"/>
          </a:p>
          <a:p>
            <a:pPr marL="628650" lvl="1" indent="-171450">
              <a:buFont typeface="Courier New" panose="02070309020205020404" pitchFamily="49" charset="0"/>
              <a:buChar char="o"/>
            </a:pPr>
            <a:endParaRPr lang="en-US" dirty="0" smtClean="0"/>
          </a:p>
          <a:p>
            <a:pPr marL="628650" lvl="1" indent="-171450">
              <a:buFont typeface="Courier New" panose="02070309020205020404" pitchFamily="49" charset="0"/>
              <a:buChar char="o"/>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5E9B153-67B9-4602-A9FE-81AAF274874B}" type="slidenum">
              <a:rPr lang="en-US" smtClean="0"/>
              <a:t>88</a:t>
            </a:fld>
            <a:endParaRPr lang="en-US" dirty="0"/>
          </a:p>
        </p:txBody>
      </p:sp>
    </p:spTree>
    <p:extLst>
      <p:ext uri="{BB962C8B-B14F-4D97-AF65-F5344CB8AC3E}">
        <p14:creationId xmlns:p14="http://schemas.microsoft.com/office/powerpoint/2010/main" val="99741255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baseline="0" dirty="0" smtClean="0"/>
              <a:t>Groups With Disparities:</a:t>
            </a:r>
          </a:p>
          <a:p>
            <a:pPr marL="347472" indent="-182880">
              <a:buFont typeface="Arial" panose="020B0604020202020204" pitchFamily="34" charset="0"/>
              <a:buChar char="•"/>
            </a:pPr>
            <a:r>
              <a:rPr lang="en-US" baseline="0" dirty="0" smtClean="0"/>
              <a:t>In 2013, compared with English speakers, adults speaking Spanish or another language at home were significantly less likely to:</a:t>
            </a:r>
          </a:p>
          <a:p>
            <a:pPr marL="804672" lvl="2" indent="-182880">
              <a:buFont typeface="Arial" panose="020B0604020202020204" pitchFamily="34" charset="0"/>
              <a:buChar char="•"/>
            </a:pPr>
            <a:r>
              <a:rPr lang="en-US" baseline="0" dirty="0" smtClean="0"/>
              <a:t>Always be informed about when their provider would arrive.</a:t>
            </a:r>
          </a:p>
          <a:p>
            <a:pPr marL="804672" lvl="2" indent="-182880">
              <a:buFont typeface="Arial" panose="020B0604020202020204" pitchFamily="34" charset="0"/>
              <a:buChar char="•"/>
            </a:pPr>
            <a:r>
              <a:rPr lang="en-US" baseline="0" dirty="0" smtClean="0"/>
              <a:t>Always have things explained in a way that was easy to understand.</a:t>
            </a:r>
          </a:p>
          <a:p>
            <a:pPr marL="804672" lvl="2" indent="-182880">
              <a:buFont typeface="Arial" panose="020B0604020202020204" pitchFamily="34" charset="0"/>
              <a:buChar char="•"/>
            </a:pPr>
            <a:r>
              <a:rPr lang="en-US" baseline="0" dirty="0" smtClean="0"/>
              <a:t>Always be treated as gently as possible.</a:t>
            </a:r>
          </a:p>
          <a:p>
            <a:pPr marL="804672" lvl="2" indent="-182880">
              <a:buFont typeface="Arial" panose="020B0604020202020204" pitchFamily="34" charset="0"/>
              <a:buChar char="•"/>
            </a:pPr>
            <a:r>
              <a:rPr lang="en-US" baseline="0" dirty="0" smtClean="0"/>
              <a:t>Always be treated with courtesy and respect.</a:t>
            </a:r>
          </a:p>
          <a:p>
            <a:pPr marL="347472" lvl="0" indent="-182880">
              <a:buFont typeface="Arial" panose="020B0604020202020204" pitchFamily="34" charset="0"/>
              <a:buChar char="•"/>
            </a:pPr>
            <a:endParaRPr lang="en-US" baseline="0" dirty="0" smtClean="0"/>
          </a:p>
          <a:p>
            <a:pPr marL="347472" lvl="0" indent="-182880">
              <a:buFont typeface="Arial" panose="020B0604020202020204" pitchFamily="34" charset="0"/>
              <a:buChar char="•"/>
            </a:pPr>
            <a:r>
              <a:rPr lang="en-US" baseline="0" dirty="0" smtClean="0"/>
              <a:t>Adults speaking a language other than English or Spanish were significantly less likely than English- and Spanish-speaking adults to always have the provider listen carefully to them.</a:t>
            </a:r>
          </a:p>
          <a:p>
            <a:pPr marL="347472" lvl="0" indent="-182880">
              <a:buFont typeface="Arial" panose="020B0604020202020204" pitchFamily="34" charset="0"/>
              <a:buChar char="•"/>
            </a:pPr>
            <a:r>
              <a:rPr lang="en-US" baseline="0" dirty="0" smtClean="0"/>
              <a:t>Adults speaking Spanish at home were significantly more likely than English-speaking adults to report that the provider always listened carefully to them.</a:t>
            </a:r>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89</a:t>
            </a:fld>
            <a:endParaRPr lang="en-US" dirty="0"/>
          </a:p>
        </p:txBody>
      </p:sp>
    </p:spTree>
    <p:extLst>
      <p:ext uri="{BB962C8B-B14F-4D97-AF65-F5344CB8AC3E}">
        <p14:creationId xmlns:p14="http://schemas.microsoft.com/office/powerpoint/2010/main" val="4271731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9</a:t>
            </a:fld>
            <a:endParaRPr lang="en-US"/>
          </a:p>
        </p:txBody>
      </p:sp>
    </p:spTree>
    <p:extLst>
      <p:ext uri="{BB962C8B-B14F-4D97-AF65-F5344CB8AC3E}">
        <p14:creationId xmlns:p14="http://schemas.microsoft.com/office/powerpoint/2010/main" val="30935220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baseline="0" dirty="0" smtClean="0"/>
              <a:t>Groups With Disparities:</a:t>
            </a:r>
          </a:p>
          <a:p>
            <a:pPr marL="347472" indent="-182880">
              <a:buFont typeface="Arial" panose="020B0604020202020204" pitchFamily="34" charset="0"/>
              <a:buChar char="•"/>
            </a:pPr>
            <a:r>
              <a:rPr lang="en-US" baseline="0" dirty="0" smtClean="0"/>
              <a:t>In 2013, among home health care patients, compared with Whites:</a:t>
            </a:r>
          </a:p>
          <a:p>
            <a:pPr marL="804672" lvl="2" indent="-182880">
              <a:buFont typeface="Arial" panose="020B0604020202020204" pitchFamily="34" charset="0"/>
              <a:buChar char="•"/>
            </a:pPr>
            <a:r>
              <a:rPr lang="en-US" baseline="0" dirty="0" smtClean="0"/>
              <a:t>Asians, American Indians and Alaska Natives (AI/ANs), and Hispanics were significantly less likely to always be informed about when their provider would arrive. </a:t>
            </a:r>
          </a:p>
          <a:p>
            <a:pPr marL="804672" lvl="2" indent="-182880">
              <a:buFont typeface="Arial" panose="020B0604020202020204" pitchFamily="34" charset="0"/>
              <a:buChar char="•"/>
            </a:pPr>
            <a:r>
              <a:rPr lang="en-US" baseline="0" dirty="0" smtClean="0"/>
              <a:t>Asians, Native Hawaiians and Other Pacific Islanders (NHOPIs), AI/ANs, and Hispanics were significantly less likely to always have things explained in a way that was easy to understand.</a:t>
            </a:r>
          </a:p>
          <a:p>
            <a:pPr marL="804672" lvl="2" indent="-182880">
              <a:buFont typeface="Arial" panose="020B0604020202020204" pitchFamily="34" charset="0"/>
              <a:buChar char="•"/>
            </a:pPr>
            <a:r>
              <a:rPr lang="en-US" baseline="0" dirty="0" smtClean="0"/>
              <a:t>Asians, NHOPIs, and AI/ANs were significantly less likely to always be listened to carefully.</a:t>
            </a:r>
          </a:p>
          <a:p>
            <a:pPr marL="804672" lvl="2" indent="-182880">
              <a:buFont typeface="Arial" panose="020B0604020202020204" pitchFamily="34" charset="0"/>
              <a:buChar char="•"/>
            </a:pPr>
            <a:r>
              <a:rPr lang="en-US" baseline="0" dirty="0" smtClean="0"/>
              <a:t>Blacks, Asians, NHOPIs, AI/ANs, and Hispanics were significantly less likely to always be treated as gently as possible.</a:t>
            </a:r>
          </a:p>
          <a:p>
            <a:pPr marL="804672" lvl="2" indent="-182880">
              <a:buFont typeface="Arial" panose="020B0604020202020204" pitchFamily="34" charset="0"/>
              <a:buChar char="•"/>
            </a:pPr>
            <a:r>
              <a:rPr lang="en-US" baseline="0" dirty="0" smtClean="0"/>
              <a:t>Blacks, Asians, NHOPIs, AI/ANs, and Hispanics were significantly less likely to always be treated with courtesy and respect.</a:t>
            </a:r>
          </a:p>
          <a:p>
            <a:pPr marL="914400" lvl="2" indent="0">
              <a:buFont typeface="Courier New" panose="02070309020205020404" pitchFamily="49" charset="0"/>
              <a:buNone/>
            </a:pPr>
            <a:endParaRPr lang="en-US" baseline="0" dirty="0" smtClean="0"/>
          </a:p>
          <a:p>
            <a:pPr marL="1085850" lvl="2" indent="-171450">
              <a:buFont typeface="Courier New" panose="02070309020205020404" pitchFamily="49" charset="0"/>
              <a:buChar char="o"/>
            </a:pPr>
            <a:endParaRPr lang="en-US" baseline="0" dirty="0" smtClean="0"/>
          </a:p>
          <a:p>
            <a:pPr marL="1085850" lvl="2" indent="-171450">
              <a:buFont typeface="Courier New" panose="02070309020205020404" pitchFamily="49" charset="0"/>
              <a:buChar char="o"/>
            </a:pPr>
            <a:endParaRPr lang="en-US" baseline="0" dirty="0" smtClean="0"/>
          </a:p>
          <a:p>
            <a:pPr marL="1085850" lvl="2" indent="-171450">
              <a:buFont typeface="Courier New" panose="02070309020205020404" pitchFamily="49" charset="0"/>
              <a:buChar char="o"/>
            </a:pPr>
            <a:endParaRPr lang="en-US" baseline="0" dirty="0" smtClean="0"/>
          </a:p>
          <a:p>
            <a:pPr marL="1085850" lvl="2" indent="-171450">
              <a:buFont typeface="Courier New" panose="02070309020205020404" pitchFamily="49" charset="0"/>
              <a:buChar char="o"/>
            </a:pPr>
            <a:endParaRPr lang="en-US" baseline="0" dirty="0" smtClean="0"/>
          </a:p>
          <a:p>
            <a:pPr marL="914400" lvl="2" indent="0">
              <a:buFont typeface="Courier New" panose="02070309020205020404" pitchFamily="49" charset="0"/>
              <a:buNone/>
            </a:pPr>
            <a:endParaRPr lang="en-US" baseline="0" dirty="0" smtClean="0"/>
          </a:p>
        </p:txBody>
      </p:sp>
      <p:sp>
        <p:nvSpPr>
          <p:cNvPr id="4" name="Slide Number Placeholder 3"/>
          <p:cNvSpPr>
            <a:spLocks noGrp="1"/>
          </p:cNvSpPr>
          <p:nvPr>
            <p:ph type="sldNum" sz="quarter" idx="10"/>
          </p:nvPr>
        </p:nvSpPr>
        <p:spPr/>
        <p:txBody>
          <a:bodyPr/>
          <a:lstStyle/>
          <a:p>
            <a:fld id="{05E9B153-67B9-4602-A9FE-81AAF274874B}" type="slidenum">
              <a:rPr lang="en-US" smtClean="0"/>
              <a:t>90</a:t>
            </a:fld>
            <a:endParaRPr lang="en-US" dirty="0"/>
          </a:p>
        </p:txBody>
      </p:sp>
    </p:spTree>
    <p:extLst>
      <p:ext uri="{BB962C8B-B14F-4D97-AF65-F5344CB8AC3E}">
        <p14:creationId xmlns:p14="http://schemas.microsoft.com/office/powerpoint/2010/main" val="427173168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normAutofit/>
          </a:bodyPr>
          <a:lstStyle/>
          <a:p>
            <a:pPr marL="171450" lvl="0" indent="-171450">
              <a:buFont typeface="Arial" panose="020B0604020202020204" pitchFamily="34" charset="0"/>
              <a:buChar char="•"/>
            </a:pPr>
            <a:r>
              <a:rPr lang="en-US" b="1" dirty="0" smtClean="0"/>
              <a:t>Trends: </a:t>
            </a:r>
            <a:r>
              <a:rPr lang="en-US" dirty="0" smtClean="0"/>
              <a:t>Significant </a:t>
            </a:r>
            <a:r>
              <a:rPr lang="en-US" dirty="0"/>
              <a:t>improvements were observed from 2002 to 2012: </a:t>
            </a:r>
            <a:endParaRPr lang="en-US" dirty="0" smtClean="0"/>
          </a:p>
          <a:p>
            <a:pPr marL="347472" lvl="1" indent="-182880">
              <a:buFont typeface="Arial" panose="020B0604020202020204" pitchFamily="34" charset="0"/>
              <a:buChar char="•"/>
            </a:pPr>
            <a:r>
              <a:rPr lang="en-US" dirty="0" smtClean="0"/>
              <a:t>Total: 21.9% to 12.7%</a:t>
            </a:r>
            <a:endParaRPr lang="en-US" dirty="0"/>
          </a:p>
          <a:p>
            <a:pPr marL="347472" lvl="1" indent="-182880">
              <a:buFont typeface="Arial" panose="020B0604020202020204" pitchFamily="34" charset="0"/>
              <a:buChar char="•"/>
              <a:defRPr/>
            </a:pPr>
            <a:r>
              <a:rPr lang="en-US" dirty="0"/>
              <a:t>Whites: 19.9% to 11.5%</a:t>
            </a:r>
          </a:p>
          <a:p>
            <a:pPr marL="347472" lvl="1" indent="-182880">
              <a:buFont typeface="Arial" panose="020B0604020202020204" pitchFamily="34" charset="0"/>
              <a:buChar char="•"/>
              <a:defRPr/>
            </a:pPr>
            <a:r>
              <a:rPr lang="en-US" dirty="0"/>
              <a:t>Blacks: 26.4% to 16.4%</a:t>
            </a:r>
          </a:p>
          <a:p>
            <a:pPr marL="347472" lvl="1" indent="-182880">
              <a:buFont typeface="Arial" panose="020B0604020202020204" pitchFamily="34" charset="0"/>
              <a:buChar char="•"/>
              <a:defRPr/>
            </a:pPr>
            <a:r>
              <a:rPr lang="en-US" dirty="0"/>
              <a:t>Hispanics: 27.6% to 14.5</a:t>
            </a:r>
            <a:r>
              <a:rPr lang="en-US" dirty="0" smtClean="0"/>
              <a:t>%</a:t>
            </a:r>
          </a:p>
          <a:p>
            <a:pPr marL="171450" indent="-171450">
              <a:buFont typeface="Arial" panose="020B0604020202020204" pitchFamily="34" charset="0"/>
              <a:buChar char="•"/>
              <a:defRPr/>
            </a:pPr>
            <a:r>
              <a:rPr lang="en-US" b="1" dirty="0" smtClean="0"/>
              <a:t>Groups With Disparities:</a:t>
            </a:r>
            <a:endParaRPr lang="en-US" b="1" dirty="0"/>
          </a:p>
          <a:p>
            <a:pPr marL="347472"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 all years, Blacks were significantly less likely than Whites to be involved in their treatment decisions. </a:t>
            </a:r>
          </a:p>
          <a:p>
            <a:pPr marL="347472" indent="-182880">
              <a:buFont typeface="Arial" panose="020B0604020202020204" pitchFamily="34" charset="0"/>
              <a:buChar char="•"/>
              <a:defRPr/>
            </a:pPr>
            <a:r>
              <a:rPr lang="en-US" dirty="0" smtClean="0"/>
              <a:t>In all years except 2004 and 2006, Hispanics </a:t>
            </a:r>
            <a:r>
              <a:rPr lang="en-US" dirty="0"/>
              <a:t>were significantly less likely than Whites to be involved in their treatment decisions. </a:t>
            </a:r>
          </a:p>
          <a:p>
            <a:pPr marL="347472"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457200" lvl="1" indent="0">
              <a:buFont typeface="Courier New" panose="02070309020205020404" pitchFamily="49" charset="0"/>
              <a:buNone/>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05E9B153-67B9-4602-A9FE-81AAF274874B}" type="slidenum">
              <a:rPr lang="en-US" smtClean="0"/>
              <a:t>91</a:t>
            </a:fld>
            <a:endParaRPr lang="en-US" dirty="0"/>
          </a:p>
        </p:txBody>
      </p:sp>
    </p:spTree>
    <p:extLst>
      <p:ext uri="{BB962C8B-B14F-4D97-AF65-F5344CB8AC3E}">
        <p14:creationId xmlns:p14="http://schemas.microsoft.com/office/powerpoint/2010/main" val="340736795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a:xfrm>
            <a:off x="701040" y="5345430"/>
            <a:ext cx="5608320" cy="3950970"/>
          </a:xfrm>
        </p:spPr>
        <p:txBody>
          <a:bodyPr>
            <a:normAutofit/>
          </a:bodyPr>
          <a:lstStyle/>
          <a:p>
            <a:pPr marL="171450" lvl="1" indent="-171450">
              <a:buFont typeface="Arial" panose="020B0604020202020204" pitchFamily="34" charset="0"/>
              <a:buChar char="•"/>
            </a:pPr>
            <a:r>
              <a:rPr lang="en-US" b="1" dirty="0" smtClean="0"/>
              <a:t>Help for Anxiety or Sadness:</a:t>
            </a:r>
          </a:p>
          <a:p>
            <a:pPr marL="347472" lvl="1" indent="-182880">
              <a:buFont typeface="Arial" panose="020B0604020202020204" pitchFamily="34" charset="0"/>
              <a:buChar char="•"/>
            </a:pPr>
            <a:r>
              <a:rPr lang="en-US" b="1" dirty="0" smtClean="0"/>
              <a:t>Trends:</a:t>
            </a:r>
            <a:r>
              <a:rPr lang="en-US" dirty="0" smtClean="0"/>
              <a:t> From</a:t>
            </a:r>
            <a:r>
              <a:rPr lang="en-US" baseline="0" dirty="0" smtClean="0"/>
              <a:t> 2008 to 2013, there were no statistically significant changes by race/ethnicity in the percentage of hospice patients who received the right amount of help for feelings of anxiety or sadness.</a:t>
            </a:r>
          </a:p>
          <a:p>
            <a:pPr marL="347472" lvl="1" indent="-182880">
              <a:buFont typeface="Arial" panose="020B0604020202020204" pitchFamily="34" charset="0"/>
              <a:buChar char="•"/>
            </a:pPr>
            <a:r>
              <a:rPr lang="en-US" b="1" baseline="0" dirty="0" smtClean="0"/>
              <a:t>Groups</a:t>
            </a:r>
            <a:r>
              <a:rPr lang="en-US" b="1" dirty="0" smtClean="0"/>
              <a:t> With Disparities:</a:t>
            </a:r>
            <a:r>
              <a:rPr lang="en-US" dirty="0" smtClean="0"/>
              <a:t> </a:t>
            </a:r>
            <a:r>
              <a:rPr lang="en-US" baseline="0" dirty="0" smtClean="0"/>
              <a:t>In 2013, Hispanics and Blacks were significantly less likely than Whites to receive the right amount of help for feelings of anxiety or sadness. </a:t>
            </a:r>
          </a:p>
          <a:p>
            <a:pPr marL="171450" indent="-171450">
              <a:buFont typeface="Arial" panose="020B0604020202020204" pitchFamily="34" charset="0"/>
              <a:buChar char="•"/>
            </a:pPr>
            <a:r>
              <a:rPr lang="en-US" b="1" baseline="0" dirty="0" smtClean="0"/>
              <a:t>Care Consistent</a:t>
            </a:r>
            <a:r>
              <a:rPr lang="en-US" b="1" dirty="0" smtClean="0"/>
              <a:t> With Stated Wishes:</a:t>
            </a:r>
            <a:endParaRPr lang="en-US" b="1" baseline="0" dirty="0" smtClean="0"/>
          </a:p>
          <a:p>
            <a:pPr marL="347472" lvl="1" indent="-182880">
              <a:buFont typeface="Arial" panose="020B0604020202020204" pitchFamily="34" charset="0"/>
              <a:buChar char="•"/>
            </a:pPr>
            <a:r>
              <a:rPr lang="en-US" b="1" dirty="0" smtClean="0"/>
              <a:t>Trends:</a:t>
            </a:r>
            <a:r>
              <a:rPr lang="en-US" dirty="0" smtClean="0"/>
              <a:t> From </a:t>
            </a:r>
            <a:r>
              <a:rPr lang="en-US" dirty="0"/>
              <a:t>2008 to 2013, the percentage of hospice patients age 65 and over who received care consistent with their stated end-of-life wishes significantly improved from </a:t>
            </a:r>
            <a:r>
              <a:rPr lang="en-US" b="0" dirty="0" smtClean="0"/>
              <a:t>94.4% </a:t>
            </a:r>
            <a:r>
              <a:rPr lang="en-US" b="0" dirty="0"/>
              <a:t>to </a:t>
            </a:r>
            <a:r>
              <a:rPr lang="en-US" b="0" dirty="0" smtClean="0"/>
              <a:t>95.1% </a:t>
            </a:r>
            <a:r>
              <a:rPr lang="en-US" dirty="0" smtClean="0"/>
              <a:t>(data not shown). From </a:t>
            </a:r>
            <a:r>
              <a:rPr lang="en-US" dirty="0"/>
              <a:t>2008 to 2013, White (94.7% to 95.6%) and Black (87.8% to 89.9%) hospice patients showed significant improvement, whereas Hispanics showed no statistically significant changes during this period.</a:t>
            </a:r>
          </a:p>
          <a:p>
            <a:pPr marL="347472" lvl="1" indent="-182880">
              <a:buFont typeface="Arial" panose="020B0604020202020204" pitchFamily="34" charset="0"/>
              <a:buChar char="•"/>
            </a:pPr>
            <a:r>
              <a:rPr lang="en-US" b="1" dirty="0"/>
              <a:t>Groups </a:t>
            </a:r>
            <a:r>
              <a:rPr lang="en-US" b="1" dirty="0" smtClean="0"/>
              <a:t>With </a:t>
            </a:r>
            <a:r>
              <a:rPr lang="en-US" b="1" dirty="0"/>
              <a:t>Disparities:</a:t>
            </a:r>
            <a:r>
              <a:rPr lang="en-US" dirty="0"/>
              <a:t> </a:t>
            </a:r>
            <a:r>
              <a:rPr lang="en-US" dirty="0" smtClean="0"/>
              <a:t>In </a:t>
            </a:r>
            <a:r>
              <a:rPr lang="en-US" dirty="0"/>
              <a:t>2013, Black and Hispanic hospice patients were significantly less likely than White patients to receive care consistent with their stated end-of-life wishes.</a:t>
            </a:r>
          </a:p>
          <a:p>
            <a:pPr marL="171450" lvl="1" indent="-171450">
              <a:buFont typeface="Arial" panose="020B0604020202020204" pitchFamily="34" charset="0"/>
              <a:buChar char="•"/>
            </a:pPr>
            <a:endParaRPr lang="en-US" baseline="0" dirty="0" smtClean="0"/>
          </a:p>
          <a:p>
            <a:pPr marL="171450" lvl="1" indent="-171450">
              <a:buFont typeface="Arial" panose="020B0604020202020204" pitchFamily="34" charset="0"/>
              <a:buChar char="•"/>
            </a:pPr>
            <a:endParaRPr lang="en-US" baseline="0" dirty="0" smtClean="0"/>
          </a:p>
          <a:p>
            <a:pPr marL="0" lvl="1"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05E9B153-67B9-4602-A9FE-81AAF274874B}" type="slidenum">
              <a:rPr lang="en-US" smtClean="0"/>
              <a:t>92</a:t>
            </a:fld>
            <a:endParaRPr lang="en-US" dirty="0"/>
          </a:p>
        </p:txBody>
      </p:sp>
    </p:spTree>
    <p:extLst>
      <p:ext uri="{BB962C8B-B14F-4D97-AF65-F5344CB8AC3E}">
        <p14:creationId xmlns:p14="http://schemas.microsoft.com/office/powerpoint/2010/main" val="340736795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740D667-AF4E-435D-B4F7-9F37FA290CCE}" type="slidenum">
              <a:rPr lang="en-US" altLang="en-US"/>
              <a:pPr/>
              <a:t>93</a:t>
            </a:fld>
            <a:endParaRPr lang="en-US" altLang="en-US"/>
          </a:p>
        </p:txBody>
      </p:sp>
      <p:sp>
        <p:nvSpPr>
          <p:cNvPr id="16385" name="Rectangle 1"/>
          <p:cNvSpPr txBox="1">
            <a:spLocks noGrp="1" noRot="1" noChangeAspect="1" noChangeArrowheads="1"/>
          </p:cNvSpPr>
          <p:nvPr>
            <p:ph type="sldImg"/>
          </p:nvPr>
        </p:nvSpPr>
        <p:spPr bwMode="auto">
          <a:xfrm>
            <a:off x="484632" y="694944"/>
            <a:ext cx="6043788" cy="4535424"/>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6" name="Rectangle 2"/>
          <p:cNvSpPr txBox="1">
            <a:spLocks noGrp="1" noChangeArrowheads="1"/>
          </p:cNvSpPr>
          <p:nvPr>
            <p:ph type="body" idx="1"/>
          </p:nvPr>
        </p:nvSpPr>
        <p:spPr bwMode="auto">
          <a:xfrm>
            <a:off x="701613" y="5486400"/>
            <a:ext cx="5607175" cy="31101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94</a:t>
            </a:fld>
            <a:endParaRPr lang="en-US"/>
          </a:p>
        </p:txBody>
      </p:sp>
    </p:spTree>
    <p:extLst>
      <p:ext uri="{BB962C8B-B14F-4D97-AF65-F5344CB8AC3E}">
        <p14:creationId xmlns:p14="http://schemas.microsoft.com/office/powerpoint/2010/main" val="196656143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a:xfrm>
            <a:off x="322623" y="5257800"/>
            <a:ext cx="6365152" cy="3810000"/>
          </a:xfrm>
        </p:spPr>
        <p:txBody>
          <a:bodyPr/>
          <a:lstStyle/>
          <a:p>
            <a:pPr marL="171450" indent="-171450">
              <a:buFont typeface="Arial" panose="020B0604020202020204" pitchFamily="34" charset="0"/>
              <a:buChar char="•"/>
            </a:pPr>
            <a:r>
              <a:rPr lang="en-US" b="1" baseline="0" dirty="0" smtClean="0"/>
              <a:t>Groups With Disparities: </a:t>
            </a:r>
            <a:r>
              <a:rPr lang="en-US" baseline="0" dirty="0" smtClean="0"/>
              <a:t>In 2012, in all income groups, rates of potentially avoidable hospitalizations for all conditions were higher for Blacks than Whites. </a:t>
            </a:r>
          </a:p>
          <a:p>
            <a:pPr marL="171450" indent="-171450">
              <a:buFont typeface="Arial" panose="020B0604020202020204" pitchFamily="34" charset="0"/>
              <a:buChar char="•"/>
            </a:pPr>
            <a:r>
              <a:rPr lang="en-US" b="1" dirty="0" smtClean="0"/>
              <a:t>Achievable Benchmark:</a:t>
            </a:r>
            <a:endParaRPr lang="en-US" b="1" baseline="0" dirty="0" smtClean="0"/>
          </a:p>
          <a:p>
            <a:pPr marL="347472" lvl="2" indent="-182880">
              <a:buFont typeface="Arial" panose="020B0604020202020204" pitchFamily="34" charset="0"/>
              <a:buChar char="•"/>
            </a:pPr>
            <a:r>
              <a:rPr lang="en-US" dirty="0" smtClean="0"/>
              <a:t>In 2011, the top 4 State achievable</a:t>
            </a:r>
            <a:r>
              <a:rPr lang="en-US" baseline="0" dirty="0" smtClean="0"/>
              <a:t> benchmark for all potentially avoidable hospitalizations was 939 per 100,000 population. </a:t>
            </a:r>
            <a:r>
              <a:rPr lang="en-US" dirty="0"/>
              <a:t>%. The States that contributed to the achievable benchmark are </a:t>
            </a:r>
            <a:r>
              <a:rPr lang="en-US" dirty="0" smtClean="0"/>
              <a:t>Hawaii, Oregon, Utah, and Washington.</a:t>
            </a:r>
            <a:endParaRPr lang="en-US" baseline="0" dirty="0" smtClean="0"/>
          </a:p>
          <a:p>
            <a:pPr marL="347472" indent="-182880">
              <a:buFont typeface="Arial" panose="020B0604020202020204" pitchFamily="34" charset="0"/>
              <a:buChar char="•"/>
            </a:pPr>
            <a:r>
              <a:rPr lang="en-US" baseline="0" dirty="0" smtClean="0"/>
              <a:t>The overall achievable benchmark could not be attained for 13 years.  </a:t>
            </a:r>
          </a:p>
          <a:p>
            <a:pPr marL="347472" indent="-182880">
              <a:buFont typeface="Arial" panose="020B0604020202020204" pitchFamily="34" charset="0"/>
              <a:buChar char="•"/>
            </a:pPr>
            <a:r>
              <a:rPr lang="en-US" baseline="0" dirty="0" smtClean="0"/>
              <a:t>Hispanics in the highest income quartile have already achieved the benchmark.</a:t>
            </a:r>
          </a:p>
        </p:txBody>
      </p:sp>
      <p:sp>
        <p:nvSpPr>
          <p:cNvPr id="4" name="Slide Number Placeholder 3"/>
          <p:cNvSpPr>
            <a:spLocks noGrp="1"/>
          </p:cNvSpPr>
          <p:nvPr>
            <p:ph type="sldNum" sz="quarter" idx="10"/>
          </p:nvPr>
        </p:nvSpPr>
        <p:spPr/>
        <p:txBody>
          <a:bodyPr/>
          <a:lstStyle/>
          <a:p>
            <a:fld id="{DBA85441-B8FD-4482-B224-ED4712CDF87E}" type="slidenum">
              <a:rPr lang="en-US" smtClean="0"/>
              <a:t>95</a:t>
            </a:fld>
            <a:endParaRPr lang="en-US" dirty="0"/>
          </a:p>
        </p:txBody>
      </p:sp>
    </p:spTree>
    <p:extLst>
      <p:ext uri="{BB962C8B-B14F-4D97-AF65-F5344CB8AC3E}">
        <p14:creationId xmlns:p14="http://schemas.microsoft.com/office/powerpoint/2010/main" val="389049281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p:txBody>
          <a:bodyPr/>
          <a:lstStyle/>
          <a:p>
            <a:pPr marL="173736" indent="-171450">
              <a:buFont typeface="Arial" panose="020B0604020202020204" pitchFamily="34" charset="0"/>
              <a:buChar char="•"/>
            </a:pPr>
            <a:r>
              <a:rPr lang="en-US" b="1" dirty="0" smtClean="0"/>
              <a:t>Trends:</a:t>
            </a:r>
          </a:p>
          <a:p>
            <a:pPr marL="340974" indent="-179460">
              <a:buFont typeface="Arial" panose="020B0604020202020204" pitchFamily="34" charset="0"/>
              <a:buChar char="•"/>
            </a:pPr>
            <a:r>
              <a:rPr lang="en-US" dirty="0" smtClean="0"/>
              <a:t>From 2008 to 2013, the percentage of Hispanic patients who reported that it was very important to be able to get their medical information electronically increased from 57.1% to 60.2%, the percentage for Black patients increased from 54.1% to 67.2%, and</a:t>
            </a:r>
            <a:r>
              <a:rPr lang="en-US" baseline="0" dirty="0" smtClean="0"/>
              <a:t> </a:t>
            </a:r>
            <a:r>
              <a:rPr lang="en-US" dirty="0" smtClean="0"/>
              <a:t>the percentage for White </a:t>
            </a:r>
            <a:r>
              <a:rPr lang="en-US" smtClean="0"/>
              <a:t>patients increased from </a:t>
            </a:r>
            <a:r>
              <a:rPr lang="en-US" dirty="0" smtClean="0"/>
              <a:t>58.8% to 66.4%.</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Groups With Disparities:</a:t>
            </a:r>
          </a:p>
          <a:p>
            <a:pPr marL="347472" indent="-182880">
              <a:buFont typeface="Arial" panose="020B0604020202020204" pitchFamily="34" charset="0"/>
              <a:buChar char="•"/>
            </a:pPr>
            <a:r>
              <a:rPr lang="en-US" dirty="0" smtClean="0"/>
              <a:t>In 2013, Hispanic patients were less likely than White, Black, and Asian patients to report that it was very important to be able to get their medical information electronically.</a:t>
            </a:r>
            <a:endParaRPr lang="en-US" dirty="0"/>
          </a:p>
        </p:txBody>
      </p:sp>
      <p:sp>
        <p:nvSpPr>
          <p:cNvPr id="4" name="Slide Number Placeholder 3"/>
          <p:cNvSpPr>
            <a:spLocks noGrp="1"/>
          </p:cNvSpPr>
          <p:nvPr>
            <p:ph type="sldNum" sz="quarter" idx="10"/>
          </p:nvPr>
        </p:nvSpPr>
        <p:spPr/>
        <p:txBody>
          <a:bodyPr/>
          <a:lstStyle/>
          <a:p>
            <a:fld id="{7E018C42-DD96-4C07-BF1C-301766F5C6C3}" type="slidenum">
              <a:rPr lang="en-US" smtClean="0"/>
              <a:t>96</a:t>
            </a:fld>
            <a:endParaRPr lang="en-US"/>
          </a:p>
        </p:txBody>
      </p:sp>
    </p:spTree>
    <p:extLst>
      <p:ext uri="{BB962C8B-B14F-4D97-AF65-F5344CB8AC3E}">
        <p14:creationId xmlns:p14="http://schemas.microsoft.com/office/powerpoint/2010/main" val="50774297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7395638-E518-4847-B958-55870105C542}" type="slidenum">
              <a:rPr lang="en-US" altLang="en-US"/>
              <a:pPr/>
              <a:t>97</a:t>
            </a:fld>
            <a:endParaRPr lang="en-US" altLang="en-US"/>
          </a:p>
        </p:txBody>
      </p:sp>
      <p:sp>
        <p:nvSpPr>
          <p:cNvPr id="18433" name="Rectangle 1"/>
          <p:cNvSpPr txBox="1">
            <a:spLocks noGrp="1" noRot="1" noChangeAspect="1" noChangeArrowheads="1"/>
          </p:cNvSpPr>
          <p:nvPr>
            <p:ph type="sldImg"/>
          </p:nvPr>
        </p:nvSpPr>
        <p:spPr bwMode="auto">
          <a:xfrm>
            <a:off x="484632" y="694944"/>
            <a:ext cx="6043792" cy="4535424"/>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4" name="Rectangle 2"/>
          <p:cNvSpPr txBox="1">
            <a:spLocks noGrp="1" noChangeArrowheads="1"/>
          </p:cNvSpPr>
          <p:nvPr>
            <p:ph type="body" idx="1"/>
          </p:nvPr>
        </p:nvSpPr>
        <p:spPr bwMode="auto">
          <a:xfrm>
            <a:off x="701613" y="5562600"/>
            <a:ext cx="5607175" cy="30339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Most measures of Effective Treatment tracked in the QDR relate to priorities of the Heckler Report.  Here, we illustrate effective treatment of conditions that were not priorities of the Heckler Report:</a:t>
            </a:r>
          </a:p>
          <a:p>
            <a:pPr marL="347472" indent="-182880">
              <a:buFont typeface="Arial" panose="020B0604020202020204" pitchFamily="34" charset="0"/>
              <a:buChar char="•"/>
            </a:pPr>
            <a:r>
              <a:rPr lang="en-US" dirty="0" smtClean="0"/>
              <a:t>Chronic kidney diseases</a:t>
            </a:r>
          </a:p>
          <a:p>
            <a:pPr marL="347472" indent="-182880">
              <a:buFont typeface="Arial" panose="020B0604020202020204" pitchFamily="34" charset="0"/>
              <a:buChar char="•"/>
            </a:pPr>
            <a:r>
              <a:rPr lang="en-US" dirty="0" smtClean="0"/>
              <a:t>Musculoskeletal diseases</a:t>
            </a:r>
          </a:p>
          <a:p>
            <a:pPr marL="347472" indent="-182880">
              <a:buFont typeface="Arial" panose="020B0604020202020204" pitchFamily="34" charset="0"/>
              <a:buChar char="•"/>
            </a:pPr>
            <a:r>
              <a:rPr lang="en-US" dirty="0" smtClean="0"/>
              <a:t>Respiratory diseases</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98</a:t>
            </a:fld>
            <a:endParaRPr lang="en-US"/>
          </a:p>
        </p:txBody>
      </p:sp>
    </p:spTree>
    <p:extLst>
      <p:ext uri="{BB962C8B-B14F-4D97-AF65-F5344CB8AC3E}">
        <p14:creationId xmlns:p14="http://schemas.microsoft.com/office/powerpoint/2010/main" val="196656143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457200" y="5257800"/>
            <a:ext cx="6096000" cy="3341370"/>
          </a:xfrm>
        </p:spPr>
        <p:txBody>
          <a:bodyPr/>
          <a:lstStyle/>
          <a:p>
            <a:pPr marL="171450" indent="-171450">
              <a:buFont typeface="Arial" panose="020B0604020202020204" pitchFamily="34" charset="0"/>
              <a:buChar char="•"/>
            </a:pPr>
            <a:r>
              <a:rPr lang="en-US" b="1" dirty="0" smtClean="0"/>
              <a:t>Importance:</a:t>
            </a:r>
          </a:p>
          <a:p>
            <a:pPr marL="342900" lvl="1" indent="-182880">
              <a:buFont typeface="Arial" panose="020B0604020202020204" pitchFamily="34" charset="0"/>
              <a:buChar char="•"/>
            </a:pPr>
            <a:r>
              <a:rPr lang="en-US" dirty="0" smtClean="0"/>
              <a:t>Early </a:t>
            </a:r>
            <a:r>
              <a:rPr lang="en-US" dirty="0"/>
              <a:t>referral to a nephrologist is important for patients with progressive chronic kidney disease who are approaching kidney failure. </a:t>
            </a:r>
            <a:endParaRPr lang="en-US" dirty="0" smtClean="0"/>
          </a:p>
          <a:p>
            <a:pPr marL="342900" lvl="1" indent="-182880">
              <a:buFont typeface="Arial" panose="020B0604020202020204" pitchFamily="34" charset="0"/>
              <a:buChar char="•"/>
            </a:pPr>
            <a:r>
              <a:rPr lang="en-US" dirty="0" smtClean="0"/>
              <a:t>Patients </a:t>
            </a:r>
            <a:r>
              <a:rPr lang="en-US" dirty="0"/>
              <a:t>who begin nephrology care more than a year before kidney failure are less likely to begin dialysis with a catheter, experience infections related to vascular access, or die during the months after dialysis initiation (USRDS, </a:t>
            </a:r>
            <a:r>
              <a:rPr lang="en-US" dirty="0" smtClean="0"/>
              <a:t>2013*). </a:t>
            </a:r>
          </a:p>
          <a:p>
            <a:pPr marL="171450" indent="-171450">
              <a:buFont typeface="Arial" panose="020B0604020202020204" pitchFamily="34" charset="0"/>
              <a:buChar char="•"/>
            </a:pPr>
            <a:r>
              <a:rPr lang="en-US" b="1" dirty="0" smtClean="0"/>
              <a:t>Trends: </a:t>
            </a:r>
            <a:r>
              <a:rPr lang="en-US" dirty="0" smtClean="0"/>
              <a:t>The percentage </a:t>
            </a:r>
            <a:r>
              <a:rPr lang="en-US" dirty="0"/>
              <a:t>of new end stage renal disease (ESRD) patients who began nephrology care at least 12 months prior to initiation of renal replacement </a:t>
            </a:r>
            <a:r>
              <a:rPr lang="en-US" dirty="0" smtClean="0"/>
              <a:t>therapy improved overall and among Whites but there were no statistically significant improvements among Hispanics and Blacks.</a:t>
            </a:r>
          </a:p>
          <a:p>
            <a:pPr marL="171450" indent="-171450">
              <a:buFont typeface="Arial" panose="020B0604020202020204" pitchFamily="34" charset="0"/>
              <a:buChar char="•"/>
            </a:pPr>
            <a:r>
              <a:rPr lang="en-US" b="1" dirty="0" smtClean="0"/>
              <a:t>Groups With Disparities: </a:t>
            </a:r>
            <a:r>
              <a:rPr lang="en-US" dirty="0" smtClean="0"/>
              <a:t>In all years, the percentage of new ESRD patients who began nephrology care at least 12 months prior to initiation of renal replacement therapy was higher Whites than for Hispanics.</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  U.S. Renal Data System. USRDS 2013 annual data report: atlas of chronic kidney disease and end-stage renal disease in the United States. Bethesda, MD: National Institutes of Health, National Institute of Diabetes and Digestive and Kidney Diseases; 2013. Available at: http://www.usrds.org/atlas.aspx . Accessed September 19, 2015.</a:t>
            </a:r>
          </a:p>
        </p:txBody>
      </p:sp>
      <p:sp>
        <p:nvSpPr>
          <p:cNvPr id="4" name="Slide Number Placeholder 3"/>
          <p:cNvSpPr>
            <a:spLocks noGrp="1"/>
          </p:cNvSpPr>
          <p:nvPr>
            <p:ph type="sldNum" sz="quarter" idx="10"/>
          </p:nvPr>
        </p:nvSpPr>
        <p:spPr/>
        <p:txBody>
          <a:bodyPr/>
          <a:lstStyle/>
          <a:p>
            <a:fld id="{E70E7EC0-D47B-461F-A069-1AF30F543FB1}" type="slidenum">
              <a:rPr lang="en-US" smtClean="0"/>
              <a:t>99</a:t>
            </a:fld>
            <a:endParaRPr lang="en-US"/>
          </a:p>
        </p:txBody>
      </p:sp>
    </p:spTree>
    <p:extLst>
      <p:ext uri="{BB962C8B-B14F-4D97-AF65-F5344CB8AC3E}">
        <p14:creationId xmlns:p14="http://schemas.microsoft.com/office/powerpoint/2010/main" val="1949493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52800"/>
            <a:ext cx="7772400" cy="1295400"/>
          </a:xfrm>
        </p:spPr>
        <p:txBody>
          <a:bodyPr/>
          <a:lstStyle>
            <a:lvl1pPr algn="ctr">
              <a:defRPr/>
            </a:lvl1pPr>
          </a:lstStyle>
          <a:p>
            <a:r>
              <a:rPr lang="en-US" dirty="0" smtClean="0"/>
              <a:t>Title of Presentation</a:t>
            </a:r>
            <a:endParaRPr lang="en-US" dirty="0"/>
          </a:p>
        </p:txBody>
      </p:sp>
      <p:sp>
        <p:nvSpPr>
          <p:cNvPr id="3" name="Subtitle 2"/>
          <p:cNvSpPr>
            <a:spLocks noGrp="1"/>
          </p:cNvSpPr>
          <p:nvPr>
            <p:ph type="subTitle" idx="1" hasCustomPrompt="1"/>
          </p:nvPr>
        </p:nvSpPr>
        <p:spPr>
          <a:xfrm>
            <a:off x="1371600" y="4876800"/>
            <a:ext cx="6400800" cy="76200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Author and Date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52800"/>
            <a:ext cx="7772400" cy="1295400"/>
          </a:xfrm>
        </p:spPr>
        <p:txBody>
          <a:bodyPr/>
          <a:lstStyle>
            <a:lvl1pPr algn="ctr">
              <a:defRPr/>
            </a:lvl1pPr>
          </a:lstStyle>
          <a:p>
            <a:r>
              <a:rPr lang="en-US" dirty="0" smtClean="0"/>
              <a:t>Title of Presentation</a:t>
            </a:r>
            <a:endParaRPr lang="en-US" dirty="0"/>
          </a:p>
        </p:txBody>
      </p:sp>
      <p:sp>
        <p:nvSpPr>
          <p:cNvPr id="3" name="Subtitle 2"/>
          <p:cNvSpPr>
            <a:spLocks noGrp="1"/>
          </p:cNvSpPr>
          <p:nvPr>
            <p:ph type="subTitle" idx="1" hasCustomPrompt="1"/>
          </p:nvPr>
        </p:nvSpPr>
        <p:spPr>
          <a:xfrm>
            <a:off x="1371600" y="4876800"/>
            <a:ext cx="6400800" cy="76200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Author and Date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Part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6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9"/>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6" name="Slide Number Placeholder 5"/>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ctr">
              <a:defRPr sz="2200" b="1" cap="all"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lgn="ct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9"/>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6" name="Slide Number Placeholder 5"/>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0200" y="274638"/>
            <a:ext cx="7086600" cy="868362"/>
          </a:xfrm>
          <a:prstGeom prst="rect">
            <a:avLst/>
          </a:prstGeom>
        </p:spPr>
        <p:txBody>
          <a:bodyPr vert="horz" lIns="91440" tIns="45720" rIns="91440" bIns="45720" rtlCol="0" anchor="ctr">
            <a:normAutofit/>
          </a:bodyPr>
          <a:lstStyle/>
          <a:p>
            <a:r>
              <a:rPr lang="en-US" dirty="0" smtClean="0"/>
              <a:t>Title goes here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4C657-53BA-4C64-8161-364EC652DC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l" defTabSz="914400" rtl="0" eaLnBrk="1" latinLnBrk="0" hangingPunct="1">
        <a:spcBef>
          <a:spcPct val="0"/>
        </a:spcBef>
        <a:buNone/>
        <a:defRPr sz="3600" b="1"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chemeClr val="tx2">
            <a:lumMod val="60000"/>
            <a:lumOff val="40000"/>
          </a:schemeClr>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0200" y="274638"/>
            <a:ext cx="7086600" cy="868362"/>
          </a:xfrm>
          <a:prstGeom prst="rect">
            <a:avLst/>
          </a:prstGeom>
        </p:spPr>
        <p:txBody>
          <a:bodyPr vert="horz" lIns="91440" tIns="45720" rIns="91440" bIns="45720" rtlCol="0" anchor="ctr">
            <a:normAutofit/>
          </a:bodyPr>
          <a:lstStyle/>
          <a:p>
            <a:r>
              <a:rPr lang="en-US" dirty="0" smtClean="0"/>
              <a:t>Title goes here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4C657-53BA-4C64-8161-364EC652DC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Lst>
  <p:txStyles>
    <p:titleStyle>
      <a:lvl1pPr algn="l" defTabSz="914400" rtl="0" eaLnBrk="1" latinLnBrk="0" hangingPunct="1">
        <a:spcBef>
          <a:spcPct val="0"/>
        </a:spcBef>
        <a:buNone/>
        <a:defRPr sz="3600" b="1"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chemeClr val="tx2">
            <a:lumMod val="60000"/>
            <a:lumOff val="40000"/>
          </a:schemeClr>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100.xml"/><Relationship Id="rId1" Type="http://schemas.openxmlformats.org/officeDocument/2006/relationships/slideLayout" Target="../slideLayouts/slideLayout4.xml"/><Relationship Id="rId4" Type="http://schemas.openxmlformats.org/officeDocument/2006/relationships/chart" Target="../charts/chart63.xml"/></Relationships>
</file>

<file path=ppt/slides/_rels/slide101.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2.xml"/><Relationship Id="rId1" Type="http://schemas.openxmlformats.org/officeDocument/2006/relationships/video" Target="https://www.youtube.com/embed/viS1ps0r4K0?rel=0" TargetMode="External"/><Relationship Id="rId5" Type="http://schemas.openxmlformats.org/officeDocument/2006/relationships/image" Target="../media/image8.png"/><Relationship Id="rId4" Type="http://schemas.openxmlformats.org/officeDocument/2006/relationships/hyperlink" Target="https://youtu.be/viS1ps0r4K0" TargetMode="External"/></Relationships>
</file>

<file path=ppt/slides/_rels/slide105.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106.xml"/><Relationship Id="rId1" Type="http://schemas.openxmlformats.org/officeDocument/2006/relationships/slideLayout" Target="../slideLayouts/slideLayout4.xml"/><Relationship Id="rId4" Type="http://schemas.openxmlformats.org/officeDocument/2006/relationships/chart" Target="../charts/chart68.xml"/></Relationships>
</file>

<file path=ppt/slides/_rels/slide107.xml.rels><?xml version="1.0" encoding="UTF-8" standalone="yes"?>
<Relationships xmlns="http://schemas.openxmlformats.org/package/2006/relationships"><Relationship Id="rId3" Type="http://schemas.openxmlformats.org/officeDocument/2006/relationships/hyperlink" Target="https://innovations.ahrq.gov/profiles/weight-management-program-incorporates-mental-health-and-chronic-disease-education-and" TargetMode="External"/><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chart" Target="../charts/chart70.xml"/></Relationships>
</file>

<file path=ppt/slides/_rels/slide109.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109.xml"/><Relationship Id="rId1" Type="http://schemas.openxmlformats.org/officeDocument/2006/relationships/slideLayout" Target="../slideLayouts/slideLayout4.xml"/><Relationship Id="rId4" Type="http://schemas.openxmlformats.org/officeDocument/2006/relationships/chart" Target="../charts/chart7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110.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112.xml"/><Relationship Id="rId1" Type="http://schemas.openxmlformats.org/officeDocument/2006/relationships/slideLayout" Target="../slideLayouts/slideLayout4.xml"/><Relationship Id="rId4" Type="http://schemas.openxmlformats.org/officeDocument/2006/relationships/chart" Target="../charts/chart75.xml"/></Relationships>
</file>

<file path=ppt/slides/_rels/slide113.xml.rels><?xml version="1.0" encoding="UTF-8" standalone="yes"?>
<Relationships xmlns="http://schemas.openxmlformats.org/package/2006/relationships"><Relationship Id="rId3" Type="http://schemas.openxmlformats.org/officeDocument/2006/relationships/hyperlink" Target="https://innovations.ahrq.gov/profiles/24-hour-bilingual-nurse-line-provides-advice-and-interpreter-services-plan-members-leading" TargetMode="External"/><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6.xml"/><Relationship Id="rId1" Type="http://schemas.openxmlformats.org/officeDocument/2006/relationships/slideLayout" Target="../slideLayouts/slideLayout6.xml"/><Relationship Id="rId4" Type="http://schemas.microsoft.com/office/2007/relationships/hdphoto" Target="../media/hdphoto2.wdp"/></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hyperlink" Target="http://nhqrnet.ahrq.gov/inhqrdr/state/select" TargetMode="External"/></Relationships>
</file>

<file path=ppt/slides/_rels/slide1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9.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0.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1.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126.xml"/><Relationship Id="rId1" Type="http://schemas.openxmlformats.org/officeDocument/2006/relationships/slideLayout" Target="../slideLayouts/slideLayout2.xml"/><Relationship Id="rId4" Type="http://schemas.openxmlformats.org/officeDocument/2006/relationships/chart" Target="../charts/chart78.xml"/></Relationships>
</file>

<file path=ppt/slides/_rels/slide127.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127.xml"/><Relationship Id="rId1" Type="http://schemas.openxmlformats.org/officeDocument/2006/relationships/slideLayout" Target="../slideLayouts/slideLayout2.xml"/><Relationship Id="rId6" Type="http://schemas.openxmlformats.org/officeDocument/2006/relationships/chart" Target="../charts/chart82.xml"/><Relationship Id="rId5" Type="http://schemas.openxmlformats.org/officeDocument/2006/relationships/chart" Target="../charts/chart81.xml"/><Relationship Id="rId4" Type="http://schemas.openxmlformats.org/officeDocument/2006/relationships/chart" Target="../charts/chart80.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131.xml"/><Relationship Id="rId1" Type="http://schemas.openxmlformats.org/officeDocument/2006/relationships/slideLayout" Target="../slideLayouts/slideLayout2.xml"/><Relationship Id="rId5" Type="http://schemas.openxmlformats.org/officeDocument/2006/relationships/chart" Target="../charts/chart86.xml"/><Relationship Id="rId4" Type="http://schemas.openxmlformats.org/officeDocument/2006/relationships/chart" Target="../charts/chart85.xml"/></Relationships>
</file>

<file path=ppt/slides/_rels/slide132.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132.xml"/><Relationship Id="rId1" Type="http://schemas.openxmlformats.org/officeDocument/2006/relationships/slideLayout" Target="../slideLayouts/slideLayout2.xml"/><Relationship Id="rId5" Type="http://schemas.openxmlformats.org/officeDocument/2006/relationships/chart" Target="../charts/chart89.xml"/><Relationship Id="rId4" Type="http://schemas.openxmlformats.org/officeDocument/2006/relationships/chart" Target="../charts/chart88.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134.xml"/><Relationship Id="rId1" Type="http://schemas.openxmlformats.org/officeDocument/2006/relationships/slideLayout" Target="../slideLayouts/slideLayout2.xml"/><Relationship Id="rId5" Type="http://schemas.openxmlformats.org/officeDocument/2006/relationships/chart" Target="../charts/chart92.xml"/><Relationship Id="rId4" Type="http://schemas.openxmlformats.org/officeDocument/2006/relationships/chart" Target="../charts/chart91.xml"/></Relationships>
</file>

<file path=ppt/slides/_rels/slide135.xml.rels><?xml version="1.0" encoding="UTF-8" standalone="yes"?>
<Relationships xmlns="http://schemas.openxmlformats.org/package/2006/relationships"><Relationship Id="rId3" Type="http://schemas.openxmlformats.org/officeDocument/2006/relationships/hyperlink" Target="https://innovations.ahrq.gov/profiles/health-clinics-and-community-organization-coordinate-outreach-workers-educate-and-support" TargetMode="External"/><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hyperlink" Target="https://innovations.ahrq.gov/profiles/comprehensive-school-based-program-increases-positive-health-behaviors-and-reduces-risk" TargetMode="External"/><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hyperlink" Target="https://innovations.ahrq.gov/profiles/bilingual-bicultural-asthma-intervention-program-significantly-improves-outcomes-poor-inner" TargetMode="External"/><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166.xml"/><Relationship Id="rId1" Type="http://schemas.openxmlformats.org/officeDocument/2006/relationships/slideLayout" Target="../slideLayouts/slideLayout2.xml"/><Relationship Id="rId4" Type="http://schemas.openxmlformats.org/officeDocument/2006/relationships/chart" Target="../charts/chart113.xml"/></Relationships>
</file>

<file path=ppt/slides/_rels/slide167.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167.xml"/><Relationship Id="rId1" Type="http://schemas.openxmlformats.org/officeDocument/2006/relationships/slideLayout" Target="../slideLayouts/slideLayout2.xml"/><Relationship Id="rId6" Type="http://schemas.openxmlformats.org/officeDocument/2006/relationships/chart" Target="../charts/chart117.xml"/><Relationship Id="rId5" Type="http://schemas.openxmlformats.org/officeDocument/2006/relationships/chart" Target="../charts/chart116.xml"/><Relationship Id="rId4" Type="http://schemas.openxmlformats.org/officeDocument/2006/relationships/chart" Target="../charts/chart115.xml"/></Relationships>
</file>

<file path=ppt/slides/_rels/slide168.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168.xml"/><Relationship Id="rId1" Type="http://schemas.openxmlformats.org/officeDocument/2006/relationships/slideLayout" Target="../slideLayouts/slideLayout2.xml"/><Relationship Id="rId6" Type="http://schemas.openxmlformats.org/officeDocument/2006/relationships/chart" Target="../charts/chart121.xml"/><Relationship Id="rId5" Type="http://schemas.openxmlformats.org/officeDocument/2006/relationships/chart" Target="../charts/chart120.xml"/><Relationship Id="rId4" Type="http://schemas.openxmlformats.org/officeDocument/2006/relationships/chart" Target="../charts/chart119.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31.xml.rels><?xml version="1.0" encoding="UTF-8" standalone="yes"?>
<Relationships xmlns="http://schemas.openxmlformats.org/package/2006/relationships"><Relationship Id="rId3" Type="http://schemas.openxmlformats.org/officeDocument/2006/relationships/hyperlink" Target="https://innovations.ahrq.gov/profiles/monthly-clinic-enhances-access-culturally-competent-cancer-screening-and-primary-care-rura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10.xml"/></Relationships>
</file>

<file path=ppt/slides/_rels/slide3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chart" Target="../charts/char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4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chart" Target="../charts/chart2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hyperlink" Target="https://innovations.ahrq.gov/profiles/social-worker-led-culturally-tailored-therapy-and-support-improve-treatment-adherence"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openxmlformats.org/officeDocument/2006/relationships/chart" Target="../charts/chart27.xml"/></Relationships>
</file>

<file path=ppt/slides/_rels/slide5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chart" Target="../charts/char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60.xml"/><Relationship Id="rId1" Type="http://schemas.openxmlformats.org/officeDocument/2006/relationships/slideLayout" Target="../slideLayouts/slideLayout4.xml"/><Relationship Id="rId4" Type="http://schemas.openxmlformats.org/officeDocument/2006/relationships/chart" Target="../charts/chart31.xml"/></Relationships>
</file>

<file path=ppt/slides/_rels/slide61.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hyperlink" Target="http://www.ahrq.gov/research/findings/nhqrdr/2014chartbooks/"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chart" Target="../charts/chart38.xml"/></Relationships>
</file>

<file path=ppt/slides/_rels/slide7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chart" Target="../charts/chart40.xml"/></Relationships>
</file>

<file path=ppt/slides/_rels/slide73.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hyperlink" Target="http://bphc.hrsa.gov/uds/datasnapshot.aspx?year=2013"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innovations.ahrq.gov/profiles/mobile-outreach-program-enhances-access-culturally-competent-dental-mental-and-physical"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1.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chart" Target="../charts/chart47.xml"/></Relationships>
</file>

<file path=ppt/slides/_rels/slide84.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chart" Target="../charts/chart51.xml"/></Relationships>
</file>

<file path=ppt/slides/_rels/slide88.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chart" Target="../charts/chart53.xml"/></Relationships>
</file>

<file path=ppt/slides/_rels/slide89.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ahrq.gov/research/findings/nhqrdr/nhqdr14/intro.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nhqrnet.ahrq.gov/inhqrdr/data/query" TargetMode="External"/></Relationships>
</file>

<file path=ppt/slides/_rels/slide9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chart" Target="../charts/chart58.xml"/></Relationships>
</file>

<file path=ppt/slides/_rels/slide93.xml.rels><?xml version="1.0" encoding="UTF-8" standalone="yes"?>
<Relationships xmlns="http://schemas.openxmlformats.org/package/2006/relationships"><Relationship Id="rId3" Type="http://schemas.openxmlformats.org/officeDocument/2006/relationships/hyperlink" Target="https://innovations.ahrq.gov/profiles/hospice-revamps-staffing-and-services-offer-culturally-competent-care-and-outreach-hispanic"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hyperlink" Target="http://hints.cancer.gov/" TargetMode="External"/></Relationships>
</file>

<file path=ppt/slides/_rels/slide97.xml.rels><?xml version="1.0" encoding="UTF-8" standalone="yes"?>
<Relationships xmlns="http://schemas.openxmlformats.org/package/2006/relationships"><Relationship Id="rId3" Type="http://schemas.openxmlformats.org/officeDocument/2006/relationships/hyperlink" Target="https://innovations.ahrq.gov/profiles/health-plan-financed-nurse-led-care-coordination-improves-quality-care-and-reduces-costs" TargetMode="External"/><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99.xml"/><Relationship Id="rId1" Type="http://schemas.openxmlformats.org/officeDocument/2006/relationships/slideLayout" Target="../slideLayouts/slideLayout4.xml"/><Relationship Id="rId4" Type="http://schemas.openxmlformats.org/officeDocument/2006/relationships/hyperlink" Target="http://www.usrds.org/2014/view/v2_02.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National Healthcare Quality and Disparities Report</a:t>
            </a:r>
            <a:endParaRPr lang="en-US" dirty="0"/>
          </a:p>
        </p:txBody>
      </p:sp>
      <p:sp>
        <p:nvSpPr>
          <p:cNvPr id="5" name="Content Placeholder 4"/>
          <p:cNvSpPr>
            <a:spLocks noGrp="1"/>
          </p:cNvSpPr>
          <p:nvPr>
            <p:ph type="subTitle" idx="1"/>
          </p:nvPr>
        </p:nvSpPr>
        <p:spPr/>
        <p:txBody>
          <a:bodyPr>
            <a:normAutofit fontScale="85000" lnSpcReduction="20000"/>
          </a:bodyPr>
          <a:lstStyle/>
          <a:p>
            <a:r>
              <a:rPr lang="en-US" smtClean="0"/>
              <a:t>Chartbook on Health Care for Hispanics</a:t>
            </a:r>
          </a:p>
          <a:p>
            <a:r>
              <a:rPr lang="en-US" smtClean="0"/>
              <a:t>October 2015</a:t>
            </a:r>
            <a:endParaRPr lang="en-US" dirty="0"/>
          </a:p>
        </p:txBody>
      </p:sp>
      <p:sp>
        <p:nvSpPr>
          <p:cNvPr id="6" name="TextBox 5"/>
          <p:cNvSpPr txBox="1"/>
          <p:nvPr/>
        </p:nvSpPr>
        <p:spPr>
          <a:xfrm>
            <a:off x="457200" y="6207897"/>
            <a:ext cx="8077200" cy="276999"/>
          </a:xfrm>
          <a:prstGeom prst="rect">
            <a:avLst/>
          </a:prstGeom>
          <a:noFill/>
        </p:spPr>
        <p:txBody>
          <a:bodyPr wrap="square" rtlCol="0">
            <a:spAutoFit/>
          </a:bodyPr>
          <a:lstStyle/>
          <a:p>
            <a:r>
              <a:rPr lang="en-US" sz="1200" dirty="0" smtClean="0"/>
              <a:t>This presentation contains notes. Select View, then Notes page to read them.</a:t>
            </a:r>
            <a:endParaRPr lang="en-US" sz="1200" dirty="0"/>
          </a:p>
        </p:txBody>
      </p:sp>
    </p:spTree>
    <p:extLst>
      <p:ext uri="{BB962C8B-B14F-4D97-AF65-F5344CB8AC3E}">
        <p14:creationId xmlns:p14="http://schemas.microsoft.com/office/powerpoint/2010/main" val="1403509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Key Metrics Used in Chartbooks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Trends: Assesses the rate of change over time (typically 2002-2012) for a population using regression for measures with 4+ time points</a:t>
            </a:r>
          </a:p>
          <a:p>
            <a:r>
              <a:rPr lang="en-US" dirty="0" smtClean="0"/>
              <a:t>Disparities: Assesses whether measure estimates for two populations differ at the most recent time point</a:t>
            </a:r>
          </a:p>
          <a:p>
            <a:r>
              <a:rPr lang="en-US" dirty="0" smtClean="0"/>
              <a:t>Change in Disparities: Assesses whether the rates of change over time for two populations differ using regression</a:t>
            </a:r>
          </a:p>
          <a:p>
            <a:r>
              <a:rPr lang="en-US" dirty="0" smtClean="0"/>
              <a:t>Achievable Benchmarks: Defines a level of performance for a measure that has been attained by the best performing States</a:t>
            </a:r>
            <a:endParaRPr lang="en-US" dirty="0"/>
          </a:p>
        </p:txBody>
      </p:sp>
    </p:spTree>
    <p:extLst>
      <p:ext uri="{BB962C8B-B14F-4D97-AF65-F5344CB8AC3E}">
        <p14:creationId xmlns:p14="http://schemas.microsoft.com/office/powerpoint/2010/main" val="420557148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Adults with chronic joint symptoms who have ever seen a doctor or other health professional for joint symptoms, by race/ethnicity and by insurance among Hispanics, 2009-2012</a:t>
            </a:r>
            <a:endParaRPr lang="en-US" sz="18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692072594"/>
              </p:ext>
            </p:extLst>
          </p:nvPr>
        </p:nvGraphicFramePr>
        <p:xfrm>
          <a:off x="457200" y="1600200"/>
          <a:ext cx="4114800" cy="4206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4"/>
          <p:cNvGraphicFramePr>
            <a:graphicFrameLocks noGrp="1"/>
          </p:cNvGraphicFramePr>
          <p:nvPr>
            <p:ph sz="half" idx="2"/>
            <p:extLst>
              <p:ext uri="{D42A27DB-BD31-4B8C-83A1-F6EECF244321}">
                <p14:modId xmlns:p14="http://schemas.microsoft.com/office/powerpoint/2010/main" val="2736045327"/>
              </p:ext>
            </p:extLst>
          </p:nvPr>
        </p:nvGraphicFramePr>
        <p:xfrm>
          <a:off x="4572000" y="1463040"/>
          <a:ext cx="4114800" cy="429768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457200" y="5943600"/>
            <a:ext cx="8229600" cy="246221"/>
          </a:xfrm>
          <a:prstGeom prst="rect">
            <a:avLst/>
          </a:prstGeom>
          <a:noFill/>
        </p:spPr>
        <p:txBody>
          <a:bodyPr wrap="square" rtlCol="0">
            <a:spAutoFit/>
          </a:bodyPr>
          <a:lstStyle/>
          <a:p>
            <a:r>
              <a:rPr lang="en-US" sz="1000" b="1" dirty="0" smtClean="0"/>
              <a:t>Source</a:t>
            </a:r>
            <a:r>
              <a:rPr lang="en-US" sz="1000" b="1" dirty="0"/>
              <a:t>:</a:t>
            </a:r>
            <a:r>
              <a:rPr lang="en-US" sz="1000" dirty="0"/>
              <a:t> Centers for Disease Control and Prevention, National Center for Health Statistics, National Health Interview </a:t>
            </a:r>
            <a:r>
              <a:rPr lang="en-US" sz="1000" dirty="0" smtClean="0"/>
              <a:t>Survey, 2009-2012.</a:t>
            </a:r>
            <a:endParaRPr lang="en-US" sz="1000" dirty="0"/>
          </a:p>
        </p:txBody>
      </p:sp>
    </p:spTree>
    <p:extLst>
      <p:ext uri="{BB962C8B-B14F-4D97-AF65-F5344CB8AC3E}">
        <p14:creationId xmlns:p14="http://schemas.microsoft.com/office/powerpoint/2010/main" val="272544024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Patients with tuberculosis who completed a curative course of treatment within 1 year of initiation of treatment, by Hispanic group, 2008-2010</a:t>
            </a:r>
            <a:endParaRPr lang="en-US" sz="1800"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1640368921"/>
              </p:ext>
            </p:extLst>
          </p:nvPr>
        </p:nvGraphicFramePr>
        <p:xfrm>
          <a:off x="457200" y="1463040"/>
          <a:ext cx="8229600" cy="384048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7200" y="5669280"/>
            <a:ext cx="8229600" cy="400110"/>
          </a:xfrm>
          <a:prstGeom prst="rect">
            <a:avLst/>
          </a:prstGeom>
          <a:noFill/>
        </p:spPr>
        <p:txBody>
          <a:bodyPr wrap="square" rtlCol="0">
            <a:spAutoFit/>
          </a:bodyPr>
          <a:lstStyle/>
          <a:p>
            <a:r>
              <a:rPr lang="en-US" sz="1000" b="1" dirty="0"/>
              <a:t>Source: </a:t>
            </a:r>
            <a:r>
              <a:rPr lang="en-US" sz="1000" dirty="0"/>
              <a:t>Centers for Disease Control and Prevention, National Tuberculosis Surveillance System, 2008-2010.</a:t>
            </a:r>
          </a:p>
          <a:p>
            <a:r>
              <a:rPr lang="en-US" sz="1000" b="1" dirty="0"/>
              <a:t>Denominator: </a:t>
            </a:r>
            <a:r>
              <a:rPr lang="en-US" sz="1000" dirty="0"/>
              <a:t>U.S. civilian noninstitutionalized population treated for tuberculosis.</a:t>
            </a:r>
            <a:endParaRPr lang="en-US" sz="1000" dirty="0">
              <a:effectLst/>
            </a:endParaRPr>
          </a:p>
        </p:txBody>
      </p:sp>
    </p:spTree>
    <p:extLst>
      <p:ext uri="{BB962C8B-B14F-4D97-AF65-F5344CB8AC3E}">
        <p14:creationId xmlns:p14="http://schemas.microsoft.com/office/powerpoint/2010/main" val="424124287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NQS Priority: </a:t>
            </a:r>
            <a:r>
              <a:rPr lang="en-US" dirty="0" smtClean="0"/>
              <a:t>Healthy Living</a:t>
            </a:r>
            <a:endParaRPr lang="en-US" dirty="0"/>
          </a:p>
        </p:txBody>
      </p:sp>
      <p:sp>
        <p:nvSpPr>
          <p:cNvPr id="2" name="Text Placeholder 1"/>
          <p:cNvSpPr>
            <a:spLocks noGrp="1"/>
          </p:cNvSpPr>
          <p:nvPr>
            <p:ph type="body" idx="1"/>
          </p:nvPr>
        </p:nvSpPr>
        <p:spPr/>
        <p:txBody>
          <a:bodyPr>
            <a:normAutofit fontScale="92500" lnSpcReduction="10000"/>
          </a:bodyPr>
          <a:lstStyle/>
          <a:p>
            <a:r>
              <a:rPr lang="en-US" dirty="0"/>
              <a:t>National Healthcare Quality and Disparities Report</a:t>
            </a:r>
          </a:p>
          <a:p>
            <a:r>
              <a:rPr lang="en-US" dirty="0" err="1"/>
              <a:t>Chartbook</a:t>
            </a:r>
            <a:r>
              <a:rPr lang="en-US" dirty="0"/>
              <a:t> on Health Care for Hispanics</a:t>
            </a:r>
          </a:p>
          <a:p>
            <a:r>
              <a:rPr lang="en-US" dirty="0"/>
              <a:t>Part 3: Trends in Access and Priorities of the </a:t>
            </a:r>
          </a:p>
          <a:p>
            <a:r>
              <a:rPr lang="en-US" dirty="0"/>
              <a:t>National Quality Strategy</a:t>
            </a:r>
          </a:p>
        </p:txBody>
      </p:sp>
    </p:spTree>
    <p:extLst>
      <p:ext uri="{BB962C8B-B14F-4D97-AF65-F5344CB8AC3E}">
        <p14:creationId xmlns:p14="http://schemas.microsoft.com/office/powerpoint/2010/main" val="148583656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Children ages 0-17 with a well-child visit in the last 12 months, by race/ethnicity, 2000-2013</a:t>
            </a:r>
            <a:endParaRPr lang="en-US" sz="2000" dirty="0"/>
          </a:p>
        </p:txBody>
      </p:sp>
      <p:graphicFrame>
        <p:nvGraphicFramePr>
          <p:cNvPr id="8" name="Content Placeholder 7"/>
          <p:cNvGraphicFramePr>
            <a:graphicFrameLocks noGrp="1"/>
          </p:cNvGraphicFramePr>
          <p:nvPr>
            <p:ph sz="half" idx="4294967295"/>
            <p:extLst>
              <p:ext uri="{D42A27DB-BD31-4B8C-83A1-F6EECF244321}">
                <p14:modId xmlns:p14="http://schemas.microsoft.com/office/powerpoint/2010/main" val="1675686978"/>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457200" y="5669280"/>
            <a:ext cx="8229600" cy="246221"/>
          </a:xfrm>
          <a:prstGeom prst="rect">
            <a:avLst/>
          </a:prstGeom>
        </p:spPr>
        <p:txBody>
          <a:bodyPr wrap="square">
            <a:spAutoFit/>
          </a:bodyPr>
          <a:lstStyle/>
          <a:p>
            <a:r>
              <a:rPr lang="en-US" sz="1000" b="1" dirty="0" smtClean="0"/>
              <a:t>Source</a:t>
            </a:r>
            <a:r>
              <a:rPr lang="en-US" sz="1000" b="1" dirty="0"/>
              <a:t>: </a:t>
            </a:r>
            <a:r>
              <a:rPr lang="en-US" sz="1000" dirty="0" smtClean="0"/>
              <a:t>Centers for Disease Control and Prevention, National Center for Health Statistics, National Health Interview Survey, 2000-2013.</a:t>
            </a:r>
          </a:p>
        </p:txBody>
      </p:sp>
    </p:spTree>
    <p:extLst>
      <p:ext uri="{BB962C8B-B14F-4D97-AF65-F5344CB8AC3E}">
        <p14:creationId xmlns:p14="http://schemas.microsoft.com/office/powerpoint/2010/main" val="282080805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543800" cy="868362"/>
          </a:xfrm>
        </p:spPr>
        <p:txBody>
          <a:bodyPr>
            <a:noAutofit/>
          </a:bodyPr>
          <a:lstStyle/>
          <a:p>
            <a:r>
              <a:rPr lang="en-US" sz="2800" dirty="0"/>
              <a:t>Prevention:  Receipt of Recommended Vaccinations by Young Children</a:t>
            </a:r>
          </a:p>
        </p:txBody>
      </p:sp>
      <p:sp>
        <p:nvSpPr>
          <p:cNvPr id="5" name="TextBox 4"/>
          <p:cNvSpPr txBox="1"/>
          <p:nvPr/>
        </p:nvSpPr>
        <p:spPr>
          <a:xfrm>
            <a:off x="1676400" y="1593285"/>
            <a:ext cx="5867400" cy="923330"/>
          </a:xfrm>
          <a:prstGeom prst="rect">
            <a:avLst/>
          </a:prstGeom>
          <a:noFill/>
        </p:spPr>
        <p:txBody>
          <a:bodyPr wrap="square" rtlCol="0">
            <a:spAutoFit/>
          </a:bodyPr>
          <a:lstStyle/>
          <a:p>
            <a:pPr algn="ctr"/>
            <a:r>
              <a:rPr lang="en-US" dirty="0"/>
              <a:t>The U.S. Surgeon General, Dr. </a:t>
            </a:r>
            <a:r>
              <a:rPr lang="en-US" dirty="0" err="1"/>
              <a:t>Vivek</a:t>
            </a:r>
            <a:r>
              <a:rPr lang="en-US" dirty="0"/>
              <a:t> H. Murthy, and Elmo want </a:t>
            </a:r>
            <a:r>
              <a:rPr lang="en-US" dirty="0" smtClean="0"/>
              <a:t>everyone </a:t>
            </a:r>
            <a:r>
              <a:rPr lang="en-US" dirty="0"/>
              <a:t>to stay healthy and get vaccinated</a:t>
            </a:r>
            <a:r>
              <a:rPr lang="en-US" dirty="0" smtClean="0"/>
              <a:t>!</a:t>
            </a:r>
          </a:p>
          <a:p>
            <a:pPr algn="ctr"/>
            <a:r>
              <a:rPr lang="en-US" dirty="0">
                <a:hlinkClick r:id="rId4"/>
              </a:rPr>
              <a:t>https://</a:t>
            </a:r>
            <a:r>
              <a:rPr lang="en-US" dirty="0" smtClean="0">
                <a:hlinkClick r:id="rId4"/>
              </a:rPr>
              <a:t>youtu.be/viS1ps0r4K0</a:t>
            </a:r>
            <a:r>
              <a:rPr lang="en-US" dirty="0" smtClean="0"/>
              <a:t> </a:t>
            </a:r>
            <a:endParaRPr lang="en-US" dirty="0"/>
          </a:p>
        </p:txBody>
      </p:sp>
      <p:pic>
        <p:nvPicPr>
          <p:cNvPr id="6" name="viS1ps0r4K0?rel=0"/>
          <p:cNvPicPr>
            <a:picLocks noGrp="1" noRot="1" noChangeAspect="1"/>
          </p:cNvPicPr>
          <p:nvPr>
            <p:ph idx="1"/>
            <a:videoFile r:link="rId1"/>
          </p:nvPr>
        </p:nvPicPr>
        <p:blipFill>
          <a:blip r:embed="rId5"/>
          <a:stretch>
            <a:fillRect/>
          </a:stretch>
        </p:blipFill>
        <p:spPr>
          <a:xfrm>
            <a:off x="1277620" y="2819400"/>
            <a:ext cx="6664960" cy="3749040"/>
          </a:xfrm>
          <a:prstGeom prst="rect">
            <a:avLst/>
          </a:prstGeom>
        </p:spPr>
      </p:pic>
    </p:spTree>
    <p:extLst>
      <p:ext uri="{BB962C8B-B14F-4D97-AF65-F5344CB8AC3E}">
        <p14:creationId xmlns:p14="http://schemas.microsoft.com/office/powerpoint/2010/main" val="189640608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Children ages 19-35 months who received the 4:3:1:3:3:1:4 vaccine series, by race/ethnicity, 2009-2012</a:t>
            </a:r>
            <a:endParaRPr lang="en-US" sz="2000" dirty="0"/>
          </a:p>
        </p:txBody>
      </p:sp>
      <p:graphicFrame>
        <p:nvGraphicFramePr>
          <p:cNvPr id="5" name="Chart 4"/>
          <p:cNvGraphicFramePr/>
          <p:nvPr>
            <p:extLst>
              <p:ext uri="{D42A27DB-BD31-4B8C-83A1-F6EECF244321}">
                <p14:modId xmlns:p14="http://schemas.microsoft.com/office/powerpoint/2010/main" val="2055147525"/>
              </p:ext>
            </p:extLst>
          </p:nvPr>
        </p:nvGraphicFramePr>
        <p:xfrm>
          <a:off x="457200" y="1463040"/>
          <a:ext cx="82296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5303520"/>
            <a:ext cx="8229600" cy="1015663"/>
          </a:xfrm>
          <a:prstGeom prst="rect">
            <a:avLst/>
          </a:prstGeom>
          <a:noFill/>
        </p:spPr>
        <p:txBody>
          <a:bodyPr wrap="square" rtlCol="0">
            <a:spAutoFit/>
          </a:bodyPr>
          <a:lstStyle/>
          <a:p>
            <a:r>
              <a:rPr lang="en-US" sz="1000" b="1" dirty="0">
                <a:ea typeface="Times New Roman"/>
                <a:cs typeface="Times New Roman"/>
              </a:rPr>
              <a:t>Source: </a:t>
            </a:r>
            <a:r>
              <a:rPr lang="en-US" sz="1000" dirty="0">
                <a:ea typeface="Times New Roman"/>
                <a:cs typeface="Times New Roman"/>
              </a:rPr>
              <a:t>Centers for Disease Control and Prevention, National Center for Health Statistics and National Center for Immunization and Respiratory Diseases, National Immunization Survey, 2009-2012.</a:t>
            </a:r>
          </a:p>
          <a:p>
            <a:r>
              <a:rPr lang="en-US" sz="1000" b="1" dirty="0" smtClean="0">
                <a:ea typeface="Times New Roman"/>
                <a:cs typeface="Times New Roman"/>
              </a:rPr>
              <a:t>Note: </a:t>
            </a:r>
            <a:r>
              <a:rPr lang="en-US" sz="1000" dirty="0" smtClean="0">
                <a:ea typeface="Times New Roman"/>
                <a:cs typeface="Times New Roman"/>
              </a:rPr>
              <a:t>The 4:3:1:3:3:1:4 vaccine series </a:t>
            </a:r>
            <a:r>
              <a:rPr lang="en-US" sz="1000" dirty="0" smtClean="0"/>
              <a:t>refers </a:t>
            </a:r>
            <a:r>
              <a:rPr lang="en-US" sz="1000" dirty="0"/>
              <a:t>to 4 or more doses of diphtheria and tetanus toxoids and pertussis vaccine, or diphtheria and tetanus </a:t>
            </a:r>
            <a:r>
              <a:rPr lang="en-US" sz="1000" dirty="0" smtClean="0"/>
              <a:t>toxoids;</a:t>
            </a:r>
            <a:r>
              <a:rPr lang="en-US" sz="1000" dirty="0" smtClean="0">
                <a:ea typeface="Times New Roman"/>
                <a:cs typeface="Times New Roman"/>
              </a:rPr>
              <a:t> 3 or more doses of poliovirus vaccine; 1 or more doses of measles antigen-containing vaccine, including measles-mumps-rubella; 3 or more doses of </a:t>
            </a:r>
            <a:r>
              <a:rPr lang="en-US" sz="1000" i="1" dirty="0" smtClean="0">
                <a:ea typeface="Times New Roman"/>
                <a:cs typeface="Times New Roman"/>
              </a:rPr>
              <a:t>Haemophilus influenza </a:t>
            </a:r>
            <a:r>
              <a:rPr lang="en-US" sz="1000" dirty="0" smtClean="0">
                <a:ea typeface="Times New Roman"/>
                <a:cs typeface="Times New Roman"/>
              </a:rPr>
              <a:t>(</a:t>
            </a:r>
            <a:r>
              <a:rPr lang="en-US" sz="1000" dirty="0" err="1" smtClean="0">
                <a:ea typeface="Times New Roman"/>
                <a:cs typeface="Times New Roman"/>
              </a:rPr>
              <a:t>Hib</a:t>
            </a:r>
            <a:r>
              <a:rPr lang="en-US" sz="1000" dirty="0" smtClean="0">
                <a:ea typeface="Times New Roman"/>
                <a:cs typeface="Times New Roman"/>
              </a:rPr>
              <a:t>)</a:t>
            </a:r>
            <a:r>
              <a:rPr lang="en-US" sz="1000" i="1" dirty="0" smtClean="0">
                <a:ea typeface="Times New Roman"/>
                <a:cs typeface="Times New Roman"/>
              </a:rPr>
              <a:t> </a:t>
            </a:r>
            <a:r>
              <a:rPr lang="en-US" sz="1000" dirty="0" smtClean="0">
                <a:ea typeface="Times New Roman"/>
                <a:cs typeface="Times New Roman"/>
              </a:rPr>
              <a:t>type b vaccine; 3 or more doses of hepatitis B vaccine; 1 or more doses of varicella vaccine; and 4 or more doses of pneumococcal conjugate vaccine. Full </a:t>
            </a:r>
            <a:r>
              <a:rPr lang="en-US" sz="1000" dirty="0">
                <a:ea typeface="Times New Roman"/>
                <a:cs typeface="Times New Roman"/>
              </a:rPr>
              <a:t>series </a:t>
            </a:r>
            <a:r>
              <a:rPr lang="en-US" sz="1000" dirty="0" smtClean="0">
                <a:ea typeface="Times New Roman"/>
                <a:cs typeface="Times New Roman"/>
              </a:rPr>
              <a:t>of </a:t>
            </a:r>
            <a:r>
              <a:rPr lang="en-US" sz="1000" dirty="0" err="1" smtClean="0">
                <a:ea typeface="Times New Roman"/>
                <a:cs typeface="Times New Roman"/>
              </a:rPr>
              <a:t>Hib</a:t>
            </a:r>
            <a:r>
              <a:rPr lang="en-US" sz="1000" dirty="0" smtClean="0">
                <a:ea typeface="Times New Roman"/>
                <a:cs typeface="Times New Roman"/>
              </a:rPr>
              <a:t> vaccine </a:t>
            </a:r>
            <a:r>
              <a:rPr lang="en-US" sz="1000" dirty="0">
                <a:ea typeface="Times New Roman"/>
                <a:cs typeface="Times New Roman"/>
              </a:rPr>
              <a:t>is ≥3 or ≥4 doses, depending on brand </a:t>
            </a:r>
            <a:r>
              <a:rPr lang="en-US" sz="1000" dirty="0" smtClean="0">
                <a:ea typeface="Times New Roman"/>
                <a:cs typeface="Times New Roman"/>
              </a:rPr>
              <a:t>type.</a:t>
            </a:r>
          </a:p>
        </p:txBody>
      </p:sp>
    </p:spTree>
    <p:extLst>
      <p:ext uri="{BB962C8B-B14F-4D97-AF65-F5344CB8AC3E}">
        <p14:creationId xmlns:p14="http://schemas.microsoft.com/office/powerpoint/2010/main" val="343315530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8372" cy="868362"/>
          </a:xfrm>
        </p:spPr>
        <p:txBody>
          <a:bodyPr>
            <a:noAutofit/>
          </a:bodyPr>
          <a:lstStyle/>
          <a:p>
            <a:r>
              <a:rPr lang="en-US" sz="1800" dirty="0" smtClean="0"/>
              <a:t>Adults with obesity who ever received advice from a health provider to exercise more and who received advice to eat </a:t>
            </a:r>
            <a:r>
              <a:rPr lang="en-US" sz="1800" dirty="0"/>
              <a:t>fewer high-fat or high-cholesterol </a:t>
            </a:r>
            <a:r>
              <a:rPr lang="en-US" sz="1800" dirty="0" smtClean="0"/>
              <a:t>foods, by race/ethnicity, 2002-2012</a:t>
            </a:r>
            <a:endParaRPr lang="en-US" sz="18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964379765"/>
              </p:ext>
            </p:extLst>
          </p:nvPr>
        </p:nvGraphicFramePr>
        <p:xfrm>
          <a:off x="457200" y="1463040"/>
          <a:ext cx="4114800" cy="420624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8972" y="5760720"/>
            <a:ext cx="8229600" cy="707886"/>
          </a:xfrm>
          <a:prstGeom prst="rect">
            <a:avLst/>
          </a:prstGeom>
          <a:noFill/>
        </p:spPr>
        <p:txBody>
          <a:bodyPr wrap="square" rtlCol="0">
            <a:spAutoFit/>
          </a:bodyPr>
          <a:lstStyle/>
          <a:p>
            <a:r>
              <a:rPr lang="en-US" sz="1000" b="1" dirty="0"/>
              <a:t>Source: </a:t>
            </a:r>
            <a:r>
              <a:rPr lang="en-US" sz="1000" dirty="0"/>
              <a:t>Agency for Healthcare Research and Quality, Medical Expenditure Panel Survey, </a:t>
            </a:r>
            <a:r>
              <a:rPr lang="en-US" sz="1000" dirty="0" smtClean="0"/>
              <a:t>2002-2012.</a:t>
            </a:r>
            <a:endParaRPr lang="en-US" sz="1000" dirty="0"/>
          </a:p>
          <a:p>
            <a:r>
              <a:rPr lang="en-US" sz="1000" b="1" dirty="0"/>
              <a:t>Denominator: </a:t>
            </a:r>
            <a:r>
              <a:rPr lang="en-US" sz="1000" dirty="0"/>
              <a:t>Civilian noninstitutionalized adults age 18 and over with obesity.</a:t>
            </a:r>
          </a:p>
          <a:p>
            <a:r>
              <a:rPr lang="en-US" sz="1000" b="1" dirty="0"/>
              <a:t>Note: </a:t>
            </a:r>
            <a:r>
              <a:rPr lang="en-US" sz="1000" dirty="0"/>
              <a:t>Estimates are age adjusted to the 2000 U.S. standard population using three age groups: 18-44, 45-64, and 65 and over. Obesity is defined as a body mass index of 30 or higher.</a:t>
            </a:r>
            <a:r>
              <a:rPr lang="en-US" sz="1000" b="1" dirty="0"/>
              <a:t> </a:t>
            </a:r>
            <a:endParaRPr lang="en-US" sz="1000" dirty="0"/>
          </a:p>
        </p:txBody>
      </p:sp>
      <p:graphicFrame>
        <p:nvGraphicFramePr>
          <p:cNvPr id="9" name="Content Placeholder 4"/>
          <p:cNvGraphicFramePr>
            <a:graphicFrameLocks noGrp="1"/>
          </p:cNvGraphicFramePr>
          <p:nvPr>
            <p:ph sz="half" idx="1"/>
            <p:extLst>
              <p:ext uri="{D42A27DB-BD31-4B8C-83A1-F6EECF244321}">
                <p14:modId xmlns:p14="http://schemas.microsoft.com/office/powerpoint/2010/main" val="1498935273"/>
              </p:ext>
            </p:extLst>
          </p:nvPr>
        </p:nvGraphicFramePr>
        <p:xfrm>
          <a:off x="4572000" y="1463040"/>
          <a:ext cx="4114800" cy="42062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6593203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normAutofit fontScale="90000"/>
          </a:bodyPr>
          <a:lstStyle/>
          <a:p>
            <a:r>
              <a:rPr lang="en-US" altLang="en-US" smtClean="0"/>
              <a:t>AHRQ Health Care Innovations in Weight Management</a:t>
            </a:r>
            <a:endParaRPr lang="en-US" altLang="en-US" dirty="0"/>
          </a:p>
        </p:txBody>
      </p:sp>
      <p:sp>
        <p:nvSpPr>
          <p:cNvPr id="9218" name="Rectangle 2"/>
          <p:cNvSpPr>
            <a:spLocks noGrp="1" noChangeArrowheads="1"/>
          </p:cNvSpPr>
          <p:nvPr>
            <p:ph type="body" idx="1"/>
          </p:nvPr>
        </p:nvSpPr>
        <p:spPr/>
        <p:txBody>
          <a:bodyPr/>
          <a:lstStyle/>
          <a:p>
            <a:pPr marL="0" indent="0">
              <a:buNone/>
            </a:pPr>
            <a:r>
              <a:rPr lang="en-US" altLang="en-US" dirty="0" smtClean="0">
                <a:hlinkClick r:id="rId3"/>
              </a:rPr>
              <a:t>Lutheran Family Health Centers</a:t>
            </a:r>
            <a:r>
              <a:rPr lang="en-US" altLang="en-US" dirty="0" smtClean="0"/>
              <a:t> </a:t>
            </a:r>
          </a:p>
          <a:p>
            <a:r>
              <a:rPr lang="en-US" altLang="en-US" dirty="0" smtClean="0"/>
              <a:t>Location: Brooklyn, New York</a:t>
            </a:r>
          </a:p>
          <a:p>
            <a:r>
              <a:rPr lang="en-US" altLang="en-US" dirty="0" smtClean="0"/>
              <a:t>Population: Children in 3rd and 4th grades</a:t>
            </a:r>
          </a:p>
          <a:p>
            <a:r>
              <a:rPr lang="en-US" altLang="en-US" dirty="0" smtClean="0"/>
              <a:t>Intervention: With its school-based health program at PS 24, developed </a:t>
            </a:r>
            <a:r>
              <a:rPr lang="en-US" altLang="en-US" dirty="0" err="1" smtClean="0"/>
              <a:t>Cuerpo</a:t>
            </a:r>
            <a:r>
              <a:rPr lang="en-US" altLang="en-US" dirty="0" smtClean="0"/>
              <a:t> Sano/</a:t>
            </a:r>
            <a:r>
              <a:rPr lang="en-US" altLang="en-US" dirty="0" err="1" smtClean="0"/>
              <a:t>Mente</a:t>
            </a:r>
            <a:r>
              <a:rPr lang="en-US" altLang="en-US" dirty="0" smtClean="0"/>
              <a:t> Sana, a 36-week weight management program.</a:t>
            </a:r>
          </a:p>
          <a:p>
            <a:r>
              <a:rPr lang="en-US" altLang="en-US" dirty="0" smtClean="0"/>
              <a:t>Outcomes: Data on the program’s effectiveness are not yet available. </a:t>
            </a:r>
            <a:endParaRPr lang="en-US" altLang="en-US" dirty="0"/>
          </a:p>
        </p:txBody>
      </p:sp>
    </p:spTree>
    <p:extLst>
      <p:ext uri="{BB962C8B-B14F-4D97-AF65-F5344CB8AC3E}">
        <p14:creationId xmlns:p14="http://schemas.microsoft.com/office/powerpoint/2010/main" val="26537962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1800" dirty="0"/>
              <a:t>Hospital patients who received pneumococcal </a:t>
            </a:r>
            <a:r>
              <a:rPr lang="en-US" sz="1800" dirty="0" smtClean="0"/>
              <a:t>immunization and influenza immunization, by race/ethnicity, </a:t>
            </a:r>
            <a:r>
              <a:rPr lang="en-US" sz="1800" dirty="0"/>
              <a:t>2012</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9744254"/>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p:cNvSpPr txBox="1"/>
          <p:nvPr/>
        </p:nvSpPr>
        <p:spPr>
          <a:xfrm>
            <a:off x="1920240" y="1981200"/>
            <a:ext cx="2103120" cy="274320"/>
          </a:xfrm>
          <a:prstGeom prst="rect">
            <a:avLst/>
          </a:prstGeom>
          <a:ln>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smtClean="0"/>
              <a:t>2012 Achievable Benchmark: 93%</a:t>
            </a:r>
            <a:endParaRPr lang="en-US" sz="1000" dirty="0"/>
          </a:p>
        </p:txBody>
      </p:sp>
      <p:sp>
        <p:nvSpPr>
          <p:cNvPr id="6" name="Rectangle 5"/>
          <p:cNvSpPr/>
          <p:nvPr/>
        </p:nvSpPr>
        <p:spPr>
          <a:xfrm>
            <a:off x="457200" y="5669280"/>
            <a:ext cx="8229600" cy="707886"/>
          </a:xfrm>
          <a:prstGeom prst="rect">
            <a:avLst/>
          </a:prstGeom>
        </p:spPr>
        <p:txBody>
          <a:bodyPr wrap="square">
            <a:spAutoFit/>
          </a:bodyPr>
          <a:lstStyle/>
          <a:p>
            <a:r>
              <a:rPr lang="en-US" sz="1000" b="1" dirty="0" smtClean="0">
                <a:solidFill>
                  <a:prstClr val="black"/>
                </a:solidFill>
              </a:rPr>
              <a:t>Key:</a:t>
            </a:r>
            <a:r>
              <a:rPr lang="en-US" sz="1000" dirty="0" smtClean="0">
                <a:solidFill>
                  <a:prstClr val="black"/>
                </a:solidFill>
              </a:rPr>
              <a:t> </a:t>
            </a:r>
            <a:r>
              <a:rPr lang="en-US" sz="1000" b="1" dirty="0"/>
              <a:t>: </a:t>
            </a:r>
            <a:r>
              <a:rPr lang="en-US" sz="1000" dirty="0"/>
              <a:t>AI/AN = American Indian or Alaska Native</a:t>
            </a:r>
            <a:r>
              <a:rPr lang="en-US" sz="1000" dirty="0" smtClean="0"/>
              <a:t>.</a:t>
            </a:r>
            <a:endParaRPr lang="en-US" sz="1000" b="1" dirty="0" smtClean="0">
              <a:solidFill>
                <a:prstClr val="black"/>
              </a:solidFill>
            </a:endParaRPr>
          </a:p>
          <a:p>
            <a:pPr lvl="0"/>
            <a:r>
              <a:rPr lang="en-US" sz="1000" b="1" dirty="0" smtClean="0">
                <a:solidFill>
                  <a:prstClr val="black"/>
                </a:solidFill>
              </a:rPr>
              <a:t>Source</a:t>
            </a:r>
            <a:r>
              <a:rPr lang="en-US" sz="1000" b="1" dirty="0">
                <a:solidFill>
                  <a:prstClr val="black"/>
                </a:solidFill>
              </a:rPr>
              <a:t>:</a:t>
            </a:r>
            <a:r>
              <a:rPr lang="en-US" sz="1000" dirty="0">
                <a:solidFill>
                  <a:prstClr val="black"/>
                </a:solidFill>
              </a:rPr>
              <a:t> Centers for </a:t>
            </a:r>
            <a:r>
              <a:rPr lang="en-US" sz="1000" dirty="0" smtClean="0">
                <a:solidFill>
                  <a:prstClr val="black"/>
                </a:solidFill>
              </a:rPr>
              <a:t>Medicare &amp; Medicaid Services, Medicare Quality Improvement Organization Program, 2012.</a:t>
            </a:r>
            <a:endParaRPr lang="en-US" sz="1000" dirty="0">
              <a:solidFill>
                <a:prstClr val="black"/>
              </a:solidFill>
            </a:endParaRPr>
          </a:p>
          <a:p>
            <a:pPr lvl="0"/>
            <a:r>
              <a:rPr lang="en-US" sz="1000" b="1" dirty="0" smtClean="0">
                <a:solidFill>
                  <a:prstClr val="black"/>
                </a:solidFill>
              </a:rPr>
              <a:t>Denominator for Pneumococcal Immunization:</a:t>
            </a:r>
            <a:r>
              <a:rPr lang="en-US" sz="1000" dirty="0" smtClean="0">
                <a:solidFill>
                  <a:prstClr val="black"/>
                </a:solidFill>
              </a:rPr>
              <a:t> Discharged hospital patients age 65 and over or ages 6-64 with a high risk condition.</a:t>
            </a:r>
          </a:p>
          <a:p>
            <a:r>
              <a:rPr lang="en-US" sz="1000" b="1" dirty="0" smtClean="0">
                <a:solidFill>
                  <a:prstClr val="black"/>
                </a:solidFill>
              </a:rPr>
              <a:t>Denominator for Influenza Immunization:</a:t>
            </a:r>
            <a:r>
              <a:rPr lang="en-US" sz="1000" dirty="0" smtClean="0">
                <a:solidFill>
                  <a:prstClr val="black"/>
                </a:solidFill>
              </a:rPr>
              <a:t> </a:t>
            </a:r>
            <a:r>
              <a:rPr lang="en-US" sz="1000" dirty="0">
                <a:solidFill>
                  <a:prstClr val="black"/>
                </a:solidFill>
              </a:rPr>
              <a:t>Hospital patients discharged in October-March</a:t>
            </a:r>
            <a:r>
              <a:rPr lang="en-US" sz="1000" dirty="0" smtClean="0">
                <a:solidFill>
                  <a:prstClr val="black"/>
                </a:solidFill>
              </a:rPr>
              <a:t>.</a:t>
            </a:r>
            <a:endParaRPr lang="en-US" sz="1000" dirty="0">
              <a:solidFill>
                <a:prstClr val="black"/>
              </a:solidFill>
            </a:endParaRPr>
          </a:p>
        </p:txBody>
      </p:sp>
      <p:graphicFrame>
        <p:nvGraphicFramePr>
          <p:cNvPr id="9" name="Content Placeholder 6"/>
          <p:cNvGraphicFramePr>
            <a:graphicFrameLocks/>
          </p:cNvGraphicFramePr>
          <p:nvPr>
            <p:extLst>
              <p:ext uri="{D42A27DB-BD31-4B8C-83A1-F6EECF244321}">
                <p14:modId xmlns:p14="http://schemas.microsoft.com/office/powerpoint/2010/main" val="938829986"/>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1"/>
          <p:cNvSpPr txBox="1"/>
          <p:nvPr/>
        </p:nvSpPr>
        <p:spPr>
          <a:xfrm>
            <a:off x="6035040" y="1981200"/>
            <a:ext cx="2103120" cy="274320"/>
          </a:xfrm>
          <a:prstGeom prst="rect">
            <a:avLst/>
          </a:prstGeom>
          <a:ln>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smtClean="0"/>
              <a:t>2012 Achievable Benchmark: 93%</a:t>
            </a:r>
            <a:endParaRPr lang="en-US" sz="1000" dirty="0"/>
          </a:p>
        </p:txBody>
      </p:sp>
    </p:spTree>
    <p:extLst>
      <p:ext uri="{BB962C8B-B14F-4D97-AF65-F5344CB8AC3E}">
        <p14:creationId xmlns:p14="http://schemas.microsoft.com/office/powerpoint/2010/main" val="363905747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smtClean="0"/>
              <a:t>Adult home health patients whose ability to move or walk around improved </a:t>
            </a:r>
            <a:r>
              <a:rPr lang="en-US" sz="2000" dirty="0"/>
              <a:t>and whose episodes of shortness of breath </a:t>
            </a:r>
            <a:r>
              <a:rPr lang="en-US" sz="2000" dirty="0" smtClean="0"/>
              <a:t>decreased, by race/ethnicity, 2010-2012</a:t>
            </a:r>
            <a:endParaRPr lang="en-US" sz="2000" dirty="0"/>
          </a:p>
        </p:txBody>
      </p:sp>
      <p:graphicFrame>
        <p:nvGraphicFramePr>
          <p:cNvPr id="13" name="Content Placeholder 5"/>
          <p:cNvGraphicFramePr>
            <a:graphicFrameLocks noGrp="1"/>
          </p:cNvGraphicFramePr>
          <p:nvPr>
            <p:ph sz="half" idx="2"/>
            <p:extLst>
              <p:ext uri="{D42A27DB-BD31-4B8C-83A1-F6EECF244321}">
                <p14:modId xmlns:p14="http://schemas.microsoft.com/office/powerpoint/2010/main" val="1192242607"/>
              </p:ext>
            </p:extLst>
          </p:nvPr>
        </p:nvGraphicFramePr>
        <p:xfrm>
          <a:off x="4572000" y="1463040"/>
          <a:ext cx="4114800" cy="4297680"/>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Connector 11"/>
          <p:cNvCxnSpPr/>
          <p:nvPr/>
        </p:nvCxnSpPr>
        <p:spPr>
          <a:xfrm>
            <a:off x="5358384" y="2524442"/>
            <a:ext cx="329184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57200" y="5852160"/>
            <a:ext cx="8229600" cy="553998"/>
          </a:xfrm>
          <a:prstGeom prst="rect">
            <a:avLst/>
          </a:prstGeom>
          <a:noFill/>
        </p:spPr>
        <p:txBody>
          <a:bodyPr wrap="square" rtlCol="0">
            <a:spAutoFit/>
          </a:bodyPr>
          <a:lstStyle/>
          <a:p>
            <a:r>
              <a:rPr lang="en-US" sz="1000" b="1" dirty="0"/>
              <a:t>Source: </a:t>
            </a:r>
            <a:r>
              <a:rPr lang="en-US" sz="1000" dirty="0"/>
              <a:t>Centers for Medicare &amp; Medicaid Services, Outcome and Assessment Information Set (OASIS), </a:t>
            </a:r>
            <a:r>
              <a:rPr lang="en-US" sz="1000" dirty="0" smtClean="0"/>
              <a:t>2010-2012. </a:t>
            </a:r>
            <a:endParaRPr lang="en-US" sz="1000" dirty="0"/>
          </a:p>
          <a:p>
            <a:r>
              <a:rPr lang="en-US" sz="1000" b="1" dirty="0"/>
              <a:t>Denominator: </a:t>
            </a:r>
            <a:r>
              <a:rPr lang="en-US" sz="1000" dirty="0"/>
              <a:t>Adult </a:t>
            </a:r>
            <a:r>
              <a:rPr lang="en-US" sz="1000" dirty="0" err="1"/>
              <a:t>nonmaternity</a:t>
            </a:r>
            <a:r>
              <a:rPr lang="en-US" sz="1000" dirty="0"/>
              <a:t> patients completing an episode of skilled home health care. </a:t>
            </a:r>
          </a:p>
          <a:p>
            <a:r>
              <a:rPr lang="en-US" sz="1000" b="1" dirty="0"/>
              <a:t>Note: </a:t>
            </a:r>
            <a:r>
              <a:rPr lang="en-US" sz="1000" dirty="0" smtClean="0"/>
              <a:t>Starting </a:t>
            </a:r>
            <a:r>
              <a:rPr lang="en-US" sz="1000" dirty="0"/>
              <a:t>January 1, 2010, the patient assessment instrument for home health agencies was changed to OASIS-C. </a:t>
            </a:r>
          </a:p>
        </p:txBody>
      </p:sp>
      <p:graphicFrame>
        <p:nvGraphicFramePr>
          <p:cNvPr id="18" name="Content Placeholder 5"/>
          <p:cNvGraphicFramePr>
            <a:graphicFrameLocks noGrp="1"/>
          </p:cNvGraphicFramePr>
          <p:nvPr>
            <p:ph sz="half" idx="2"/>
            <p:extLst>
              <p:ext uri="{D42A27DB-BD31-4B8C-83A1-F6EECF244321}">
                <p14:modId xmlns:p14="http://schemas.microsoft.com/office/powerpoint/2010/main" val="1616622556"/>
              </p:ext>
            </p:extLst>
          </p:nvPr>
        </p:nvGraphicFramePr>
        <p:xfrm>
          <a:off x="457200" y="1463040"/>
          <a:ext cx="4114800" cy="429768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1828800" y="2651760"/>
            <a:ext cx="2103120" cy="209288"/>
          </a:xfrm>
          <a:prstGeom prst="rect">
            <a:avLst/>
          </a:prstGeom>
          <a:noFill/>
          <a:ln>
            <a:solidFill>
              <a:schemeClr val="tx1"/>
            </a:solidFill>
          </a:ln>
        </p:spPr>
        <p:txBody>
          <a:bodyPr wrap="square" lIns="27432" tIns="27432" rIns="27432" bIns="27432" rtlCol="0">
            <a:spAutoFit/>
          </a:bodyPr>
          <a:lstStyle/>
          <a:p>
            <a:r>
              <a:rPr lang="en-US" sz="1000" dirty="0" smtClean="0"/>
              <a:t>2010 Achievable Benchmark: 62.5%</a:t>
            </a:r>
            <a:endParaRPr lang="en-US" sz="1000" dirty="0"/>
          </a:p>
        </p:txBody>
      </p:sp>
      <p:cxnSp>
        <p:nvCxnSpPr>
          <p:cNvPr id="9" name="Straight Connector 8"/>
          <p:cNvCxnSpPr/>
          <p:nvPr/>
        </p:nvCxnSpPr>
        <p:spPr>
          <a:xfrm>
            <a:off x="1219200" y="2990713"/>
            <a:ext cx="329184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2"/>
          <p:cNvSpPr txBox="1"/>
          <p:nvPr/>
        </p:nvSpPr>
        <p:spPr>
          <a:xfrm>
            <a:off x="5852160" y="2247900"/>
            <a:ext cx="2286000" cy="246221"/>
          </a:xfrm>
          <a:prstGeom prst="rect">
            <a:avLst/>
          </a:prstGeom>
          <a:no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smtClean="0">
                <a:latin typeface="Arial" panose="020B0604020202020204" pitchFamily="34" charset="0"/>
                <a:cs typeface="Arial" panose="020B0604020202020204" pitchFamily="34" charset="0"/>
              </a:rPr>
              <a:t>2010 Achievable Benchmark: 70.7% </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5962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HHS Data Collection Standards for Race and Ethnicity, 2011</a:t>
            </a:r>
            <a:endParaRPr lang="en-US" dirty="0"/>
          </a:p>
        </p:txBody>
      </p:sp>
      <p:sp>
        <p:nvSpPr>
          <p:cNvPr id="4" name="Content Placeholder 3"/>
          <p:cNvSpPr>
            <a:spLocks noGrp="1"/>
          </p:cNvSpPr>
          <p:nvPr>
            <p:ph sz="half" idx="1"/>
          </p:nvPr>
        </p:nvSpPr>
        <p:spPr>
          <a:xfrm>
            <a:off x="457200" y="1371600"/>
            <a:ext cx="4572000" cy="5486400"/>
          </a:xfrm>
        </p:spPr>
        <p:txBody>
          <a:bodyPr>
            <a:noAutofit/>
          </a:bodyPr>
          <a:lstStyle/>
          <a:p>
            <a:pPr marL="0" indent="0">
              <a:buNone/>
            </a:pPr>
            <a:r>
              <a:rPr lang="en-US" sz="1150" dirty="0" smtClean="0"/>
              <a:t>Are </a:t>
            </a:r>
            <a:r>
              <a:rPr lang="en-US" sz="1150" dirty="0"/>
              <a:t>you of Hispanic, Latino/a, or Spanish origin? </a:t>
            </a:r>
            <a:r>
              <a:rPr lang="en-US" sz="1150" dirty="0" smtClean="0"/>
              <a:t>(One </a:t>
            </a:r>
            <a:r>
              <a:rPr lang="en-US" sz="1150" dirty="0"/>
              <a:t>or more categories may be marked) </a:t>
            </a:r>
            <a:endParaRPr lang="en-US" sz="1150" dirty="0" smtClean="0"/>
          </a:p>
          <a:p>
            <a:pPr marL="228600" indent="-228600">
              <a:buSzPct val="100000"/>
              <a:buFont typeface="+mj-lt"/>
              <a:buAutoNum type="alphaLcPeriod"/>
            </a:pPr>
            <a:r>
              <a:rPr lang="en-US" sz="1150" dirty="0"/>
              <a:t>____ </a:t>
            </a:r>
            <a:r>
              <a:rPr lang="en-US" sz="1150" dirty="0" smtClean="0"/>
              <a:t>No</a:t>
            </a:r>
            <a:r>
              <a:rPr lang="en-US" sz="1150" dirty="0"/>
              <a:t>, not of Hispanic, Latino/a, or Spanish origin; </a:t>
            </a:r>
          </a:p>
          <a:p>
            <a:pPr marL="228600" indent="-228600">
              <a:buSzPct val="100000"/>
              <a:buFont typeface="+mj-lt"/>
              <a:buAutoNum type="alphaLcPeriod"/>
            </a:pPr>
            <a:r>
              <a:rPr lang="en-US" sz="1150" dirty="0"/>
              <a:t>____ </a:t>
            </a:r>
            <a:r>
              <a:rPr lang="en-US" sz="1150" dirty="0" smtClean="0"/>
              <a:t>Yes</a:t>
            </a:r>
            <a:r>
              <a:rPr lang="en-US" sz="1150" dirty="0"/>
              <a:t>, Mexican, Mexican-American, Chicano/a; </a:t>
            </a:r>
          </a:p>
          <a:p>
            <a:pPr marL="228600" indent="-228600">
              <a:buSzPct val="100000"/>
              <a:buFont typeface="+mj-lt"/>
              <a:buAutoNum type="alphaLcPeriod"/>
            </a:pPr>
            <a:r>
              <a:rPr lang="en-US" sz="1150" dirty="0"/>
              <a:t>____ </a:t>
            </a:r>
            <a:r>
              <a:rPr lang="en-US" sz="1150" dirty="0" smtClean="0"/>
              <a:t>Yes</a:t>
            </a:r>
            <a:r>
              <a:rPr lang="en-US" sz="1150" dirty="0"/>
              <a:t>, Puerto Rican; </a:t>
            </a:r>
          </a:p>
          <a:p>
            <a:pPr marL="228600" indent="-228600">
              <a:buSzPct val="100000"/>
              <a:buFont typeface="+mj-lt"/>
              <a:buAutoNum type="alphaLcPeriod"/>
            </a:pPr>
            <a:r>
              <a:rPr lang="en-US" sz="1150" dirty="0"/>
              <a:t>____ </a:t>
            </a:r>
            <a:r>
              <a:rPr lang="en-US" sz="1150" dirty="0" smtClean="0"/>
              <a:t>Yes</a:t>
            </a:r>
            <a:r>
              <a:rPr lang="en-US" sz="1150" dirty="0"/>
              <a:t>, Cuban; </a:t>
            </a:r>
          </a:p>
          <a:p>
            <a:pPr marL="228600" indent="-228600">
              <a:buSzPct val="100000"/>
              <a:buFont typeface="+mj-lt"/>
              <a:buAutoNum type="alphaLcPeriod"/>
            </a:pPr>
            <a:r>
              <a:rPr lang="en-US" sz="1150" dirty="0"/>
              <a:t>____ </a:t>
            </a:r>
            <a:r>
              <a:rPr lang="en-US" sz="1150" dirty="0" smtClean="0"/>
              <a:t>Yes</a:t>
            </a:r>
            <a:r>
              <a:rPr lang="en-US" sz="1150" dirty="0"/>
              <a:t>, another Hispanic, Latino/a, or Spanish </a:t>
            </a:r>
            <a:r>
              <a:rPr lang="en-US" sz="1150" dirty="0" smtClean="0"/>
              <a:t>origin</a:t>
            </a:r>
            <a:endParaRPr lang="en-US" sz="1150" dirty="0"/>
          </a:p>
          <a:p>
            <a:endParaRPr lang="en-US" sz="1150" dirty="0"/>
          </a:p>
          <a:p>
            <a:pPr marL="0" indent="0">
              <a:buNone/>
            </a:pPr>
            <a:r>
              <a:rPr lang="en-US" sz="1150" dirty="0" smtClean="0"/>
              <a:t>What </a:t>
            </a:r>
            <a:r>
              <a:rPr lang="en-US" sz="1150" dirty="0"/>
              <a:t>is your race? (One or more categories may be selected) </a:t>
            </a:r>
          </a:p>
          <a:p>
            <a:pPr marL="228600" indent="-228600">
              <a:buSzPct val="100000"/>
              <a:buFont typeface="+mj-lt"/>
              <a:buAutoNum type="alphaLcPeriod"/>
            </a:pPr>
            <a:r>
              <a:rPr lang="en-US" sz="1150" dirty="0"/>
              <a:t>____White </a:t>
            </a:r>
          </a:p>
          <a:p>
            <a:pPr marL="228600" indent="-228600">
              <a:buSzPct val="100000"/>
              <a:buFont typeface="+mj-lt"/>
              <a:buAutoNum type="alphaLcPeriod"/>
            </a:pPr>
            <a:r>
              <a:rPr lang="en-US" sz="1150" dirty="0"/>
              <a:t>____Black or African American </a:t>
            </a:r>
          </a:p>
          <a:p>
            <a:pPr marL="228600" indent="-228600">
              <a:buSzPct val="100000"/>
              <a:buFont typeface="+mj-lt"/>
              <a:buAutoNum type="alphaLcPeriod"/>
            </a:pPr>
            <a:r>
              <a:rPr lang="en-US" sz="1150" dirty="0"/>
              <a:t>____American Indian or Alaska Native </a:t>
            </a:r>
          </a:p>
          <a:p>
            <a:pPr marL="228600" indent="-228600">
              <a:buSzPct val="100000"/>
              <a:buFont typeface="+mj-lt"/>
              <a:buAutoNum type="alphaLcPeriod"/>
            </a:pPr>
            <a:endParaRPr lang="en-US" sz="1150" dirty="0" smtClean="0"/>
          </a:p>
          <a:p>
            <a:pPr marL="228600" indent="-228600">
              <a:buSzPct val="100000"/>
              <a:buFont typeface="+mj-lt"/>
              <a:buAutoNum type="alphaLcPeriod"/>
            </a:pPr>
            <a:r>
              <a:rPr lang="en-US" sz="1150" dirty="0" smtClean="0"/>
              <a:t>____</a:t>
            </a:r>
            <a:r>
              <a:rPr lang="en-US" sz="1150" dirty="0"/>
              <a:t>Asian Indian </a:t>
            </a:r>
          </a:p>
          <a:p>
            <a:pPr marL="228600" indent="-228600">
              <a:buSzPct val="100000"/>
              <a:buFont typeface="+mj-lt"/>
              <a:buAutoNum type="alphaLcPeriod"/>
            </a:pPr>
            <a:r>
              <a:rPr lang="en-US" sz="1150" dirty="0"/>
              <a:t>____Chinese </a:t>
            </a:r>
          </a:p>
          <a:p>
            <a:pPr marL="228600" indent="-228600">
              <a:buSzPct val="100000"/>
              <a:buFont typeface="+mj-lt"/>
              <a:buAutoNum type="alphaLcPeriod"/>
            </a:pPr>
            <a:r>
              <a:rPr lang="en-US" sz="1150" dirty="0"/>
              <a:t>____Filipino </a:t>
            </a:r>
          </a:p>
          <a:p>
            <a:pPr marL="228600" indent="-228600">
              <a:buSzPct val="100000"/>
              <a:buFont typeface="+mj-lt"/>
              <a:buAutoNum type="alphaLcPeriod"/>
            </a:pPr>
            <a:r>
              <a:rPr lang="en-US" sz="1150" dirty="0"/>
              <a:t>____Japanese </a:t>
            </a:r>
          </a:p>
          <a:p>
            <a:pPr marL="228600" indent="-228600">
              <a:buSzPct val="100000"/>
              <a:buFont typeface="+mj-lt"/>
              <a:buAutoNum type="alphaLcPeriod"/>
            </a:pPr>
            <a:r>
              <a:rPr lang="en-US" sz="1150" dirty="0"/>
              <a:t>____Korean </a:t>
            </a:r>
          </a:p>
          <a:p>
            <a:pPr marL="228600" indent="-228600">
              <a:buSzPct val="100000"/>
              <a:buFont typeface="+mj-lt"/>
              <a:buAutoNum type="alphaLcPeriod"/>
            </a:pPr>
            <a:r>
              <a:rPr lang="en-US" sz="1150" dirty="0"/>
              <a:t>____Vietnamese </a:t>
            </a:r>
          </a:p>
          <a:p>
            <a:pPr marL="228600" indent="-228600">
              <a:buSzPct val="100000"/>
              <a:buFont typeface="+mj-lt"/>
              <a:buAutoNum type="alphaLcPeriod"/>
            </a:pPr>
            <a:r>
              <a:rPr lang="en-US" sz="1150" dirty="0"/>
              <a:t>____Other Asian </a:t>
            </a:r>
          </a:p>
          <a:p>
            <a:pPr marL="228600" indent="-228600">
              <a:buSzPct val="100000"/>
              <a:buFont typeface="+mj-lt"/>
              <a:buAutoNum type="alphaLcPeriod"/>
            </a:pPr>
            <a:endParaRPr lang="en-US" sz="1150" dirty="0" smtClean="0"/>
          </a:p>
          <a:p>
            <a:pPr marL="228600" indent="-228600">
              <a:buSzPct val="100000"/>
              <a:buFont typeface="+mj-lt"/>
              <a:buAutoNum type="alphaLcPeriod"/>
            </a:pPr>
            <a:r>
              <a:rPr lang="en-US" sz="1150" dirty="0" smtClean="0"/>
              <a:t>____</a:t>
            </a:r>
            <a:r>
              <a:rPr lang="en-US" sz="1150" dirty="0"/>
              <a:t>Native Hawaiian </a:t>
            </a:r>
          </a:p>
          <a:p>
            <a:pPr marL="228600" indent="-228600">
              <a:buSzPct val="100000"/>
              <a:buFont typeface="+mj-lt"/>
              <a:buAutoNum type="alphaLcPeriod"/>
            </a:pPr>
            <a:r>
              <a:rPr lang="en-US" sz="1150" dirty="0"/>
              <a:t>____Guamanian or Chamorro </a:t>
            </a:r>
          </a:p>
          <a:p>
            <a:pPr marL="228600" indent="-228600">
              <a:buSzPct val="100000"/>
              <a:buFont typeface="+mj-lt"/>
              <a:buAutoNum type="alphaLcPeriod"/>
            </a:pPr>
            <a:r>
              <a:rPr lang="en-US" sz="1150" dirty="0"/>
              <a:t>____Samoan </a:t>
            </a:r>
          </a:p>
          <a:p>
            <a:pPr marL="228600" indent="-228600">
              <a:buSzPct val="100000"/>
              <a:buFont typeface="+mj-lt"/>
              <a:buAutoNum type="alphaLcPeriod"/>
            </a:pPr>
            <a:r>
              <a:rPr lang="en-US" sz="1150" dirty="0"/>
              <a:t>____Other Pacific Islander </a:t>
            </a:r>
          </a:p>
        </p:txBody>
      </p:sp>
      <p:sp>
        <p:nvSpPr>
          <p:cNvPr id="5" name="Content Placeholder 4"/>
          <p:cNvSpPr>
            <a:spLocks noGrp="1"/>
          </p:cNvSpPr>
          <p:nvPr>
            <p:ph sz="half" idx="2"/>
          </p:nvPr>
        </p:nvSpPr>
        <p:spPr>
          <a:xfrm>
            <a:off x="5105400" y="1600200"/>
            <a:ext cx="3581400" cy="5105400"/>
          </a:xfrm>
        </p:spPr>
        <p:txBody>
          <a:bodyPr>
            <a:noAutofit/>
          </a:bodyPr>
          <a:lstStyle/>
          <a:p>
            <a:endParaRPr lang="en-US" sz="1150" dirty="0" smtClean="0"/>
          </a:p>
          <a:p>
            <a:r>
              <a:rPr lang="en-US" sz="1150" dirty="0" smtClean="0"/>
              <a:t>These </a:t>
            </a:r>
            <a:r>
              <a:rPr lang="en-US" sz="1150" dirty="0"/>
              <a:t>categories roll up to the Hispanic or Latino category of the Office of Management and Budget (OMB) standard.</a:t>
            </a:r>
          </a:p>
          <a:p>
            <a:endParaRPr lang="en-US" sz="1150" dirty="0"/>
          </a:p>
          <a:p>
            <a:endParaRPr lang="en-US" sz="1150" dirty="0" smtClean="0"/>
          </a:p>
          <a:p>
            <a:endParaRPr lang="en-US" sz="1150" dirty="0"/>
          </a:p>
          <a:p>
            <a:endParaRPr lang="en-US" sz="1150" dirty="0" smtClean="0"/>
          </a:p>
          <a:p>
            <a:endParaRPr lang="en-US" sz="1150" dirty="0" smtClean="0"/>
          </a:p>
          <a:p>
            <a:r>
              <a:rPr lang="en-US" sz="1150" dirty="0" smtClean="0"/>
              <a:t>These </a:t>
            </a:r>
            <a:r>
              <a:rPr lang="en-US" sz="1150" dirty="0"/>
              <a:t>categories are part of the current OMB standard.</a:t>
            </a:r>
          </a:p>
          <a:p>
            <a:endParaRPr lang="en-US" sz="1150" dirty="0"/>
          </a:p>
          <a:p>
            <a:endParaRPr lang="en-US" sz="1150" dirty="0"/>
          </a:p>
          <a:p>
            <a:endParaRPr lang="en-US" sz="1150" dirty="0" smtClean="0"/>
          </a:p>
          <a:p>
            <a:r>
              <a:rPr lang="en-US" sz="1150" dirty="0" smtClean="0"/>
              <a:t>These </a:t>
            </a:r>
            <a:r>
              <a:rPr lang="en-US" sz="1150" dirty="0"/>
              <a:t>categories roll up to the Asian category of the OMB standard.</a:t>
            </a:r>
          </a:p>
          <a:p>
            <a:endParaRPr lang="en-US" sz="1150" dirty="0"/>
          </a:p>
          <a:p>
            <a:endParaRPr lang="en-US" sz="1150" dirty="0"/>
          </a:p>
          <a:p>
            <a:endParaRPr lang="en-US" sz="1150" dirty="0"/>
          </a:p>
          <a:p>
            <a:endParaRPr lang="en-US" sz="1150" dirty="0"/>
          </a:p>
          <a:p>
            <a:endParaRPr lang="en-US" sz="1150" dirty="0" smtClean="0"/>
          </a:p>
          <a:p>
            <a:r>
              <a:rPr lang="en-US" sz="1150" dirty="0" smtClean="0"/>
              <a:t>These </a:t>
            </a:r>
            <a:r>
              <a:rPr lang="en-US" sz="1150" dirty="0"/>
              <a:t>categories roll up to the Native Hawaiian or Other Pacific Islander category of the OMB standard.</a:t>
            </a:r>
          </a:p>
          <a:p>
            <a:endParaRPr lang="en-US" sz="1150" dirty="0"/>
          </a:p>
        </p:txBody>
      </p:sp>
    </p:spTree>
    <p:extLst>
      <p:ext uri="{BB962C8B-B14F-4D97-AF65-F5344CB8AC3E}">
        <p14:creationId xmlns:p14="http://schemas.microsoft.com/office/powerpoint/2010/main" val="40596796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t>Adult home health </a:t>
            </a:r>
            <a:r>
              <a:rPr lang="en-US" sz="1800" dirty="0" smtClean="0"/>
              <a:t>patients </a:t>
            </a:r>
            <a:r>
              <a:rPr lang="en-US" sz="1800" dirty="0"/>
              <a:t>whose management of oral medications </a:t>
            </a:r>
            <a:r>
              <a:rPr lang="en-US" sz="1800" dirty="0" smtClean="0"/>
              <a:t>improved, by age, stratified by race/ethnicity, 2012</a:t>
            </a:r>
            <a:endParaRPr lang="en-US" sz="1800" dirty="0"/>
          </a:p>
        </p:txBody>
      </p:sp>
      <p:sp>
        <p:nvSpPr>
          <p:cNvPr id="6" name="TextBox 5"/>
          <p:cNvSpPr txBox="1"/>
          <p:nvPr/>
        </p:nvSpPr>
        <p:spPr>
          <a:xfrm>
            <a:off x="457200" y="5760720"/>
            <a:ext cx="8229600" cy="246221"/>
          </a:xfrm>
          <a:prstGeom prst="rect">
            <a:avLst/>
          </a:prstGeom>
          <a:noFill/>
        </p:spPr>
        <p:txBody>
          <a:bodyPr wrap="square" rtlCol="0">
            <a:spAutoFit/>
          </a:bodyPr>
          <a:lstStyle/>
          <a:p>
            <a:r>
              <a:rPr lang="en-US" sz="1000" b="1" dirty="0" smtClean="0"/>
              <a:t>Source</a:t>
            </a:r>
            <a:r>
              <a:rPr lang="en-US" sz="1000" dirty="0" smtClean="0"/>
              <a:t>: </a:t>
            </a:r>
            <a:r>
              <a:rPr lang="en-US" sz="1000" dirty="0"/>
              <a:t>Centers for Medicare &amp; Medicaid Services, Outcome and Assessment Information </a:t>
            </a:r>
            <a:r>
              <a:rPr lang="en-US" sz="1000" dirty="0" smtClean="0"/>
              <a:t>Set, 2012.</a:t>
            </a:r>
            <a:endParaRPr lang="en-US" sz="1000" dirty="0"/>
          </a:p>
        </p:txBody>
      </p:sp>
      <p:graphicFrame>
        <p:nvGraphicFramePr>
          <p:cNvPr id="20" name="Content Placeholder 19"/>
          <p:cNvGraphicFramePr>
            <a:graphicFrameLocks noGrp="1"/>
          </p:cNvGraphicFramePr>
          <p:nvPr>
            <p:ph sz="half" idx="2"/>
            <p:extLst>
              <p:ext uri="{D42A27DB-BD31-4B8C-83A1-F6EECF244321}">
                <p14:modId xmlns:p14="http://schemas.microsoft.com/office/powerpoint/2010/main" val="2658661372"/>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293379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NQS Priority: </a:t>
            </a:r>
            <a:r>
              <a:rPr lang="en-US" dirty="0" smtClean="0"/>
              <a:t>Care affordability</a:t>
            </a:r>
            <a:endParaRPr lang="en-US" dirty="0"/>
          </a:p>
        </p:txBody>
      </p:sp>
      <p:sp>
        <p:nvSpPr>
          <p:cNvPr id="2" name="Text Placeholder 1"/>
          <p:cNvSpPr>
            <a:spLocks noGrp="1"/>
          </p:cNvSpPr>
          <p:nvPr>
            <p:ph type="body" idx="1"/>
          </p:nvPr>
        </p:nvSpPr>
        <p:spPr/>
        <p:txBody>
          <a:bodyPr>
            <a:normAutofit fontScale="92500" lnSpcReduction="10000"/>
          </a:bodyPr>
          <a:lstStyle/>
          <a:p>
            <a:r>
              <a:rPr lang="en-US" dirty="0"/>
              <a:t>National Healthcare Quality and Disparities Report</a:t>
            </a:r>
          </a:p>
          <a:p>
            <a:r>
              <a:rPr lang="en-US" dirty="0" err="1"/>
              <a:t>Chartbook</a:t>
            </a:r>
            <a:r>
              <a:rPr lang="en-US" dirty="0"/>
              <a:t> on Health Care for Hispanics</a:t>
            </a:r>
          </a:p>
          <a:p>
            <a:r>
              <a:rPr lang="en-US" dirty="0"/>
              <a:t>Part 3: Trends in Access and Priorities of the </a:t>
            </a:r>
          </a:p>
          <a:p>
            <a:r>
              <a:rPr lang="en-US" dirty="0"/>
              <a:t>National Quality Strategy</a:t>
            </a:r>
          </a:p>
        </p:txBody>
      </p:sp>
    </p:spTree>
    <p:extLst>
      <p:ext uri="{BB962C8B-B14F-4D97-AF65-F5344CB8AC3E}">
        <p14:creationId xmlns:p14="http://schemas.microsoft.com/office/powerpoint/2010/main" val="65104944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868362"/>
          </a:xfrm>
        </p:spPr>
        <p:txBody>
          <a:bodyPr>
            <a:noAutofit/>
          </a:bodyPr>
          <a:lstStyle/>
          <a:p>
            <a:r>
              <a:rPr lang="en-US" sz="1800" dirty="0"/>
              <a:t>People without a usual source of care who indicate a financial or insurance reason for not having a source of care, </a:t>
            </a:r>
            <a:r>
              <a:rPr lang="en-US" sz="1800" dirty="0" smtClean="0"/>
              <a:t>by race/ethnicity and by insurance among Hispanics, 2002-2012</a:t>
            </a:r>
            <a:endParaRPr lang="en-US" sz="1800" dirty="0"/>
          </a:p>
        </p:txBody>
      </p:sp>
      <p:sp>
        <p:nvSpPr>
          <p:cNvPr id="14" name="TextBox 13"/>
          <p:cNvSpPr txBox="1"/>
          <p:nvPr/>
        </p:nvSpPr>
        <p:spPr>
          <a:xfrm>
            <a:off x="457200" y="5852160"/>
            <a:ext cx="8229600" cy="553998"/>
          </a:xfrm>
          <a:prstGeom prst="rect">
            <a:avLst/>
          </a:prstGeom>
          <a:noFill/>
        </p:spPr>
        <p:txBody>
          <a:bodyPr wrap="none" rtlCol="0">
            <a:spAutoFit/>
          </a:bodyPr>
          <a:lstStyle/>
          <a:p>
            <a:r>
              <a:rPr lang="en-US" sz="1000" b="1" dirty="0" smtClean="0"/>
              <a:t>Source</a:t>
            </a:r>
            <a:r>
              <a:rPr lang="en-US" sz="1000" b="1" dirty="0"/>
              <a:t>:</a:t>
            </a:r>
            <a:r>
              <a:rPr lang="en-US" sz="1000" dirty="0"/>
              <a:t> Agency for Healthcare Research and Quality, Medical Expenditure Panel Survey, </a:t>
            </a:r>
            <a:r>
              <a:rPr lang="en-US" sz="1000" dirty="0" smtClean="0"/>
              <a:t>2002-2012.</a:t>
            </a:r>
            <a:endParaRPr lang="en-US" sz="1000" dirty="0"/>
          </a:p>
          <a:p>
            <a:r>
              <a:rPr lang="en-US" sz="1000" b="1" dirty="0"/>
              <a:t>Denominator:</a:t>
            </a:r>
            <a:r>
              <a:rPr lang="en-US" sz="1000" dirty="0"/>
              <a:t> Civilian </a:t>
            </a:r>
            <a:r>
              <a:rPr lang="en-US" sz="1000" dirty="0" err="1"/>
              <a:t>noninstitutionalized</a:t>
            </a:r>
            <a:r>
              <a:rPr lang="en-US" sz="1000" dirty="0"/>
              <a:t> population </a:t>
            </a:r>
            <a:r>
              <a:rPr lang="en-US" sz="1000" dirty="0" smtClean="0"/>
              <a:t>without a usual source of care.</a:t>
            </a:r>
            <a:endParaRPr lang="en-US" sz="1000" dirty="0"/>
          </a:p>
          <a:p>
            <a:r>
              <a:rPr lang="en-US" sz="1000" b="1" dirty="0"/>
              <a:t>Note:</a:t>
            </a:r>
            <a:r>
              <a:rPr lang="en-US" sz="1000" dirty="0"/>
              <a:t> For this measure, lower rates are better. </a:t>
            </a:r>
          </a:p>
        </p:txBody>
      </p:sp>
      <p:graphicFrame>
        <p:nvGraphicFramePr>
          <p:cNvPr id="6" name="Object 10"/>
          <p:cNvGraphicFramePr>
            <a:graphicFrameLocks/>
          </p:cNvGraphicFramePr>
          <p:nvPr>
            <p:extLst>
              <p:ext uri="{D42A27DB-BD31-4B8C-83A1-F6EECF244321}">
                <p14:modId xmlns:p14="http://schemas.microsoft.com/office/powerpoint/2010/main" val="126365261"/>
              </p:ext>
            </p:extLst>
          </p:nvPr>
        </p:nvGraphicFramePr>
        <p:xfrm>
          <a:off x="457200" y="1463040"/>
          <a:ext cx="4114800" cy="4206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10"/>
          <p:cNvGraphicFramePr>
            <a:graphicFrameLocks/>
          </p:cNvGraphicFramePr>
          <p:nvPr>
            <p:extLst>
              <p:ext uri="{D42A27DB-BD31-4B8C-83A1-F6EECF244321}">
                <p14:modId xmlns:p14="http://schemas.microsoft.com/office/powerpoint/2010/main" val="4039564720"/>
              </p:ext>
            </p:extLst>
          </p:nvPr>
        </p:nvGraphicFramePr>
        <p:xfrm>
          <a:off x="4572000" y="1463040"/>
          <a:ext cx="4114800" cy="42062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6779660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normAutofit fontScale="90000"/>
          </a:bodyPr>
          <a:lstStyle/>
          <a:p>
            <a:r>
              <a:rPr lang="en-US" altLang="en-US" smtClean="0"/>
              <a:t>AHRQ Health Care Innovations in Reducing Costs</a:t>
            </a:r>
            <a:endParaRPr lang="en-US" altLang="en-US" dirty="0">
              <a:hlinkClick r:id="rId3"/>
            </a:endParaRPr>
          </a:p>
        </p:txBody>
      </p:sp>
      <p:sp>
        <p:nvSpPr>
          <p:cNvPr id="10242" name="Rectangle 2"/>
          <p:cNvSpPr>
            <a:spLocks noGrp="1" noChangeArrowheads="1"/>
          </p:cNvSpPr>
          <p:nvPr>
            <p:ph type="body" idx="1"/>
          </p:nvPr>
        </p:nvSpPr>
        <p:spPr/>
        <p:txBody>
          <a:bodyPr>
            <a:normAutofit fontScale="92500" lnSpcReduction="10000"/>
          </a:bodyPr>
          <a:lstStyle/>
          <a:p>
            <a:pPr marL="0" indent="0">
              <a:buNone/>
            </a:pPr>
            <a:r>
              <a:rPr lang="en-US" altLang="en-US" dirty="0" smtClean="0">
                <a:hlinkClick r:id="rId3"/>
              </a:rPr>
              <a:t>Molina Healthcare</a:t>
            </a:r>
            <a:endParaRPr lang="en-US" altLang="en-US" dirty="0" smtClean="0"/>
          </a:p>
          <a:p>
            <a:r>
              <a:rPr lang="en-US" altLang="en-US" dirty="0" smtClean="0"/>
              <a:t>Location: Long Beach, California</a:t>
            </a:r>
          </a:p>
          <a:p>
            <a:r>
              <a:rPr lang="en-US" altLang="en-US" dirty="0" smtClean="0"/>
              <a:t>Intervention: Instituted </a:t>
            </a:r>
            <a:r>
              <a:rPr lang="en-US" altLang="en-US" dirty="0" err="1" smtClean="0"/>
              <a:t>TeleSalud</a:t>
            </a:r>
            <a:r>
              <a:rPr lang="en-US" altLang="en-US" dirty="0" smtClean="0"/>
              <a:t>, a 24-hour bilingual advice line that provides callers with direct access to a registered nurse who can address their health and interpreter needs in their preferred language.</a:t>
            </a:r>
          </a:p>
          <a:p>
            <a:r>
              <a:rPr lang="en-US" altLang="en-US" dirty="0" smtClean="0"/>
              <a:t>Outcomes: Significantly increased the number of calls coming from Spanish-speaking members and has helped members to make wiser choices, leading to fewer </a:t>
            </a:r>
            <a:r>
              <a:rPr lang="en-US" altLang="en-US" smtClean="0"/>
              <a:t>emergency department </a:t>
            </a:r>
            <a:r>
              <a:rPr lang="en-US" altLang="en-US" dirty="0" smtClean="0"/>
              <a:t>visits and significant cost savings.</a:t>
            </a:r>
            <a:endParaRPr lang="en-US" altLang="en-US" dirty="0"/>
          </a:p>
        </p:txBody>
      </p:sp>
    </p:spTree>
    <p:extLst>
      <p:ext uri="{BB962C8B-B14F-4D97-AF65-F5344CB8AC3E}">
        <p14:creationId xmlns:p14="http://schemas.microsoft.com/office/powerpoint/2010/main" val="25535752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Part 4: Health Care of Residents of the U.S.-Mexico Border</a:t>
            </a:r>
            <a:br>
              <a:rPr lang="en-US" smtClean="0"/>
            </a:br>
            <a:endParaRPr lang="en-US" dirty="0"/>
          </a:p>
        </p:txBody>
      </p:sp>
      <p:sp>
        <p:nvSpPr>
          <p:cNvPr id="5" name="Content Placeholder 4"/>
          <p:cNvSpPr>
            <a:spLocks noGrp="1"/>
          </p:cNvSpPr>
          <p:nvPr>
            <p:ph type="body" idx="1"/>
          </p:nvPr>
        </p:nvSpPr>
        <p:spPr/>
        <p:txBody>
          <a:bodyPr>
            <a:normAutofit/>
          </a:bodyPr>
          <a:lstStyle/>
          <a:p>
            <a:r>
              <a:rPr lang="en-US" smtClean="0"/>
              <a:t>National Healthcare Quality and Disparities Report</a:t>
            </a:r>
            <a:br>
              <a:rPr lang="en-US" smtClean="0"/>
            </a:br>
            <a:r>
              <a:rPr lang="en-US" smtClean="0"/>
              <a:t>Chartbook on Health Care for Hispanics </a:t>
            </a:r>
            <a:endParaRPr lang="en-US" dirty="0"/>
          </a:p>
        </p:txBody>
      </p:sp>
    </p:spTree>
    <p:extLst>
      <p:ext uri="{BB962C8B-B14F-4D97-AF65-F5344CB8AC3E}">
        <p14:creationId xmlns:p14="http://schemas.microsoft.com/office/powerpoint/2010/main" val="275276551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U.S.-Mexico Border Region</a:t>
            </a:r>
            <a:endParaRPr lang="en-US" dirty="0"/>
          </a:p>
        </p:txBody>
      </p:sp>
      <p:sp>
        <p:nvSpPr>
          <p:cNvPr id="5" name="Content Placeholder 4"/>
          <p:cNvSpPr>
            <a:spLocks noGrp="1"/>
          </p:cNvSpPr>
          <p:nvPr>
            <p:ph idx="1"/>
          </p:nvPr>
        </p:nvSpPr>
        <p:spPr/>
        <p:txBody>
          <a:bodyPr>
            <a:normAutofit/>
          </a:bodyPr>
          <a:lstStyle/>
          <a:p>
            <a:r>
              <a:rPr lang="en-US" dirty="0" smtClean="0"/>
              <a:t>U.S.-Mexico border region exists within: </a:t>
            </a:r>
          </a:p>
          <a:p>
            <a:pPr lvl="1"/>
            <a:r>
              <a:rPr lang="en-US" dirty="0" smtClean="0"/>
              <a:t>100 km (62.2 miles) of the international boundary. </a:t>
            </a:r>
          </a:p>
          <a:p>
            <a:pPr lvl="1"/>
            <a:r>
              <a:rPr lang="en-US" dirty="0" smtClean="0"/>
              <a:t>U.S. States of California, Arizona, New Mexico, and Texas. </a:t>
            </a:r>
          </a:p>
          <a:p>
            <a:pPr lvl="1"/>
            <a:r>
              <a:rPr lang="en-US" dirty="0" smtClean="0"/>
              <a:t>Mexican States of Baja California, Sonora, Chihuahua, Coahuila, Nuevo Leon, and Tamaulipas.</a:t>
            </a:r>
          </a:p>
          <a:p>
            <a:r>
              <a:rPr lang="en-US" dirty="0" smtClean="0"/>
              <a:t>U.S.-Mexico Border Health Commission focuses on border health and creates a venue to address public health along the border.</a:t>
            </a:r>
          </a:p>
          <a:p>
            <a:endParaRPr lang="en-US" dirty="0" smtClean="0"/>
          </a:p>
        </p:txBody>
      </p:sp>
    </p:spTree>
    <p:extLst>
      <p:ext uri="{BB962C8B-B14F-4D97-AF65-F5344CB8AC3E}">
        <p14:creationId xmlns:p14="http://schemas.microsoft.com/office/powerpoint/2010/main" val="308518718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8800"/>
                    </a14:imgEffect>
                    <a14:imgEffect>
                      <a14:saturation sat="66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62000" y="1371600"/>
            <a:ext cx="7651785" cy="5394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dirty="0"/>
              <a:t>U.S.-Mexico Border Region</a:t>
            </a:r>
          </a:p>
        </p:txBody>
      </p:sp>
    </p:spTree>
    <p:extLst>
      <p:ext uri="{BB962C8B-B14F-4D97-AF65-F5344CB8AC3E}">
        <p14:creationId xmlns:p14="http://schemas.microsoft.com/office/powerpoint/2010/main" val="369312536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Border Health Priorities</a:t>
            </a:r>
            <a:endParaRPr lang="en-US" dirty="0"/>
          </a:p>
        </p:txBody>
      </p:sp>
      <p:sp>
        <p:nvSpPr>
          <p:cNvPr id="5" name="Content Placeholder 4"/>
          <p:cNvSpPr>
            <a:spLocks noGrp="1"/>
          </p:cNvSpPr>
          <p:nvPr>
            <p:ph idx="1"/>
          </p:nvPr>
        </p:nvSpPr>
        <p:spPr/>
        <p:txBody>
          <a:bodyPr>
            <a:normAutofit lnSpcReduction="10000"/>
          </a:bodyPr>
          <a:lstStyle/>
          <a:p>
            <a:r>
              <a:rPr lang="en-US" dirty="0" smtClean="0"/>
              <a:t>Border health priorities include:</a:t>
            </a:r>
          </a:p>
          <a:p>
            <a:pPr lvl="1"/>
            <a:r>
              <a:rPr lang="en-US" dirty="0" smtClean="0"/>
              <a:t>Access to health care, </a:t>
            </a:r>
          </a:p>
          <a:p>
            <a:pPr lvl="1"/>
            <a:r>
              <a:rPr lang="en-US" dirty="0" smtClean="0"/>
              <a:t>Cancer, </a:t>
            </a:r>
          </a:p>
          <a:p>
            <a:pPr lvl="1"/>
            <a:r>
              <a:rPr lang="en-US" dirty="0" smtClean="0"/>
              <a:t>Environmental health, </a:t>
            </a:r>
          </a:p>
          <a:p>
            <a:pPr lvl="1"/>
            <a:r>
              <a:rPr lang="en-US" dirty="0" smtClean="0"/>
              <a:t>HIV/AIDS, </a:t>
            </a:r>
          </a:p>
          <a:p>
            <a:pPr lvl="1"/>
            <a:r>
              <a:rPr lang="en-US" dirty="0" smtClean="0"/>
              <a:t>Immunizations and infectious diseases, </a:t>
            </a:r>
          </a:p>
          <a:p>
            <a:pPr lvl="1"/>
            <a:r>
              <a:rPr lang="en-US" dirty="0" smtClean="0"/>
              <a:t>Injury prevention, </a:t>
            </a:r>
          </a:p>
          <a:p>
            <a:pPr lvl="1"/>
            <a:r>
              <a:rPr lang="en-US" dirty="0" smtClean="0"/>
              <a:t>Maternal and child health, </a:t>
            </a:r>
          </a:p>
          <a:p>
            <a:pPr lvl="1"/>
            <a:r>
              <a:rPr lang="en-US" dirty="0" smtClean="0"/>
              <a:t>Mental health, </a:t>
            </a:r>
          </a:p>
          <a:p>
            <a:pPr lvl="1"/>
            <a:r>
              <a:rPr lang="en-US" dirty="0" smtClean="0"/>
              <a:t>Oral health, and </a:t>
            </a:r>
          </a:p>
          <a:p>
            <a:pPr lvl="1"/>
            <a:r>
              <a:rPr lang="en-US" dirty="0" smtClean="0"/>
              <a:t>Respiratory diseases. </a:t>
            </a:r>
          </a:p>
          <a:p>
            <a:endParaRPr lang="en-US" dirty="0" smtClean="0"/>
          </a:p>
        </p:txBody>
      </p:sp>
    </p:spTree>
    <p:extLst>
      <p:ext uri="{BB962C8B-B14F-4D97-AF65-F5344CB8AC3E}">
        <p14:creationId xmlns:p14="http://schemas.microsoft.com/office/powerpoint/2010/main" val="83526264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543800" cy="868362"/>
          </a:xfrm>
        </p:spPr>
        <p:txBody>
          <a:bodyPr>
            <a:normAutofit/>
          </a:bodyPr>
          <a:lstStyle/>
          <a:p>
            <a:r>
              <a:rPr lang="en-US" sz="2000" dirty="0" smtClean="0"/>
              <a:t>Quality Scores in U.S. Border States</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08208831"/>
              </p:ext>
            </p:extLst>
          </p:nvPr>
        </p:nvGraphicFramePr>
        <p:xfrm>
          <a:off x="457200" y="1463040"/>
          <a:ext cx="8229600" cy="402336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57200" y="5852160"/>
            <a:ext cx="8229600" cy="246221"/>
          </a:xfrm>
          <a:prstGeom prst="rect">
            <a:avLst/>
          </a:prstGeom>
          <a:noFill/>
        </p:spPr>
        <p:txBody>
          <a:bodyPr wrap="none" rtlCol="0">
            <a:spAutoFit/>
          </a:bodyPr>
          <a:lstStyle/>
          <a:p>
            <a:r>
              <a:rPr lang="en-US" sz="1000" b="1" dirty="0" smtClean="0"/>
              <a:t>Source:</a:t>
            </a:r>
            <a:r>
              <a:rPr lang="en-US" sz="1000" dirty="0" smtClean="0"/>
              <a:t> AHRQ </a:t>
            </a:r>
            <a:r>
              <a:rPr lang="en-US" sz="1000" dirty="0"/>
              <a:t>State Snapshots 2014. </a:t>
            </a:r>
            <a:r>
              <a:rPr lang="en-US" sz="1000" dirty="0">
                <a:hlinkClick r:id="rId4"/>
              </a:rPr>
              <a:t>http://</a:t>
            </a:r>
            <a:r>
              <a:rPr lang="en-US" sz="1000" dirty="0" smtClean="0">
                <a:hlinkClick r:id="rId4"/>
              </a:rPr>
              <a:t>nhqrnet.ahrq.gov/inhqrdr/state/select</a:t>
            </a:r>
            <a:r>
              <a:rPr lang="en-US" sz="1000" dirty="0" smtClean="0"/>
              <a:t> </a:t>
            </a:r>
            <a:endParaRPr lang="en-US" sz="1000" dirty="0"/>
          </a:p>
        </p:txBody>
      </p:sp>
    </p:spTree>
    <p:extLst>
      <p:ext uri="{BB962C8B-B14F-4D97-AF65-F5344CB8AC3E}">
        <p14:creationId xmlns:p14="http://schemas.microsoft.com/office/powerpoint/2010/main" val="100685709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smtClean="0"/>
              <a:t>Quality Scores in Border States by National Quality Strategy Priority</a:t>
            </a:r>
            <a:endParaRPr lang="en-US" sz="2000" dirty="0"/>
          </a:p>
        </p:txBody>
      </p:sp>
      <p:sp>
        <p:nvSpPr>
          <p:cNvPr id="5" name="TextBox 4"/>
          <p:cNvSpPr txBox="1"/>
          <p:nvPr/>
        </p:nvSpPr>
        <p:spPr>
          <a:xfrm>
            <a:off x="2012082" y="1354153"/>
            <a:ext cx="2167223" cy="307777"/>
          </a:xfrm>
          <a:prstGeom prst="rect">
            <a:avLst/>
          </a:prstGeom>
          <a:noFill/>
        </p:spPr>
        <p:txBody>
          <a:bodyPr wrap="square" rtlCol="0">
            <a:spAutoFit/>
          </a:bodyPr>
          <a:lstStyle/>
          <a:p>
            <a:pPr algn="ctr"/>
            <a:r>
              <a:rPr lang="en-US" sz="1400" b="1" dirty="0">
                <a:solidFill>
                  <a:prstClr val="black"/>
                </a:solidFill>
                <a:latin typeface="Calibri" panose="020F0502020204030204" pitchFamily="34" charset="0"/>
              </a:rPr>
              <a:t>California</a:t>
            </a:r>
          </a:p>
        </p:txBody>
      </p:sp>
      <p:sp>
        <p:nvSpPr>
          <p:cNvPr id="11" name="TextBox 10"/>
          <p:cNvSpPr txBox="1"/>
          <p:nvPr/>
        </p:nvSpPr>
        <p:spPr>
          <a:xfrm>
            <a:off x="4895814" y="1354154"/>
            <a:ext cx="2266986" cy="307777"/>
          </a:xfrm>
          <a:prstGeom prst="rect">
            <a:avLst/>
          </a:prstGeom>
          <a:noFill/>
        </p:spPr>
        <p:txBody>
          <a:bodyPr wrap="square" rtlCol="0">
            <a:spAutoFit/>
          </a:bodyPr>
          <a:lstStyle/>
          <a:p>
            <a:pPr algn="ctr"/>
            <a:r>
              <a:rPr lang="en-US" sz="1400" b="1" dirty="0">
                <a:solidFill>
                  <a:prstClr val="black"/>
                </a:solidFill>
                <a:latin typeface="Calibri" panose="020F0502020204030204" pitchFamily="34" charset="0"/>
              </a:rPr>
              <a:t>Arizona</a:t>
            </a:r>
          </a:p>
        </p:txBody>
      </p:sp>
      <p:sp>
        <p:nvSpPr>
          <p:cNvPr id="12" name="TextBox 11"/>
          <p:cNvSpPr txBox="1"/>
          <p:nvPr/>
        </p:nvSpPr>
        <p:spPr>
          <a:xfrm>
            <a:off x="1905001" y="4134293"/>
            <a:ext cx="2274304" cy="307777"/>
          </a:xfrm>
          <a:prstGeom prst="rect">
            <a:avLst/>
          </a:prstGeom>
          <a:noFill/>
        </p:spPr>
        <p:txBody>
          <a:bodyPr wrap="square" rtlCol="0">
            <a:spAutoFit/>
          </a:bodyPr>
          <a:lstStyle/>
          <a:p>
            <a:pPr algn="ctr"/>
            <a:r>
              <a:rPr lang="en-US" sz="1400" b="1" dirty="0">
                <a:solidFill>
                  <a:prstClr val="black"/>
                </a:solidFill>
                <a:latin typeface="Calibri" panose="020F0502020204030204" pitchFamily="34" charset="0"/>
              </a:rPr>
              <a:t>New Mexico</a:t>
            </a:r>
          </a:p>
        </p:txBody>
      </p:sp>
      <p:sp>
        <p:nvSpPr>
          <p:cNvPr id="13" name="TextBox 12"/>
          <p:cNvSpPr txBox="1"/>
          <p:nvPr/>
        </p:nvSpPr>
        <p:spPr>
          <a:xfrm>
            <a:off x="4895814" y="4139392"/>
            <a:ext cx="2381315" cy="307777"/>
          </a:xfrm>
          <a:prstGeom prst="rect">
            <a:avLst/>
          </a:prstGeom>
          <a:noFill/>
        </p:spPr>
        <p:txBody>
          <a:bodyPr wrap="square" rtlCol="0">
            <a:spAutoFit/>
          </a:bodyPr>
          <a:lstStyle/>
          <a:p>
            <a:pPr algn="ctr"/>
            <a:r>
              <a:rPr lang="en-US" sz="1400" b="1" dirty="0">
                <a:solidFill>
                  <a:prstClr val="black"/>
                </a:solidFill>
                <a:latin typeface="Calibri" panose="020F0502020204030204" pitchFamily="34" charset="0"/>
              </a:rPr>
              <a:t>Texas</a:t>
            </a:r>
          </a:p>
        </p:txBody>
      </p:sp>
      <p:cxnSp>
        <p:nvCxnSpPr>
          <p:cNvPr id="7" name="Straight Connector 6"/>
          <p:cNvCxnSpPr/>
          <p:nvPr/>
        </p:nvCxnSpPr>
        <p:spPr>
          <a:xfrm flipV="1">
            <a:off x="0" y="4114800"/>
            <a:ext cx="9144000" cy="1949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12665" y="1307804"/>
            <a:ext cx="0" cy="5550196"/>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3"/>
          <p:cNvPicPr>
            <a:picLocks noChangeArrowheads="1"/>
          </p:cNvPicPr>
          <p:nvPr/>
        </p:nvPicPr>
        <p:blipFill rotWithShape="1">
          <a:blip r:embed="rId3">
            <a:extLst>
              <a:ext uri="{28A0092B-C50C-407E-A947-70E740481C1C}">
                <a14:useLocalDpi xmlns:a14="http://schemas.microsoft.com/office/drawing/2010/main" val="0"/>
              </a:ext>
            </a:extLst>
          </a:blip>
          <a:srcRect l="25340" t="12434" r="38876" b="41270"/>
          <a:stretch/>
        </p:blipFill>
        <p:spPr bwMode="auto">
          <a:xfrm>
            <a:off x="4895813" y="1618488"/>
            <a:ext cx="2432304" cy="246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1826" t="12434" r="38876" b="41270"/>
          <a:stretch/>
        </p:blipFill>
        <p:spPr bwMode="auto">
          <a:xfrm>
            <a:off x="1005840" y="1620015"/>
            <a:ext cx="3374136" cy="2534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rrowheads="1"/>
          </p:cNvPicPr>
          <p:nvPr/>
        </p:nvPicPr>
        <p:blipFill rotWithShape="1">
          <a:blip r:embed="rId5">
            <a:extLst>
              <a:ext uri="{28A0092B-C50C-407E-A947-70E740481C1C}">
                <a14:useLocalDpi xmlns:a14="http://schemas.microsoft.com/office/drawing/2010/main" val="0"/>
              </a:ext>
            </a:extLst>
          </a:blip>
          <a:srcRect l="11699" t="12276" r="38750" b="41112"/>
          <a:stretch/>
        </p:blipFill>
        <p:spPr bwMode="auto">
          <a:xfrm>
            <a:off x="1005839" y="4389120"/>
            <a:ext cx="3374136" cy="246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ChangeArrowheads="1"/>
          </p:cNvPicPr>
          <p:nvPr/>
        </p:nvPicPr>
        <p:blipFill rotWithShape="1">
          <a:blip r:embed="rId6">
            <a:extLst>
              <a:ext uri="{28A0092B-C50C-407E-A947-70E740481C1C}">
                <a14:useLocalDpi xmlns:a14="http://schemas.microsoft.com/office/drawing/2010/main" val="0"/>
              </a:ext>
            </a:extLst>
          </a:blip>
          <a:srcRect l="25340" t="12434" r="39003" b="41428"/>
          <a:stretch/>
        </p:blipFill>
        <p:spPr bwMode="auto">
          <a:xfrm>
            <a:off x="4892040" y="4389120"/>
            <a:ext cx="2432304" cy="246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7281191" y="1661931"/>
            <a:ext cx="1634209" cy="923330"/>
          </a:xfrm>
          <a:prstGeom prst="rect">
            <a:avLst/>
          </a:prstGeom>
          <a:noFill/>
          <a:ln>
            <a:noFill/>
          </a:ln>
        </p:spPr>
        <p:txBody>
          <a:bodyPr wrap="square" rtlCol="0">
            <a:spAutoFit/>
          </a:bodyPr>
          <a:lstStyle/>
          <a:p>
            <a:r>
              <a:rPr lang="en-US" dirty="0" smtClean="0">
                <a:solidFill>
                  <a:srgbClr val="002060"/>
                </a:solidFill>
              </a:rPr>
              <a:t>▼ </a:t>
            </a:r>
            <a:r>
              <a:rPr lang="en-US" sz="1100" dirty="0" smtClean="0">
                <a:solidFill>
                  <a:srgbClr val="002060"/>
                </a:solidFill>
                <a:latin typeface="Calibri" panose="020F0502020204030204" pitchFamily="34" charset="0"/>
              </a:rPr>
              <a:t>Most Recent Data</a:t>
            </a:r>
          </a:p>
          <a:p>
            <a:r>
              <a:rPr lang="en-US" dirty="0" smtClean="0">
                <a:solidFill>
                  <a:srgbClr val="002060"/>
                </a:solidFill>
                <a:sym typeface="Wingdings 3"/>
              </a:rPr>
              <a:t> </a:t>
            </a:r>
            <a:r>
              <a:rPr lang="en-US" sz="1100" dirty="0" smtClean="0">
                <a:solidFill>
                  <a:srgbClr val="002060"/>
                </a:solidFill>
                <a:latin typeface="Calibri" panose="020F0502020204030204" pitchFamily="34" charset="0"/>
                <a:sym typeface="Wingdings 3"/>
              </a:rPr>
              <a:t>Baseline Data</a:t>
            </a:r>
            <a:endParaRPr lang="en-US" sz="1100" dirty="0" smtClean="0">
              <a:solidFill>
                <a:srgbClr val="002060"/>
              </a:solidFill>
              <a:latin typeface="Calibri" panose="020F0502020204030204" pitchFamily="34" charset="0"/>
            </a:endParaRPr>
          </a:p>
          <a:p>
            <a:r>
              <a:rPr lang="en-US" dirty="0" smtClean="0">
                <a:solidFill>
                  <a:schemeClr val="bg1">
                    <a:lumMod val="95000"/>
                  </a:schemeClr>
                </a:solidFill>
                <a:sym typeface="Wingdings 3"/>
              </a:rPr>
              <a:t></a:t>
            </a:r>
            <a:endParaRPr lang="en-US" dirty="0">
              <a:solidFill>
                <a:schemeClr val="bg1">
                  <a:lumMod val="95000"/>
                </a:schemeClr>
              </a:solidFill>
            </a:endParaRPr>
          </a:p>
        </p:txBody>
      </p:sp>
    </p:spTree>
    <p:extLst>
      <p:ext uri="{BB962C8B-B14F-4D97-AF65-F5344CB8AC3E}">
        <p14:creationId xmlns:p14="http://schemas.microsoft.com/office/powerpoint/2010/main" val="17016445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Diversity of the Hispanic Population in the United States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Hispanics in the United States are a diverse population, including:</a:t>
            </a:r>
          </a:p>
          <a:p>
            <a:pPr lvl="1"/>
            <a:r>
              <a:rPr lang="en-US" dirty="0" smtClean="0"/>
              <a:t>Mexicans (64%), </a:t>
            </a:r>
          </a:p>
          <a:p>
            <a:pPr lvl="1"/>
            <a:r>
              <a:rPr lang="en-US" dirty="0" smtClean="0"/>
              <a:t>Puerto Ricans (9.4%), </a:t>
            </a:r>
          </a:p>
          <a:p>
            <a:pPr lvl="1"/>
            <a:r>
              <a:rPr lang="en-US" dirty="0" smtClean="0"/>
              <a:t>Cubans (3.7%), </a:t>
            </a:r>
          </a:p>
          <a:p>
            <a:pPr lvl="1"/>
            <a:r>
              <a:rPr lang="en-US" dirty="0" smtClean="0"/>
              <a:t>South Americans (5.9%),</a:t>
            </a:r>
          </a:p>
          <a:p>
            <a:pPr lvl="1"/>
            <a:r>
              <a:rPr lang="en-US" dirty="0" smtClean="0"/>
              <a:t>Central Americans (9%), or </a:t>
            </a:r>
          </a:p>
          <a:p>
            <a:pPr lvl="1"/>
            <a:r>
              <a:rPr lang="en-US" dirty="0" smtClean="0"/>
              <a:t>Other Spanish origin groups.</a:t>
            </a:r>
          </a:p>
          <a:p>
            <a:r>
              <a:rPr lang="en-US" dirty="0" smtClean="0"/>
              <a:t>Although socioeconomically disadvantaged (except Cubans), Hispanics</a:t>
            </a:r>
            <a:r>
              <a:rPr lang="en-US" dirty="0"/>
              <a:t>, particularly Mexican </a:t>
            </a:r>
            <a:r>
              <a:rPr lang="en-US" dirty="0" smtClean="0"/>
              <a:t>women, have better mortality rates than Whites. </a:t>
            </a:r>
          </a:p>
          <a:p>
            <a:endParaRPr lang="en-US" dirty="0" smtClean="0"/>
          </a:p>
        </p:txBody>
      </p:sp>
    </p:spTree>
    <p:extLst>
      <p:ext uri="{BB962C8B-B14F-4D97-AF65-F5344CB8AC3E}">
        <p14:creationId xmlns:p14="http://schemas.microsoft.com/office/powerpoint/2010/main" val="46106305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smtClean="0"/>
              <a:t>Quality Scores in Border States by Condition</a:t>
            </a:r>
            <a:endParaRPr lang="en-US" sz="2000" dirty="0"/>
          </a:p>
        </p:txBody>
      </p:sp>
      <p:sp>
        <p:nvSpPr>
          <p:cNvPr id="5" name="TextBox 4"/>
          <p:cNvSpPr txBox="1"/>
          <p:nvPr/>
        </p:nvSpPr>
        <p:spPr>
          <a:xfrm>
            <a:off x="1981200" y="1354155"/>
            <a:ext cx="2278939" cy="307777"/>
          </a:xfrm>
          <a:prstGeom prst="rect">
            <a:avLst/>
          </a:prstGeom>
          <a:noFill/>
        </p:spPr>
        <p:txBody>
          <a:bodyPr wrap="square" rtlCol="0">
            <a:spAutoFit/>
          </a:bodyPr>
          <a:lstStyle/>
          <a:p>
            <a:pPr algn="ctr"/>
            <a:r>
              <a:rPr lang="en-US" sz="1400" b="1" dirty="0">
                <a:solidFill>
                  <a:prstClr val="black"/>
                </a:solidFill>
                <a:latin typeface="Calibri" panose="020F0502020204030204" pitchFamily="34" charset="0"/>
              </a:rPr>
              <a:t>California</a:t>
            </a:r>
          </a:p>
        </p:txBody>
      </p:sp>
      <p:sp>
        <p:nvSpPr>
          <p:cNvPr id="11" name="TextBox 10"/>
          <p:cNvSpPr txBox="1"/>
          <p:nvPr/>
        </p:nvSpPr>
        <p:spPr>
          <a:xfrm>
            <a:off x="4892041" y="1354155"/>
            <a:ext cx="2389150" cy="307777"/>
          </a:xfrm>
          <a:prstGeom prst="rect">
            <a:avLst/>
          </a:prstGeom>
          <a:noFill/>
        </p:spPr>
        <p:txBody>
          <a:bodyPr wrap="square" rtlCol="0">
            <a:spAutoFit/>
          </a:bodyPr>
          <a:lstStyle/>
          <a:p>
            <a:pPr algn="ctr"/>
            <a:r>
              <a:rPr lang="en-US" sz="1400" b="1" dirty="0">
                <a:solidFill>
                  <a:prstClr val="black"/>
                </a:solidFill>
                <a:latin typeface="Calibri" panose="020F0502020204030204" pitchFamily="34" charset="0"/>
              </a:rPr>
              <a:t>Arizona</a:t>
            </a:r>
          </a:p>
        </p:txBody>
      </p:sp>
      <p:sp>
        <p:nvSpPr>
          <p:cNvPr id="12" name="TextBox 11"/>
          <p:cNvSpPr txBox="1"/>
          <p:nvPr/>
        </p:nvSpPr>
        <p:spPr>
          <a:xfrm>
            <a:off x="1981201" y="4107992"/>
            <a:ext cx="2378324" cy="307777"/>
          </a:xfrm>
          <a:prstGeom prst="rect">
            <a:avLst/>
          </a:prstGeom>
          <a:noFill/>
        </p:spPr>
        <p:txBody>
          <a:bodyPr wrap="square" rtlCol="0">
            <a:spAutoFit/>
          </a:bodyPr>
          <a:lstStyle/>
          <a:p>
            <a:pPr algn="ctr"/>
            <a:r>
              <a:rPr lang="en-US" sz="1400" b="1" dirty="0">
                <a:solidFill>
                  <a:prstClr val="black"/>
                </a:solidFill>
                <a:latin typeface="Calibri" panose="020F0502020204030204" pitchFamily="34" charset="0"/>
              </a:rPr>
              <a:t>New Mexico</a:t>
            </a:r>
          </a:p>
        </p:txBody>
      </p:sp>
      <p:sp>
        <p:nvSpPr>
          <p:cNvPr id="13" name="TextBox 12"/>
          <p:cNvSpPr txBox="1"/>
          <p:nvPr/>
        </p:nvSpPr>
        <p:spPr>
          <a:xfrm>
            <a:off x="4892041" y="4107991"/>
            <a:ext cx="2389150" cy="307777"/>
          </a:xfrm>
          <a:prstGeom prst="rect">
            <a:avLst/>
          </a:prstGeom>
          <a:noFill/>
        </p:spPr>
        <p:txBody>
          <a:bodyPr wrap="square" rtlCol="0">
            <a:spAutoFit/>
          </a:bodyPr>
          <a:lstStyle/>
          <a:p>
            <a:pPr algn="ctr"/>
            <a:r>
              <a:rPr lang="en-US" sz="1400" b="1" dirty="0">
                <a:solidFill>
                  <a:prstClr val="black"/>
                </a:solidFill>
                <a:latin typeface="Calibri" panose="020F0502020204030204" pitchFamily="34" charset="0"/>
              </a:rPr>
              <a:t>Texas</a:t>
            </a:r>
          </a:p>
        </p:txBody>
      </p:sp>
      <p:cxnSp>
        <p:nvCxnSpPr>
          <p:cNvPr id="7" name="Straight Connector 6"/>
          <p:cNvCxnSpPr/>
          <p:nvPr/>
        </p:nvCxnSpPr>
        <p:spPr>
          <a:xfrm flipV="1">
            <a:off x="0" y="4114800"/>
            <a:ext cx="9144000" cy="1949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6570" y="1289824"/>
            <a:ext cx="0" cy="5550196"/>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067" t="14647" r="38371" b="39074"/>
          <a:stretch/>
        </p:blipFill>
        <p:spPr bwMode="auto">
          <a:xfrm>
            <a:off x="1005840" y="1618488"/>
            <a:ext cx="3371707" cy="246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5340" t="14962" r="38497" b="39075"/>
          <a:stretch/>
        </p:blipFill>
        <p:spPr bwMode="auto">
          <a:xfrm>
            <a:off x="4892040" y="1618488"/>
            <a:ext cx="2428113" cy="246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1067" t="14962" r="38750" b="39075"/>
          <a:stretch/>
        </p:blipFill>
        <p:spPr bwMode="auto">
          <a:xfrm>
            <a:off x="1005840" y="4371140"/>
            <a:ext cx="3369428" cy="246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25340" t="14647" r="38624" b="39074"/>
          <a:stretch/>
        </p:blipFill>
        <p:spPr bwMode="auto">
          <a:xfrm>
            <a:off x="4892039" y="4371140"/>
            <a:ext cx="2432304" cy="2498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7281191" y="1661931"/>
            <a:ext cx="1634209" cy="923330"/>
          </a:xfrm>
          <a:prstGeom prst="rect">
            <a:avLst/>
          </a:prstGeom>
          <a:noFill/>
          <a:ln>
            <a:noFill/>
          </a:ln>
        </p:spPr>
        <p:txBody>
          <a:bodyPr wrap="square" rtlCol="0">
            <a:spAutoFit/>
          </a:bodyPr>
          <a:lstStyle/>
          <a:p>
            <a:r>
              <a:rPr lang="en-US" dirty="0" smtClean="0">
                <a:solidFill>
                  <a:srgbClr val="002060"/>
                </a:solidFill>
              </a:rPr>
              <a:t>▼ </a:t>
            </a:r>
            <a:r>
              <a:rPr lang="en-US" sz="1100" dirty="0" smtClean="0">
                <a:solidFill>
                  <a:srgbClr val="002060"/>
                </a:solidFill>
                <a:latin typeface="Calibri" panose="020F0502020204030204" pitchFamily="34" charset="0"/>
              </a:rPr>
              <a:t>Most Recent Data</a:t>
            </a:r>
          </a:p>
          <a:p>
            <a:r>
              <a:rPr lang="en-US" dirty="0" smtClean="0">
                <a:solidFill>
                  <a:srgbClr val="002060"/>
                </a:solidFill>
                <a:sym typeface="Wingdings 3"/>
              </a:rPr>
              <a:t> </a:t>
            </a:r>
            <a:r>
              <a:rPr lang="en-US" sz="1100" dirty="0" smtClean="0">
                <a:solidFill>
                  <a:srgbClr val="002060"/>
                </a:solidFill>
                <a:latin typeface="Calibri" panose="020F0502020204030204" pitchFamily="34" charset="0"/>
                <a:sym typeface="Wingdings 3"/>
              </a:rPr>
              <a:t>Baseline Data</a:t>
            </a:r>
            <a:endParaRPr lang="en-US" sz="1100" dirty="0" smtClean="0">
              <a:solidFill>
                <a:srgbClr val="002060"/>
              </a:solidFill>
              <a:latin typeface="Calibri" panose="020F0502020204030204" pitchFamily="34" charset="0"/>
            </a:endParaRPr>
          </a:p>
          <a:p>
            <a:r>
              <a:rPr lang="en-US" dirty="0" smtClean="0">
                <a:solidFill>
                  <a:schemeClr val="bg1">
                    <a:lumMod val="95000"/>
                  </a:schemeClr>
                </a:solidFill>
                <a:sym typeface="Wingdings 3"/>
              </a:rPr>
              <a:t></a:t>
            </a:r>
            <a:endParaRPr lang="en-US" dirty="0">
              <a:solidFill>
                <a:schemeClr val="bg1">
                  <a:lumMod val="95000"/>
                </a:schemeClr>
              </a:solidFill>
            </a:endParaRPr>
          </a:p>
        </p:txBody>
      </p:sp>
    </p:spTree>
    <p:extLst>
      <p:ext uri="{BB962C8B-B14F-4D97-AF65-F5344CB8AC3E}">
        <p14:creationId xmlns:p14="http://schemas.microsoft.com/office/powerpoint/2010/main" val="45126430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smtClean="0"/>
              <a:t>Quality Scores in Border States by Type of Care</a:t>
            </a:r>
            <a:endParaRPr lang="en-US" sz="2000" dirty="0"/>
          </a:p>
        </p:txBody>
      </p:sp>
      <p:pic>
        <p:nvPicPr>
          <p:cNvPr id="1026" name="Picture 2"/>
          <p:cNvPicPr>
            <a:picLocks noChangeArrowheads="1"/>
          </p:cNvPicPr>
          <p:nvPr/>
        </p:nvPicPr>
        <p:blipFill rotWithShape="1">
          <a:blip r:embed="rId3">
            <a:extLst>
              <a:ext uri="{28A0092B-C50C-407E-A947-70E740481C1C}">
                <a14:useLocalDpi xmlns:a14="http://schemas.microsoft.com/office/drawing/2010/main" val="0"/>
              </a:ext>
            </a:extLst>
          </a:blip>
          <a:srcRect l="13372" t="36183" r="27107" b="22121"/>
          <a:stretch/>
        </p:blipFill>
        <p:spPr bwMode="auto">
          <a:xfrm>
            <a:off x="1005840" y="1618488"/>
            <a:ext cx="3374136" cy="246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rrowheads="1"/>
          </p:cNvPicPr>
          <p:nvPr/>
        </p:nvPicPr>
        <p:blipFill rotWithShape="1">
          <a:blip r:embed="rId4">
            <a:extLst>
              <a:ext uri="{28A0092B-C50C-407E-A947-70E740481C1C}">
                <a14:useLocalDpi xmlns:a14="http://schemas.microsoft.com/office/drawing/2010/main" val="0"/>
              </a:ext>
            </a:extLst>
          </a:blip>
          <a:srcRect l="24491" t="36510" r="26977" b="22284"/>
          <a:stretch/>
        </p:blipFill>
        <p:spPr bwMode="auto">
          <a:xfrm>
            <a:off x="4892040" y="1614022"/>
            <a:ext cx="2432304" cy="246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rrowheads="1"/>
          </p:cNvPicPr>
          <p:nvPr/>
        </p:nvPicPr>
        <p:blipFill rotWithShape="1">
          <a:blip r:embed="rId5">
            <a:extLst>
              <a:ext uri="{28A0092B-C50C-407E-A947-70E740481C1C}">
                <a14:useLocalDpi xmlns:a14="http://schemas.microsoft.com/office/drawing/2010/main" val="0"/>
              </a:ext>
            </a:extLst>
          </a:blip>
          <a:srcRect l="13372" t="36837" r="27107" b="22774"/>
          <a:stretch/>
        </p:blipFill>
        <p:spPr bwMode="auto">
          <a:xfrm>
            <a:off x="1005840" y="4389120"/>
            <a:ext cx="3374136" cy="2377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rrowheads="1"/>
          </p:cNvPicPr>
          <p:nvPr/>
        </p:nvPicPr>
        <p:blipFill rotWithShape="1">
          <a:blip r:embed="rId6">
            <a:extLst>
              <a:ext uri="{28A0092B-C50C-407E-A947-70E740481C1C}">
                <a14:useLocalDpi xmlns:a14="http://schemas.microsoft.com/office/drawing/2010/main" val="0"/>
              </a:ext>
            </a:extLst>
          </a:blip>
          <a:srcRect l="24753" t="37000" r="27239" b="22611"/>
          <a:stretch/>
        </p:blipFill>
        <p:spPr bwMode="auto">
          <a:xfrm>
            <a:off x="4892040" y="4392032"/>
            <a:ext cx="2432304" cy="2377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676400" y="1354155"/>
            <a:ext cx="2590800" cy="307777"/>
          </a:xfrm>
          <a:prstGeom prst="rect">
            <a:avLst/>
          </a:prstGeom>
          <a:noFill/>
        </p:spPr>
        <p:txBody>
          <a:bodyPr wrap="square" rtlCol="0">
            <a:spAutoFit/>
          </a:bodyPr>
          <a:lstStyle/>
          <a:p>
            <a:pPr algn="ctr"/>
            <a:r>
              <a:rPr lang="en-US" sz="1400" b="1" dirty="0">
                <a:solidFill>
                  <a:prstClr val="black"/>
                </a:solidFill>
                <a:latin typeface="Calibri" panose="020F0502020204030204" pitchFamily="34" charset="0"/>
              </a:rPr>
              <a:t>California</a:t>
            </a:r>
          </a:p>
        </p:txBody>
      </p:sp>
      <p:sp>
        <p:nvSpPr>
          <p:cNvPr id="11" name="TextBox 10"/>
          <p:cNvSpPr txBox="1"/>
          <p:nvPr/>
        </p:nvSpPr>
        <p:spPr>
          <a:xfrm>
            <a:off x="4892040" y="1331573"/>
            <a:ext cx="2389151" cy="307777"/>
          </a:xfrm>
          <a:prstGeom prst="rect">
            <a:avLst/>
          </a:prstGeom>
          <a:noFill/>
        </p:spPr>
        <p:txBody>
          <a:bodyPr wrap="square" rtlCol="0">
            <a:spAutoFit/>
          </a:bodyPr>
          <a:lstStyle/>
          <a:p>
            <a:pPr algn="ctr"/>
            <a:r>
              <a:rPr lang="en-US" sz="1400" b="1" dirty="0">
                <a:solidFill>
                  <a:prstClr val="black"/>
                </a:solidFill>
                <a:latin typeface="Calibri" panose="020F0502020204030204" pitchFamily="34" charset="0"/>
              </a:rPr>
              <a:t>Arizona</a:t>
            </a:r>
          </a:p>
        </p:txBody>
      </p:sp>
      <p:sp>
        <p:nvSpPr>
          <p:cNvPr id="12" name="TextBox 11"/>
          <p:cNvSpPr txBox="1"/>
          <p:nvPr/>
        </p:nvSpPr>
        <p:spPr>
          <a:xfrm>
            <a:off x="1676400" y="4134293"/>
            <a:ext cx="2590799" cy="307777"/>
          </a:xfrm>
          <a:prstGeom prst="rect">
            <a:avLst/>
          </a:prstGeom>
          <a:noFill/>
        </p:spPr>
        <p:txBody>
          <a:bodyPr wrap="square" rtlCol="0">
            <a:spAutoFit/>
          </a:bodyPr>
          <a:lstStyle/>
          <a:p>
            <a:pPr algn="ctr"/>
            <a:r>
              <a:rPr lang="en-US" sz="1400" b="1" dirty="0">
                <a:solidFill>
                  <a:prstClr val="black"/>
                </a:solidFill>
                <a:latin typeface="Calibri" panose="020F0502020204030204" pitchFamily="34" charset="0"/>
              </a:rPr>
              <a:t>New Mexico</a:t>
            </a:r>
          </a:p>
        </p:txBody>
      </p:sp>
      <p:sp>
        <p:nvSpPr>
          <p:cNvPr id="13" name="TextBox 12"/>
          <p:cNvSpPr txBox="1"/>
          <p:nvPr/>
        </p:nvSpPr>
        <p:spPr>
          <a:xfrm>
            <a:off x="4892040" y="4139392"/>
            <a:ext cx="2432304" cy="307777"/>
          </a:xfrm>
          <a:prstGeom prst="rect">
            <a:avLst/>
          </a:prstGeom>
          <a:noFill/>
        </p:spPr>
        <p:txBody>
          <a:bodyPr wrap="square" rtlCol="0">
            <a:spAutoFit/>
          </a:bodyPr>
          <a:lstStyle/>
          <a:p>
            <a:pPr algn="ctr"/>
            <a:r>
              <a:rPr lang="en-US" sz="1400" b="1" dirty="0">
                <a:solidFill>
                  <a:prstClr val="black"/>
                </a:solidFill>
                <a:latin typeface="Calibri" panose="020F0502020204030204" pitchFamily="34" charset="0"/>
              </a:rPr>
              <a:t>Texas</a:t>
            </a:r>
          </a:p>
        </p:txBody>
      </p:sp>
      <p:cxnSp>
        <p:nvCxnSpPr>
          <p:cNvPr id="7" name="Straight Connector 6"/>
          <p:cNvCxnSpPr/>
          <p:nvPr/>
        </p:nvCxnSpPr>
        <p:spPr>
          <a:xfrm flipV="1">
            <a:off x="0" y="4114800"/>
            <a:ext cx="9144000" cy="1949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00633" y="1264995"/>
            <a:ext cx="0" cy="5550196"/>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281191" y="1661931"/>
            <a:ext cx="1634209" cy="923330"/>
          </a:xfrm>
          <a:prstGeom prst="rect">
            <a:avLst/>
          </a:prstGeom>
          <a:noFill/>
          <a:ln>
            <a:noFill/>
          </a:ln>
        </p:spPr>
        <p:txBody>
          <a:bodyPr wrap="square" rtlCol="0">
            <a:spAutoFit/>
          </a:bodyPr>
          <a:lstStyle/>
          <a:p>
            <a:r>
              <a:rPr lang="en-US" dirty="0" smtClean="0">
                <a:solidFill>
                  <a:srgbClr val="002060"/>
                </a:solidFill>
              </a:rPr>
              <a:t>▼ </a:t>
            </a:r>
            <a:r>
              <a:rPr lang="en-US" sz="1100" dirty="0" smtClean="0">
                <a:solidFill>
                  <a:srgbClr val="002060"/>
                </a:solidFill>
                <a:latin typeface="Calibri" panose="020F0502020204030204" pitchFamily="34" charset="0"/>
              </a:rPr>
              <a:t>Most Recent Data</a:t>
            </a:r>
          </a:p>
          <a:p>
            <a:r>
              <a:rPr lang="en-US" dirty="0" smtClean="0">
                <a:solidFill>
                  <a:srgbClr val="002060"/>
                </a:solidFill>
                <a:sym typeface="Wingdings 3"/>
              </a:rPr>
              <a:t> </a:t>
            </a:r>
            <a:r>
              <a:rPr lang="en-US" sz="1100" dirty="0" smtClean="0">
                <a:solidFill>
                  <a:srgbClr val="002060"/>
                </a:solidFill>
                <a:latin typeface="Calibri" panose="020F0502020204030204" pitchFamily="34" charset="0"/>
                <a:sym typeface="Wingdings 3"/>
              </a:rPr>
              <a:t>Baseline Data</a:t>
            </a:r>
            <a:endParaRPr lang="en-US" sz="1100" dirty="0" smtClean="0">
              <a:solidFill>
                <a:srgbClr val="002060"/>
              </a:solidFill>
              <a:latin typeface="Calibri" panose="020F0502020204030204" pitchFamily="34" charset="0"/>
            </a:endParaRPr>
          </a:p>
          <a:p>
            <a:r>
              <a:rPr lang="en-US" dirty="0" smtClean="0">
                <a:solidFill>
                  <a:schemeClr val="bg1">
                    <a:lumMod val="95000"/>
                  </a:schemeClr>
                </a:solidFill>
                <a:sym typeface="Wingdings 3"/>
              </a:rPr>
              <a:t></a:t>
            </a:r>
            <a:endParaRPr lang="en-US" dirty="0">
              <a:solidFill>
                <a:schemeClr val="bg1">
                  <a:lumMod val="95000"/>
                </a:schemeClr>
              </a:solidFill>
            </a:endParaRPr>
          </a:p>
        </p:txBody>
      </p:sp>
    </p:spTree>
    <p:extLst>
      <p:ext uri="{BB962C8B-B14F-4D97-AF65-F5344CB8AC3E}">
        <p14:creationId xmlns:p14="http://schemas.microsoft.com/office/powerpoint/2010/main" val="412723897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Hospital Care on the </a:t>
            </a:r>
            <a:br>
              <a:rPr lang="en-US" dirty="0" smtClean="0"/>
            </a:br>
            <a:r>
              <a:rPr lang="en-US" dirty="0" smtClean="0"/>
              <a:t>U.S.-Mexico Border</a:t>
            </a:r>
            <a:endParaRPr lang="en-US" dirty="0"/>
          </a:p>
        </p:txBody>
      </p:sp>
      <p:sp>
        <p:nvSpPr>
          <p:cNvPr id="2" name="Text Placeholder 1"/>
          <p:cNvSpPr>
            <a:spLocks noGrp="1"/>
          </p:cNvSpPr>
          <p:nvPr>
            <p:ph type="body" idx="1"/>
          </p:nvPr>
        </p:nvSpPr>
        <p:spPr>
          <a:xfrm>
            <a:off x="457200" y="2906713"/>
            <a:ext cx="8229600" cy="1500187"/>
          </a:xfrm>
        </p:spPr>
        <p:txBody>
          <a:bodyPr>
            <a:noAutofit/>
          </a:bodyPr>
          <a:lstStyle/>
          <a:p>
            <a:r>
              <a:rPr lang="en-US" dirty="0"/>
              <a:t>National Healthcare Quality and Disparities Report</a:t>
            </a:r>
          </a:p>
          <a:p>
            <a:r>
              <a:rPr lang="en-US" dirty="0" err="1"/>
              <a:t>Chartbook</a:t>
            </a:r>
            <a:r>
              <a:rPr lang="en-US" dirty="0"/>
              <a:t> on Health Care for Hispanics</a:t>
            </a:r>
          </a:p>
          <a:p>
            <a:r>
              <a:rPr lang="en-US" dirty="0" smtClean="0"/>
              <a:t>Part 4: Health </a:t>
            </a:r>
            <a:r>
              <a:rPr lang="en-US" dirty="0"/>
              <a:t>Care of Residents of the U.S.-Mexico </a:t>
            </a:r>
            <a:r>
              <a:rPr lang="en-US" dirty="0" smtClean="0"/>
              <a:t>Border</a:t>
            </a:r>
            <a:endParaRPr lang="en-US" dirty="0"/>
          </a:p>
        </p:txBody>
      </p:sp>
    </p:spTree>
    <p:extLst>
      <p:ext uri="{BB962C8B-B14F-4D97-AF65-F5344CB8AC3E}">
        <p14:creationId xmlns:p14="http://schemas.microsoft.com/office/powerpoint/2010/main" val="70048544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Purpose</a:t>
            </a:r>
            <a:endParaRPr lang="en-US" dirty="0"/>
          </a:p>
        </p:txBody>
      </p:sp>
      <p:sp>
        <p:nvSpPr>
          <p:cNvPr id="3" name="Content Placeholder 2"/>
          <p:cNvSpPr>
            <a:spLocks noGrp="1"/>
          </p:cNvSpPr>
          <p:nvPr>
            <p:ph idx="1"/>
          </p:nvPr>
        </p:nvSpPr>
        <p:spPr/>
        <p:txBody>
          <a:bodyPr/>
          <a:lstStyle/>
          <a:p>
            <a:r>
              <a:rPr lang="en-US" dirty="0" smtClean="0"/>
              <a:t>Compare hospital services in counties along the U.S.-Mexico border to non-border U.S. counties in the four border States</a:t>
            </a:r>
          </a:p>
          <a:p>
            <a:pPr lvl="1"/>
            <a:r>
              <a:rPr lang="en-US" dirty="0" smtClean="0"/>
              <a:t>AZ, CA, NM, TX</a:t>
            </a:r>
          </a:p>
          <a:p>
            <a:r>
              <a:rPr lang="en-US" dirty="0" smtClean="0"/>
              <a:t>Focus on priority conditions identified by the U.S.-Mexico Border Commission</a:t>
            </a:r>
          </a:p>
          <a:p>
            <a:r>
              <a:rPr lang="en-US" dirty="0" smtClean="0"/>
              <a:t>Report results by ethnicity</a:t>
            </a:r>
          </a:p>
          <a:p>
            <a:endParaRPr lang="en-US" dirty="0"/>
          </a:p>
        </p:txBody>
      </p:sp>
    </p:spTree>
    <p:extLst>
      <p:ext uri="{BB962C8B-B14F-4D97-AF65-F5344CB8AC3E}">
        <p14:creationId xmlns:p14="http://schemas.microsoft.com/office/powerpoint/2010/main" val="74404537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Data Source</a:t>
            </a:r>
            <a:endParaRPr lang="en-US" dirty="0"/>
          </a:p>
        </p:txBody>
      </p:sp>
      <p:sp>
        <p:nvSpPr>
          <p:cNvPr id="3" name="Content Placeholder 2"/>
          <p:cNvSpPr>
            <a:spLocks noGrp="1"/>
          </p:cNvSpPr>
          <p:nvPr>
            <p:ph idx="1"/>
          </p:nvPr>
        </p:nvSpPr>
        <p:spPr>
          <a:xfrm>
            <a:off x="457200" y="1447800"/>
            <a:ext cx="8229600" cy="4953000"/>
          </a:xfrm>
        </p:spPr>
        <p:txBody>
          <a:bodyPr>
            <a:normAutofit fontScale="92500" lnSpcReduction="10000"/>
          </a:bodyPr>
          <a:lstStyle/>
          <a:p>
            <a:r>
              <a:rPr lang="en-US" dirty="0" smtClean="0"/>
              <a:t>Discharge counts</a:t>
            </a:r>
          </a:p>
          <a:p>
            <a:pPr lvl="1"/>
            <a:r>
              <a:rPr lang="en-US" dirty="0" smtClean="0"/>
              <a:t>Healthcare Cost and Utilization Project </a:t>
            </a:r>
          </a:p>
          <a:p>
            <a:pPr lvl="2"/>
            <a:r>
              <a:rPr lang="en-US" dirty="0" smtClean="0"/>
              <a:t>2013 State Inpatient Databases for four States: Arizona, California, New Mexico, and Texas</a:t>
            </a:r>
          </a:p>
          <a:p>
            <a:pPr lvl="1"/>
            <a:r>
              <a:rPr lang="en-US" dirty="0" smtClean="0"/>
              <a:t>Border counties within 60 miles of Mexico</a:t>
            </a:r>
          </a:p>
          <a:p>
            <a:pPr lvl="1"/>
            <a:r>
              <a:rPr lang="en-US" dirty="0" smtClean="0"/>
              <a:t>Discharges grouped by the county of the hospital</a:t>
            </a:r>
          </a:p>
          <a:p>
            <a:pPr lvl="1"/>
            <a:r>
              <a:rPr lang="en-US" dirty="0" smtClean="0"/>
              <a:t>Limited to community hospitals, excluding rehabilitation hospitals</a:t>
            </a:r>
          </a:p>
          <a:p>
            <a:pPr lvl="1"/>
            <a:r>
              <a:rPr lang="en-US" dirty="0" smtClean="0"/>
              <a:t>Included all patients treated in those hospitals, including foreign and out-of-state patients</a:t>
            </a:r>
          </a:p>
          <a:p>
            <a:r>
              <a:rPr lang="en-US" dirty="0" smtClean="0"/>
              <a:t>Population denominators </a:t>
            </a:r>
          </a:p>
          <a:p>
            <a:pPr lvl="1"/>
            <a:r>
              <a:rPr lang="en-US" dirty="0" smtClean="0"/>
              <a:t>Residents of border and non-border counties</a:t>
            </a:r>
          </a:p>
          <a:p>
            <a:pPr lvl="1"/>
            <a:r>
              <a:rPr lang="en-US" dirty="0" smtClean="0"/>
              <a:t>Nielsen demographic data</a:t>
            </a:r>
          </a:p>
        </p:txBody>
      </p:sp>
    </p:spTree>
    <p:extLst>
      <p:ext uri="{BB962C8B-B14F-4D97-AF65-F5344CB8AC3E}">
        <p14:creationId xmlns:p14="http://schemas.microsoft.com/office/powerpoint/2010/main" val="238072300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895600"/>
            <a:ext cx="7772400" cy="1362075"/>
          </a:xfrm>
        </p:spPr>
        <p:txBody>
          <a:bodyPr>
            <a:normAutofit/>
          </a:bodyPr>
          <a:lstStyle/>
          <a:p>
            <a:r>
              <a:rPr lang="en-US" dirty="0"/>
              <a:t>Hospital Care on the </a:t>
            </a:r>
            <a:r>
              <a:rPr lang="en-US" dirty="0" smtClean="0"/>
              <a:t>U.S</a:t>
            </a:r>
            <a:r>
              <a:rPr lang="en-US" dirty="0"/>
              <a:t>.-Mexico Border</a:t>
            </a:r>
            <a:br>
              <a:rPr lang="en-US" dirty="0"/>
            </a:br>
            <a:r>
              <a:rPr lang="en-US" dirty="0"/>
              <a:t>Population </a:t>
            </a:r>
            <a:r>
              <a:rPr lang="en-US" dirty="0" smtClean="0"/>
              <a:t>characteristics</a:t>
            </a:r>
            <a:endParaRPr lang="en-US" dirty="0"/>
          </a:p>
        </p:txBody>
      </p:sp>
    </p:spTree>
    <p:extLst>
      <p:ext uri="{BB962C8B-B14F-4D97-AF65-F5344CB8AC3E}">
        <p14:creationId xmlns:p14="http://schemas.microsoft.com/office/powerpoint/2010/main" val="100164406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6"/>
          <p:cNvSpPr>
            <a:spLocks noGrp="1"/>
          </p:cNvSpPr>
          <p:nvPr>
            <p:ph type="title"/>
          </p:nvPr>
        </p:nvSpPr>
        <p:spPr>
          <a:xfrm>
            <a:off x="1600200" y="274638"/>
            <a:ext cx="6629400" cy="868362"/>
          </a:xfrm>
        </p:spPr>
        <p:txBody>
          <a:bodyPr>
            <a:noAutofit/>
          </a:bodyPr>
          <a:lstStyle/>
          <a:p>
            <a:r>
              <a:rPr lang="en-US" sz="2000" dirty="0" smtClean="0"/>
              <a:t>Percentage of the Population, by Race/Ethnicity</a:t>
            </a:r>
            <a:endParaRPr lang="en-US" sz="2000" dirty="0"/>
          </a:p>
        </p:txBody>
      </p:sp>
      <p:sp>
        <p:nvSpPr>
          <p:cNvPr id="2" name="Rectangle 1"/>
          <p:cNvSpPr/>
          <p:nvPr/>
        </p:nvSpPr>
        <p:spPr>
          <a:xfrm>
            <a:off x="457200" y="5760720"/>
            <a:ext cx="8229600" cy="400110"/>
          </a:xfrm>
          <a:prstGeom prst="rect">
            <a:avLst/>
          </a:prstGeom>
        </p:spPr>
        <p:txBody>
          <a:bodyPr wrap="square">
            <a:spAutoFit/>
          </a:bodyPr>
          <a:lstStyle/>
          <a:p>
            <a:r>
              <a:rPr lang="en-US" sz="1000" b="1" dirty="0" smtClean="0"/>
              <a:t>Key: </a:t>
            </a:r>
            <a:r>
              <a:rPr lang="en-US" sz="1000" dirty="0" smtClean="0"/>
              <a:t>AI/AN=American </a:t>
            </a:r>
            <a:r>
              <a:rPr lang="en-US" sz="1000" dirty="0"/>
              <a:t>Indian/Alaska </a:t>
            </a:r>
            <a:r>
              <a:rPr lang="en-US" sz="1000" dirty="0" smtClean="0"/>
              <a:t>Native; </a:t>
            </a:r>
            <a:r>
              <a:rPr lang="en-US" sz="1000" dirty="0"/>
              <a:t>API=Asian/Pacific Islander</a:t>
            </a:r>
            <a:r>
              <a:rPr lang="en-US" sz="1000" dirty="0" smtClean="0"/>
              <a:t>.</a:t>
            </a:r>
            <a:endParaRPr lang="en-US" sz="1000" b="1" dirty="0" smtClean="0"/>
          </a:p>
          <a:p>
            <a:r>
              <a:rPr lang="en-US" sz="1000" b="1" dirty="0" smtClean="0"/>
              <a:t>Source</a:t>
            </a:r>
            <a:r>
              <a:rPr lang="en-US" sz="1000" b="1" dirty="0"/>
              <a:t>:</a:t>
            </a:r>
            <a:r>
              <a:rPr lang="en-US" sz="1000" dirty="0"/>
              <a:t> </a:t>
            </a:r>
            <a:r>
              <a:rPr lang="en-US" sz="1000" dirty="0" smtClean="0"/>
              <a:t>2013 Nielsen-</a:t>
            </a:r>
            <a:r>
              <a:rPr lang="en-US" sz="1000" dirty="0" err="1" smtClean="0"/>
              <a:t>Claritas</a:t>
            </a:r>
            <a:r>
              <a:rPr lang="en-US" sz="1000" dirty="0" smtClean="0"/>
              <a:t> </a:t>
            </a:r>
            <a:r>
              <a:rPr lang="en-US" sz="1000" dirty="0"/>
              <a:t>ZIP Code estimates aggregated to </a:t>
            </a:r>
            <a:r>
              <a:rPr lang="en-US" sz="1000" dirty="0" smtClean="0"/>
              <a:t>counties.</a:t>
            </a:r>
            <a:endParaRPr lang="en-US" sz="1000" dirty="0"/>
          </a:p>
        </p:txBody>
      </p:sp>
      <p:graphicFrame>
        <p:nvGraphicFramePr>
          <p:cNvPr id="3" name="Chart 2"/>
          <p:cNvGraphicFramePr/>
          <p:nvPr>
            <p:extLst>
              <p:ext uri="{D42A27DB-BD31-4B8C-83A1-F6EECF244321}">
                <p14:modId xmlns:p14="http://schemas.microsoft.com/office/powerpoint/2010/main" val="2706012852"/>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3569003205"/>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3559400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6"/>
          <p:cNvSpPr>
            <a:spLocks noGrp="1"/>
          </p:cNvSpPr>
          <p:nvPr>
            <p:ph type="title"/>
          </p:nvPr>
        </p:nvSpPr>
        <p:spPr>
          <a:xfrm>
            <a:off x="1600200" y="274638"/>
            <a:ext cx="6629400" cy="868362"/>
          </a:xfrm>
        </p:spPr>
        <p:txBody>
          <a:bodyPr>
            <a:noAutofit/>
          </a:bodyPr>
          <a:lstStyle/>
          <a:p>
            <a:r>
              <a:rPr lang="en-US" sz="2000" dirty="0" smtClean="0"/>
              <a:t>Percentage of the Population, by Age Group</a:t>
            </a:r>
            <a:endParaRPr lang="en-US" sz="2000" dirty="0"/>
          </a:p>
        </p:txBody>
      </p:sp>
      <p:sp>
        <p:nvSpPr>
          <p:cNvPr id="6" name="Rectangle 5"/>
          <p:cNvSpPr/>
          <p:nvPr/>
        </p:nvSpPr>
        <p:spPr>
          <a:xfrm>
            <a:off x="457200" y="5760720"/>
            <a:ext cx="8229600" cy="246221"/>
          </a:xfrm>
          <a:prstGeom prst="rect">
            <a:avLst/>
          </a:prstGeom>
        </p:spPr>
        <p:txBody>
          <a:bodyPr wrap="square">
            <a:spAutoFit/>
          </a:bodyPr>
          <a:lstStyle/>
          <a:p>
            <a:r>
              <a:rPr lang="en-US" sz="1000" b="1" dirty="0"/>
              <a:t>Source:</a:t>
            </a:r>
            <a:r>
              <a:rPr lang="en-US" sz="1000" dirty="0"/>
              <a:t> </a:t>
            </a:r>
            <a:r>
              <a:rPr lang="en-US" sz="1000" dirty="0" smtClean="0"/>
              <a:t>2013 Nielsen-</a:t>
            </a:r>
            <a:r>
              <a:rPr lang="en-US" sz="1000" dirty="0" err="1" smtClean="0"/>
              <a:t>Claritas</a:t>
            </a:r>
            <a:r>
              <a:rPr lang="en-US" sz="1000" dirty="0" smtClean="0"/>
              <a:t> </a:t>
            </a:r>
            <a:r>
              <a:rPr lang="en-US" sz="1000" dirty="0"/>
              <a:t>ZIP Code estimates aggregated to </a:t>
            </a:r>
            <a:r>
              <a:rPr lang="en-US" sz="1000" dirty="0" smtClean="0"/>
              <a:t>counties.</a:t>
            </a:r>
            <a:endParaRPr lang="en-US" sz="1000" dirty="0"/>
          </a:p>
        </p:txBody>
      </p:sp>
      <p:graphicFrame>
        <p:nvGraphicFramePr>
          <p:cNvPr id="8" name="Chart 7"/>
          <p:cNvGraphicFramePr>
            <a:graphicFrameLocks/>
          </p:cNvGraphicFramePr>
          <p:nvPr>
            <p:extLst>
              <p:ext uri="{D42A27DB-BD31-4B8C-83A1-F6EECF244321}">
                <p14:modId xmlns:p14="http://schemas.microsoft.com/office/powerpoint/2010/main" val="2706771814"/>
              </p:ext>
            </p:extLst>
          </p:nvPr>
        </p:nvGraphicFramePr>
        <p:xfrm>
          <a:off x="3429000" y="1295400"/>
          <a:ext cx="2743200" cy="365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p:cNvGraphicFramePr/>
          <p:nvPr>
            <p:extLst>
              <p:ext uri="{D42A27DB-BD31-4B8C-83A1-F6EECF244321}">
                <p14:modId xmlns:p14="http://schemas.microsoft.com/office/powerpoint/2010/main" val="2454450483"/>
              </p:ext>
            </p:extLst>
          </p:nvPr>
        </p:nvGraphicFramePr>
        <p:xfrm>
          <a:off x="457200" y="1463040"/>
          <a:ext cx="2743200" cy="40233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extLst>
              <p:ext uri="{D42A27DB-BD31-4B8C-83A1-F6EECF244321}">
                <p14:modId xmlns:p14="http://schemas.microsoft.com/office/powerpoint/2010/main" val="312335996"/>
              </p:ext>
            </p:extLst>
          </p:nvPr>
        </p:nvGraphicFramePr>
        <p:xfrm>
          <a:off x="5943600" y="1463040"/>
          <a:ext cx="2743200" cy="40233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p:nvPr>
            <p:extLst>
              <p:ext uri="{D42A27DB-BD31-4B8C-83A1-F6EECF244321}">
                <p14:modId xmlns:p14="http://schemas.microsoft.com/office/powerpoint/2010/main" val="1667573435"/>
              </p:ext>
            </p:extLst>
          </p:nvPr>
        </p:nvGraphicFramePr>
        <p:xfrm>
          <a:off x="3200400" y="1463040"/>
          <a:ext cx="2743200" cy="402336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5245238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895600"/>
            <a:ext cx="7772400" cy="1362075"/>
          </a:xfrm>
        </p:spPr>
        <p:txBody>
          <a:bodyPr>
            <a:normAutofit/>
          </a:bodyPr>
          <a:lstStyle/>
          <a:p>
            <a:r>
              <a:rPr lang="en-US" dirty="0"/>
              <a:t>Hospital Care on the </a:t>
            </a:r>
            <a:r>
              <a:rPr lang="en-US" dirty="0" smtClean="0"/>
              <a:t>U.S</a:t>
            </a:r>
            <a:r>
              <a:rPr lang="en-US" dirty="0"/>
              <a:t>.-Mexico Border</a:t>
            </a:r>
            <a:br>
              <a:rPr lang="en-US" dirty="0"/>
            </a:br>
            <a:r>
              <a:rPr lang="en-US" dirty="0" smtClean="0"/>
              <a:t>Characteristics of inpatient Hospital stays</a:t>
            </a:r>
            <a:endParaRPr lang="en-US" dirty="0"/>
          </a:p>
        </p:txBody>
      </p:sp>
    </p:spTree>
    <p:extLst>
      <p:ext uri="{BB962C8B-B14F-4D97-AF65-F5344CB8AC3E}">
        <p14:creationId xmlns:p14="http://schemas.microsoft.com/office/powerpoint/2010/main" val="90887570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smtClean="0"/>
              <a:t>Hospital Characteristics, by County </a:t>
            </a:r>
            <a:endParaRPr lang="en-US" sz="2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21335856"/>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457200" y="5852160"/>
            <a:ext cx="8229600" cy="553998"/>
          </a:xfrm>
          <a:prstGeom prst="rect">
            <a:avLst/>
          </a:prstGeom>
        </p:spPr>
        <p:txBody>
          <a:bodyPr wrap="square">
            <a:spAutoFit/>
          </a:bodyPr>
          <a:lstStyle/>
          <a:p>
            <a:r>
              <a:rPr lang="en-US" sz="1000" b="1" dirty="0" smtClean="0">
                <a:latin typeface="+mj-lt"/>
                <a:ea typeface="Calibri" panose="020F0502020204030204" pitchFamily="34" charset="0"/>
              </a:rPr>
              <a:t>Key: </a:t>
            </a:r>
            <a:r>
              <a:rPr lang="en-US" sz="1000" dirty="0" smtClean="0">
                <a:latin typeface="+mj-lt"/>
                <a:ea typeface="Calibri" panose="020F0502020204030204" pitchFamily="34" charset="0"/>
              </a:rPr>
              <a:t>MSA = metropolitan statistical area.</a:t>
            </a:r>
            <a:endParaRPr lang="en-US" sz="1000" b="1" dirty="0" smtClean="0">
              <a:latin typeface="+mj-lt"/>
              <a:ea typeface="Calibri" panose="020F0502020204030204" pitchFamily="34" charset="0"/>
            </a:endParaRPr>
          </a:p>
          <a:p>
            <a:r>
              <a:rPr lang="en-US" sz="1000" b="1" dirty="0" smtClean="0">
                <a:latin typeface="+mj-lt"/>
                <a:ea typeface="Calibri" panose="020F0502020204030204" pitchFamily="34" charset="0"/>
              </a:rPr>
              <a:t>Source</a:t>
            </a:r>
            <a:r>
              <a:rPr lang="en-US" sz="1000" b="1" dirty="0">
                <a:latin typeface="+mj-lt"/>
                <a:ea typeface="Calibri" panose="020F0502020204030204" pitchFamily="34" charset="0"/>
              </a:rPr>
              <a:t>: </a:t>
            </a:r>
            <a:r>
              <a:rPr lang="en-US" sz="1000" dirty="0">
                <a:latin typeface="+mj-lt"/>
                <a:ea typeface="Calibri" panose="020F0502020204030204" pitchFamily="34" charset="0"/>
              </a:rPr>
              <a:t>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p:txBody>
      </p:sp>
    </p:spTree>
    <p:extLst>
      <p:ext uri="{BB962C8B-B14F-4D97-AF65-F5344CB8AC3E}">
        <p14:creationId xmlns:p14="http://schemas.microsoft.com/office/powerpoint/2010/main" val="3808966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of the Hispanic Population in the United States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Health of Hispanics is influenced by many factors, including language, lack of access to preventive care, lack of health insurance, and other cultural barriers.</a:t>
            </a:r>
          </a:p>
          <a:p>
            <a:r>
              <a:rPr lang="en-US" dirty="0" smtClean="0"/>
              <a:t>Leading causes of morbidity and mortality include heart disease, cancer, unintentional injuries, stroke, and diabetes.</a:t>
            </a:r>
          </a:p>
          <a:p>
            <a:r>
              <a:rPr lang="en-US" dirty="0" smtClean="0"/>
              <a:t>Compared with non-Hispanic Whites, Hispanics have a: </a:t>
            </a:r>
          </a:p>
          <a:p>
            <a:pPr lvl="1"/>
            <a:r>
              <a:rPr lang="en-US" dirty="0" smtClean="0"/>
              <a:t>Higher prevalence of asthma, chronic obstructive pulmonary disease, HIV/AIDS, suicide, and liver disease.</a:t>
            </a:r>
          </a:p>
          <a:p>
            <a:pPr lvl="1"/>
            <a:r>
              <a:rPr lang="en-US" dirty="0" smtClean="0"/>
              <a:t>Higher rate of obesity. </a:t>
            </a:r>
          </a:p>
          <a:p>
            <a:endParaRPr lang="en-US" dirty="0" smtClean="0"/>
          </a:p>
        </p:txBody>
      </p:sp>
    </p:spTree>
    <p:extLst>
      <p:ext uri="{BB962C8B-B14F-4D97-AF65-F5344CB8AC3E}">
        <p14:creationId xmlns:p14="http://schemas.microsoft.com/office/powerpoint/2010/main" val="333568147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6"/>
          <p:cNvSpPr>
            <a:spLocks noGrp="1"/>
          </p:cNvSpPr>
          <p:nvPr>
            <p:ph type="title"/>
          </p:nvPr>
        </p:nvSpPr>
        <p:spPr/>
        <p:txBody>
          <a:bodyPr>
            <a:normAutofit/>
          </a:bodyPr>
          <a:lstStyle/>
          <a:p>
            <a:r>
              <a:rPr lang="en-US" sz="2000" smtClean="0"/>
              <a:t>Number of Inpatient Stays by County of Residence</a:t>
            </a:r>
            <a:endParaRPr lang="en-US" sz="2000" dirty="0"/>
          </a:p>
        </p:txBody>
      </p:sp>
      <p:graphicFrame>
        <p:nvGraphicFramePr>
          <p:cNvPr id="9" name="Table 8"/>
          <p:cNvGraphicFramePr>
            <a:graphicFrameLocks noGrp="1"/>
          </p:cNvGraphicFramePr>
          <p:nvPr>
            <p:extLst>
              <p:ext uri="{D42A27DB-BD31-4B8C-83A1-F6EECF244321}">
                <p14:modId xmlns:p14="http://schemas.microsoft.com/office/powerpoint/2010/main" val="2047331582"/>
              </p:ext>
            </p:extLst>
          </p:nvPr>
        </p:nvGraphicFramePr>
        <p:xfrm>
          <a:off x="481263" y="1447800"/>
          <a:ext cx="8229599" cy="3175000"/>
        </p:xfrm>
        <a:graphic>
          <a:graphicData uri="http://schemas.openxmlformats.org/drawingml/2006/table">
            <a:tbl>
              <a:tblPr firstRow="1" bandRow="1">
                <a:tableStyleId>{5C22544A-7EE6-4342-B048-85BDC9FD1C3A}</a:tableStyleId>
              </a:tblPr>
              <a:tblGrid>
                <a:gridCol w="3768695">
                  <a:extLst>
                    <a:ext uri="{9D8B030D-6E8A-4147-A177-3AD203B41FA5}">
                      <a16:colId xmlns:a16="http://schemas.microsoft.com/office/drawing/2014/main" val="20000"/>
                    </a:ext>
                  </a:extLst>
                </a:gridCol>
                <a:gridCol w="1230594">
                  <a:extLst>
                    <a:ext uri="{9D8B030D-6E8A-4147-A177-3AD203B41FA5}">
                      <a16:colId xmlns:a16="http://schemas.microsoft.com/office/drawing/2014/main" val="20001"/>
                    </a:ext>
                  </a:extLst>
                </a:gridCol>
                <a:gridCol w="1076770">
                  <a:extLst>
                    <a:ext uri="{9D8B030D-6E8A-4147-A177-3AD203B41FA5}">
                      <a16:colId xmlns:a16="http://schemas.microsoft.com/office/drawing/2014/main" val="20002"/>
                    </a:ext>
                  </a:extLst>
                </a:gridCol>
                <a:gridCol w="1153682">
                  <a:extLst>
                    <a:ext uri="{9D8B030D-6E8A-4147-A177-3AD203B41FA5}">
                      <a16:colId xmlns:a16="http://schemas.microsoft.com/office/drawing/2014/main" val="20003"/>
                    </a:ext>
                  </a:extLst>
                </a:gridCol>
                <a:gridCol w="999858">
                  <a:extLst>
                    <a:ext uri="{9D8B030D-6E8A-4147-A177-3AD203B41FA5}">
                      <a16:colId xmlns:a16="http://schemas.microsoft.com/office/drawing/2014/main" val="20004"/>
                    </a:ext>
                  </a:extLst>
                </a:gridCol>
              </a:tblGrid>
              <a:tr h="370840">
                <a:tc rowSpan="3">
                  <a:txBody>
                    <a:bodyPr/>
                    <a:lstStyle/>
                    <a:p>
                      <a:r>
                        <a:rPr lang="en-US" sz="1600" dirty="0" smtClean="0"/>
                        <a:t>Patient’s County of Residence</a:t>
                      </a:r>
                      <a:endParaRPr lang="en-US" sz="1600" dirty="0"/>
                    </a:p>
                  </a:txBody>
                  <a:tcPr anchor="b">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gridSpan="4">
                  <a:txBody>
                    <a:bodyPr/>
                    <a:lstStyle/>
                    <a:p>
                      <a:pPr algn="ctr"/>
                      <a:r>
                        <a:rPr lang="en-US" sz="1600" dirty="0" smtClean="0"/>
                        <a:t>Hospital County</a:t>
                      </a:r>
                      <a:endParaRPr lang="en-US" sz="1600"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vMerge="1">
                  <a:txBody>
                    <a:bodyPr/>
                    <a:lstStyle/>
                    <a:p>
                      <a:endParaRPr lang="en-US" dirty="0"/>
                    </a:p>
                  </a:txBody>
                  <a:tcPr/>
                </a:tc>
                <a:tc gridSpan="2">
                  <a:txBody>
                    <a:bodyPr/>
                    <a:lstStyle/>
                    <a:p>
                      <a:pPr algn="ctr"/>
                      <a:r>
                        <a:rPr lang="en-US" sz="1600" b="1" dirty="0" smtClean="0">
                          <a:solidFill>
                            <a:schemeClr val="bg1"/>
                          </a:solidFill>
                        </a:rPr>
                        <a:t>Border County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(N=800,797; 11%)</a:t>
                      </a:r>
                      <a:endParaRPr lang="en-US" sz="1600" b="1" dirty="0">
                        <a:solidFill>
                          <a:schemeClr val="bg1"/>
                        </a:solidFill>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hMerge="1">
                  <a:txBody>
                    <a:bodyPr/>
                    <a:lstStyle/>
                    <a:p>
                      <a:endParaRPr lang="en-US" dirty="0"/>
                    </a:p>
                  </a:txBody>
                  <a:tcPr/>
                </a:tc>
                <a:tc gridSpan="2">
                  <a:txBody>
                    <a:bodyPr/>
                    <a:lstStyle/>
                    <a:p>
                      <a:pPr algn="ctr"/>
                      <a:r>
                        <a:rPr lang="en-US" sz="1600" b="1" dirty="0" smtClean="0">
                          <a:solidFill>
                            <a:schemeClr val="bg1"/>
                          </a:solidFill>
                        </a:rPr>
                        <a:t>Non-Border County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(N=6,499,597; 89%)</a:t>
                      </a:r>
                    </a:p>
                  </a:txBody>
                  <a:tcPr>
                    <a:lnT w="12700" cap="flat" cmpd="sng" algn="ctr">
                      <a:solidFill>
                        <a:schemeClr val="bg1"/>
                      </a:solidFill>
                      <a:prstDash val="solid"/>
                      <a:round/>
                      <a:headEnd type="none" w="med" len="med"/>
                      <a:tailEnd type="none" w="med" len="med"/>
                    </a:lnT>
                    <a:solidFill>
                      <a:schemeClr val="accent1"/>
                    </a:solidFill>
                  </a:tcPr>
                </a:tc>
                <a:tc hMerge="1">
                  <a:txBody>
                    <a:bodyPr/>
                    <a:lstStyle/>
                    <a:p>
                      <a:endParaRPr lang="en-US" dirty="0"/>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pPr algn="ctr"/>
                      <a:r>
                        <a:rPr lang="en-US" sz="1600" b="1" dirty="0" smtClean="0">
                          <a:solidFill>
                            <a:schemeClr val="bg1"/>
                          </a:solidFill>
                        </a:rPr>
                        <a:t>N</a:t>
                      </a:r>
                      <a:endParaRPr lang="en-US" sz="1600" b="1" dirty="0">
                        <a:solidFill>
                          <a:schemeClr val="bg1"/>
                        </a:solidFill>
                      </a:endParaRPr>
                    </a:p>
                  </a:txBody>
                  <a:tcPr>
                    <a:lnL w="12700" cap="flat" cmpd="sng" algn="ctr">
                      <a:solidFill>
                        <a:schemeClr val="bg1"/>
                      </a:solidFill>
                      <a:prstDash val="solid"/>
                      <a:round/>
                      <a:headEnd type="none" w="med" len="med"/>
                      <a:tailEnd type="none" w="med" len="med"/>
                    </a:lnL>
                    <a:solidFill>
                      <a:schemeClr val="accent1"/>
                    </a:solidFill>
                  </a:tcPr>
                </a:tc>
                <a:tc>
                  <a:txBody>
                    <a:bodyPr/>
                    <a:lstStyle/>
                    <a:p>
                      <a:pPr algn="ctr"/>
                      <a:r>
                        <a:rPr lang="en-US" sz="1600" b="1" dirty="0" smtClean="0">
                          <a:solidFill>
                            <a:schemeClr val="bg1"/>
                          </a:solidFill>
                        </a:rPr>
                        <a:t>%</a:t>
                      </a:r>
                      <a:endParaRPr lang="en-US" sz="1600" b="1" dirty="0">
                        <a:solidFill>
                          <a:schemeClr val="bg1"/>
                        </a:solidFill>
                      </a:endParaRPr>
                    </a:p>
                  </a:txBody>
                  <a:tcPr>
                    <a:solidFill>
                      <a:schemeClr val="accent1"/>
                    </a:solidFill>
                  </a:tcPr>
                </a:tc>
                <a:tc>
                  <a:txBody>
                    <a:bodyPr/>
                    <a:lstStyle/>
                    <a:p>
                      <a:pPr algn="ctr"/>
                      <a:r>
                        <a:rPr lang="en-US" sz="1600" b="1" dirty="0" smtClean="0">
                          <a:solidFill>
                            <a:schemeClr val="bg1"/>
                          </a:solidFill>
                        </a:rPr>
                        <a:t>N</a:t>
                      </a:r>
                      <a:endParaRPr lang="en-US" sz="1600" b="1" dirty="0">
                        <a:solidFill>
                          <a:schemeClr val="bg1"/>
                        </a:solidFill>
                      </a:endParaRPr>
                    </a:p>
                  </a:txBody>
                  <a:tcPr>
                    <a:solidFill>
                      <a:schemeClr val="accent1"/>
                    </a:solidFill>
                  </a:tcPr>
                </a:tc>
                <a:tc>
                  <a:txBody>
                    <a:bodyPr/>
                    <a:lstStyle/>
                    <a:p>
                      <a:pPr algn="ctr"/>
                      <a:r>
                        <a:rPr lang="en-US" sz="1600" b="1" dirty="0" smtClean="0">
                          <a:solidFill>
                            <a:schemeClr val="bg1"/>
                          </a:solidFill>
                        </a:rPr>
                        <a:t>%</a:t>
                      </a:r>
                      <a:endParaRPr lang="en-US" sz="1600" b="1" dirty="0">
                        <a:solidFill>
                          <a:schemeClr val="bg1"/>
                        </a:solidFill>
                      </a:endParaRPr>
                    </a:p>
                  </a:txBody>
                  <a:tcPr>
                    <a:solidFill>
                      <a:schemeClr val="accent1"/>
                    </a:solidFill>
                  </a:tcPr>
                </a:tc>
                <a:extLst>
                  <a:ext uri="{0D108BD9-81ED-4DB2-BD59-A6C34878D82A}">
                    <a16:rowId xmlns:a16="http://schemas.microsoft.com/office/drawing/2014/main" val="10002"/>
                  </a:ext>
                </a:extLst>
              </a:tr>
              <a:tr h="370840">
                <a:tc>
                  <a:txBody>
                    <a:bodyPr/>
                    <a:lstStyle/>
                    <a:p>
                      <a:r>
                        <a:rPr lang="en-US" sz="1600" dirty="0" smtClean="0"/>
                        <a:t>Border county in 4 study States</a:t>
                      </a:r>
                      <a:endParaRPr lang="en-US" sz="1600"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600" b="0" i="0" u="none" strike="noStrike" dirty="0">
                          <a:solidFill>
                            <a:srgbClr val="000000"/>
                          </a:solidFill>
                          <a:latin typeface="+mj-lt"/>
                        </a:rPr>
                        <a:t>753,944</a:t>
                      </a:r>
                    </a:p>
                  </a:txBody>
                  <a:tcPr/>
                </a:tc>
                <a:tc>
                  <a:txBody>
                    <a:bodyPr/>
                    <a:lstStyle/>
                    <a:p>
                      <a:pPr algn="r" fontAlgn="b"/>
                      <a:r>
                        <a:rPr lang="en-US" sz="1600" b="0" i="0" u="none" strike="noStrike" dirty="0">
                          <a:solidFill>
                            <a:srgbClr val="000000"/>
                          </a:solidFill>
                          <a:latin typeface="+mj-lt"/>
                        </a:rPr>
                        <a:t>94.1</a:t>
                      </a:r>
                    </a:p>
                  </a:txBody>
                  <a:tcPr/>
                </a:tc>
                <a:tc>
                  <a:txBody>
                    <a:bodyPr/>
                    <a:lstStyle/>
                    <a:p>
                      <a:pPr algn="r" fontAlgn="b"/>
                      <a:r>
                        <a:rPr lang="en-US" sz="1600" b="0" i="0" u="none" strike="noStrike" dirty="0">
                          <a:solidFill>
                            <a:srgbClr val="000000"/>
                          </a:solidFill>
                          <a:latin typeface="+mj-lt"/>
                        </a:rPr>
                        <a:t>37,299</a:t>
                      </a:r>
                    </a:p>
                  </a:txBody>
                  <a:tcPr/>
                </a:tc>
                <a:tc>
                  <a:txBody>
                    <a:bodyPr/>
                    <a:lstStyle/>
                    <a:p>
                      <a:pPr algn="r" fontAlgn="b"/>
                      <a:r>
                        <a:rPr lang="en-US" sz="1600" b="0" i="0" u="none" strike="noStrike" dirty="0">
                          <a:solidFill>
                            <a:srgbClr val="000000"/>
                          </a:solidFill>
                          <a:latin typeface="+mj-lt"/>
                        </a:rPr>
                        <a:t>0.6</a:t>
                      </a:r>
                    </a:p>
                  </a:txBody>
                  <a:tcPr/>
                </a:tc>
                <a:extLst>
                  <a:ext uri="{0D108BD9-81ED-4DB2-BD59-A6C34878D82A}">
                    <a16:rowId xmlns:a16="http://schemas.microsoft.com/office/drawing/2014/main" val="10003"/>
                  </a:ext>
                </a:extLst>
              </a:tr>
              <a:tr h="370840">
                <a:tc>
                  <a:txBody>
                    <a:bodyPr/>
                    <a:lstStyle/>
                    <a:p>
                      <a:r>
                        <a:rPr lang="en-US" sz="1600" dirty="0" smtClean="0"/>
                        <a:t>Non-border county in 4 study States</a:t>
                      </a:r>
                      <a:endParaRPr lang="en-US" sz="1600"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600" b="0" i="0" u="none" strike="noStrike" dirty="0">
                          <a:solidFill>
                            <a:srgbClr val="000000"/>
                          </a:solidFill>
                          <a:latin typeface="+mj-lt"/>
                        </a:rPr>
                        <a:t>24,818</a:t>
                      </a:r>
                    </a:p>
                  </a:txBody>
                  <a:tcPr/>
                </a:tc>
                <a:tc>
                  <a:txBody>
                    <a:bodyPr/>
                    <a:lstStyle/>
                    <a:p>
                      <a:pPr algn="r" fontAlgn="b"/>
                      <a:r>
                        <a:rPr lang="en-US" sz="1600" b="0" i="0" u="none" strike="noStrike" dirty="0">
                          <a:solidFill>
                            <a:srgbClr val="000000"/>
                          </a:solidFill>
                          <a:latin typeface="+mj-lt"/>
                        </a:rPr>
                        <a:t>3.1</a:t>
                      </a:r>
                    </a:p>
                  </a:txBody>
                  <a:tcPr/>
                </a:tc>
                <a:tc>
                  <a:txBody>
                    <a:bodyPr/>
                    <a:lstStyle/>
                    <a:p>
                      <a:pPr algn="r" fontAlgn="b"/>
                      <a:r>
                        <a:rPr lang="en-US" sz="1600" b="0" i="0" u="none" strike="noStrike" dirty="0">
                          <a:solidFill>
                            <a:srgbClr val="000000"/>
                          </a:solidFill>
                          <a:latin typeface="+mj-lt"/>
                        </a:rPr>
                        <a:t>6,352,997</a:t>
                      </a:r>
                    </a:p>
                  </a:txBody>
                  <a:tcPr/>
                </a:tc>
                <a:tc>
                  <a:txBody>
                    <a:bodyPr/>
                    <a:lstStyle/>
                    <a:p>
                      <a:pPr algn="r" fontAlgn="b"/>
                      <a:r>
                        <a:rPr lang="en-US" sz="1600" b="0" i="0" u="none" strike="noStrike" dirty="0">
                          <a:solidFill>
                            <a:srgbClr val="000000"/>
                          </a:solidFill>
                          <a:latin typeface="+mj-lt"/>
                        </a:rPr>
                        <a:t>97.7</a:t>
                      </a:r>
                    </a:p>
                  </a:txBody>
                  <a:tcPr/>
                </a:tc>
                <a:extLst>
                  <a:ext uri="{0D108BD9-81ED-4DB2-BD59-A6C34878D82A}">
                    <a16:rowId xmlns:a16="http://schemas.microsoft.com/office/drawing/2014/main" val="10004"/>
                  </a:ext>
                </a:extLst>
              </a:tr>
              <a:tr h="370840">
                <a:tc>
                  <a:txBody>
                    <a:bodyPr/>
                    <a:lstStyle/>
                    <a:p>
                      <a:r>
                        <a:rPr lang="en-US" sz="1600" dirty="0" smtClean="0"/>
                        <a:t>Mexico</a:t>
                      </a:r>
                      <a:endParaRPr lang="en-US" sz="1600"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600" b="0" i="0" u="none" strike="noStrike">
                          <a:solidFill>
                            <a:srgbClr val="000000"/>
                          </a:solidFill>
                          <a:latin typeface="+mj-lt"/>
                        </a:rPr>
                        <a:t>6,303</a:t>
                      </a:r>
                    </a:p>
                  </a:txBody>
                  <a:tcPr/>
                </a:tc>
                <a:tc>
                  <a:txBody>
                    <a:bodyPr/>
                    <a:lstStyle/>
                    <a:p>
                      <a:pPr algn="r" fontAlgn="b"/>
                      <a:r>
                        <a:rPr lang="en-US" sz="1600" b="0" i="0" u="none" strike="noStrike" dirty="0">
                          <a:solidFill>
                            <a:srgbClr val="000000"/>
                          </a:solidFill>
                          <a:latin typeface="+mj-lt"/>
                        </a:rPr>
                        <a:t>0.8</a:t>
                      </a:r>
                    </a:p>
                  </a:txBody>
                  <a:tcPr/>
                </a:tc>
                <a:tc>
                  <a:txBody>
                    <a:bodyPr/>
                    <a:lstStyle/>
                    <a:p>
                      <a:pPr algn="r" fontAlgn="b"/>
                      <a:r>
                        <a:rPr lang="en-US" sz="1600" b="0" i="0" u="none" strike="noStrike" dirty="0">
                          <a:solidFill>
                            <a:srgbClr val="000000"/>
                          </a:solidFill>
                          <a:latin typeface="+mj-lt"/>
                        </a:rPr>
                        <a:t>939</a:t>
                      </a:r>
                    </a:p>
                  </a:txBody>
                  <a:tcPr/>
                </a:tc>
                <a:tc>
                  <a:txBody>
                    <a:bodyPr/>
                    <a:lstStyle/>
                    <a:p>
                      <a:pPr algn="r" fontAlgn="b"/>
                      <a:r>
                        <a:rPr lang="en-US" sz="1600" b="0" i="0" u="none" strike="noStrike" dirty="0">
                          <a:solidFill>
                            <a:srgbClr val="000000"/>
                          </a:solidFill>
                          <a:latin typeface="+mj-lt"/>
                        </a:rPr>
                        <a:t>0.0</a:t>
                      </a:r>
                    </a:p>
                  </a:txBody>
                  <a:tcPr/>
                </a:tc>
                <a:extLst>
                  <a:ext uri="{0D108BD9-81ED-4DB2-BD59-A6C34878D82A}">
                    <a16:rowId xmlns:a16="http://schemas.microsoft.com/office/drawing/2014/main" val="10005"/>
                  </a:ext>
                </a:extLst>
              </a:tr>
              <a:tr h="370840">
                <a:tc>
                  <a:txBody>
                    <a:bodyPr/>
                    <a:lstStyle/>
                    <a:p>
                      <a:r>
                        <a:rPr lang="en-US" sz="1600" dirty="0" smtClean="0"/>
                        <a:t>Other</a:t>
                      </a:r>
                      <a:r>
                        <a:rPr lang="en-US" sz="1600" baseline="0" dirty="0" smtClean="0"/>
                        <a:t> U.S. States</a:t>
                      </a:r>
                      <a:endParaRPr lang="en-US" sz="1600"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600" b="0" i="0" u="none" strike="noStrike">
                          <a:solidFill>
                            <a:srgbClr val="000000"/>
                          </a:solidFill>
                          <a:latin typeface="+mj-lt"/>
                        </a:rPr>
                        <a:t>8,223</a:t>
                      </a:r>
                    </a:p>
                  </a:txBody>
                  <a:tcPr/>
                </a:tc>
                <a:tc>
                  <a:txBody>
                    <a:bodyPr/>
                    <a:lstStyle/>
                    <a:p>
                      <a:pPr algn="r" fontAlgn="b"/>
                      <a:r>
                        <a:rPr lang="en-US" sz="1600" b="0" i="0" u="none" strike="noStrike" dirty="0">
                          <a:solidFill>
                            <a:srgbClr val="000000"/>
                          </a:solidFill>
                          <a:latin typeface="+mj-lt"/>
                        </a:rPr>
                        <a:t>1.0</a:t>
                      </a:r>
                    </a:p>
                  </a:txBody>
                  <a:tcPr/>
                </a:tc>
                <a:tc>
                  <a:txBody>
                    <a:bodyPr/>
                    <a:lstStyle/>
                    <a:p>
                      <a:pPr algn="r" fontAlgn="b"/>
                      <a:r>
                        <a:rPr lang="en-US" sz="1600" b="0" i="0" u="none" strike="noStrike" dirty="0">
                          <a:solidFill>
                            <a:srgbClr val="000000"/>
                          </a:solidFill>
                          <a:latin typeface="+mj-lt"/>
                        </a:rPr>
                        <a:t>82,030</a:t>
                      </a:r>
                    </a:p>
                  </a:txBody>
                  <a:tcPr/>
                </a:tc>
                <a:tc>
                  <a:txBody>
                    <a:bodyPr/>
                    <a:lstStyle/>
                    <a:p>
                      <a:pPr algn="r" fontAlgn="b"/>
                      <a:r>
                        <a:rPr lang="en-US" sz="1600" b="0" i="0" u="none" strike="noStrike" dirty="0">
                          <a:solidFill>
                            <a:srgbClr val="000000"/>
                          </a:solidFill>
                          <a:latin typeface="+mj-lt"/>
                        </a:rPr>
                        <a:t>1.3</a:t>
                      </a:r>
                    </a:p>
                  </a:txBody>
                  <a:tcPr/>
                </a:tc>
                <a:extLst>
                  <a:ext uri="{0D108BD9-81ED-4DB2-BD59-A6C34878D82A}">
                    <a16:rowId xmlns:a16="http://schemas.microsoft.com/office/drawing/2014/main" val="10006"/>
                  </a:ext>
                </a:extLst>
              </a:tr>
              <a:tr h="370840">
                <a:tc>
                  <a:txBody>
                    <a:bodyPr/>
                    <a:lstStyle/>
                    <a:p>
                      <a:r>
                        <a:rPr lang="en-US" sz="1600" dirty="0" smtClean="0"/>
                        <a:t>Missing</a:t>
                      </a:r>
                      <a:endParaRPr lang="en-US" sz="1600" dirty="0"/>
                    </a:p>
                  </a:txBody>
                  <a:tcPr>
                    <a:lnT w="12700" cap="flat" cmpd="sng" algn="ctr">
                      <a:solidFill>
                        <a:schemeClr val="bg1"/>
                      </a:solidFill>
                      <a:prstDash val="solid"/>
                      <a:round/>
                      <a:headEnd type="none" w="med" len="med"/>
                      <a:tailEnd type="none" w="med" len="med"/>
                    </a:lnT>
                  </a:tcPr>
                </a:tc>
                <a:tc>
                  <a:txBody>
                    <a:bodyPr/>
                    <a:lstStyle/>
                    <a:p>
                      <a:pPr algn="r" fontAlgn="b"/>
                      <a:r>
                        <a:rPr lang="en-US" sz="1600" b="0" i="0" u="none" strike="noStrike">
                          <a:solidFill>
                            <a:srgbClr val="000000"/>
                          </a:solidFill>
                          <a:latin typeface="+mj-lt"/>
                        </a:rPr>
                        <a:t>7,509</a:t>
                      </a:r>
                    </a:p>
                  </a:txBody>
                  <a:tcPr/>
                </a:tc>
                <a:tc>
                  <a:txBody>
                    <a:bodyPr/>
                    <a:lstStyle/>
                    <a:p>
                      <a:pPr algn="r" fontAlgn="b"/>
                      <a:r>
                        <a:rPr lang="en-US" sz="1600" b="0" i="0" u="none" strike="noStrike" dirty="0">
                          <a:solidFill>
                            <a:srgbClr val="000000"/>
                          </a:solidFill>
                          <a:latin typeface="+mj-lt"/>
                        </a:rPr>
                        <a:t>0.9</a:t>
                      </a:r>
                    </a:p>
                  </a:txBody>
                  <a:tcPr/>
                </a:tc>
                <a:tc>
                  <a:txBody>
                    <a:bodyPr/>
                    <a:lstStyle/>
                    <a:p>
                      <a:pPr algn="r" fontAlgn="b"/>
                      <a:r>
                        <a:rPr lang="en-US" sz="1600" b="0" i="0" u="none" strike="noStrike">
                          <a:solidFill>
                            <a:srgbClr val="000000"/>
                          </a:solidFill>
                          <a:latin typeface="+mj-lt"/>
                        </a:rPr>
                        <a:t>26,332</a:t>
                      </a:r>
                    </a:p>
                  </a:txBody>
                  <a:tcPr/>
                </a:tc>
                <a:tc>
                  <a:txBody>
                    <a:bodyPr/>
                    <a:lstStyle/>
                    <a:p>
                      <a:pPr algn="r" fontAlgn="b"/>
                      <a:r>
                        <a:rPr lang="en-US" sz="1600" b="0" i="0" u="none" strike="noStrike" dirty="0">
                          <a:solidFill>
                            <a:srgbClr val="000000"/>
                          </a:solidFill>
                          <a:latin typeface="+mj-lt"/>
                        </a:rPr>
                        <a:t>0.4</a:t>
                      </a:r>
                    </a:p>
                  </a:txBody>
                  <a:tcPr/>
                </a:tc>
                <a:extLst>
                  <a:ext uri="{0D108BD9-81ED-4DB2-BD59-A6C34878D82A}">
                    <a16:rowId xmlns:a16="http://schemas.microsoft.com/office/drawing/2014/main" val="10007"/>
                  </a:ext>
                </a:extLst>
              </a:tr>
            </a:tbl>
          </a:graphicData>
        </a:graphic>
      </p:graphicFrame>
      <p:sp>
        <p:nvSpPr>
          <p:cNvPr id="3" name="Rectangle 2"/>
          <p:cNvSpPr/>
          <p:nvPr/>
        </p:nvSpPr>
        <p:spPr>
          <a:xfrm>
            <a:off x="457200" y="4937760"/>
            <a:ext cx="8229600" cy="553998"/>
          </a:xfrm>
          <a:prstGeom prst="rect">
            <a:avLst/>
          </a:prstGeom>
        </p:spPr>
        <p:txBody>
          <a:bodyPr wrap="square">
            <a:spAutoFit/>
          </a:bodyPr>
          <a:lstStyle/>
          <a:p>
            <a:r>
              <a:rPr lang="en-US" sz="1000" b="1" dirty="0">
                <a:latin typeface="+mj-lt"/>
                <a:ea typeface="Calibri" panose="020F0502020204030204" pitchFamily="34" charset="0"/>
              </a:rPr>
              <a:t>Source: </a:t>
            </a:r>
            <a:r>
              <a:rPr lang="en-US" sz="1000" dirty="0">
                <a:latin typeface="+mj-lt"/>
                <a:ea typeface="Calibri" panose="020F0502020204030204" pitchFamily="34" charset="0"/>
              </a:rPr>
              <a:t>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a:p>
            <a:r>
              <a:rPr lang="en-US" sz="1000" b="1" dirty="0" smtClean="0"/>
              <a:t>Note: </a:t>
            </a:r>
            <a:r>
              <a:rPr lang="en-US" sz="1000" dirty="0" smtClean="0"/>
              <a:t>Presented </a:t>
            </a:r>
            <a:r>
              <a:rPr lang="en-US" sz="1000" dirty="0"/>
              <a:t>analysis is based on the hospital county</a:t>
            </a:r>
            <a:r>
              <a:rPr lang="en-US" sz="1000" dirty="0" smtClean="0"/>
              <a:t>.</a:t>
            </a:r>
            <a:endParaRPr lang="en-US" sz="1000" dirty="0">
              <a:effectLst/>
              <a:latin typeface="+mj-lt"/>
              <a:ea typeface="Calibri" panose="020F0502020204030204" pitchFamily="34" charset="0"/>
            </a:endParaRPr>
          </a:p>
        </p:txBody>
      </p:sp>
    </p:spTree>
    <p:extLst>
      <p:ext uri="{BB962C8B-B14F-4D97-AF65-F5344CB8AC3E}">
        <p14:creationId xmlns:p14="http://schemas.microsoft.com/office/powerpoint/2010/main" val="9190636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6"/>
          <p:cNvSpPr>
            <a:spLocks noGrp="1"/>
          </p:cNvSpPr>
          <p:nvPr>
            <p:ph type="title"/>
          </p:nvPr>
        </p:nvSpPr>
        <p:spPr>
          <a:xfrm>
            <a:off x="1524000" y="274638"/>
            <a:ext cx="7086600" cy="868362"/>
          </a:xfrm>
        </p:spPr>
        <p:txBody>
          <a:bodyPr>
            <a:noAutofit/>
          </a:bodyPr>
          <a:lstStyle/>
          <a:p>
            <a:r>
              <a:rPr lang="en-US" sz="2000" dirty="0" smtClean="0"/>
              <a:t>Percentage of Inpatient Stays, by Age Group</a:t>
            </a:r>
            <a:endParaRPr lang="en-US" sz="2000" dirty="0"/>
          </a:p>
        </p:txBody>
      </p:sp>
      <p:sp>
        <p:nvSpPr>
          <p:cNvPr id="6" name="Rectangle 5"/>
          <p:cNvSpPr/>
          <p:nvPr/>
        </p:nvSpPr>
        <p:spPr>
          <a:xfrm>
            <a:off x="457200" y="5760720"/>
            <a:ext cx="8229600" cy="400110"/>
          </a:xfrm>
          <a:prstGeom prst="rect">
            <a:avLst/>
          </a:prstGeom>
        </p:spPr>
        <p:txBody>
          <a:bodyPr wrap="square">
            <a:spAutoFit/>
          </a:bodyPr>
          <a:lstStyle/>
          <a:p>
            <a:r>
              <a:rPr lang="en-US" sz="1000" b="1" dirty="0">
                <a:latin typeface="+mj-lt"/>
                <a:ea typeface="Calibri" panose="020F0502020204030204" pitchFamily="34" charset="0"/>
              </a:rPr>
              <a:t>Source: </a:t>
            </a:r>
            <a:r>
              <a:rPr lang="en-US" sz="1000" dirty="0">
                <a:latin typeface="+mj-lt"/>
                <a:ea typeface="Calibri" panose="020F0502020204030204" pitchFamily="34" charset="0"/>
              </a:rPr>
              <a:t>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a:t>
            </a:r>
            <a:r>
              <a:rPr lang="en-US" sz="1000" dirty="0">
                <a:latin typeface="+mj-lt"/>
                <a:ea typeface="Calibri" panose="020F0502020204030204" pitchFamily="34" charset="0"/>
              </a:rPr>
              <a:t>2013</a:t>
            </a:r>
            <a:endParaRPr lang="en-US" sz="1000" dirty="0">
              <a:effectLst/>
              <a:latin typeface="+mj-lt"/>
              <a:ea typeface="Calibri" panose="020F0502020204030204" pitchFamily="34" charset="0"/>
            </a:endParaRPr>
          </a:p>
        </p:txBody>
      </p:sp>
      <p:graphicFrame>
        <p:nvGraphicFramePr>
          <p:cNvPr id="7" name="Chart 6"/>
          <p:cNvGraphicFramePr/>
          <p:nvPr>
            <p:extLst>
              <p:ext uri="{D42A27DB-BD31-4B8C-83A1-F6EECF244321}">
                <p14:modId xmlns:p14="http://schemas.microsoft.com/office/powerpoint/2010/main" val="973464789"/>
              </p:ext>
            </p:extLst>
          </p:nvPr>
        </p:nvGraphicFramePr>
        <p:xfrm>
          <a:off x="457200" y="1463040"/>
          <a:ext cx="2743200" cy="4023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2803328144"/>
              </p:ext>
            </p:extLst>
          </p:nvPr>
        </p:nvGraphicFramePr>
        <p:xfrm>
          <a:off x="3200400" y="1463040"/>
          <a:ext cx="2743200" cy="40233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extLst>
              <p:ext uri="{D42A27DB-BD31-4B8C-83A1-F6EECF244321}">
                <p14:modId xmlns:p14="http://schemas.microsoft.com/office/powerpoint/2010/main" val="3057769439"/>
              </p:ext>
            </p:extLst>
          </p:nvPr>
        </p:nvGraphicFramePr>
        <p:xfrm>
          <a:off x="5943600" y="1463040"/>
          <a:ext cx="2743200" cy="4023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31435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6"/>
          <p:cNvSpPr>
            <a:spLocks noGrp="1"/>
          </p:cNvSpPr>
          <p:nvPr>
            <p:ph type="title"/>
          </p:nvPr>
        </p:nvSpPr>
        <p:spPr>
          <a:xfrm>
            <a:off x="1524000" y="274638"/>
            <a:ext cx="6781800" cy="868362"/>
          </a:xfrm>
        </p:spPr>
        <p:txBody>
          <a:bodyPr>
            <a:noAutofit/>
          </a:bodyPr>
          <a:lstStyle/>
          <a:p>
            <a:r>
              <a:rPr lang="en-US" sz="2000" dirty="0" smtClean="0"/>
              <a:t>Percentage of Inpatient Stays, by Service Line</a:t>
            </a:r>
            <a:endParaRPr lang="en-US" sz="2000" dirty="0"/>
          </a:p>
        </p:txBody>
      </p:sp>
      <p:sp>
        <p:nvSpPr>
          <p:cNvPr id="6" name="Rectangle 5"/>
          <p:cNvSpPr/>
          <p:nvPr/>
        </p:nvSpPr>
        <p:spPr>
          <a:xfrm>
            <a:off x="457200" y="5852160"/>
            <a:ext cx="8229600" cy="400110"/>
          </a:xfrm>
          <a:prstGeom prst="rect">
            <a:avLst/>
          </a:prstGeom>
        </p:spPr>
        <p:txBody>
          <a:bodyPr wrap="square">
            <a:spAutoFit/>
          </a:bodyPr>
          <a:lstStyle/>
          <a:p>
            <a:r>
              <a:rPr lang="en-US" sz="1000" b="1" dirty="0">
                <a:latin typeface="+mj-lt"/>
                <a:ea typeface="Calibri" panose="020F0502020204030204" pitchFamily="34" charset="0"/>
              </a:rPr>
              <a:t>Source:</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a:t>
            </a:r>
            <a:r>
              <a:rPr lang="en-US" sz="1000" dirty="0">
                <a:latin typeface="+mj-lt"/>
                <a:ea typeface="Calibri" panose="020F0502020204030204" pitchFamily="34" charset="0"/>
              </a:rPr>
              <a:t>2013</a:t>
            </a:r>
            <a:endParaRPr lang="en-US" sz="1000" dirty="0">
              <a:effectLst/>
              <a:latin typeface="+mj-lt"/>
              <a:ea typeface="Calibri" panose="020F0502020204030204" pitchFamily="34" charset="0"/>
            </a:endParaRPr>
          </a:p>
        </p:txBody>
      </p:sp>
      <p:graphicFrame>
        <p:nvGraphicFramePr>
          <p:cNvPr id="7" name="Chart 6"/>
          <p:cNvGraphicFramePr/>
          <p:nvPr>
            <p:extLst>
              <p:ext uri="{D42A27DB-BD31-4B8C-83A1-F6EECF244321}">
                <p14:modId xmlns:p14="http://schemas.microsoft.com/office/powerpoint/2010/main" val="548534843"/>
              </p:ext>
            </p:extLst>
          </p:nvPr>
        </p:nvGraphicFramePr>
        <p:xfrm>
          <a:off x="457200" y="1463040"/>
          <a:ext cx="2743200" cy="4206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3992883148"/>
              </p:ext>
            </p:extLst>
          </p:nvPr>
        </p:nvGraphicFramePr>
        <p:xfrm>
          <a:off x="3200400" y="1463040"/>
          <a:ext cx="2743200" cy="42062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extLst>
              <p:ext uri="{D42A27DB-BD31-4B8C-83A1-F6EECF244321}">
                <p14:modId xmlns:p14="http://schemas.microsoft.com/office/powerpoint/2010/main" val="3339293752"/>
              </p:ext>
            </p:extLst>
          </p:nvPr>
        </p:nvGraphicFramePr>
        <p:xfrm>
          <a:off x="5918898" y="1447800"/>
          <a:ext cx="2743200" cy="42062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5584757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Priority Areas Identified by the U.S.-Mexico Border Commission</a:t>
            </a:r>
            <a:endParaRPr lang="en-US" dirty="0"/>
          </a:p>
        </p:txBody>
      </p:sp>
      <p:sp>
        <p:nvSpPr>
          <p:cNvPr id="3" name="Content Placeholder 2"/>
          <p:cNvSpPr>
            <a:spLocks noGrp="1"/>
          </p:cNvSpPr>
          <p:nvPr>
            <p:ph idx="1"/>
          </p:nvPr>
        </p:nvSpPr>
        <p:spPr>
          <a:xfrm>
            <a:off x="457200" y="1600200"/>
            <a:ext cx="8229600" cy="5029200"/>
          </a:xfrm>
        </p:spPr>
        <p:txBody>
          <a:bodyPr>
            <a:normAutofit fontScale="62500" lnSpcReduction="20000"/>
          </a:bodyPr>
          <a:lstStyle/>
          <a:p>
            <a:r>
              <a:rPr lang="en-US" b="1" dirty="0" smtClean="0"/>
              <a:t>Access to Health Care </a:t>
            </a:r>
            <a:r>
              <a:rPr lang="en-US" dirty="0" smtClean="0"/>
              <a:t>– ensuring access to primary care or basic health care services </a:t>
            </a:r>
          </a:p>
          <a:p>
            <a:r>
              <a:rPr lang="en-US" b="1" dirty="0" smtClean="0"/>
              <a:t>Cancer</a:t>
            </a:r>
            <a:r>
              <a:rPr lang="en-US" dirty="0" smtClean="0"/>
              <a:t> – reducing breast cancer and cervical cancer mortality</a:t>
            </a:r>
          </a:p>
          <a:p>
            <a:r>
              <a:rPr lang="en-US" b="1" dirty="0" smtClean="0"/>
              <a:t>Diabetes</a:t>
            </a:r>
            <a:r>
              <a:rPr lang="en-US" dirty="0" smtClean="0"/>
              <a:t> – reducing both the mortality rate of diabetes and the need for hospitalization</a:t>
            </a:r>
          </a:p>
          <a:p>
            <a:r>
              <a:rPr lang="en-US" dirty="0" smtClean="0"/>
              <a:t>Environmental Health – improving household access to sewage disposal and reducing hospital admissions for acute pesticide poisoning</a:t>
            </a:r>
          </a:p>
          <a:p>
            <a:r>
              <a:rPr lang="en-US" b="1" dirty="0" smtClean="0"/>
              <a:t>HIV/AIDS</a:t>
            </a:r>
            <a:r>
              <a:rPr lang="en-US" dirty="0" smtClean="0"/>
              <a:t> - reducing the incidence of HIV/AIDS</a:t>
            </a:r>
          </a:p>
          <a:p>
            <a:r>
              <a:rPr lang="en-US" dirty="0" smtClean="0"/>
              <a:t>Immunization and Infectious Diseases – expanding immunization coverage for young children, as well as reducing the incidence of hepatitis and tuberculosis</a:t>
            </a:r>
          </a:p>
          <a:p>
            <a:r>
              <a:rPr lang="en-US" b="1" dirty="0" smtClean="0"/>
              <a:t>Injury Prevention </a:t>
            </a:r>
            <a:r>
              <a:rPr lang="en-US" dirty="0" smtClean="0"/>
              <a:t>– reducing mortality from motor vehicle crashes as well as childhood mortality from injuries</a:t>
            </a:r>
          </a:p>
          <a:p>
            <a:r>
              <a:rPr lang="en-US" b="1" dirty="0" smtClean="0"/>
              <a:t>Maternal, Infant, and Child Health</a:t>
            </a:r>
            <a:r>
              <a:rPr lang="en-US" dirty="0" smtClean="0"/>
              <a:t> – reducing infant mortality due to congenital defects, improving prenatal care, and reducing teenage pregnancy rates</a:t>
            </a:r>
          </a:p>
          <a:p>
            <a:r>
              <a:rPr lang="en-US" b="1" dirty="0" smtClean="0"/>
              <a:t>Mental Health </a:t>
            </a:r>
            <a:r>
              <a:rPr lang="en-US" dirty="0" smtClean="0"/>
              <a:t>– reducing suicide mortality</a:t>
            </a:r>
          </a:p>
          <a:p>
            <a:r>
              <a:rPr lang="en-US" b="1" dirty="0" smtClean="0"/>
              <a:t>Oral Health </a:t>
            </a:r>
            <a:r>
              <a:rPr lang="en-US" dirty="0" smtClean="0"/>
              <a:t>– improving access to oral health care</a:t>
            </a:r>
          </a:p>
          <a:p>
            <a:r>
              <a:rPr lang="en-US" b="1" dirty="0" smtClean="0"/>
              <a:t>Respiratory Diseases </a:t>
            </a:r>
            <a:r>
              <a:rPr lang="en-US" dirty="0" smtClean="0"/>
              <a:t>– reducing the rate of hospitalization for asthma</a:t>
            </a:r>
          </a:p>
        </p:txBody>
      </p:sp>
    </p:spTree>
    <p:extLst>
      <p:ext uri="{BB962C8B-B14F-4D97-AF65-F5344CB8AC3E}">
        <p14:creationId xmlns:p14="http://schemas.microsoft.com/office/powerpoint/2010/main" val="26729757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6"/>
          <p:cNvSpPr>
            <a:spLocks noGrp="1"/>
          </p:cNvSpPr>
          <p:nvPr>
            <p:ph type="title"/>
          </p:nvPr>
        </p:nvSpPr>
        <p:spPr/>
        <p:txBody>
          <a:bodyPr>
            <a:noAutofit/>
          </a:bodyPr>
          <a:lstStyle/>
          <a:p>
            <a:r>
              <a:rPr lang="en-US" sz="2000" dirty="0" smtClean="0"/>
              <a:t>Access to Health Care: Percentage of Inpatient Stays, by Expected Payer</a:t>
            </a:r>
            <a:endParaRPr lang="en-US" sz="2000" dirty="0"/>
          </a:p>
        </p:txBody>
      </p:sp>
      <p:sp>
        <p:nvSpPr>
          <p:cNvPr id="6" name="Rectangle 5"/>
          <p:cNvSpPr/>
          <p:nvPr/>
        </p:nvSpPr>
        <p:spPr>
          <a:xfrm>
            <a:off x="457200" y="5760720"/>
            <a:ext cx="8229600" cy="400110"/>
          </a:xfrm>
          <a:prstGeom prst="rect">
            <a:avLst/>
          </a:prstGeom>
        </p:spPr>
        <p:txBody>
          <a:bodyPr wrap="square">
            <a:spAutoFit/>
          </a:bodyPr>
          <a:lstStyle/>
          <a:p>
            <a:r>
              <a:rPr lang="en-US" sz="1000" b="1" dirty="0">
                <a:latin typeface="+mj-lt"/>
                <a:ea typeface="Calibri" panose="020F0502020204030204" pitchFamily="34" charset="0"/>
              </a:rPr>
              <a:t>Source:</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a:t>
            </a:r>
            <a:r>
              <a:rPr lang="en-US" sz="1000" dirty="0">
                <a:latin typeface="+mj-lt"/>
                <a:ea typeface="Calibri" panose="020F0502020204030204" pitchFamily="34" charset="0"/>
              </a:rPr>
              <a:t>2013</a:t>
            </a:r>
            <a:endParaRPr lang="en-US" sz="1000" dirty="0">
              <a:effectLst/>
              <a:latin typeface="+mj-lt"/>
              <a:ea typeface="Calibri" panose="020F0502020204030204" pitchFamily="34" charset="0"/>
            </a:endParaRPr>
          </a:p>
        </p:txBody>
      </p:sp>
      <p:graphicFrame>
        <p:nvGraphicFramePr>
          <p:cNvPr id="9" name="Chart 8"/>
          <p:cNvGraphicFramePr/>
          <p:nvPr>
            <p:extLst>
              <p:ext uri="{D42A27DB-BD31-4B8C-83A1-F6EECF244321}">
                <p14:modId xmlns:p14="http://schemas.microsoft.com/office/powerpoint/2010/main" val="4034531130"/>
              </p:ext>
            </p:extLst>
          </p:nvPr>
        </p:nvGraphicFramePr>
        <p:xfrm>
          <a:off x="457200" y="1463040"/>
          <a:ext cx="2743200" cy="4206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ext uri="{D42A27DB-BD31-4B8C-83A1-F6EECF244321}">
                <p14:modId xmlns:p14="http://schemas.microsoft.com/office/powerpoint/2010/main" val="158444134"/>
              </p:ext>
            </p:extLst>
          </p:nvPr>
        </p:nvGraphicFramePr>
        <p:xfrm>
          <a:off x="3200400" y="1463040"/>
          <a:ext cx="2743200" cy="42062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extLst>
              <p:ext uri="{D42A27DB-BD31-4B8C-83A1-F6EECF244321}">
                <p14:modId xmlns:p14="http://schemas.microsoft.com/office/powerpoint/2010/main" val="36930529"/>
              </p:ext>
            </p:extLst>
          </p:nvPr>
        </p:nvGraphicFramePr>
        <p:xfrm>
          <a:off x="5943600" y="1524000"/>
          <a:ext cx="2743200" cy="42062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8957449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normAutofit fontScale="90000"/>
          </a:bodyPr>
          <a:lstStyle/>
          <a:p>
            <a:r>
              <a:rPr lang="en-US" altLang="en-US" dirty="0" smtClean="0"/>
              <a:t>AHRQ Health Care Innovations on the Border</a:t>
            </a:r>
            <a:endParaRPr lang="en-US" altLang="en-US" dirty="0"/>
          </a:p>
        </p:txBody>
      </p:sp>
      <p:sp>
        <p:nvSpPr>
          <p:cNvPr id="4098" name="Rectangle 2"/>
          <p:cNvSpPr>
            <a:spLocks noGrp="1" noChangeArrowheads="1"/>
          </p:cNvSpPr>
          <p:nvPr>
            <p:ph idx="1"/>
          </p:nvPr>
        </p:nvSpPr>
        <p:spPr/>
        <p:txBody>
          <a:bodyPr>
            <a:normAutofit fontScale="92500" lnSpcReduction="10000"/>
          </a:bodyPr>
          <a:lstStyle/>
          <a:p>
            <a:pPr marL="0" indent="0">
              <a:buNone/>
            </a:pPr>
            <a:r>
              <a:rPr lang="en-US" altLang="en-US" dirty="0" err="1" smtClean="0">
                <a:hlinkClick r:id="rId3"/>
              </a:rPr>
              <a:t>Salud</a:t>
            </a:r>
            <a:r>
              <a:rPr lang="en-US" altLang="en-US" dirty="0" smtClean="0">
                <a:hlinkClick r:id="rId3"/>
              </a:rPr>
              <a:t> Para </a:t>
            </a:r>
            <a:r>
              <a:rPr lang="en-US" altLang="en-US" dirty="0" err="1" smtClean="0">
                <a:hlinkClick r:id="rId3"/>
              </a:rPr>
              <a:t>Todos</a:t>
            </a:r>
            <a:r>
              <a:rPr lang="en-US" altLang="en-US" dirty="0" smtClean="0"/>
              <a:t> </a:t>
            </a:r>
          </a:p>
          <a:p>
            <a:r>
              <a:rPr lang="en-US" altLang="en-US" dirty="0" smtClean="0"/>
              <a:t>Location: Yuma County, Arizona</a:t>
            </a:r>
          </a:p>
          <a:p>
            <a:r>
              <a:rPr lang="en-US" altLang="en-US" dirty="0" smtClean="0"/>
              <a:t>Population: Mexican farm workers </a:t>
            </a:r>
          </a:p>
          <a:p>
            <a:r>
              <a:rPr lang="en-US" altLang="en-US" dirty="0" smtClean="0"/>
              <a:t>Intervention: Partnership between a health clinic system and a community organization, to coordinate outreach workers, known as </a:t>
            </a:r>
            <a:r>
              <a:rPr lang="en-US" altLang="en-US" dirty="0" err="1" smtClean="0"/>
              <a:t>promotoras</a:t>
            </a:r>
            <a:r>
              <a:rPr lang="en-US" altLang="en-US" dirty="0" smtClean="0"/>
              <a:t>, who help participants navigate the health care system and improve their health.</a:t>
            </a:r>
          </a:p>
          <a:p>
            <a:r>
              <a:rPr lang="en-US" altLang="en-US" dirty="0" smtClean="0"/>
              <a:t>Outcomes: Participants increased physical activity, improved dietary habits, and had higher satisfaction with their health care. </a:t>
            </a:r>
            <a:endParaRPr lang="en-US" altLang="en-US" dirty="0"/>
          </a:p>
        </p:txBody>
      </p:sp>
    </p:spTree>
    <p:extLst>
      <p:ext uri="{BB962C8B-B14F-4D97-AF65-F5344CB8AC3E}">
        <p14:creationId xmlns:p14="http://schemas.microsoft.com/office/powerpoint/2010/main" val="391398123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6"/>
          <p:cNvSpPr>
            <a:spLocks noGrp="1"/>
          </p:cNvSpPr>
          <p:nvPr>
            <p:ph type="title"/>
          </p:nvPr>
        </p:nvSpPr>
        <p:spPr/>
        <p:txBody>
          <a:bodyPr>
            <a:noAutofit/>
          </a:bodyPr>
          <a:lstStyle/>
          <a:p>
            <a:r>
              <a:rPr lang="en-US" sz="2000" dirty="0" smtClean="0"/>
              <a:t>Age-Sex Adjusted Rate of Inpatient Hospital Stays in Border and Non-Border Counties, by Hispanic Ethnicity</a:t>
            </a:r>
            <a:endParaRPr lang="en-US" sz="2000" dirty="0"/>
          </a:p>
        </p:txBody>
      </p:sp>
      <p:sp>
        <p:nvSpPr>
          <p:cNvPr id="6" name="Rectangle 5"/>
          <p:cNvSpPr/>
          <p:nvPr/>
        </p:nvSpPr>
        <p:spPr>
          <a:xfrm>
            <a:off x="457200" y="5669280"/>
            <a:ext cx="8229600" cy="861774"/>
          </a:xfrm>
          <a:prstGeom prst="rect">
            <a:avLst/>
          </a:prstGeom>
        </p:spPr>
        <p:txBody>
          <a:bodyPr wrap="square">
            <a:spAutoFit/>
          </a:bodyPr>
          <a:lstStyle/>
          <a:p>
            <a:r>
              <a:rPr lang="en-US" sz="1000" b="1" dirty="0">
                <a:latin typeface="+mj-lt"/>
                <a:ea typeface="Calibri" panose="020F0502020204030204" pitchFamily="34" charset="0"/>
              </a:rPr>
              <a:t>Source: </a:t>
            </a:r>
            <a:r>
              <a:rPr lang="en-US" sz="1000" dirty="0">
                <a:latin typeface="+mj-lt"/>
                <a:ea typeface="Calibri" panose="020F0502020204030204" pitchFamily="34" charset="0"/>
              </a:rPr>
              <a:t>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a:p>
            <a:r>
              <a:rPr lang="en-US" sz="1000" b="1" dirty="0" smtClean="0">
                <a:latin typeface="+mj-lt"/>
                <a:ea typeface="Calibri" panose="020F0502020204030204" pitchFamily="34" charset="0"/>
              </a:rPr>
              <a:t>Note: </a:t>
            </a:r>
            <a:r>
              <a:rPr lang="en-US" sz="1000" dirty="0" smtClean="0">
                <a:latin typeface="+mj-lt"/>
                <a:ea typeface="Calibri" panose="020F0502020204030204" pitchFamily="34" charset="0"/>
              </a:rPr>
              <a:t>Hispanic, Border vs. Non-Border, RR=1.14 (p&lt;0.05 and 10% difference); Non-Hispanic, Border vs. Non-Border, RR=0.96; Border, Hispanic vs. Non-Hispanic, RR=1.01; Non-Border, Hispanic vs. Non-Hispanic, RR=0.85 (p&lt;0.05 and 10% difference).</a:t>
            </a:r>
            <a:endParaRPr lang="en-US" sz="1000" b="1" dirty="0" smtClean="0">
              <a:latin typeface="+mj-lt"/>
              <a:ea typeface="Calibri" panose="020F0502020204030204" pitchFamily="34" charset="0"/>
            </a:endParaRPr>
          </a:p>
          <a:p>
            <a:endParaRPr lang="en-US" sz="1000" dirty="0">
              <a:effectLst/>
              <a:latin typeface="+mj-lt"/>
              <a:ea typeface="Calibri" panose="020F0502020204030204" pitchFamily="34" charset="0"/>
            </a:endParaRPr>
          </a:p>
        </p:txBody>
      </p:sp>
      <p:graphicFrame>
        <p:nvGraphicFramePr>
          <p:cNvPr id="4" name="Chart 3"/>
          <p:cNvGraphicFramePr/>
          <p:nvPr>
            <p:extLst>
              <p:ext uri="{D42A27DB-BD31-4B8C-83A1-F6EECF244321}">
                <p14:modId xmlns:p14="http://schemas.microsoft.com/office/powerpoint/2010/main" val="2374240002"/>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812793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895600"/>
            <a:ext cx="7772400" cy="1362075"/>
          </a:xfrm>
        </p:spPr>
        <p:txBody>
          <a:bodyPr>
            <a:normAutofit/>
          </a:bodyPr>
          <a:lstStyle/>
          <a:p>
            <a:r>
              <a:rPr lang="en-US" dirty="0"/>
              <a:t>Hospital Care on the </a:t>
            </a:r>
            <a:r>
              <a:rPr lang="en-US" dirty="0" smtClean="0"/>
              <a:t>U.S</a:t>
            </a:r>
            <a:r>
              <a:rPr lang="en-US" dirty="0"/>
              <a:t>.-Mexico Border</a:t>
            </a:r>
            <a:br>
              <a:rPr lang="en-US" dirty="0"/>
            </a:br>
            <a:r>
              <a:rPr lang="en-US" dirty="0" smtClean="0"/>
              <a:t>Population-based rates of inpatient Hospital stays By Service Line</a:t>
            </a:r>
            <a:endParaRPr lang="en-US" dirty="0"/>
          </a:p>
        </p:txBody>
      </p:sp>
    </p:spTree>
    <p:extLst>
      <p:ext uri="{BB962C8B-B14F-4D97-AF65-F5344CB8AC3E}">
        <p14:creationId xmlns:p14="http://schemas.microsoft.com/office/powerpoint/2010/main" val="8332840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6"/>
          <p:cNvSpPr>
            <a:spLocks noGrp="1"/>
          </p:cNvSpPr>
          <p:nvPr>
            <p:ph type="title"/>
          </p:nvPr>
        </p:nvSpPr>
        <p:spPr>
          <a:xfrm>
            <a:off x="1524000" y="274638"/>
            <a:ext cx="6934200" cy="868362"/>
          </a:xfrm>
        </p:spPr>
        <p:txBody>
          <a:bodyPr>
            <a:noAutofit/>
          </a:bodyPr>
          <a:lstStyle/>
          <a:p>
            <a:r>
              <a:rPr lang="en-US" sz="2000" dirty="0" smtClean="0"/>
              <a:t>Rates of Inpatient Hospital Stays in Border vs. Non-Border Counties and Among Hispanics vs. Non-Hispanics, by Service Line</a:t>
            </a:r>
            <a:endParaRPr lang="en-US" sz="2000" dirty="0"/>
          </a:p>
        </p:txBody>
      </p:sp>
      <p:graphicFrame>
        <p:nvGraphicFramePr>
          <p:cNvPr id="7" name="Table 6"/>
          <p:cNvGraphicFramePr>
            <a:graphicFrameLocks noGrp="1"/>
          </p:cNvGraphicFramePr>
          <p:nvPr>
            <p:extLst>
              <p:ext uri="{D42A27DB-BD31-4B8C-83A1-F6EECF244321}">
                <p14:modId xmlns:p14="http://schemas.microsoft.com/office/powerpoint/2010/main" val="694513734"/>
              </p:ext>
            </p:extLst>
          </p:nvPr>
        </p:nvGraphicFramePr>
        <p:xfrm>
          <a:off x="533400" y="1524000"/>
          <a:ext cx="8229599" cy="3749040"/>
        </p:xfrm>
        <a:graphic>
          <a:graphicData uri="http://schemas.openxmlformats.org/drawingml/2006/table">
            <a:tbl>
              <a:tblPr firstRow="1" bandRow="1">
                <a:tableStyleId>{5C22544A-7EE6-4342-B048-85BDC9FD1C3A}</a:tableStyleId>
              </a:tblPr>
              <a:tblGrid>
                <a:gridCol w="3127249">
                  <a:extLst>
                    <a:ext uri="{9D8B030D-6E8A-4147-A177-3AD203B41FA5}">
                      <a16:colId xmlns:a16="http://schemas.microsoft.com/office/drawing/2014/main" val="20000"/>
                    </a:ext>
                  </a:extLst>
                </a:gridCol>
                <a:gridCol w="1316735">
                  <a:extLst>
                    <a:ext uri="{9D8B030D-6E8A-4147-A177-3AD203B41FA5}">
                      <a16:colId xmlns:a16="http://schemas.microsoft.com/office/drawing/2014/main" val="20001"/>
                    </a:ext>
                  </a:extLst>
                </a:gridCol>
                <a:gridCol w="1316735">
                  <a:extLst>
                    <a:ext uri="{9D8B030D-6E8A-4147-A177-3AD203B41FA5}">
                      <a16:colId xmlns:a16="http://schemas.microsoft.com/office/drawing/2014/main" val="20002"/>
                    </a:ext>
                  </a:extLst>
                </a:gridCol>
                <a:gridCol w="1234440">
                  <a:extLst>
                    <a:ext uri="{9D8B030D-6E8A-4147-A177-3AD203B41FA5}">
                      <a16:colId xmlns:a16="http://schemas.microsoft.com/office/drawing/2014/main" val="20003"/>
                    </a:ext>
                  </a:extLst>
                </a:gridCol>
                <a:gridCol w="1234440">
                  <a:extLst>
                    <a:ext uri="{9D8B030D-6E8A-4147-A177-3AD203B41FA5}">
                      <a16:colId xmlns:a16="http://schemas.microsoft.com/office/drawing/2014/main" val="20004"/>
                    </a:ext>
                  </a:extLst>
                </a:gridCol>
              </a:tblGrid>
              <a:tr h="370840">
                <a:tc rowSpan="3">
                  <a:txBody>
                    <a:bodyPr/>
                    <a:lstStyle/>
                    <a:p>
                      <a:r>
                        <a:rPr lang="en-US" sz="1600" b="1" dirty="0" smtClean="0">
                          <a:solidFill>
                            <a:schemeClr val="bg1"/>
                          </a:solidFill>
                          <a:latin typeface="+mn-lt"/>
                        </a:rPr>
                        <a:t>Service Line</a:t>
                      </a:r>
                      <a:endParaRPr lang="en-US" sz="1600" b="1" dirty="0">
                        <a:solidFill>
                          <a:schemeClr val="bg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sz="1600" dirty="0" smtClean="0">
                          <a:latin typeface="+mn-lt"/>
                        </a:rPr>
                        <a:t>Ratio</a:t>
                      </a:r>
                      <a:r>
                        <a:rPr lang="en-US" sz="1600" baseline="0" dirty="0" smtClean="0">
                          <a:latin typeface="+mn-lt"/>
                        </a:rPr>
                        <a:t> of Age-Sex Adjusted </a:t>
                      </a:r>
                    </a:p>
                    <a:p>
                      <a:pPr algn="ctr"/>
                      <a:r>
                        <a:rPr lang="en-US" sz="1600" baseline="0" dirty="0" smtClean="0">
                          <a:latin typeface="+mn-lt"/>
                        </a:rPr>
                        <a:t>Rate of Hospitalization</a:t>
                      </a:r>
                      <a:endParaRPr 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vMerge="1">
                  <a:txBody>
                    <a:bodyPr/>
                    <a:lstStyle/>
                    <a:p>
                      <a:endParaRPr lang="en-US"/>
                    </a:p>
                  </a:txBody>
                  <a:tcPr/>
                </a:tc>
                <a:tc gridSpan="2">
                  <a:txBody>
                    <a:bodyPr/>
                    <a:lstStyle/>
                    <a:p>
                      <a:pPr algn="ctr"/>
                      <a:r>
                        <a:rPr lang="en-US" sz="1600" b="1" dirty="0" smtClean="0">
                          <a:solidFill>
                            <a:schemeClr val="bg1"/>
                          </a:solidFill>
                          <a:latin typeface="+mn-lt"/>
                        </a:rPr>
                        <a:t>Hispanics</a:t>
                      </a:r>
                      <a:r>
                        <a:rPr lang="en-US" sz="1600" b="1" baseline="0" dirty="0" smtClean="0">
                          <a:solidFill>
                            <a:schemeClr val="bg1"/>
                          </a:solidFill>
                          <a:latin typeface="+mn-lt"/>
                        </a:rPr>
                        <a:t> vs. </a:t>
                      </a:r>
                    </a:p>
                    <a:p>
                      <a:pPr algn="ctr"/>
                      <a:r>
                        <a:rPr lang="en-US" sz="1600" b="1" baseline="0" dirty="0" smtClean="0">
                          <a:solidFill>
                            <a:schemeClr val="bg1"/>
                          </a:solidFill>
                          <a:latin typeface="+mn-lt"/>
                        </a:rPr>
                        <a:t>Non-Hispanics</a:t>
                      </a:r>
                      <a:endParaRPr lang="en-US" sz="1600" b="1"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endParaRPr lang="en-US" sz="1400" b="1" dirty="0">
                        <a:solidFill>
                          <a:schemeClr val="bg1"/>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gridSpan="2">
                  <a:txBody>
                    <a:bodyPr/>
                    <a:lstStyle/>
                    <a:p>
                      <a:pPr algn="ctr"/>
                      <a:r>
                        <a:rPr lang="en-US" sz="1600" b="1" dirty="0" smtClean="0">
                          <a:solidFill>
                            <a:schemeClr val="bg1"/>
                          </a:solidFill>
                          <a:latin typeface="+mn-lt"/>
                        </a:rPr>
                        <a:t>Border vs. </a:t>
                      </a:r>
                    </a:p>
                    <a:p>
                      <a:pPr algn="ctr"/>
                      <a:r>
                        <a:rPr lang="en-US" sz="1600" b="1" dirty="0" smtClean="0">
                          <a:solidFill>
                            <a:schemeClr val="bg1"/>
                          </a:solidFill>
                          <a:latin typeface="+mn-lt"/>
                        </a:rPr>
                        <a:t>Non-Border Counties</a:t>
                      </a:r>
                      <a:endParaRPr lang="en-US" sz="1600" b="1"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endParaRPr lang="en-US" sz="1400" b="1" dirty="0">
                        <a:solidFill>
                          <a:schemeClr val="bg1"/>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pPr algn="ctr"/>
                      <a:r>
                        <a:rPr lang="en-US" sz="1600" b="1" dirty="0" smtClean="0">
                          <a:solidFill>
                            <a:schemeClr val="bg1"/>
                          </a:solidFill>
                          <a:latin typeface="+mn-lt"/>
                        </a:rPr>
                        <a:t>Border Counties</a:t>
                      </a:r>
                      <a:endParaRPr lang="en-US" sz="1600" b="1"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600" b="1" dirty="0" smtClean="0">
                          <a:solidFill>
                            <a:schemeClr val="bg1"/>
                          </a:solidFill>
                          <a:latin typeface="+mn-lt"/>
                        </a:rPr>
                        <a:t>Non-Border Counties</a:t>
                      </a:r>
                      <a:endParaRPr lang="en-US" sz="1600" b="1"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600" b="1" dirty="0" smtClean="0">
                          <a:solidFill>
                            <a:schemeClr val="bg1"/>
                          </a:solidFill>
                          <a:latin typeface="+mn-lt"/>
                        </a:rPr>
                        <a:t>Hispanics</a:t>
                      </a:r>
                      <a:endParaRPr lang="en-US" sz="1600" b="1" dirty="0">
                        <a:solidFill>
                          <a:schemeClr val="bg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600" b="1" dirty="0" smtClean="0">
                          <a:solidFill>
                            <a:schemeClr val="bg1"/>
                          </a:solidFill>
                          <a:latin typeface="+mn-lt"/>
                        </a:rPr>
                        <a:t>Non-Hispanics</a:t>
                      </a:r>
                      <a:endParaRPr lang="en-US" sz="1600" b="1"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274320">
                <a:tc>
                  <a:txBody>
                    <a:bodyPr/>
                    <a:lstStyle/>
                    <a:p>
                      <a:r>
                        <a:rPr lang="en-US" sz="1600" dirty="0" smtClean="0">
                          <a:latin typeface="+mn-lt"/>
                        </a:rPr>
                        <a:t>Maternal</a:t>
                      </a:r>
                      <a:endParaRPr 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smtClean="0">
                          <a:solidFill>
                            <a:srgbClr val="C00000"/>
                          </a:solidFill>
                          <a:latin typeface="+mn-lt"/>
                        </a:rPr>
                        <a:t>1.35</a:t>
                      </a:r>
                      <a:endParaRPr lang="en-US" sz="1600" b="0" i="0" u="none" strike="noStrike" dirty="0">
                        <a:solidFill>
                          <a:srgbClr val="C00000"/>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600" b="0" i="0" u="none" strike="noStrike" dirty="0" smtClean="0">
                          <a:solidFill>
                            <a:srgbClr val="000000"/>
                          </a:solidFill>
                          <a:latin typeface="+mn-lt"/>
                        </a:rPr>
                        <a:t>0.98</a:t>
                      </a:r>
                      <a:endParaRPr lang="en-US" sz="1600" b="0" i="0" u="none" strike="noStrike" dirty="0">
                        <a:solidFill>
                          <a:srgbClr val="000000"/>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smtClean="0">
                          <a:solidFill>
                            <a:srgbClr val="C00000"/>
                          </a:solidFill>
                          <a:latin typeface="+mn-lt"/>
                        </a:rPr>
                        <a:t>1.25</a:t>
                      </a:r>
                      <a:endParaRPr lang="en-US" sz="1600" b="0" i="0" u="none" strike="noStrike" dirty="0">
                        <a:solidFill>
                          <a:srgbClr val="C00000"/>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600" b="0" i="0" u="none" strike="noStrike" dirty="0" smtClean="0">
                          <a:solidFill>
                            <a:srgbClr val="000000"/>
                          </a:solidFill>
                          <a:latin typeface="+mn-lt"/>
                        </a:rPr>
                        <a:t>0.90</a:t>
                      </a:r>
                      <a:endParaRPr lang="en-US" sz="1600" b="0" i="0" u="none" strike="noStrike" dirty="0">
                        <a:solidFill>
                          <a:srgbClr val="000000"/>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74320">
                <a:tc>
                  <a:txBody>
                    <a:bodyPr/>
                    <a:lstStyle/>
                    <a:p>
                      <a:r>
                        <a:rPr lang="en-US" sz="1600" dirty="0" smtClean="0">
                          <a:latin typeface="+mn-lt"/>
                        </a:rPr>
                        <a:t>Neonatal</a:t>
                      </a:r>
                      <a:endParaRPr 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smtClean="0">
                          <a:solidFill>
                            <a:srgbClr val="4F6228"/>
                          </a:solidFill>
                          <a:latin typeface="+mn-lt"/>
                        </a:rPr>
                        <a:t>0.83</a:t>
                      </a:r>
                      <a:endParaRPr lang="en-US" sz="1600" b="0" i="0" u="none" strike="noStrike" dirty="0">
                        <a:solidFill>
                          <a:srgbClr val="4F6228"/>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smtClean="0">
                          <a:solidFill>
                            <a:srgbClr val="4F6228"/>
                          </a:solidFill>
                          <a:latin typeface="+mn-lt"/>
                        </a:rPr>
                        <a:t>0.62</a:t>
                      </a:r>
                      <a:endParaRPr lang="en-US" sz="1600" b="0" i="0" u="none" strike="noStrike" dirty="0">
                        <a:solidFill>
                          <a:srgbClr val="4F6228"/>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smtClean="0">
                          <a:solidFill>
                            <a:srgbClr val="C00000"/>
                          </a:solidFill>
                          <a:latin typeface="+mn-lt"/>
                        </a:rPr>
                        <a:t>1.36</a:t>
                      </a:r>
                      <a:endParaRPr lang="en-US" sz="1600" b="0" i="0" u="none" strike="noStrike" dirty="0">
                        <a:solidFill>
                          <a:srgbClr val="C00000"/>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600" b="0" i="0" u="none" strike="noStrike" dirty="0" smtClean="0">
                          <a:solidFill>
                            <a:srgbClr val="000000"/>
                          </a:solidFill>
                          <a:latin typeface="+mn-lt"/>
                        </a:rPr>
                        <a:t>1.00</a:t>
                      </a:r>
                      <a:endParaRPr lang="en-US" sz="1600" b="0" i="0" u="none" strike="noStrike" dirty="0">
                        <a:solidFill>
                          <a:srgbClr val="000000"/>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74320">
                <a:tc>
                  <a:txBody>
                    <a:bodyPr/>
                    <a:lstStyle/>
                    <a:p>
                      <a:r>
                        <a:rPr lang="en-US" sz="1600" dirty="0" smtClean="0">
                          <a:latin typeface="+mn-lt"/>
                        </a:rPr>
                        <a:t>Mental health/substance abuse</a:t>
                      </a:r>
                      <a:endParaRPr 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smtClean="0">
                          <a:solidFill>
                            <a:srgbClr val="4F6228"/>
                          </a:solidFill>
                          <a:latin typeface="+mn-lt"/>
                        </a:rPr>
                        <a:t>0.73</a:t>
                      </a:r>
                      <a:endParaRPr lang="en-US" sz="1600" b="0" i="0" u="none" strike="noStrike" dirty="0">
                        <a:solidFill>
                          <a:srgbClr val="4F6228"/>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smtClean="0">
                          <a:solidFill>
                            <a:srgbClr val="4F6228"/>
                          </a:solidFill>
                          <a:latin typeface="+mn-lt"/>
                        </a:rPr>
                        <a:t>0.79</a:t>
                      </a:r>
                      <a:endParaRPr lang="en-US" sz="1600" b="0" i="0" u="none" strike="noStrike" dirty="0">
                        <a:solidFill>
                          <a:srgbClr val="4F6228"/>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smtClean="0">
                          <a:solidFill>
                            <a:srgbClr val="000000"/>
                          </a:solidFill>
                          <a:latin typeface="+mn-lt"/>
                        </a:rPr>
                        <a:t>1.05</a:t>
                      </a:r>
                      <a:endParaRPr lang="en-US" sz="1600" b="0" i="0" u="none" strike="noStrike" dirty="0">
                        <a:solidFill>
                          <a:srgbClr val="000000"/>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smtClean="0">
                          <a:solidFill>
                            <a:srgbClr val="C00000"/>
                          </a:solidFill>
                          <a:latin typeface="+mn-lt"/>
                        </a:rPr>
                        <a:t>1.14</a:t>
                      </a:r>
                      <a:endParaRPr lang="en-US" sz="1600" b="0" i="0" u="none" strike="noStrike" dirty="0">
                        <a:solidFill>
                          <a:srgbClr val="C00000"/>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5"/>
                  </a:ext>
                </a:extLst>
              </a:tr>
              <a:tr h="274320">
                <a:tc>
                  <a:txBody>
                    <a:bodyPr/>
                    <a:lstStyle/>
                    <a:p>
                      <a:r>
                        <a:rPr lang="en-US" sz="1600" dirty="0" smtClean="0">
                          <a:latin typeface="+mn-lt"/>
                        </a:rPr>
                        <a:t>Injury</a:t>
                      </a:r>
                      <a:endParaRPr 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smtClean="0">
                          <a:solidFill>
                            <a:srgbClr val="4F6228"/>
                          </a:solidFill>
                          <a:latin typeface="+mn-lt"/>
                        </a:rPr>
                        <a:t>0.63</a:t>
                      </a:r>
                      <a:endParaRPr lang="en-US" sz="1600" b="0" i="0" u="none" strike="noStrike" dirty="0">
                        <a:solidFill>
                          <a:srgbClr val="4F6228"/>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smtClean="0">
                          <a:solidFill>
                            <a:srgbClr val="4F6228"/>
                          </a:solidFill>
                          <a:latin typeface="+mn-lt"/>
                        </a:rPr>
                        <a:t>0.62</a:t>
                      </a:r>
                      <a:endParaRPr lang="en-US" sz="1600" b="0" i="0" u="none" strike="noStrike" dirty="0">
                        <a:solidFill>
                          <a:srgbClr val="4F6228"/>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smtClean="0">
                          <a:solidFill>
                            <a:srgbClr val="C00000"/>
                          </a:solidFill>
                          <a:latin typeface="+mn-lt"/>
                        </a:rPr>
                        <a:t>1.19</a:t>
                      </a:r>
                      <a:endParaRPr lang="en-US" sz="1600" b="0" i="0" u="none" strike="noStrike" dirty="0">
                        <a:solidFill>
                          <a:srgbClr val="C00000"/>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600" b="0" i="0" u="none" strike="noStrike" dirty="0" smtClean="0">
                          <a:solidFill>
                            <a:srgbClr val="C00000"/>
                          </a:solidFill>
                          <a:latin typeface="+mn-lt"/>
                        </a:rPr>
                        <a:t>1.18</a:t>
                      </a:r>
                      <a:endParaRPr lang="en-US" sz="1600" b="0" i="0" u="none" strike="noStrike" dirty="0">
                        <a:solidFill>
                          <a:srgbClr val="C00000"/>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6"/>
                  </a:ext>
                </a:extLst>
              </a:tr>
              <a:tr h="274320">
                <a:tc>
                  <a:txBody>
                    <a:bodyPr/>
                    <a:lstStyle/>
                    <a:p>
                      <a:r>
                        <a:rPr lang="en-US" sz="1600" dirty="0" smtClean="0">
                          <a:latin typeface="+mn-lt"/>
                        </a:rPr>
                        <a:t>Surgical</a:t>
                      </a:r>
                      <a:endParaRPr 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smtClean="0">
                          <a:solidFill>
                            <a:srgbClr val="4F6228"/>
                          </a:solidFill>
                          <a:latin typeface="+mn-lt"/>
                        </a:rPr>
                        <a:t>0.85</a:t>
                      </a:r>
                      <a:endParaRPr lang="en-US" sz="1600" b="0" i="0" u="none" strike="noStrike" dirty="0">
                        <a:solidFill>
                          <a:srgbClr val="4F6228"/>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smtClean="0">
                          <a:solidFill>
                            <a:srgbClr val="4F6228"/>
                          </a:solidFill>
                          <a:latin typeface="+mn-lt"/>
                        </a:rPr>
                        <a:t>0.81</a:t>
                      </a:r>
                      <a:endParaRPr lang="en-US" sz="1600" b="0" i="0" u="none" strike="noStrike" dirty="0">
                        <a:solidFill>
                          <a:srgbClr val="4F6228"/>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smtClean="0">
                          <a:solidFill>
                            <a:srgbClr val="000000"/>
                          </a:solidFill>
                          <a:latin typeface="+mn-lt"/>
                        </a:rPr>
                        <a:t>1.04</a:t>
                      </a:r>
                      <a:endParaRPr lang="en-US" sz="1600" b="0" i="0" u="none" strike="noStrike" dirty="0">
                        <a:solidFill>
                          <a:srgbClr val="000000"/>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smtClean="0">
                          <a:solidFill>
                            <a:srgbClr val="000000"/>
                          </a:solidFill>
                          <a:latin typeface="+mn-lt"/>
                        </a:rPr>
                        <a:t>0.98</a:t>
                      </a:r>
                      <a:endParaRPr lang="en-US" sz="1600" b="0" i="0" u="none" strike="noStrike" dirty="0">
                        <a:solidFill>
                          <a:srgbClr val="000000"/>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74320">
                <a:tc>
                  <a:txBody>
                    <a:bodyPr/>
                    <a:lstStyle/>
                    <a:p>
                      <a:r>
                        <a:rPr lang="en-US" sz="1600" dirty="0" smtClean="0">
                          <a:latin typeface="+mn-lt"/>
                        </a:rPr>
                        <a:t>Medical</a:t>
                      </a:r>
                      <a:endParaRPr 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smtClean="0">
                          <a:solidFill>
                            <a:srgbClr val="C00000"/>
                          </a:solidFill>
                          <a:latin typeface="+mn-lt"/>
                        </a:rPr>
                        <a:t>1.14</a:t>
                      </a:r>
                      <a:endParaRPr lang="en-US" sz="1600" b="0" i="0" u="none" strike="noStrike" dirty="0">
                        <a:solidFill>
                          <a:srgbClr val="C00000"/>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600" b="0" i="0" u="none" strike="noStrike" dirty="0" smtClean="0">
                          <a:solidFill>
                            <a:srgbClr val="000000"/>
                          </a:solidFill>
                          <a:latin typeface="+mn-lt"/>
                        </a:rPr>
                        <a:t>0.93</a:t>
                      </a:r>
                      <a:endParaRPr lang="en-US" sz="1600" b="0" i="0" u="none" strike="noStrike" dirty="0">
                        <a:solidFill>
                          <a:srgbClr val="000000"/>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smtClean="0">
                          <a:solidFill>
                            <a:srgbClr val="000000"/>
                          </a:solidFill>
                          <a:latin typeface="+mn-lt"/>
                        </a:rPr>
                        <a:t>1.10</a:t>
                      </a:r>
                      <a:endParaRPr lang="en-US" sz="1600" b="0" i="0" u="none" strike="noStrike" dirty="0">
                        <a:solidFill>
                          <a:srgbClr val="000000"/>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smtClean="0">
                          <a:solidFill>
                            <a:srgbClr val="000000"/>
                          </a:solidFill>
                          <a:latin typeface="+mn-lt"/>
                        </a:rPr>
                        <a:t>0.90</a:t>
                      </a:r>
                      <a:endParaRPr lang="en-US" sz="1600" b="0" i="0" u="none" strike="noStrike" dirty="0">
                        <a:solidFill>
                          <a:srgbClr val="000000"/>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6" name="Rectangle 5"/>
          <p:cNvSpPr/>
          <p:nvPr/>
        </p:nvSpPr>
        <p:spPr>
          <a:xfrm>
            <a:off x="457200" y="5394960"/>
            <a:ext cx="8229600" cy="707886"/>
          </a:xfrm>
          <a:prstGeom prst="rect">
            <a:avLst/>
          </a:prstGeom>
        </p:spPr>
        <p:txBody>
          <a:bodyPr wrap="square">
            <a:spAutoFit/>
          </a:bodyPr>
          <a:lstStyle/>
          <a:p>
            <a:r>
              <a:rPr lang="en-US" sz="1000" b="1" dirty="0">
                <a:latin typeface="+mj-lt"/>
                <a:ea typeface="Calibri" panose="020F0502020204030204" pitchFamily="34" charset="0"/>
              </a:rPr>
              <a:t>Source: </a:t>
            </a:r>
            <a:r>
              <a:rPr lang="en-US" sz="1000" dirty="0">
                <a:latin typeface="+mj-lt"/>
                <a:ea typeface="Calibri" panose="020F0502020204030204" pitchFamily="34" charset="0"/>
              </a:rPr>
              <a:t>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a:p>
            <a:r>
              <a:rPr lang="en-US" sz="1000" b="1" dirty="0"/>
              <a:t>Note:</a:t>
            </a:r>
            <a:r>
              <a:rPr lang="en-US" sz="1000" dirty="0"/>
              <a:t> Shaded cells represent statistically significant differences (p&lt;.05) of 10% or greater.</a:t>
            </a:r>
          </a:p>
          <a:p>
            <a:endParaRPr lang="en-US" sz="1000" dirty="0">
              <a:effectLst/>
              <a:latin typeface="+mj-lt"/>
              <a:ea typeface="Calibri" panose="020F0502020204030204" pitchFamily="34" charset="0"/>
            </a:endParaRPr>
          </a:p>
        </p:txBody>
      </p:sp>
    </p:spTree>
    <p:extLst>
      <p:ext uri="{BB962C8B-B14F-4D97-AF65-F5344CB8AC3E}">
        <p14:creationId xmlns:p14="http://schemas.microsoft.com/office/powerpoint/2010/main" val="279452008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6"/>
          <p:cNvSpPr>
            <a:spLocks noGrp="1"/>
          </p:cNvSpPr>
          <p:nvPr>
            <p:ph type="title"/>
          </p:nvPr>
        </p:nvSpPr>
        <p:spPr/>
        <p:txBody>
          <a:bodyPr>
            <a:noAutofit/>
          </a:bodyPr>
          <a:lstStyle/>
          <a:p>
            <a:r>
              <a:rPr lang="en-US" sz="2000" dirty="0" smtClean="0"/>
              <a:t>Age-Sex Adjusted Rate of Maternal Inpatient Hospital Stays in Border and Non-Border Counties, by Hispanic Ethnicity</a:t>
            </a:r>
            <a:endParaRPr lang="en-US" sz="2000" dirty="0"/>
          </a:p>
        </p:txBody>
      </p:sp>
      <p:sp>
        <p:nvSpPr>
          <p:cNvPr id="6" name="Rectangle 5"/>
          <p:cNvSpPr/>
          <p:nvPr/>
        </p:nvSpPr>
        <p:spPr>
          <a:xfrm>
            <a:off x="457200" y="5760720"/>
            <a:ext cx="8229600" cy="707886"/>
          </a:xfrm>
          <a:prstGeom prst="rect">
            <a:avLst/>
          </a:prstGeom>
        </p:spPr>
        <p:txBody>
          <a:bodyPr wrap="square">
            <a:spAutoFit/>
          </a:bodyPr>
          <a:lstStyle/>
          <a:p>
            <a:r>
              <a:rPr lang="en-US" sz="1000" b="1" dirty="0">
                <a:latin typeface="+mj-lt"/>
                <a:ea typeface="Calibri" panose="020F0502020204030204" pitchFamily="34" charset="0"/>
              </a:rPr>
              <a:t>Source:</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a:p>
            <a:r>
              <a:rPr lang="en-US" sz="1000" b="1" dirty="0">
                <a:ea typeface="Calibri" panose="020F0502020204030204" pitchFamily="34" charset="0"/>
              </a:rPr>
              <a:t>Note: </a:t>
            </a:r>
            <a:r>
              <a:rPr lang="en-US" sz="1000" dirty="0">
                <a:ea typeface="Calibri" panose="020F0502020204030204" pitchFamily="34" charset="0"/>
              </a:rPr>
              <a:t>Hispanic, Border vs. Non-Border, </a:t>
            </a:r>
            <a:r>
              <a:rPr lang="en-US" sz="1000" dirty="0" smtClean="0">
                <a:ea typeface="Calibri" panose="020F0502020204030204" pitchFamily="34" charset="0"/>
              </a:rPr>
              <a:t>RR=1.25 </a:t>
            </a:r>
            <a:r>
              <a:rPr lang="en-US" sz="1000" dirty="0">
                <a:ea typeface="Calibri" panose="020F0502020204030204" pitchFamily="34" charset="0"/>
              </a:rPr>
              <a:t>(p&lt;0.05 and 10% difference); Non-Hispanic, Border vs. Non-Border, </a:t>
            </a:r>
            <a:r>
              <a:rPr lang="en-US" sz="1000" dirty="0" smtClean="0">
                <a:ea typeface="Calibri" panose="020F0502020204030204" pitchFamily="34" charset="0"/>
              </a:rPr>
              <a:t>RR=0.90; </a:t>
            </a:r>
            <a:r>
              <a:rPr lang="en-US" sz="1000" dirty="0">
                <a:ea typeface="Calibri" panose="020F0502020204030204" pitchFamily="34" charset="0"/>
              </a:rPr>
              <a:t>Border, Hispanic vs. Non-Hispanic, </a:t>
            </a:r>
            <a:r>
              <a:rPr lang="en-US" sz="1000" dirty="0" smtClean="0">
                <a:ea typeface="Calibri" panose="020F0502020204030204" pitchFamily="34" charset="0"/>
              </a:rPr>
              <a:t>RR=1.35 (p&lt;0.05 </a:t>
            </a:r>
            <a:r>
              <a:rPr lang="en-US" sz="1000" dirty="0">
                <a:ea typeface="Calibri" panose="020F0502020204030204" pitchFamily="34" charset="0"/>
              </a:rPr>
              <a:t>and 10% </a:t>
            </a:r>
            <a:r>
              <a:rPr lang="en-US" sz="1000" dirty="0" smtClean="0">
                <a:ea typeface="Calibri" panose="020F0502020204030204" pitchFamily="34" charset="0"/>
              </a:rPr>
              <a:t>difference); </a:t>
            </a:r>
            <a:r>
              <a:rPr lang="en-US" sz="1000" dirty="0">
                <a:ea typeface="Calibri" panose="020F0502020204030204" pitchFamily="34" charset="0"/>
              </a:rPr>
              <a:t>Non-Border, Hispanic vs. Non-Hispanic, </a:t>
            </a:r>
            <a:r>
              <a:rPr lang="en-US" sz="1000" dirty="0" smtClean="0">
                <a:ea typeface="Calibri" panose="020F0502020204030204" pitchFamily="34" charset="0"/>
              </a:rPr>
              <a:t>RR=0.98.</a:t>
            </a:r>
            <a:endParaRPr lang="en-US" sz="1000" dirty="0">
              <a:effectLst/>
              <a:latin typeface="+mj-lt"/>
              <a:ea typeface="Calibri" panose="020F0502020204030204" pitchFamily="34" charset="0"/>
            </a:endParaRPr>
          </a:p>
        </p:txBody>
      </p:sp>
      <p:graphicFrame>
        <p:nvGraphicFramePr>
          <p:cNvPr id="8" name="Chart 7"/>
          <p:cNvGraphicFramePr/>
          <p:nvPr>
            <p:extLst>
              <p:ext uri="{D42A27DB-BD31-4B8C-83A1-F6EECF244321}">
                <p14:modId xmlns:p14="http://schemas.microsoft.com/office/powerpoint/2010/main" val="1265109033"/>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84286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Projected Growth of the Hispanic Population Between 2014 and 2060</a:t>
            </a:r>
            <a:endParaRPr lang="en-US" dirty="0"/>
          </a:p>
        </p:txBody>
      </p:sp>
      <p:sp>
        <p:nvSpPr>
          <p:cNvPr id="3" name="TextBox 2"/>
          <p:cNvSpPr txBox="1"/>
          <p:nvPr/>
        </p:nvSpPr>
        <p:spPr>
          <a:xfrm>
            <a:off x="457200" y="6126480"/>
            <a:ext cx="8229600" cy="548640"/>
          </a:xfrm>
          <a:prstGeom prst="rect">
            <a:avLst/>
          </a:prstGeom>
          <a:noFill/>
        </p:spPr>
        <p:txBody>
          <a:bodyPr wrap="square" rtlCol="0">
            <a:spAutoFit/>
          </a:bodyPr>
          <a:lstStyle/>
          <a:p>
            <a:r>
              <a:rPr lang="en-US" sz="1000" b="1" dirty="0"/>
              <a:t>Key:</a:t>
            </a:r>
            <a:r>
              <a:rPr lang="en-US" sz="1000" dirty="0"/>
              <a:t> AI/AN = American Indian or Alaska Native; NHPI = Native Hawaiian or Other Pacific Islander.</a:t>
            </a:r>
          </a:p>
          <a:p>
            <a:r>
              <a:rPr lang="en-US" sz="1000" b="1" dirty="0"/>
              <a:t>Source:</a:t>
            </a:r>
            <a:r>
              <a:rPr lang="en-US" sz="1000" dirty="0"/>
              <a:t> U.S. Census Bureau, 2014 national projections.</a:t>
            </a:r>
          </a:p>
          <a:p>
            <a:r>
              <a:rPr lang="en-US" sz="1000" b="1" dirty="0"/>
              <a:t>Note: </a:t>
            </a:r>
            <a:r>
              <a:rPr lang="en-US" sz="1000" dirty="0"/>
              <a:t>Unless noted, race categories represent race alone. Percentages of the population under 18 may not add to 100 due to rounding.</a:t>
            </a:r>
          </a:p>
          <a:p>
            <a:endParaRPr lang="en-US" sz="1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77671"/>
            <a:ext cx="7315200" cy="4414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7200" y="1280160"/>
            <a:ext cx="8229600" cy="369332"/>
          </a:xfrm>
          <a:prstGeom prst="rect">
            <a:avLst/>
          </a:prstGeom>
          <a:noFill/>
        </p:spPr>
        <p:txBody>
          <a:bodyPr wrap="square" rtlCol="0">
            <a:spAutoFit/>
          </a:bodyPr>
          <a:lstStyle/>
          <a:p>
            <a:pPr algn="ctr"/>
            <a:r>
              <a:rPr lang="en-US" b="1" dirty="0" smtClean="0"/>
              <a:t>Distribution of Population by Race and Hispanic Origin</a:t>
            </a:r>
            <a:endParaRPr lang="en-US" b="1" dirty="0"/>
          </a:p>
        </p:txBody>
      </p:sp>
    </p:spTree>
    <p:extLst>
      <p:ext uri="{BB962C8B-B14F-4D97-AF65-F5344CB8AC3E}">
        <p14:creationId xmlns:p14="http://schemas.microsoft.com/office/powerpoint/2010/main" val="426003526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6"/>
          <p:cNvSpPr>
            <a:spLocks noGrp="1"/>
          </p:cNvSpPr>
          <p:nvPr>
            <p:ph type="title"/>
          </p:nvPr>
        </p:nvSpPr>
        <p:spPr>
          <a:xfrm>
            <a:off x="1524000" y="274638"/>
            <a:ext cx="6781800" cy="868362"/>
          </a:xfrm>
        </p:spPr>
        <p:txBody>
          <a:bodyPr>
            <a:noAutofit/>
          </a:bodyPr>
          <a:lstStyle/>
          <a:p>
            <a:r>
              <a:rPr lang="en-US" sz="2000" dirty="0" smtClean="0"/>
              <a:t>Age-Sex Adjusted Rate of Neonatal Inpatient Hospital Stays in Border and Non-Border Counties, by Hispanic Ethnicity</a:t>
            </a:r>
            <a:endParaRPr lang="en-US" sz="2000" dirty="0"/>
          </a:p>
        </p:txBody>
      </p:sp>
      <p:sp>
        <p:nvSpPr>
          <p:cNvPr id="7" name="Rectangle 6"/>
          <p:cNvSpPr/>
          <p:nvPr/>
        </p:nvSpPr>
        <p:spPr>
          <a:xfrm>
            <a:off x="457200" y="5760720"/>
            <a:ext cx="8229600" cy="861774"/>
          </a:xfrm>
          <a:prstGeom prst="rect">
            <a:avLst/>
          </a:prstGeom>
        </p:spPr>
        <p:txBody>
          <a:bodyPr wrap="square">
            <a:spAutoFit/>
          </a:bodyPr>
          <a:lstStyle/>
          <a:p>
            <a:r>
              <a:rPr lang="en-US" sz="1000" b="1" dirty="0">
                <a:latin typeface="+mj-lt"/>
                <a:ea typeface="Calibri" panose="020F0502020204030204" pitchFamily="34" charset="0"/>
              </a:rPr>
              <a:t>Source:</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a:p>
            <a:r>
              <a:rPr lang="en-US" sz="1000" b="1" dirty="0">
                <a:ea typeface="Calibri" panose="020F0502020204030204" pitchFamily="34" charset="0"/>
              </a:rPr>
              <a:t>Note: </a:t>
            </a:r>
            <a:r>
              <a:rPr lang="en-US" sz="1000" dirty="0">
                <a:ea typeface="Calibri" panose="020F0502020204030204" pitchFamily="34" charset="0"/>
              </a:rPr>
              <a:t>Hispanic, Border vs. Non-Border, </a:t>
            </a:r>
            <a:r>
              <a:rPr lang="en-US" sz="1000" dirty="0" smtClean="0">
                <a:ea typeface="Calibri" panose="020F0502020204030204" pitchFamily="34" charset="0"/>
              </a:rPr>
              <a:t>RR=1.36 </a:t>
            </a:r>
            <a:r>
              <a:rPr lang="en-US" sz="1000" dirty="0">
                <a:ea typeface="Calibri" panose="020F0502020204030204" pitchFamily="34" charset="0"/>
              </a:rPr>
              <a:t>(p&lt;0.05 and 10% difference); Non-Hispanic, Border vs. Non-Border, </a:t>
            </a:r>
            <a:r>
              <a:rPr lang="en-US" sz="1000" dirty="0" smtClean="0">
                <a:ea typeface="Calibri" panose="020F0502020204030204" pitchFamily="34" charset="0"/>
              </a:rPr>
              <a:t>RR=1.00; </a:t>
            </a:r>
            <a:r>
              <a:rPr lang="en-US" sz="1000" dirty="0">
                <a:ea typeface="Calibri" panose="020F0502020204030204" pitchFamily="34" charset="0"/>
              </a:rPr>
              <a:t>Border, Hispanic vs. Non-Hispanic, </a:t>
            </a:r>
            <a:r>
              <a:rPr lang="en-US" sz="1000" dirty="0" smtClean="0">
                <a:ea typeface="Calibri" panose="020F0502020204030204" pitchFamily="34" charset="0"/>
              </a:rPr>
              <a:t>RR=0.83 (p&lt;0.05 </a:t>
            </a:r>
            <a:r>
              <a:rPr lang="en-US" sz="1000" dirty="0">
                <a:ea typeface="Calibri" panose="020F0502020204030204" pitchFamily="34" charset="0"/>
              </a:rPr>
              <a:t>and 10% </a:t>
            </a:r>
            <a:r>
              <a:rPr lang="en-US" sz="1000" dirty="0" smtClean="0">
                <a:ea typeface="Calibri" panose="020F0502020204030204" pitchFamily="34" charset="0"/>
              </a:rPr>
              <a:t>difference); </a:t>
            </a:r>
            <a:r>
              <a:rPr lang="en-US" sz="1000" dirty="0">
                <a:ea typeface="Calibri" panose="020F0502020204030204" pitchFamily="34" charset="0"/>
              </a:rPr>
              <a:t>Non-Border, Hispanic vs. Non-Hispanic, </a:t>
            </a:r>
            <a:r>
              <a:rPr lang="en-US" sz="1000" dirty="0" smtClean="0">
                <a:ea typeface="Calibri" panose="020F0502020204030204" pitchFamily="34" charset="0"/>
              </a:rPr>
              <a:t>RR=0.62 (</a:t>
            </a:r>
            <a:r>
              <a:rPr lang="en-US" sz="1000" dirty="0">
                <a:ea typeface="Calibri" panose="020F0502020204030204" pitchFamily="34" charset="0"/>
              </a:rPr>
              <a:t>p&lt;0.05 and 10% </a:t>
            </a:r>
            <a:r>
              <a:rPr lang="en-US" sz="1000" dirty="0" smtClean="0">
                <a:ea typeface="Calibri" panose="020F0502020204030204" pitchFamily="34" charset="0"/>
              </a:rPr>
              <a:t>difference).</a:t>
            </a:r>
            <a:endParaRPr lang="en-US" sz="1000" dirty="0">
              <a:effectLst/>
              <a:latin typeface="+mj-lt"/>
              <a:ea typeface="Calibri" panose="020F0502020204030204" pitchFamily="34" charset="0"/>
            </a:endParaRPr>
          </a:p>
        </p:txBody>
      </p:sp>
      <p:graphicFrame>
        <p:nvGraphicFramePr>
          <p:cNvPr id="8" name="Chart 7"/>
          <p:cNvGraphicFramePr/>
          <p:nvPr>
            <p:extLst>
              <p:ext uri="{D42A27DB-BD31-4B8C-83A1-F6EECF244321}">
                <p14:modId xmlns:p14="http://schemas.microsoft.com/office/powerpoint/2010/main" val="3021431833"/>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301464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6"/>
          <p:cNvSpPr>
            <a:spLocks noGrp="1"/>
          </p:cNvSpPr>
          <p:nvPr>
            <p:ph type="title"/>
          </p:nvPr>
        </p:nvSpPr>
        <p:spPr>
          <a:xfrm>
            <a:off x="1447800" y="274638"/>
            <a:ext cx="7315200" cy="868362"/>
          </a:xfrm>
        </p:spPr>
        <p:txBody>
          <a:bodyPr>
            <a:noAutofit/>
          </a:bodyPr>
          <a:lstStyle/>
          <a:p>
            <a:r>
              <a:rPr lang="en-US" sz="2000" dirty="0" smtClean="0"/>
              <a:t>Age-Sex Adjusted Rate of Mental Health and Substance-Related Inpatient Hospital Stays in Border and Non-Border Counties, by Hispanic Ethnicity</a:t>
            </a:r>
            <a:endParaRPr lang="en-US" sz="2000" dirty="0"/>
          </a:p>
        </p:txBody>
      </p:sp>
      <p:sp>
        <p:nvSpPr>
          <p:cNvPr id="7" name="Rectangle 6"/>
          <p:cNvSpPr/>
          <p:nvPr/>
        </p:nvSpPr>
        <p:spPr>
          <a:xfrm>
            <a:off x="457200" y="5760720"/>
            <a:ext cx="8229600" cy="861774"/>
          </a:xfrm>
          <a:prstGeom prst="rect">
            <a:avLst/>
          </a:prstGeom>
        </p:spPr>
        <p:txBody>
          <a:bodyPr wrap="square">
            <a:spAutoFit/>
          </a:bodyPr>
          <a:lstStyle/>
          <a:p>
            <a:r>
              <a:rPr lang="en-US" sz="1000" b="1" dirty="0">
                <a:latin typeface="+mj-lt"/>
                <a:ea typeface="Calibri" panose="020F0502020204030204" pitchFamily="34" charset="0"/>
              </a:rPr>
              <a:t>Source:</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a:p>
            <a:r>
              <a:rPr lang="en-US" sz="1000" b="1" dirty="0">
                <a:ea typeface="Calibri" panose="020F0502020204030204" pitchFamily="34" charset="0"/>
              </a:rPr>
              <a:t>Note: </a:t>
            </a:r>
            <a:r>
              <a:rPr lang="en-US" sz="1000" dirty="0">
                <a:ea typeface="Calibri" panose="020F0502020204030204" pitchFamily="34" charset="0"/>
              </a:rPr>
              <a:t>Hispanic, Border vs. Non-Border, </a:t>
            </a:r>
            <a:r>
              <a:rPr lang="en-US" sz="1000" dirty="0" smtClean="0">
                <a:ea typeface="Calibri" panose="020F0502020204030204" pitchFamily="34" charset="0"/>
              </a:rPr>
              <a:t>RR=1.05; </a:t>
            </a:r>
            <a:r>
              <a:rPr lang="en-US" sz="1000" dirty="0">
                <a:ea typeface="Calibri" panose="020F0502020204030204" pitchFamily="34" charset="0"/>
              </a:rPr>
              <a:t>Non-Hispanic, Border vs. Non-Border, </a:t>
            </a:r>
            <a:r>
              <a:rPr lang="en-US" sz="1000" dirty="0" smtClean="0">
                <a:ea typeface="Calibri" panose="020F0502020204030204" pitchFamily="34" charset="0"/>
              </a:rPr>
              <a:t>RR=1.14 </a:t>
            </a:r>
            <a:r>
              <a:rPr lang="en-US" sz="1000" dirty="0">
                <a:ea typeface="Calibri" panose="020F0502020204030204" pitchFamily="34" charset="0"/>
              </a:rPr>
              <a:t>(p&lt;0.05 and 10% </a:t>
            </a:r>
            <a:r>
              <a:rPr lang="en-US" sz="1000" dirty="0" smtClean="0">
                <a:ea typeface="Calibri" panose="020F0502020204030204" pitchFamily="34" charset="0"/>
              </a:rPr>
              <a:t>difference); </a:t>
            </a:r>
            <a:r>
              <a:rPr lang="en-US" sz="1000" dirty="0">
                <a:ea typeface="Calibri" panose="020F0502020204030204" pitchFamily="34" charset="0"/>
              </a:rPr>
              <a:t>Border, Hispanic vs. Non-Hispanic, </a:t>
            </a:r>
            <a:r>
              <a:rPr lang="en-US" sz="1000" dirty="0" smtClean="0">
                <a:ea typeface="Calibri" panose="020F0502020204030204" pitchFamily="34" charset="0"/>
              </a:rPr>
              <a:t>RR=0.73 (p&lt;0.05 </a:t>
            </a:r>
            <a:r>
              <a:rPr lang="en-US" sz="1000" dirty="0">
                <a:ea typeface="Calibri" panose="020F0502020204030204" pitchFamily="34" charset="0"/>
              </a:rPr>
              <a:t>and 10% </a:t>
            </a:r>
            <a:r>
              <a:rPr lang="en-US" sz="1000" dirty="0" smtClean="0">
                <a:ea typeface="Calibri" panose="020F0502020204030204" pitchFamily="34" charset="0"/>
              </a:rPr>
              <a:t>difference); </a:t>
            </a:r>
            <a:r>
              <a:rPr lang="en-US" sz="1000" dirty="0">
                <a:ea typeface="Calibri" panose="020F0502020204030204" pitchFamily="34" charset="0"/>
              </a:rPr>
              <a:t>Non-Border, Hispanic vs. Non-Hispanic, </a:t>
            </a:r>
            <a:r>
              <a:rPr lang="en-US" sz="1000" dirty="0" smtClean="0">
                <a:ea typeface="Calibri" panose="020F0502020204030204" pitchFamily="34" charset="0"/>
              </a:rPr>
              <a:t>RR=0.79 (</a:t>
            </a:r>
            <a:r>
              <a:rPr lang="en-US" sz="1000" dirty="0">
                <a:ea typeface="Calibri" panose="020F0502020204030204" pitchFamily="34" charset="0"/>
              </a:rPr>
              <a:t>p&lt;0.05 and 10% </a:t>
            </a:r>
            <a:r>
              <a:rPr lang="en-US" sz="1000" dirty="0" smtClean="0">
                <a:ea typeface="Calibri" panose="020F0502020204030204" pitchFamily="34" charset="0"/>
              </a:rPr>
              <a:t>difference).</a:t>
            </a:r>
            <a:endParaRPr lang="en-US" sz="1000" dirty="0">
              <a:effectLst/>
              <a:latin typeface="+mj-lt"/>
              <a:ea typeface="Calibri" panose="020F0502020204030204" pitchFamily="34" charset="0"/>
            </a:endParaRPr>
          </a:p>
        </p:txBody>
      </p:sp>
      <p:graphicFrame>
        <p:nvGraphicFramePr>
          <p:cNvPr id="8" name="Chart 7"/>
          <p:cNvGraphicFramePr/>
          <p:nvPr>
            <p:extLst>
              <p:ext uri="{D42A27DB-BD31-4B8C-83A1-F6EECF244321}">
                <p14:modId xmlns:p14="http://schemas.microsoft.com/office/powerpoint/2010/main" val="2162491840"/>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609591"/>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6"/>
          <p:cNvSpPr>
            <a:spLocks noGrp="1"/>
          </p:cNvSpPr>
          <p:nvPr>
            <p:ph type="title"/>
          </p:nvPr>
        </p:nvSpPr>
        <p:spPr>
          <a:xfrm>
            <a:off x="1524000" y="274638"/>
            <a:ext cx="6781800" cy="868362"/>
          </a:xfrm>
        </p:spPr>
        <p:txBody>
          <a:bodyPr>
            <a:noAutofit/>
          </a:bodyPr>
          <a:lstStyle/>
          <a:p>
            <a:r>
              <a:rPr lang="en-US" sz="2000" dirty="0" smtClean="0"/>
              <a:t>Age-Sex Adjusted Rate of Injury Inpatient Hospital Stays in Border and Non-Border Counties, by Hispanic Ethnicity</a:t>
            </a:r>
            <a:endParaRPr lang="en-US" sz="2000" dirty="0"/>
          </a:p>
        </p:txBody>
      </p:sp>
      <p:sp>
        <p:nvSpPr>
          <p:cNvPr id="7" name="Rectangle 6"/>
          <p:cNvSpPr/>
          <p:nvPr/>
        </p:nvSpPr>
        <p:spPr>
          <a:xfrm>
            <a:off x="457200" y="5760720"/>
            <a:ext cx="8229600" cy="861774"/>
          </a:xfrm>
          <a:prstGeom prst="rect">
            <a:avLst/>
          </a:prstGeom>
        </p:spPr>
        <p:txBody>
          <a:bodyPr wrap="square">
            <a:spAutoFit/>
          </a:bodyPr>
          <a:lstStyle/>
          <a:p>
            <a:r>
              <a:rPr lang="en-US" sz="1000" b="1" dirty="0">
                <a:latin typeface="+mj-lt"/>
                <a:ea typeface="Calibri" panose="020F0502020204030204" pitchFamily="34" charset="0"/>
              </a:rPr>
              <a:t>Source:</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a:p>
            <a:r>
              <a:rPr lang="en-US" sz="1000" b="1" dirty="0">
                <a:ea typeface="Calibri" panose="020F0502020204030204" pitchFamily="34" charset="0"/>
              </a:rPr>
              <a:t>Note: </a:t>
            </a:r>
            <a:r>
              <a:rPr lang="en-US" sz="1000" dirty="0">
                <a:ea typeface="Calibri" panose="020F0502020204030204" pitchFamily="34" charset="0"/>
              </a:rPr>
              <a:t>Hispanic, Border vs. Non-Border, </a:t>
            </a:r>
            <a:r>
              <a:rPr lang="en-US" sz="1000" dirty="0" smtClean="0">
                <a:ea typeface="Calibri" panose="020F0502020204030204" pitchFamily="34" charset="0"/>
              </a:rPr>
              <a:t>RR=1.19 </a:t>
            </a:r>
            <a:r>
              <a:rPr lang="en-US" sz="1000" dirty="0">
                <a:ea typeface="Calibri" panose="020F0502020204030204" pitchFamily="34" charset="0"/>
              </a:rPr>
              <a:t>(p&lt;0.05 and 10% difference)</a:t>
            </a:r>
            <a:r>
              <a:rPr lang="en-US" sz="1000" dirty="0" smtClean="0">
                <a:ea typeface="Calibri" panose="020F0502020204030204" pitchFamily="34" charset="0"/>
              </a:rPr>
              <a:t>; </a:t>
            </a:r>
            <a:r>
              <a:rPr lang="en-US" sz="1000" dirty="0">
                <a:ea typeface="Calibri" panose="020F0502020204030204" pitchFamily="34" charset="0"/>
              </a:rPr>
              <a:t>Non-Hispanic, Border vs. Non-Border, </a:t>
            </a:r>
            <a:r>
              <a:rPr lang="en-US" sz="1000" dirty="0" smtClean="0">
                <a:ea typeface="Calibri" panose="020F0502020204030204" pitchFamily="34" charset="0"/>
              </a:rPr>
              <a:t>RR=1.18 </a:t>
            </a:r>
            <a:r>
              <a:rPr lang="en-US" sz="1000" dirty="0">
                <a:ea typeface="Calibri" panose="020F0502020204030204" pitchFamily="34" charset="0"/>
              </a:rPr>
              <a:t>(p&lt;0.05 and 10% </a:t>
            </a:r>
            <a:r>
              <a:rPr lang="en-US" sz="1000" dirty="0" smtClean="0">
                <a:ea typeface="Calibri" panose="020F0502020204030204" pitchFamily="34" charset="0"/>
              </a:rPr>
              <a:t>difference); </a:t>
            </a:r>
            <a:r>
              <a:rPr lang="en-US" sz="1000" dirty="0">
                <a:ea typeface="Calibri" panose="020F0502020204030204" pitchFamily="34" charset="0"/>
              </a:rPr>
              <a:t>Border, Hispanic vs. Non-Hispanic, </a:t>
            </a:r>
            <a:r>
              <a:rPr lang="en-US" sz="1000" dirty="0" smtClean="0">
                <a:ea typeface="Calibri" panose="020F0502020204030204" pitchFamily="34" charset="0"/>
              </a:rPr>
              <a:t>RR=0.63 (p&lt;0.05 </a:t>
            </a:r>
            <a:r>
              <a:rPr lang="en-US" sz="1000" dirty="0">
                <a:ea typeface="Calibri" panose="020F0502020204030204" pitchFamily="34" charset="0"/>
              </a:rPr>
              <a:t>and 10% </a:t>
            </a:r>
            <a:r>
              <a:rPr lang="en-US" sz="1000" dirty="0" smtClean="0">
                <a:ea typeface="Calibri" panose="020F0502020204030204" pitchFamily="34" charset="0"/>
              </a:rPr>
              <a:t>difference); </a:t>
            </a:r>
            <a:r>
              <a:rPr lang="en-US" sz="1000" dirty="0">
                <a:ea typeface="Calibri" panose="020F0502020204030204" pitchFamily="34" charset="0"/>
              </a:rPr>
              <a:t>Non-Border, Hispanic vs. Non-Hispanic, </a:t>
            </a:r>
            <a:r>
              <a:rPr lang="en-US" sz="1000" dirty="0" smtClean="0">
                <a:ea typeface="Calibri" panose="020F0502020204030204" pitchFamily="34" charset="0"/>
              </a:rPr>
              <a:t>RR=0.62 (</a:t>
            </a:r>
            <a:r>
              <a:rPr lang="en-US" sz="1000" dirty="0">
                <a:ea typeface="Calibri" panose="020F0502020204030204" pitchFamily="34" charset="0"/>
              </a:rPr>
              <a:t>p&lt;0.05 and 10% </a:t>
            </a:r>
            <a:r>
              <a:rPr lang="en-US" sz="1000" dirty="0" smtClean="0">
                <a:ea typeface="Calibri" panose="020F0502020204030204" pitchFamily="34" charset="0"/>
              </a:rPr>
              <a:t>difference).</a:t>
            </a:r>
            <a:endParaRPr lang="en-US" sz="1000" dirty="0">
              <a:effectLst/>
              <a:latin typeface="+mj-lt"/>
              <a:ea typeface="Calibri" panose="020F0502020204030204" pitchFamily="34" charset="0"/>
            </a:endParaRPr>
          </a:p>
        </p:txBody>
      </p:sp>
      <p:graphicFrame>
        <p:nvGraphicFramePr>
          <p:cNvPr id="8" name="Chart 7"/>
          <p:cNvGraphicFramePr/>
          <p:nvPr>
            <p:extLst>
              <p:ext uri="{D42A27DB-BD31-4B8C-83A1-F6EECF244321}">
                <p14:modId xmlns:p14="http://schemas.microsoft.com/office/powerpoint/2010/main" val="1639885652"/>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064127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6"/>
          <p:cNvSpPr>
            <a:spLocks noGrp="1"/>
          </p:cNvSpPr>
          <p:nvPr>
            <p:ph type="title"/>
          </p:nvPr>
        </p:nvSpPr>
        <p:spPr>
          <a:xfrm>
            <a:off x="1524000" y="274638"/>
            <a:ext cx="6781800" cy="868362"/>
          </a:xfrm>
        </p:spPr>
        <p:txBody>
          <a:bodyPr>
            <a:noAutofit/>
          </a:bodyPr>
          <a:lstStyle/>
          <a:p>
            <a:r>
              <a:rPr lang="en-US" sz="2000" dirty="0" smtClean="0"/>
              <a:t>Age-Sex Adjusted Rate of Surgical Inpatient Hospital Stays in Border and Non-Border Counties, by Hispanic Ethnicity</a:t>
            </a:r>
            <a:endParaRPr lang="en-US" sz="2000" dirty="0"/>
          </a:p>
        </p:txBody>
      </p:sp>
      <p:sp>
        <p:nvSpPr>
          <p:cNvPr id="7" name="Rectangle 6"/>
          <p:cNvSpPr/>
          <p:nvPr/>
        </p:nvSpPr>
        <p:spPr>
          <a:xfrm>
            <a:off x="457200" y="5760720"/>
            <a:ext cx="8229600" cy="707886"/>
          </a:xfrm>
          <a:prstGeom prst="rect">
            <a:avLst/>
          </a:prstGeom>
        </p:spPr>
        <p:txBody>
          <a:bodyPr wrap="square">
            <a:spAutoFit/>
          </a:bodyPr>
          <a:lstStyle/>
          <a:p>
            <a:r>
              <a:rPr lang="en-US" sz="1000" b="1" dirty="0">
                <a:latin typeface="+mj-lt"/>
                <a:ea typeface="Calibri" panose="020F0502020204030204" pitchFamily="34" charset="0"/>
              </a:rPr>
              <a:t>Source:</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a:p>
            <a:r>
              <a:rPr lang="en-US" sz="1000" b="1" dirty="0">
                <a:ea typeface="Calibri" panose="020F0502020204030204" pitchFamily="34" charset="0"/>
              </a:rPr>
              <a:t>Note: </a:t>
            </a:r>
            <a:r>
              <a:rPr lang="en-US" sz="1000" dirty="0">
                <a:ea typeface="Calibri" panose="020F0502020204030204" pitchFamily="34" charset="0"/>
              </a:rPr>
              <a:t>Hispanic, Border vs. Non-Border, </a:t>
            </a:r>
            <a:r>
              <a:rPr lang="en-US" sz="1000" dirty="0" smtClean="0">
                <a:ea typeface="Calibri" panose="020F0502020204030204" pitchFamily="34" charset="0"/>
              </a:rPr>
              <a:t>RR=1.04; </a:t>
            </a:r>
            <a:r>
              <a:rPr lang="en-US" sz="1000" dirty="0">
                <a:ea typeface="Calibri" panose="020F0502020204030204" pitchFamily="34" charset="0"/>
              </a:rPr>
              <a:t>Non-Hispanic, Border vs. Non-Border, </a:t>
            </a:r>
            <a:r>
              <a:rPr lang="en-US" sz="1000" dirty="0" smtClean="0">
                <a:ea typeface="Calibri" panose="020F0502020204030204" pitchFamily="34" charset="0"/>
              </a:rPr>
              <a:t>RR=0.98; </a:t>
            </a:r>
            <a:r>
              <a:rPr lang="en-US" sz="1000" dirty="0">
                <a:ea typeface="Calibri" panose="020F0502020204030204" pitchFamily="34" charset="0"/>
              </a:rPr>
              <a:t>Border, Hispanic vs. Non-Hispanic, </a:t>
            </a:r>
            <a:r>
              <a:rPr lang="en-US" sz="1000" dirty="0" smtClean="0">
                <a:ea typeface="Calibri" panose="020F0502020204030204" pitchFamily="34" charset="0"/>
              </a:rPr>
              <a:t>RR=0.85 (p&lt;0.05 </a:t>
            </a:r>
            <a:r>
              <a:rPr lang="en-US" sz="1000" dirty="0">
                <a:ea typeface="Calibri" panose="020F0502020204030204" pitchFamily="34" charset="0"/>
              </a:rPr>
              <a:t>and 10% </a:t>
            </a:r>
            <a:r>
              <a:rPr lang="en-US" sz="1000" dirty="0" smtClean="0">
                <a:ea typeface="Calibri" panose="020F0502020204030204" pitchFamily="34" charset="0"/>
              </a:rPr>
              <a:t>difference); </a:t>
            </a:r>
            <a:r>
              <a:rPr lang="en-US" sz="1000" dirty="0">
                <a:ea typeface="Calibri" panose="020F0502020204030204" pitchFamily="34" charset="0"/>
              </a:rPr>
              <a:t>Non-Border, Hispanic vs. Non-Hispanic, </a:t>
            </a:r>
            <a:r>
              <a:rPr lang="en-US" sz="1000" dirty="0" smtClean="0">
                <a:ea typeface="Calibri" panose="020F0502020204030204" pitchFamily="34" charset="0"/>
              </a:rPr>
              <a:t>RR=0.81 (</a:t>
            </a:r>
            <a:r>
              <a:rPr lang="en-US" sz="1000" dirty="0">
                <a:ea typeface="Calibri" panose="020F0502020204030204" pitchFamily="34" charset="0"/>
              </a:rPr>
              <a:t>p&lt;0.05 and 10% </a:t>
            </a:r>
            <a:r>
              <a:rPr lang="en-US" sz="1000" dirty="0" smtClean="0">
                <a:ea typeface="Calibri" panose="020F0502020204030204" pitchFamily="34" charset="0"/>
              </a:rPr>
              <a:t>difference).</a:t>
            </a:r>
            <a:endParaRPr lang="en-US" sz="1000" dirty="0">
              <a:effectLst/>
              <a:latin typeface="+mj-lt"/>
              <a:ea typeface="Calibri" panose="020F0502020204030204" pitchFamily="34" charset="0"/>
            </a:endParaRPr>
          </a:p>
        </p:txBody>
      </p:sp>
      <p:graphicFrame>
        <p:nvGraphicFramePr>
          <p:cNvPr id="8" name="Chart 7"/>
          <p:cNvGraphicFramePr/>
          <p:nvPr>
            <p:extLst>
              <p:ext uri="{D42A27DB-BD31-4B8C-83A1-F6EECF244321}">
                <p14:modId xmlns:p14="http://schemas.microsoft.com/office/powerpoint/2010/main" val="2226861155"/>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427370"/>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6"/>
          <p:cNvSpPr>
            <a:spLocks noGrp="1"/>
          </p:cNvSpPr>
          <p:nvPr>
            <p:ph type="title"/>
          </p:nvPr>
        </p:nvSpPr>
        <p:spPr>
          <a:xfrm>
            <a:off x="1524000" y="274638"/>
            <a:ext cx="6781800" cy="868362"/>
          </a:xfrm>
        </p:spPr>
        <p:txBody>
          <a:bodyPr>
            <a:noAutofit/>
          </a:bodyPr>
          <a:lstStyle/>
          <a:p>
            <a:r>
              <a:rPr lang="en-US" sz="2000" dirty="0" smtClean="0"/>
              <a:t>Age-Sex Adjusted Rate of Medical Inpatient Hospital Stays in Border and Non-Border Counties, by Hispanic Ethnicity</a:t>
            </a:r>
            <a:endParaRPr lang="en-US" sz="2000" dirty="0"/>
          </a:p>
        </p:txBody>
      </p:sp>
      <p:sp>
        <p:nvSpPr>
          <p:cNvPr id="7" name="Rectangle 6"/>
          <p:cNvSpPr/>
          <p:nvPr/>
        </p:nvSpPr>
        <p:spPr>
          <a:xfrm>
            <a:off x="457200" y="5760720"/>
            <a:ext cx="8229600" cy="707886"/>
          </a:xfrm>
          <a:prstGeom prst="rect">
            <a:avLst/>
          </a:prstGeom>
        </p:spPr>
        <p:txBody>
          <a:bodyPr wrap="square">
            <a:spAutoFit/>
          </a:bodyPr>
          <a:lstStyle/>
          <a:p>
            <a:r>
              <a:rPr lang="en-US" sz="1000" b="1" dirty="0">
                <a:latin typeface="+mj-lt"/>
                <a:ea typeface="Calibri" panose="020F0502020204030204" pitchFamily="34" charset="0"/>
              </a:rPr>
              <a:t>Source:</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a:p>
            <a:r>
              <a:rPr lang="en-US" sz="1000" b="1" dirty="0">
                <a:ea typeface="Calibri" panose="020F0502020204030204" pitchFamily="34" charset="0"/>
              </a:rPr>
              <a:t>Note: </a:t>
            </a:r>
            <a:r>
              <a:rPr lang="en-US" sz="1000" dirty="0">
                <a:ea typeface="Calibri" panose="020F0502020204030204" pitchFamily="34" charset="0"/>
              </a:rPr>
              <a:t>Hispanic, Border vs. Non-Border, </a:t>
            </a:r>
            <a:r>
              <a:rPr lang="en-US" sz="1000" dirty="0" smtClean="0">
                <a:ea typeface="Calibri" panose="020F0502020204030204" pitchFamily="34" charset="0"/>
              </a:rPr>
              <a:t>RR=1.10; </a:t>
            </a:r>
            <a:r>
              <a:rPr lang="en-US" sz="1000" dirty="0">
                <a:ea typeface="Calibri" panose="020F0502020204030204" pitchFamily="34" charset="0"/>
              </a:rPr>
              <a:t>Non-Hispanic, Border vs. Non-Border, </a:t>
            </a:r>
            <a:r>
              <a:rPr lang="en-US" sz="1000" dirty="0" smtClean="0">
                <a:ea typeface="Calibri" panose="020F0502020204030204" pitchFamily="34" charset="0"/>
              </a:rPr>
              <a:t>RR=0.90; </a:t>
            </a:r>
            <a:r>
              <a:rPr lang="en-US" sz="1000" dirty="0">
                <a:ea typeface="Calibri" panose="020F0502020204030204" pitchFamily="34" charset="0"/>
              </a:rPr>
              <a:t>Border, Hispanic vs. Non-Hispanic, </a:t>
            </a:r>
            <a:r>
              <a:rPr lang="en-US" sz="1000" dirty="0" smtClean="0">
                <a:ea typeface="Calibri" panose="020F0502020204030204" pitchFamily="34" charset="0"/>
              </a:rPr>
              <a:t>RR=1.14 (p&lt;0.05 </a:t>
            </a:r>
            <a:r>
              <a:rPr lang="en-US" sz="1000" dirty="0">
                <a:ea typeface="Calibri" panose="020F0502020204030204" pitchFamily="34" charset="0"/>
              </a:rPr>
              <a:t>and 10% </a:t>
            </a:r>
            <a:r>
              <a:rPr lang="en-US" sz="1000" dirty="0" smtClean="0">
                <a:ea typeface="Calibri" panose="020F0502020204030204" pitchFamily="34" charset="0"/>
              </a:rPr>
              <a:t>difference); </a:t>
            </a:r>
            <a:r>
              <a:rPr lang="en-US" sz="1000" dirty="0">
                <a:ea typeface="Calibri" panose="020F0502020204030204" pitchFamily="34" charset="0"/>
              </a:rPr>
              <a:t>Non-Border, Hispanic vs. Non-Hispanic, </a:t>
            </a:r>
            <a:r>
              <a:rPr lang="en-US" sz="1000" dirty="0" smtClean="0">
                <a:ea typeface="Calibri" panose="020F0502020204030204" pitchFamily="34" charset="0"/>
              </a:rPr>
              <a:t>RR=0.93.</a:t>
            </a:r>
            <a:endParaRPr lang="en-US" sz="1000" dirty="0">
              <a:effectLst/>
              <a:latin typeface="+mj-lt"/>
              <a:ea typeface="Calibri" panose="020F0502020204030204" pitchFamily="34" charset="0"/>
            </a:endParaRPr>
          </a:p>
        </p:txBody>
      </p:sp>
      <p:graphicFrame>
        <p:nvGraphicFramePr>
          <p:cNvPr id="8" name="Chart 7"/>
          <p:cNvGraphicFramePr/>
          <p:nvPr>
            <p:extLst>
              <p:ext uri="{D42A27DB-BD31-4B8C-83A1-F6EECF244321}">
                <p14:modId xmlns:p14="http://schemas.microsoft.com/office/powerpoint/2010/main" val="233224387"/>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4380208"/>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895600"/>
            <a:ext cx="7772400" cy="1362075"/>
          </a:xfrm>
        </p:spPr>
        <p:txBody>
          <a:bodyPr>
            <a:normAutofit/>
          </a:bodyPr>
          <a:lstStyle/>
          <a:p>
            <a:r>
              <a:rPr lang="en-US" dirty="0"/>
              <a:t>Hospital Care on </a:t>
            </a:r>
            <a:r>
              <a:rPr lang="en-US" dirty="0" smtClean="0"/>
              <a:t>the U.S</a:t>
            </a:r>
            <a:r>
              <a:rPr lang="en-US" dirty="0"/>
              <a:t>.-Mexico Border</a:t>
            </a:r>
            <a:br>
              <a:rPr lang="en-US" dirty="0"/>
            </a:br>
            <a:r>
              <a:rPr lang="en-US" dirty="0" smtClean="0"/>
              <a:t>Population-based rates of inpatient Hospital stays For Select Conditions</a:t>
            </a:r>
            <a:endParaRPr lang="en-US" dirty="0"/>
          </a:p>
        </p:txBody>
      </p:sp>
    </p:spTree>
    <p:extLst>
      <p:ext uri="{BB962C8B-B14F-4D97-AF65-F5344CB8AC3E}">
        <p14:creationId xmlns:p14="http://schemas.microsoft.com/office/powerpoint/2010/main" val="278085682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488698943"/>
              </p:ext>
            </p:extLst>
          </p:nvPr>
        </p:nvGraphicFramePr>
        <p:xfrm>
          <a:off x="482601" y="1447800"/>
          <a:ext cx="8229599" cy="3886200"/>
        </p:xfrm>
        <a:graphic>
          <a:graphicData uri="http://schemas.openxmlformats.org/drawingml/2006/table">
            <a:tbl>
              <a:tblPr firstRow="1" bandRow="1">
                <a:tableStyleId>{5C22544A-7EE6-4342-B048-85BDC9FD1C3A}</a:tableStyleId>
              </a:tblPr>
              <a:tblGrid>
                <a:gridCol w="2862470">
                  <a:extLst>
                    <a:ext uri="{9D8B030D-6E8A-4147-A177-3AD203B41FA5}">
                      <a16:colId xmlns:a16="http://schemas.microsoft.com/office/drawing/2014/main" val="20000"/>
                    </a:ext>
                  </a:extLst>
                </a:gridCol>
                <a:gridCol w="1341781">
                  <a:extLst>
                    <a:ext uri="{9D8B030D-6E8A-4147-A177-3AD203B41FA5}">
                      <a16:colId xmlns:a16="http://schemas.microsoft.com/office/drawing/2014/main" val="20001"/>
                    </a:ext>
                  </a:extLst>
                </a:gridCol>
                <a:gridCol w="1252331">
                  <a:extLst>
                    <a:ext uri="{9D8B030D-6E8A-4147-A177-3AD203B41FA5}">
                      <a16:colId xmlns:a16="http://schemas.microsoft.com/office/drawing/2014/main" val="20002"/>
                    </a:ext>
                  </a:extLst>
                </a:gridCol>
                <a:gridCol w="1341780">
                  <a:extLst>
                    <a:ext uri="{9D8B030D-6E8A-4147-A177-3AD203B41FA5}">
                      <a16:colId xmlns:a16="http://schemas.microsoft.com/office/drawing/2014/main" val="20003"/>
                    </a:ext>
                  </a:extLst>
                </a:gridCol>
                <a:gridCol w="1431237">
                  <a:extLst>
                    <a:ext uri="{9D8B030D-6E8A-4147-A177-3AD203B41FA5}">
                      <a16:colId xmlns:a16="http://schemas.microsoft.com/office/drawing/2014/main" val="20004"/>
                    </a:ext>
                  </a:extLst>
                </a:gridCol>
              </a:tblGrid>
              <a:tr h="0">
                <a:tc rowSpan="3">
                  <a:txBody>
                    <a:bodyPr/>
                    <a:lstStyle/>
                    <a:p>
                      <a:r>
                        <a:rPr lang="en-US" sz="1100" b="1" dirty="0" smtClean="0">
                          <a:solidFill>
                            <a:schemeClr val="bg1"/>
                          </a:solidFill>
                          <a:latin typeface="+mj-lt"/>
                        </a:rPr>
                        <a:t>Condition Identified</a:t>
                      </a:r>
                      <a:r>
                        <a:rPr lang="en-US" sz="1100" b="1" baseline="0" dirty="0" smtClean="0">
                          <a:solidFill>
                            <a:schemeClr val="bg1"/>
                          </a:solidFill>
                          <a:latin typeface="+mj-lt"/>
                        </a:rPr>
                        <a:t> as Priority Area by U.S.-Mexico Border Commission</a:t>
                      </a:r>
                      <a:endParaRPr lang="en-US" sz="1100" b="1" dirty="0">
                        <a:solidFill>
                          <a:schemeClr val="bg1"/>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sz="1100" dirty="0" smtClean="0">
                          <a:latin typeface="+mj-lt"/>
                        </a:rPr>
                        <a:t>Ratio</a:t>
                      </a:r>
                      <a:r>
                        <a:rPr lang="en-US" sz="1100" baseline="0" dirty="0" smtClean="0">
                          <a:latin typeface="+mj-lt"/>
                        </a:rPr>
                        <a:t> of Age-Sex Adjusted Rate of Hospitalization</a:t>
                      </a:r>
                      <a:endParaRPr lang="en-US" sz="1100" dirty="0">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0">
                <a:tc vMerge="1">
                  <a:txBody>
                    <a:bodyPr/>
                    <a:lstStyle/>
                    <a:p>
                      <a:endParaRPr lang="en-US"/>
                    </a:p>
                  </a:txBody>
                  <a:tcPr/>
                </a:tc>
                <a:tc gridSpan="2">
                  <a:txBody>
                    <a:bodyPr/>
                    <a:lstStyle/>
                    <a:p>
                      <a:pPr algn="ctr"/>
                      <a:r>
                        <a:rPr lang="en-US" sz="1100" b="1" dirty="0" smtClean="0">
                          <a:solidFill>
                            <a:schemeClr val="bg1"/>
                          </a:solidFill>
                          <a:latin typeface="+mj-lt"/>
                        </a:rPr>
                        <a:t>Hispanics</a:t>
                      </a:r>
                      <a:r>
                        <a:rPr lang="en-US" sz="1100" b="1" baseline="0" dirty="0" smtClean="0">
                          <a:solidFill>
                            <a:schemeClr val="bg1"/>
                          </a:solidFill>
                          <a:latin typeface="+mj-lt"/>
                        </a:rPr>
                        <a:t> vs. Non-Hispanics</a:t>
                      </a:r>
                      <a:endParaRPr lang="en-US" sz="1100" b="1" dirty="0">
                        <a:solidFill>
                          <a:schemeClr val="bg1"/>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endParaRPr lang="en-US" sz="1400" b="1" dirty="0">
                        <a:solidFill>
                          <a:schemeClr val="bg1"/>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gridSpan="2">
                  <a:txBody>
                    <a:bodyPr/>
                    <a:lstStyle/>
                    <a:p>
                      <a:pPr algn="ctr"/>
                      <a:r>
                        <a:rPr lang="en-US" sz="1100" b="1" dirty="0" smtClean="0">
                          <a:solidFill>
                            <a:schemeClr val="bg1"/>
                          </a:solidFill>
                          <a:latin typeface="+mj-lt"/>
                        </a:rPr>
                        <a:t>Border vs. Non-Border Counties</a:t>
                      </a:r>
                      <a:endParaRPr lang="en-US" sz="1100" b="1" dirty="0">
                        <a:solidFill>
                          <a:schemeClr val="bg1"/>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endParaRPr lang="en-US" sz="1400" b="1" dirty="0">
                        <a:solidFill>
                          <a:schemeClr val="bg1"/>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0">
                <a:tc vMerge="1">
                  <a:txBody>
                    <a:bodyPr/>
                    <a:lstStyle/>
                    <a:p>
                      <a:endParaRPr lang="en-US" dirty="0"/>
                    </a:p>
                  </a:txBody>
                  <a:tcPr/>
                </a:tc>
                <a:tc>
                  <a:txBody>
                    <a:bodyPr/>
                    <a:lstStyle/>
                    <a:p>
                      <a:pPr algn="ctr"/>
                      <a:r>
                        <a:rPr lang="en-US" sz="1100" b="1" dirty="0" smtClean="0">
                          <a:solidFill>
                            <a:schemeClr val="bg1"/>
                          </a:solidFill>
                          <a:latin typeface="+mj-lt"/>
                        </a:rPr>
                        <a:t>Border Counties</a:t>
                      </a:r>
                      <a:endParaRPr lang="en-US" sz="1100" b="1" dirty="0">
                        <a:solidFill>
                          <a:schemeClr val="bg1"/>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100" b="1" dirty="0" smtClean="0">
                          <a:solidFill>
                            <a:schemeClr val="bg1"/>
                          </a:solidFill>
                          <a:latin typeface="+mj-lt"/>
                        </a:rPr>
                        <a:t>Non-Border</a:t>
                      </a:r>
                      <a:endParaRPr lang="en-US" sz="1100" b="1" dirty="0">
                        <a:solidFill>
                          <a:schemeClr val="bg1"/>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100" b="1" dirty="0" smtClean="0">
                          <a:solidFill>
                            <a:schemeClr val="bg1"/>
                          </a:solidFill>
                          <a:latin typeface="+mj-lt"/>
                        </a:rPr>
                        <a:t>Hispanics</a:t>
                      </a:r>
                      <a:endParaRPr lang="en-US" sz="1100" b="1" dirty="0">
                        <a:solidFill>
                          <a:schemeClr val="bg1"/>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100" b="1" dirty="0" smtClean="0">
                          <a:solidFill>
                            <a:schemeClr val="bg1"/>
                          </a:solidFill>
                          <a:latin typeface="+mj-lt"/>
                        </a:rPr>
                        <a:t>Non-Hispanics</a:t>
                      </a:r>
                      <a:endParaRPr lang="en-US" sz="1100" b="1" dirty="0">
                        <a:solidFill>
                          <a:schemeClr val="bg1"/>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0">
                <a:tc>
                  <a:txBody>
                    <a:bodyPr/>
                    <a:lstStyle/>
                    <a:p>
                      <a:r>
                        <a:rPr lang="en-US" sz="1100" b="1" dirty="0" smtClean="0">
                          <a:latin typeface="+mj-lt"/>
                        </a:rPr>
                        <a:t>Cancer*</a:t>
                      </a:r>
                      <a:endParaRPr lang="en-US" sz="11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smtClean="0">
                          <a:solidFill>
                            <a:schemeClr val="accent3">
                              <a:lumMod val="50000"/>
                            </a:schemeClr>
                          </a:solidFill>
                          <a:latin typeface="+mj-lt"/>
                        </a:rPr>
                        <a:t>0.66</a:t>
                      </a:r>
                      <a:endParaRPr lang="en-US" sz="1100" b="0" i="0" u="none" strike="noStrike" dirty="0">
                        <a:solidFill>
                          <a:schemeClr val="accent3">
                            <a:lumMod val="50000"/>
                          </a:schemeClr>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100" b="0" i="0" u="none" strike="noStrike" dirty="0" smtClean="0">
                          <a:solidFill>
                            <a:schemeClr val="accent3">
                              <a:lumMod val="50000"/>
                            </a:schemeClr>
                          </a:solidFill>
                          <a:latin typeface="+mj-lt"/>
                        </a:rPr>
                        <a:t>0.65</a:t>
                      </a:r>
                      <a:endParaRPr lang="en-US" sz="1100" b="0" i="0" u="none" strike="noStrike" dirty="0">
                        <a:solidFill>
                          <a:schemeClr val="accent3">
                            <a:lumMod val="50000"/>
                          </a:schemeClr>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100" b="0" i="0" u="none" strike="noStrike" dirty="0" smtClean="0">
                          <a:solidFill>
                            <a:srgbClr val="000000"/>
                          </a:solidFill>
                          <a:latin typeface="+mj-lt"/>
                        </a:rPr>
                        <a:t>0.94</a:t>
                      </a:r>
                      <a:endParaRPr lang="en-US" sz="1100" b="0" i="0" u="none" strike="noStrike" dirty="0">
                        <a:solidFill>
                          <a:srgbClr val="0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smtClean="0">
                          <a:solidFill>
                            <a:srgbClr val="000000"/>
                          </a:solidFill>
                          <a:latin typeface="+mj-lt"/>
                        </a:rPr>
                        <a:t>0.92</a:t>
                      </a:r>
                      <a:endParaRPr lang="en-US" sz="1100" b="0" i="0" u="none" strike="noStrike" dirty="0">
                        <a:solidFill>
                          <a:srgbClr val="0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r>
                        <a:rPr lang="en-US" sz="1100" dirty="0" smtClean="0">
                          <a:latin typeface="+mj-lt"/>
                        </a:rPr>
                        <a:t>     Breast</a:t>
                      </a:r>
                      <a:r>
                        <a:rPr lang="en-US" sz="1100" baseline="0" dirty="0" smtClean="0">
                          <a:latin typeface="+mj-lt"/>
                        </a:rPr>
                        <a:t> cancer</a:t>
                      </a:r>
                      <a:endParaRPr lang="en-US" sz="11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smtClean="0">
                          <a:solidFill>
                            <a:schemeClr val="accent3">
                              <a:lumMod val="50000"/>
                            </a:schemeClr>
                          </a:solidFill>
                          <a:latin typeface="+mj-lt"/>
                        </a:rPr>
                        <a:t>0.58</a:t>
                      </a:r>
                      <a:endParaRPr lang="en-US" sz="1100" b="0" i="0" u="none" strike="noStrike" dirty="0">
                        <a:solidFill>
                          <a:schemeClr val="accent3">
                            <a:lumMod val="50000"/>
                          </a:schemeClr>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100" b="0" i="0" u="none" strike="noStrike" dirty="0" smtClean="0">
                          <a:solidFill>
                            <a:schemeClr val="accent3">
                              <a:lumMod val="50000"/>
                            </a:schemeClr>
                          </a:solidFill>
                          <a:latin typeface="+mj-lt"/>
                        </a:rPr>
                        <a:t>0.59</a:t>
                      </a:r>
                      <a:endParaRPr lang="en-US" sz="1100" b="0" i="0" u="none" strike="noStrike" dirty="0">
                        <a:solidFill>
                          <a:schemeClr val="accent3">
                            <a:lumMod val="50000"/>
                          </a:schemeClr>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100" b="0" i="0" u="none" strike="noStrike" dirty="0" smtClean="0">
                          <a:solidFill>
                            <a:srgbClr val="000000"/>
                          </a:solidFill>
                          <a:latin typeface="+mj-lt"/>
                        </a:rPr>
                        <a:t>0.96</a:t>
                      </a:r>
                      <a:endParaRPr lang="en-US" sz="1100" b="0" i="0" u="none" strike="noStrike" dirty="0">
                        <a:solidFill>
                          <a:srgbClr val="0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smtClean="0">
                          <a:solidFill>
                            <a:srgbClr val="000000"/>
                          </a:solidFill>
                          <a:latin typeface="+mj-lt"/>
                        </a:rPr>
                        <a:t>0.97</a:t>
                      </a:r>
                      <a:endParaRPr lang="en-US" sz="1100" b="0" i="0" u="none" strike="noStrike" dirty="0">
                        <a:solidFill>
                          <a:srgbClr val="0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r>
                        <a:rPr lang="en-US" sz="1100" kern="1200" baseline="0" dirty="0" smtClean="0">
                          <a:solidFill>
                            <a:schemeClr val="dk1"/>
                          </a:solidFill>
                          <a:latin typeface="+mj-lt"/>
                          <a:ea typeface="+mn-ea"/>
                          <a:cs typeface="+mn-cs"/>
                        </a:rPr>
                        <a:t>     </a:t>
                      </a:r>
                      <a:r>
                        <a:rPr lang="en-US" sz="1100" dirty="0" smtClean="0">
                          <a:latin typeface="+mj-lt"/>
                        </a:rPr>
                        <a:t>Cervical</a:t>
                      </a:r>
                      <a:r>
                        <a:rPr lang="en-US" sz="1100" baseline="0" dirty="0" smtClean="0">
                          <a:latin typeface="+mj-lt"/>
                        </a:rPr>
                        <a:t> cancer</a:t>
                      </a:r>
                      <a:endParaRPr lang="en-US" sz="11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smtClean="0">
                          <a:solidFill>
                            <a:srgbClr val="000000"/>
                          </a:solidFill>
                          <a:latin typeface="+mj-lt"/>
                        </a:rPr>
                        <a:t>0.90</a:t>
                      </a:r>
                      <a:endParaRPr lang="en-US" sz="1100" b="0" i="0" u="none" strike="noStrike" dirty="0">
                        <a:solidFill>
                          <a:srgbClr val="0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smtClean="0">
                          <a:solidFill>
                            <a:srgbClr val="000000"/>
                          </a:solidFill>
                          <a:latin typeface="+mj-lt"/>
                        </a:rPr>
                        <a:t>0.90</a:t>
                      </a:r>
                      <a:endParaRPr lang="en-US" sz="1100" b="0" i="0" u="none" strike="noStrike" dirty="0">
                        <a:solidFill>
                          <a:srgbClr val="0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smtClean="0">
                          <a:solidFill>
                            <a:srgbClr val="000000"/>
                          </a:solidFill>
                          <a:latin typeface="+mj-lt"/>
                        </a:rPr>
                        <a:t>0.93</a:t>
                      </a:r>
                      <a:endParaRPr lang="en-US" sz="1100" b="0" i="0" u="none" strike="noStrike" dirty="0">
                        <a:solidFill>
                          <a:srgbClr val="0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smtClean="0">
                          <a:solidFill>
                            <a:srgbClr val="000000"/>
                          </a:solidFill>
                          <a:latin typeface="+mj-lt"/>
                        </a:rPr>
                        <a:t>0.93</a:t>
                      </a:r>
                      <a:endParaRPr lang="en-US" sz="1100" b="0" i="0" u="none" strike="noStrike" dirty="0">
                        <a:solidFill>
                          <a:srgbClr val="0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r>
                        <a:rPr lang="en-US" sz="1100" b="1" dirty="0" smtClean="0">
                          <a:latin typeface="+mj-lt"/>
                        </a:rPr>
                        <a:t>Chronic Kidney Disease</a:t>
                      </a:r>
                      <a:endParaRPr lang="en-US" sz="11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smtClean="0">
                          <a:solidFill>
                            <a:srgbClr val="C00000"/>
                          </a:solidFill>
                          <a:latin typeface="+mj-lt"/>
                        </a:rPr>
                        <a:t>1.63</a:t>
                      </a:r>
                      <a:endParaRPr lang="en-US" sz="1100" b="0" i="0" u="none" strike="noStrike" dirty="0">
                        <a:solidFill>
                          <a:srgbClr val="C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100" b="0" i="0" u="none" strike="noStrike" dirty="0" smtClean="0">
                          <a:solidFill>
                            <a:srgbClr val="C00000"/>
                          </a:solidFill>
                          <a:latin typeface="+mj-lt"/>
                        </a:rPr>
                        <a:t>1.16</a:t>
                      </a:r>
                      <a:endParaRPr lang="en-US" sz="1100" b="0" i="0" u="none" strike="noStrike" dirty="0">
                        <a:solidFill>
                          <a:srgbClr val="C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100" b="0" i="0" u="none" strike="noStrike" dirty="0" smtClean="0">
                          <a:solidFill>
                            <a:srgbClr val="C00000"/>
                          </a:solidFill>
                          <a:latin typeface="+mj-lt"/>
                        </a:rPr>
                        <a:t>1.12</a:t>
                      </a:r>
                      <a:endParaRPr lang="en-US" sz="1100" b="0" i="0" u="none" strike="noStrike" dirty="0">
                        <a:solidFill>
                          <a:srgbClr val="C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100" b="0" i="0" u="none" strike="noStrike" dirty="0" smtClean="0">
                          <a:solidFill>
                            <a:schemeClr val="accent3">
                              <a:lumMod val="50000"/>
                            </a:schemeClr>
                          </a:solidFill>
                          <a:latin typeface="+mj-lt"/>
                        </a:rPr>
                        <a:t>0.80</a:t>
                      </a:r>
                      <a:endParaRPr lang="en-US" sz="1100" b="0" i="0" u="none" strike="noStrike" dirty="0">
                        <a:solidFill>
                          <a:schemeClr val="accent3">
                            <a:lumMod val="50000"/>
                          </a:schemeClr>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6"/>
                  </a:ext>
                </a:extLst>
              </a:tr>
              <a:tr h="0">
                <a:tc>
                  <a:txBody>
                    <a:bodyPr/>
                    <a:lstStyle/>
                    <a:p>
                      <a:r>
                        <a:rPr lang="en-US" sz="1100" b="1" dirty="0" smtClean="0">
                          <a:latin typeface="+mj-lt"/>
                        </a:rPr>
                        <a:t>Diabetes</a:t>
                      </a:r>
                      <a:endParaRPr lang="en-US" sz="11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smtClean="0">
                          <a:solidFill>
                            <a:srgbClr val="C00000"/>
                          </a:solidFill>
                          <a:latin typeface="+mj-lt"/>
                        </a:rPr>
                        <a:t>1.72</a:t>
                      </a:r>
                      <a:endParaRPr lang="en-US" sz="1100" b="0" i="0" u="none" strike="noStrike" dirty="0">
                        <a:solidFill>
                          <a:srgbClr val="C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100" b="0" i="0" u="none" strike="noStrike" dirty="0" smtClean="0">
                          <a:solidFill>
                            <a:srgbClr val="C00000"/>
                          </a:solidFill>
                          <a:latin typeface="+mj-lt"/>
                        </a:rPr>
                        <a:t>1.32</a:t>
                      </a:r>
                      <a:endParaRPr lang="en-US" sz="1100" b="0" i="0" u="none" strike="noStrike" dirty="0">
                        <a:solidFill>
                          <a:srgbClr val="C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100" b="0" i="0" u="none" strike="noStrike" dirty="0" smtClean="0">
                          <a:solidFill>
                            <a:srgbClr val="C00000"/>
                          </a:solidFill>
                          <a:latin typeface="+mj-lt"/>
                        </a:rPr>
                        <a:t>1.11</a:t>
                      </a:r>
                      <a:endParaRPr lang="en-US" sz="1100" b="0" i="0" u="none" strike="noStrike" dirty="0">
                        <a:solidFill>
                          <a:srgbClr val="C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100" b="0" i="0" u="none" strike="noStrike" dirty="0" smtClean="0">
                          <a:solidFill>
                            <a:srgbClr val="4F6228"/>
                          </a:solidFill>
                          <a:latin typeface="+mj-lt"/>
                        </a:rPr>
                        <a:t>0.85</a:t>
                      </a:r>
                      <a:endParaRPr lang="en-US" sz="1100" b="0" i="0" u="none" strike="noStrike" dirty="0">
                        <a:solidFill>
                          <a:srgbClr val="4F6228"/>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7"/>
                  </a:ext>
                </a:extLst>
              </a:tr>
              <a:tr h="0">
                <a:tc>
                  <a:txBody>
                    <a:bodyPr/>
                    <a:lstStyle/>
                    <a:p>
                      <a:r>
                        <a:rPr lang="en-US" sz="1100" b="1" dirty="0" smtClean="0">
                          <a:latin typeface="+mj-lt"/>
                        </a:rPr>
                        <a:t>HIV/AIDS</a:t>
                      </a:r>
                      <a:endParaRPr lang="en-US" sz="11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smtClean="0">
                          <a:solidFill>
                            <a:srgbClr val="000000"/>
                          </a:solidFill>
                          <a:latin typeface="+mj-lt"/>
                        </a:rPr>
                        <a:t>0.80</a:t>
                      </a:r>
                      <a:endParaRPr lang="en-US" sz="1100" b="0" i="0" u="none" strike="noStrike" dirty="0">
                        <a:solidFill>
                          <a:srgbClr val="0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smtClean="0">
                          <a:solidFill>
                            <a:schemeClr val="accent3">
                              <a:lumMod val="50000"/>
                            </a:schemeClr>
                          </a:solidFill>
                          <a:latin typeface="+mj-lt"/>
                        </a:rPr>
                        <a:t>0.60</a:t>
                      </a:r>
                      <a:endParaRPr lang="en-US" sz="1100" b="0" i="0" u="none" strike="noStrike" dirty="0">
                        <a:solidFill>
                          <a:schemeClr val="accent3">
                            <a:lumMod val="50000"/>
                          </a:schemeClr>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100" b="0" i="0" u="none" strike="noStrike" dirty="0" smtClean="0">
                          <a:solidFill>
                            <a:srgbClr val="000000"/>
                          </a:solidFill>
                          <a:latin typeface="+mj-lt"/>
                        </a:rPr>
                        <a:t>1.05</a:t>
                      </a:r>
                      <a:endParaRPr lang="en-US" sz="1100" b="0" i="0" u="none" strike="noStrike" dirty="0">
                        <a:solidFill>
                          <a:srgbClr val="0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smtClean="0">
                          <a:solidFill>
                            <a:srgbClr val="4F6228"/>
                          </a:solidFill>
                          <a:latin typeface="+mj-lt"/>
                        </a:rPr>
                        <a:t>0.79</a:t>
                      </a:r>
                      <a:endParaRPr lang="en-US" sz="1100" b="0" i="0" u="none" strike="noStrike" dirty="0">
                        <a:solidFill>
                          <a:srgbClr val="4F6228"/>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8"/>
                  </a:ext>
                </a:extLst>
              </a:tr>
              <a:tr h="0">
                <a:tc>
                  <a:txBody>
                    <a:bodyPr/>
                    <a:lstStyle/>
                    <a:p>
                      <a:r>
                        <a:rPr lang="en-US" sz="1100" b="1" dirty="0" smtClean="0">
                          <a:latin typeface="+mj-lt"/>
                        </a:rPr>
                        <a:t>Obesity, Adults</a:t>
                      </a:r>
                      <a:endParaRPr lang="en-US" sz="11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smtClean="0">
                          <a:solidFill>
                            <a:srgbClr val="C00000"/>
                          </a:solidFill>
                          <a:latin typeface="+mj-lt"/>
                        </a:rPr>
                        <a:t>1.23</a:t>
                      </a:r>
                      <a:endParaRPr lang="en-US" sz="1100" b="0" i="0" u="none" strike="noStrike" dirty="0">
                        <a:solidFill>
                          <a:srgbClr val="C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100" b="0" i="0" u="none" strike="noStrike" dirty="0" smtClean="0">
                          <a:solidFill>
                            <a:schemeClr val="tx1"/>
                          </a:solidFill>
                          <a:latin typeface="+mj-lt"/>
                        </a:rPr>
                        <a:t>0.91</a:t>
                      </a:r>
                      <a:endParaRPr lang="en-US" sz="1100" b="0" i="0" u="none" strike="noStrike" dirty="0">
                        <a:solidFill>
                          <a:schemeClr val="tx1"/>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smtClean="0">
                          <a:solidFill>
                            <a:srgbClr val="C00000"/>
                          </a:solidFill>
                          <a:latin typeface="+mj-lt"/>
                        </a:rPr>
                        <a:t>1.17</a:t>
                      </a:r>
                      <a:endParaRPr lang="en-US" sz="1100" b="0" i="0" u="none" strike="noStrike" dirty="0">
                        <a:solidFill>
                          <a:srgbClr val="C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100" b="0" i="0" u="none" strike="noStrike" dirty="0" smtClean="0">
                          <a:solidFill>
                            <a:srgbClr val="4F6228"/>
                          </a:solidFill>
                          <a:latin typeface="+mj-lt"/>
                        </a:rPr>
                        <a:t>0.86</a:t>
                      </a:r>
                      <a:endParaRPr lang="en-US" sz="1100" b="0" i="0" u="none" strike="noStrike" dirty="0">
                        <a:solidFill>
                          <a:srgbClr val="4F6228"/>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9"/>
                  </a:ext>
                </a:extLst>
              </a:tr>
              <a:tr h="0">
                <a:tc>
                  <a:txBody>
                    <a:bodyPr/>
                    <a:lstStyle/>
                    <a:p>
                      <a:r>
                        <a:rPr lang="en-US" sz="1100" b="1" dirty="0" smtClean="0">
                          <a:latin typeface="+mj-lt"/>
                        </a:rPr>
                        <a:t>Obesity, Children</a:t>
                      </a:r>
                      <a:endParaRPr lang="en-US" sz="11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smtClean="0">
                          <a:solidFill>
                            <a:srgbClr val="000000"/>
                          </a:solidFill>
                          <a:latin typeface="+mj-lt"/>
                        </a:rPr>
                        <a:t>1.17</a:t>
                      </a:r>
                      <a:endParaRPr lang="en-US" sz="1100" b="0" i="0" u="none" strike="noStrike" dirty="0">
                        <a:solidFill>
                          <a:srgbClr val="0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smtClean="0">
                          <a:solidFill>
                            <a:srgbClr val="C00000"/>
                          </a:solidFill>
                          <a:latin typeface="+mj-lt"/>
                        </a:rPr>
                        <a:t>1.45</a:t>
                      </a:r>
                      <a:endParaRPr lang="en-US" sz="1100" b="0" i="0" u="none" strike="noStrike" dirty="0">
                        <a:solidFill>
                          <a:srgbClr val="C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100" b="0" i="0" u="none" strike="noStrike" dirty="0" smtClean="0">
                          <a:solidFill>
                            <a:srgbClr val="000000"/>
                          </a:solidFill>
                          <a:latin typeface="+mj-lt"/>
                        </a:rPr>
                        <a:t>0.98</a:t>
                      </a:r>
                      <a:endParaRPr lang="en-US" sz="1100" b="0" i="0" u="none" strike="noStrike" dirty="0">
                        <a:solidFill>
                          <a:srgbClr val="0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smtClean="0">
                          <a:solidFill>
                            <a:schemeClr val="tx1"/>
                          </a:solidFill>
                          <a:latin typeface="+mj-lt"/>
                        </a:rPr>
                        <a:t>1.21</a:t>
                      </a:r>
                      <a:endParaRPr lang="en-US" sz="1100" b="0" i="0" u="none" strike="noStrike" dirty="0">
                        <a:solidFill>
                          <a:schemeClr val="tx1"/>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0">
                <a:tc>
                  <a:txBody>
                    <a:bodyPr/>
                    <a:lstStyle/>
                    <a:p>
                      <a:r>
                        <a:rPr lang="en-US" sz="1100" b="1" dirty="0" smtClean="0">
                          <a:latin typeface="+mj-lt"/>
                        </a:rPr>
                        <a:t>Oral Cancer</a:t>
                      </a:r>
                      <a:endParaRPr lang="en-US" sz="11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smtClean="0">
                          <a:solidFill>
                            <a:srgbClr val="000000"/>
                          </a:solidFill>
                          <a:latin typeface="+mj-lt"/>
                        </a:rPr>
                        <a:t>0.58</a:t>
                      </a:r>
                      <a:endParaRPr lang="en-US" sz="1100" b="0" i="0" u="none" strike="noStrike" dirty="0">
                        <a:solidFill>
                          <a:srgbClr val="0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smtClean="0">
                          <a:solidFill>
                            <a:srgbClr val="4F6228"/>
                          </a:solidFill>
                          <a:latin typeface="+mj-lt"/>
                        </a:rPr>
                        <a:t>0.65</a:t>
                      </a:r>
                      <a:endParaRPr lang="en-US" sz="1100" b="0" i="0" u="none" strike="noStrike" dirty="0">
                        <a:solidFill>
                          <a:srgbClr val="4F6228"/>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100" b="0" i="0" u="none" strike="noStrike" dirty="0" smtClean="0">
                          <a:solidFill>
                            <a:srgbClr val="000000"/>
                          </a:solidFill>
                          <a:latin typeface="+mj-lt"/>
                        </a:rPr>
                        <a:t>0.81</a:t>
                      </a:r>
                      <a:endParaRPr lang="en-US" sz="1100" b="0" i="0" u="none" strike="noStrike" dirty="0">
                        <a:solidFill>
                          <a:srgbClr val="0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smtClean="0">
                          <a:solidFill>
                            <a:srgbClr val="000000"/>
                          </a:solidFill>
                          <a:latin typeface="+mj-lt"/>
                        </a:rPr>
                        <a:t>0.90</a:t>
                      </a:r>
                      <a:endParaRPr lang="en-US" sz="1100" b="0" i="0" u="none" strike="noStrike" dirty="0">
                        <a:solidFill>
                          <a:srgbClr val="0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0">
                <a:tc>
                  <a:txBody>
                    <a:bodyPr/>
                    <a:lstStyle/>
                    <a:p>
                      <a:r>
                        <a:rPr lang="en-US" sz="1100" b="1" dirty="0" smtClean="0">
                          <a:latin typeface="+mj-lt"/>
                        </a:rPr>
                        <a:t>Respiratory</a:t>
                      </a:r>
                      <a:r>
                        <a:rPr lang="en-US" sz="1100" baseline="30000" dirty="0" smtClean="0"/>
                        <a:t>†</a:t>
                      </a:r>
                      <a:endParaRPr lang="en-US" sz="11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smtClean="0">
                          <a:solidFill>
                            <a:schemeClr val="accent3">
                              <a:lumMod val="50000"/>
                            </a:schemeClr>
                          </a:solidFill>
                          <a:latin typeface="+mj-lt"/>
                        </a:rPr>
                        <a:t>0.85</a:t>
                      </a:r>
                      <a:endParaRPr lang="en-US" sz="1100" b="0" i="0" u="none" strike="noStrike" dirty="0">
                        <a:solidFill>
                          <a:schemeClr val="accent3">
                            <a:lumMod val="50000"/>
                          </a:schemeClr>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100" b="0" i="0" u="none" strike="noStrike" dirty="0" smtClean="0">
                          <a:solidFill>
                            <a:schemeClr val="accent3">
                              <a:lumMod val="50000"/>
                            </a:schemeClr>
                          </a:solidFill>
                          <a:latin typeface="+mj-lt"/>
                        </a:rPr>
                        <a:t>0.74</a:t>
                      </a:r>
                      <a:endParaRPr lang="en-US" sz="1100" b="0" i="0" u="none" strike="noStrike" dirty="0">
                        <a:solidFill>
                          <a:schemeClr val="accent3">
                            <a:lumMod val="50000"/>
                          </a:schemeClr>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100" b="0" i="0" u="none" strike="noStrike" dirty="0" smtClean="0">
                          <a:solidFill>
                            <a:srgbClr val="000000"/>
                          </a:solidFill>
                          <a:latin typeface="+mj-lt"/>
                        </a:rPr>
                        <a:t>1.05</a:t>
                      </a:r>
                      <a:endParaRPr lang="en-US" sz="1100" b="0" i="0" u="none" strike="noStrike" dirty="0">
                        <a:solidFill>
                          <a:srgbClr val="0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smtClean="0">
                          <a:solidFill>
                            <a:srgbClr val="000000"/>
                          </a:solidFill>
                          <a:latin typeface="+mj-lt"/>
                        </a:rPr>
                        <a:t>0.92</a:t>
                      </a:r>
                      <a:endParaRPr lang="en-US" sz="1100" b="0" i="0" u="none" strike="noStrike" dirty="0">
                        <a:solidFill>
                          <a:srgbClr val="0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0">
                <a:tc>
                  <a:txBody>
                    <a:bodyPr/>
                    <a:lstStyle/>
                    <a:p>
                      <a:r>
                        <a:rPr lang="en-US" sz="1100" b="1" dirty="0" smtClean="0">
                          <a:latin typeface="+mj-lt"/>
                        </a:rPr>
                        <a:t>      </a:t>
                      </a:r>
                      <a:r>
                        <a:rPr lang="en-US" sz="1100" b="0" dirty="0" smtClean="0">
                          <a:latin typeface="+mj-lt"/>
                        </a:rPr>
                        <a:t>Asthma</a:t>
                      </a:r>
                      <a:endParaRPr lang="en-US" sz="1100" b="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smtClean="0">
                          <a:solidFill>
                            <a:schemeClr val="accent3">
                              <a:lumMod val="50000"/>
                            </a:schemeClr>
                          </a:solidFill>
                          <a:latin typeface="+mj-lt"/>
                        </a:rPr>
                        <a:t>0.61</a:t>
                      </a:r>
                      <a:endParaRPr lang="en-US" sz="1100" b="0" i="0" u="none" strike="noStrike" dirty="0">
                        <a:solidFill>
                          <a:schemeClr val="accent3">
                            <a:lumMod val="50000"/>
                          </a:schemeClr>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100" b="0" i="0" u="none" strike="noStrike" dirty="0" smtClean="0">
                          <a:solidFill>
                            <a:schemeClr val="accent3">
                              <a:lumMod val="50000"/>
                            </a:schemeClr>
                          </a:solidFill>
                          <a:latin typeface="+mj-lt"/>
                        </a:rPr>
                        <a:t>0.72</a:t>
                      </a:r>
                      <a:endParaRPr lang="en-US" sz="1100" b="0" i="0" u="none" strike="noStrike" dirty="0">
                        <a:solidFill>
                          <a:schemeClr val="accent3">
                            <a:lumMod val="50000"/>
                          </a:schemeClr>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100" b="0" i="0" u="none" strike="noStrike" dirty="0" smtClean="0">
                          <a:solidFill>
                            <a:schemeClr val="accent3">
                              <a:lumMod val="50000"/>
                            </a:schemeClr>
                          </a:solidFill>
                          <a:latin typeface="+mj-lt"/>
                        </a:rPr>
                        <a:t>0.79</a:t>
                      </a:r>
                      <a:endParaRPr lang="en-US" sz="1100" b="0" i="0" u="none" strike="noStrike" dirty="0">
                        <a:solidFill>
                          <a:schemeClr val="accent3">
                            <a:lumMod val="50000"/>
                          </a:schemeClr>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100" b="0" i="0" u="none" strike="noStrike" dirty="0" smtClean="0">
                          <a:solidFill>
                            <a:srgbClr val="000000"/>
                          </a:solidFill>
                          <a:latin typeface="+mj-lt"/>
                        </a:rPr>
                        <a:t>0.94</a:t>
                      </a:r>
                      <a:endParaRPr lang="en-US" sz="1100" b="0" i="0" u="none" strike="noStrike" dirty="0">
                        <a:solidFill>
                          <a:srgbClr val="0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0">
                <a:tc>
                  <a:txBody>
                    <a:bodyPr/>
                    <a:lstStyle/>
                    <a:p>
                      <a:r>
                        <a:rPr lang="en-US" sz="1100" b="0" dirty="0" smtClean="0">
                          <a:latin typeface="+mj-lt"/>
                        </a:rPr>
                        <a:t>      COPD</a:t>
                      </a:r>
                      <a:endParaRPr lang="en-US" sz="1100" b="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smtClean="0">
                          <a:solidFill>
                            <a:srgbClr val="4F6228"/>
                          </a:solidFill>
                          <a:latin typeface="+mj-lt"/>
                        </a:rPr>
                        <a:t>0.77</a:t>
                      </a:r>
                      <a:endParaRPr lang="en-US" sz="1100" b="0" i="0" u="none" strike="noStrike" dirty="0">
                        <a:solidFill>
                          <a:srgbClr val="4F6228"/>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100" b="0" i="0" u="none" strike="noStrike" dirty="0" smtClean="0">
                          <a:solidFill>
                            <a:srgbClr val="4F6228"/>
                          </a:solidFill>
                          <a:latin typeface="+mj-lt"/>
                        </a:rPr>
                        <a:t>0.59</a:t>
                      </a:r>
                      <a:endParaRPr lang="en-US" sz="1100" b="0" i="0" u="none" strike="noStrike" dirty="0">
                        <a:solidFill>
                          <a:srgbClr val="4F6228"/>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100" b="0" i="0" u="none" strike="noStrike" dirty="0" smtClean="0">
                          <a:solidFill>
                            <a:srgbClr val="C00000"/>
                          </a:solidFill>
                          <a:latin typeface="+mj-lt"/>
                        </a:rPr>
                        <a:t>1.18</a:t>
                      </a:r>
                      <a:endParaRPr lang="en-US" sz="1100" b="0" i="0" u="none" strike="noStrike" dirty="0">
                        <a:solidFill>
                          <a:srgbClr val="C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100" b="0" i="0" u="none" strike="noStrike" dirty="0" smtClean="0">
                          <a:solidFill>
                            <a:srgbClr val="000000"/>
                          </a:solidFill>
                          <a:latin typeface="+mj-lt"/>
                        </a:rPr>
                        <a:t>0.91</a:t>
                      </a:r>
                      <a:endParaRPr lang="en-US" sz="1100" b="0" i="0" u="none" strike="noStrike" dirty="0">
                        <a:solidFill>
                          <a:srgbClr val="0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bl>
          </a:graphicData>
        </a:graphic>
      </p:graphicFrame>
      <p:sp>
        <p:nvSpPr>
          <p:cNvPr id="6" name="Title 16"/>
          <p:cNvSpPr>
            <a:spLocks noGrp="1"/>
          </p:cNvSpPr>
          <p:nvPr>
            <p:ph type="title"/>
          </p:nvPr>
        </p:nvSpPr>
        <p:spPr>
          <a:xfrm>
            <a:off x="1524000" y="274638"/>
            <a:ext cx="6629400" cy="868362"/>
          </a:xfrm>
        </p:spPr>
        <p:txBody>
          <a:bodyPr>
            <a:noAutofit/>
          </a:bodyPr>
          <a:lstStyle/>
          <a:p>
            <a:r>
              <a:rPr lang="en-US" sz="2000" dirty="0" smtClean="0"/>
              <a:t>Rates of Inpatient Hospital Stays in Border vs. Non-Border Counties and Among Hispanics vs. Non-Hispanics, by Condition</a:t>
            </a:r>
            <a:endParaRPr lang="en-US" sz="2000" dirty="0"/>
          </a:p>
        </p:txBody>
      </p:sp>
      <p:sp>
        <p:nvSpPr>
          <p:cNvPr id="8" name="Rectangle 7"/>
          <p:cNvSpPr/>
          <p:nvPr/>
        </p:nvSpPr>
        <p:spPr>
          <a:xfrm>
            <a:off x="457200" y="5486400"/>
            <a:ext cx="8229600" cy="861774"/>
          </a:xfrm>
          <a:prstGeom prst="rect">
            <a:avLst/>
          </a:prstGeom>
        </p:spPr>
        <p:txBody>
          <a:bodyPr wrap="square" lIns="0">
            <a:spAutoFit/>
          </a:bodyPr>
          <a:lstStyle/>
          <a:p>
            <a:r>
              <a:rPr lang="en-US" sz="1000" b="1" dirty="0">
                <a:latin typeface="+mj-lt"/>
                <a:ea typeface="Calibri" panose="020F0502020204030204" pitchFamily="34" charset="0"/>
              </a:rPr>
              <a:t>Source:</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a:p>
            <a:r>
              <a:rPr lang="en-US" sz="1000" b="1" dirty="0" smtClean="0"/>
              <a:t>Note:</a:t>
            </a:r>
            <a:r>
              <a:rPr lang="en-US" sz="1000" dirty="0" smtClean="0"/>
              <a:t> </a:t>
            </a:r>
            <a:r>
              <a:rPr lang="en-US" sz="1000" dirty="0"/>
              <a:t>Shaded cells represent statistically significant differences (p&lt;.05) of 10% or greater. All rates are per 100,000 </a:t>
            </a:r>
            <a:r>
              <a:rPr lang="en-US" sz="1000" dirty="0" smtClean="0"/>
              <a:t>population. </a:t>
            </a:r>
          </a:p>
          <a:p>
            <a:r>
              <a:rPr lang="en-US" sz="1000" dirty="0"/>
              <a:t>*Cancer includes breast, cervical, </a:t>
            </a:r>
            <a:r>
              <a:rPr lang="en-US" sz="1000" dirty="0" smtClean="0"/>
              <a:t>prostate, </a:t>
            </a:r>
            <a:r>
              <a:rPr lang="en-US" sz="1000" dirty="0"/>
              <a:t>and oral cancers.</a:t>
            </a:r>
          </a:p>
          <a:p>
            <a:r>
              <a:rPr lang="en-US" sz="1000" baseline="30000" dirty="0" smtClean="0"/>
              <a:t>†</a:t>
            </a:r>
            <a:r>
              <a:rPr lang="en-US" sz="1000" dirty="0" smtClean="0"/>
              <a:t>Respiratory </a:t>
            </a:r>
            <a:r>
              <a:rPr lang="en-US" sz="1000" dirty="0"/>
              <a:t>includes asthma, chronic obstructive pulmonary disease, </a:t>
            </a:r>
            <a:r>
              <a:rPr lang="en-US" sz="1000" dirty="0" smtClean="0"/>
              <a:t>respiratory failure, </a:t>
            </a:r>
            <a:r>
              <a:rPr lang="en-US" sz="1000" dirty="0"/>
              <a:t>and other respiratory diseases (e.g., pneumonia</a:t>
            </a:r>
            <a:r>
              <a:rPr lang="en-US" sz="1000" dirty="0" smtClean="0"/>
              <a:t>).</a:t>
            </a:r>
            <a:endParaRPr lang="en-US" sz="1000" dirty="0"/>
          </a:p>
        </p:txBody>
      </p:sp>
    </p:spTree>
    <p:extLst>
      <p:ext uri="{BB962C8B-B14F-4D97-AF65-F5344CB8AC3E}">
        <p14:creationId xmlns:p14="http://schemas.microsoft.com/office/powerpoint/2010/main" val="30823520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6"/>
          <p:cNvSpPr>
            <a:spLocks noGrp="1"/>
          </p:cNvSpPr>
          <p:nvPr>
            <p:ph type="title"/>
          </p:nvPr>
        </p:nvSpPr>
        <p:spPr>
          <a:xfrm>
            <a:off x="1524000" y="274638"/>
            <a:ext cx="6781800" cy="868362"/>
          </a:xfrm>
        </p:spPr>
        <p:txBody>
          <a:bodyPr>
            <a:noAutofit/>
          </a:bodyPr>
          <a:lstStyle/>
          <a:p>
            <a:r>
              <a:rPr lang="en-US" sz="2000" dirty="0" smtClean="0"/>
              <a:t>Age-Sex Adjusted Rate of Inpatient Hospital Stays With Chronic Kidney Disease in Border and Non-Border Counties, by Hispanic Ethnicity</a:t>
            </a:r>
            <a:endParaRPr lang="en-US" sz="2000" dirty="0"/>
          </a:p>
        </p:txBody>
      </p:sp>
      <p:sp>
        <p:nvSpPr>
          <p:cNvPr id="8" name="Rectangle 7"/>
          <p:cNvSpPr/>
          <p:nvPr/>
        </p:nvSpPr>
        <p:spPr>
          <a:xfrm>
            <a:off x="457200" y="5760720"/>
            <a:ext cx="8229600" cy="861774"/>
          </a:xfrm>
          <a:prstGeom prst="rect">
            <a:avLst/>
          </a:prstGeom>
        </p:spPr>
        <p:txBody>
          <a:bodyPr wrap="square">
            <a:spAutoFit/>
          </a:bodyPr>
          <a:lstStyle/>
          <a:p>
            <a:r>
              <a:rPr lang="en-US" sz="1000" b="1" dirty="0">
                <a:latin typeface="+mj-lt"/>
                <a:ea typeface="Calibri" panose="020F0502020204030204" pitchFamily="34" charset="0"/>
              </a:rPr>
              <a:t>Source:</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a:p>
            <a:r>
              <a:rPr lang="en-US" sz="1000" b="1" dirty="0">
                <a:ea typeface="Calibri" panose="020F0502020204030204" pitchFamily="34" charset="0"/>
              </a:rPr>
              <a:t>Note: </a:t>
            </a:r>
            <a:r>
              <a:rPr lang="en-US" sz="1000" dirty="0">
                <a:ea typeface="Calibri" panose="020F0502020204030204" pitchFamily="34" charset="0"/>
              </a:rPr>
              <a:t>Hispanic, Border vs. Non-Border, </a:t>
            </a:r>
            <a:r>
              <a:rPr lang="en-US" sz="1000" dirty="0" smtClean="0">
                <a:ea typeface="Calibri" panose="020F0502020204030204" pitchFamily="34" charset="0"/>
              </a:rPr>
              <a:t>RR=1.12 </a:t>
            </a:r>
            <a:r>
              <a:rPr lang="en-US" sz="1000" dirty="0">
                <a:ea typeface="Calibri" panose="020F0502020204030204" pitchFamily="34" charset="0"/>
              </a:rPr>
              <a:t>(p&lt;0.05 and 10% </a:t>
            </a:r>
            <a:r>
              <a:rPr lang="en-US" sz="1000" dirty="0" smtClean="0">
                <a:ea typeface="Calibri" panose="020F0502020204030204" pitchFamily="34" charset="0"/>
              </a:rPr>
              <a:t>difference); </a:t>
            </a:r>
            <a:r>
              <a:rPr lang="en-US" sz="1000" dirty="0">
                <a:ea typeface="Calibri" panose="020F0502020204030204" pitchFamily="34" charset="0"/>
              </a:rPr>
              <a:t>Non-Hispanic, Border vs. Non-Border, </a:t>
            </a:r>
            <a:r>
              <a:rPr lang="en-US" sz="1000" dirty="0" smtClean="0">
                <a:ea typeface="Calibri" panose="020F0502020204030204" pitchFamily="34" charset="0"/>
              </a:rPr>
              <a:t>RR=0.80 </a:t>
            </a:r>
            <a:r>
              <a:rPr lang="en-US" sz="1000" dirty="0">
                <a:ea typeface="Calibri" panose="020F0502020204030204" pitchFamily="34" charset="0"/>
              </a:rPr>
              <a:t>(p&lt;0.05 and 10% </a:t>
            </a:r>
            <a:r>
              <a:rPr lang="en-US" sz="1000" dirty="0" smtClean="0">
                <a:ea typeface="Calibri" panose="020F0502020204030204" pitchFamily="34" charset="0"/>
              </a:rPr>
              <a:t>difference); </a:t>
            </a:r>
            <a:r>
              <a:rPr lang="en-US" sz="1000" dirty="0">
                <a:ea typeface="Calibri" panose="020F0502020204030204" pitchFamily="34" charset="0"/>
              </a:rPr>
              <a:t>Border, Hispanic vs. Non-Hispanic, </a:t>
            </a:r>
            <a:r>
              <a:rPr lang="en-US" sz="1000" dirty="0" smtClean="0">
                <a:ea typeface="Calibri" panose="020F0502020204030204" pitchFamily="34" charset="0"/>
              </a:rPr>
              <a:t>RR=1.63 (p&lt;0.05 </a:t>
            </a:r>
            <a:r>
              <a:rPr lang="en-US" sz="1000" dirty="0">
                <a:ea typeface="Calibri" panose="020F0502020204030204" pitchFamily="34" charset="0"/>
              </a:rPr>
              <a:t>and 10% </a:t>
            </a:r>
            <a:r>
              <a:rPr lang="en-US" sz="1000" dirty="0" smtClean="0">
                <a:ea typeface="Calibri" panose="020F0502020204030204" pitchFamily="34" charset="0"/>
              </a:rPr>
              <a:t>difference); </a:t>
            </a:r>
            <a:r>
              <a:rPr lang="en-US" sz="1000" dirty="0">
                <a:ea typeface="Calibri" panose="020F0502020204030204" pitchFamily="34" charset="0"/>
              </a:rPr>
              <a:t>Non-Border, Hispanic vs. Non-Hispanic, </a:t>
            </a:r>
            <a:r>
              <a:rPr lang="en-US" sz="1000" dirty="0" smtClean="0">
                <a:ea typeface="Calibri" panose="020F0502020204030204" pitchFamily="34" charset="0"/>
              </a:rPr>
              <a:t>RR=1.16 </a:t>
            </a:r>
            <a:r>
              <a:rPr lang="en-US" sz="1000" dirty="0">
                <a:ea typeface="Calibri" panose="020F0502020204030204" pitchFamily="34" charset="0"/>
              </a:rPr>
              <a:t>(p&lt;0.05 and 10% </a:t>
            </a:r>
            <a:r>
              <a:rPr lang="en-US" sz="1000" dirty="0" smtClean="0">
                <a:ea typeface="Calibri" panose="020F0502020204030204" pitchFamily="34" charset="0"/>
              </a:rPr>
              <a:t>difference).</a:t>
            </a:r>
            <a:endParaRPr lang="en-US" sz="1000" dirty="0">
              <a:effectLst/>
              <a:latin typeface="+mj-lt"/>
              <a:ea typeface="Calibri" panose="020F0502020204030204" pitchFamily="34" charset="0"/>
            </a:endParaRPr>
          </a:p>
        </p:txBody>
      </p:sp>
      <p:graphicFrame>
        <p:nvGraphicFramePr>
          <p:cNvPr id="9" name="Chart 8"/>
          <p:cNvGraphicFramePr/>
          <p:nvPr>
            <p:extLst>
              <p:ext uri="{D42A27DB-BD31-4B8C-83A1-F6EECF244321}">
                <p14:modId xmlns:p14="http://schemas.microsoft.com/office/powerpoint/2010/main" val="3640930551"/>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535017"/>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6"/>
          <p:cNvSpPr>
            <a:spLocks noGrp="1"/>
          </p:cNvSpPr>
          <p:nvPr>
            <p:ph type="title"/>
          </p:nvPr>
        </p:nvSpPr>
        <p:spPr>
          <a:xfrm>
            <a:off x="1524000" y="274638"/>
            <a:ext cx="6781800" cy="868362"/>
          </a:xfrm>
        </p:spPr>
        <p:txBody>
          <a:bodyPr>
            <a:noAutofit/>
          </a:bodyPr>
          <a:lstStyle/>
          <a:p>
            <a:r>
              <a:rPr lang="en-US" sz="2000" dirty="0" smtClean="0"/>
              <a:t>Age-Sex Adjusted Rate of Inpatient Hospital Stays With Diabetes in Border and Non-Border Counties, by Hispanic Ethnicity</a:t>
            </a:r>
            <a:endParaRPr lang="en-US" sz="2000" dirty="0"/>
          </a:p>
        </p:txBody>
      </p:sp>
      <p:sp>
        <p:nvSpPr>
          <p:cNvPr id="8" name="Rectangle 7"/>
          <p:cNvSpPr/>
          <p:nvPr/>
        </p:nvSpPr>
        <p:spPr>
          <a:xfrm>
            <a:off x="457200" y="5760720"/>
            <a:ext cx="8229600" cy="861774"/>
          </a:xfrm>
          <a:prstGeom prst="rect">
            <a:avLst/>
          </a:prstGeom>
        </p:spPr>
        <p:txBody>
          <a:bodyPr wrap="square">
            <a:spAutoFit/>
          </a:bodyPr>
          <a:lstStyle/>
          <a:p>
            <a:r>
              <a:rPr lang="en-US" sz="1000" b="1" dirty="0">
                <a:latin typeface="+mj-lt"/>
                <a:ea typeface="Calibri" panose="020F0502020204030204" pitchFamily="34" charset="0"/>
              </a:rPr>
              <a:t>Source:</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a:p>
            <a:r>
              <a:rPr lang="en-US" sz="1000" b="1" dirty="0">
                <a:ea typeface="Calibri" panose="020F0502020204030204" pitchFamily="34" charset="0"/>
              </a:rPr>
              <a:t>Note: </a:t>
            </a:r>
            <a:r>
              <a:rPr lang="en-US" sz="1000" dirty="0">
                <a:ea typeface="Calibri" panose="020F0502020204030204" pitchFamily="34" charset="0"/>
              </a:rPr>
              <a:t>Hispanic, Border vs. Non-Border, </a:t>
            </a:r>
            <a:r>
              <a:rPr lang="en-US" sz="1000" dirty="0" smtClean="0">
                <a:ea typeface="Calibri" panose="020F0502020204030204" pitchFamily="34" charset="0"/>
              </a:rPr>
              <a:t>RR=1.11 </a:t>
            </a:r>
            <a:r>
              <a:rPr lang="en-US" sz="1000" dirty="0">
                <a:ea typeface="Calibri" panose="020F0502020204030204" pitchFamily="34" charset="0"/>
              </a:rPr>
              <a:t>(p&lt;0.05 and 10% </a:t>
            </a:r>
            <a:r>
              <a:rPr lang="en-US" sz="1000" dirty="0" smtClean="0">
                <a:ea typeface="Calibri" panose="020F0502020204030204" pitchFamily="34" charset="0"/>
              </a:rPr>
              <a:t>difference); </a:t>
            </a:r>
            <a:r>
              <a:rPr lang="en-US" sz="1000" dirty="0">
                <a:ea typeface="Calibri" panose="020F0502020204030204" pitchFamily="34" charset="0"/>
              </a:rPr>
              <a:t>Non-Hispanic, Border vs. Non-Border, </a:t>
            </a:r>
            <a:r>
              <a:rPr lang="en-US" sz="1000" dirty="0" smtClean="0">
                <a:ea typeface="Calibri" panose="020F0502020204030204" pitchFamily="34" charset="0"/>
              </a:rPr>
              <a:t>RR=0.85 </a:t>
            </a:r>
            <a:r>
              <a:rPr lang="en-US" sz="1000" dirty="0">
                <a:ea typeface="Calibri" panose="020F0502020204030204" pitchFamily="34" charset="0"/>
              </a:rPr>
              <a:t>(p&lt;0.05 and 10% </a:t>
            </a:r>
            <a:r>
              <a:rPr lang="en-US" sz="1000" dirty="0" smtClean="0">
                <a:ea typeface="Calibri" panose="020F0502020204030204" pitchFamily="34" charset="0"/>
              </a:rPr>
              <a:t>difference); </a:t>
            </a:r>
            <a:r>
              <a:rPr lang="en-US" sz="1000" dirty="0">
                <a:ea typeface="Calibri" panose="020F0502020204030204" pitchFamily="34" charset="0"/>
              </a:rPr>
              <a:t>Border, Hispanic vs. Non-Hispanic, </a:t>
            </a:r>
            <a:r>
              <a:rPr lang="en-US" sz="1000" dirty="0" smtClean="0">
                <a:ea typeface="Calibri" panose="020F0502020204030204" pitchFamily="34" charset="0"/>
              </a:rPr>
              <a:t>RR=1.72 (p&lt;0.05 </a:t>
            </a:r>
            <a:r>
              <a:rPr lang="en-US" sz="1000" dirty="0">
                <a:ea typeface="Calibri" panose="020F0502020204030204" pitchFamily="34" charset="0"/>
              </a:rPr>
              <a:t>and 10% </a:t>
            </a:r>
            <a:r>
              <a:rPr lang="en-US" sz="1000" dirty="0" smtClean="0">
                <a:ea typeface="Calibri" panose="020F0502020204030204" pitchFamily="34" charset="0"/>
              </a:rPr>
              <a:t>difference); </a:t>
            </a:r>
            <a:r>
              <a:rPr lang="en-US" sz="1000" dirty="0">
                <a:ea typeface="Calibri" panose="020F0502020204030204" pitchFamily="34" charset="0"/>
              </a:rPr>
              <a:t>Non-Border, Hispanic vs. Non-Hispanic, </a:t>
            </a:r>
            <a:r>
              <a:rPr lang="en-US" sz="1000" dirty="0" smtClean="0">
                <a:ea typeface="Calibri" panose="020F0502020204030204" pitchFamily="34" charset="0"/>
              </a:rPr>
              <a:t>RR=1.32 </a:t>
            </a:r>
            <a:r>
              <a:rPr lang="en-US" sz="1000" dirty="0">
                <a:ea typeface="Calibri" panose="020F0502020204030204" pitchFamily="34" charset="0"/>
              </a:rPr>
              <a:t>(p&lt;0.05 and 10% </a:t>
            </a:r>
            <a:r>
              <a:rPr lang="en-US" sz="1000" dirty="0" smtClean="0">
                <a:ea typeface="Calibri" panose="020F0502020204030204" pitchFamily="34" charset="0"/>
              </a:rPr>
              <a:t>difference).</a:t>
            </a:r>
            <a:endParaRPr lang="en-US" sz="1000" dirty="0">
              <a:effectLst/>
              <a:latin typeface="+mj-lt"/>
              <a:ea typeface="Calibri" panose="020F0502020204030204" pitchFamily="34" charset="0"/>
            </a:endParaRPr>
          </a:p>
        </p:txBody>
      </p:sp>
      <p:graphicFrame>
        <p:nvGraphicFramePr>
          <p:cNvPr id="9" name="Chart 8"/>
          <p:cNvGraphicFramePr/>
          <p:nvPr>
            <p:extLst>
              <p:ext uri="{D42A27DB-BD31-4B8C-83A1-F6EECF244321}">
                <p14:modId xmlns:p14="http://schemas.microsoft.com/office/powerpoint/2010/main" val="51669209"/>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6410690"/>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6"/>
          <p:cNvSpPr>
            <a:spLocks noGrp="1"/>
          </p:cNvSpPr>
          <p:nvPr>
            <p:ph type="title"/>
          </p:nvPr>
        </p:nvSpPr>
        <p:spPr>
          <a:xfrm>
            <a:off x="1524000" y="274638"/>
            <a:ext cx="6781800" cy="868362"/>
          </a:xfrm>
        </p:spPr>
        <p:txBody>
          <a:bodyPr>
            <a:noAutofit/>
          </a:bodyPr>
          <a:lstStyle/>
          <a:p>
            <a:r>
              <a:rPr lang="en-US" sz="2000" dirty="0" smtClean="0"/>
              <a:t>Age-Sex Adjusted Rate of Adult Inpatient Hospital Stays With Obesity in Border and Non-Border Counties, by Hispanic Ethnicity</a:t>
            </a:r>
            <a:endParaRPr lang="en-US" sz="2000" dirty="0"/>
          </a:p>
        </p:txBody>
      </p:sp>
      <p:sp>
        <p:nvSpPr>
          <p:cNvPr id="8" name="Rectangle 7"/>
          <p:cNvSpPr/>
          <p:nvPr/>
        </p:nvSpPr>
        <p:spPr>
          <a:xfrm>
            <a:off x="457200" y="5760720"/>
            <a:ext cx="8229600" cy="707886"/>
          </a:xfrm>
          <a:prstGeom prst="rect">
            <a:avLst/>
          </a:prstGeom>
        </p:spPr>
        <p:txBody>
          <a:bodyPr wrap="square">
            <a:spAutoFit/>
          </a:bodyPr>
          <a:lstStyle/>
          <a:p>
            <a:r>
              <a:rPr lang="en-US" sz="1000" b="1" dirty="0">
                <a:latin typeface="+mj-lt"/>
                <a:ea typeface="Calibri" panose="020F0502020204030204" pitchFamily="34" charset="0"/>
              </a:rPr>
              <a:t>Source:</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a:p>
            <a:r>
              <a:rPr lang="en-US" sz="1000" b="1" dirty="0">
                <a:ea typeface="Calibri" panose="020F0502020204030204" pitchFamily="34" charset="0"/>
              </a:rPr>
              <a:t>Note: </a:t>
            </a:r>
            <a:r>
              <a:rPr lang="en-US" sz="1000" dirty="0">
                <a:ea typeface="Calibri" panose="020F0502020204030204" pitchFamily="34" charset="0"/>
              </a:rPr>
              <a:t>Hispanic, Border vs. Non-Border, </a:t>
            </a:r>
            <a:r>
              <a:rPr lang="en-US" sz="1000" dirty="0" smtClean="0">
                <a:ea typeface="Calibri" panose="020F0502020204030204" pitchFamily="34" charset="0"/>
              </a:rPr>
              <a:t>RR=1.17 </a:t>
            </a:r>
            <a:r>
              <a:rPr lang="en-US" sz="1000" dirty="0">
                <a:ea typeface="Calibri" panose="020F0502020204030204" pitchFamily="34" charset="0"/>
              </a:rPr>
              <a:t>(p&lt;0.05 and 10% </a:t>
            </a:r>
            <a:r>
              <a:rPr lang="en-US" sz="1000" dirty="0" smtClean="0">
                <a:ea typeface="Calibri" panose="020F0502020204030204" pitchFamily="34" charset="0"/>
              </a:rPr>
              <a:t>difference); </a:t>
            </a:r>
            <a:r>
              <a:rPr lang="en-US" sz="1000" dirty="0">
                <a:ea typeface="Calibri" panose="020F0502020204030204" pitchFamily="34" charset="0"/>
              </a:rPr>
              <a:t>Non-Hispanic, Border vs. Non-Border, </a:t>
            </a:r>
            <a:r>
              <a:rPr lang="en-US" sz="1000" dirty="0" smtClean="0">
                <a:ea typeface="Calibri" panose="020F0502020204030204" pitchFamily="34" charset="0"/>
              </a:rPr>
              <a:t>RR=0.86 </a:t>
            </a:r>
            <a:r>
              <a:rPr lang="en-US" sz="1000" dirty="0">
                <a:ea typeface="Calibri" panose="020F0502020204030204" pitchFamily="34" charset="0"/>
              </a:rPr>
              <a:t>(p&lt;0.05 and 10% </a:t>
            </a:r>
            <a:r>
              <a:rPr lang="en-US" sz="1000" dirty="0" smtClean="0">
                <a:ea typeface="Calibri" panose="020F0502020204030204" pitchFamily="34" charset="0"/>
              </a:rPr>
              <a:t>difference); </a:t>
            </a:r>
            <a:r>
              <a:rPr lang="en-US" sz="1000" dirty="0">
                <a:ea typeface="Calibri" panose="020F0502020204030204" pitchFamily="34" charset="0"/>
              </a:rPr>
              <a:t>Border, Hispanic vs. Non-Hispanic, </a:t>
            </a:r>
            <a:r>
              <a:rPr lang="en-US" sz="1000" dirty="0" smtClean="0">
                <a:ea typeface="Calibri" panose="020F0502020204030204" pitchFamily="34" charset="0"/>
              </a:rPr>
              <a:t>RR=1.23 (p&lt;0.05 </a:t>
            </a:r>
            <a:r>
              <a:rPr lang="en-US" sz="1000" dirty="0">
                <a:ea typeface="Calibri" panose="020F0502020204030204" pitchFamily="34" charset="0"/>
              </a:rPr>
              <a:t>and 10% </a:t>
            </a:r>
            <a:r>
              <a:rPr lang="en-US" sz="1000" dirty="0" smtClean="0">
                <a:ea typeface="Calibri" panose="020F0502020204030204" pitchFamily="34" charset="0"/>
              </a:rPr>
              <a:t>difference); </a:t>
            </a:r>
            <a:r>
              <a:rPr lang="en-US" sz="1000" dirty="0">
                <a:ea typeface="Calibri" panose="020F0502020204030204" pitchFamily="34" charset="0"/>
              </a:rPr>
              <a:t>Non-Border, Hispanic vs. Non-Hispanic, </a:t>
            </a:r>
            <a:r>
              <a:rPr lang="en-US" sz="1000" dirty="0" smtClean="0">
                <a:ea typeface="Calibri" panose="020F0502020204030204" pitchFamily="34" charset="0"/>
              </a:rPr>
              <a:t>RR=0.91.</a:t>
            </a:r>
            <a:endParaRPr lang="en-US" sz="1000" dirty="0">
              <a:effectLst/>
              <a:latin typeface="+mj-lt"/>
              <a:ea typeface="Calibri" panose="020F0502020204030204" pitchFamily="34" charset="0"/>
            </a:endParaRPr>
          </a:p>
        </p:txBody>
      </p:sp>
      <p:graphicFrame>
        <p:nvGraphicFramePr>
          <p:cNvPr id="9" name="Chart 8"/>
          <p:cNvGraphicFramePr/>
          <p:nvPr>
            <p:extLst>
              <p:ext uri="{D42A27DB-BD31-4B8C-83A1-F6EECF244321}">
                <p14:modId xmlns:p14="http://schemas.microsoft.com/office/powerpoint/2010/main" val="1793831464"/>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1812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74638"/>
            <a:ext cx="7369126" cy="944562"/>
          </a:xfrm>
        </p:spPr>
        <p:txBody>
          <a:bodyPr>
            <a:normAutofit fontScale="90000"/>
          </a:bodyPr>
          <a:lstStyle/>
          <a:p>
            <a:r>
              <a:rPr lang="en-US" dirty="0" smtClean="0"/>
              <a:t>Distribution of the U.S. Hispanic Population, 2010</a:t>
            </a:r>
            <a:endParaRPr lang="en-US" dirty="0"/>
          </a:p>
        </p:txBody>
      </p:sp>
      <p:sp>
        <p:nvSpPr>
          <p:cNvPr id="2" name="TextBox 1"/>
          <p:cNvSpPr txBox="1"/>
          <p:nvPr/>
        </p:nvSpPr>
        <p:spPr>
          <a:xfrm>
            <a:off x="914400" y="1280160"/>
            <a:ext cx="7315200" cy="646331"/>
          </a:xfrm>
          <a:prstGeom prst="rect">
            <a:avLst/>
          </a:prstGeom>
          <a:noFill/>
        </p:spPr>
        <p:txBody>
          <a:bodyPr wrap="square" rtlCol="0">
            <a:spAutoFit/>
          </a:bodyPr>
          <a:lstStyle/>
          <a:p>
            <a:pPr algn="ctr"/>
            <a:r>
              <a:rPr lang="en-US" b="1" dirty="0"/>
              <a:t>Hispanic or Latino Population as a Percentage of Total Population, by County, 2010</a:t>
            </a:r>
          </a:p>
        </p:txBody>
      </p:sp>
      <p:sp>
        <p:nvSpPr>
          <p:cNvPr id="3" name="TextBox 2"/>
          <p:cNvSpPr txBox="1"/>
          <p:nvPr/>
        </p:nvSpPr>
        <p:spPr>
          <a:xfrm>
            <a:off x="457200" y="6309360"/>
            <a:ext cx="8229600" cy="365760"/>
          </a:xfrm>
          <a:prstGeom prst="rect">
            <a:avLst/>
          </a:prstGeom>
          <a:noFill/>
        </p:spPr>
        <p:txBody>
          <a:bodyPr wrap="square" rtlCol="0">
            <a:spAutoFit/>
          </a:bodyPr>
          <a:lstStyle/>
          <a:p>
            <a:r>
              <a:rPr lang="en-US" sz="1000" b="1" dirty="0"/>
              <a:t>Source:</a:t>
            </a:r>
            <a:r>
              <a:rPr lang="en-US" sz="1000" dirty="0"/>
              <a:t> U.S. Census Bureau. 2010 Census Summary File 1.</a:t>
            </a:r>
          </a:p>
          <a:p>
            <a:r>
              <a:rPr lang="en-US" sz="1000" b="1" dirty="0"/>
              <a:t>Note: </a:t>
            </a:r>
            <a:r>
              <a:rPr lang="en-US" sz="1000" dirty="0"/>
              <a:t>For information on confidentiality protection, </a:t>
            </a:r>
            <a:r>
              <a:rPr lang="en-US" sz="1000" dirty="0" err="1"/>
              <a:t>nonsampling</a:t>
            </a:r>
            <a:r>
              <a:rPr lang="en-US" sz="1000" dirty="0"/>
              <a:t> error, and definitions, see www.census.gov/prod/cen2010/doc/sf1.pdf.</a:t>
            </a:r>
          </a:p>
          <a:p>
            <a:endParaRPr lang="en-US" sz="1000"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5249"/>
          <a:stretch/>
        </p:blipFill>
        <p:spPr bwMode="auto">
          <a:xfrm>
            <a:off x="914400" y="1920241"/>
            <a:ext cx="7315200" cy="4264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167431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6"/>
          <p:cNvSpPr>
            <a:spLocks noGrp="1"/>
          </p:cNvSpPr>
          <p:nvPr>
            <p:ph type="title"/>
          </p:nvPr>
        </p:nvSpPr>
        <p:spPr>
          <a:xfrm>
            <a:off x="1524000" y="274638"/>
            <a:ext cx="6781800" cy="868362"/>
          </a:xfrm>
        </p:spPr>
        <p:txBody>
          <a:bodyPr>
            <a:noAutofit/>
          </a:bodyPr>
          <a:lstStyle/>
          <a:p>
            <a:r>
              <a:rPr lang="en-US" sz="2000" dirty="0" smtClean="0"/>
              <a:t>Age-Sex Adjusted Rate of Child Inpatient Hospital Stays With Obesity in Border and Non-Border Counties, by Hispanic Ethnicity</a:t>
            </a:r>
            <a:endParaRPr lang="en-US" sz="2000" dirty="0"/>
          </a:p>
        </p:txBody>
      </p:sp>
      <p:sp>
        <p:nvSpPr>
          <p:cNvPr id="8" name="Rectangle 7"/>
          <p:cNvSpPr/>
          <p:nvPr/>
        </p:nvSpPr>
        <p:spPr>
          <a:xfrm>
            <a:off x="457200" y="5760720"/>
            <a:ext cx="8229600" cy="707886"/>
          </a:xfrm>
          <a:prstGeom prst="rect">
            <a:avLst/>
          </a:prstGeom>
        </p:spPr>
        <p:txBody>
          <a:bodyPr wrap="square">
            <a:spAutoFit/>
          </a:bodyPr>
          <a:lstStyle/>
          <a:p>
            <a:r>
              <a:rPr lang="en-US" sz="1000" b="1" dirty="0">
                <a:latin typeface="+mj-lt"/>
                <a:ea typeface="Calibri" panose="020F0502020204030204" pitchFamily="34" charset="0"/>
              </a:rPr>
              <a:t>Source:</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a:p>
            <a:r>
              <a:rPr lang="en-US" sz="1000" b="1" dirty="0">
                <a:ea typeface="Calibri" panose="020F0502020204030204" pitchFamily="34" charset="0"/>
              </a:rPr>
              <a:t>Note: </a:t>
            </a:r>
            <a:r>
              <a:rPr lang="en-US" sz="1000" dirty="0">
                <a:ea typeface="Calibri" panose="020F0502020204030204" pitchFamily="34" charset="0"/>
              </a:rPr>
              <a:t>Hispanic, Border vs. Non-Border, </a:t>
            </a:r>
            <a:r>
              <a:rPr lang="en-US" sz="1000" dirty="0" smtClean="0">
                <a:ea typeface="Calibri" panose="020F0502020204030204" pitchFamily="34" charset="0"/>
              </a:rPr>
              <a:t>RR=0.98; </a:t>
            </a:r>
            <a:r>
              <a:rPr lang="en-US" sz="1000" dirty="0">
                <a:ea typeface="Calibri" panose="020F0502020204030204" pitchFamily="34" charset="0"/>
              </a:rPr>
              <a:t>Non-Hispanic, Border vs. Non-Border, </a:t>
            </a:r>
            <a:r>
              <a:rPr lang="en-US" sz="1000" dirty="0" smtClean="0">
                <a:ea typeface="Calibri" panose="020F0502020204030204" pitchFamily="34" charset="0"/>
              </a:rPr>
              <a:t>RR=1.21; </a:t>
            </a:r>
            <a:r>
              <a:rPr lang="en-US" sz="1000" dirty="0">
                <a:ea typeface="Calibri" panose="020F0502020204030204" pitchFamily="34" charset="0"/>
              </a:rPr>
              <a:t>Border, Hispanic vs. Non-Hispanic, </a:t>
            </a:r>
            <a:r>
              <a:rPr lang="en-US" sz="1000" dirty="0" smtClean="0">
                <a:ea typeface="Calibri" panose="020F0502020204030204" pitchFamily="34" charset="0"/>
              </a:rPr>
              <a:t>RR=1.17; </a:t>
            </a:r>
            <a:r>
              <a:rPr lang="en-US" sz="1000" dirty="0">
                <a:ea typeface="Calibri" panose="020F0502020204030204" pitchFamily="34" charset="0"/>
              </a:rPr>
              <a:t>Non-Border, Hispanic vs. Non-Hispanic, </a:t>
            </a:r>
            <a:r>
              <a:rPr lang="en-US" sz="1000" dirty="0" smtClean="0">
                <a:ea typeface="Calibri" panose="020F0502020204030204" pitchFamily="34" charset="0"/>
              </a:rPr>
              <a:t>RR=1.45 (p&lt;0.05 and 10% difference).</a:t>
            </a:r>
            <a:endParaRPr lang="en-US" sz="1000" dirty="0">
              <a:effectLst/>
              <a:latin typeface="+mj-lt"/>
              <a:ea typeface="Calibri" panose="020F0502020204030204" pitchFamily="34" charset="0"/>
            </a:endParaRPr>
          </a:p>
        </p:txBody>
      </p:sp>
      <p:graphicFrame>
        <p:nvGraphicFramePr>
          <p:cNvPr id="9" name="Chart 8"/>
          <p:cNvGraphicFramePr/>
          <p:nvPr>
            <p:extLst>
              <p:ext uri="{D42A27DB-BD31-4B8C-83A1-F6EECF244321}">
                <p14:modId xmlns:p14="http://schemas.microsoft.com/office/powerpoint/2010/main" val="886620055"/>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3373827"/>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p:txBody>
          <a:bodyPr>
            <a:normAutofit fontScale="90000"/>
          </a:bodyPr>
          <a:lstStyle/>
          <a:p>
            <a:r>
              <a:rPr lang="en-US" altLang="en-US" dirty="0" smtClean="0"/>
              <a:t>AHRQ Health Care Innovations on the Border</a:t>
            </a:r>
            <a:endParaRPr lang="en-US" altLang="en-US" dirty="0"/>
          </a:p>
        </p:txBody>
      </p:sp>
      <p:sp>
        <p:nvSpPr>
          <p:cNvPr id="5122" name="Rectangle 2"/>
          <p:cNvSpPr>
            <a:spLocks noGrp="1" noChangeArrowheads="1"/>
          </p:cNvSpPr>
          <p:nvPr>
            <p:ph idx="1"/>
          </p:nvPr>
        </p:nvSpPr>
        <p:spPr/>
        <p:txBody>
          <a:bodyPr>
            <a:normAutofit fontScale="85000" lnSpcReduction="10000"/>
          </a:bodyPr>
          <a:lstStyle/>
          <a:p>
            <a:pPr marL="0" indent="0">
              <a:buNone/>
            </a:pPr>
            <a:r>
              <a:rPr lang="en-US" altLang="en-US" dirty="0" err="1" smtClean="0">
                <a:hlinkClick r:id="rId3"/>
              </a:rPr>
              <a:t>Bienestar</a:t>
            </a:r>
            <a:r>
              <a:rPr lang="en-US" altLang="en-US" dirty="0" smtClean="0">
                <a:hlinkClick r:id="rId3"/>
              </a:rPr>
              <a:t> Health Program</a:t>
            </a:r>
            <a:r>
              <a:rPr lang="en-US" altLang="en-US" dirty="0" smtClean="0"/>
              <a:t> </a:t>
            </a:r>
          </a:p>
          <a:p>
            <a:r>
              <a:rPr lang="en-US" altLang="en-US" dirty="0" smtClean="0"/>
              <a:t>Location: Laredo, Texas, and Ciudad Victoria, Tamaulipas</a:t>
            </a:r>
          </a:p>
          <a:p>
            <a:r>
              <a:rPr lang="en-US" altLang="en-US" dirty="0" smtClean="0"/>
              <a:t>Population: Mexican-American </a:t>
            </a:r>
            <a:r>
              <a:rPr lang="en-US" altLang="en-US" dirty="0"/>
              <a:t>and other at-risk youth</a:t>
            </a:r>
            <a:endParaRPr lang="en-US" altLang="en-US" dirty="0" smtClean="0"/>
          </a:p>
          <a:p>
            <a:r>
              <a:rPr lang="en-US" altLang="en-US" dirty="0" smtClean="0"/>
              <a:t>Intervention: Comprehensive and culturally competent school-based behavior modification program intended to prevent or delay the onset of type 2 diabetes.</a:t>
            </a:r>
          </a:p>
          <a:p>
            <a:r>
              <a:rPr lang="en-US" altLang="en-US" dirty="0" smtClean="0"/>
              <a:t>Outcomes: Reduced risk factors, including body mass index, percentage of children with waist circumference at or above the 90th percentile, fasting insulin levels, and prevalence of obesity.</a:t>
            </a:r>
            <a:endParaRPr lang="en-US" altLang="en-US" dirty="0"/>
          </a:p>
        </p:txBody>
      </p:sp>
    </p:spTree>
    <p:extLst>
      <p:ext uri="{BB962C8B-B14F-4D97-AF65-F5344CB8AC3E}">
        <p14:creationId xmlns:p14="http://schemas.microsoft.com/office/powerpoint/2010/main" val="13684165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6"/>
          <p:cNvSpPr>
            <a:spLocks noGrp="1"/>
          </p:cNvSpPr>
          <p:nvPr>
            <p:ph type="title"/>
          </p:nvPr>
        </p:nvSpPr>
        <p:spPr>
          <a:xfrm>
            <a:off x="1524000" y="274638"/>
            <a:ext cx="6781800" cy="868362"/>
          </a:xfrm>
        </p:spPr>
        <p:txBody>
          <a:bodyPr>
            <a:noAutofit/>
          </a:bodyPr>
          <a:lstStyle/>
          <a:p>
            <a:r>
              <a:rPr lang="en-US" sz="2000" dirty="0" smtClean="0"/>
              <a:t>Age-Sex Adjusted Rate of Inpatient Hospital Stays With COPD in Border and Non-Border Counties, by Hispanic Ethnicity</a:t>
            </a:r>
            <a:endParaRPr lang="en-US" sz="2000" dirty="0"/>
          </a:p>
        </p:txBody>
      </p:sp>
      <p:sp>
        <p:nvSpPr>
          <p:cNvPr id="8" name="Rectangle 7"/>
          <p:cNvSpPr/>
          <p:nvPr/>
        </p:nvSpPr>
        <p:spPr>
          <a:xfrm>
            <a:off x="457200" y="5760720"/>
            <a:ext cx="8229600" cy="861774"/>
          </a:xfrm>
          <a:prstGeom prst="rect">
            <a:avLst/>
          </a:prstGeom>
        </p:spPr>
        <p:txBody>
          <a:bodyPr wrap="square">
            <a:spAutoFit/>
          </a:bodyPr>
          <a:lstStyle/>
          <a:p>
            <a:r>
              <a:rPr lang="en-US" sz="1000" b="1" dirty="0">
                <a:latin typeface="+mj-lt"/>
                <a:ea typeface="Calibri" panose="020F0502020204030204" pitchFamily="34" charset="0"/>
              </a:rPr>
              <a:t>Source:</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a:p>
            <a:r>
              <a:rPr lang="en-US" sz="1000" b="1" dirty="0">
                <a:ea typeface="Calibri" panose="020F0502020204030204" pitchFamily="34" charset="0"/>
              </a:rPr>
              <a:t>Note: </a:t>
            </a:r>
            <a:r>
              <a:rPr lang="en-US" sz="1000" dirty="0">
                <a:ea typeface="Calibri" panose="020F0502020204030204" pitchFamily="34" charset="0"/>
              </a:rPr>
              <a:t>Hispanic, Border vs. Non-Border, </a:t>
            </a:r>
            <a:r>
              <a:rPr lang="en-US" sz="1000" dirty="0" smtClean="0">
                <a:ea typeface="Calibri" panose="020F0502020204030204" pitchFamily="34" charset="0"/>
              </a:rPr>
              <a:t>RR=1.18 </a:t>
            </a:r>
            <a:r>
              <a:rPr lang="en-US" sz="1000" dirty="0">
                <a:ea typeface="Calibri" panose="020F0502020204030204" pitchFamily="34" charset="0"/>
              </a:rPr>
              <a:t>(p&lt;0.05 and 10% </a:t>
            </a:r>
            <a:r>
              <a:rPr lang="en-US" sz="1000" dirty="0" smtClean="0">
                <a:ea typeface="Calibri" panose="020F0502020204030204" pitchFamily="34" charset="0"/>
              </a:rPr>
              <a:t>difference); </a:t>
            </a:r>
            <a:r>
              <a:rPr lang="en-US" sz="1000" dirty="0">
                <a:ea typeface="Calibri" panose="020F0502020204030204" pitchFamily="34" charset="0"/>
              </a:rPr>
              <a:t>Non-Hispanic, Border vs. Non-Border, </a:t>
            </a:r>
            <a:r>
              <a:rPr lang="en-US" sz="1000" dirty="0" smtClean="0">
                <a:ea typeface="Calibri" panose="020F0502020204030204" pitchFamily="34" charset="0"/>
              </a:rPr>
              <a:t>RR=0.91; </a:t>
            </a:r>
            <a:r>
              <a:rPr lang="en-US" sz="1000" dirty="0">
                <a:ea typeface="Calibri" panose="020F0502020204030204" pitchFamily="34" charset="0"/>
              </a:rPr>
              <a:t>Border, Hispanic vs. Non-Hispanic, </a:t>
            </a:r>
            <a:r>
              <a:rPr lang="en-US" sz="1000" dirty="0" smtClean="0">
                <a:ea typeface="Calibri" panose="020F0502020204030204" pitchFamily="34" charset="0"/>
              </a:rPr>
              <a:t>RR=0.77 </a:t>
            </a:r>
            <a:r>
              <a:rPr lang="en-US" sz="1000" dirty="0">
                <a:ea typeface="Calibri" panose="020F0502020204030204" pitchFamily="34" charset="0"/>
              </a:rPr>
              <a:t>(p&lt;0.05 and 10% </a:t>
            </a:r>
            <a:r>
              <a:rPr lang="en-US" sz="1000" dirty="0" smtClean="0">
                <a:ea typeface="Calibri" panose="020F0502020204030204" pitchFamily="34" charset="0"/>
              </a:rPr>
              <a:t>difference); </a:t>
            </a:r>
            <a:r>
              <a:rPr lang="en-US" sz="1000" dirty="0">
                <a:ea typeface="Calibri" panose="020F0502020204030204" pitchFamily="34" charset="0"/>
              </a:rPr>
              <a:t>Non-Border, Hispanic vs. Non-Hispanic, </a:t>
            </a:r>
            <a:r>
              <a:rPr lang="en-US" sz="1000" dirty="0" smtClean="0">
                <a:ea typeface="Calibri" panose="020F0502020204030204" pitchFamily="34" charset="0"/>
              </a:rPr>
              <a:t>RR=0.59 (p&lt;0.05 and 10% difference).</a:t>
            </a:r>
            <a:endParaRPr lang="en-US" sz="1000" dirty="0">
              <a:effectLst/>
              <a:latin typeface="+mj-lt"/>
              <a:ea typeface="Calibri" panose="020F0502020204030204" pitchFamily="34" charset="0"/>
            </a:endParaRPr>
          </a:p>
        </p:txBody>
      </p:sp>
      <p:graphicFrame>
        <p:nvGraphicFramePr>
          <p:cNvPr id="9" name="Chart 8"/>
          <p:cNvGraphicFramePr/>
          <p:nvPr>
            <p:extLst>
              <p:ext uri="{D42A27DB-BD31-4B8C-83A1-F6EECF244321}">
                <p14:modId xmlns:p14="http://schemas.microsoft.com/office/powerpoint/2010/main" val="1451644068"/>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8228389"/>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p:txBody>
          <a:bodyPr>
            <a:normAutofit fontScale="90000"/>
          </a:bodyPr>
          <a:lstStyle/>
          <a:p>
            <a:r>
              <a:rPr lang="en-US" altLang="en-US" dirty="0" smtClean="0"/>
              <a:t>AHRQ Health Care Innovations on the Border</a:t>
            </a:r>
            <a:endParaRPr lang="en-US" altLang="en-US" dirty="0">
              <a:hlinkClick r:id="rId3"/>
            </a:endParaRPr>
          </a:p>
        </p:txBody>
      </p:sp>
      <p:sp>
        <p:nvSpPr>
          <p:cNvPr id="3074" name="Rectangle 2"/>
          <p:cNvSpPr>
            <a:spLocks noGrp="1" noChangeArrowheads="1"/>
          </p:cNvSpPr>
          <p:nvPr>
            <p:ph idx="1"/>
          </p:nvPr>
        </p:nvSpPr>
        <p:spPr/>
        <p:txBody>
          <a:bodyPr>
            <a:normAutofit lnSpcReduction="10000"/>
          </a:bodyPr>
          <a:lstStyle/>
          <a:p>
            <a:pPr marL="0" indent="0">
              <a:buNone/>
            </a:pPr>
            <a:r>
              <a:rPr lang="en-US" altLang="en-US" dirty="0" smtClean="0">
                <a:hlinkClick r:id="rId3"/>
              </a:rPr>
              <a:t>El Rio Inner-City Asthma Intervention</a:t>
            </a:r>
            <a:endParaRPr lang="en-US" altLang="en-US" dirty="0" smtClean="0"/>
          </a:p>
          <a:p>
            <a:r>
              <a:rPr lang="en-US" altLang="en-US" dirty="0" smtClean="0"/>
              <a:t>Location: Tucson, Arizona</a:t>
            </a:r>
          </a:p>
          <a:p>
            <a:r>
              <a:rPr lang="en-US" altLang="en-US" dirty="0" smtClean="0"/>
              <a:t>Population: Low-income</a:t>
            </a:r>
            <a:r>
              <a:rPr lang="en-US" altLang="en-US" dirty="0"/>
              <a:t>, inner-city Latino children with moderate or severe persistent </a:t>
            </a:r>
            <a:r>
              <a:rPr lang="en-US" altLang="en-US" dirty="0" smtClean="0"/>
              <a:t>asthma </a:t>
            </a:r>
            <a:endParaRPr lang="en-US" altLang="en-US" dirty="0"/>
          </a:p>
          <a:p>
            <a:r>
              <a:rPr lang="en-US" altLang="en-US" dirty="0" smtClean="0"/>
              <a:t>Intervention: Comprehensive bilingual, bicultural program.</a:t>
            </a:r>
          </a:p>
          <a:p>
            <a:r>
              <a:rPr lang="en-US" altLang="en-US" dirty="0" smtClean="0"/>
              <a:t>Outcomes: Significantly reduced asthma-related emergency department visits, hospitalizations, missed school days, and sick days.</a:t>
            </a:r>
            <a:endParaRPr lang="en-US" altLang="en-US" dirty="0"/>
          </a:p>
        </p:txBody>
      </p:sp>
    </p:spTree>
    <p:extLst>
      <p:ext uri="{BB962C8B-B14F-4D97-AF65-F5344CB8AC3E}">
        <p14:creationId xmlns:p14="http://schemas.microsoft.com/office/powerpoint/2010/main" val="151094685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590800"/>
            <a:ext cx="7772400" cy="1362075"/>
          </a:xfrm>
        </p:spPr>
        <p:txBody>
          <a:bodyPr>
            <a:normAutofit/>
          </a:bodyPr>
          <a:lstStyle/>
          <a:p>
            <a:r>
              <a:rPr lang="en-US" dirty="0"/>
              <a:t>Hospital Care on the </a:t>
            </a:r>
            <a:r>
              <a:rPr lang="en-US" dirty="0" smtClean="0"/>
              <a:t>U.S</a:t>
            </a:r>
            <a:r>
              <a:rPr lang="en-US" dirty="0"/>
              <a:t>.-Mexico Border</a:t>
            </a:r>
            <a:br>
              <a:rPr lang="en-US" dirty="0"/>
            </a:br>
            <a:r>
              <a:rPr lang="en-US" dirty="0" smtClean="0"/>
              <a:t>complications of inpatient Hospital stays</a:t>
            </a:r>
            <a:br>
              <a:rPr lang="en-US" dirty="0" smtClean="0"/>
            </a:br>
            <a:r>
              <a:rPr lang="en-US" dirty="0" smtClean="0"/>
              <a:t>with Diabetes</a:t>
            </a:r>
            <a:endParaRPr lang="en-US" dirty="0"/>
          </a:p>
        </p:txBody>
      </p:sp>
    </p:spTree>
    <p:extLst>
      <p:ext uri="{BB962C8B-B14F-4D97-AF65-F5344CB8AC3E}">
        <p14:creationId xmlns:p14="http://schemas.microsoft.com/office/powerpoint/2010/main" val="967244438"/>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999282313"/>
              </p:ext>
            </p:extLst>
          </p:nvPr>
        </p:nvGraphicFramePr>
        <p:xfrm>
          <a:off x="455152" y="1447800"/>
          <a:ext cx="8229600" cy="4389120"/>
        </p:xfrm>
        <a:graphic>
          <a:graphicData uri="http://schemas.openxmlformats.org/drawingml/2006/table">
            <a:tbl>
              <a:tblPr firstRow="1" bandRow="1">
                <a:tableStyleId>{5C22544A-7EE6-4342-B048-85BDC9FD1C3A}</a:tableStyleId>
              </a:tblPr>
              <a:tblGrid>
                <a:gridCol w="3185650">
                  <a:extLst>
                    <a:ext uri="{9D8B030D-6E8A-4147-A177-3AD203B41FA5}">
                      <a16:colId xmlns:a16="http://schemas.microsoft.com/office/drawing/2014/main" val="20000"/>
                    </a:ext>
                  </a:extLst>
                </a:gridCol>
                <a:gridCol w="1150375">
                  <a:extLst>
                    <a:ext uri="{9D8B030D-6E8A-4147-A177-3AD203B41FA5}">
                      <a16:colId xmlns:a16="http://schemas.microsoft.com/office/drawing/2014/main" val="20001"/>
                    </a:ext>
                  </a:extLst>
                </a:gridCol>
                <a:gridCol w="1233504">
                  <a:extLst>
                    <a:ext uri="{9D8B030D-6E8A-4147-A177-3AD203B41FA5}">
                      <a16:colId xmlns:a16="http://schemas.microsoft.com/office/drawing/2014/main" val="20002"/>
                    </a:ext>
                  </a:extLst>
                </a:gridCol>
                <a:gridCol w="1330035">
                  <a:extLst>
                    <a:ext uri="{9D8B030D-6E8A-4147-A177-3AD203B41FA5}">
                      <a16:colId xmlns:a16="http://schemas.microsoft.com/office/drawing/2014/main" val="20003"/>
                    </a:ext>
                  </a:extLst>
                </a:gridCol>
                <a:gridCol w="1330036">
                  <a:extLst>
                    <a:ext uri="{9D8B030D-6E8A-4147-A177-3AD203B41FA5}">
                      <a16:colId xmlns:a16="http://schemas.microsoft.com/office/drawing/2014/main" val="20004"/>
                    </a:ext>
                  </a:extLst>
                </a:gridCol>
              </a:tblGrid>
              <a:tr h="296333">
                <a:tc rowSpan="3">
                  <a:txBody>
                    <a:bodyPr/>
                    <a:lstStyle/>
                    <a:p>
                      <a:r>
                        <a:rPr lang="en-US" sz="1400" b="1" kern="1200" dirty="0" smtClean="0">
                          <a:solidFill>
                            <a:schemeClr val="lt1"/>
                          </a:solidFill>
                          <a:latin typeface="+mn-lt"/>
                          <a:ea typeface="+mn-ea"/>
                          <a:cs typeface="+mn-cs"/>
                        </a:rPr>
                        <a:t>Type of C</a:t>
                      </a:r>
                      <a:r>
                        <a:rPr lang="en-US" sz="1400" b="1" kern="1200" baseline="0" dirty="0" smtClean="0">
                          <a:solidFill>
                            <a:schemeClr val="lt1"/>
                          </a:solidFill>
                          <a:latin typeface="+mn-lt"/>
                          <a:ea typeface="+mn-ea"/>
                          <a:cs typeface="+mn-cs"/>
                        </a:rPr>
                        <a:t>omplication</a:t>
                      </a:r>
                      <a:endParaRPr lang="en-US" sz="1400" b="1" dirty="0">
                        <a:solidFill>
                          <a:schemeClr val="bg1"/>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sz="1400" dirty="0" smtClean="0">
                          <a:latin typeface="+mj-lt"/>
                        </a:rPr>
                        <a:t>Ratio</a:t>
                      </a:r>
                      <a:r>
                        <a:rPr lang="en-US" sz="1400" baseline="0" dirty="0" smtClean="0">
                          <a:latin typeface="+mj-lt"/>
                        </a:rPr>
                        <a:t> of Percentage of Stays With Complication</a:t>
                      </a:r>
                      <a:endParaRPr lang="en-US" sz="1400" dirty="0">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503767">
                <a:tc vMerge="1">
                  <a:txBody>
                    <a:bodyPr/>
                    <a:lstStyle/>
                    <a:p>
                      <a:endParaRPr lang="en-US"/>
                    </a:p>
                  </a:txBody>
                  <a:tcPr/>
                </a:tc>
                <a:tc gridSpan="2">
                  <a:txBody>
                    <a:bodyPr/>
                    <a:lstStyle/>
                    <a:p>
                      <a:pPr algn="ctr"/>
                      <a:r>
                        <a:rPr lang="en-US" sz="1400" b="1" dirty="0" smtClean="0">
                          <a:solidFill>
                            <a:schemeClr val="bg1"/>
                          </a:solidFill>
                          <a:latin typeface="+mj-lt"/>
                        </a:rPr>
                        <a:t>Hispanics</a:t>
                      </a:r>
                      <a:r>
                        <a:rPr lang="en-US" sz="1400" b="1" baseline="0" dirty="0" smtClean="0">
                          <a:solidFill>
                            <a:schemeClr val="bg1"/>
                          </a:solidFill>
                          <a:latin typeface="+mj-lt"/>
                        </a:rPr>
                        <a:t> vs. Non-Hispanics</a:t>
                      </a:r>
                      <a:endParaRPr lang="en-US" sz="1400" b="1" dirty="0">
                        <a:solidFill>
                          <a:schemeClr val="bg1"/>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endParaRPr lang="en-US" sz="1400" b="1" dirty="0">
                        <a:solidFill>
                          <a:schemeClr val="bg1"/>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gridSpan="2">
                  <a:txBody>
                    <a:bodyPr/>
                    <a:lstStyle/>
                    <a:p>
                      <a:pPr algn="ctr"/>
                      <a:r>
                        <a:rPr lang="en-US" sz="1400" b="1" dirty="0" smtClean="0">
                          <a:solidFill>
                            <a:schemeClr val="bg1"/>
                          </a:solidFill>
                          <a:latin typeface="+mj-lt"/>
                        </a:rPr>
                        <a:t>Border vs. Non-Border Counties</a:t>
                      </a:r>
                      <a:endParaRPr lang="en-US" sz="1400" b="1" dirty="0">
                        <a:solidFill>
                          <a:schemeClr val="bg1"/>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endParaRPr lang="en-US" sz="1400" b="1" dirty="0">
                        <a:solidFill>
                          <a:schemeClr val="bg1"/>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503767">
                <a:tc vMerge="1">
                  <a:txBody>
                    <a:bodyPr/>
                    <a:lstStyle/>
                    <a:p>
                      <a:endParaRPr lang="en-US" dirty="0"/>
                    </a:p>
                  </a:txBody>
                  <a:tcPr/>
                </a:tc>
                <a:tc>
                  <a:txBody>
                    <a:bodyPr/>
                    <a:lstStyle/>
                    <a:p>
                      <a:pPr algn="ctr"/>
                      <a:r>
                        <a:rPr lang="en-US" sz="1400" b="1" dirty="0" smtClean="0">
                          <a:solidFill>
                            <a:schemeClr val="bg1"/>
                          </a:solidFill>
                          <a:latin typeface="+mj-lt"/>
                        </a:rPr>
                        <a:t>Border Counties</a:t>
                      </a:r>
                      <a:endParaRPr lang="en-US" sz="1400" b="1" dirty="0">
                        <a:solidFill>
                          <a:schemeClr val="bg1"/>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400" b="1" dirty="0" smtClean="0">
                          <a:solidFill>
                            <a:schemeClr val="bg1"/>
                          </a:solidFill>
                          <a:latin typeface="+mj-lt"/>
                        </a:rPr>
                        <a:t>Non-Border</a:t>
                      </a:r>
                    </a:p>
                    <a:p>
                      <a:pPr algn="ctr"/>
                      <a:r>
                        <a:rPr lang="en-US" sz="1400" b="1" dirty="0" smtClean="0">
                          <a:solidFill>
                            <a:schemeClr val="bg1"/>
                          </a:solidFill>
                          <a:latin typeface="+mj-lt"/>
                        </a:rPr>
                        <a:t>Counties</a:t>
                      </a:r>
                      <a:endParaRPr lang="en-US" sz="1400" b="1" dirty="0">
                        <a:solidFill>
                          <a:schemeClr val="bg1"/>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400" b="1" dirty="0" smtClean="0">
                          <a:solidFill>
                            <a:schemeClr val="bg1"/>
                          </a:solidFill>
                          <a:latin typeface="+mj-lt"/>
                        </a:rPr>
                        <a:t>Hispanics</a:t>
                      </a:r>
                      <a:endParaRPr lang="en-US" sz="1400" b="1" dirty="0">
                        <a:solidFill>
                          <a:schemeClr val="bg1"/>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400" b="1" dirty="0" smtClean="0">
                          <a:solidFill>
                            <a:schemeClr val="bg1"/>
                          </a:solidFill>
                          <a:latin typeface="+mj-lt"/>
                        </a:rPr>
                        <a:t>Non-Hispanics</a:t>
                      </a:r>
                      <a:endParaRPr lang="en-US" sz="1400" b="1" dirty="0">
                        <a:solidFill>
                          <a:schemeClr val="bg1"/>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296333">
                <a:tc>
                  <a:txBody>
                    <a:bodyPr/>
                    <a:lstStyle/>
                    <a:p>
                      <a:r>
                        <a:rPr lang="en-US" sz="1400" kern="1200" dirty="0" smtClean="0">
                          <a:solidFill>
                            <a:schemeClr val="dk1"/>
                          </a:solidFill>
                          <a:latin typeface="+mn-lt"/>
                          <a:ea typeface="+mn-ea"/>
                          <a:cs typeface="+mn-cs"/>
                        </a:rPr>
                        <a:t>Severity index based on comorbidities</a:t>
                      </a:r>
                      <a:endParaRPr lang="en-US" sz="14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i="0" u="none" strike="noStrike" dirty="0" smtClean="0">
                          <a:solidFill>
                            <a:schemeClr val="tx1"/>
                          </a:solidFill>
                          <a:latin typeface="+mj-lt"/>
                        </a:rPr>
                        <a:t>1.02</a:t>
                      </a:r>
                      <a:endParaRPr lang="en-US" sz="1400" b="0" i="0" u="none" strike="noStrike"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accent3">
                              <a:lumMod val="50000"/>
                            </a:schemeClr>
                          </a:solidFill>
                          <a:latin typeface="+mj-lt"/>
                        </a:rPr>
                        <a:t>0.89</a:t>
                      </a:r>
                      <a:endParaRPr lang="en-US" sz="1400" b="0" i="0" u="none" strike="noStrike" dirty="0">
                        <a:solidFill>
                          <a:schemeClr val="accent3">
                            <a:lumMod val="50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400" b="0" i="0" u="none" strike="noStrike" dirty="0" smtClean="0">
                          <a:solidFill>
                            <a:srgbClr val="000000"/>
                          </a:solidFill>
                          <a:latin typeface="+mj-lt"/>
                        </a:rPr>
                        <a:t>1.06</a:t>
                      </a:r>
                      <a:endParaRPr lang="en-US" sz="1400" b="0" i="0" u="none" strike="noStrike" dirty="0">
                        <a:solidFill>
                          <a:srgbClr val="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rgbClr val="000000"/>
                          </a:solidFill>
                          <a:latin typeface="+mj-lt"/>
                        </a:rPr>
                        <a:t>0.93</a:t>
                      </a:r>
                      <a:endParaRPr lang="en-US" sz="1400" b="0" i="0" u="none" strike="noStrike" dirty="0">
                        <a:solidFill>
                          <a:srgbClr val="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96333">
                <a:tc>
                  <a:txBody>
                    <a:bodyPr/>
                    <a:lstStyle/>
                    <a:p>
                      <a:r>
                        <a:rPr lang="en-US" sz="1400" dirty="0" smtClean="0">
                          <a:latin typeface="+mj-lt"/>
                        </a:rPr>
                        <a:t>Amputations</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i="0" u="none" strike="noStrike" dirty="0" smtClean="0">
                          <a:solidFill>
                            <a:srgbClr val="C00000"/>
                          </a:solidFill>
                          <a:latin typeface="+mj-lt"/>
                        </a:rPr>
                        <a:t>1.57</a:t>
                      </a:r>
                      <a:endParaRPr lang="en-US" sz="1400" b="0" i="0" u="none" strike="noStrike" dirty="0">
                        <a:solidFill>
                          <a:srgbClr val="C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400" b="0" i="0" u="none" strike="noStrike" dirty="0" smtClean="0">
                          <a:solidFill>
                            <a:srgbClr val="C00000"/>
                          </a:solidFill>
                          <a:latin typeface="+mj-lt"/>
                        </a:rPr>
                        <a:t>1.52</a:t>
                      </a:r>
                      <a:endParaRPr lang="en-US" sz="1400" b="0" i="0" u="none" strike="noStrike" dirty="0">
                        <a:solidFill>
                          <a:srgbClr val="C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400" b="0" i="0" u="none" strike="noStrike" dirty="0" smtClean="0">
                          <a:solidFill>
                            <a:srgbClr val="000000"/>
                          </a:solidFill>
                          <a:latin typeface="+mj-lt"/>
                        </a:rPr>
                        <a:t>0.95</a:t>
                      </a:r>
                      <a:endParaRPr lang="en-US" sz="1400" b="0" i="0" u="none" strike="noStrike" dirty="0">
                        <a:solidFill>
                          <a:srgbClr val="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rgbClr val="000000"/>
                          </a:solidFill>
                          <a:latin typeface="+mj-lt"/>
                        </a:rPr>
                        <a:t>0.92</a:t>
                      </a:r>
                      <a:endParaRPr lang="en-US" sz="1400" b="0" i="0" u="none" strike="noStrike" dirty="0">
                        <a:solidFill>
                          <a:srgbClr val="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96333">
                <a:tc>
                  <a:txBody>
                    <a:bodyPr/>
                    <a:lstStyle/>
                    <a:p>
                      <a:r>
                        <a:rPr lang="en-US" sz="1400" dirty="0" smtClean="0">
                          <a:latin typeface="+mj-lt"/>
                        </a:rPr>
                        <a:t>Renal</a:t>
                      </a:r>
                      <a:r>
                        <a:rPr lang="en-US" sz="1400" baseline="0" dirty="0" smtClean="0">
                          <a:latin typeface="+mj-lt"/>
                        </a:rPr>
                        <a:t> failure</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i="0" u="none" strike="noStrike" dirty="0" smtClean="0">
                          <a:solidFill>
                            <a:srgbClr val="C00000"/>
                          </a:solidFill>
                          <a:latin typeface="+mj-lt"/>
                        </a:rPr>
                        <a:t>1.12</a:t>
                      </a:r>
                      <a:endParaRPr lang="en-US" sz="1400" b="0" i="0" u="none" strike="noStrike" dirty="0">
                        <a:solidFill>
                          <a:srgbClr val="C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400" b="0" i="0" u="none" strike="noStrike" dirty="0" smtClean="0">
                          <a:solidFill>
                            <a:schemeClr val="tx1"/>
                          </a:solidFill>
                          <a:latin typeface="+mj-lt"/>
                        </a:rPr>
                        <a:t>1.01</a:t>
                      </a:r>
                      <a:endParaRPr lang="en-US" sz="1400" b="0" i="0" u="none" strike="noStrike"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tx1"/>
                          </a:solidFill>
                          <a:latin typeface="+mj-lt"/>
                        </a:rPr>
                        <a:t>1.02</a:t>
                      </a:r>
                      <a:endParaRPr lang="en-US" sz="1400" b="0" i="0" u="none" strike="noStrike"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tx1"/>
                          </a:solidFill>
                          <a:latin typeface="+mj-lt"/>
                        </a:rPr>
                        <a:t>0.92</a:t>
                      </a:r>
                      <a:endParaRPr lang="en-US" sz="1400" b="0" i="0" u="none" strike="noStrike"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96333">
                <a:tc>
                  <a:txBody>
                    <a:bodyPr/>
                    <a:lstStyle/>
                    <a:p>
                      <a:r>
                        <a:rPr lang="en-US" sz="1400" b="0" dirty="0" smtClean="0">
                          <a:latin typeface="+mj-lt"/>
                        </a:rPr>
                        <a:t>Peripheral</a:t>
                      </a:r>
                      <a:r>
                        <a:rPr lang="en-US" sz="1400" b="0" baseline="0" dirty="0" smtClean="0">
                          <a:latin typeface="+mj-lt"/>
                        </a:rPr>
                        <a:t> vascular disease</a:t>
                      </a:r>
                      <a:endParaRPr lang="en-US" sz="1400" b="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i="0" u="none" strike="noStrike" dirty="0" smtClean="0">
                          <a:solidFill>
                            <a:srgbClr val="C00000"/>
                          </a:solidFill>
                          <a:latin typeface="+mj-lt"/>
                        </a:rPr>
                        <a:t>1.13</a:t>
                      </a:r>
                      <a:endParaRPr lang="en-US" sz="1400" b="0" i="0" u="none" strike="noStrike" dirty="0">
                        <a:solidFill>
                          <a:srgbClr val="C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400" b="0" i="0" u="none" strike="noStrike" dirty="0" smtClean="0">
                          <a:solidFill>
                            <a:srgbClr val="000000"/>
                          </a:solidFill>
                          <a:latin typeface="+mj-lt"/>
                        </a:rPr>
                        <a:t>0.90</a:t>
                      </a:r>
                      <a:endParaRPr lang="en-US" sz="1400" b="0" i="0" u="none" strike="noStrike" dirty="0">
                        <a:solidFill>
                          <a:srgbClr val="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rgbClr val="C00000"/>
                          </a:solidFill>
                          <a:latin typeface="+mj-lt"/>
                        </a:rPr>
                        <a:t>1.13</a:t>
                      </a:r>
                      <a:endParaRPr lang="en-US" sz="1400" b="0" i="0" u="none" strike="noStrike" dirty="0">
                        <a:solidFill>
                          <a:srgbClr val="C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400" b="0" i="0" u="none" strike="noStrike" dirty="0" smtClean="0">
                          <a:solidFill>
                            <a:schemeClr val="tx1"/>
                          </a:solidFill>
                          <a:latin typeface="+mj-lt"/>
                        </a:rPr>
                        <a:t>0.90</a:t>
                      </a:r>
                      <a:endParaRPr lang="en-US" sz="1400" b="0" i="0" u="none" strike="noStrike"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96333">
                <a:tc>
                  <a:txBody>
                    <a:bodyPr/>
                    <a:lstStyle/>
                    <a:p>
                      <a:r>
                        <a:rPr lang="en-US" sz="1400" b="0" dirty="0" smtClean="0">
                          <a:latin typeface="+mj-lt"/>
                        </a:rPr>
                        <a:t>Adult obesity</a:t>
                      </a:r>
                      <a:endParaRPr lang="en-US" sz="1400" b="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i="0" u="none" strike="noStrike" dirty="0" smtClean="0">
                          <a:solidFill>
                            <a:schemeClr val="tx1"/>
                          </a:solidFill>
                          <a:latin typeface="+mj-lt"/>
                        </a:rPr>
                        <a:t>1.02</a:t>
                      </a:r>
                      <a:endParaRPr lang="en-US" sz="1400" b="0" i="0" u="none" strike="noStrike"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tx1"/>
                          </a:solidFill>
                          <a:latin typeface="+mj-lt"/>
                        </a:rPr>
                        <a:t>0.92</a:t>
                      </a:r>
                      <a:endParaRPr lang="en-US" sz="1400" b="0" i="0" u="none" strike="noStrike"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tx1"/>
                          </a:solidFill>
                          <a:latin typeface="+mj-lt"/>
                        </a:rPr>
                        <a:t>1.06</a:t>
                      </a:r>
                      <a:endParaRPr lang="en-US" sz="1400" b="0" i="0" u="none" strike="noStrike"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tx1"/>
                          </a:solidFill>
                          <a:latin typeface="+mj-lt"/>
                        </a:rPr>
                        <a:t>0.96</a:t>
                      </a:r>
                      <a:endParaRPr lang="en-US" sz="1400" b="0" i="0" u="none" strike="noStrike"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96333">
                <a:tc>
                  <a:txBody>
                    <a:bodyPr/>
                    <a:lstStyle/>
                    <a:p>
                      <a:r>
                        <a:rPr lang="en-US" sz="1400" kern="1200" dirty="0" smtClean="0">
                          <a:solidFill>
                            <a:schemeClr val="dk1"/>
                          </a:solidFill>
                          <a:latin typeface="+mj-lt"/>
                          <a:ea typeface="+mn-ea"/>
                          <a:cs typeface="+mn-cs"/>
                        </a:rPr>
                        <a:t>Hypothyroidism</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i="0" u="none" strike="noStrike" dirty="0" smtClean="0">
                          <a:solidFill>
                            <a:schemeClr val="accent3">
                              <a:lumMod val="50000"/>
                            </a:schemeClr>
                          </a:solidFill>
                          <a:latin typeface="+mj-lt"/>
                        </a:rPr>
                        <a:t>0.89</a:t>
                      </a:r>
                      <a:endParaRPr lang="en-US" sz="1400" b="0" i="0" u="none" strike="noStrike" dirty="0">
                        <a:solidFill>
                          <a:schemeClr val="accent3">
                            <a:lumMod val="50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400" b="0" i="0" u="none" strike="noStrike" dirty="0" smtClean="0">
                          <a:solidFill>
                            <a:schemeClr val="accent3">
                              <a:lumMod val="50000"/>
                            </a:schemeClr>
                          </a:solidFill>
                          <a:latin typeface="+mj-lt"/>
                        </a:rPr>
                        <a:t>0.79</a:t>
                      </a:r>
                      <a:endParaRPr lang="en-US" sz="1400" b="0" i="0" u="none" strike="noStrike" dirty="0">
                        <a:solidFill>
                          <a:schemeClr val="accent3">
                            <a:lumMod val="50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400" b="0" i="0" u="none" strike="noStrike" dirty="0" smtClean="0">
                          <a:solidFill>
                            <a:srgbClr val="C00000"/>
                          </a:solidFill>
                          <a:latin typeface="+mj-lt"/>
                        </a:rPr>
                        <a:t>1.14</a:t>
                      </a:r>
                      <a:endParaRPr lang="en-US" sz="1400" b="0" i="0" u="none" strike="noStrike" dirty="0">
                        <a:solidFill>
                          <a:srgbClr val="C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400" b="0" i="0" u="none" strike="noStrike" dirty="0" smtClean="0">
                          <a:solidFill>
                            <a:schemeClr val="tx1"/>
                          </a:solidFill>
                          <a:latin typeface="+mj-lt"/>
                        </a:rPr>
                        <a:t>1.02</a:t>
                      </a:r>
                      <a:endParaRPr lang="en-US" sz="1400" b="0" i="0" u="none" strike="noStrike"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96333">
                <a:tc>
                  <a:txBody>
                    <a:bodyPr/>
                    <a:lstStyle/>
                    <a:p>
                      <a:r>
                        <a:rPr lang="en-US" sz="1400" kern="1200" dirty="0" smtClean="0">
                          <a:solidFill>
                            <a:schemeClr val="dk1"/>
                          </a:solidFill>
                          <a:latin typeface="+mj-lt"/>
                          <a:ea typeface="+mn-ea"/>
                          <a:cs typeface="+mn-cs"/>
                        </a:rPr>
                        <a:t>Paralysis</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i="0" u="none" strike="noStrike" dirty="0" smtClean="0">
                          <a:solidFill>
                            <a:srgbClr val="C00000"/>
                          </a:solidFill>
                          <a:latin typeface="+mj-lt"/>
                        </a:rPr>
                        <a:t>1.11</a:t>
                      </a:r>
                      <a:endParaRPr lang="en-US" sz="1400" b="0" i="0" u="none" strike="noStrike" dirty="0">
                        <a:solidFill>
                          <a:srgbClr val="C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400" b="0" i="0" u="none" strike="noStrike" dirty="0" smtClean="0">
                          <a:solidFill>
                            <a:schemeClr val="tx1"/>
                          </a:solidFill>
                          <a:latin typeface="+mj-lt"/>
                        </a:rPr>
                        <a:t>0.94</a:t>
                      </a:r>
                      <a:endParaRPr lang="en-US" sz="1400" b="0" i="0" u="none" strike="noStrike"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rgbClr val="000000"/>
                          </a:solidFill>
                          <a:latin typeface="+mj-lt"/>
                        </a:rPr>
                        <a:t>1.06</a:t>
                      </a:r>
                      <a:endParaRPr lang="en-US" sz="1400" b="0" i="0" u="none" strike="noStrike" dirty="0">
                        <a:solidFill>
                          <a:srgbClr val="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accent3">
                              <a:lumMod val="50000"/>
                            </a:schemeClr>
                          </a:solidFill>
                          <a:latin typeface="+mj-lt"/>
                        </a:rPr>
                        <a:t>0.90</a:t>
                      </a:r>
                      <a:endParaRPr lang="en-US" sz="1400" b="0" i="0" u="none" strike="noStrike" dirty="0">
                        <a:solidFill>
                          <a:schemeClr val="accent3">
                            <a:lumMod val="50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9"/>
                  </a:ext>
                </a:extLst>
              </a:tr>
              <a:tr h="2963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mj-lt"/>
                          <a:ea typeface="+mn-ea"/>
                          <a:cs typeface="+mn-cs"/>
                        </a:rPr>
                        <a:t>Other neurological</a:t>
                      </a:r>
                      <a:r>
                        <a:rPr lang="en-US" sz="1400" b="0" kern="1200" baseline="0" dirty="0" smtClean="0">
                          <a:solidFill>
                            <a:schemeClr val="dk1"/>
                          </a:solidFill>
                          <a:latin typeface="+mj-lt"/>
                          <a:ea typeface="+mn-ea"/>
                          <a:cs typeface="+mn-cs"/>
                        </a:rPr>
                        <a:t> disorders</a:t>
                      </a:r>
                      <a:endParaRPr lang="en-US" sz="1400" b="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i="0" u="none" strike="noStrike" dirty="0" smtClean="0">
                          <a:solidFill>
                            <a:schemeClr val="accent3">
                              <a:lumMod val="50000"/>
                            </a:schemeClr>
                          </a:solidFill>
                          <a:latin typeface="+mj-lt"/>
                        </a:rPr>
                        <a:t>0.90</a:t>
                      </a:r>
                      <a:endParaRPr lang="en-US" sz="1400" b="0" i="0" u="none" strike="noStrike" dirty="0">
                        <a:solidFill>
                          <a:schemeClr val="accent3">
                            <a:lumMod val="50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400" b="0" i="0" u="none" strike="noStrike" dirty="0" smtClean="0">
                          <a:solidFill>
                            <a:schemeClr val="accent3">
                              <a:lumMod val="50000"/>
                            </a:schemeClr>
                          </a:solidFill>
                          <a:latin typeface="+mj-lt"/>
                        </a:rPr>
                        <a:t>0.75</a:t>
                      </a:r>
                      <a:endParaRPr lang="en-US" sz="1400" b="0" i="0" u="none" strike="noStrike" dirty="0">
                        <a:solidFill>
                          <a:schemeClr val="accent3">
                            <a:lumMod val="50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r" fontAlgn="b"/>
                      <a:r>
                        <a:rPr lang="en-US" sz="1400" b="0" i="0" u="none" strike="noStrike" dirty="0" smtClean="0">
                          <a:solidFill>
                            <a:srgbClr val="C00000"/>
                          </a:solidFill>
                          <a:latin typeface="+mj-lt"/>
                        </a:rPr>
                        <a:t>1.16</a:t>
                      </a:r>
                      <a:endParaRPr lang="en-US" sz="1400" b="0" i="0" u="none" strike="noStrike" dirty="0">
                        <a:solidFill>
                          <a:srgbClr val="C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400" b="0" i="0" u="none" strike="noStrike" dirty="0" smtClean="0">
                          <a:solidFill>
                            <a:schemeClr val="tx1"/>
                          </a:solidFill>
                          <a:latin typeface="+mj-lt"/>
                        </a:rPr>
                        <a:t>0.97</a:t>
                      </a:r>
                      <a:endParaRPr lang="en-US" sz="1400" b="0" i="0" u="none" strike="noStrike"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96333">
                <a:tc>
                  <a:txBody>
                    <a:bodyPr/>
                    <a:lstStyle/>
                    <a:p>
                      <a:r>
                        <a:rPr lang="en-US" sz="1400" b="0" kern="1200" baseline="0" dirty="0" smtClean="0">
                          <a:solidFill>
                            <a:schemeClr val="dk1"/>
                          </a:solidFill>
                          <a:latin typeface="+mj-lt"/>
                          <a:ea typeface="+mn-ea"/>
                          <a:cs typeface="+mn-cs"/>
                        </a:rPr>
                        <a:t>Fluid and electrolyte disorders</a:t>
                      </a:r>
                      <a:endParaRPr lang="en-US" sz="1400" b="0" kern="1200" dirty="0">
                        <a:solidFill>
                          <a:schemeClr val="dk1"/>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i="0" u="none" strike="noStrike" dirty="0" smtClean="0">
                          <a:solidFill>
                            <a:schemeClr val="tx1"/>
                          </a:solidFill>
                          <a:latin typeface="+mj-lt"/>
                        </a:rPr>
                        <a:t>1.01</a:t>
                      </a:r>
                      <a:endParaRPr lang="en-US" sz="1400" b="0" i="0" u="none" strike="noStrike"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tx1"/>
                          </a:solidFill>
                          <a:latin typeface="+mj-lt"/>
                        </a:rPr>
                        <a:t>0.97</a:t>
                      </a:r>
                      <a:endParaRPr lang="en-US" sz="1400" b="0" i="0" u="none" strike="noStrike"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tx1"/>
                          </a:solidFill>
                          <a:latin typeface="+mj-lt"/>
                        </a:rPr>
                        <a:t>1.06</a:t>
                      </a:r>
                      <a:endParaRPr lang="en-US" sz="1400" b="0" i="0" u="none" strike="noStrike"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tx1"/>
                          </a:solidFill>
                          <a:latin typeface="+mj-lt"/>
                        </a:rPr>
                        <a:t>1.01</a:t>
                      </a:r>
                      <a:endParaRPr lang="en-US" sz="1400" b="0" i="0" u="none" strike="noStrike"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96333">
                <a:tc>
                  <a:txBody>
                    <a:bodyPr/>
                    <a:lstStyle/>
                    <a:p>
                      <a:r>
                        <a:rPr lang="en-US" sz="1400" b="0" dirty="0" smtClean="0">
                          <a:latin typeface="+mj-lt"/>
                        </a:rPr>
                        <a:t>Deficiency</a:t>
                      </a:r>
                      <a:r>
                        <a:rPr lang="en-US" sz="1400" b="1" baseline="0" dirty="0" smtClean="0">
                          <a:latin typeface="+mj-lt"/>
                        </a:rPr>
                        <a:t> </a:t>
                      </a:r>
                      <a:r>
                        <a:rPr lang="en-US" sz="1400" b="0" dirty="0" smtClean="0">
                          <a:latin typeface="+mj-lt"/>
                        </a:rPr>
                        <a:t>anemia</a:t>
                      </a:r>
                      <a:endParaRPr lang="en-US" sz="1400" b="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i="0" u="none" strike="noStrike" dirty="0" smtClean="0">
                          <a:solidFill>
                            <a:srgbClr val="C00000"/>
                          </a:solidFill>
                          <a:latin typeface="+mj-lt"/>
                        </a:rPr>
                        <a:t>1.34</a:t>
                      </a:r>
                      <a:endParaRPr lang="en-US" sz="1400" b="0" i="0" u="none" strike="noStrike" dirty="0">
                        <a:solidFill>
                          <a:srgbClr val="C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400" b="0" i="0" u="none" strike="noStrike" dirty="0" smtClean="0">
                          <a:solidFill>
                            <a:srgbClr val="C00000"/>
                          </a:solidFill>
                          <a:latin typeface="+mj-lt"/>
                        </a:rPr>
                        <a:t>1.11</a:t>
                      </a:r>
                      <a:endParaRPr lang="en-US" sz="1400" b="0" i="0" u="none" strike="noStrike" dirty="0">
                        <a:solidFill>
                          <a:srgbClr val="C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400" b="0" i="0" u="none" strike="noStrike" dirty="0" smtClean="0">
                          <a:solidFill>
                            <a:srgbClr val="000000"/>
                          </a:solidFill>
                          <a:latin typeface="+mj-lt"/>
                        </a:rPr>
                        <a:t>1.05</a:t>
                      </a:r>
                      <a:endParaRPr lang="en-US" sz="1400" b="0" i="0" u="none" strike="noStrike" dirty="0">
                        <a:solidFill>
                          <a:srgbClr val="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accent3">
                              <a:lumMod val="50000"/>
                            </a:schemeClr>
                          </a:solidFill>
                          <a:latin typeface="+mj-lt"/>
                        </a:rPr>
                        <a:t>0.87</a:t>
                      </a:r>
                      <a:endParaRPr lang="en-US" sz="1400" b="0" i="0" u="none" strike="noStrike" dirty="0">
                        <a:solidFill>
                          <a:schemeClr val="accent3">
                            <a:lumMod val="50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12"/>
                  </a:ext>
                </a:extLst>
              </a:tr>
            </a:tbl>
          </a:graphicData>
        </a:graphic>
      </p:graphicFrame>
      <p:sp>
        <p:nvSpPr>
          <p:cNvPr id="6" name="Title 16"/>
          <p:cNvSpPr>
            <a:spLocks noGrp="1"/>
          </p:cNvSpPr>
          <p:nvPr>
            <p:ph type="title"/>
          </p:nvPr>
        </p:nvSpPr>
        <p:spPr>
          <a:xfrm>
            <a:off x="1524000" y="274638"/>
            <a:ext cx="6553200" cy="868362"/>
          </a:xfrm>
        </p:spPr>
        <p:txBody>
          <a:bodyPr>
            <a:noAutofit/>
          </a:bodyPr>
          <a:lstStyle/>
          <a:p>
            <a:r>
              <a:rPr lang="en-US" sz="2000" dirty="0" smtClean="0"/>
              <a:t>Prevalence of Complications Among Inpatient Hospital Stays for Diabetes</a:t>
            </a:r>
            <a:endParaRPr lang="en-US" sz="2000" dirty="0"/>
          </a:p>
        </p:txBody>
      </p:sp>
      <p:sp>
        <p:nvSpPr>
          <p:cNvPr id="8" name="Rectangle 7"/>
          <p:cNvSpPr/>
          <p:nvPr/>
        </p:nvSpPr>
        <p:spPr>
          <a:xfrm>
            <a:off x="457200" y="5842337"/>
            <a:ext cx="8229600" cy="1015663"/>
          </a:xfrm>
          <a:prstGeom prst="rect">
            <a:avLst/>
          </a:prstGeom>
        </p:spPr>
        <p:txBody>
          <a:bodyPr wrap="square" lIns="0">
            <a:spAutoFit/>
          </a:bodyPr>
          <a:lstStyle/>
          <a:p>
            <a:r>
              <a:rPr lang="en-US" sz="1000" b="1" dirty="0">
                <a:latin typeface="+mj-lt"/>
                <a:ea typeface="Calibri" panose="020F0502020204030204" pitchFamily="34" charset="0"/>
              </a:rPr>
              <a:t>Source</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a:p>
            <a:r>
              <a:rPr lang="en-US" sz="1000" b="1" dirty="0" smtClean="0"/>
              <a:t>Note</a:t>
            </a:r>
            <a:r>
              <a:rPr lang="en-US" sz="1000" dirty="0" smtClean="0"/>
              <a:t>: </a:t>
            </a:r>
            <a:r>
              <a:rPr lang="en-US" sz="1000" dirty="0"/>
              <a:t>Shaded cells represent statistically significant differences (p&lt;.05) of 10% or greater. All ratios are of the percentage of diabetes stays with </a:t>
            </a:r>
            <a:r>
              <a:rPr lang="en-US" sz="1000" dirty="0" smtClean="0"/>
              <a:t>complications, </a:t>
            </a:r>
            <a:r>
              <a:rPr lang="en-US" sz="1000" dirty="0"/>
              <a:t>except for the severity index, which is based on a ratio of means</a:t>
            </a:r>
            <a:r>
              <a:rPr lang="en-US" sz="1000" dirty="0" smtClean="0"/>
              <a:t>. </a:t>
            </a:r>
            <a:r>
              <a:rPr lang="en-US" sz="1000" dirty="0"/>
              <a:t>Severity index is based on a weighted sum of the 29 individual comorbidity indicators with more severe comorbidities having a higher weight. For example, the weight for metastatic cancer is 13 and the weight for chronic pulmonary disease is 3</a:t>
            </a:r>
            <a:r>
              <a:rPr lang="en-US" sz="1000" dirty="0" smtClean="0"/>
              <a:t>.</a:t>
            </a:r>
            <a:endParaRPr lang="en-US" sz="1000" dirty="0">
              <a:effectLst/>
              <a:latin typeface="+mj-lt"/>
              <a:ea typeface="Calibri" panose="020F0502020204030204" pitchFamily="34" charset="0"/>
            </a:endParaRPr>
          </a:p>
        </p:txBody>
      </p:sp>
    </p:spTree>
    <p:extLst>
      <p:ext uri="{BB962C8B-B14F-4D97-AF65-F5344CB8AC3E}">
        <p14:creationId xmlns:p14="http://schemas.microsoft.com/office/powerpoint/2010/main" val="773527397"/>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6"/>
          <p:cNvSpPr>
            <a:spLocks noGrp="1"/>
          </p:cNvSpPr>
          <p:nvPr>
            <p:ph type="title"/>
          </p:nvPr>
        </p:nvSpPr>
        <p:spPr>
          <a:xfrm>
            <a:off x="1524000" y="274638"/>
            <a:ext cx="6781800" cy="868362"/>
          </a:xfrm>
        </p:spPr>
        <p:txBody>
          <a:bodyPr>
            <a:noAutofit/>
          </a:bodyPr>
          <a:lstStyle/>
          <a:p>
            <a:r>
              <a:rPr lang="en-US" sz="2000" dirty="0" smtClean="0"/>
              <a:t>Amputations Among Inpatient Stays With Diabetes</a:t>
            </a:r>
            <a:endParaRPr lang="en-US" sz="2000" dirty="0"/>
          </a:p>
        </p:txBody>
      </p:sp>
      <p:sp>
        <p:nvSpPr>
          <p:cNvPr id="7" name="Rectangle 6"/>
          <p:cNvSpPr/>
          <p:nvPr/>
        </p:nvSpPr>
        <p:spPr>
          <a:xfrm>
            <a:off x="457200" y="5760720"/>
            <a:ext cx="8229600" cy="707886"/>
          </a:xfrm>
          <a:prstGeom prst="rect">
            <a:avLst/>
          </a:prstGeom>
        </p:spPr>
        <p:txBody>
          <a:bodyPr wrap="square">
            <a:spAutoFit/>
          </a:bodyPr>
          <a:lstStyle/>
          <a:p>
            <a:r>
              <a:rPr lang="en-US" sz="1000" b="1" dirty="0">
                <a:latin typeface="+mj-lt"/>
                <a:ea typeface="Calibri" panose="020F0502020204030204" pitchFamily="34" charset="0"/>
              </a:rPr>
              <a:t>Source:</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a:p>
            <a:r>
              <a:rPr lang="en-US" sz="1000" b="1" dirty="0">
                <a:ea typeface="Calibri" panose="020F0502020204030204" pitchFamily="34" charset="0"/>
              </a:rPr>
              <a:t>Note: </a:t>
            </a:r>
            <a:r>
              <a:rPr lang="en-US" sz="1000" dirty="0">
                <a:ea typeface="Calibri" panose="020F0502020204030204" pitchFamily="34" charset="0"/>
              </a:rPr>
              <a:t>Hispanic, Border vs. Non-Border, </a:t>
            </a:r>
            <a:r>
              <a:rPr lang="en-US" sz="1000" dirty="0" smtClean="0">
                <a:ea typeface="Calibri" panose="020F0502020204030204" pitchFamily="34" charset="0"/>
              </a:rPr>
              <a:t>RR=0.95; </a:t>
            </a:r>
            <a:r>
              <a:rPr lang="en-US" sz="1000" dirty="0">
                <a:ea typeface="Calibri" panose="020F0502020204030204" pitchFamily="34" charset="0"/>
              </a:rPr>
              <a:t>Non-Hispanic, Border vs. Non-Border, </a:t>
            </a:r>
            <a:r>
              <a:rPr lang="en-US" sz="1000" dirty="0" smtClean="0">
                <a:ea typeface="Calibri" panose="020F0502020204030204" pitchFamily="34" charset="0"/>
              </a:rPr>
              <a:t>RR=0.92; </a:t>
            </a:r>
            <a:r>
              <a:rPr lang="en-US" sz="1000" dirty="0">
                <a:ea typeface="Calibri" panose="020F0502020204030204" pitchFamily="34" charset="0"/>
              </a:rPr>
              <a:t>Border, Hispanic vs. Non-Hispanic, </a:t>
            </a:r>
            <a:r>
              <a:rPr lang="en-US" sz="1000" dirty="0" smtClean="0">
                <a:ea typeface="Calibri" panose="020F0502020204030204" pitchFamily="34" charset="0"/>
              </a:rPr>
              <a:t>RR=1.57 </a:t>
            </a:r>
            <a:r>
              <a:rPr lang="en-US" sz="1000" dirty="0">
                <a:ea typeface="Calibri" panose="020F0502020204030204" pitchFamily="34" charset="0"/>
              </a:rPr>
              <a:t>(p&lt;0.05 and 10% </a:t>
            </a:r>
            <a:r>
              <a:rPr lang="en-US" sz="1000" dirty="0" smtClean="0">
                <a:ea typeface="Calibri" panose="020F0502020204030204" pitchFamily="34" charset="0"/>
              </a:rPr>
              <a:t>difference); </a:t>
            </a:r>
            <a:r>
              <a:rPr lang="en-US" sz="1000" dirty="0">
                <a:ea typeface="Calibri" panose="020F0502020204030204" pitchFamily="34" charset="0"/>
              </a:rPr>
              <a:t>Non-Border, Hispanic vs. Non-Hispanic, </a:t>
            </a:r>
            <a:r>
              <a:rPr lang="en-US" sz="1000" dirty="0" smtClean="0">
                <a:ea typeface="Calibri" panose="020F0502020204030204" pitchFamily="34" charset="0"/>
              </a:rPr>
              <a:t>RR=1.52 (p&lt;0.05 and 10% difference).</a:t>
            </a:r>
            <a:endParaRPr lang="en-US" sz="1000" dirty="0">
              <a:effectLst/>
              <a:latin typeface="+mj-lt"/>
              <a:ea typeface="Calibri" panose="020F0502020204030204" pitchFamily="34" charset="0"/>
            </a:endParaRPr>
          </a:p>
        </p:txBody>
      </p:sp>
      <p:graphicFrame>
        <p:nvGraphicFramePr>
          <p:cNvPr id="8" name="Chart 7"/>
          <p:cNvGraphicFramePr/>
          <p:nvPr>
            <p:extLst>
              <p:ext uri="{D42A27DB-BD31-4B8C-83A1-F6EECF244321}">
                <p14:modId xmlns:p14="http://schemas.microsoft.com/office/powerpoint/2010/main" val="2831752553"/>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9950381"/>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6"/>
          <p:cNvSpPr>
            <a:spLocks noGrp="1"/>
          </p:cNvSpPr>
          <p:nvPr>
            <p:ph type="title"/>
          </p:nvPr>
        </p:nvSpPr>
        <p:spPr>
          <a:xfrm>
            <a:off x="1524000" y="274638"/>
            <a:ext cx="6781800" cy="868362"/>
          </a:xfrm>
        </p:spPr>
        <p:txBody>
          <a:bodyPr>
            <a:noAutofit/>
          </a:bodyPr>
          <a:lstStyle/>
          <a:p>
            <a:r>
              <a:rPr lang="en-US" sz="2000" dirty="0" smtClean="0"/>
              <a:t>Renal Failure Among Inpatient Stays With Diabetes</a:t>
            </a:r>
            <a:endParaRPr lang="en-US" sz="2000" dirty="0"/>
          </a:p>
        </p:txBody>
      </p:sp>
      <p:sp>
        <p:nvSpPr>
          <p:cNvPr id="7" name="Rectangle 6"/>
          <p:cNvSpPr/>
          <p:nvPr/>
        </p:nvSpPr>
        <p:spPr>
          <a:xfrm>
            <a:off x="457200" y="5760720"/>
            <a:ext cx="8229600" cy="707886"/>
          </a:xfrm>
          <a:prstGeom prst="rect">
            <a:avLst/>
          </a:prstGeom>
        </p:spPr>
        <p:txBody>
          <a:bodyPr wrap="square">
            <a:spAutoFit/>
          </a:bodyPr>
          <a:lstStyle/>
          <a:p>
            <a:r>
              <a:rPr lang="en-US" sz="1000" b="1" dirty="0">
                <a:latin typeface="+mj-lt"/>
                <a:ea typeface="Calibri" panose="020F0502020204030204" pitchFamily="34" charset="0"/>
              </a:rPr>
              <a:t>Source:</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a:p>
            <a:r>
              <a:rPr lang="en-US" sz="1000" b="1" dirty="0">
                <a:ea typeface="Calibri" panose="020F0502020204030204" pitchFamily="34" charset="0"/>
              </a:rPr>
              <a:t>Note: </a:t>
            </a:r>
            <a:r>
              <a:rPr lang="en-US" sz="1000" dirty="0">
                <a:ea typeface="Calibri" panose="020F0502020204030204" pitchFamily="34" charset="0"/>
              </a:rPr>
              <a:t>Hispanic, Border vs. Non-Border, </a:t>
            </a:r>
            <a:r>
              <a:rPr lang="en-US" sz="1000" dirty="0" smtClean="0">
                <a:ea typeface="Calibri" panose="020F0502020204030204" pitchFamily="34" charset="0"/>
              </a:rPr>
              <a:t>RR=1.02; </a:t>
            </a:r>
            <a:r>
              <a:rPr lang="en-US" sz="1000" dirty="0">
                <a:ea typeface="Calibri" panose="020F0502020204030204" pitchFamily="34" charset="0"/>
              </a:rPr>
              <a:t>Non-Hispanic, Border vs. Non-Border, </a:t>
            </a:r>
            <a:r>
              <a:rPr lang="en-US" sz="1000" dirty="0" smtClean="0">
                <a:ea typeface="Calibri" panose="020F0502020204030204" pitchFamily="34" charset="0"/>
              </a:rPr>
              <a:t>RR=0.92; </a:t>
            </a:r>
            <a:r>
              <a:rPr lang="en-US" sz="1000" dirty="0">
                <a:ea typeface="Calibri" panose="020F0502020204030204" pitchFamily="34" charset="0"/>
              </a:rPr>
              <a:t>Border, Hispanic vs. Non-Hispanic, </a:t>
            </a:r>
            <a:r>
              <a:rPr lang="en-US" sz="1000" dirty="0" smtClean="0">
                <a:ea typeface="Calibri" panose="020F0502020204030204" pitchFamily="34" charset="0"/>
              </a:rPr>
              <a:t>RR=1.12 </a:t>
            </a:r>
            <a:r>
              <a:rPr lang="en-US" sz="1000" dirty="0">
                <a:ea typeface="Calibri" panose="020F0502020204030204" pitchFamily="34" charset="0"/>
              </a:rPr>
              <a:t>(p&lt;0.05 and 10% </a:t>
            </a:r>
            <a:r>
              <a:rPr lang="en-US" sz="1000" dirty="0" smtClean="0">
                <a:ea typeface="Calibri" panose="020F0502020204030204" pitchFamily="34" charset="0"/>
              </a:rPr>
              <a:t>difference); </a:t>
            </a:r>
            <a:r>
              <a:rPr lang="en-US" sz="1000" dirty="0">
                <a:ea typeface="Calibri" panose="020F0502020204030204" pitchFamily="34" charset="0"/>
              </a:rPr>
              <a:t>Non-Border, Hispanic vs. Non-Hispanic, </a:t>
            </a:r>
            <a:r>
              <a:rPr lang="en-US" sz="1000" dirty="0" smtClean="0">
                <a:ea typeface="Calibri" panose="020F0502020204030204" pitchFamily="34" charset="0"/>
              </a:rPr>
              <a:t>RR=1.01.</a:t>
            </a:r>
            <a:endParaRPr lang="en-US" sz="1000" dirty="0">
              <a:effectLst/>
              <a:latin typeface="+mj-lt"/>
              <a:ea typeface="Calibri" panose="020F0502020204030204" pitchFamily="34" charset="0"/>
            </a:endParaRPr>
          </a:p>
        </p:txBody>
      </p:sp>
      <p:graphicFrame>
        <p:nvGraphicFramePr>
          <p:cNvPr id="8" name="Chart 7"/>
          <p:cNvGraphicFramePr/>
          <p:nvPr>
            <p:extLst>
              <p:ext uri="{D42A27DB-BD31-4B8C-83A1-F6EECF244321}">
                <p14:modId xmlns:p14="http://schemas.microsoft.com/office/powerpoint/2010/main" val="122108601"/>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302122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6"/>
          <p:cNvSpPr>
            <a:spLocks noGrp="1"/>
          </p:cNvSpPr>
          <p:nvPr>
            <p:ph type="title"/>
          </p:nvPr>
        </p:nvSpPr>
        <p:spPr>
          <a:xfrm>
            <a:off x="1524000" y="274638"/>
            <a:ext cx="6781800" cy="868362"/>
          </a:xfrm>
        </p:spPr>
        <p:txBody>
          <a:bodyPr>
            <a:noAutofit/>
          </a:bodyPr>
          <a:lstStyle/>
          <a:p>
            <a:r>
              <a:rPr lang="en-US" sz="2000" dirty="0" smtClean="0"/>
              <a:t>Peripheral Vascular Disease Among Inpatient Stays With Diabetes</a:t>
            </a:r>
            <a:endParaRPr lang="en-US" sz="2000" dirty="0"/>
          </a:p>
        </p:txBody>
      </p:sp>
      <p:sp>
        <p:nvSpPr>
          <p:cNvPr id="7" name="Rectangle 6"/>
          <p:cNvSpPr/>
          <p:nvPr/>
        </p:nvSpPr>
        <p:spPr>
          <a:xfrm>
            <a:off x="457200" y="5760720"/>
            <a:ext cx="8229600" cy="707886"/>
          </a:xfrm>
          <a:prstGeom prst="rect">
            <a:avLst/>
          </a:prstGeom>
        </p:spPr>
        <p:txBody>
          <a:bodyPr wrap="square">
            <a:spAutoFit/>
          </a:bodyPr>
          <a:lstStyle/>
          <a:p>
            <a:r>
              <a:rPr lang="en-US" sz="1000" b="1" dirty="0">
                <a:latin typeface="+mj-lt"/>
                <a:ea typeface="Calibri" panose="020F0502020204030204" pitchFamily="34" charset="0"/>
              </a:rPr>
              <a:t>Source:</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a:p>
            <a:r>
              <a:rPr lang="en-US" sz="1000" b="1" dirty="0">
                <a:ea typeface="Calibri" panose="020F0502020204030204" pitchFamily="34" charset="0"/>
              </a:rPr>
              <a:t>Note: </a:t>
            </a:r>
            <a:r>
              <a:rPr lang="en-US" sz="1000" dirty="0">
                <a:ea typeface="Calibri" panose="020F0502020204030204" pitchFamily="34" charset="0"/>
              </a:rPr>
              <a:t>Hispanic, Border vs. Non-Border, </a:t>
            </a:r>
            <a:r>
              <a:rPr lang="en-US" sz="1000" dirty="0" smtClean="0">
                <a:ea typeface="Calibri" panose="020F0502020204030204" pitchFamily="34" charset="0"/>
              </a:rPr>
              <a:t>RR=1.13 </a:t>
            </a:r>
            <a:r>
              <a:rPr lang="en-US" sz="1000" dirty="0">
                <a:ea typeface="Calibri" panose="020F0502020204030204" pitchFamily="34" charset="0"/>
              </a:rPr>
              <a:t>(p&lt;0.05 and 10% difference)</a:t>
            </a:r>
            <a:r>
              <a:rPr lang="en-US" sz="1000" dirty="0" smtClean="0">
                <a:ea typeface="Calibri" panose="020F0502020204030204" pitchFamily="34" charset="0"/>
              </a:rPr>
              <a:t>; </a:t>
            </a:r>
            <a:r>
              <a:rPr lang="en-US" sz="1000" dirty="0">
                <a:ea typeface="Calibri" panose="020F0502020204030204" pitchFamily="34" charset="0"/>
              </a:rPr>
              <a:t>Non-Hispanic, Border vs. Non-Border, </a:t>
            </a:r>
            <a:r>
              <a:rPr lang="en-US" sz="1000" dirty="0" smtClean="0">
                <a:ea typeface="Calibri" panose="020F0502020204030204" pitchFamily="34" charset="0"/>
              </a:rPr>
              <a:t>RR=0.90; </a:t>
            </a:r>
            <a:r>
              <a:rPr lang="en-US" sz="1000" dirty="0">
                <a:ea typeface="Calibri" panose="020F0502020204030204" pitchFamily="34" charset="0"/>
              </a:rPr>
              <a:t>Border, Hispanic vs. Non-Hispanic, </a:t>
            </a:r>
            <a:r>
              <a:rPr lang="en-US" sz="1000" dirty="0" smtClean="0">
                <a:ea typeface="Calibri" panose="020F0502020204030204" pitchFamily="34" charset="0"/>
              </a:rPr>
              <a:t>RR=1.13 </a:t>
            </a:r>
            <a:r>
              <a:rPr lang="en-US" sz="1000" dirty="0">
                <a:ea typeface="Calibri" panose="020F0502020204030204" pitchFamily="34" charset="0"/>
              </a:rPr>
              <a:t>(p&lt;0.05 and 10% </a:t>
            </a:r>
            <a:r>
              <a:rPr lang="en-US" sz="1000" dirty="0" smtClean="0">
                <a:ea typeface="Calibri" panose="020F0502020204030204" pitchFamily="34" charset="0"/>
              </a:rPr>
              <a:t>difference); </a:t>
            </a:r>
            <a:r>
              <a:rPr lang="en-US" sz="1000" dirty="0">
                <a:ea typeface="Calibri" panose="020F0502020204030204" pitchFamily="34" charset="0"/>
              </a:rPr>
              <a:t>Non-Border, Hispanic vs. Non-Hispanic, </a:t>
            </a:r>
            <a:r>
              <a:rPr lang="en-US" sz="1000" dirty="0" smtClean="0">
                <a:ea typeface="Calibri" panose="020F0502020204030204" pitchFamily="34" charset="0"/>
              </a:rPr>
              <a:t>RR=0.90.</a:t>
            </a:r>
            <a:endParaRPr lang="en-US" sz="1000" dirty="0">
              <a:effectLst/>
              <a:latin typeface="+mj-lt"/>
              <a:ea typeface="Calibri" panose="020F0502020204030204" pitchFamily="34" charset="0"/>
            </a:endParaRPr>
          </a:p>
        </p:txBody>
      </p:sp>
      <p:graphicFrame>
        <p:nvGraphicFramePr>
          <p:cNvPr id="8" name="Chart 7"/>
          <p:cNvGraphicFramePr/>
          <p:nvPr>
            <p:extLst>
              <p:ext uri="{D42A27DB-BD31-4B8C-83A1-F6EECF244321}">
                <p14:modId xmlns:p14="http://schemas.microsoft.com/office/powerpoint/2010/main" val="1507907125"/>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1802940"/>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6"/>
          <p:cNvSpPr>
            <a:spLocks noGrp="1"/>
          </p:cNvSpPr>
          <p:nvPr>
            <p:ph type="title"/>
          </p:nvPr>
        </p:nvSpPr>
        <p:spPr>
          <a:xfrm>
            <a:off x="1524000" y="274638"/>
            <a:ext cx="6781800" cy="868362"/>
          </a:xfrm>
        </p:spPr>
        <p:txBody>
          <a:bodyPr>
            <a:noAutofit/>
          </a:bodyPr>
          <a:lstStyle/>
          <a:p>
            <a:r>
              <a:rPr lang="en-US" sz="2000" dirty="0" smtClean="0"/>
              <a:t>Paralysis Among Inpatient Stays With Diabetes</a:t>
            </a:r>
            <a:endParaRPr lang="en-US" sz="2000" dirty="0"/>
          </a:p>
        </p:txBody>
      </p:sp>
      <p:sp>
        <p:nvSpPr>
          <p:cNvPr id="7" name="Rectangle 6"/>
          <p:cNvSpPr/>
          <p:nvPr/>
        </p:nvSpPr>
        <p:spPr>
          <a:xfrm>
            <a:off x="457200" y="5760720"/>
            <a:ext cx="8229600" cy="707886"/>
          </a:xfrm>
          <a:prstGeom prst="rect">
            <a:avLst/>
          </a:prstGeom>
        </p:spPr>
        <p:txBody>
          <a:bodyPr wrap="square">
            <a:spAutoFit/>
          </a:bodyPr>
          <a:lstStyle/>
          <a:p>
            <a:r>
              <a:rPr lang="en-US" sz="1000" b="1" dirty="0">
                <a:latin typeface="+mj-lt"/>
                <a:ea typeface="Calibri" panose="020F0502020204030204" pitchFamily="34" charset="0"/>
              </a:rPr>
              <a:t>Source:</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a:p>
            <a:r>
              <a:rPr lang="en-US" sz="1000" b="1" dirty="0">
                <a:ea typeface="Calibri" panose="020F0502020204030204" pitchFamily="34" charset="0"/>
              </a:rPr>
              <a:t>Note: </a:t>
            </a:r>
            <a:r>
              <a:rPr lang="en-US" sz="1000" dirty="0">
                <a:ea typeface="Calibri" panose="020F0502020204030204" pitchFamily="34" charset="0"/>
              </a:rPr>
              <a:t>Hispanic, Border vs. Non-Border, </a:t>
            </a:r>
            <a:r>
              <a:rPr lang="en-US" sz="1000" dirty="0" smtClean="0">
                <a:ea typeface="Calibri" panose="020F0502020204030204" pitchFamily="34" charset="0"/>
              </a:rPr>
              <a:t>RR=1.06; </a:t>
            </a:r>
            <a:r>
              <a:rPr lang="en-US" sz="1000" dirty="0">
                <a:ea typeface="Calibri" panose="020F0502020204030204" pitchFamily="34" charset="0"/>
              </a:rPr>
              <a:t>Non-Hispanic, Border vs. Non-Border, </a:t>
            </a:r>
            <a:r>
              <a:rPr lang="en-US" sz="1000" dirty="0" smtClean="0">
                <a:ea typeface="Calibri" panose="020F0502020204030204" pitchFamily="34" charset="0"/>
              </a:rPr>
              <a:t>RR=0.90 (</a:t>
            </a:r>
            <a:r>
              <a:rPr lang="en-US" sz="1000" dirty="0">
                <a:ea typeface="Calibri" panose="020F0502020204030204" pitchFamily="34" charset="0"/>
              </a:rPr>
              <a:t>p&lt;0.05 and 10% </a:t>
            </a:r>
            <a:r>
              <a:rPr lang="en-US" sz="1000" dirty="0" smtClean="0">
                <a:ea typeface="Calibri" panose="020F0502020204030204" pitchFamily="34" charset="0"/>
              </a:rPr>
              <a:t>difference); </a:t>
            </a:r>
            <a:r>
              <a:rPr lang="en-US" sz="1000" dirty="0">
                <a:ea typeface="Calibri" panose="020F0502020204030204" pitchFamily="34" charset="0"/>
              </a:rPr>
              <a:t>Border, Hispanic vs. Non-Hispanic, </a:t>
            </a:r>
            <a:r>
              <a:rPr lang="en-US" sz="1000" dirty="0" smtClean="0">
                <a:ea typeface="Calibri" panose="020F0502020204030204" pitchFamily="34" charset="0"/>
              </a:rPr>
              <a:t>RR=1.11 </a:t>
            </a:r>
            <a:r>
              <a:rPr lang="en-US" sz="1000" dirty="0">
                <a:ea typeface="Calibri" panose="020F0502020204030204" pitchFamily="34" charset="0"/>
              </a:rPr>
              <a:t>(p&lt;0.05 and 10% </a:t>
            </a:r>
            <a:r>
              <a:rPr lang="en-US" sz="1000" dirty="0" smtClean="0">
                <a:ea typeface="Calibri" panose="020F0502020204030204" pitchFamily="34" charset="0"/>
              </a:rPr>
              <a:t>difference); </a:t>
            </a:r>
            <a:r>
              <a:rPr lang="en-US" sz="1000" dirty="0">
                <a:ea typeface="Calibri" panose="020F0502020204030204" pitchFamily="34" charset="0"/>
              </a:rPr>
              <a:t>Non-Border, Hispanic vs. Non-Hispanic, </a:t>
            </a:r>
            <a:r>
              <a:rPr lang="en-US" sz="1000" dirty="0" smtClean="0">
                <a:ea typeface="Calibri" panose="020F0502020204030204" pitchFamily="34" charset="0"/>
              </a:rPr>
              <a:t>RR=0.94.</a:t>
            </a:r>
            <a:endParaRPr lang="en-US" sz="1000" dirty="0">
              <a:effectLst/>
              <a:latin typeface="+mj-lt"/>
              <a:ea typeface="Calibri" panose="020F0502020204030204" pitchFamily="34" charset="0"/>
            </a:endParaRPr>
          </a:p>
        </p:txBody>
      </p:sp>
      <p:graphicFrame>
        <p:nvGraphicFramePr>
          <p:cNvPr id="8" name="Chart 7"/>
          <p:cNvGraphicFramePr/>
          <p:nvPr>
            <p:extLst>
              <p:ext uri="{D42A27DB-BD31-4B8C-83A1-F6EECF244321}">
                <p14:modId xmlns:p14="http://schemas.microsoft.com/office/powerpoint/2010/main" val="2557344556"/>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4685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Hispanic Mothers and Children</a:t>
            </a:r>
            <a:endParaRPr lang="en-US" dirty="0"/>
          </a:p>
        </p:txBody>
      </p:sp>
      <p:sp>
        <p:nvSpPr>
          <p:cNvPr id="3" name="Content Placeholder 2"/>
          <p:cNvSpPr>
            <a:spLocks noGrp="1"/>
          </p:cNvSpPr>
          <p:nvPr>
            <p:ph idx="1"/>
          </p:nvPr>
        </p:nvSpPr>
        <p:spPr/>
        <p:txBody>
          <a:bodyPr>
            <a:normAutofit lnSpcReduction="10000"/>
          </a:bodyPr>
          <a:lstStyle/>
          <a:p>
            <a:r>
              <a:rPr lang="en-US" dirty="0" smtClean="0"/>
              <a:t>About 84% of Hispanic mothers receive early prenatal care compared with 87% of White mothers.</a:t>
            </a:r>
          </a:p>
          <a:p>
            <a:r>
              <a:rPr lang="en-US" dirty="0" smtClean="0"/>
              <a:t>Most Hispanic populations have lower infant mortality rates than Whites.</a:t>
            </a:r>
          </a:p>
          <a:p>
            <a:pPr lvl="1"/>
            <a:r>
              <a:rPr lang="en-US" dirty="0" smtClean="0"/>
              <a:t>Infant mortality rates range from 3.0 for Cuban Americans to 5.9 for Puerto Ricans compared with 5.1 for non-Hispanic Whites.</a:t>
            </a:r>
          </a:p>
          <a:p>
            <a:pPr lvl="1"/>
            <a:r>
              <a:rPr lang="en-US" dirty="0" smtClean="0"/>
              <a:t>Congenital malformation, low </a:t>
            </a:r>
            <a:r>
              <a:rPr lang="en-US" dirty="0" err="1" smtClean="0"/>
              <a:t>birthweight</a:t>
            </a:r>
            <a:r>
              <a:rPr lang="en-US" dirty="0" smtClean="0"/>
              <a:t>, and maternal complications are the leading causes of infant mortality among Hispanics.</a:t>
            </a:r>
          </a:p>
          <a:p>
            <a:endParaRPr lang="en-US" dirty="0" smtClean="0"/>
          </a:p>
        </p:txBody>
      </p:sp>
    </p:spTree>
    <p:extLst>
      <p:ext uri="{BB962C8B-B14F-4D97-AF65-F5344CB8AC3E}">
        <p14:creationId xmlns:p14="http://schemas.microsoft.com/office/powerpoint/2010/main" val="325626016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6"/>
          <p:cNvSpPr>
            <a:spLocks noGrp="1"/>
          </p:cNvSpPr>
          <p:nvPr>
            <p:ph type="title"/>
          </p:nvPr>
        </p:nvSpPr>
        <p:spPr>
          <a:xfrm>
            <a:off x="1524000" y="274638"/>
            <a:ext cx="6781800" cy="868362"/>
          </a:xfrm>
        </p:spPr>
        <p:txBody>
          <a:bodyPr>
            <a:noAutofit/>
          </a:bodyPr>
          <a:lstStyle/>
          <a:p>
            <a:r>
              <a:rPr lang="en-US" sz="2000" dirty="0" smtClean="0"/>
              <a:t>Neurologic Disorders Among Inpatient Stays With Diabetes</a:t>
            </a:r>
            <a:endParaRPr lang="en-US" sz="2000" dirty="0"/>
          </a:p>
        </p:txBody>
      </p:sp>
      <p:sp>
        <p:nvSpPr>
          <p:cNvPr id="7" name="Rectangle 6"/>
          <p:cNvSpPr/>
          <p:nvPr/>
        </p:nvSpPr>
        <p:spPr>
          <a:xfrm>
            <a:off x="457200" y="5760720"/>
            <a:ext cx="8229600" cy="861774"/>
          </a:xfrm>
          <a:prstGeom prst="rect">
            <a:avLst/>
          </a:prstGeom>
        </p:spPr>
        <p:txBody>
          <a:bodyPr wrap="square">
            <a:spAutoFit/>
          </a:bodyPr>
          <a:lstStyle/>
          <a:p>
            <a:r>
              <a:rPr lang="en-US" sz="1000" b="1" dirty="0">
                <a:latin typeface="+mj-lt"/>
                <a:ea typeface="Calibri" panose="020F0502020204030204" pitchFamily="34" charset="0"/>
              </a:rPr>
              <a:t>Source:</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a:p>
            <a:r>
              <a:rPr lang="en-US" sz="1000" b="1" dirty="0">
                <a:ea typeface="Calibri" panose="020F0502020204030204" pitchFamily="34" charset="0"/>
              </a:rPr>
              <a:t>Note: </a:t>
            </a:r>
            <a:r>
              <a:rPr lang="en-US" sz="1000" dirty="0">
                <a:ea typeface="Calibri" panose="020F0502020204030204" pitchFamily="34" charset="0"/>
              </a:rPr>
              <a:t>Hispanic, Border vs. Non-Border, </a:t>
            </a:r>
            <a:r>
              <a:rPr lang="en-US" sz="1000" dirty="0" smtClean="0">
                <a:ea typeface="Calibri" panose="020F0502020204030204" pitchFamily="34" charset="0"/>
              </a:rPr>
              <a:t>RR=1.16 (</a:t>
            </a:r>
            <a:r>
              <a:rPr lang="en-US" sz="1000" dirty="0">
                <a:ea typeface="Calibri" panose="020F0502020204030204" pitchFamily="34" charset="0"/>
              </a:rPr>
              <a:t>p&lt;0.05 and 10% </a:t>
            </a:r>
            <a:r>
              <a:rPr lang="en-US" sz="1000" dirty="0" smtClean="0">
                <a:ea typeface="Calibri" panose="020F0502020204030204" pitchFamily="34" charset="0"/>
              </a:rPr>
              <a:t>difference); </a:t>
            </a:r>
            <a:r>
              <a:rPr lang="en-US" sz="1000" dirty="0">
                <a:ea typeface="Calibri" panose="020F0502020204030204" pitchFamily="34" charset="0"/>
              </a:rPr>
              <a:t>Non-Hispanic, Border vs. Non-Border, </a:t>
            </a:r>
            <a:r>
              <a:rPr lang="en-US" sz="1000" dirty="0" smtClean="0">
                <a:ea typeface="Calibri" panose="020F0502020204030204" pitchFamily="34" charset="0"/>
              </a:rPr>
              <a:t>RR=0.97; </a:t>
            </a:r>
            <a:r>
              <a:rPr lang="en-US" sz="1000" dirty="0">
                <a:ea typeface="Calibri" panose="020F0502020204030204" pitchFamily="34" charset="0"/>
              </a:rPr>
              <a:t>Border, Hispanic vs. Non-Hispanic, </a:t>
            </a:r>
            <a:r>
              <a:rPr lang="en-US" sz="1000" dirty="0" smtClean="0">
                <a:ea typeface="Calibri" panose="020F0502020204030204" pitchFamily="34" charset="0"/>
              </a:rPr>
              <a:t>RR=0.90 </a:t>
            </a:r>
            <a:r>
              <a:rPr lang="en-US" sz="1000" dirty="0">
                <a:ea typeface="Calibri" panose="020F0502020204030204" pitchFamily="34" charset="0"/>
              </a:rPr>
              <a:t>(p&lt;0.05 and 10% </a:t>
            </a:r>
            <a:r>
              <a:rPr lang="en-US" sz="1000" dirty="0" smtClean="0">
                <a:ea typeface="Calibri" panose="020F0502020204030204" pitchFamily="34" charset="0"/>
              </a:rPr>
              <a:t>difference); </a:t>
            </a:r>
            <a:r>
              <a:rPr lang="en-US" sz="1000" dirty="0">
                <a:ea typeface="Calibri" panose="020F0502020204030204" pitchFamily="34" charset="0"/>
              </a:rPr>
              <a:t>Non-Border, Hispanic vs. Non-Hispanic, </a:t>
            </a:r>
            <a:r>
              <a:rPr lang="en-US" sz="1000" dirty="0" smtClean="0">
                <a:ea typeface="Calibri" panose="020F0502020204030204" pitchFamily="34" charset="0"/>
              </a:rPr>
              <a:t>RR=0.75</a:t>
            </a:r>
            <a:r>
              <a:rPr lang="en-US" sz="1000" dirty="0">
                <a:ea typeface="Calibri" panose="020F0502020204030204" pitchFamily="34" charset="0"/>
              </a:rPr>
              <a:t> </a:t>
            </a:r>
            <a:r>
              <a:rPr lang="en-US" sz="1000" dirty="0" smtClean="0">
                <a:ea typeface="Calibri" panose="020F0502020204030204" pitchFamily="34" charset="0"/>
              </a:rPr>
              <a:t>(p&lt;0.05 </a:t>
            </a:r>
            <a:r>
              <a:rPr lang="en-US" sz="1000" dirty="0">
                <a:ea typeface="Calibri" panose="020F0502020204030204" pitchFamily="34" charset="0"/>
              </a:rPr>
              <a:t>and 10% </a:t>
            </a:r>
            <a:r>
              <a:rPr lang="en-US" sz="1000" dirty="0" smtClean="0">
                <a:ea typeface="Calibri" panose="020F0502020204030204" pitchFamily="34" charset="0"/>
              </a:rPr>
              <a:t>difference).</a:t>
            </a:r>
            <a:endParaRPr lang="en-US" sz="1000" dirty="0">
              <a:effectLst/>
              <a:latin typeface="+mj-lt"/>
              <a:ea typeface="Calibri" panose="020F0502020204030204" pitchFamily="34" charset="0"/>
            </a:endParaRPr>
          </a:p>
        </p:txBody>
      </p:sp>
      <p:graphicFrame>
        <p:nvGraphicFramePr>
          <p:cNvPr id="8" name="Chart 7"/>
          <p:cNvGraphicFramePr/>
          <p:nvPr>
            <p:extLst>
              <p:ext uri="{D42A27DB-BD31-4B8C-83A1-F6EECF244321}">
                <p14:modId xmlns:p14="http://schemas.microsoft.com/office/powerpoint/2010/main" val="1921096324"/>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9303095"/>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590800"/>
            <a:ext cx="7772400" cy="1362075"/>
          </a:xfrm>
        </p:spPr>
        <p:txBody>
          <a:bodyPr>
            <a:normAutofit/>
          </a:bodyPr>
          <a:lstStyle/>
          <a:p>
            <a:r>
              <a:rPr lang="en-US" dirty="0"/>
              <a:t>Hospital Care on the </a:t>
            </a:r>
            <a:r>
              <a:rPr lang="en-US" dirty="0" smtClean="0"/>
              <a:t>U.S</a:t>
            </a:r>
            <a:r>
              <a:rPr lang="en-US" dirty="0"/>
              <a:t>.-Mexico Border</a:t>
            </a:r>
            <a:br>
              <a:rPr lang="en-US" dirty="0"/>
            </a:br>
            <a:r>
              <a:rPr lang="en-US" dirty="0" smtClean="0"/>
              <a:t>Complications among inpatient Hospital stays For mental health or substance abuse</a:t>
            </a:r>
            <a:endParaRPr lang="en-US" dirty="0"/>
          </a:p>
        </p:txBody>
      </p:sp>
    </p:spTree>
    <p:extLst>
      <p:ext uri="{BB962C8B-B14F-4D97-AF65-F5344CB8AC3E}">
        <p14:creationId xmlns:p14="http://schemas.microsoft.com/office/powerpoint/2010/main" val="36469979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034761898"/>
              </p:ext>
            </p:extLst>
          </p:nvPr>
        </p:nvGraphicFramePr>
        <p:xfrm>
          <a:off x="459270" y="1447800"/>
          <a:ext cx="8229601" cy="4084320"/>
        </p:xfrm>
        <a:graphic>
          <a:graphicData uri="http://schemas.openxmlformats.org/drawingml/2006/table">
            <a:tbl>
              <a:tblPr firstRow="1" bandRow="1">
                <a:tableStyleId>{5C22544A-7EE6-4342-B048-85BDC9FD1C3A}</a:tableStyleId>
              </a:tblPr>
              <a:tblGrid>
                <a:gridCol w="2743201">
                  <a:extLst>
                    <a:ext uri="{9D8B030D-6E8A-4147-A177-3AD203B41FA5}">
                      <a16:colId xmlns:a16="http://schemas.microsoft.com/office/drawing/2014/main" val="20000"/>
                    </a:ext>
                  </a:extLst>
                </a:gridCol>
                <a:gridCol w="1327356">
                  <a:extLst>
                    <a:ext uri="{9D8B030D-6E8A-4147-A177-3AD203B41FA5}">
                      <a16:colId xmlns:a16="http://schemas.microsoft.com/office/drawing/2014/main" val="20001"/>
                    </a:ext>
                  </a:extLst>
                </a:gridCol>
                <a:gridCol w="1327356">
                  <a:extLst>
                    <a:ext uri="{9D8B030D-6E8A-4147-A177-3AD203B41FA5}">
                      <a16:colId xmlns:a16="http://schemas.microsoft.com/office/drawing/2014/main" val="20002"/>
                    </a:ext>
                  </a:extLst>
                </a:gridCol>
                <a:gridCol w="1415844">
                  <a:extLst>
                    <a:ext uri="{9D8B030D-6E8A-4147-A177-3AD203B41FA5}">
                      <a16:colId xmlns:a16="http://schemas.microsoft.com/office/drawing/2014/main" val="20003"/>
                    </a:ext>
                  </a:extLst>
                </a:gridCol>
                <a:gridCol w="1415844">
                  <a:extLst>
                    <a:ext uri="{9D8B030D-6E8A-4147-A177-3AD203B41FA5}">
                      <a16:colId xmlns:a16="http://schemas.microsoft.com/office/drawing/2014/main" val="20004"/>
                    </a:ext>
                  </a:extLst>
                </a:gridCol>
              </a:tblGrid>
              <a:tr h="0">
                <a:tc rowSpan="3">
                  <a:txBody>
                    <a:bodyPr/>
                    <a:lstStyle/>
                    <a:p>
                      <a:r>
                        <a:rPr lang="en-US" sz="1400" b="1" kern="1200" dirty="0" smtClean="0">
                          <a:solidFill>
                            <a:schemeClr val="lt1"/>
                          </a:solidFill>
                          <a:latin typeface="+mn-lt"/>
                          <a:ea typeface="+mn-ea"/>
                          <a:cs typeface="+mn-cs"/>
                        </a:rPr>
                        <a:t>Type of</a:t>
                      </a:r>
                      <a:r>
                        <a:rPr lang="en-US" sz="1400" b="1" kern="1200" baseline="0" dirty="0" smtClean="0">
                          <a:solidFill>
                            <a:schemeClr val="lt1"/>
                          </a:solidFill>
                          <a:latin typeface="+mn-lt"/>
                          <a:ea typeface="+mn-ea"/>
                          <a:cs typeface="+mn-cs"/>
                        </a:rPr>
                        <a:t> Complication</a:t>
                      </a:r>
                      <a:endParaRPr lang="en-US" sz="1400" b="1" dirty="0">
                        <a:solidFill>
                          <a:schemeClr val="bg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sz="1400" dirty="0" smtClean="0">
                          <a:latin typeface="+mn-lt"/>
                        </a:rPr>
                        <a:t>Ratio</a:t>
                      </a:r>
                      <a:r>
                        <a:rPr lang="en-US" sz="1400" baseline="0" dirty="0" smtClean="0">
                          <a:latin typeface="+mn-lt"/>
                        </a:rPr>
                        <a:t> of Percentage of Stays With Complication</a:t>
                      </a:r>
                      <a:endParaRPr lang="en-US" sz="1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0">
                <a:tc vMerge="1">
                  <a:txBody>
                    <a:bodyPr/>
                    <a:lstStyle/>
                    <a:p>
                      <a:endParaRPr lang="en-US"/>
                    </a:p>
                  </a:txBody>
                  <a:tcPr/>
                </a:tc>
                <a:tc gridSpan="2">
                  <a:txBody>
                    <a:bodyPr/>
                    <a:lstStyle/>
                    <a:p>
                      <a:pPr algn="ctr"/>
                      <a:r>
                        <a:rPr lang="en-US" sz="1400" b="1" dirty="0" smtClean="0">
                          <a:solidFill>
                            <a:schemeClr val="bg1"/>
                          </a:solidFill>
                          <a:latin typeface="+mn-lt"/>
                        </a:rPr>
                        <a:t>Hispanics</a:t>
                      </a:r>
                      <a:r>
                        <a:rPr lang="en-US" sz="1400" b="1" baseline="0" dirty="0" smtClean="0">
                          <a:solidFill>
                            <a:schemeClr val="bg1"/>
                          </a:solidFill>
                          <a:latin typeface="+mn-lt"/>
                        </a:rPr>
                        <a:t> vs. Non-Hispanics</a:t>
                      </a:r>
                      <a:endParaRPr lang="en-US" sz="1400" b="1" dirty="0">
                        <a:solidFill>
                          <a:schemeClr val="bg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endParaRPr lang="en-US" sz="1400" b="1" dirty="0">
                        <a:solidFill>
                          <a:schemeClr val="bg1"/>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gridSpan="2">
                  <a:txBody>
                    <a:bodyPr/>
                    <a:lstStyle/>
                    <a:p>
                      <a:pPr algn="ctr"/>
                      <a:r>
                        <a:rPr lang="en-US" sz="1400" b="1" dirty="0" smtClean="0">
                          <a:solidFill>
                            <a:schemeClr val="bg1"/>
                          </a:solidFill>
                          <a:latin typeface="+mn-lt"/>
                        </a:rPr>
                        <a:t>Border vs. Non-Border Counties</a:t>
                      </a:r>
                      <a:endParaRPr lang="en-US" sz="1400" b="1" dirty="0">
                        <a:solidFill>
                          <a:schemeClr val="bg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endParaRPr lang="en-US" sz="1400" b="1" dirty="0">
                        <a:solidFill>
                          <a:schemeClr val="bg1"/>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0">
                <a:tc vMerge="1">
                  <a:txBody>
                    <a:bodyPr/>
                    <a:lstStyle/>
                    <a:p>
                      <a:endParaRPr lang="en-US" dirty="0"/>
                    </a:p>
                  </a:txBody>
                  <a:tcPr/>
                </a:tc>
                <a:tc>
                  <a:txBody>
                    <a:bodyPr/>
                    <a:lstStyle/>
                    <a:p>
                      <a:pPr algn="ctr"/>
                      <a:r>
                        <a:rPr lang="en-US" sz="1400" b="1" dirty="0" smtClean="0">
                          <a:solidFill>
                            <a:schemeClr val="bg1"/>
                          </a:solidFill>
                          <a:latin typeface="+mn-lt"/>
                        </a:rPr>
                        <a:t>Border Counties</a:t>
                      </a:r>
                      <a:endParaRPr lang="en-US" sz="1400" b="1" dirty="0">
                        <a:solidFill>
                          <a:schemeClr val="bg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400" b="1" dirty="0" smtClean="0">
                          <a:solidFill>
                            <a:schemeClr val="bg1"/>
                          </a:solidFill>
                          <a:latin typeface="+mn-lt"/>
                        </a:rPr>
                        <a:t>Non-Border</a:t>
                      </a:r>
                      <a:endParaRPr lang="en-US" sz="1400" b="1" dirty="0">
                        <a:solidFill>
                          <a:schemeClr val="bg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400" b="1" dirty="0" smtClean="0">
                          <a:solidFill>
                            <a:schemeClr val="bg1"/>
                          </a:solidFill>
                          <a:latin typeface="+mn-lt"/>
                        </a:rPr>
                        <a:t>Hispanics</a:t>
                      </a:r>
                      <a:endParaRPr lang="en-US" sz="1400" b="1" dirty="0">
                        <a:solidFill>
                          <a:schemeClr val="bg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400" b="1" dirty="0" smtClean="0">
                          <a:solidFill>
                            <a:schemeClr val="bg1"/>
                          </a:solidFill>
                          <a:latin typeface="+mn-lt"/>
                        </a:rPr>
                        <a:t>Non-Hispanics</a:t>
                      </a:r>
                      <a:endParaRPr lang="en-US" sz="1400" b="1" dirty="0">
                        <a:solidFill>
                          <a:schemeClr val="bg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0">
                <a:tc>
                  <a:txBody>
                    <a:bodyPr/>
                    <a:lstStyle/>
                    <a:p>
                      <a:pPr algn="l"/>
                      <a:r>
                        <a:rPr lang="en-US" sz="1400" dirty="0" smtClean="0">
                          <a:solidFill>
                            <a:schemeClr val="tx1"/>
                          </a:solidFill>
                          <a:latin typeface="+mn-lt"/>
                        </a:rPr>
                        <a:t>Liver disease</a:t>
                      </a:r>
                      <a:endParaRPr lang="en-US" sz="14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rgbClr val="C00000"/>
                          </a:solidFill>
                          <a:latin typeface="+mn-lt"/>
                        </a:rPr>
                        <a:t>1.30</a:t>
                      </a:r>
                      <a:endParaRPr lang="en-US" sz="1400" b="0" i="0" u="none" strike="noStrike" dirty="0">
                        <a:solidFill>
                          <a:srgbClr val="C00000"/>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400" b="0" i="0" u="none" strike="noStrike" dirty="0" smtClean="0">
                          <a:solidFill>
                            <a:srgbClr val="C00000"/>
                          </a:solidFill>
                          <a:latin typeface="+mn-lt"/>
                        </a:rPr>
                        <a:t>1.59</a:t>
                      </a:r>
                      <a:endParaRPr lang="en-US" sz="1400" b="0" i="0" u="none" strike="noStrike" dirty="0">
                        <a:solidFill>
                          <a:srgbClr val="C00000"/>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400" b="0" i="0" u="none" strike="noStrike" dirty="0" smtClean="0">
                          <a:solidFill>
                            <a:schemeClr val="accent3">
                              <a:lumMod val="50000"/>
                            </a:schemeClr>
                          </a:solidFill>
                          <a:latin typeface="+mn-lt"/>
                        </a:rPr>
                        <a:t>0.84</a:t>
                      </a:r>
                      <a:endParaRPr lang="en-US" sz="1400" b="0" i="0" u="none" strike="noStrike" dirty="0">
                        <a:solidFill>
                          <a:schemeClr val="accent3">
                            <a:lumMod val="50000"/>
                          </a:schemeClr>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400" b="0" i="0" u="none" strike="noStrike" dirty="0" smtClean="0">
                          <a:solidFill>
                            <a:schemeClr val="tx1"/>
                          </a:solidFill>
                          <a:latin typeface="+mn-lt"/>
                        </a:rPr>
                        <a:t>1.02</a:t>
                      </a:r>
                      <a:endParaRPr lang="en-US" sz="1400" b="0" i="0" u="none" strike="noStrike" dirty="0">
                        <a:solidFill>
                          <a:schemeClr val="tx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algn="l"/>
                      <a:r>
                        <a:rPr lang="en-US" sz="1400" dirty="0" smtClean="0">
                          <a:solidFill>
                            <a:schemeClr val="tx1"/>
                          </a:solidFill>
                          <a:latin typeface="+mn-lt"/>
                        </a:rPr>
                        <a:t>Hypertension</a:t>
                      </a:r>
                      <a:endParaRPr lang="en-US" sz="14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tx1"/>
                          </a:solidFill>
                          <a:latin typeface="+mn-lt"/>
                        </a:rPr>
                        <a:t>1.00</a:t>
                      </a:r>
                      <a:endParaRPr lang="en-US" sz="1400" b="0" i="0" u="none" strike="noStrike" dirty="0">
                        <a:solidFill>
                          <a:schemeClr val="tx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accent3">
                              <a:lumMod val="50000"/>
                            </a:schemeClr>
                          </a:solidFill>
                          <a:latin typeface="+mn-lt"/>
                        </a:rPr>
                        <a:t>0.87</a:t>
                      </a:r>
                      <a:endParaRPr lang="en-US" sz="1400" b="0" i="0" u="none" strike="noStrike" dirty="0">
                        <a:solidFill>
                          <a:schemeClr val="accent3">
                            <a:lumMod val="50000"/>
                          </a:schemeClr>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400" b="0" i="0" u="none" strike="noStrike" dirty="0" smtClean="0">
                          <a:solidFill>
                            <a:schemeClr val="tx1"/>
                          </a:solidFill>
                          <a:latin typeface="+mn-lt"/>
                        </a:rPr>
                        <a:t>1.08</a:t>
                      </a:r>
                      <a:endParaRPr lang="en-US" sz="1400" b="0" i="0" u="none" strike="noStrike" dirty="0">
                        <a:solidFill>
                          <a:schemeClr val="tx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tx1"/>
                          </a:solidFill>
                          <a:latin typeface="+mn-lt"/>
                        </a:rPr>
                        <a:t>0.94</a:t>
                      </a:r>
                      <a:endParaRPr lang="en-US" sz="1400" b="0" i="0" u="none" strike="noStrike" dirty="0">
                        <a:solidFill>
                          <a:schemeClr val="tx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algn="l"/>
                      <a:r>
                        <a:rPr lang="en-US" sz="1400" dirty="0" smtClean="0">
                          <a:solidFill>
                            <a:schemeClr val="tx1"/>
                          </a:solidFill>
                          <a:latin typeface="+mn-lt"/>
                        </a:rPr>
                        <a:t>Fluid and electrolyte disorders</a:t>
                      </a:r>
                      <a:endParaRPr lang="en-US" sz="14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tx1"/>
                          </a:solidFill>
                          <a:latin typeface="+mn-lt"/>
                        </a:rPr>
                        <a:t>1.04</a:t>
                      </a:r>
                      <a:endParaRPr lang="en-US" sz="1400" b="0" i="0" u="none" strike="noStrike" dirty="0">
                        <a:solidFill>
                          <a:schemeClr val="tx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tx1"/>
                          </a:solidFill>
                          <a:latin typeface="+mn-lt"/>
                        </a:rPr>
                        <a:t>0.94</a:t>
                      </a:r>
                      <a:endParaRPr lang="en-US" sz="1400" b="0" i="0" u="none" strike="noStrike" dirty="0">
                        <a:solidFill>
                          <a:schemeClr val="tx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rgbClr val="C00000"/>
                          </a:solidFill>
                          <a:latin typeface="+mn-lt"/>
                        </a:rPr>
                        <a:t>1.11</a:t>
                      </a:r>
                      <a:endParaRPr lang="en-US" sz="1400" b="0" i="0" u="none" strike="noStrike" dirty="0">
                        <a:solidFill>
                          <a:srgbClr val="C00000"/>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400" b="0" i="0" u="none" strike="noStrike" dirty="0" smtClean="0">
                          <a:solidFill>
                            <a:schemeClr val="tx1"/>
                          </a:solidFill>
                          <a:latin typeface="+mn-lt"/>
                        </a:rPr>
                        <a:t>1.01</a:t>
                      </a:r>
                      <a:endParaRPr lang="en-US" sz="1400" b="0" i="0" u="none" strike="noStrike" dirty="0">
                        <a:solidFill>
                          <a:schemeClr val="tx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0">
                <a:tc>
                  <a:txBody>
                    <a:bodyPr/>
                    <a:lstStyle/>
                    <a:p>
                      <a:pPr algn="l"/>
                      <a:r>
                        <a:rPr lang="en-US" sz="1400" b="0" dirty="0" smtClean="0">
                          <a:solidFill>
                            <a:schemeClr val="tx1"/>
                          </a:solidFill>
                          <a:latin typeface="+mn-lt"/>
                        </a:rPr>
                        <a:t>Deficiency anemia</a:t>
                      </a:r>
                      <a:endParaRPr lang="en-US" sz="14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rgbClr val="C00000"/>
                          </a:solidFill>
                          <a:latin typeface="+mn-lt"/>
                        </a:rPr>
                        <a:t>1.32</a:t>
                      </a:r>
                      <a:endParaRPr lang="en-US" sz="1400" b="0" i="0" u="none" strike="noStrike" dirty="0">
                        <a:solidFill>
                          <a:srgbClr val="C00000"/>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400" b="0" i="0" u="none" strike="noStrike" dirty="0" smtClean="0">
                          <a:solidFill>
                            <a:schemeClr val="tx1"/>
                          </a:solidFill>
                          <a:latin typeface="+mn-lt"/>
                        </a:rPr>
                        <a:t>1.07</a:t>
                      </a:r>
                      <a:endParaRPr lang="en-US" sz="1400" b="0" i="0" u="none" strike="noStrike" dirty="0">
                        <a:solidFill>
                          <a:schemeClr val="tx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tx1"/>
                          </a:solidFill>
                          <a:latin typeface="+mn-lt"/>
                        </a:rPr>
                        <a:t>1.05</a:t>
                      </a:r>
                      <a:endParaRPr lang="en-US" sz="1400" b="0" i="0" u="none" strike="noStrike" dirty="0">
                        <a:solidFill>
                          <a:schemeClr val="tx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accent3">
                              <a:lumMod val="50000"/>
                            </a:schemeClr>
                          </a:solidFill>
                          <a:latin typeface="+mn-lt"/>
                        </a:rPr>
                        <a:t>0.85</a:t>
                      </a:r>
                      <a:endParaRPr lang="en-US" sz="1400" b="0" i="0" u="none" strike="noStrike" dirty="0">
                        <a:solidFill>
                          <a:schemeClr val="accent3">
                            <a:lumMod val="50000"/>
                          </a:schemeClr>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6"/>
                  </a:ext>
                </a:extLst>
              </a:tr>
              <a:tr h="0">
                <a:tc>
                  <a:txBody>
                    <a:bodyPr/>
                    <a:lstStyle/>
                    <a:p>
                      <a:pPr algn="l"/>
                      <a:r>
                        <a:rPr lang="en-US" sz="1400" b="0" dirty="0" smtClean="0">
                          <a:solidFill>
                            <a:schemeClr val="tx1"/>
                          </a:solidFill>
                          <a:latin typeface="+mn-lt"/>
                        </a:rPr>
                        <a:t>Other neurologic</a:t>
                      </a:r>
                      <a:r>
                        <a:rPr lang="en-US" sz="1400" b="0" baseline="0" dirty="0" smtClean="0">
                          <a:solidFill>
                            <a:schemeClr val="tx1"/>
                          </a:solidFill>
                          <a:latin typeface="+mn-lt"/>
                        </a:rPr>
                        <a:t> disorders</a:t>
                      </a:r>
                      <a:endParaRPr lang="en-US" sz="14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tx1"/>
                          </a:solidFill>
                          <a:latin typeface="+mn-lt"/>
                        </a:rPr>
                        <a:t>1.08</a:t>
                      </a:r>
                      <a:endParaRPr lang="en-US" sz="1400" b="0" i="0" u="none" strike="noStrike" dirty="0">
                        <a:solidFill>
                          <a:schemeClr val="tx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accent3">
                              <a:lumMod val="50000"/>
                            </a:schemeClr>
                          </a:solidFill>
                          <a:latin typeface="+mn-lt"/>
                        </a:rPr>
                        <a:t>0.87</a:t>
                      </a:r>
                      <a:endParaRPr lang="en-US" sz="1400" b="0" i="0" u="none" strike="noStrike" dirty="0">
                        <a:solidFill>
                          <a:schemeClr val="accent3">
                            <a:lumMod val="50000"/>
                          </a:schemeClr>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400" b="0" i="0" u="none" strike="noStrike" dirty="0" smtClean="0">
                          <a:solidFill>
                            <a:srgbClr val="C00000"/>
                          </a:solidFill>
                          <a:latin typeface="+mn-lt"/>
                        </a:rPr>
                        <a:t>1.24</a:t>
                      </a:r>
                      <a:endParaRPr lang="en-US" sz="1400" b="0" i="0" u="none" strike="noStrike" dirty="0">
                        <a:solidFill>
                          <a:srgbClr val="C00000"/>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400" b="0" i="0" u="none" strike="noStrike" dirty="0" smtClean="0">
                          <a:solidFill>
                            <a:schemeClr val="tx1"/>
                          </a:solidFill>
                          <a:latin typeface="+mn-lt"/>
                        </a:rPr>
                        <a:t>1.00</a:t>
                      </a:r>
                      <a:endParaRPr lang="en-US" sz="1400" b="0" i="0" u="none" strike="noStrike" dirty="0">
                        <a:solidFill>
                          <a:schemeClr val="tx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0">
                <a:tc>
                  <a:txBody>
                    <a:bodyPr/>
                    <a:lstStyle/>
                    <a:p>
                      <a:pPr algn="l"/>
                      <a:r>
                        <a:rPr lang="en-US" sz="1400" b="0" dirty="0" smtClean="0">
                          <a:solidFill>
                            <a:schemeClr val="tx1"/>
                          </a:solidFill>
                          <a:latin typeface="+mn-lt"/>
                        </a:rPr>
                        <a:t>Alcohol abuse</a:t>
                      </a:r>
                      <a:endParaRPr lang="en-US" sz="14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tx1"/>
                          </a:solidFill>
                          <a:latin typeface="+mn-lt"/>
                        </a:rPr>
                        <a:t>0.95</a:t>
                      </a:r>
                      <a:endParaRPr lang="en-US" sz="1400" b="0" i="0" u="none" strike="noStrike" dirty="0">
                        <a:solidFill>
                          <a:schemeClr val="tx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rgbClr val="C00000"/>
                          </a:solidFill>
                          <a:latin typeface="+mn-lt"/>
                        </a:rPr>
                        <a:t>1.50</a:t>
                      </a:r>
                      <a:endParaRPr lang="en-US" sz="1400" b="0" i="0" u="none" strike="noStrike" dirty="0">
                        <a:solidFill>
                          <a:srgbClr val="C00000"/>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400" b="0" i="0" u="none" strike="noStrike" dirty="0" smtClean="0">
                          <a:solidFill>
                            <a:schemeClr val="accent3">
                              <a:lumMod val="50000"/>
                            </a:schemeClr>
                          </a:solidFill>
                          <a:latin typeface="+mn-lt"/>
                        </a:rPr>
                        <a:t>0.83</a:t>
                      </a:r>
                      <a:endParaRPr lang="en-US" sz="1400" b="0" i="0" u="none" strike="noStrike" dirty="0">
                        <a:solidFill>
                          <a:schemeClr val="accent3">
                            <a:lumMod val="50000"/>
                          </a:schemeClr>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400" b="0" i="0" u="none" strike="noStrike" dirty="0" smtClean="0">
                          <a:solidFill>
                            <a:srgbClr val="C00000"/>
                          </a:solidFill>
                          <a:latin typeface="+mn-lt"/>
                        </a:rPr>
                        <a:t>1.32</a:t>
                      </a:r>
                      <a:endParaRPr lang="en-US" sz="1400" b="0" i="0" u="none" strike="noStrike" dirty="0">
                        <a:solidFill>
                          <a:srgbClr val="C00000"/>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8"/>
                  </a:ext>
                </a:extLst>
              </a:tr>
              <a:tr h="0">
                <a:tc>
                  <a:txBody>
                    <a:bodyPr/>
                    <a:lstStyle/>
                    <a:p>
                      <a:pPr algn="l"/>
                      <a:r>
                        <a:rPr lang="en-US" sz="1400" kern="1200" dirty="0" smtClean="0">
                          <a:solidFill>
                            <a:schemeClr val="tx1"/>
                          </a:solidFill>
                          <a:latin typeface="+mn-lt"/>
                          <a:ea typeface="+mn-ea"/>
                          <a:cs typeface="+mn-cs"/>
                        </a:rPr>
                        <a:t>Drug</a:t>
                      </a:r>
                      <a:r>
                        <a:rPr lang="en-US" sz="1400" kern="1200" baseline="0" dirty="0" smtClean="0">
                          <a:solidFill>
                            <a:schemeClr val="tx1"/>
                          </a:solidFill>
                          <a:latin typeface="+mn-lt"/>
                          <a:ea typeface="+mn-ea"/>
                          <a:cs typeface="+mn-cs"/>
                        </a:rPr>
                        <a:t> abuse</a:t>
                      </a:r>
                      <a:endParaRPr lang="en-US" sz="14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accent3">
                              <a:lumMod val="50000"/>
                            </a:schemeClr>
                          </a:solidFill>
                          <a:latin typeface="+mn-lt"/>
                        </a:rPr>
                        <a:t>0.88</a:t>
                      </a:r>
                      <a:endParaRPr lang="en-US" sz="1400" b="0" i="0" u="none" strike="noStrike" dirty="0">
                        <a:solidFill>
                          <a:schemeClr val="accent3">
                            <a:lumMod val="50000"/>
                          </a:schemeClr>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400" b="0" i="0" u="none" strike="noStrike" dirty="0" smtClean="0">
                          <a:solidFill>
                            <a:srgbClr val="C00000"/>
                          </a:solidFill>
                          <a:latin typeface="+mn-lt"/>
                        </a:rPr>
                        <a:t>1.29</a:t>
                      </a:r>
                      <a:endParaRPr lang="en-US" sz="1400" b="0" i="0" u="none" strike="noStrike" dirty="0">
                        <a:solidFill>
                          <a:srgbClr val="C00000"/>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400" b="0" i="0" u="none" strike="noStrike" dirty="0" smtClean="0">
                          <a:solidFill>
                            <a:schemeClr val="accent3">
                              <a:lumMod val="50000"/>
                            </a:schemeClr>
                          </a:solidFill>
                          <a:latin typeface="+mn-lt"/>
                        </a:rPr>
                        <a:t>0.81</a:t>
                      </a:r>
                      <a:endParaRPr lang="en-US" sz="1400" b="0" i="0" u="none" strike="noStrike" dirty="0">
                        <a:solidFill>
                          <a:schemeClr val="accent3">
                            <a:lumMod val="50000"/>
                          </a:schemeClr>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400" b="0" i="0" u="none" strike="noStrike" dirty="0" smtClean="0">
                          <a:solidFill>
                            <a:srgbClr val="C00000"/>
                          </a:solidFill>
                          <a:latin typeface="+mn-lt"/>
                        </a:rPr>
                        <a:t>1.18</a:t>
                      </a:r>
                      <a:endParaRPr lang="en-US" sz="1400" b="0" i="0" u="none" strike="noStrike" dirty="0">
                        <a:solidFill>
                          <a:srgbClr val="C00000"/>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9"/>
                  </a:ext>
                </a:extLst>
              </a:tr>
              <a:tr h="0">
                <a:tc>
                  <a:txBody>
                    <a:bodyPr/>
                    <a:lstStyle/>
                    <a:p>
                      <a:pPr algn="l"/>
                      <a:r>
                        <a:rPr lang="en-US" sz="1400" kern="1200" dirty="0" smtClean="0">
                          <a:solidFill>
                            <a:schemeClr val="tx1"/>
                          </a:solidFill>
                          <a:latin typeface="+mn-lt"/>
                          <a:ea typeface="+mn-ea"/>
                          <a:cs typeface="+mn-cs"/>
                        </a:rPr>
                        <a:t>Psychoses</a:t>
                      </a:r>
                      <a:endParaRPr lang="en-US" sz="14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accent3">
                              <a:lumMod val="50000"/>
                            </a:schemeClr>
                          </a:solidFill>
                          <a:latin typeface="+mn-lt"/>
                        </a:rPr>
                        <a:t>0.73</a:t>
                      </a:r>
                      <a:endParaRPr lang="en-US" sz="1400" b="0" i="0" u="none" strike="noStrike" dirty="0">
                        <a:solidFill>
                          <a:schemeClr val="accent3">
                            <a:lumMod val="50000"/>
                          </a:schemeClr>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400" b="0" i="0" u="none" strike="noStrike" dirty="0" smtClean="0">
                          <a:solidFill>
                            <a:schemeClr val="accent3">
                              <a:lumMod val="50000"/>
                            </a:schemeClr>
                          </a:solidFill>
                          <a:latin typeface="+mn-lt"/>
                        </a:rPr>
                        <a:t>0.88</a:t>
                      </a:r>
                      <a:endParaRPr lang="en-US" sz="1400" b="0" i="0" u="none" strike="noStrike" dirty="0">
                        <a:solidFill>
                          <a:schemeClr val="accent3">
                            <a:lumMod val="50000"/>
                          </a:schemeClr>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400" b="0" i="0" u="none" strike="noStrike" dirty="0" smtClean="0">
                          <a:solidFill>
                            <a:schemeClr val="accent3">
                              <a:lumMod val="50000"/>
                            </a:schemeClr>
                          </a:solidFill>
                          <a:latin typeface="+mn-lt"/>
                        </a:rPr>
                        <a:t>0.90</a:t>
                      </a:r>
                      <a:endParaRPr lang="en-US" sz="1400" b="0" i="0" u="none" strike="noStrike" dirty="0">
                        <a:solidFill>
                          <a:schemeClr val="accent3">
                            <a:lumMod val="50000"/>
                          </a:schemeClr>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400" b="0" i="0" u="none" strike="noStrike" dirty="0" smtClean="0">
                          <a:solidFill>
                            <a:schemeClr val="tx1"/>
                          </a:solidFill>
                          <a:latin typeface="+mn-lt"/>
                        </a:rPr>
                        <a:t>1.07</a:t>
                      </a:r>
                      <a:endParaRPr lang="en-US" sz="1400" b="0" i="0" u="none" strike="noStrike" dirty="0">
                        <a:solidFill>
                          <a:schemeClr val="tx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latin typeface="+mn-lt"/>
                          <a:ea typeface="+mn-ea"/>
                          <a:cs typeface="+mn-cs"/>
                        </a:rPr>
                        <a:t>Depression</a:t>
                      </a:r>
                      <a:endParaRPr lang="en-US" sz="14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tx1"/>
                          </a:solidFill>
                          <a:latin typeface="+mn-lt"/>
                        </a:rPr>
                        <a:t>0.96</a:t>
                      </a:r>
                      <a:endParaRPr lang="en-US" sz="1400" b="0" i="0" u="none" strike="noStrike" dirty="0">
                        <a:solidFill>
                          <a:schemeClr val="tx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tx1"/>
                          </a:solidFill>
                          <a:latin typeface="+mn-lt"/>
                        </a:rPr>
                        <a:t>0.90</a:t>
                      </a:r>
                      <a:endParaRPr lang="en-US" sz="1400" b="0" i="0" u="none" strike="noStrike" dirty="0">
                        <a:solidFill>
                          <a:schemeClr val="tx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tx1"/>
                          </a:solidFill>
                          <a:latin typeface="+mn-lt"/>
                        </a:rPr>
                        <a:t>1.08</a:t>
                      </a:r>
                      <a:endParaRPr lang="en-US" sz="1400" b="0" i="0" u="none" strike="noStrike" dirty="0">
                        <a:solidFill>
                          <a:schemeClr val="tx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tx1"/>
                          </a:solidFill>
                          <a:latin typeface="+mn-lt"/>
                        </a:rPr>
                        <a:t>1.01</a:t>
                      </a:r>
                      <a:endParaRPr lang="en-US" sz="1400" b="0" i="0" u="none" strike="noStrike" dirty="0">
                        <a:solidFill>
                          <a:schemeClr val="tx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
        <p:nvSpPr>
          <p:cNvPr id="6" name="Title 16"/>
          <p:cNvSpPr>
            <a:spLocks noGrp="1"/>
          </p:cNvSpPr>
          <p:nvPr>
            <p:ph type="title"/>
          </p:nvPr>
        </p:nvSpPr>
        <p:spPr>
          <a:xfrm>
            <a:off x="1524000" y="274638"/>
            <a:ext cx="7162800" cy="868362"/>
          </a:xfrm>
        </p:spPr>
        <p:txBody>
          <a:bodyPr>
            <a:noAutofit/>
          </a:bodyPr>
          <a:lstStyle/>
          <a:p>
            <a:r>
              <a:rPr lang="en-US" sz="2000" dirty="0" smtClean="0"/>
              <a:t>Prevalence of Complications Among Inpatient Hospital Stays for Mental Health or Substance Abuse</a:t>
            </a:r>
            <a:endParaRPr lang="en-US" sz="2000" dirty="0"/>
          </a:p>
        </p:txBody>
      </p:sp>
      <p:sp>
        <p:nvSpPr>
          <p:cNvPr id="8" name="Rectangle 7"/>
          <p:cNvSpPr/>
          <p:nvPr/>
        </p:nvSpPr>
        <p:spPr>
          <a:xfrm>
            <a:off x="457200" y="5760720"/>
            <a:ext cx="8229600" cy="707886"/>
          </a:xfrm>
          <a:prstGeom prst="rect">
            <a:avLst/>
          </a:prstGeom>
        </p:spPr>
        <p:txBody>
          <a:bodyPr wrap="square" lIns="0">
            <a:spAutoFit/>
          </a:bodyPr>
          <a:lstStyle/>
          <a:p>
            <a:r>
              <a:rPr lang="en-US" sz="1000" b="1" dirty="0">
                <a:latin typeface="+mj-lt"/>
                <a:ea typeface="Calibri" panose="020F0502020204030204" pitchFamily="34" charset="0"/>
              </a:rPr>
              <a:t>Source: </a:t>
            </a:r>
            <a:r>
              <a:rPr lang="en-US" sz="1000" dirty="0">
                <a:latin typeface="+mj-lt"/>
                <a:ea typeface="Calibri" panose="020F0502020204030204" pitchFamily="34" charset="0"/>
              </a:rPr>
              <a:t>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a:p>
            <a:r>
              <a:rPr lang="en-US" sz="1000" b="1" dirty="0" smtClean="0"/>
              <a:t>Note: </a:t>
            </a:r>
            <a:r>
              <a:rPr lang="en-US" sz="1000" dirty="0" smtClean="0"/>
              <a:t>Shaded </a:t>
            </a:r>
            <a:r>
              <a:rPr lang="en-US" sz="1000" dirty="0"/>
              <a:t>cells represent statistically significant differences (p&lt;.05) of 10% or greater. All rates are per 100,000 population.</a:t>
            </a:r>
          </a:p>
          <a:p>
            <a:endParaRPr lang="en-US" sz="1000" dirty="0">
              <a:effectLst/>
              <a:latin typeface="+mj-lt"/>
              <a:ea typeface="Calibri" panose="020F0502020204030204" pitchFamily="34" charset="0"/>
            </a:endParaRPr>
          </a:p>
        </p:txBody>
      </p:sp>
    </p:spTree>
    <p:extLst>
      <p:ext uri="{BB962C8B-B14F-4D97-AF65-F5344CB8AC3E}">
        <p14:creationId xmlns:p14="http://schemas.microsoft.com/office/powerpoint/2010/main" val="2405570411"/>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6"/>
          <p:cNvSpPr>
            <a:spLocks noGrp="1"/>
          </p:cNvSpPr>
          <p:nvPr>
            <p:ph type="title"/>
          </p:nvPr>
        </p:nvSpPr>
        <p:spPr>
          <a:xfrm>
            <a:off x="1524000" y="274638"/>
            <a:ext cx="6781800" cy="868362"/>
          </a:xfrm>
        </p:spPr>
        <p:txBody>
          <a:bodyPr>
            <a:noAutofit/>
          </a:bodyPr>
          <a:lstStyle/>
          <a:p>
            <a:r>
              <a:rPr lang="en-US" sz="2000" dirty="0" smtClean="0"/>
              <a:t>Liver Disease Among Inpatient Stays for Mental Health or Substance Abuse</a:t>
            </a:r>
            <a:endParaRPr lang="en-US" sz="2000" dirty="0"/>
          </a:p>
        </p:txBody>
      </p:sp>
      <p:sp>
        <p:nvSpPr>
          <p:cNvPr id="8" name="Rectangle 7"/>
          <p:cNvSpPr/>
          <p:nvPr/>
        </p:nvSpPr>
        <p:spPr>
          <a:xfrm>
            <a:off x="457200" y="5760720"/>
            <a:ext cx="8229600" cy="861774"/>
          </a:xfrm>
          <a:prstGeom prst="rect">
            <a:avLst/>
          </a:prstGeom>
        </p:spPr>
        <p:txBody>
          <a:bodyPr wrap="square">
            <a:spAutoFit/>
          </a:bodyPr>
          <a:lstStyle/>
          <a:p>
            <a:r>
              <a:rPr lang="en-US" sz="1000" b="1" dirty="0">
                <a:latin typeface="+mj-lt"/>
                <a:ea typeface="Calibri" panose="020F0502020204030204" pitchFamily="34" charset="0"/>
              </a:rPr>
              <a:t>Source:</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a:p>
            <a:r>
              <a:rPr lang="en-US" sz="1000" b="1" dirty="0">
                <a:ea typeface="Calibri" panose="020F0502020204030204" pitchFamily="34" charset="0"/>
              </a:rPr>
              <a:t>Note: </a:t>
            </a:r>
            <a:r>
              <a:rPr lang="en-US" sz="1000" dirty="0">
                <a:ea typeface="Calibri" panose="020F0502020204030204" pitchFamily="34" charset="0"/>
              </a:rPr>
              <a:t>Hispanic, Border vs. Non-Border, </a:t>
            </a:r>
            <a:r>
              <a:rPr lang="en-US" sz="1000" dirty="0" smtClean="0">
                <a:ea typeface="Calibri" panose="020F0502020204030204" pitchFamily="34" charset="0"/>
              </a:rPr>
              <a:t>RR=0.84 (</a:t>
            </a:r>
            <a:r>
              <a:rPr lang="en-US" sz="1000" dirty="0">
                <a:ea typeface="Calibri" panose="020F0502020204030204" pitchFamily="34" charset="0"/>
              </a:rPr>
              <a:t>p&lt;0.05 and 10% </a:t>
            </a:r>
            <a:r>
              <a:rPr lang="en-US" sz="1000" dirty="0" smtClean="0">
                <a:ea typeface="Calibri" panose="020F0502020204030204" pitchFamily="34" charset="0"/>
              </a:rPr>
              <a:t>difference); </a:t>
            </a:r>
            <a:r>
              <a:rPr lang="en-US" sz="1000" dirty="0">
                <a:ea typeface="Calibri" panose="020F0502020204030204" pitchFamily="34" charset="0"/>
              </a:rPr>
              <a:t>Non-Hispanic, Border vs. Non-Border, </a:t>
            </a:r>
            <a:r>
              <a:rPr lang="en-US" sz="1000" dirty="0" smtClean="0">
                <a:ea typeface="Calibri" panose="020F0502020204030204" pitchFamily="34" charset="0"/>
              </a:rPr>
              <a:t>RR=1.02; </a:t>
            </a:r>
            <a:r>
              <a:rPr lang="en-US" sz="1000" dirty="0">
                <a:ea typeface="Calibri" panose="020F0502020204030204" pitchFamily="34" charset="0"/>
              </a:rPr>
              <a:t>Border, Hispanic vs. Non-Hispanic, </a:t>
            </a:r>
            <a:r>
              <a:rPr lang="en-US" sz="1000" dirty="0" smtClean="0">
                <a:ea typeface="Calibri" panose="020F0502020204030204" pitchFamily="34" charset="0"/>
              </a:rPr>
              <a:t>RR=1.30 </a:t>
            </a:r>
            <a:r>
              <a:rPr lang="en-US" sz="1000" dirty="0">
                <a:ea typeface="Calibri" panose="020F0502020204030204" pitchFamily="34" charset="0"/>
              </a:rPr>
              <a:t>(p&lt;0.05 and 10% </a:t>
            </a:r>
            <a:r>
              <a:rPr lang="en-US" sz="1000" dirty="0" smtClean="0">
                <a:ea typeface="Calibri" panose="020F0502020204030204" pitchFamily="34" charset="0"/>
              </a:rPr>
              <a:t>difference); </a:t>
            </a:r>
            <a:r>
              <a:rPr lang="en-US" sz="1000" dirty="0">
                <a:ea typeface="Calibri" panose="020F0502020204030204" pitchFamily="34" charset="0"/>
              </a:rPr>
              <a:t>Non-Border, Hispanic vs. Non-Hispanic, </a:t>
            </a:r>
            <a:r>
              <a:rPr lang="en-US" sz="1000" dirty="0" smtClean="0">
                <a:ea typeface="Calibri" panose="020F0502020204030204" pitchFamily="34" charset="0"/>
              </a:rPr>
              <a:t>RR=1.59 (p&lt;0.05 </a:t>
            </a:r>
            <a:r>
              <a:rPr lang="en-US" sz="1000" dirty="0">
                <a:ea typeface="Calibri" panose="020F0502020204030204" pitchFamily="34" charset="0"/>
              </a:rPr>
              <a:t>and 10% </a:t>
            </a:r>
            <a:r>
              <a:rPr lang="en-US" sz="1000" dirty="0" smtClean="0">
                <a:ea typeface="Calibri" panose="020F0502020204030204" pitchFamily="34" charset="0"/>
              </a:rPr>
              <a:t>difference).</a:t>
            </a:r>
            <a:endParaRPr lang="en-US" sz="1000" dirty="0">
              <a:effectLst/>
              <a:latin typeface="+mj-lt"/>
              <a:ea typeface="Calibri" panose="020F0502020204030204" pitchFamily="34" charset="0"/>
            </a:endParaRPr>
          </a:p>
        </p:txBody>
      </p:sp>
      <p:graphicFrame>
        <p:nvGraphicFramePr>
          <p:cNvPr id="9" name="Chart 8"/>
          <p:cNvGraphicFramePr/>
          <p:nvPr>
            <p:extLst>
              <p:ext uri="{D42A27DB-BD31-4B8C-83A1-F6EECF244321}">
                <p14:modId xmlns:p14="http://schemas.microsoft.com/office/powerpoint/2010/main" val="1003847775"/>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2735618"/>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6"/>
          <p:cNvSpPr>
            <a:spLocks noGrp="1"/>
          </p:cNvSpPr>
          <p:nvPr>
            <p:ph type="title"/>
          </p:nvPr>
        </p:nvSpPr>
        <p:spPr>
          <a:xfrm>
            <a:off x="1524000" y="274638"/>
            <a:ext cx="6781800" cy="868362"/>
          </a:xfrm>
        </p:spPr>
        <p:txBody>
          <a:bodyPr>
            <a:noAutofit/>
          </a:bodyPr>
          <a:lstStyle/>
          <a:p>
            <a:r>
              <a:rPr lang="en-US" sz="2000" dirty="0" smtClean="0"/>
              <a:t>Neurologic Disorders Among Inpatient Stays for Mental Health or Substance Abuse</a:t>
            </a:r>
            <a:endParaRPr lang="en-US" sz="2000" dirty="0"/>
          </a:p>
        </p:txBody>
      </p:sp>
      <p:sp>
        <p:nvSpPr>
          <p:cNvPr id="8" name="Rectangle 7"/>
          <p:cNvSpPr/>
          <p:nvPr/>
        </p:nvSpPr>
        <p:spPr>
          <a:xfrm>
            <a:off x="457200" y="5760720"/>
            <a:ext cx="8229600" cy="707886"/>
          </a:xfrm>
          <a:prstGeom prst="rect">
            <a:avLst/>
          </a:prstGeom>
        </p:spPr>
        <p:txBody>
          <a:bodyPr wrap="square">
            <a:spAutoFit/>
          </a:bodyPr>
          <a:lstStyle/>
          <a:p>
            <a:r>
              <a:rPr lang="en-US" sz="1000" b="1" dirty="0">
                <a:latin typeface="+mj-lt"/>
                <a:ea typeface="Calibri" panose="020F0502020204030204" pitchFamily="34" charset="0"/>
              </a:rPr>
              <a:t>Source:</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a:p>
            <a:r>
              <a:rPr lang="en-US" sz="1000" b="1" dirty="0">
                <a:ea typeface="Calibri" panose="020F0502020204030204" pitchFamily="34" charset="0"/>
              </a:rPr>
              <a:t>Note: </a:t>
            </a:r>
            <a:r>
              <a:rPr lang="en-US" sz="1000" dirty="0">
                <a:ea typeface="Calibri" panose="020F0502020204030204" pitchFamily="34" charset="0"/>
              </a:rPr>
              <a:t>Hispanic, Border vs. Non-Border, </a:t>
            </a:r>
            <a:r>
              <a:rPr lang="en-US" sz="1000" dirty="0" smtClean="0">
                <a:ea typeface="Calibri" panose="020F0502020204030204" pitchFamily="34" charset="0"/>
              </a:rPr>
              <a:t>RR=1.24 (</a:t>
            </a:r>
            <a:r>
              <a:rPr lang="en-US" sz="1000" dirty="0">
                <a:ea typeface="Calibri" panose="020F0502020204030204" pitchFamily="34" charset="0"/>
              </a:rPr>
              <a:t>p&lt;0.05 and 10% </a:t>
            </a:r>
            <a:r>
              <a:rPr lang="en-US" sz="1000" dirty="0" smtClean="0">
                <a:ea typeface="Calibri" panose="020F0502020204030204" pitchFamily="34" charset="0"/>
              </a:rPr>
              <a:t>difference); </a:t>
            </a:r>
            <a:r>
              <a:rPr lang="en-US" sz="1000" dirty="0">
                <a:ea typeface="Calibri" panose="020F0502020204030204" pitchFamily="34" charset="0"/>
              </a:rPr>
              <a:t>Non-Hispanic, Border vs. Non-Border, </a:t>
            </a:r>
            <a:r>
              <a:rPr lang="en-US" sz="1000" dirty="0" smtClean="0">
                <a:ea typeface="Calibri" panose="020F0502020204030204" pitchFamily="34" charset="0"/>
              </a:rPr>
              <a:t>RR=1.00; </a:t>
            </a:r>
            <a:r>
              <a:rPr lang="en-US" sz="1000" dirty="0">
                <a:ea typeface="Calibri" panose="020F0502020204030204" pitchFamily="34" charset="0"/>
              </a:rPr>
              <a:t>Border, Hispanic vs. Non-Hispanic, </a:t>
            </a:r>
            <a:r>
              <a:rPr lang="en-US" sz="1000" dirty="0" smtClean="0">
                <a:ea typeface="Calibri" panose="020F0502020204030204" pitchFamily="34" charset="0"/>
              </a:rPr>
              <a:t>RR=1.08; </a:t>
            </a:r>
            <a:r>
              <a:rPr lang="en-US" sz="1000" dirty="0">
                <a:ea typeface="Calibri" panose="020F0502020204030204" pitchFamily="34" charset="0"/>
              </a:rPr>
              <a:t>Non-Border, Hispanic vs. Non-Hispanic, </a:t>
            </a:r>
            <a:r>
              <a:rPr lang="en-US" sz="1000" dirty="0" smtClean="0">
                <a:ea typeface="Calibri" panose="020F0502020204030204" pitchFamily="34" charset="0"/>
              </a:rPr>
              <a:t>RR=0.87 (p&lt;0.05 </a:t>
            </a:r>
            <a:r>
              <a:rPr lang="en-US" sz="1000" dirty="0">
                <a:ea typeface="Calibri" panose="020F0502020204030204" pitchFamily="34" charset="0"/>
              </a:rPr>
              <a:t>and 10% </a:t>
            </a:r>
            <a:r>
              <a:rPr lang="en-US" sz="1000" dirty="0" smtClean="0">
                <a:ea typeface="Calibri" panose="020F0502020204030204" pitchFamily="34" charset="0"/>
              </a:rPr>
              <a:t>difference).</a:t>
            </a:r>
            <a:endParaRPr lang="en-US" sz="1000" dirty="0">
              <a:effectLst/>
              <a:latin typeface="+mj-lt"/>
              <a:ea typeface="Calibri" panose="020F0502020204030204" pitchFamily="34" charset="0"/>
            </a:endParaRPr>
          </a:p>
        </p:txBody>
      </p:sp>
      <p:graphicFrame>
        <p:nvGraphicFramePr>
          <p:cNvPr id="9" name="Chart 8"/>
          <p:cNvGraphicFramePr/>
          <p:nvPr>
            <p:extLst>
              <p:ext uri="{D42A27DB-BD31-4B8C-83A1-F6EECF244321}">
                <p14:modId xmlns:p14="http://schemas.microsoft.com/office/powerpoint/2010/main" val="965431408"/>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6039278"/>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590800"/>
            <a:ext cx="7772400" cy="1362075"/>
          </a:xfrm>
        </p:spPr>
        <p:txBody>
          <a:bodyPr>
            <a:normAutofit/>
          </a:bodyPr>
          <a:lstStyle/>
          <a:p>
            <a:r>
              <a:rPr lang="en-US" dirty="0"/>
              <a:t>Hospital Care on the </a:t>
            </a:r>
            <a:r>
              <a:rPr lang="en-US" dirty="0" smtClean="0"/>
              <a:t>U.S</a:t>
            </a:r>
            <a:r>
              <a:rPr lang="en-US" dirty="0"/>
              <a:t>.-Mexico Border</a:t>
            </a:r>
            <a:br>
              <a:rPr lang="en-US" dirty="0"/>
            </a:br>
            <a:r>
              <a:rPr lang="en-US" dirty="0" err="1" smtClean="0"/>
              <a:t>Border</a:t>
            </a:r>
            <a:r>
              <a:rPr lang="en-US" dirty="0" smtClean="0"/>
              <a:t> county residents treated at </a:t>
            </a:r>
            <a:br>
              <a:rPr lang="en-US" dirty="0" smtClean="0"/>
            </a:br>
            <a:r>
              <a:rPr lang="en-US" dirty="0" smtClean="0"/>
              <a:t>non-border hospitals</a:t>
            </a:r>
            <a:endParaRPr lang="en-US" dirty="0"/>
          </a:p>
        </p:txBody>
      </p:sp>
    </p:spTree>
    <p:extLst>
      <p:ext uri="{BB962C8B-B14F-4D97-AF65-F5344CB8AC3E}">
        <p14:creationId xmlns:p14="http://schemas.microsoft.com/office/powerpoint/2010/main" val="2209531796"/>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6"/>
          <p:cNvSpPr>
            <a:spLocks noGrp="1"/>
          </p:cNvSpPr>
          <p:nvPr>
            <p:ph type="title"/>
          </p:nvPr>
        </p:nvSpPr>
        <p:spPr>
          <a:xfrm>
            <a:off x="1524000" y="274638"/>
            <a:ext cx="6781800" cy="868362"/>
          </a:xfrm>
        </p:spPr>
        <p:txBody>
          <a:bodyPr>
            <a:noAutofit/>
          </a:bodyPr>
          <a:lstStyle/>
          <a:p>
            <a:r>
              <a:rPr lang="en-US" sz="2000" dirty="0" smtClean="0"/>
              <a:t>Age-Sex Adjusted Rate of Inpatient Hospital Stays in Border and Non-Border Counties, by Hispanic Ethnicity</a:t>
            </a:r>
            <a:endParaRPr lang="en-US" sz="2000" dirty="0"/>
          </a:p>
        </p:txBody>
      </p:sp>
      <p:graphicFrame>
        <p:nvGraphicFramePr>
          <p:cNvPr id="2" name="Chart 1"/>
          <p:cNvGraphicFramePr/>
          <p:nvPr>
            <p:extLst>
              <p:ext uri="{D42A27DB-BD31-4B8C-83A1-F6EECF244321}">
                <p14:modId xmlns:p14="http://schemas.microsoft.com/office/powerpoint/2010/main" val="4086048392"/>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1719937988"/>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457200" y="5760720"/>
            <a:ext cx="8229600" cy="707886"/>
          </a:xfrm>
          <a:prstGeom prst="rect">
            <a:avLst/>
          </a:prstGeom>
        </p:spPr>
        <p:txBody>
          <a:bodyPr wrap="square">
            <a:spAutoFit/>
          </a:bodyPr>
          <a:lstStyle/>
          <a:p>
            <a:r>
              <a:rPr lang="en-US" sz="1000" b="1" dirty="0">
                <a:latin typeface="+mj-lt"/>
                <a:ea typeface="Calibri" panose="020F0502020204030204" pitchFamily="34" charset="0"/>
              </a:rPr>
              <a:t>Source:</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a:p>
            <a:r>
              <a:rPr lang="en-US" sz="1000" b="1" dirty="0" smtClean="0">
                <a:ea typeface="Calibri" panose="020F0502020204030204" pitchFamily="34" charset="0"/>
              </a:rPr>
              <a:t>Note: </a:t>
            </a:r>
            <a:r>
              <a:rPr lang="en-US" sz="1000" dirty="0" smtClean="0">
                <a:ea typeface="Calibri" panose="020F0502020204030204" pitchFamily="34" charset="0"/>
              </a:rPr>
              <a:t>Non-Border Hospitals: Hispanic </a:t>
            </a:r>
            <a:r>
              <a:rPr lang="en-US" sz="1000" dirty="0">
                <a:ea typeface="Calibri" panose="020F0502020204030204" pitchFamily="34" charset="0"/>
              </a:rPr>
              <a:t>vs. Non-Hispanic, </a:t>
            </a:r>
            <a:r>
              <a:rPr lang="en-US" sz="1000" dirty="0" smtClean="0">
                <a:ea typeface="Calibri" panose="020F0502020204030204" pitchFamily="34" charset="0"/>
              </a:rPr>
              <a:t>RR=1.27 (p&lt;0.05 </a:t>
            </a:r>
            <a:r>
              <a:rPr lang="en-US" sz="1000" dirty="0">
                <a:ea typeface="Calibri" panose="020F0502020204030204" pitchFamily="34" charset="0"/>
              </a:rPr>
              <a:t>and 10% difference</a:t>
            </a:r>
            <a:r>
              <a:rPr lang="en-US" sz="1000" dirty="0" smtClean="0">
                <a:ea typeface="Calibri" panose="020F0502020204030204" pitchFamily="34" charset="0"/>
              </a:rPr>
              <a:t>); Border Hospitals: Hispanic </a:t>
            </a:r>
            <a:r>
              <a:rPr lang="en-US" sz="1000" dirty="0">
                <a:ea typeface="Calibri" panose="020F0502020204030204" pitchFamily="34" charset="0"/>
              </a:rPr>
              <a:t>vs. Non-Hispanic, </a:t>
            </a:r>
            <a:r>
              <a:rPr lang="en-US" sz="1000" dirty="0" smtClean="0">
                <a:ea typeface="Calibri" panose="020F0502020204030204" pitchFamily="34" charset="0"/>
              </a:rPr>
              <a:t>RR=1.01.</a:t>
            </a:r>
            <a:endParaRPr lang="en-US" sz="1000" dirty="0">
              <a:effectLst/>
              <a:latin typeface="+mj-lt"/>
              <a:ea typeface="Calibri" panose="020F0502020204030204" pitchFamily="34" charset="0"/>
            </a:endParaRPr>
          </a:p>
        </p:txBody>
      </p:sp>
    </p:spTree>
    <p:extLst>
      <p:ext uri="{BB962C8B-B14F-4D97-AF65-F5344CB8AC3E}">
        <p14:creationId xmlns:p14="http://schemas.microsoft.com/office/powerpoint/2010/main" val="1089280792"/>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6"/>
          <p:cNvSpPr>
            <a:spLocks noGrp="1"/>
          </p:cNvSpPr>
          <p:nvPr>
            <p:ph type="title"/>
          </p:nvPr>
        </p:nvSpPr>
        <p:spPr>
          <a:xfrm>
            <a:off x="1524000" y="274638"/>
            <a:ext cx="7086600" cy="868362"/>
          </a:xfrm>
        </p:spPr>
        <p:txBody>
          <a:bodyPr>
            <a:noAutofit/>
          </a:bodyPr>
          <a:lstStyle/>
          <a:p>
            <a:r>
              <a:rPr lang="en-US" sz="2000" dirty="0" smtClean="0"/>
              <a:t>Percentage of Inpatient Stays, by Age Group</a:t>
            </a:r>
            <a:endParaRPr lang="en-US" sz="2000" dirty="0"/>
          </a:p>
        </p:txBody>
      </p:sp>
      <p:graphicFrame>
        <p:nvGraphicFramePr>
          <p:cNvPr id="7" name="Chart 6"/>
          <p:cNvGraphicFramePr/>
          <p:nvPr>
            <p:extLst>
              <p:ext uri="{D42A27DB-BD31-4B8C-83A1-F6EECF244321}">
                <p14:modId xmlns:p14="http://schemas.microsoft.com/office/powerpoint/2010/main" val="180543936"/>
              </p:ext>
            </p:extLst>
          </p:nvPr>
        </p:nvGraphicFramePr>
        <p:xfrm>
          <a:off x="457200" y="1371600"/>
          <a:ext cx="4114800" cy="24688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1309452700"/>
              </p:ext>
            </p:extLst>
          </p:nvPr>
        </p:nvGraphicFramePr>
        <p:xfrm>
          <a:off x="4572000" y="1371600"/>
          <a:ext cx="4114800" cy="246888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457200" y="6309360"/>
            <a:ext cx="8229600" cy="400110"/>
          </a:xfrm>
          <a:prstGeom prst="rect">
            <a:avLst/>
          </a:prstGeom>
        </p:spPr>
        <p:txBody>
          <a:bodyPr wrap="square">
            <a:spAutoFit/>
          </a:bodyPr>
          <a:lstStyle/>
          <a:p>
            <a:r>
              <a:rPr lang="en-US" sz="1000" b="1" dirty="0">
                <a:latin typeface="+mj-lt"/>
                <a:ea typeface="Calibri" panose="020F0502020204030204" pitchFamily="34" charset="0"/>
              </a:rPr>
              <a:t>Source:</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p:txBody>
      </p:sp>
      <p:graphicFrame>
        <p:nvGraphicFramePr>
          <p:cNvPr id="10" name="Chart 9"/>
          <p:cNvGraphicFramePr/>
          <p:nvPr>
            <p:extLst>
              <p:ext uri="{D42A27DB-BD31-4B8C-83A1-F6EECF244321}">
                <p14:modId xmlns:p14="http://schemas.microsoft.com/office/powerpoint/2010/main" val="456809430"/>
              </p:ext>
            </p:extLst>
          </p:nvPr>
        </p:nvGraphicFramePr>
        <p:xfrm>
          <a:off x="457200" y="3867686"/>
          <a:ext cx="4114800" cy="228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p:nvPr>
            <p:extLst>
              <p:ext uri="{D42A27DB-BD31-4B8C-83A1-F6EECF244321}">
                <p14:modId xmlns:p14="http://schemas.microsoft.com/office/powerpoint/2010/main" val="1903660609"/>
              </p:ext>
            </p:extLst>
          </p:nvPr>
        </p:nvGraphicFramePr>
        <p:xfrm>
          <a:off x="4572000" y="3886200"/>
          <a:ext cx="4114800" cy="2286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716558546"/>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6"/>
          <p:cNvSpPr>
            <a:spLocks noGrp="1"/>
          </p:cNvSpPr>
          <p:nvPr>
            <p:ph type="title"/>
          </p:nvPr>
        </p:nvSpPr>
        <p:spPr>
          <a:xfrm>
            <a:off x="1524000" y="274638"/>
            <a:ext cx="7086600" cy="868362"/>
          </a:xfrm>
        </p:spPr>
        <p:txBody>
          <a:bodyPr>
            <a:noAutofit/>
          </a:bodyPr>
          <a:lstStyle/>
          <a:p>
            <a:r>
              <a:rPr lang="en-US" sz="2000" dirty="0"/>
              <a:t>Percentage of Inpatient Stays, </a:t>
            </a:r>
            <a:r>
              <a:rPr lang="en-US" sz="2000" dirty="0" smtClean="0"/>
              <a:t>by </a:t>
            </a:r>
            <a:r>
              <a:rPr lang="en-US" sz="2000" dirty="0"/>
              <a:t>Service Line</a:t>
            </a:r>
          </a:p>
        </p:txBody>
      </p:sp>
      <p:graphicFrame>
        <p:nvGraphicFramePr>
          <p:cNvPr id="7" name="Chart 6"/>
          <p:cNvGraphicFramePr/>
          <p:nvPr>
            <p:extLst>
              <p:ext uri="{D42A27DB-BD31-4B8C-83A1-F6EECF244321}">
                <p14:modId xmlns:p14="http://schemas.microsoft.com/office/powerpoint/2010/main" val="2492252320"/>
              </p:ext>
            </p:extLst>
          </p:nvPr>
        </p:nvGraphicFramePr>
        <p:xfrm>
          <a:off x="457200" y="1371600"/>
          <a:ext cx="4114800" cy="24688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4273075743"/>
              </p:ext>
            </p:extLst>
          </p:nvPr>
        </p:nvGraphicFramePr>
        <p:xfrm>
          <a:off x="4572000" y="1371600"/>
          <a:ext cx="4114800" cy="246888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457200" y="6309360"/>
            <a:ext cx="8229600" cy="400110"/>
          </a:xfrm>
          <a:prstGeom prst="rect">
            <a:avLst/>
          </a:prstGeom>
        </p:spPr>
        <p:txBody>
          <a:bodyPr wrap="square">
            <a:spAutoFit/>
          </a:bodyPr>
          <a:lstStyle/>
          <a:p>
            <a:r>
              <a:rPr lang="en-US" sz="1000" b="1" dirty="0">
                <a:latin typeface="+mj-lt"/>
                <a:ea typeface="Calibri" panose="020F0502020204030204" pitchFamily="34" charset="0"/>
              </a:rPr>
              <a:t>Source:</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p:txBody>
      </p:sp>
      <p:graphicFrame>
        <p:nvGraphicFramePr>
          <p:cNvPr id="10" name="Chart 9"/>
          <p:cNvGraphicFramePr/>
          <p:nvPr>
            <p:extLst>
              <p:ext uri="{D42A27DB-BD31-4B8C-83A1-F6EECF244321}">
                <p14:modId xmlns:p14="http://schemas.microsoft.com/office/powerpoint/2010/main" val="999670960"/>
              </p:ext>
            </p:extLst>
          </p:nvPr>
        </p:nvGraphicFramePr>
        <p:xfrm>
          <a:off x="457200" y="3867686"/>
          <a:ext cx="4114800" cy="228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p:nvPr>
            <p:extLst>
              <p:ext uri="{D42A27DB-BD31-4B8C-83A1-F6EECF244321}">
                <p14:modId xmlns:p14="http://schemas.microsoft.com/office/powerpoint/2010/main" val="4055878846"/>
              </p:ext>
            </p:extLst>
          </p:nvPr>
        </p:nvGraphicFramePr>
        <p:xfrm>
          <a:off x="4572000" y="3886200"/>
          <a:ext cx="4114800" cy="2286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003582404"/>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6"/>
          <p:cNvSpPr>
            <a:spLocks noGrp="1"/>
          </p:cNvSpPr>
          <p:nvPr>
            <p:ph type="title"/>
          </p:nvPr>
        </p:nvSpPr>
        <p:spPr/>
        <p:txBody>
          <a:bodyPr>
            <a:noAutofit/>
          </a:bodyPr>
          <a:lstStyle/>
          <a:p>
            <a:r>
              <a:rPr lang="en-US" sz="2000" dirty="0" smtClean="0"/>
              <a:t>Leading Diagnoses for Inpatient Stays Among Border Residents Treated at Non-Border Hospitals</a:t>
            </a:r>
            <a:endParaRPr lang="en-US" sz="2000" dirty="0"/>
          </a:p>
        </p:txBody>
      </p:sp>
      <p:graphicFrame>
        <p:nvGraphicFramePr>
          <p:cNvPr id="3" name="Table 2"/>
          <p:cNvGraphicFramePr>
            <a:graphicFrameLocks noGrp="1"/>
          </p:cNvGraphicFramePr>
          <p:nvPr>
            <p:extLst>
              <p:ext uri="{D42A27DB-BD31-4B8C-83A1-F6EECF244321}">
                <p14:modId xmlns:p14="http://schemas.microsoft.com/office/powerpoint/2010/main" val="1176608"/>
              </p:ext>
            </p:extLst>
          </p:nvPr>
        </p:nvGraphicFramePr>
        <p:xfrm>
          <a:off x="533400" y="1524000"/>
          <a:ext cx="8229600" cy="4084320"/>
        </p:xfrm>
        <a:graphic>
          <a:graphicData uri="http://schemas.openxmlformats.org/drawingml/2006/table">
            <a:tbl>
              <a:tblPr firstRow="1" bandRow="1">
                <a:tableStyleId>{5C22544A-7EE6-4342-B048-85BDC9FD1C3A}</a:tableStyleId>
              </a:tblPr>
              <a:tblGrid>
                <a:gridCol w="7363329">
                  <a:extLst>
                    <a:ext uri="{9D8B030D-6E8A-4147-A177-3AD203B41FA5}">
                      <a16:colId xmlns:a16="http://schemas.microsoft.com/office/drawing/2014/main" val="20000"/>
                    </a:ext>
                  </a:extLst>
                </a:gridCol>
                <a:gridCol w="866271">
                  <a:extLst>
                    <a:ext uri="{9D8B030D-6E8A-4147-A177-3AD203B41FA5}">
                      <a16:colId xmlns:a16="http://schemas.microsoft.com/office/drawing/2014/main" val="20001"/>
                    </a:ext>
                  </a:extLst>
                </a:gridCol>
              </a:tblGrid>
              <a:tr h="0">
                <a:tc>
                  <a:txBody>
                    <a:bodyPr/>
                    <a:lstStyle/>
                    <a:p>
                      <a:r>
                        <a:rPr lang="en-US" sz="1600" dirty="0" smtClean="0">
                          <a:latin typeface="+mn-lt"/>
                        </a:rPr>
                        <a:t>CCS First-Listed</a:t>
                      </a:r>
                      <a:r>
                        <a:rPr lang="en-US" sz="1600" baseline="0" dirty="0" smtClean="0">
                          <a:latin typeface="+mn-lt"/>
                        </a:rPr>
                        <a:t> </a:t>
                      </a:r>
                      <a:r>
                        <a:rPr lang="en-US" sz="1600" dirty="0" smtClean="0">
                          <a:latin typeface="+mn-lt"/>
                        </a:rPr>
                        <a:t>Diagnosis</a:t>
                      </a:r>
                      <a:endParaRPr lang="en-US" sz="1600" dirty="0">
                        <a:latin typeface="+mn-lt"/>
                      </a:endParaRPr>
                    </a:p>
                  </a:txBody>
                  <a:tcPr/>
                </a:tc>
                <a:tc>
                  <a:txBody>
                    <a:bodyPr/>
                    <a:lstStyle/>
                    <a:p>
                      <a:pPr algn="ctr"/>
                      <a:r>
                        <a:rPr lang="en-US" sz="1600" dirty="0" smtClean="0">
                          <a:latin typeface="+mn-lt"/>
                        </a:rPr>
                        <a:t>%</a:t>
                      </a:r>
                      <a:endParaRPr lang="en-US" sz="1600" dirty="0">
                        <a:latin typeface="+mn-lt"/>
                      </a:endParaRPr>
                    </a:p>
                  </a:txBody>
                  <a:tcPr/>
                </a:tc>
                <a:extLst>
                  <a:ext uri="{0D108BD9-81ED-4DB2-BD59-A6C34878D82A}">
                    <a16:rowId xmlns:a16="http://schemas.microsoft.com/office/drawing/2014/main" val="10000"/>
                  </a:ext>
                </a:extLst>
              </a:tr>
              <a:tr h="365760">
                <a:tc>
                  <a:txBody>
                    <a:bodyPr/>
                    <a:lstStyle/>
                    <a:p>
                      <a:pPr algn="l" fontAlgn="t"/>
                      <a:r>
                        <a:rPr lang="en-US" sz="1600" b="0" i="0" u="none" strike="noStrike" dirty="0">
                          <a:solidFill>
                            <a:srgbClr val="000000"/>
                          </a:solidFill>
                          <a:effectLst/>
                          <a:latin typeface="+mn-lt"/>
                        </a:rPr>
                        <a:t>218: </a:t>
                      </a:r>
                      <a:r>
                        <a:rPr lang="en-US" sz="1600" b="0" i="0" u="none" strike="noStrike" dirty="0" err="1">
                          <a:solidFill>
                            <a:srgbClr val="000000"/>
                          </a:solidFill>
                          <a:effectLst/>
                          <a:latin typeface="+mn-lt"/>
                        </a:rPr>
                        <a:t>Liveborn</a:t>
                      </a:r>
                      <a:endParaRPr lang="en-US" sz="1600" b="0" i="0" u="none" strike="noStrike" dirty="0">
                        <a:solidFill>
                          <a:srgbClr val="000000"/>
                        </a:solidFill>
                        <a:effectLst/>
                        <a:latin typeface="+mn-lt"/>
                      </a:endParaRPr>
                    </a:p>
                  </a:txBody>
                  <a:tcPr anchor="ctr"/>
                </a:tc>
                <a:tc>
                  <a:txBody>
                    <a:bodyPr/>
                    <a:lstStyle/>
                    <a:p>
                      <a:pPr algn="ctr" fontAlgn="b"/>
                      <a:r>
                        <a:rPr lang="en-US" sz="1600" b="0" i="0" u="none" strike="noStrike" dirty="0">
                          <a:solidFill>
                            <a:srgbClr val="000000"/>
                          </a:solidFill>
                          <a:effectLst/>
                          <a:latin typeface="+mn-lt"/>
                        </a:rPr>
                        <a:t>5.9</a:t>
                      </a:r>
                    </a:p>
                  </a:txBody>
                  <a:tcPr marL="0" marR="0" marT="0" marB="0" anchor="ctr" anchorCtr="1"/>
                </a:tc>
                <a:extLst>
                  <a:ext uri="{0D108BD9-81ED-4DB2-BD59-A6C34878D82A}">
                    <a16:rowId xmlns:a16="http://schemas.microsoft.com/office/drawing/2014/main" val="10001"/>
                  </a:ext>
                </a:extLst>
              </a:tr>
              <a:tr h="365760">
                <a:tc>
                  <a:txBody>
                    <a:bodyPr/>
                    <a:lstStyle/>
                    <a:p>
                      <a:pPr algn="l" fontAlgn="t"/>
                      <a:r>
                        <a:rPr lang="en-US" sz="1600" b="0" i="0" u="none" strike="noStrike" dirty="0">
                          <a:solidFill>
                            <a:srgbClr val="000000"/>
                          </a:solidFill>
                          <a:effectLst/>
                          <a:latin typeface="+mn-lt"/>
                        </a:rPr>
                        <a:t>2: Septicemia (except in labor)</a:t>
                      </a:r>
                    </a:p>
                  </a:txBody>
                  <a:tcPr anchor="ctr"/>
                </a:tc>
                <a:tc>
                  <a:txBody>
                    <a:bodyPr/>
                    <a:lstStyle/>
                    <a:p>
                      <a:pPr algn="ctr" fontAlgn="b"/>
                      <a:r>
                        <a:rPr lang="en-US" sz="1600" b="0" i="0" u="none" strike="noStrike" dirty="0">
                          <a:solidFill>
                            <a:srgbClr val="000000"/>
                          </a:solidFill>
                          <a:effectLst/>
                          <a:latin typeface="+mn-lt"/>
                        </a:rPr>
                        <a:t>3.3</a:t>
                      </a:r>
                    </a:p>
                  </a:txBody>
                  <a:tcPr marL="0" marR="0" marT="0" marB="0" anchor="ctr" anchorCtr="1"/>
                </a:tc>
                <a:extLst>
                  <a:ext uri="{0D108BD9-81ED-4DB2-BD59-A6C34878D82A}">
                    <a16:rowId xmlns:a16="http://schemas.microsoft.com/office/drawing/2014/main" val="10002"/>
                  </a:ext>
                </a:extLst>
              </a:tr>
              <a:tr h="365760">
                <a:tc>
                  <a:txBody>
                    <a:bodyPr/>
                    <a:lstStyle/>
                    <a:p>
                      <a:pPr algn="l" fontAlgn="t"/>
                      <a:r>
                        <a:rPr lang="en-US" sz="1600" b="0" i="0" u="none" strike="noStrike" dirty="0">
                          <a:solidFill>
                            <a:srgbClr val="000000"/>
                          </a:solidFill>
                          <a:effectLst/>
                          <a:latin typeface="+mn-lt"/>
                        </a:rPr>
                        <a:t>237: Complication of device; implant or graft</a:t>
                      </a:r>
                    </a:p>
                  </a:txBody>
                  <a:tcPr anchor="ctr"/>
                </a:tc>
                <a:tc>
                  <a:txBody>
                    <a:bodyPr/>
                    <a:lstStyle/>
                    <a:p>
                      <a:pPr algn="ctr" fontAlgn="b"/>
                      <a:r>
                        <a:rPr lang="en-US" sz="1600" b="0" i="0" u="none" strike="noStrike" dirty="0">
                          <a:solidFill>
                            <a:srgbClr val="000000"/>
                          </a:solidFill>
                          <a:effectLst/>
                          <a:latin typeface="+mn-lt"/>
                        </a:rPr>
                        <a:t>3.1</a:t>
                      </a:r>
                    </a:p>
                  </a:txBody>
                  <a:tcPr marL="0" marR="0" marT="0" marB="0" anchor="ctr" anchorCtr="1"/>
                </a:tc>
                <a:extLst>
                  <a:ext uri="{0D108BD9-81ED-4DB2-BD59-A6C34878D82A}">
                    <a16:rowId xmlns:a16="http://schemas.microsoft.com/office/drawing/2014/main" val="10003"/>
                  </a:ext>
                </a:extLst>
              </a:tr>
              <a:tr h="365760">
                <a:tc>
                  <a:txBody>
                    <a:bodyPr/>
                    <a:lstStyle/>
                    <a:p>
                      <a:pPr algn="l" fontAlgn="t"/>
                      <a:r>
                        <a:rPr lang="en-US" sz="1600" b="0" i="0" u="none" strike="noStrike" dirty="0">
                          <a:solidFill>
                            <a:srgbClr val="000000"/>
                          </a:solidFill>
                          <a:effectLst/>
                          <a:latin typeface="+mn-lt"/>
                        </a:rPr>
                        <a:t>203: Osteoarthritis</a:t>
                      </a:r>
                    </a:p>
                  </a:txBody>
                  <a:tcPr anchor="ctr"/>
                </a:tc>
                <a:tc>
                  <a:txBody>
                    <a:bodyPr/>
                    <a:lstStyle/>
                    <a:p>
                      <a:pPr algn="ctr" fontAlgn="b"/>
                      <a:r>
                        <a:rPr lang="en-US" sz="1600" b="0" i="0" u="none" strike="noStrike" dirty="0">
                          <a:solidFill>
                            <a:srgbClr val="000000"/>
                          </a:solidFill>
                          <a:effectLst/>
                          <a:latin typeface="+mn-lt"/>
                        </a:rPr>
                        <a:t>2.4</a:t>
                      </a:r>
                    </a:p>
                  </a:txBody>
                  <a:tcPr marL="0" marR="0" marT="0" marB="0" anchor="ctr" anchorCtr="1"/>
                </a:tc>
                <a:extLst>
                  <a:ext uri="{0D108BD9-81ED-4DB2-BD59-A6C34878D82A}">
                    <a16:rowId xmlns:a16="http://schemas.microsoft.com/office/drawing/2014/main" val="10004"/>
                  </a:ext>
                </a:extLst>
              </a:tr>
              <a:tr h="365760">
                <a:tc>
                  <a:txBody>
                    <a:bodyPr/>
                    <a:lstStyle/>
                    <a:p>
                      <a:pPr algn="l" fontAlgn="t"/>
                      <a:r>
                        <a:rPr lang="en-US" sz="1600" b="0" i="0" u="none" strike="noStrike" dirty="0">
                          <a:solidFill>
                            <a:srgbClr val="000000"/>
                          </a:solidFill>
                          <a:effectLst/>
                          <a:latin typeface="+mn-lt"/>
                        </a:rPr>
                        <a:t>205: Spondylosis; intervertebral disc disorders; other back problems</a:t>
                      </a:r>
                    </a:p>
                  </a:txBody>
                  <a:tcPr anchor="ctr"/>
                </a:tc>
                <a:tc>
                  <a:txBody>
                    <a:bodyPr/>
                    <a:lstStyle/>
                    <a:p>
                      <a:pPr algn="ctr" fontAlgn="b"/>
                      <a:r>
                        <a:rPr lang="en-US" sz="1600" b="0" i="0" u="none" strike="noStrike" dirty="0">
                          <a:solidFill>
                            <a:srgbClr val="000000"/>
                          </a:solidFill>
                          <a:effectLst/>
                          <a:latin typeface="+mn-lt"/>
                        </a:rPr>
                        <a:t>2.4</a:t>
                      </a:r>
                    </a:p>
                  </a:txBody>
                  <a:tcPr marL="0" marR="0" marT="0" marB="0" anchor="ctr" anchorCtr="1"/>
                </a:tc>
                <a:extLst>
                  <a:ext uri="{0D108BD9-81ED-4DB2-BD59-A6C34878D82A}">
                    <a16:rowId xmlns:a16="http://schemas.microsoft.com/office/drawing/2014/main" val="10005"/>
                  </a:ext>
                </a:extLst>
              </a:tr>
              <a:tr h="0">
                <a:tc>
                  <a:txBody>
                    <a:bodyPr/>
                    <a:lstStyle/>
                    <a:p>
                      <a:pPr algn="l" fontAlgn="t"/>
                      <a:r>
                        <a:rPr lang="en-US" sz="1600" b="0" i="0" u="none" strike="noStrike" dirty="0">
                          <a:solidFill>
                            <a:srgbClr val="000000"/>
                          </a:solidFill>
                          <a:effectLst/>
                          <a:latin typeface="+mn-lt"/>
                        </a:rPr>
                        <a:t>45: Maintenance chemotherapy; radiotherapy</a:t>
                      </a:r>
                    </a:p>
                  </a:txBody>
                  <a:tcPr anchor="ctr"/>
                </a:tc>
                <a:tc>
                  <a:txBody>
                    <a:bodyPr/>
                    <a:lstStyle/>
                    <a:p>
                      <a:pPr algn="ctr" fontAlgn="b"/>
                      <a:r>
                        <a:rPr lang="en-US" sz="1600" b="0" i="0" u="none" strike="noStrike" dirty="0">
                          <a:solidFill>
                            <a:srgbClr val="000000"/>
                          </a:solidFill>
                          <a:effectLst/>
                          <a:latin typeface="+mn-lt"/>
                        </a:rPr>
                        <a:t>2.1</a:t>
                      </a:r>
                    </a:p>
                  </a:txBody>
                  <a:tcPr marL="0" marR="0" marT="0" marB="0" anchor="ctr" anchorCtr="1"/>
                </a:tc>
                <a:extLst>
                  <a:ext uri="{0D108BD9-81ED-4DB2-BD59-A6C34878D82A}">
                    <a16:rowId xmlns:a16="http://schemas.microsoft.com/office/drawing/2014/main" val="10006"/>
                  </a:ext>
                </a:extLst>
              </a:tr>
              <a:tr h="0">
                <a:tc>
                  <a:txBody>
                    <a:bodyPr/>
                    <a:lstStyle/>
                    <a:p>
                      <a:pPr algn="l" fontAlgn="t"/>
                      <a:r>
                        <a:rPr lang="en-US" sz="1600" b="0" i="0" u="none" strike="noStrike" dirty="0">
                          <a:solidFill>
                            <a:srgbClr val="000000"/>
                          </a:solidFill>
                          <a:effectLst/>
                          <a:latin typeface="+mn-lt"/>
                        </a:rPr>
                        <a:t>109: Acute cerebrovascular disease</a:t>
                      </a:r>
                    </a:p>
                  </a:txBody>
                  <a:tcPr anchor="ctr"/>
                </a:tc>
                <a:tc>
                  <a:txBody>
                    <a:bodyPr/>
                    <a:lstStyle/>
                    <a:p>
                      <a:pPr algn="ctr" fontAlgn="b"/>
                      <a:r>
                        <a:rPr lang="en-US" sz="1600" b="0" i="0" u="none" strike="noStrike" dirty="0">
                          <a:solidFill>
                            <a:srgbClr val="000000"/>
                          </a:solidFill>
                          <a:effectLst/>
                          <a:latin typeface="+mn-lt"/>
                        </a:rPr>
                        <a:t>2.1</a:t>
                      </a:r>
                    </a:p>
                  </a:txBody>
                  <a:tcPr marL="0" marR="0" marT="0" marB="0" anchor="ctr" anchorCtr="1"/>
                </a:tc>
                <a:extLst>
                  <a:ext uri="{0D108BD9-81ED-4DB2-BD59-A6C34878D82A}">
                    <a16:rowId xmlns:a16="http://schemas.microsoft.com/office/drawing/2014/main" val="10007"/>
                  </a:ext>
                </a:extLst>
              </a:tr>
              <a:tr h="0">
                <a:tc>
                  <a:txBody>
                    <a:bodyPr/>
                    <a:lstStyle/>
                    <a:p>
                      <a:pPr algn="l" fontAlgn="t"/>
                      <a:r>
                        <a:rPr lang="en-US" sz="1600" b="0" i="0" u="none" strike="noStrike" dirty="0">
                          <a:solidFill>
                            <a:srgbClr val="000000"/>
                          </a:solidFill>
                          <a:effectLst/>
                          <a:latin typeface="+mn-lt"/>
                        </a:rPr>
                        <a:t>122: Pneumonia (except that caused by tuberculosis or sexually transmitted disease)</a:t>
                      </a:r>
                    </a:p>
                  </a:txBody>
                  <a:tcPr anchor="ctr"/>
                </a:tc>
                <a:tc>
                  <a:txBody>
                    <a:bodyPr/>
                    <a:lstStyle/>
                    <a:p>
                      <a:pPr algn="ctr" fontAlgn="b"/>
                      <a:r>
                        <a:rPr lang="en-US" sz="1600" b="0" i="0" u="none" strike="noStrike" dirty="0">
                          <a:solidFill>
                            <a:srgbClr val="000000"/>
                          </a:solidFill>
                          <a:effectLst/>
                          <a:latin typeface="+mn-lt"/>
                        </a:rPr>
                        <a:t>2.0</a:t>
                      </a:r>
                    </a:p>
                  </a:txBody>
                  <a:tcPr marL="0" marR="0" marT="0" marB="0" anchor="ctr" anchorCtr="1"/>
                </a:tc>
                <a:extLst>
                  <a:ext uri="{0D108BD9-81ED-4DB2-BD59-A6C34878D82A}">
                    <a16:rowId xmlns:a16="http://schemas.microsoft.com/office/drawing/2014/main" val="10008"/>
                  </a:ext>
                </a:extLst>
              </a:tr>
              <a:tr h="0">
                <a:tc>
                  <a:txBody>
                    <a:bodyPr/>
                    <a:lstStyle/>
                    <a:p>
                      <a:pPr algn="l" fontAlgn="t"/>
                      <a:r>
                        <a:rPr lang="en-US" sz="1600" b="0" i="0" u="none" strike="noStrike" dirty="0">
                          <a:solidFill>
                            <a:srgbClr val="000000"/>
                          </a:solidFill>
                          <a:effectLst/>
                          <a:latin typeface="+mn-lt"/>
                        </a:rPr>
                        <a:t>100: Acute myocardial infarction</a:t>
                      </a:r>
                    </a:p>
                  </a:txBody>
                  <a:tcPr anchor="ctr"/>
                </a:tc>
                <a:tc>
                  <a:txBody>
                    <a:bodyPr/>
                    <a:lstStyle/>
                    <a:p>
                      <a:pPr algn="ctr" fontAlgn="b"/>
                      <a:r>
                        <a:rPr lang="en-US" sz="1600" b="0" i="0" u="none" strike="noStrike" dirty="0">
                          <a:solidFill>
                            <a:srgbClr val="000000"/>
                          </a:solidFill>
                          <a:effectLst/>
                          <a:latin typeface="+mn-lt"/>
                        </a:rPr>
                        <a:t>1.9</a:t>
                      </a:r>
                    </a:p>
                  </a:txBody>
                  <a:tcPr marL="0" marR="0" marT="0" marB="0" anchor="ctr" anchorCtr="1"/>
                </a:tc>
                <a:extLst>
                  <a:ext uri="{0D108BD9-81ED-4DB2-BD59-A6C34878D82A}">
                    <a16:rowId xmlns:a16="http://schemas.microsoft.com/office/drawing/2014/main" val="10009"/>
                  </a:ext>
                </a:extLst>
              </a:tr>
              <a:tr h="0">
                <a:tc>
                  <a:txBody>
                    <a:bodyPr/>
                    <a:lstStyle/>
                    <a:p>
                      <a:pPr algn="l" fontAlgn="t"/>
                      <a:r>
                        <a:rPr lang="en-US" sz="1600" b="0" i="0" u="none" strike="noStrike" dirty="0">
                          <a:solidFill>
                            <a:srgbClr val="000000"/>
                          </a:solidFill>
                          <a:effectLst/>
                          <a:latin typeface="+mn-lt"/>
                        </a:rPr>
                        <a:t>108: Congestive heart failure; </a:t>
                      </a:r>
                      <a:r>
                        <a:rPr lang="en-US" sz="1600" b="0" i="0" u="none" strike="noStrike" dirty="0" err="1">
                          <a:solidFill>
                            <a:srgbClr val="000000"/>
                          </a:solidFill>
                          <a:effectLst/>
                          <a:latin typeface="+mn-lt"/>
                        </a:rPr>
                        <a:t>nonhypertensive</a:t>
                      </a:r>
                      <a:endParaRPr lang="en-US" sz="1600" b="0" i="0" u="none" strike="noStrike" dirty="0">
                        <a:solidFill>
                          <a:srgbClr val="000000"/>
                        </a:solidFill>
                        <a:effectLst/>
                        <a:latin typeface="+mn-lt"/>
                      </a:endParaRPr>
                    </a:p>
                  </a:txBody>
                  <a:tcPr anchor="ctr"/>
                </a:tc>
                <a:tc>
                  <a:txBody>
                    <a:bodyPr/>
                    <a:lstStyle/>
                    <a:p>
                      <a:pPr algn="ctr" fontAlgn="b"/>
                      <a:r>
                        <a:rPr lang="en-US" sz="1600" b="0" i="0" u="none" strike="noStrike" dirty="0">
                          <a:solidFill>
                            <a:srgbClr val="000000"/>
                          </a:solidFill>
                          <a:effectLst/>
                          <a:latin typeface="+mn-lt"/>
                        </a:rPr>
                        <a:t>1.8</a:t>
                      </a:r>
                    </a:p>
                  </a:txBody>
                  <a:tcPr marL="0" marR="0" marT="0" marB="0" anchor="ctr" anchorCtr="1"/>
                </a:tc>
                <a:extLst>
                  <a:ext uri="{0D108BD9-81ED-4DB2-BD59-A6C34878D82A}">
                    <a16:rowId xmlns:a16="http://schemas.microsoft.com/office/drawing/2014/main" val="10010"/>
                  </a:ext>
                </a:extLst>
              </a:tr>
            </a:tbl>
          </a:graphicData>
        </a:graphic>
      </p:graphicFrame>
      <p:sp>
        <p:nvSpPr>
          <p:cNvPr id="6" name="Rectangle 5"/>
          <p:cNvSpPr/>
          <p:nvPr/>
        </p:nvSpPr>
        <p:spPr>
          <a:xfrm>
            <a:off x="457200" y="5852160"/>
            <a:ext cx="8229600" cy="569387"/>
          </a:xfrm>
          <a:prstGeom prst="rect">
            <a:avLst/>
          </a:prstGeom>
        </p:spPr>
        <p:txBody>
          <a:bodyPr wrap="square">
            <a:spAutoFit/>
          </a:bodyPr>
          <a:lstStyle/>
          <a:p>
            <a:r>
              <a:rPr lang="en-US" sz="1000" b="1" dirty="0" smtClean="0"/>
              <a:t>Key: </a:t>
            </a:r>
            <a:r>
              <a:rPr lang="en-US" sz="1000" dirty="0" smtClean="0"/>
              <a:t>CCS=Clinical Classifications Software.</a:t>
            </a:r>
            <a:endParaRPr lang="en-US" sz="1000" dirty="0"/>
          </a:p>
          <a:p>
            <a:r>
              <a:rPr lang="en-US" sz="1000" b="1" dirty="0" smtClean="0">
                <a:latin typeface="+mj-lt"/>
                <a:ea typeface="Calibri" panose="020F0502020204030204" pitchFamily="34" charset="0"/>
              </a:rPr>
              <a:t>Source</a:t>
            </a:r>
            <a:r>
              <a:rPr lang="en-US" sz="1000" b="1" dirty="0">
                <a:latin typeface="+mj-lt"/>
                <a:ea typeface="Calibri" panose="020F0502020204030204" pitchFamily="34" charset="0"/>
              </a:rPr>
              <a:t>:</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a:t>
            </a:r>
            <a:r>
              <a:rPr lang="en-US" sz="1000" dirty="0">
                <a:latin typeface="+mj-lt"/>
                <a:ea typeface="Calibri" panose="020F0502020204030204" pitchFamily="34" charset="0"/>
              </a:rPr>
              <a:t>2013</a:t>
            </a:r>
            <a:endParaRPr lang="en-US" sz="1000" dirty="0">
              <a:effectLst/>
              <a:latin typeface="+mj-lt"/>
              <a:ea typeface="Calibri" panose="020F0502020204030204" pitchFamily="34" charset="0"/>
            </a:endParaRPr>
          </a:p>
        </p:txBody>
      </p:sp>
    </p:spTree>
    <p:extLst>
      <p:ext uri="{BB962C8B-B14F-4D97-AF65-F5344CB8AC3E}">
        <p14:creationId xmlns:p14="http://schemas.microsoft.com/office/powerpoint/2010/main" val="3481776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Older Hispanics in the United States</a:t>
            </a:r>
            <a:endParaRPr lang="en-US" dirty="0"/>
          </a:p>
        </p:txBody>
      </p:sp>
      <p:sp>
        <p:nvSpPr>
          <p:cNvPr id="5" name="Content Placeholder 4"/>
          <p:cNvSpPr>
            <a:spLocks noGrp="1"/>
          </p:cNvSpPr>
          <p:nvPr>
            <p:ph idx="1"/>
          </p:nvPr>
        </p:nvSpPr>
        <p:spPr/>
        <p:txBody>
          <a:bodyPr/>
          <a:lstStyle/>
          <a:p>
            <a:r>
              <a:rPr lang="en-US" dirty="0" smtClean="0"/>
              <a:t>In 2012, there were:</a:t>
            </a:r>
          </a:p>
          <a:p>
            <a:pPr lvl="1"/>
            <a:r>
              <a:rPr lang="en-US" dirty="0" smtClean="0"/>
              <a:t>3.1 million Hispanics age 65 and over (7% of older adults); by 2060, this is projected to increase to more than 19 million, accounting for 21% of older adults.</a:t>
            </a:r>
          </a:p>
          <a:p>
            <a:pPr lvl="1"/>
            <a:r>
              <a:rPr lang="en-US" dirty="0" smtClean="0"/>
              <a:t>4,129 Hispanics age 100 and over (1,105 men, 3,024 women), or 7% of all centenarians.</a:t>
            </a:r>
          </a:p>
          <a:p>
            <a:r>
              <a:rPr lang="en-US" dirty="0" smtClean="0"/>
              <a:t>Most (70%) older Hispanics lived in four States: California, Texas, Florida, and New York.</a:t>
            </a:r>
          </a:p>
        </p:txBody>
      </p:sp>
    </p:spTree>
    <p:extLst>
      <p:ext uri="{BB962C8B-B14F-4D97-AF65-F5344CB8AC3E}">
        <p14:creationId xmlns:p14="http://schemas.microsoft.com/office/powerpoint/2010/main" val="116099271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Text Placeholder 2"/>
          <p:cNvSpPr>
            <a:spLocks noGrp="1"/>
          </p:cNvSpPr>
          <p:nvPr>
            <p:ph type="body" idx="1"/>
          </p:nvPr>
        </p:nvSpPr>
        <p:spPr>
          <a:xfrm>
            <a:off x="457200" y="2906713"/>
            <a:ext cx="8229600" cy="1500187"/>
          </a:xfrm>
        </p:spPr>
        <p:txBody>
          <a:bodyPr>
            <a:noAutofit/>
          </a:bodyPr>
          <a:lstStyle/>
          <a:p>
            <a:r>
              <a:rPr lang="en-US" dirty="0" smtClean="0"/>
              <a:t>National Healthcare Quality and Disparities Report</a:t>
            </a:r>
          </a:p>
          <a:p>
            <a:r>
              <a:rPr lang="en-US" dirty="0" err="1" smtClean="0"/>
              <a:t>Chartbook</a:t>
            </a:r>
            <a:r>
              <a:rPr lang="en-US" dirty="0" smtClean="0"/>
              <a:t> on Health Care for Hispanics</a:t>
            </a:r>
          </a:p>
          <a:p>
            <a:r>
              <a:rPr lang="en-US" dirty="0" smtClean="0"/>
              <a:t>Part 4: Health Care of Residents of the U.S.-Mexico Border</a:t>
            </a:r>
            <a:endParaRPr lang="en-US" dirty="0"/>
          </a:p>
        </p:txBody>
      </p:sp>
    </p:spTree>
    <p:extLst>
      <p:ext uri="{BB962C8B-B14F-4D97-AF65-F5344CB8AC3E}">
        <p14:creationId xmlns:p14="http://schemas.microsoft.com/office/powerpoint/2010/main" val="590021068"/>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 Findings</a:t>
            </a:r>
            <a:endParaRPr lang="en-US" dirty="0"/>
          </a:p>
        </p:txBody>
      </p:sp>
      <p:sp>
        <p:nvSpPr>
          <p:cNvPr id="3" name="Content Placeholder 2"/>
          <p:cNvSpPr>
            <a:spLocks noGrp="1"/>
          </p:cNvSpPr>
          <p:nvPr>
            <p:ph idx="1"/>
          </p:nvPr>
        </p:nvSpPr>
        <p:spPr/>
        <p:txBody>
          <a:bodyPr>
            <a:normAutofit fontScale="92500" lnSpcReduction="20000"/>
          </a:bodyPr>
          <a:lstStyle/>
          <a:p>
            <a:r>
              <a:rPr lang="en-US" smtClean="0"/>
              <a:t>Hospital data can be used to assess health care received by residents of the U.S.-Mexico border.</a:t>
            </a:r>
          </a:p>
          <a:p>
            <a:r>
              <a:rPr lang="en-US" smtClean="0"/>
              <a:t>Access to health care: Hispanics in border counties had the highest rates of uninsurance.</a:t>
            </a:r>
          </a:p>
          <a:p>
            <a:r>
              <a:rPr lang="en-US" smtClean="0"/>
              <a:t>Hispanics in border counties had higher hospitalization rates than Hispanics in non-border counties for:</a:t>
            </a:r>
          </a:p>
          <a:p>
            <a:pPr lvl="1"/>
            <a:r>
              <a:rPr lang="en-US" smtClean="0"/>
              <a:t>Diabetes.</a:t>
            </a:r>
          </a:p>
          <a:p>
            <a:pPr lvl="1"/>
            <a:r>
              <a:rPr lang="en-US" smtClean="0"/>
              <a:t>Injuries.</a:t>
            </a:r>
          </a:p>
          <a:p>
            <a:pPr lvl="1"/>
            <a:r>
              <a:rPr lang="en-US" smtClean="0"/>
              <a:t>Maternal and neonatal care.</a:t>
            </a:r>
          </a:p>
          <a:p>
            <a:pPr lvl="1"/>
            <a:r>
              <a:rPr lang="en-US" smtClean="0"/>
              <a:t>COPD.</a:t>
            </a:r>
          </a:p>
          <a:p>
            <a:pPr lvl="1"/>
            <a:r>
              <a:rPr lang="en-US" smtClean="0"/>
              <a:t>Chronic kidney disease.</a:t>
            </a:r>
          </a:p>
          <a:p>
            <a:pPr lvl="1"/>
            <a:r>
              <a:rPr lang="en-US" smtClean="0"/>
              <a:t>Obesity.</a:t>
            </a:r>
            <a:endParaRPr lang="en-US" dirty="0" smtClean="0"/>
          </a:p>
        </p:txBody>
      </p:sp>
    </p:spTree>
    <p:extLst>
      <p:ext uri="{BB962C8B-B14F-4D97-AF65-F5344CB8AC3E}">
        <p14:creationId xmlns:p14="http://schemas.microsoft.com/office/powerpoint/2010/main" val="390072945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 Findings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When hospitalized for diabetes in border hospitals, Hispanics were more likely than non-Hispanics to experience:</a:t>
            </a:r>
          </a:p>
          <a:p>
            <a:pPr lvl="1"/>
            <a:r>
              <a:rPr lang="en-US" dirty="0" smtClean="0"/>
              <a:t>Amputation.</a:t>
            </a:r>
          </a:p>
          <a:p>
            <a:pPr lvl="1"/>
            <a:r>
              <a:rPr lang="en-US" dirty="0" smtClean="0"/>
              <a:t>Renal failure.</a:t>
            </a:r>
          </a:p>
          <a:p>
            <a:pPr lvl="1"/>
            <a:r>
              <a:rPr lang="en-US" dirty="0" smtClean="0"/>
              <a:t>Peripheral vascular disease.</a:t>
            </a:r>
          </a:p>
          <a:p>
            <a:pPr lvl="1"/>
            <a:r>
              <a:rPr lang="en-US" dirty="0" smtClean="0"/>
              <a:t>Paralysis.</a:t>
            </a:r>
          </a:p>
          <a:p>
            <a:r>
              <a:rPr lang="en-US" dirty="0" smtClean="0"/>
              <a:t>When hospitalized for mental health or substance abuse in border hospitals, Hispanics were more likely than non-Hispanics to have:</a:t>
            </a:r>
          </a:p>
          <a:p>
            <a:pPr lvl="1"/>
            <a:r>
              <a:rPr lang="en-US" dirty="0" smtClean="0"/>
              <a:t>Liver disease.</a:t>
            </a:r>
          </a:p>
          <a:p>
            <a:r>
              <a:rPr lang="en-US" dirty="0" smtClean="0"/>
              <a:t>Hispanics in border counties were more likely to be hospitalized in non-border hospitals than non-Hispanics.</a:t>
            </a:r>
          </a:p>
        </p:txBody>
      </p:sp>
    </p:spTree>
    <p:extLst>
      <p:ext uri="{BB962C8B-B14F-4D97-AF65-F5344CB8AC3E}">
        <p14:creationId xmlns:p14="http://schemas.microsoft.com/office/powerpoint/2010/main" val="316224019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Definitions</a:t>
            </a:r>
            <a:endParaRPr lang="en-US" dirty="0"/>
          </a:p>
        </p:txBody>
      </p:sp>
      <p:sp>
        <p:nvSpPr>
          <p:cNvPr id="3" name="Text Placeholder 2"/>
          <p:cNvSpPr>
            <a:spLocks noGrp="1"/>
          </p:cNvSpPr>
          <p:nvPr>
            <p:ph type="body" idx="1"/>
          </p:nvPr>
        </p:nvSpPr>
        <p:spPr/>
        <p:txBody>
          <a:bodyPr>
            <a:normAutofit fontScale="92500"/>
          </a:bodyPr>
          <a:lstStyle/>
          <a:p>
            <a:r>
              <a:rPr lang="en-US" dirty="0"/>
              <a:t>National Healthcare Quality and Disparities Report</a:t>
            </a:r>
          </a:p>
          <a:p>
            <a:r>
              <a:rPr lang="en-US" dirty="0" err="1"/>
              <a:t>Chartbook</a:t>
            </a:r>
            <a:r>
              <a:rPr lang="en-US" dirty="0"/>
              <a:t> on Health Care for Hispanics</a:t>
            </a:r>
          </a:p>
          <a:p>
            <a:r>
              <a:rPr lang="en-US" dirty="0"/>
              <a:t>Part 4: Health Care of Residents of the U.S.-Mexico </a:t>
            </a:r>
            <a:r>
              <a:rPr lang="en-US" dirty="0" smtClean="0"/>
              <a:t>Border</a:t>
            </a:r>
            <a:endParaRPr lang="en-US" dirty="0"/>
          </a:p>
        </p:txBody>
      </p:sp>
    </p:spTree>
    <p:extLst>
      <p:ext uri="{BB962C8B-B14F-4D97-AF65-F5344CB8AC3E}">
        <p14:creationId xmlns:p14="http://schemas.microsoft.com/office/powerpoint/2010/main" val="3379177475"/>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Conditions of Interest</a:t>
            </a:r>
            <a:endParaRPr lang="en-US" dirty="0"/>
          </a:p>
        </p:txBody>
      </p:sp>
      <p:sp>
        <p:nvSpPr>
          <p:cNvPr id="3" name="Content Placeholder 2"/>
          <p:cNvSpPr>
            <a:spLocks noGrp="1"/>
          </p:cNvSpPr>
          <p:nvPr>
            <p:ph idx="1"/>
          </p:nvPr>
        </p:nvSpPr>
        <p:spPr>
          <a:xfrm>
            <a:off x="457200" y="1447800"/>
            <a:ext cx="8458200" cy="5105400"/>
          </a:xfrm>
        </p:spPr>
        <p:txBody>
          <a:bodyPr>
            <a:normAutofit fontScale="62500" lnSpcReduction="20000"/>
          </a:bodyPr>
          <a:lstStyle/>
          <a:p>
            <a:pPr>
              <a:lnSpc>
                <a:spcPct val="120000"/>
              </a:lnSpc>
              <a:spcBef>
                <a:spcPts val="0"/>
              </a:spcBef>
            </a:pPr>
            <a:r>
              <a:rPr lang="en-US" dirty="0" smtClean="0"/>
              <a:t>Cancers: Any </a:t>
            </a:r>
            <a:r>
              <a:rPr lang="en-US" dirty="0" err="1" smtClean="0"/>
              <a:t>Dx</a:t>
            </a:r>
            <a:r>
              <a:rPr lang="en-US" dirty="0" smtClean="0"/>
              <a:t> in CCS 24 (breast), 26 (cervix), 29 (prostate), or in range 140.x-149.x (oral)</a:t>
            </a:r>
          </a:p>
          <a:p>
            <a:pPr>
              <a:lnSpc>
                <a:spcPct val="120000"/>
              </a:lnSpc>
              <a:spcBef>
                <a:spcPts val="0"/>
              </a:spcBef>
            </a:pPr>
            <a:r>
              <a:rPr lang="en-US" dirty="0" smtClean="0"/>
              <a:t>Cardiovascular: Any </a:t>
            </a:r>
            <a:r>
              <a:rPr lang="en-US" dirty="0" err="1" smtClean="0"/>
              <a:t>Dx</a:t>
            </a:r>
            <a:r>
              <a:rPr lang="en-US" dirty="0" smtClean="0"/>
              <a:t> in CCS 96-109</a:t>
            </a:r>
          </a:p>
          <a:p>
            <a:pPr>
              <a:lnSpc>
                <a:spcPct val="120000"/>
              </a:lnSpc>
              <a:spcBef>
                <a:spcPts val="0"/>
              </a:spcBef>
            </a:pPr>
            <a:r>
              <a:rPr lang="en-US" dirty="0" smtClean="0"/>
              <a:t>Diabetes: Any </a:t>
            </a:r>
            <a:r>
              <a:rPr lang="en-US" dirty="0" err="1" smtClean="0"/>
              <a:t>Dx</a:t>
            </a:r>
            <a:r>
              <a:rPr lang="en-US" dirty="0" smtClean="0"/>
              <a:t> in CCS 49-50</a:t>
            </a:r>
          </a:p>
          <a:p>
            <a:pPr lvl="1">
              <a:lnSpc>
                <a:spcPct val="120000"/>
              </a:lnSpc>
              <a:spcBef>
                <a:spcPts val="0"/>
              </a:spcBef>
            </a:pPr>
            <a:r>
              <a:rPr lang="en-US" dirty="0" smtClean="0"/>
              <a:t>Lower-extremity amputation based on AHRQ PQI 16</a:t>
            </a:r>
          </a:p>
          <a:p>
            <a:pPr>
              <a:lnSpc>
                <a:spcPct val="120000"/>
              </a:lnSpc>
              <a:spcBef>
                <a:spcPts val="0"/>
              </a:spcBef>
            </a:pPr>
            <a:r>
              <a:rPr lang="en-US" dirty="0" smtClean="0"/>
              <a:t>HIV/AIDS: Any </a:t>
            </a:r>
            <a:r>
              <a:rPr lang="en-US" dirty="0" err="1" smtClean="0"/>
              <a:t>Dx</a:t>
            </a:r>
            <a:r>
              <a:rPr lang="en-US" dirty="0" smtClean="0"/>
              <a:t> in CCS 5</a:t>
            </a:r>
          </a:p>
          <a:p>
            <a:pPr>
              <a:lnSpc>
                <a:spcPct val="120000"/>
              </a:lnSpc>
              <a:spcBef>
                <a:spcPts val="0"/>
              </a:spcBef>
            </a:pPr>
            <a:r>
              <a:rPr lang="en-US" dirty="0" smtClean="0"/>
              <a:t>Maternal and Neonatal:</a:t>
            </a:r>
          </a:p>
          <a:p>
            <a:pPr lvl="1">
              <a:lnSpc>
                <a:spcPct val="120000"/>
              </a:lnSpc>
              <a:spcBef>
                <a:spcPts val="0"/>
              </a:spcBef>
            </a:pPr>
            <a:r>
              <a:rPr lang="en-US" dirty="0" smtClean="0"/>
              <a:t>Newborn: </a:t>
            </a:r>
            <a:r>
              <a:rPr lang="en-US" dirty="0" err="1" smtClean="0"/>
              <a:t>PDx</a:t>
            </a:r>
            <a:r>
              <a:rPr lang="en-US" dirty="0" smtClean="0"/>
              <a:t> in CCS 218 (normal) and CCS 219-224 (complicated)</a:t>
            </a:r>
          </a:p>
          <a:p>
            <a:pPr lvl="2">
              <a:lnSpc>
                <a:spcPct val="120000"/>
              </a:lnSpc>
              <a:spcBef>
                <a:spcPts val="0"/>
              </a:spcBef>
            </a:pPr>
            <a:r>
              <a:rPr lang="en-US" dirty="0" smtClean="0"/>
              <a:t>Neural tube defects: </a:t>
            </a:r>
            <a:r>
              <a:rPr lang="en-US" dirty="0" err="1" smtClean="0"/>
              <a:t>PDx</a:t>
            </a:r>
            <a:r>
              <a:rPr lang="en-US" dirty="0" smtClean="0"/>
              <a:t> in 756.17, 741.x</a:t>
            </a:r>
          </a:p>
          <a:p>
            <a:pPr lvl="1">
              <a:lnSpc>
                <a:spcPct val="120000"/>
              </a:lnSpc>
              <a:spcBef>
                <a:spcPts val="0"/>
              </a:spcBef>
            </a:pPr>
            <a:r>
              <a:rPr lang="en-US" dirty="0" smtClean="0"/>
              <a:t>Delivery: </a:t>
            </a:r>
            <a:r>
              <a:rPr lang="en-US" dirty="0" err="1" smtClean="0"/>
              <a:t>PDx</a:t>
            </a:r>
            <a:r>
              <a:rPr lang="en-US" dirty="0" smtClean="0"/>
              <a:t> in CCS 196 (normal) and CCS 176-195 (complicated)</a:t>
            </a:r>
          </a:p>
          <a:p>
            <a:pPr>
              <a:lnSpc>
                <a:spcPct val="120000"/>
              </a:lnSpc>
              <a:spcBef>
                <a:spcPts val="0"/>
              </a:spcBef>
            </a:pPr>
            <a:r>
              <a:rPr lang="en-US" dirty="0" smtClean="0"/>
              <a:t>Mental Health and Substance Use: Any </a:t>
            </a:r>
            <a:r>
              <a:rPr lang="en-US" dirty="0" err="1" smtClean="0"/>
              <a:t>Dx</a:t>
            </a:r>
            <a:r>
              <a:rPr lang="en-US" dirty="0" smtClean="0"/>
              <a:t> in CCS 650-659, 662-670 (mental health) and CCS 660-661 (substance use)</a:t>
            </a:r>
          </a:p>
          <a:p>
            <a:pPr>
              <a:lnSpc>
                <a:spcPct val="120000"/>
              </a:lnSpc>
              <a:spcBef>
                <a:spcPts val="0"/>
              </a:spcBef>
            </a:pPr>
            <a:r>
              <a:rPr lang="en-US" dirty="0" smtClean="0"/>
              <a:t>Environmental health: Any </a:t>
            </a:r>
            <a:r>
              <a:rPr lang="en-US" dirty="0" err="1" smtClean="0"/>
              <a:t>Dx</a:t>
            </a:r>
            <a:r>
              <a:rPr lang="en-US" dirty="0" smtClean="0"/>
              <a:t> in CCS 128 (asthma), 127 (COPD), 131 (respiratory failure), 122 and 132 (other respiratory including pneumonia) </a:t>
            </a:r>
          </a:p>
          <a:p>
            <a:pPr>
              <a:lnSpc>
                <a:spcPct val="120000"/>
              </a:lnSpc>
              <a:spcBef>
                <a:spcPts val="0"/>
              </a:spcBef>
            </a:pPr>
            <a:r>
              <a:rPr lang="en-US" dirty="0" smtClean="0"/>
              <a:t>Injuries: Any external cause of injury code indicating motor vehicle accident and unintentional injuries (screen based on CDC classification for injuries)</a:t>
            </a:r>
          </a:p>
          <a:p>
            <a:pPr>
              <a:lnSpc>
                <a:spcPct val="120000"/>
              </a:lnSpc>
              <a:spcBef>
                <a:spcPts val="0"/>
              </a:spcBef>
            </a:pPr>
            <a:r>
              <a:rPr lang="en-US" dirty="0" smtClean="0"/>
              <a:t>Obesity: Any </a:t>
            </a:r>
            <a:r>
              <a:rPr lang="en-US" dirty="0" err="1" smtClean="0"/>
              <a:t>Dx</a:t>
            </a:r>
            <a:r>
              <a:rPr lang="en-US" dirty="0" smtClean="0"/>
              <a:t> of 278.00, 278.01, and V778 by age (18+ adults; 0-17 children)</a:t>
            </a:r>
          </a:p>
          <a:p>
            <a:pPr>
              <a:lnSpc>
                <a:spcPct val="120000"/>
              </a:lnSpc>
              <a:spcBef>
                <a:spcPts val="0"/>
              </a:spcBef>
            </a:pPr>
            <a:r>
              <a:rPr lang="en-US" dirty="0" smtClean="0"/>
              <a:t>Renal Failure: Any </a:t>
            </a:r>
            <a:r>
              <a:rPr lang="en-US" dirty="0" err="1" smtClean="0"/>
              <a:t>Dx</a:t>
            </a:r>
            <a:r>
              <a:rPr lang="en-US" dirty="0" smtClean="0"/>
              <a:t> in CCS 157 (acute) or CCS158 (chronic)</a:t>
            </a:r>
          </a:p>
          <a:p>
            <a:endParaRPr lang="en-US" dirty="0" smtClean="0"/>
          </a:p>
          <a:p>
            <a:pPr lvl="2"/>
            <a:endParaRPr lang="en-US" dirty="0"/>
          </a:p>
        </p:txBody>
      </p:sp>
    </p:spTree>
    <p:extLst>
      <p:ext uri="{BB962C8B-B14F-4D97-AF65-F5344CB8AC3E}">
        <p14:creationId xmlns:p14="http://schemas.microsoft.com/office/powerpoint/2010/main" val="150909124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Service Line and Comorbidities</a:t>
            </a:r>
            <a:endParaRPr lang="en-US" dirty="0"/>
          </a:p>
        </p:txBody>
      </p:sp>
      <p:sp>
        <p:nvSpPr>
          <p:cNvPr id="3" name="Content Placeholder 2"/>
          <p:cNvSpPr>
            <a:spLocks noGrp="1"/>
          </p:cNvSpPr>
          <p:nvPr>
            <p:ph idx="1"/>
          </p:nvPr>
        </p:nvSpPr>
        <p:spPr>
          <a:xfrm>
            <a:off x="457200" y="1600200"/>
            <a:ext cx="8229600" cy="4724400"/>
          </a:xfrm>
        </p:spPr>
        <p:txBody>
          <a:bodyPr>
            <a:normAutofit fontScale="77500" lnSpcReduction="20000"/>
          </a:bodyPr>
          <a:lstStyle/>
          <a:p>
            <a:r>
              <a:rPr lang="en-US" dirty="0" smtClean="0"/>
              <a:t>Service line:</a:t>
            </a:r>
          </a:p>
          <a:p>
            <a:pPr lvl="1"/>
            <a:r>
              <a:rPr lang="en-US" dirty="0" smtClean="0"/>
              <a:t>Maternal: </a:t>
            </a:r>
            <a:r>
              <a:rPr lang="en-US" dirty="0" err="1" smtClean="0"/>
              <a:t>PDx</a:t>
            </a:r>
            <a:r>
              <a:rPr lang="en-US" dirty="0" smtClean="0"/>
              <a:t> in CCS 176-196.</a:t>
            </a:r>
          </a:p>
          <a:p>
            <a:pPr lvl="1"/>
            <a:r>
              <a:rPr lang="en-US" dirty="0" smtClean="0"/>
              <a:t>Neonatal: </a:t>
            </a:r>
            <a:r>
              <a:rPr lang="en-US" dirty="0" err="1" smtClean="0"/>
              <a:t>PDx</a:t>
            </a:r>
            <a:r>
              <a:rPr lang="en-US" dirty="0" smtClean="0"/>
              <a:t> in CCS 218-224.</a:t>
            </a:r>
          </a:p>
          <a:p>
            <a:pPr lvl="1"/>
            <a:r>
              <a:rPr lang="en-US" dirty="0" smtClean="0"/>
              <a:t>Mental Health: </a:t>
            </a:r>
            <a:r>
              <a:rPr lang="en-US" dirty="0" err="1" smtClean="0"/>
              <a:t>PDx</a:t>
            </a:r>
            <a:r>
              <a:rPr lang="en-US" dirty="0" smtClean="0"/>
              <a:t> in 650-670.</a:t>
            </a:r>
          </a:p>
          <a:p>
            <a:pPr lvl="1"/>
            <a:r>
              <a:rPr lang="en-US" dirty="0" smtClean="0"/>
              <a:t>Injury: PDX in range 800-990.4, 909.9, 910-994.9, and 995 (with some exclusions).</a:t>
            </a:r>
          </a:p>
          <a:p>
            <a:pPr lvl="1"/>
            <a:r>
              <a:rPr lang="en-US" dirty="0" smtClean="0"/>
              <a:t>Surgical: Surgical diagnosis-related group.</a:t>
            </a:r>
          </a:p>
          <a:p>
            <a:pPr lvl="1"/>
            <a:r>
              <a:rPr lang="en-US" dirty="0" smtClean="0"/>
              <a:t>Medical: All other discharges.</a:t>
            </a:r>
          </a:p>
          <a:p>
            <a:pPr lvl="1"/>
            <a:r>
              <a:rPr lang="en-US" dirty="0" smtClean="0"/>
              <a:t>Every discharge is assigned to one of the hospital service lines, based on the following hierarchical order: maternal and neonatal, mental health, injury, surgical, and medical. </a:t>
            </a:r>
          </a:p>
          <a:p>
            <a:r>
              <a:rPr lang="en-US" dirty="0" smtClean="0"/>
              <a:t>Comorbidities:</a:t>
            </a:r>
          </a:p>
          <a:p>
            <a:pPr lvl="1"/>
            <a:r>
              <a:rPr lang="en-US" dirty="0" smtClean="0"/>
              <a:t>AHRQ indicators for 29 comorbidities.</a:t>
            </a:r>
          </a:p>
          <a:p>
            <a:pPr lvl="1"/>
            <a:r>
              <a:rPr lang="en-US" dirty="0" smtClean="0"/>
              <a:t>Severity index is based on a weighted sum of the individual comorbidity indicators with more severe comorbidities having a higher weight. For example, the weight for metastatic cancer is 13 and the weight for chronic pulmonary disease is 3.</a:t>
            </a:r>
          </a:p>
          <a:p>
            <a:pPr lvl="2"/>
            <a:endParaRPr lang="en-US" dirty="0" smtClean="0"/>
          </a:p>
          <a:p>
            <a:pPr lvl="2"/>
            <a:endParaRPr lang="en-US" dirty="0"/>
          </a:p>
        </p:txBody>
      </p:sp>
    </p:spTree>
    <p:extLst>
      <p:ext uri="{BB962C8B-B14F-4D97-AF65-F5344CB8AC3E}">
        <p14:creationId xmlns:p14="http://schemas.microsoft.com/office/powerpoint/2010/main" val="996666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Health of Older Hispanics in the United States</a:t>
            </a:r>
            <a:endParaRPr lang="en-US" dirty="0"/>
          </a:p>
        </p:txBody>
      </p:sp>
      <p:sp>
        <p:nvSpPr>
          <p:cNvPr id="5" name="Content Placeholder 4"/>
          <p:cNvSpPr>
            <a:spLocks noGrp="1"/>
          </p:cNvSpPr>
          <p:nvPr>
            <p:ph idx="1"/>
          </p:nvPr>
        </p:nvSpPr>
        <p:spPr/>
        <p:txBody>
          <a:bodyPr>
            <a:normAutofit/>
          </a:bodyPr>
          <a:lstStyle/>
          <a:p>
            <a:r>
              <a:rPr lang="en-US" dirty="0" smtClean="0"/>
              <a:t>In 2012, the top five chronic conditions among older Hispanics were hypertension, arthritis, heart disease, diabetes, and cancer.</a:t>
            </a:r>
          </a:p>
          <a:p>
            <a:r>
              <a:rPr lang="en-US" dirty="0" smtClean="0"/>
              <a:t>Nearly one-quarter (24%) of older Hispanics had Medicare and supplementary private health insurance compared with 50% of all older adults.</a:t>
            </a:r>
          </a:p>
          <a:p>
            <a:r>
              <a:rPr lang="en-US" dirty="0" smtClean="0"/>
              <a:t>Nearly one-quarter (23%) of older Hispanics were covered by Medicare and Medicaid compared with 8% of all older adults.</a:t>
            </a:r>
          </a:p>
          <a:p>
            <a:endParaRPr lang="en-US" dirty="0" smtClean="0"/>
          </a:p>
        </p:txBody>
      </p:sp>
    </p:spTree>
    <p:extLst>
      <p:ext uri="{BB962C8B-B14F-4D97-AF65-F5344CB8AC3E}">
        <p14:creationId xmlns:p14="http://schemas.microsoft.com/office/powerpoint/2010/main" val="1600109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2: Trends in Priorities of the Heckler Report </a:t>
            </a:r>
            <a:endParaRPr lang="en-US" dirty="0"/>
          </a:p>
        </p:txBody>
      </p:sp>
      <p:sp>
        <p:nvSpPr>
          <p:cNvPr id="5" name="Content Placeholder 4"/>
          <p:cNvSpPr>
            <a:spLocks noGrp="1"/>
          </p:cNvSpPr>
          <p:nvPr>
            <p:ph type="body" idx="1"/>
          </p:nvPr>
        </p:nvSpPr>
        <p:spPr/>
        <p:txBody>
          <a:bodyPr/>
          <a:lstStyle/>
          <a:p>
            <a:r>
              <a:rPr lang="en-US" dirty="0" smtClean="0"/>
              <a:t>National Healthcare Quality and Disparities Report</a:t>
            </a:r>
          </a:p>
          <a:p>
            <a:r>
              <a:rPr lang="en-US" dirty="0" err="1" smtClean="0"/>
              <a:t>Chartbook</a:t>
            </a:r>
            <a:r>
              <a:rPr lang="en-US" dirty="0" smtClean="0"/>
              <a:t> on Health Care for Hispanics </a:t>
            </a:r>
            <a:endParaRPr lang="en-US" dirty="0"/>
          </a:p>
        </p:txBody>
      </p:sp>
    </p:spTree>
    <p:extLst>
      <p:ext uri="{BB962C8B-B14F-4D97-AF65-F5344CB8AC3E}">
        <p14:creationId xmlns:p14="http://schemas.microsoft.com/office/powerpoint/2010/main" val="3303449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Goals of the Chartbook on Health Care for Hispanics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Commemorates the 30th Anniversary of the Report of the Secretary’s Task Force on Black and Minority Health (Heckler Report)</a:t>
            </a:r>
          </a:p>
          <a:p>
            <a:r>
              <a:rPr lang="en-US" dirty="0" smtClean="0"/>
              <a:t>Highlights progress for Hispanics on priorities of the Heckler Report</a:t>
            </a:r>
          </a:p>
          <a:p>
            <a:r>
              <a:rPr lang="en-US" dirty="0" smtClean="0"/>
              <a:t>Summarizes trends in health care disparities by Hispanic ethnicity related to:</a:t>
            </a:r>
          </a:p>
          <a:p>
            <a:pPr lvl="1"/>
            <a:r>
              <a:rPr lang="en-US" dirty="0" smtClean="0"/>
              <a:t>Access to health care.</a:t>
            </a:r>
          </a:p>
          <a:p>
            <a:pPr lvl="1"/>
            <a:r>
              <a:rPr lang="en-US" dirty="0" smtClean="0"/>
              <a:t>Priorities of the National Quality Strategy (NQS).</a:t>
            </a:r>
          </a:p>
          <a:p>
            <a:r>
              <a:rPr lang="en-US" dirty="0" smtClean="0"/>
              <a:t>Presents information on a unique, largely Hispanic population: residents of the U.S.-Mexico border</a:t>
            </a:r>
          </a:p>
          <a:p>
            <a:endParaRPr lang="en-US" dirty="0"/>
          </a:p>
        </p:txBody>
      </p:sp>
    </p:spTree>
    <p:extLst>
      <p:ext uri="{BB962C8B-B14F-4D97-AF65-F5344CB8AC3E}">
        <p14:creationId xmlns:p14="http://schemas.microsoft.com/office/powerpoint/2010/main" val="3259447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600" dirty="0" smtClean="0"/>
              <a:t>Report of the Secretary’s Task Force on Black and Minority Health (Heckler Report)</a:t>
            </a:r>
            <a:endParaRPr lang="en-US" sz="2600" dirty="0"/>
          </a:p>
        </p:txBody>
      </p:sp>
      <p:sp>
        <p:nvSpPr>
          <p:cNvPr id="5" name="Content Placeholder 4"/>
          <p:cNvSpPr>
            <a:spLocks noGrp="1"/>
          </p:cNvSpPr>
          <p:nvPr>
            <p:ph idx="1"/>
          </p:nvPr>
        </p:nvSpPr>
        <p:spPr>
          <a:xfrm>
            <a:off x="457200" y="1600200"/>
            <a:ext cx="5334000" cy="4876800"/>
          </a:xfrm>
        </p:spPr>
        <p:txBody>
          <a:bodyPr>
            <a:normAutofit/>
          </a:bodyPr>
          <a:lstStyle/>
          <a:p>
            <a:r>
              <a:rPr lang="en-US" sz="2700" dirty="0" smtClean="0"/>
              <a:t>30th anniversary of the Heckler Report, released in 1985 under the leadership of then U.S. Department of Health and Human Services Secretary Margaret M. Heckler.</a:t>
            </a:r>
          </a:p>
          <a:p>
            <a:r>
              <a:rPr lang="en-US" sz="2700" dirty="0" smtClean="0"/>
              <a:t>Documented persistent health disparities that accounted for 60,000 excess deaths each year.</a:t>
            </a:r>
          </a:p>
        </p:txBody>
      </p:sp>
      <p:pic>
        <p:nvPicPr>
          <p:cNvPr id="6" name="Picture 5" descr="heckler.PNG"/>
          <p:cNvPicPr>
            <a:picLocks noChangeAspect="1"/>
          </p:cNvPicPr>
          <p:nvPr/>
        </p:nvPicPr>
        <p:blipFill>
          <a:blip r:embed="rId3" cstate="print"/>
          <a:srcRect l="17500" t="10579" r="16250" b="6301"/>
          <a:stretch>
            <a:fillRect/>
          </a:stretch>
        </p:blipFill>
        <p:spPr>
          <a:xfrm>
            <a:off x="5951899" y="2514600"/>
            <a:ext cx="3200400" cy="3200400"/>
          </a:xfrm>
          <a:prstGeom prst="rect">
            <a:avLst/>
          </a:prstGeom>
        </p:spPr>
      </p:pic>
    </p:spTree>
    <p:extLst>
      <p:ext uri="{BB962C8B-B14F-4D97-AF65-F5344CB8AC3E}">
        <p14:creationId xmlns:p14="http://schemas.microsoft.com/office/powerpoint/2010/main" val="1271986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Priorities of the Heckler Report</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Focused on six causes of death with large Black-White disparities:</a:t>
            </a:r>
          </a:p>
          <a:p>
            <a:pPr lvl="1"/>
            <a:r>
              <a:rPr lang="en-US" dirty="0" smtClean="0"/>
              <a:t>Cancer</a:t>
            </a:r>
          </a:p>
          <a:p>
            <a:pPr lvl="1"/>
            <a:r>
              <a:rPr lang="en-US" dirty="0" smtClean="0"/>
              <a:t>Cardiovascular disease and stroke</a:t>
            </a:r>
          </a:p>
          <a:p>
            <a:pPr lvl="1"/>
            <a:r>
              <a:rPr lang="en-US" dirty="0" smtClean="0"/>
              <a:t>Chemical dependency </a:t>
            </a:r>
          </a:p>
          <a:p>
            <a:pPr lvl="1"/>
            <a:r>
              <a:rPr lang="en-US" dirty="0" smtClean="0"/>
              <a:t>Diabetes</a:t>
            </a:r>
          </a:p>
          <a:p>
            <a:pPr lvl="1"/>
            <a:r>
              <a:rPr lang="en-US" dirty="0" smtClean="0"/>
              <a:t>Homicide and accidents</a:t>
            </a:r>
          </a:p>
          <a:p>
            <a:pPr lvl="1"/>
            <a:r>
              <a:rPr lang="en-US" dirty="0" smtClean="0"/>
              <a:t>Infant mortality</a:t>
            </a:r>
          </a:p>
          <a:p>
            <a:r>
              <a:rPr lang="en-US" dirty="0" smtClean="0"/>
              <a:t>Data on “other minorities,” including Hispanics:</a:t>
            </a:r>
          </a:p>
          <a:p>
            <a:pPr lvl="1"/>
            <a:r>
              <a:rPr lang="en-US" dirty="0" smtClean="0"/>
              <a:t>Very limited in the 1980s</a:t>
            </a:r>
          </a:p>
          <a:p>
            <a:pPr lvl="1"/>
            <a:r>
              <a:rPr lang="en-US" dirty="0" smtClean="0"/>
              <a:t>Much more available today</a:t>
            </a:r>
            <a:endParaRPr lang="en-US" dirty="0"/>
          </a:p>
        </p:txBody>
      </p:sp>
    </p:spTree>
    <p:extLst>
      <p:ext uri="{BB962C8B-B14F-4D97-AF65-F5344CB8AC3E}">
        <p14:creationId xmlns:p14="http://schemas.microsoft.com/office/powerpoint/2010/main" val="2043042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74638"/>
            <a:ext cx="7467600" cy="868362"/>
          </a:xfrm>
        </p:spPr>
        <p:txBody>
          <a:bodyPr>
            <a:normAutofit fontScale="90000"/>
          </a:bodyPr>
          <a:lstStyle/>
          <a:p>
            <a:r>
              <a:rPr lang="en-US" dirty="0" smtClean="0"/>
              <a:t>Progress on Priorities of the Heckler Report for Hispanics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05578473"/>
              </p:ext>
            </p:extLst>
          </p:nvPr>
        </p:nvGraphicFramePr>
        <p:xfrm>
          <a:off x="457200" y="1600200"/>
          <a:ext cx="8229600" cy="3931920"/>
        </p:xfrm>
        <a:graphic>
          <a:graphicData uri="http://schemas.openxmlformats.org/drawingml/2006/table">
            <a:tbl>
              <a:tblPr firstRow="1" bandRow="1">
                <a:tableStyleId>{5C22544A-7EE6-4342-B048-85BDC9FD1C3A}</a:tableStyleId>
              </a:tblPr>
              <a:tblGrid>
                <a:gridCol w="2944536">
                  <a:extLst>
                    <a:ext uri="{9D8B030D-6E8A-4147-A177-3AD203B41FA5}">
                      <a16:colId xmlns:a16="http://schemas.microsoft.com/office/drawing/2014/main" val="20000"/>
                    </a:ext>
                  </a:extLst>
                </a:gridCol>
                <a:gridCol w="1736521">
                  <a:extLst>
                    <a:ext uri="{9D8B030D-6E8A-4147-A177-3AD203B41FA5}">
                      <a16:colId xmlns:a16="http://schemas.microsoft.com/office/drawing/2014/main" val="20001"/>
                    </a:ext>
                  </a:extLst>
                </a:gridCol>
                <a:gridCol w="1736521">
                  <a:extLst>
                    <a:ext uri="{9D8B030D-6E8A-4147-A177-3AD203B41FA5}">
                      <a16:colId xmlns:a16="http://schemas.microsoft.com/office/drawing/2014/main" val="20002"/>
                    </a:ext>
                  </a:extLst>
                </a:gridCol>
                <a:gridCol w="1812022">
                  <a:extLst>
                    <a:ext uri="{9D8B030D-6E8A-4147-A177-3AD203B41FA5}">
                      <a16:colId xmlns:a16="http://schemas.microsoft.com/office/drawing/2014/main" val="20003"/>
                    </a:ext>
                  </a:extLst>
                </a:gridCol>
              </a:tblGrid>
              <a:tr h="0">
                <a:tc>
                  <a:txBody>
                    <a:bodyPr/>
                    <a:lstStyle/>
                    <a:p>
                      <a:r>
                        <a:rPr lang="en-US" sz="1800" dirty="0" smtClean="0"/>
                        <a:t>Priority</a:t>
                      </a:r>
                      <a:endParaRPr lang="en-US" sz="1800" b="1" dirty="0"/>
                    </a:p>
                  </a:txBody>
                  <a:tcPr anchor="b"/>
                </a:tc>
                <a:tc>
                  <a:txBody>
                    <a:bodyPr/>
                    <a:lstStyle/>
                    <a:p>
                      <a:pPr algn="ctr"/>
                      <a:r>
                        <a:rPr lang="en-US" sz="1800" dirty="0" smtClean="0"/>
                        <a:t>Trends </a:t>
                      </a:r>
                      <a:endParaRPr lang="en-US" sz="1800" b="1" dirty="0"/>
                    </a:p>
                  </a:txBody>
                  <a:tcPr anchor="b"/>
                </a:tc>
                <a:tc>
                  <a:txBody>
                    <a:bodyPr/>
                    <a:lstStyle/>
                    <a:p>
                      <a:pPr algn="ctr"/>
                      <a:r>
                        <a:rPr lang="en-US" sz="1800" dirty="0" smtClean="0"/>
                        <a:t>Most Recent Disparity</a:t>
                      </a:r>
                      <a:endParaRPr lang="en-US" sz="1800" b="1" dirty="0"/>
                    </a:p>
                  </a:txBody>
                  <a:tcPr anchor="b"/>
                </a:tc>
                <a:tc>
                  <a:txBody>
                    <a:bodyPr/>
                    <a:lstStyle/>
                    <a:p>
                      <a:pPr algn="ctr"/>
                      <a:r>
                        <a:rPr lang="en-US" sz="1800" dirty="0" smtClean="0"/>
                        <a:t>Disparity Change</a:t>
                      </a:r>
                      <a:endParaRPr lang="en-US" sz="1800" b="1" dirty="0"/>
                    </a:p>
                  </a:txBody>
                  <a:tcPr anchor="b"/>
                </a:tc>
                <a:extLst>
                  <a:ext uri="{0D108BD9-81ED-4DB2-BD59-A6C34878D82A}">
                    <a16:rowId xmlns:a16="http://schemas.microsoft.com/office/drawing/2014/main" val="10000"/>
                  </a:ext>
                </a:extLst>
              </a:tr>
              <a:tr h="0">
                <a:tc>
                  <a:txBody>
                    <a:bodyPr/>
                    <a:lstStyle/>
                    <a:p>
                      <a:pPr algn="l" fontAlgn="b"/>
                      <a:r>
                        <a:rPr lang="en-US" sz="1800" u="none" strike="noStrike" dirty="0" smtClean="0">
                          <a:effectLst/>
                        </a:rPr>
                        <a:t>Care for Cancer</a:t>
                      </a:r>
                      <a:endParaRPr lang="en-US" sz="1800" b="0" i="0" u="none" strike="noStrike" dirty="0">
                        <a:solidFill>
                          <a:srgbClr val="000000"/>
                        </a:solidFill>
                        <a:effectLst/>
                        <a:latin typeface="+mn-lt"/>
                      </a:endParaRPr>
                    </a:p>
                  </a:txBody>
                  <a:tcPr/>
                </a:tc>
                <a:tc>
                  <a:txBody>
                    <a:bodyPr/>
                    <a:lstStyle/>
                    <a:p>
                      <a:pPr algn="ctr"/>
                      <a:r>
                        <a:rPr lang="en-US" sz="1800" dirty="0" smtClean="0"/>
                        <a:t>71% improving</a:t>
                      </a:r>
                      <a:endParaRPr lang="en-US" sz="1800" dirty="0"/>
                    </a:p>
                  </a:txBody>
                  <a:tcPr/>
                </a:tc>
                <a:tc>
                  <a:txBody>
                    <a:bodyPr/>
                    <a:lstStyle/>
                    <a:p>
                      <a:pPr algn="ctr"/>
                      <a:r>
                        <a:rPr lang="en-US" sz="1800" dirty="0" smtClean="0"/>
                        <a:t>29% worse</a:t>
                      </a:r>
                      <a:endParaRPr lang="en-US" sz="1800" dirty="0"/>
                    </a:p>
                  </a:txBody>
                  <a:tcPr/>
                </a:tc>
                <a:tc>
                  <a:txBody>
                    <a:bodyPr/>
                    <a:lstStyle/>
                    <a:p>
                      <a:pPr algn="ctr"/>
                      <a:r>
                        <a:rPr lang="en-US" sz="1800" dirty="0" smtClean="0"/>
                        <a:t>50% narrowing</a:t>
                      </a:r>
                      <a:endParaRPr lang="en-US" sz="1800" dirty="0"/>
                    </a:p>
                  </a:txBody>
                  <a:tcPr/>
                </a:tc>
                <a:extLst>
                  <a:ext uri="{0D108BD9-81ED-4DB2-BD59-A6C34878D82A}">
                    <a16:rowId xmlns:a16="http://schemas.microsoft.com/office/drawing/2014/main" val="10001"/>
                  </a:ext>
                </a:extLst>
              </a:tr>
              <a:tr h="0">
                <a:tc>
                  <a:txBody>
                    <a:bodyPr/>
                    <a:lstStyle/>
                    <a:p>
                      <a:pPr algn="l" fontAlgn="b"/>
                      <a:r>
                        <a:rPr lang="en-US" sz="1800" u="none" strike="noStrike" dirty="0" smtClean="0">
                          <a:effectLst/>
                        </a:rPr>
                        <a:t>Care for Cardiovascular Diseases</a:t>
                      </a:r>
                      <a:endParaRPr lang="en-US" sz="1800" b="0" i="0" u="none" strike="noStrike" dirty="0">
                        <a:solidFill>
                          <a:srgbClr val="000000"/>
                        </a:solidFill>
                        <a:effectLst/>
                        <a:latin typeface="+mn-lt"/>
                      </a:endParaRPr>
                    </a:p>
                  </a:txBody>
                  <a:tcPr/>
                </a:tc>
                <a:tc>
                  <a:txBody>
                    <a:bodyPr/>
                    <a:lstStyle/>
                    <a:p>
                      <a:pPr algn="ctr"/>
                      <a:r>
                        <a:rPr lang="en-US" sz="1800" dirty="0" smtClean="0"/>
                        <a:t>75%</a:t>
                      </a:r>
                      <a:r>
                        <a:rPr lang="en-US" sz="1800" baseline="0" dirty="0" smtClean="0"/>
                        <a:t> improving</a:t>
                      </a:r>
                      <a:endParaRPr lang="en-US" sz="1800" dirty="0"/>
                    </a:p>
                  </a:txBody>
                  <a:tcPr/>
                </a:tc>
                <a:tc>
                  <a:txBody>
                    <a:bodyPr/>
                    <a:lstStyle/>
                    <a:p>
                      <a:pPr algn="ctr"/>
                      <a:r>
                        <a:rPr lang="en-US" sz="1800" dirty="0" smtClean="0"/>
                        <a:t>33% worse</a:t>
                      </a:r>
                      <a:endParaRPr lang="en-US" sz="1800" dirty="0"/>
                    </a:p>
                  </a:txBody>
                  <a:tcPr/>
                </a:tc>
                <a:tc>
                  <a:txBody>
                    <a:bodyPr/>
                    <a:lstStyle/>
                    <a:p>
                      <a:pPr algn="ctr"/>
                      <a:r>
                        <a:rPr lang="en-US" sz="1800" dirty="0" smtClean="0"/>
                        <a:t>0% narrowing</a:t>
                      </a:r>
                      <a:endParaRPr lang="en-US" sz="1800" dirty="0"/>
                    </a:p>
                  </a:txBody>
                  <a:tcPr/>
                </a:tc>
                <a:extLst>
                  <a:ext uri="{0D108BD9-81ED-4DB2-BD59-A6C34878D82A}">
                    <a16:rowId xmlns:a16="http://schemas.microsoft.com/office/drawing/2014/main" val="10002"/>
                  </a:ext>
                </a:extLst>
              </a:tr>
              <a:tr h="0">
                <a:tc>
                  <a:txBody>
                    <a:bodyPr/>
                    <a:lstStyle/>
                    <a:p>
                      <a:pPr algn="l" fontAlgn="b"/>
                      <a:r>
                        <a:rPr lang="en-US" sz="1800" u="none" strike="noStrike" dirty="0" smtClean="0">
                          <a:effectLst/>
                        </a:rPr>
                        <a:t>Care for Substance Use Disorders</a:t>
                      </a:r>
                      <a:endParaRPr lang="en-US" sz="1800" b="0" i="0" u="none" strike="noStrike" dirty="0">
                        <a:solidFill>
                          <a:srgbClr val="000000"/>
                        </a:solidFill>
                        <a:effectLst/>
                        <a:latin typeface="+mn-lt"/>
                      </a:endParaRPr>
                    </a:p>
                  </a:txBody>
                  <a:tcPr/>
                </a:tc>
                <a:tc>
                  <a:txBody>
                    <a:bodyPr/>
                    <a:lstStyle/>
                    <a:p>
                      <a:pPr algn="ctr"/>
                      <a:r>
                        <a:rPr lang="en-US" sz="1800" dirty="0" smtClean="0"/>
                        <a:t>No improvement</a:t>
                      </a:r>
                      <a:endParaRPr lang="en-US" sz="1800" dirty="0"/>
                    </a:p>
                  </a:txBody>
                  <a:tcPr/>
                </a:tc>
                <a:tc>
                  <a:txBody>
                    <a:bodyPr/>
                    <a:lstStyle/>
                    <a:p>
                      <a:pPr algn="ctr"/>
                      <a:r>
                        <a:rPr lang="en-US" sz="1800" dirty="0" smtClean="0"/>
                        <a:t>No disparity</a:t>
                      </a:r>
                    </a:p>
                    <a:p>
                      <a:pPr algn="ctr"/>
                      <a:endParaRPr lang="en-US" sz="1800" dirty="0"/>
                    </a:p>
                  </a:txBody>
                  <a:tcPr/>
                </a:tc>
                <a:tc>
                  <a:txBody>
                    <a:bodyPr/>
                    <a:lstStyle/>
                    <a:p>
                      <a:pPr algn="ctr"/>
                      <a:r>
                        <a:rPr lang="en-US" sz="1800" dirty="0" smtClean="0"/>
                        <a:t>No change</a:t>
                      </a:r>
                      <a:endParaRPr lang="en-US" sz="1800" dirty="0"/>
                    </a:p>
                  </a:txBody>
                  <a:tcPr/>
                </a:tc>
                <a:extLst>
                  <a:ext uri="{0D108BD9-81ED-4DB2-BD59-A6C34878D82A}">
                    <a16:rowId xmlns:a16="http://schemas.microsoft.com/office/drawing/2014/main" val="10003"/>
                  </a:ext>
                </a:extLst>
              </a:tr>
              <a:tr h="0">
                <a:tc>
                  <a:txBody>
                    <a:bodyPr/>
                    <a:lstStyle/>
                    <a:p>
                      <a:pPr algn="l" fontAlgn="b"/>
                      <a:r>
                        <a:rPr lang="en-US" sz="1800" u="none" strike="noStrike" dirty="0" smtClean="0">
                          <a:effectLst/>
                        </a:rPr>
                        <a:t>Care for Diabetes</a:t>
                      </a:r>
                      <a:endParaRPr lang="en-US" sz="1800" b="0" i="0" u="none" strike="noStrike" dirty="0">
                        <a:solidFill>
                          <a:srgbClr val="000000"/>
                        </a:solidFill>
                        <a:effectLst/>
                        <a:latin typeface="+mn-lt"/>
                      </a:endParaRPr>
                    </a:p>
                  </a:txBody>
                  <a:tcPr/>
                </a:tc>
                <a:tc>
                  <a:txBody>
                    <a:bodyPr/>
                    <a:lstStyle/>
                    <a:p>
                      <a:pPr algn="ctr"/>
                      <a:r>
                        <a:rPr lang="en-US" sz="1800" dirty="0" smtClean="0"/>
                        <a:t>50% improving</a:t>
                      </a:r>
                      <a:endParaRPr lang="en-US" sz="1800" dirty="0"/>
                    </a:p>
                  </a:txBody>
                  <a:tcPr/>
                </a:tc>
                <a:tc>
                  <a:txBody>
                    <a:bodyPr/>
                    <a:lstStyle/>
                    <a:p>
                      <a:pPr algn="ctr"/>
                      <a:r>
                        <a:rPr lang="en-US" sz="1800" dirty="0" smtClean="0"/>
                        <a:t>56% worse</a:t>
                      </a:r>
                      <a:endParaRPr lang="en-US" sz="1800" dirty="0"/>
                    </a:p>
                  </a:txBody>
                  <a:tcPr/>
                </a:tc>
                <a:tc>
                  <a:txBody>
                    <a:bodyPr/>
                    <a:lstStyle/>
                    <a:p>
                      <a:pPr algn="ctr"/>
                      <a:r>
                        <a:rPr lang="en-US" sz="1800" dirty="0" smtClean="0"/>
                        <a:t>50% narrowing</a:t>
                      </a:r>
                      <a:endParaRPr lang="en-US" sz="1800" dirty="0"/>
                    </a:p>
                  </a:txBody>
                  <a:tcPr/>
                </a:tc>
                <a:extLst>
                  <a:ext uri="{0D108BD9-81ED-4DB2-BD59-A6C34878D82A}">
                    <a16:rowId xmlns:a16="http://schemas.microsoft.com/office/drawing/2014/main" val="10004"/>
                  </a:ext>
                </a:extLst>
              </a:tr>
              <a:tr h="0">
                <a:tc>
                  <a:txBody>
                    <a:bodyPr/>
                    <a:lstStyle/>
                    <a:p>
                      <a:pPr algn="l" fontAlgn="b"/>
                      <a:r>
                        <a:rPr lang="en-US" sz="1800" u="none" strike="noStrike" dirty="0" smtClean="0">
                          <a:effectLst/>
                        </a:rPr>
                        <a:t>Suicide Prevention and Mental Health Care</a:t>
                      </a:r>
                      <a:endParaRPr lang="en-US" sz="1800" b="0" i="0" u="none" strike="noStrike" dirty="0">
                        <a:solidFill>
                          <a:srgbClr val="000000"/>
                        </a:solidFill>
                        <a:effectLst/>
                        <a:latin typeface="+mn-lt"/>
                      </a:endParaRPr>
                    </a:p>
                  </a:txBody>
                  <a:tcPr/>
                </a:tc>
                <a:tc>
                  <a:txBody>
                    <a:bodyPr/>
                    <a:lstStyle/>
                    <a:p>
                      <a:pPr algn="ctr"/>
                      <a:r>
                        <a:rPr lang="en-US" sz="1800" dirty="0" smtClean="0"/>
                        <a:t>25% worsening</a:t>
                      </a:r>
                      <a:endParaRPr lang="en-US"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75% worse</a:t>
                      </a:r>
                    </a:p>
                    <a:p>
                      <a:pPr algn="ctr"/>
                      <a:endParaRPr lang="en-US" sz="1800" dirty="0"/>
                    </a:p>
                  </a:txBody>
                  <a:tcPr/>
                </a:tc>
                <a:tc>
                  <a:txBody>
                    <a:bodyPr/>
                    <a:lstStyle/>
                    <a:p>
                      <a:pPr algn="ctr"/>
                      <a:r>
                        <a:rPr lang="en-US" sz="1800" dirty="0" smtClean="0"/>
                        <a:t>0% narrowing</a:t>
                      </a:r>
                      <a:endParaRPr lang="en-US" sz="1800" dirty="0"/>
                    </a:p>
                  </a:txBody>
                  <a:tcPr/>
                </a:tc>
                <a:extLst>
                  <a:ext uri="{0D108BD9-81ED-4DB2-BD59-A6C34878D82A}">
                    <a16:rowId xmlns:a16="http://schemas.microsoft.com/office/drawing/2014/main" val="10005"/>
                  </a:ext>
                </a:extLst>
              </a:tr>
              <a:tr h="0">
                <a:tc>
                  <a:txBody>
                    <a:bodyPr/>
                    <a:lstStyle/>
                    <a:p>
                      <a:pPr algn="l" fontAlgn="b"/>
                      <a:r>
                        <a:rPr lang="en-US" sz="1800" u="none" strike="noStrike" dirty="0" smtClean="0">
                          <a:effectLst/>
                        </a:rPr>
                        <a:t>Infant Mortality and Maternity Care</a:t>
                      </a:r>
                      <a:endParaRPr lang="en-US" sz="1800" b="0" i="0" u="none" strike="noStrike" dirty="0">
                        <a:solidFill>
                          <a:srgbClr val="000000"/>
                        </a:solidFill>
                        <a:effectLst/>
                        <a:latin typeface="+mn-lt"/>
                      </a:endParaRPr>
                    </a:p>
                  </a:txBody>
                  <a:tcPr/>
                </a:tc>
                <a:tc>
                  <a:txBody>
                    <a:bodyPr/>
                    <a:lstStyle/>
                    <a:p>
                      <a:pPr algn="ctr"/>
                      <a:r>
                        <a:rPr lang="en-US" sz="1800" dirty="0" smtClean="0"/>
                        <a:t>43% improving</a:t>
                      </a:r>
                      <a:endParaRPr lang="en-US" sz="1800" dirty="0"/>
                    </a:p>
                  </a:txBody>
                  <a:tcPr/>
                </a:tc>
                <a:tc>
                  <a:txBody>
                    <a:bodyPr/>
                    <a:lstStyle/>
                    <a:p>
                      <a:pPr algn="ctr"/>
                      <a:r>
                        <a:rPr lang="en-US" sz="1800" dirty="0" smtClean="0"/>
                        <a:t>43% better</a:t>
                      </a:r>
                      <a:endParaRPr lang="en-US" sz="1800" dirty="0"/>
                    </a:p>
                  </a:txBody>
                  <a:tcPr/>
                </a:tc>
                <a:tc>
                  <a:txBody>
                    <a:bodyPr/>
                    <a:lstStyle/>
                    <a:p>
                      <a:pPr algn="ctr"/>
                      <a:r>
                        <a:rPr lang="en-US" sz="1800" dirty="0" smtClean="0"/>
                        <a:t>No change</a:t>
                      </a:r>
                      <a:endParaRPr lang="en-US" sz="18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660389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care for cancer</a:t>
            </a:r>
            <a:endParaRPr lang="en-US" dirty="0"/>
          </a:p>
        </p:txBody>
      </p:sp>
      <p:sp>
        <p:nvSpPr>
          <p:cNvPr id="2" name="Text Placeholder 1"/>
          <p:cNvSpPr>
            <a:spLocks noGrp="1"/>
          </p:cNvSpPr>
          <p:nvPr>
            <p:ph type="body" idx="1"/>
          </p:nvPr>
        </p:nvSpPr>
        <p:spPr/>
        <p:txBody>
          <a:bodyPr>
            <a:normAutofit/>
          </a:bodyPr>
          <a:lstStyle/>
          <a:p>
            <a:r>
              <a:rPr lang="en-US" dirty="0" smtClean="0"/>
              <a:t>National Healthcare Quality and Disparities Report</a:t>
            </a:r>
          </a:p>
          <a:p>
            <a:r>
              <a:rPr lang="en-US" dirty="0" err="1" smtClean="0"/>
              <a:t>Chartbook</a:t>
            </a:r>
            <a:r>
              <a:rPr lang="en-US" dirty="0" smtClean="0"/>
              <a:t> on Health Care for Hispanics</a:t>
            </a:r>
          </a:p>
          <a:p>
            <a:r>
              <a:rPr lang="en-US" dirty="0" smtClean="0"/>
              <a:t>Part 2: Trends in Priorities of the Heckler Report </a:t>
            </a:r>
            <a:endParaRPr lang="en-US" dirty="0"/>
          </a:p>
        </p:txBody>
      </p:sp>
    </p:spTree>
    <p:extLst>
      <p:ext uri="{BB962C8B-B14F-4D97-AF65-F5344CB8AC3E}">
        <p14:creationId xmlns:p14="http://schemas.microsoft.com/office/powerpoint/2010/main" val="4654218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Breast Cancer Care for Hispanics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90155495"/>
              </p:ext>
            </p:extLst>
          </p:nvPr>
        </p:nvGraphicFramePr>
        <p:xfrm>
          <a:off x="457200" y="1524000"/>
          <a:ext cx="8229600" cy="4937760"/>
        </p:xfrm>
        <a:graphic>
          <a:graphicData uri="http://schemas.openxmlformats.org/drawingml/2006/table">
            <a:tbl>
              <a:tblPr firstRow="1" bandRow="1">
                <a:tableStyleId>{5C22544A-7EE6-4342-B048-85BDC9FD1C3A}</a:tableStyleId>
              </a:tblPr>
              <a:tblGrid>
                <a:gridCol w="493776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tblGrid>
              <a:tr h="0">
                <a:tc>
                  <a:txBody>
                    <a:bodyPr/>
                    <a:lstStyle/>
                    <a:p>
                      <a:r>
                        <a:rPr lang="en-US" sz="1800" dirty="0" smtClean="0"/>
                        <a:t>Measure</a:t>
                      </a:r>
                      <a:endParaRPr lang="en-US" sz="1800" b="1" dirty="0"/>
                    </a:p>
                  </a:txBody>
                  <a:tcPr anchor="b"/>
                </a:tc>
                <a:tc>
                  <a:txBody>
                    <a:bodyPr/>
                    <a:lstStyle/>
                    <a:p>
                      <a:pPr algn="ctr"/>
                      <a:r>
                        <a:rPr lang="en-US" sz="1800" dirty="0" smtClean="0"/>
                        <a:t>Most Recent Disparity</a:t>
                      </a:r>
                      <a:endParaRPr lang="en-US" sz="1800" b="1" dirty="0"/>
                    </a:p>
                  </a:txBody>
                  <a:tcPr anchor="b"/>
                </a:tc>
                <a:tc>
                  <a:txBody>
                    <a:bodyPr/>
                    <a:lstStyle/>
                    <a:p>
                      <a:pPr algn="ctr"/>
                      <a:r>
                        <a:rPr lang="en-US" sz="1800" dirty="0" smtClean="0"/>
                        <a:t>Disparity Change</a:t>
                      </a:r>
                      <a:endParaRPr lang="en-US" sz="1800" b="1" dirty="0"/>
                    </a:p>
                  </a:txBody>
                  <a:tcPr anchor="b"/>
                </a:tc>
                <a:extLst>
                  <a:ext uri="{0D108BD9-81ED-4DB2-BD59-A6C34878D82A}">
                    <a16:rowId xmlns:a16="http://schemas.microsoft.com/office/drawing/2014/main" val="10000"/>
                  </a:ext>
                </a:extLst>
              </a:tr>
              <a:tr h="0">
                <a:tc>
                  <a:txBody>
                    <a:bodyPr/>
                    <a:lstStyle/>
                    <a:p>
                      <a:pPr algn="l" fontAlgn="b"/>
                      <a:r>
                        <a:rPr lang="en-US" sz="1800" u="none" strike="noStrike" dirty="0">
                          <a:effectLst/>
                        </a:rPr>
                        <a:t>Women ages 50-74 who received a mammogram in the last 2 years</a:t>
                      </a:r>
                      <a:endParaRPr lang="en-US" sz="1800" b="0" i="0" u="none" strike="noStrike" dirty="0">
                        <a:solidFill>
                          <a:srgbClr val="000000"/>
                        </a:solidFill>
                        <a:effectLst/>
                        <a:latin typeface="+mn-lt"/>
                      </a:endParaRPr>
                    </a:p>
                  </a:txBody>
                  <a:tcPr/>
                </a:tc>
                <a:tc>
                  <a:txBody>
                    <a:bodyPr/>
                    <a:lstStyle/>
                    <a:p>
                      <a:pPr algn="ctr"/>
                      <a:r>
                        <a:rPr lang="en-US" sz="1800" dirty="0" smtClean="0"/>
                        <a:t>Same</a:t>
                      </a:r>
                      <a:endParaRPr lang="en-US" sz="1800" dirty="0"/>
                    </a:p>
                  </a:txBody>
                  <a:tcPr/>
                </a:tc>
                <a:tc>
                  <a:txBody>
                    <a:bodyPr/>
                    <a:lstStyle/>
                    <a:p>
                      <a:pPr algn="ctr"/>
                      <a:r>
                        <a:rPr lang="en-US" sz="1800" dirty="0" smtClean="0"/>
                        <a:t>Narrowing</a:t>
                      </a:r>
                      <a:endParaRPr lang="en-US" sz="1800" dirty="0"/>
                    </a:p>
                  </a:txBody>
                  <a:tcPr/>
                </a:tc>
                <a:extLst>
                  <a:ext uri="{0D108BD9-81ED-4DB2-BD59-A6C34878D82A}">
                    <a16:rowId xmlns:a16="http://schemas.microsoft.com/office/drawing/2014/main" val="10001"/>
                  </a:ext>
                </a:extLst>
              </a:tr>
              <a:tr h="0">
                <a:tc>
                  <a:txBody>
                    <a:bodyPr/>
                    <a:lstStyle/>
                    <a:p>
                      <a:pPr algn="l" fontAlgn="b"/>
                      <a:r>
                        <a:rPr lang="en-US" sz="1800" u="none" strike="noStrike" dirty="0">
                          <a:effectLst/>
                        </a:rPr>
                        <a:t>Breast cancer diagnosed at advanced stage per 100,000 women age </a:t>
                      </a:r>
                      <a:r>
                        <a:rPr lang="en-US" sz="1800" u="none" strike="noStrike" dirty="0" smtClean="0">
                          <a:effectLst/>
                        </a:rPr>
                        <a:t>40+</a:t>
                      </a:r>
                      <a:endParaRPr lang="en-US" sz="1800" b="0" i="0" u="none" strike="noStrike" dirty="0">
                        <a:solidFill>
                          <a:srgbClr val="000000"/>
                        </a:solidFill>
                        <a:effectLst/>
                        <a:latin typeface="+mn-lt"/>
                      </a:endParaRPr>
                    </a:p>
                  </a:txBody>
                  <a:tcPr/>
                </a:tc>
                <a:tc>
                  <a:txBody>
                    <a:bodyPr/>
                    <a:lstStyle/>
                    <a:p>
                      <a:pPr algn="ctr"/>
                      <a:r>
                        <a:rPr lang="en-US" sz="1800" dirty="0" smtClean="0"/>
                        <a:t>Better</a:t>
                      </a:r>
                      <a:endParaRPr lang="en-US" sz="1800" dirty="0"/>
                    </a:p>
                  </a:txBody>
                  <a:tcPr/>
                </a:tc>
                <a:tc>
                  <a:txBody>
                    <a:bodyPr/>
                    <a:lstStyle/>
                    <a:p>
                      <a:pPr algn="ctr"/>
                      <a:r>
                        <a:rPr lang="en-US" sz="1800" smtClean="0"/>
                        <a:t>No Change</a:t>
                      </a:r>
                      <a:endParaRPr lang="en-US" sz="1800" dirty="0"/>
                    </a:p>
                  </a:txBody>
                  <a:tcPr/>
                </a:tc>
                <a:extLst>
                  <a:ext uri="{0D108BD9-81ED-4DB2-BD59-A6C34878D82A}">
                    <a16:rowId xmlns:a16="http://schemas.microsoft.com/office/drawing/2014/main" val="10002"/>
                  </a:ext>
                </a:extLst>
              </a:tr>
              <a:tr h="0">
                <a:tc>
                  <a:txBody>
                    <a:bodyPr/>
                    <a:lstStyle/>
                    <a:p>
                      <a:pPr algn="l" fontAlgn="b"/>
                      <a:r>
                        <a:rPr lang="en-US" sz="1800" u="none" strike="noStrike" dirty="0">
                          <a:effectLst/>
                        </a:rPr>
                        <a:t>Women with clinical Stage I-</a:t>
                      </a:r>
                      <a:r>
                        <a:rPr lang="en-US" sz="1800" u="none" strike="noStrike" dirty="0" err="1">
                          <a:effectLst/>
                        </a:rPr>
                        <a:t>IIb</a:t>
                      </a:r>
                      <a:r>
                        <a:rPr lang="en-US" sz="1800" u="none" strike="noStrike" dirty="0">
                          <a:effectLst/>
                        </a:rPr>
                        <a:t> breast cancer who received axillary node dissection or sentinel lymph node biopsy (SLNB) at the time of </a:t>
                      </a:r>
                      <a:r>
                        <a:rPr lang="en-US" sz="1800" u="none" strike="noStrike" dirty="0" smtClean="0">
                          <a:effectLst/>
                        </a:rPr>
                        <a:t>surgery</a:t>
                      </a:r>
                      <a:endParaRPr lang="en-US" sz="1800" b="0" i="0" u="none" strike="noStrike" dirty="0">
                        <a:solidFill>
                          <a:srgbClr val="000000"/>
                        </a:solidFill>
                        <a:effectLst/>
                        <a:latin typeface="+mn-lt"/>
                      </a:endParaRPr>
                    </a:p>
                  </a:txBody>
                  <a:tcPr/>
                </a:tc>
                <a:tc>
                  <a:txBody>
                    <a:bodyPr/>
                    <a:lstStyle/>
                    <a:p>
                      <a:pPr algn="ctr"/>
                      <a:r>
                        <a:rPr lang="en-US" sz="1800" dirty="0" smtClean="0"/>
                        <a:t>Better</a:t>
                      </a:r>
                    </a:p>
                    <a:p>
                      <a:pPr algn="ctr"/>
                      <a:endParaRPr lang="en-US" sz="1800" dirty="0"/>
                    </a:p>
                  </a:txBody>
                  <a:tcPr/>
                </a:tc>
                <a:tc>
                  <a:txBody>
                    <a:bodyPr/>
                    <a:lstStyle/>
                    <a:p>
                      <a:pPr algn="ctr"/>
                      <a:r>
                        <a:rPr lang="en-US" sz="1800" smtClean="0"/>
                        <a:t>No Change</a:t>
                      </a:r>
                      <a:endParaRPr lang="en-US" sz="1800" dirty="0"/>
                    </a:p>
                  </a:txBody>
                  <a:tcPr/>
                </a:tc>
                <a:extLst>
                  <a:ext uri="{0D108BD9-81ED-4DB2-BD59-A6C34878D82A}">
                    <a16:rowId xmlns:a16="http://schemas.microsoft.com/office/drawing/2014/main" val="10003"/>
                  </a:ext>
                </a:extLst>
              </a:tr>
              <a:tr h="0">
                <a:tc>
                  <a:txBody>
                    <a:bodyPr/>
                    <a:lstStyle/>
                    <a:p>
                      <a:pPr algn="l" fontAlgn="b"/>
                      <a:r>
                        <a:rPr lang="en-US" sz="1800" u="none" strike="noStrike" dirty="0">
                          <a:effectLst/>
                        </a:rPr>
                        <a:t>Women under age 70 treated for breast cancer with breast-conserving surgery who received radiation therapy to the breast within 1 year of diagnosis</a:t>
                      </a:r>
                      <a:endParaRPr lang="en-US" sz="1800" b="0" i="0" u="none" strike="noStrike" dirty="0">
                        <a:solidFill>
                          <a:srgbClr val="000000"/>
                        </a:solidFill>
                        <a:effectLst/>
                        <a:latin typeface="+mn-lt"/>
                      </a:endParaRPr>
                    </a:p>
                  </a:txBody>
                  <a:tcPr/>
                </a:tc>
                <a:tc>
                  <a:txBody>
                    <a:bodyPr/>
                    <a:lstStyle/>
                    <a:p>
                      <a:pPr algn="ctr"/>
                      <a:r>
                        <a:rPr lang="en-US" sz="1800" dirty="0" smtClean="0"/>
                        <a:t>Worse</a:t>
                      </a:r>
                      <a:endParaRPr lang="en-US" sz="1800" dirty="0"/>
                    </a:p>
                  </a:txBody>
                  <a:tcPr/>
                </a:tc>
                <a:tc>
                  <a:txBody>
                    <a:bodyPr/>
                    <a:lstStyle/>
                    <a:p>
                      <a:pPr algn="ctr"/>
                      <a:r>
                        <a:rPr lang="en-US" sz="1800" dirty="0" smtClean="0"/>
                        <a:t>No Change</a:t>
                      </a:r>
                      <a:endParaRPr lang="en-US" sz="1800" dirty="0"/>
                    </a:p>
                  </a:txBody>
                  <a:tcPr/>
                </a:tc>
                <a:extLst>
                  <a:ext uri="{0D108BD9-81ED-4DB2-BD59-A6C34878D82A}">
                    <a16:rowId xmlns:a16="http://schemas.microsoft.com/office/drawing/2014/main" val="10004"/>
                  </a:ext>
                </a:extLst>
              </a:tr>
              <a:tr h="0">
                <a:tc>
                  <a:txBody>
                    <a:bodyPr/>
                    <a:lstStyle/>
                    <a:p>
                      <a:pPr algn="l" fontAlgn="b"/>
                      <a:r>
                        <a:rPr lang="en-US" sz="1800" u="none" strike="noStrike" dirty="0">
                          <a:effectLst/>
                        </a:rPr>
                        <a:t>Breast cancer deaths per 100,000 female population per year</a:t>
                      </a:r>
                      <a:endParaRPr lang="en-US" sz="1800" b="0" i="0" u="none" strike="noStrike" dirty="0">
                        <a:solidFill>
                          <a:srgbClr val="000000"/>
                        </a:solidFill>
                        <a:effectLst/>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Better</a:t>
                      </a:r>
                    </a:p>
                    <a:p>
                      <a:pPr algn="ctr"/>
                      <a:endParaRPr lang="en-US" sz="1800" dirty="0"/>
                    </a:p>
                  </a:txBody>
                  <a:tcPr/>
                </a:tc>
                <a:tc>
                  <a:txBody>
                    <a:bodyPr/>
                    <a:lstStyle/>
                    <a:p>
                      <a:pPr algn="ctr"/>
                      <a:r>
                        <a:rPr lang="en-US" sz="1800" dirty="0" smtClean="0"/>
                        <a:t>No Change</a:t>
                      </a:r>
                      <a:endParaRPr lang="en-US" sz="18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992712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1800" dirty="0" smtClean="0"/>
              <a:t>Women under age 70 treated for breast cancer with breast-conserving surgery who received radiation therapy to the breast within 1 year of diagnosis, by race/ethnicity and Hispanic group, 2004-2011</a:t>
            </a:r>
            <a:endParaRPr lang="en-US" sz="1800" dirty="0"/>
          </a:p>
        </p:txBody>
      </p:sp>
      <p:graphicFrame>
        <p:nvGraphicFramePr>
          <p:cNvPr id="12" name="Object 4"/>
          <p:cNvGraphicFramePr>
            <a:graphicFrameLocks noGrp="1"/>
          </p:cNvGraphicFramePr>
          <p:nvPr>
            <p:ph sz="half" idx="1"/>
            <p:extLst>
              <p:ext uri="{D42A27DB-BD31-4B8C-83A1-F6EECF244321}">
                <p14:modId xmlns:p14="http://schemas.microsoft.com/office/powerpoint/2010/main" val="3533354413"/>
              </p:ext>
            </p:extLst>
          </p:nvPr>
        </p:nvGraphicFramePr>
        <p:xfrm>
          <a:off x="457200" y="1463040"/>
          <a:ext cx="4114800" cy="4206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Object 6"/>
          <p:cNvGraphicFramePr>
            <a:graphicFrameLocks noGrp="1"/>
          </p:cNvGraphicFramePr>
          <p:nvPr>
            <p:ph sz="half" idx="2"/>
            <p:extLst>
              <p:ext uri="{D42A27DB-BD31-4B8C-83A1-F6EECF244321}">
                <p14:modId xmlns:p14="http://schemas.microsoft.com/office/powerpoint/2010/main" val="1707446564"/>
              </p:ext>
            </p:extLst>
          </p:nvPr>
        </p:nvGraphicFramePr>
        <p:xfrm>
          <a:off x="4572000" y="1463040"/>
          <a:ext cx="4114800" cy="420624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457200" y="5852160"/>
            <a:ext cx="8229600" cy="553998"/>
          </a:xfrm>
          <a:prstGeom prst="rect">
            <a:avLst/>
          </a:prstGeom>
          <a:noFill/>
        </p:spPr>
        <p:txBody>
          <a:bodyPr wrap="square" rtlCol="0">
            <a:spAutoFit/>
          </a:bodyPr>
          <a:lstStyle/>
          <a:p>
            <a:r>
              <a:rPr lang="en-US" sz="1000" b="1" dirty="0" smtClean="0">
                <a:solidFill>
                  <a:prstClr val="black"/>
                </a:solidFill>
              </a:rPr>
              <a:t>Source</a:t>
            </a:r>
            <a:r>
              <a:rPr lang="en-US" sz="1000" b="1" dirty="0">
                <a:solidFill>
                  <a:prstClr val="black"/>
                </a:solidFill>
              </a:rPr>
              <a:t>: </a:t>
            </a:r>
            <a:r>
              <a:rPr lang="en-US" sz="1000" dirty="0">
                <a:solidFill>
                  <a:prstClr val="black"/>
                </a:solidFill>
              </a:rPr>
              <a:t>Commission on Cancer, American College of Surgeons and American Cancer Society, National Cancer Data Base, </a:t>
            </a:r>
            <a:r>
              <a:rPr lang="en-US" sz="1000" dirty="0" smtClean="0">
                <a:solidFill>
                  <a:prstClr val="black"/>
                </a:solidFill>
              </a:rPr>
              <a:t>2004-2011.</a:t>
            </a:r>
            <a:endParaRPr lang="en-US" sz="1000" dirty="0">
              <a:solidFill>
                <a:prstClr val="black"/>
              </a:solidFill>
            </a:endParaRPr>
          </a:p>
          <a:p>
            <a:r>
              <a:rPr lang="en-US" sz="1000" b="1" dirty="0" smtClean="0">
                <a:solidFill>
                  <a:prstClr val="black"/>
                </a:solidFill>
              </a:rPr>
              <a:t>Denominator</a:t>
            </a:r>
            <a:r>
              <a:rPr lang="en-US" sz="1000" dirty="0" smtClean="0">
                <a:solidFill>
                  <a:prstClr val="black"/>
                </a:solidFill>
              </a:rPr>
              <a:t>: Women under age 70 treated for breast cancer with breast-conserving surgery</a:t>
            </a:r>
            <a:r>
              <a:rPr lang="en-US" sz="1000" dirty="0" smtClean="0"/>
              <a:t>.</a:t>
            </a:r>
            <a:endParaRPr lang="en-US" sz="1000" b="1" dirty="0"/>
          </a:p>
          <a:p>
            <a:r>
              <a:rPr lang="en-US" sz="1000" b="1" dirty="0" smtClean="0"/>
              <a:t>Note</a:t>
            </a:r>
            <a:r>
              <a:rPr lang="en-US" sz="1000" b="1" dirty="0"/>
              <a:t>:</a:t>
            </a:r>
            <a:r>
              <a:rPr lang="en-US" sz="1000" dirty="0"/>
              <a:t> Puerto Ricans include patients receiving cancer care in hospitals in Puerto Rico</a:t>
            </a:r>
            <a:r>
              <a:rPr lang="en-US" sz="1000" dirty="0" smtClean="0"/>
              <a:t>.</a:t>
            </a:r>
            <a:endParaRPr lang="en-US" sz="1000" b="1" dirty="0" smtClean="0">
              <a:solidFill>
                <a:prstClr val="black"/>
              </a:solidFill>
            </a:endParaRPr>
          </a:p>
        </p:txBody>
      </p:sp>
      <p:cxnSp>
        <p:nvCxnSpPr>
          <p:cNvPr id="10" name="Straight Connector 9"/>
          <p:cNvCxnSpPr/>
          <p:nvPr/>
        </p:nvCxnSpPr>
        <p:spPr>
          <a:xfrm>
            <a:off x="1155700" y="2438400"/>
            <a:ext cx="3337560" cy="0"/>
          </a:xfrm>
          <a:prstGeom prst="line">
            <a:avLst/>
          </a:prstGeom>
          <a:ln w="19050">
            <a:solidFill>
              <a:srgbClr val="FF0000"/>
            </a:solidFill>
            <a:prstDash val="dash"/>
          </a:ln>
          <a:effectLst/>
        </p:spPr>
        <p:style>
          <a:lnRef idx="2">
            <a:schemeClr val="accent2"/>
          </a:lnRef>
          <a:fillRef idx="0">
            <a:schemeClr val="accent2"/>
          </a:fillRef>
          <a:effectRef idx="1">
            <a:schemeClr val="accent2"/>
          </a:effectRef>
          <a:fontRef idx="minor">
            <a:schemeClr val="tx1"/>
          </a:fontRef>
        </p:style>
      </p:cxnSp>
      <p:sp>
        <p:nvSpPr>
          <p:cNvPr id="11" name="TextBox 1"/>
          <p:cNvSpPr txBox="1"/>
          <p:nvPr/>
        </p:nvSpPr>
        <p:spPr>
          <a:xfrm>
            <a:off x="1681480" y="2070101"/>
            <a:ext cx="2286000" cy="228599"/>
          </a:xfrm>
          <a:prstGeom prst="rect">
            <a:avLst/>
          </a:prstGeom>
          <a:ln>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smtClean="0">
                <a:solidFill>
                  <a:prstClr val="black"/>
                </a:solidFill>
              </a:rPr>
              <a:t>2008 Achievable Benchmark: 94%</a:t>
            </a:r>
            <a:endParaRPr lang="en-US" sz="1000" dirty="0">
              <a:solidFill>
                <a:prstClr val="black"/>
              </a:solidFill>
            </a:endParaRPr>
          </a:p>
        </p:txBody>
      </p:sp>
    </p:spTree>
    <p:extLst>
      <p:ext uri="{BB962C8B-B14F-4D97-AF65-F5344CB8AC3E}">
        <p14:creationId xmlns:p14="http://schemas.microsoft.com/office/powerpoint/2010/main" val="217845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mtClean="0"/>
              <a:t>Colorectal Cancer Care for Hispanics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03169392"/>
              </p:ext>
            </p:extLst>
          </p:nvPr>
        </p:nvGraphicFramePr>
        <p:xfrm>
          <a:off x="457200" y="1600200"/>
          <a:ext cx="8229600" cy="4846320"/>
        </p:xfrm>
        <a:graphic>
          <a:graphicData uri="http://schemas.openxmlformats.org/drawingml/2006/table">
            <a:tbl>
              <a:tblPr firstRow="1" bandRow="1">
                <a:tableStyleId>{5C22544A-7EE6-4342-B048-85BDC9FD1C3A}</a:tableStyleId>
              </a:tblPr>
              <a:tblGrid>
                <a:gridCol w="4876800">
                  <a:extLst>
                    <a:ext uri="{9D8B030D-6E8A-4147-A177-3AD203B41FA5}">
                      <a16:colId xmlns:a16="http://schemas.microsoft.com/office/drawing/2014/main" val="20000"/>
                    </a:ext>
                  </a:extLst>
                </a:gridCol>
                <a:gridCol w="170688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tblGrid>
              <a:tr h="0">
                <a:tc>
                  <a:txBody>
                    <a:bodyPr/>
                    <a:lstStyle/>
                    <a:p>
                      <a:r>
                        <a:rPr lang="en-US" sz="1800" dirty="0" smtClean="0"/>
                        <a:t>Measure</a:t>
                      </a:r>
                      <a:endParaRPr lang="en-US" sz="1800" b="1" dirty="0"/>
                    </a:p>
                  </a:txBody>
                  <a:tcPr anchor="b"/>
                </a:tc>
                <a:tc>
                  <a:txBody>
                    <a:bodyPr/>
                    <a:lstStyle/>
                    <a:p>
                      <a:pPr algn="ctr"/>
                      <a:r>
                        <a:rPr lang="en-US" sz="1800" dirty="0" smtClean="0"/>
                        <a:t>Most Recent</a:t>
                      </a:r>
                      <a:r>
                        <a:rPr lang="en-US" sz="1800" baseline="0" dirty="0" smtClean="0"/>
                        <a:t> </a:t>
                      </a:r>
                      <a:r>
                        <a:rPr lang="en-US" sz="1800" dirty="0" smtClean="0"/>
                        <a:t>Disparity</a:t>
                      </a:r>
                      <a:endParaRPr lang="en-US" sz="1800" b="1" dirty="0"/>
                    </a:p>
                  </a:txBody>
                  <a:tcPr anchor="b"/>
                </a:tc>
                <a:tc>
                  <a:txBody>
                    <a:bodyPr/>
                    <a:lstStyle/>
                    <a:p>
                      <a:pPr algn="ctr"/>
                      <a:r>
                        <a:rPr lang="en-US" sz="1800" dirty="0" smtClean="0"/>
                        <a:t>Disparity Change</a:t>
                      </a:r>
                      <a:endParaRPr lang="en-US" sz="1800" b="1" dirty="0"/>
                    </a:p>
                  </a:txBody>
                  <a:tcPr anchor="b"/>
                </a:tc>
                <a:extLst>
                  <a:ext uri="{0D108BD9-81ED-4DB2-BD59-A6C34878D82A}">
                    <a16:rowId xmlns:a16="http://schemas.microsoft.com/office/drawing/2014/main" val="10000"/>
                  </a:ext>
                </a:extLst>
              </a:tr>
              <a:tr h="0">
                <a:tc>
                  <a:txBody>
                    <a:bodyPr/>
                    <a:lstStyle/>
                    <a:p>
                      <a:pPr algn="l" fontAlgn="b"/>
                      <a:r>
                        <a:rPr lang="en-US" sz="1800" u="none" strike="noStrike" dirty="0">
                          <a:effectLst/>
                        </a:rPr>
                        <a:t>Men and women ages 50-75 who report that they had a blood stool test in the past year, sigmoidoscopy in the past 5 years and blood stool test in the past 3 years, or </a:t>
                      </a:r>
                      <a:r>
                        <a:rPr lang="en-US" sz="1800" u="none" strike="noStrike" dirty="0" smtClean="0">
                          <a:effectLst/>
                        </a:rPr>
                        <a:t>colonoscopy </a:t>
                      </a:r>
                      <a:r>
                        <a:rPr lang="en-US" sz="1800" u="none" strike="noStrike" dirty="0">
                          <a:effectLst/>
                        </a:rPr>
                        <a:t>in the past 10 years</a:t>
                      </a:r>
                      <a:endParaRPr lang="en-US" sz="1800" b="0" i="0" u="none" strike="noStrike" dirty="0">
                        <a:solidFill>
                          <a:srgbClr val="000000"/>
                        </a:solidFill>
                        <a:effectLst/>
                        <a:latin typeface="+mn-lt"/>
                      </a:endParaRPr>
                    </a:p>
                  </a:txBody>
                  <a:tcPr/>
                </a:tc>
                <a:tc>
                  <a:txBody>
                    <a:bodyPr/>
                    <a:lstStyle/>
                    <a:p>
                      <a:pPr algn="ctr"/>
                      <a:r>
                        <a:rPr lang="en-US" sz="1800" dirty="0" smtClean="0"/>
                        <a:t>Worse</a:t>
                      </a:r>
                      <a:endParaRPr lang="en-US" sz="1800" dirty="0"/>
                    </a:p>
                  </a:txBody>
                  <a:tcPr/>
                </a:tc>
                <a:tc>
                  <a:txBody>
                    <a:bodyPr/>
                    <a:lstStyle/>
                    <a:p>
                      <a:pPr algn="ctr"/>
                      <a:r>
                        <a:rPr lang="en-US" sz="1800" dirty="0" smtClean="0"/>
                        <a:t>Growing</a:t>
                      </a:r>
                      <a:endParaRPr lang="en-US" sz="1800" dirty="0"/>
                    </a:p>
                  </a:txBody>
                  <a:tcPr/>
                </a:tc>
                <a:extLst>
                  <a:ext uri="{0D108BD9-81ED-4DB2-BD59-A6C34878D82A}">
                    <a16:rowId xmlns:a16="http://schemas.microsoft.com/office/drawing/2014/main" val="10001"/>
                  </a:ext>
                </a:extLst>
              </a:tr>
              <a:tr h="0">
                <a:tc>
                  <a:txBody>
                    <a:bodyPr/>
                    <a:lstStyle/>
                    <a:p>
                      <a:pPr algn="l" fontAlgn="b"/>
                      <a:r>
                        <a:rPr lang="en-US" sz="1800" u="none" strike="noStrike" dirty="0">
                          <a:effectLst/>
                        </a:rPr>
                        <a:t>Colorectal cancer diagnosed at advanced stage per 100,000 men and women age 50 and over</a:t>
                      </a:r>
                      <a:endParaRPr lang="en-US" sz="1800" b="0" i="0" u="none" strike="noStrike" dirty="0">
                        <a:solidFill>
                          <a:srgbClr val="000000"/>
                        </a:solidFill>
                        <a:effectLst/>
                        <a:latin typeface="+mn-lt"/>
                      </a:endParaRPr>
                    </a:p>
                  </a:txBody>
                  <a:tcPr/>
                </a:tc>
                <a:tc>
                  <a:txBody>
                    <a:bodyPr/>
                    <a:lstStyle/>
                    <a:p>
                      <a:pPr algn="ctr"/>
                      <a:r>
                        <a:rPr lang="en-US" sz="1800" dirty="0" smtClean="0"/>
                        <a:t>Better</a:t>
                      </a:r>
                      <a:endParaRPr lang="en-US" sz="1800" dirty="0"/>
                    </a:p>
                  </a:txBody>
                  <a:tcPr/>
                </a:tc>
                <a:tc>
                  <a:txBody>
                    <a:bodyPr/>
                    <a:lstStyle/>
                    <a:p>
                      <a:pPr algn="ctr"/>
                      <a:r>
                        <a:rPr lang="en-US" sz="1800" dirty="0" smtClean="0"/>
                        <a:t>Growing</a:t>
                      </a:r>
                      <a:endParaRPr lang="en-US" sz="1800" dirty="0"/>
                    </a:p>
                  </a:txBody>
                  <a:tcPr/>
                </a:tc>
                <a:extLst>
                  <a:ext uri="{0D108BD9-81ED-4DB2-BD59-A6C34878D82A}">
                    <a16:rowId xmlns:a16="http://schemas.microsoft.com/office/drawing/2014/main" val="10002"/>
                  </a:ext>
                </a:extLst>
              </a:tr>
              <a:tr h="0">
                <a:tc>
                  <a:txBody>
                    <a:bodyPr/>
                    <a:lstStyle/>
                    <a:p>
                      <a:pPr algn="l" fontAlgn="b"/>
                      <a:r>
                        <a:rPr lang="en-US" sz="1800" u="none" strike="noStrike" dirty="0">
                          <a:effectLst/>
                        </a:rPr>
                        <a:t>Patients with colon cancer who received surgical resection of colon cancer that included at least 12 lymph nodes pathologically examined</a:t>
                      </a:r>
                      <a:endParaRPr lang="en-US" sz="1800" b="0" i="0" u="none" strike="noStrike" dirty="0">
                        <a:solidFill>
                          <a:srgbClr val="000000"/>
                        </a:solidFill>
                        <a:effectLst/>
                        <a:latin typeface="+mn-lt"/>
                      </a:endParaRPr>
                    </a:p>
                  </a:txBody>
                  <a:tcPr/>
                </a:tc>
                <a:tc>
                  <a:txBody>
                    <a:bodyPr/>
                    <a:lstStyle/>
                    <a:p>
                      <a:pPr algn="ctr"/>
                      <a:r>
                        <a:rPr lang="en-US" sz="1800" dirty="0" smtClean="0"/>
                        <a:t>Same</a:t>
                      </a:r>
                    </a:p>
                    <a:p>
                      <a:pPr algn="ctr"/>
                      <a:endParaRPr lang="en-US" sz="1800" dirty="0"/>
                    </a:p>
                  </a:txBody>
                  <a:tcPr/>
                </a:tc>
                <a:tc>
                  <a:txBody>
                    <a:bodyPr/>
                    <a:lstStyle/>
                    <a:p>
                      <a:pPr algn="ctr"/>
                      <a:r>
                        <a:rPr lang="en-US" sz="1800" dirty="0" smtClean="0"/>
                        <a:t>No Change</a:t>
                      </a:r>
                      <a:endParaRPr lang="en-US" sz="1800" dirty="0"/>
                    </a:p>
                  </a:txBody>
                  <a:tcPr/>
                </a:tc>
                <a:extLst>
                  <a:ext uri="{0D108BD9-81ED-4DB2-BD59-A6C34878D82A}">
                    <a16:rowId xmlns:a16="http://schemas.microsoft.com/office/drawing/2014/main" val="10003"/>
                  </a:ext>
                </a:extLst>
              </a:tr>
              <a:tr h="0">
                <a:tc>
                  <a:txBody>
                    <a:bodyPr/>
                    <a:lstStyle/>
                    <a:p>
                      <a:pPr algn="l" fontAlgn="b"/>
                      <a:r>
                        <a:rPr lang="en-US" sz="1800" u="none" strike="noStrike" dirty="0">
                          <a:effectLst/>
                        </a:rPr>
                        <a:t>Colorectal cancer deaths per 100,000 population per year</a:t>
                      </a:r>
                      <a:endParaRPr lang="en-US" sz="1800" b="0" i="0" u="none" strike="noStrike" dirty="0">
                        <a:solidFill>
                          <a:srgbClr val="000000"/>
                        </a:solidFill>
                        <a:effectLst/>
                        <a:latin typeface="+mn-lt"/>
                      </a:endParaRPr>
                    </a:p>
                  </a:txBody>
                  <a:tcPr/>
                </a:tc>
                <a:tc>
                  <a:txBody>
                    <a:bodyPr/>
                    <a:lstStyle/>
                    <a:p>
                      <a:pPr algn="ctr"/>
                      <a:r>
                        <a:rPr lang="en-US" sz="1800" dirty="0" smtClean="0"/>
                        <a:t>Better</a:t>
                      </a:r>
                    </a:p>
                  </a:txBody>
                  <a:tcPr/>
                </a:tc>
                <a:tc>
                  <a:txBody>
                    <a:bodyPr/>
                    <a:lstStyle/>
                    <a:p>
                      <a:pPr algn="ctr"/>
                      <a:r>
                        <a:rPr lang="en-US" sz="1800" dirty="0" smtClean="0"/>
                        <a:t>Growing</a:t>
                      </a:r>
                      <a:endParaRPr lang="en-US" sz="18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976039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Men and women ages 50-75 who report that they had appropriate colorectal cancer screening, by race/ethnicity and by family income among Hispanics, 2000-2010</a:t>
            </a:r>
            <a:endParaRPr lang="en-US" sz="1800" dirty="0"/>
          </a:p>
        </p:txBody>
      </p:sp>
      <p:graphicFrame>
        <p:nvGraphicFramePr>
          <p:cNvPr id="12" name="Object 10"/>
          <p:cNvGraphicFramePr>
            <a:graphicFrameLocks noGrp="1"/>
          </p:cNvGraphicFramePr>
          <p:nvPr>
            <p:ph idx="1"/>
            <p:extLst>
              <p:ext uri="{D42A27DB-BD31-4B8C-83A1-F6EECF244321}">
                <p14:modId xmlns:p14="http://schemas.microsoft.com/office/powerpoint/2010/main" val="1330067450"/>
              </p:ext>
            </p:extLst>
          </p:nvPr>
        </p:nvGraphicFramePr>
        <p:xfrm>
          <a:off x="457200" y="1463040"/>
          <a:ext cx="41148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457200" y="5760720"/>
            <a:ext cx="8229600" cy="553998"/>
          </a:xfrm>
          <a:prstGeom prst="rect">
            <a:avLst/>
          </a:prstGeom>
          <a:noFill/>
        </p:spPr>
        <p:txBody>
          <a:bodyPr wrap="square" rtlCol="0">
            <a:spAutoFit/>
          </a:bodyPr>
          <a:lstStyle/>
          <a:p>
            <a:r>
              <a:rPr lang="en-US" sz="1000" b="1" dirty="0" smtClean="0"/>
              <a:t>Source</a:t>
            </a:r>
            <a:r>
              <a:rPr lang="en-US" sz="1000" b="1" dirty="0"/>
              <a:t>: </a:t>
            </a:r>
            <a:r>
              <a:rPr lang="en-US" sz="1000" dirty="0"/>
              <a:t>Centers for Disease Control and Prevention, National Center for Health Statistics, National Health Interview </a:t>
            </a:r>
            <a:r>
              <a:rPr lang="en-US" sz="1000" dirty="0" smtClean="0"/>
              <a:t>Survey, 2000-2010.</a:t>
            </a:r>
            <a:endParaRPr lang="en-US" sz="1000" dirty="0"/>
          </a:p>
          <a:p>
            <a:r>
              <a:rPr lang="en-US" sz="1000" b="1" dirty="0"/>
              <a:t>Denominator:</a:t>
            </a:r>
            <a:r>
              <a:rPr lang="en-US" sz="1000" dirty="0"/>
              <a:t> </a:t>
            </a:r>
            <a:r>
              <a:rPr lang="en-US" sz="1000" dirty="0" smtClean="0"/>
              <a:t>Adults ages 50-75.</a:t>
            </a:r>
          </a:p>
          <a:p>
            <a:r>
              <a:rPr lang="en-US" sz="1000" b="1" dirty="0" smtClean="0"/>
              <a:t>Note:</a:t>
            </a:r>
            <a:r>
              <a:rPr lang="en-US" sz="1000" dirty="0" smtClean="0"/>
              <a:t> Measure is age adjusted.</a:t>
            </a:r>
            <a:endParaRPr lang="en-US" sz="1000" dirty="0"/>
          </a:p>
        </p:txBody>
      </p:sp>
      <p:graphicFrame>
        <p:nvGraphicFramePr>
          <p:cNvPr id="6" name="Object 10"/>
          <p:cNvGraphicFramePr>
            <a:graphicFrameLocks/>
          </p:cNvGraphicFramePr>
          <p:nvPr>
            <p:extLst>
              <p:ext uri="{D42A27DB-BD31-4B8C-83A1-F6EECF244321}">
                <p14:modId xmlns:p14="http://schemas.microsoft.com/office/powerpoint/2010/main" val="3036367895"/>
              </p:ext>
            </p:extLst>
          </p:nvPr>
        </p:nvGraphicFramePr>
        <p:xfrm>
          <a:off x="4616410" y="1463040"/>
          <a:ext cx="4114800" cy="42976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648010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152400"/>
            <a:ext cx="7086600" cy="1066800"/>
          </a:xfrm>
        </p:spPr>
        <p:txBody>
          <a:bodyPr>
            <a:noAutofit/>
          </a:bodyPr>
          <a:lstStyle/>
          <a:p>
            <a:r>
              <a:rPr lang="en-US" sz="1800" dirty="0" smtClean="0"/>
              <a:t>Patients with colon cancer who received surgical resection of colon cancer that included at least 12 lymph nodes pathologically examined, by race/ethnicity and by Hispanic group, 2004-2011</a:t>
            </a:r>
            <a:endParaRPr lang="en-US" sz="1800" dirty="0"/>
          </a:p>
        </p:txBody>
      </p:sp>
      <p:graphicFrame>
        <p:nvGraphicFramePr>
          <p:cNvPr id="13" name="Object 4"/>
          <p:cNvGraphicFramePr>
            <a:graphicFrameLocks noGrp="1"/>
          </p:cNvGraphicFramePr>
          <p:nvPr>
            <p:ph sz="half" idx="1"/>
            <p:extLst>
              <p:ext uri="{D42A27DB-BD31-4B8C-83A1-F6EECF244321}">
                <p14:modId xmlns:p14="http://schemas.microsoft.com/office/powerpoint/2010/main" val="1835241918"/>
              </p:ext>
            </p:extLst>
          </p:nvPr>
        </p:nvGraphicFramePr>
        <p:xfrm>
          <a:off x="457200" y="1463040"/>
          <a:ext cx="4114800" cy="4206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Object 6"/>
          <p:cNvGraphicFramePr>
            <a:graphicFrameLocks noGrp="1"/>
          </p:cNvGraphicFramePr>
          <p:nvPr>
            <p:ph sz="half" idx="2"/>
            <p:extLst>
              <p:ext uri="{D42A27DB-BD31-4B8C-83A1-F6EECF244321}">
                <p14:modId xmlns:p14="http://schemas.microsoft.com/office/powerpoint/2010/main" val="1585555626"/>
              </p:ext>
            </p:extLst>
          </p:nvPr>
        </p:nvGraphicFramePr>
        <p:xfrm>
          <a:off x="4572000" y="1463040"/>
          <a:ext cx="4114800" cy="420624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457200" y="5760720"/>
            <a:ext cx="8229600" cy="553998"/>
          </a:xfrm>
          <a:prstGeom prst="rect">
            <a:avLst/>
          </a:prstGeom>
          <a:noFill/>
        </p:spPr>
        <p:txBody>
          <a:bodyPr wrap="none" rtlCol="0">
            <a:spAutoFit/>
          </a:bodyPr>
          <a:lstStyle/>
          <a:p>
            <a:r>
              <a:rPr lang="en-US" sz="1000" b="1" dirty="0" smtClean="0"/>
              <a:t>Source</a:t>
            </a:r>
            <a:r>
              <a:rPr lang="en-US" sz="1000" b="1" dirty="0"/>
              <a:t>: </a:t>
            </a:r>
            <a:r>
              <a:rPr lang="en-US" sz="1000" dirty="0"/>
              <a:t>Commission on Cancer, American College of Surgeons and American Cancer Society, National Cancer Data Base, </a:t>
            </a:r>
            <a:r>
              <a:rPr lang="en-US" sz="1000" dirty="0" smtClean="0"/>
              <a:t>2004-2011.</a:t>
            </a:r>
            <a:endParaRPr lang="en-US" sz="1000" dirty="0"/>
          </a:p>
          <a:p>
            <a:r>
              <a:rPr lang="en-US" sz="1000" b="1" dirty="0" smtClean="0"/>
              <a:t>Denominator: </a:t>
            </a:r>
            <a:r>
              <a:rPr lang="en-US" sz="1000" dirty="0" smtClean="0"/>
              <a:t>People with colon cancer undergoing resection of colon.</a:t>
            </a:r>
            <a:endParaRPr lang="en-US" sz="1000" b="1" dirty="0" smtClean="0"/>
          </a:p>
          <a:p>
            <a:r>
              <a:rPr lang="en-US" sz="1000" b="1" dirty="0"/>
              <a:t>Note:</a:t>
            </a:r>
            <a:r>
              <a:rPr lang="en-US" sz="1000" dirty="0"/>
              <a:t> Puerto Ricans include patients receiving cancer care in hospitals in Puerto Rico.</a:t>
            </a:r>
            <a:endParaRPr lang="en-US" sz="1000" b="1" dirty="0">
              <a:solidFill>
                <a:prstClr val="black"/>
              </a:solidFill>
            </a:endParaRPr>
          </a:p>
        </p:txBody>
      </p:sp>
    </p:spTree>
    <p:extLst>
      <p:ext uri="{BB962C8B-B14F-4D97-AF65-F5344CB8AC3E}">
        <p14:creationId xmlns:p14="http://schemas.microsoft.com/office/powerpoint/2010/main" val="17504793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Other Cancer Care for Hispanics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33322883"/>
              </p:ext>
            </p:extLst>
          </p:nvPr>
        </p:nvGraphicFramePr>
        <p:xfrm>
          <a:off x="457200" y="1524000"/>
          <a:ext cx="8229600" cy="4389120"/>
        </p:xfrm>
        <a:graphic>
          <a:graphicData uri="http://schemas.openxmlformats.org/drawingml/2006/table">
            <a:tbl>
              <a:tblPr firstRow="1" bandRow="1">
                <a:tableStyleId>{5C22544A-7EE6-4342-B048-85BDC9FD1C3A}</a:tableStyleId>
              </a:tblPr>
              <a:tblGrid>
                <a:gridCol w="4832059">
                  <a:extLst>
                    <a:ext uri="{9D8B030D-6E8A-4147-A177-3AD203B41FA5}">
                      <a16:colId xmlns:a16="http://schemas.microsoft.com/office/drawing/2014/main" val="20000"/>
                    </a:ext>
                  </a:extLst>
                </a:gridCol>
                <a:gridCol w="1751621">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tblGrid>
              <a:tr h="0">
                <a:tc>
                  <a:txBody>
                    <a:bodyPr/>
                    <a:lstStyle/>
                    <a:p>
                      <a:r>
                        <a:rPr lang="en-US" sz="1800" dirty="0" smtClean="0"/>
                        <a:t>Measure</a:t>
                      </a:r>
                      <a:endParaRPr lang="en-US" sz="1800" dirty="0"/>
                    </a:p>
                  </a:txBody>
                  <a:tcPr anchor="b"/>
                </a:tc>
                <a:tc>
                  <a:txBody>
                    <a:bodyPr/>
                    <a:lstStyle/>
                    <a:p>
                      <a:pPr algn="ctr"/>
                      <a:r>
                        <a:rPr lang="en-US" sz="1800" dirty="0" smtClean="0"/>
                        <a:t>Most Recent Disparity</a:t>
                      </a:r>
                      <a:endParaRPr lang="en-US" sz="1800" dirty="0"/>
                    </a:p>
                  </a:txBody>
                  <a:tcPr/>
                </a:tc>
                <a:tc>
                  <a:txBody>
                    <a:bodyPr/>
                    <a:lstStyle/>
                    <a:p>
                      <a:pPr algn="ctr"/>
                      <a:r>
                        <a:rPr lang="en-US" sz="1800" dirty="0" smtClean="0"/>
                        <a:t>Disparity Change</a:t>
                      </a:r>
                      <a:endParaRPr lang="en-US" sz="1800" dirty="0"/>
                    </a:p>
                  </a:txBody>
                  <a:tcPr/>
                </a:tc>
                <a:extLst>
                  <a:ext uri="{0D108BD9-81ED-4DB2-BD59-A6C34878D82A}">
                    <a16:rowId xmlns:a16="http://schemas.microsoft.com/office/drawing/2014/main" val="10000"/>
                  </a:ext>
                </a:extLst>
              </a:tr>
              <a:tr h="0">
                <a:tc>
                  <a:txBody>
                    <a:bodyPr/>
                    <a:lstStyle/>
                    <a:p>
                      <a:pPr algn="l" fontAlgn="b"/>
                      <a:r>
                        <a:rPr lang="en-US" sz="1800" u="none" strike="noStrike" dirty="0">
                          <a:effectLst/>
                        </a:rPr>
                        <a:t>All cancer deaths per 100,000 population per year</a:t>
                      </a:r>
                      <a:endParaRPr lang="en-US" sz="1800" b="0" i="0" u="none" strike="noStrike" dirty="0">
                        <a:solidFill>
                          <a:srgbClr val="000000"/>
                        </a:solidFill>
                        <a:effectLst/>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Better</a:t>
                      </a:r>
                    </a:p>
                  </a:txBody>
                  <a:tcPr/>
                </a:tc>
                <a:tc>
                  <a:txBody>
                    <a:bodyPr/>
                    <a:lstStyle/>
                    <a:p>
                      <a:pPr algn="ctr"/>
                      <a:r>
                        <a:rPr lang="en-US" sz="1800" dirty="0" smtClean="0"/>
                        <a:t>No Change</a:t>
                      </a:r>
                      <a:endParaRPr lang="en-US" sz="1800" dirty="0"/>
                    </a:p>
                  </a:txBody>
                  <a:tcPr/>
                </a:tc>
                <a:extLst>
                  <a:ext uri="{0D108BD9-81ED-4DB2-BD59-A6C34878D82A}">
                    <a16:rowId xmlns:a16="http://schemas.microsoft.com/office/drawing/2014/main" val="10001"/>
                  </a:ext>
                </a:extLst>
              </a:tr>
              <a:tr h="0">
                <a:tc>
                  <a:txBody>
                    <a:bodyPr/>
                    <a:lstStyle/>
                    <a:p>
                      <a:pPr algn="l" fontAlgn="b"/>
                      <a:r>
                        <a:rPr lang="en-US" sz="1800" u="none" strike="noStrike" dirty="0">
                          <a:effectLst/>
                        </a:rPr>
                        <a:t>Women ages 21-65 who received a Pap smear in the last 3 years</a:t>
                      </a:r>
                      <a:endParaRPr lang="en-US" sz="1800" b="0" i="0" u="none" strike="noStrike" dirty="0">
                        <a:solidFill>
                          <a:srgbClr val="000000"/>
                        </a:solidFill>
                        <a:effectLst/>
                        <a:latin typeface="+mn-lt"/>
                      </a:endParaRPr>
                    </a:p>
                  </a:txBody>
                  <a:tcPr/>
                </a:tc>
                <a:tc>
                  <a:txBody>
                    <a:bodyPr/>
                    <a:lstStyle/>
                    <a:p>
                      <a:pPr algn="ctr"/>
                      <a:r>
                        <a:rPr lang="en-US" sz="1800" smtClean="0"/>
                        <a:t>Worse</a:t>
                      </a:r>
                      <a:endParaRPr lang="en-US" sz="1800" dirty="0"/>
                    </a:p>
                  </a:txBody>
                  <a:tcPr/>
                </a:tc>
                <a:tc>
                  <a:txBody>
                    <a:bodyPr/>
                    <a:lstStyle/>
                    <a:p>
                      <a:pPr algn="ctr"/>
                      <a:r>
                        <a:rPr lang="en-US" sz="1800" smtClean="0"/>
                        <a:t>Narrowing</a:t>
                      </a:r>
                      <a:endParaRPr lang="en-US" sz="1800" dirty="0"/>
                    </a:p>
                  </a:txBody>
                  <a:tcPr/>
                </a:tc>
                <a:extLst>
                  <a:ext uri="{0D108BD9-81ED-4DB2-BD59-A6C34878D82A}">
                    <a16:rowId xmlns:a16="http://schemas.microsoft.com/office/drawing/2014/main" val="10002"/>
                  </a:ext>
                </a:extLst>
              </a:tr>
              <a:tr h="0">
                <a:tc>
                  <a:txBody>
                    <a:bodyPr/>
                    <a:lstStyle/>
                    <a:p>
                      <a:pPr algn="l" fontAlgn="b"/>
                      <a:r>
                        <a:rPr lang="en-US" sz="1800" u="none" strike="noStrike" dirty="0">
                          <a:effectLst/>
                        </a:rPr>
                        <a:t>Invasive cervical cancer incidence per 100,000 women age 20 and </a:t>
                      </a:r>
                      <a:r>
                        <a:rPr lang="en-US" sz="1800" u="none" strike="noStrike" dirty="0" smtClean="0">
                          <a:effectLst/>
                        </a:rPr>
                        <a:t>over</a:t>
                      </a:r>
                      <a:endParaRPr lang="en-US" sz="1800" b="0" i="0" u="none" strike="noStrike" dirty="0">
                        <a:solidFill>
                          <a:srgbClr val="000000"/>
                        </a:solidFill>
                        <a:effectLst/>
                        <a:latin typeface="+mn-lt"/>
                      </a:endParaRPr>
                    </a:p>
                  </a:txBody>
                  <a:tcPr/>
                </a:tc>
                <a:tc>
                  <a:txBody>
                    <a:bodyPr/>
                    <a:lstStyle/>
                    <a:p>
                      <a:pPr algn="ctr"/>
                      <a:r>
                        <a:rPr lang="en-US" sz="1800" dirty="0" smtClean="0"/>
                        <a:t>Worse</a:t>
                      </a:r>
                      <a:endParaRPr lang="en-US" sz="1800" dirty="0"/>
                    </a:p>
                  </a:txBody>
                  <a:tcPr/>
                </a:tc>
                <a:tc>
                  <a:txBody>
                    <a:bodyPr/>
                    <a:lstStyle/>
                    <a:p>
                      <a:pPr algn="ctr"/>
                      <a:r>
                        <a:rPr lang="en-US" sz="1800" dirty="0" smtClean="0"/>
                        <a:t>Narrowing</a:t>
                      </a:r>
                      <a:endParaRPr lang="en-US" sz="1800" dirty="0"/>
                    </a:p>
                  </a:txBody>
                  <a:tcPr/>
                </a:tc>
                <a:extLst>
                  <a:ext uri="{0D108BD9-81ED-4DB2-BD59-A6C34878D82A}">
                    <a16:rowId xmlns:a16="http://schemas.microsoft.com/office/drawing/2014/main" val="10003"/>
                  </a:ext>
                </a:extLst>
              </a:tr>
              <a:tr h="0">
                <a:tc>
                  <a:txBody>
                    <a:bodyPr/>
                    <a:lstStyle/>
                    <a:p>
                      <a:pPr algn="l" fontAlgn="b"/>
                      <a:r>
                        <a:rPr lang="en-US" sz="1800" u="none" strike="noStrike" dirty="0" smtClean="0">
                          <a:effectLst/>
                        </a:rPr>
                        <a:t>Men age 75+ without prostate cancer who had a PSA test or digital rectal exam for prostate cancer screening within the past year</a:t>
                      </a:r>
                      <a:endParaRPr lang="en-US" sz="1800" b="0" i="0" u="none" strike="noStrike" dirty="0">
                        <a:solidFill>
                          <a:srgbClr val="000000"/>
                        </a:solidFill>
                        <a:effectLst/>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Same</a:t>
                      </a:r>
                    </a:p>
                  </a:txBody>
                  <a:tcPr/>
                </a:tc>
                <a:tc>
                  <a:txBody>
                    <a:bodyPr/>
                    <a:lstStyle/>
                    <a:p>
                      <a:pPr algn="ctr"/>
                      <a:r>
                        <a:rPr lang="en-US" sz="1800" dirty="0" smtClean="0"/>
                        <a:t>No Change</a:t>
                      </a:r>
                      <a:endParaRPr lang="en-US" sz="1800" dirty="0"/>
                    </a:p>
                  </a:txBody>
                  <a:tcPr/>
                </a:tc>
                <a:extLst>
                  <a:ext uri="{0D108BD9-81ED-4DB2-BD59-A6C34878D82A}">
                    <a16:rowId xmlns:a16="http://schemas.microsoft.com/office/drawing/2014/main" val="10004"/>
                  </a:ext>
                </a:extLst>
              </a:tr>
              <a:tr h="0">
                <a:tc>
                  <a:txBody>
                    <a:bodyPr/>
                    <a:lstStyle/>
                    <a:p>
                      <a:pPr algn="l" fontAlgn="b"/>
                      <a:r>
                        <a:rPr lang="en-US" sz="1800" u="none" strike="noStrike" dirty="0">
                          <a:effectLst/>
                        </a:rPr>
                        <a:t>Lung cancer deaths per 100,000 population per year</a:t>
                      </a:r>
                      <a:endParaRPr lang="en-US" sz="1800" b="0" i="0" u="none" strike="noStrike" dirty="0">
                        <a:solidFill>
                          <a:srgbClr val="000000"/>
                        </a:solidFill>
                        <a:effectLst/>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Better</a:t>
                      </a:r>
                    </a:p>
                    <a:p>
                      <a:pPr algn="ctr"/>
                      <a:endParaRPr lang="en-US" sz="1800" dirty="0"/>
                    </a:p>
                  </a:txBody>
                  <a:tcPr/>
                </a:tc>
                <a:tc>
                  <a:txBody>
                    <a:bodyPr/>
                    <a:lstStyle/>
                    <a:p>
                      <a:pPr algn="ctr"/>
                      <a:r>
                        <a:rPr lang="en-US" sz="1800" dirty="0" smtClean="0"/>
                        <a:t>No Change</a:t>
                      </a:r>
                      <a:endParaRPr lang="en-US" sz="18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77517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Organization of the Chartbook on Health Care for Hispanics</a:t>
            </a:r>
            <a:endParaRPr lang="en-US" dirty="0"/>
          </a:p>
        </p:txBody>
      </p:sp>
      <p:sp>
        <p:nvSpPr>
          <p:cNvPr id="3" name="Content Placeholder 2"/>
          <p:cNvSpPr>
            <a:spLocks noGrp="1"/>
          </p:cNvSpPr>
          <p:nvPr>
            <p:ph idx="1"/>
          </p:nvPr>
        </p:nvSpPr>
        <p:spPr>
          <a:xfrm>
            <a:off x="457200" y="1600200"/>
            <a:ext cx="8229600" cy="4724400"/>
          </a:xfrm>
        </p:spPr>
        <p:txBody>
          <a:bodyPr>
            <a:normAutofit fontScale="92500"/>
          </a:bodyPr>
          <a:lstStyle/>
          <a:p>
            <a:r>
              <a:rPr lang="en-US" dirty="0" smtClean="0"/>
              <a:t>Part of a series related to the National Healthcare Quality and Disparities Report (QDR).</a:t>
            </a:r>
          </a:p>
          <a:p>
            <a:r>
              <a:rPr lang="en-US" dirty="0" smtClean="0"/>
              <a:t>Organized into four parts:</a:t>
            </a:r>
          </a:p>
          <a:p>
            <a:pPr lvl="1"/>
            <a:r>
              <a:rPr lang="en-US" dirty="0" smtClean="0"/>
              <a:t>Overviews of the QDR and the Hispanic population, one of AHRQ’s priority populations</a:t>
            </a:r>
          </a:p>
          <a:p>
            <a:pPr lvl="1"/>
            <a:r>
              <a:rPr lang="en-US" dirty="0" smtClean="0"/>
              <a:t>Summary of trends in health care for Hispanic populations related to priorities of the Heckler Report</a:t>
            </a:r>
          </a:p>
          <a:p>
            <a:pPr lvl="1"/>
            <a:r>
              <a:rPr lang="en-US" dirty="0" smtClean="0"/>
              <a:t>Summary of trends in health care for Hispanic populations related to access to health care and NQS priorities</a:t>
            </a:r>
          </a:p>
          <a:p>
            <a:pPr lvl="1"/>
            <a:r>
              <a:rPr lang="en-US" dirty="0" smtClean="0"/>
              <a:t>Information on health care received by residents of the U.S.-Mexico border, a unique and largely Hispanic population</a:t>
            </a:r>
          </a:p>
        </p:txBody>
      </p:sp>
    </p:spTree>
    <p:extLst>
      <p:ext uri="{BB962C8B-B14F-4D97-AF65-F5344CB8AC3E}">
        <p14:creationId xmlns:p14="http://schemas.microsoft.com/office/powerpoint/2010/main" val="17359431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Women ages 21-65 who received a Pap smear in the last 3 years, by race/ethnicity and by insurance among Hispanics, 2000-2010</a:t>
            </a:r>
            <a:endParaRPr lang="en-US" sz="2000" dirty="0"/>
          </a:p>
        </p:txBody>
      </p:sp>
      <p:graphicFrame>
        <p:nvGraphicFramePr>
          <p:cNvPr id="12" name="Object 10"/>
          <p:cNvGraphicFramePr>
            <a:graphicFrameLocks noGrp="1"/>
          </p:cNvGraphicFramePr>
          <p:nvPr>
            <p:ph idx="1"/>
            <p:extLst>
              <p:ext uri="{D42A27DB-BD31-4B8C-83A1-F6EECF244321}">
                <p14:modId xmlns:p14="http://schemas.microsoft.com/office/powerpoint/2010/main" val="3126408397"/>
              </p:ext>
            </p:extLst>
          </p:nvPr>
        </p:nvGraphicFramePr>
        <p:xfrm>
          <a:off x="457200" y="1463040"/>
          <a:ext cx="4114800" cy="420624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457200" y="5852160"/>
            <a:ext cx="8229600" cy="553998"/>
          </a:xfrm>
          <a:prstGeom prst="rect">
            <a:avLst/>
          </a:prstGeom>
          <a:noFill/>
        </p:spPr>
        <p:txBody>
          <a:bodyPr wrap="square" rtlCol="0">
            <a:spAutoFit/>
          </a:bodyPr>
          <a:lstStyle/>
          <a:p>
            <a:r>
              <a:rPr lang="en-US" sz="1000" b="1" dirty="0" smtClean="0"/>
              <a:t>Source</a:t>
            </a:r>
            <a:r>
              <a:rPr lang="en-US" sz="1000" b="1" dirty="0"/>
              <a:t>: </a:t>
            </a:r>
            <a:r>
              <a:rPr lang="en-US" sz="1000" dirty="0"/>
              <a:t>Centers for Disease Control and Prevention, National Center for Health Statistics, National Health Interview </a:t>
            </a:r>
            <a:r>
              <a:rPr lang="en-US" sz="1000" dirty="0" smtClean="0"/>
              <a:t>Survey, 2000-2010.</a:t>
            </a:r>
            <a:endParaRPr lang="en-US" sz="1000" dirty="0"/>
          </a:p>
          <a:p>
            <a:r>
              <a:rPr lang="en-US" sz="1000" b="1" dirty="0"/>
              <a:t>Denominator:</a:t>
            </a:r>
            <a:r>
              <a:rPr lang="en-US" sz="1000" dirty="0"/>
              <a:t> </a:t>
            </a:r>
            <a:r>
              <a:rPr lang="en-US" sz="1000" dirty="0" smtClean="0"/>
              <a:t>Women ages 21-65.</a:t>
            </a:r>
          </a:p>
          <a:p>
            <a:r>
              <a:rPr lang="en-US" sz="1000" b="1" dirty="0" smtClean="0"/>
              <a:t>Note:</a:t>
            </a:r>
            <a:r>
              <a:rPr lang="en-US" sz="1000" dirty="0" smtClean="0"/>
              <a:t> Measure is age adjusted.</a:t>
            </a:r>
            <a:endParaRPr lang="en-US" sz="1000" dirty="0"/>
          </a:p>
        </p:txBody>
      </p:sp>
      <p:graphicFrame>
        <p:nvGraphicFramePr>
          <p:cNvPr id="6" name="Object 10"/>
          <p:cNvGraphicFramePr>
            <a:graphicFrameLocks/>
          </p:cNvGraphicFramePr>
          <p:nvPr>
            <p:extLst>
              <p:ext uri="{D42A27DB-BD31-4B8C-83A1-F6EECF244321}">
                <p14:modId xmlns:p14="http://schemas.microsoft.com/office/powerpoint/2010/main" val="3669539227"/>
              </p:ext>
            </p:extLst>
          </p:nvPr>
        </p:nvGraphicFramePr>
        <p:xfrm>
          <a:off x="4572000" y="1463040"/>
          <a:ext cx="4114800" cy="42062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129690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p:txBody>
          <a:bodyPr>
            <a:normAutofit fontScale="90000"/>
          </a:bodyPr>
          <a:lstStyle/>
          <a:p>
            <a:r>
              <a:rPr lang="en-US" altLang="en-US" smtClean="0"/>
              <a:t>AHRQ Health Care Innovations in Cancer Screening</a:t>
            </a:r>
            <a:endParaRPr lang="en-US" altLang="en-US" dirty="0">
              <a:hlinkClick r:id="rId3"/>
            </a:endParaRPr>
          </a:p>
        </p:txBody>
      </p:sp>
      <p:sp>
        <p:nvSpPr>
          <p:cNvPr id="11266" name="Rectangle 2"/>
          <p:cNvSpPr>
            <a:spLocks noGrp="1" noChangeArrowheads="1"/>
          </p:cNvSpPr>
          <p:nvPr>
            <p:ph type="body" idx="1"/>
          </p:nvPr>
        </p:nvSpPr>
        <p:spPr/>
        <p:txBody>
          <a:bodyPr>
            <a:normAutofit fontScale="92500"/>
          </a:bodyPr>
          <a:lstStyle/>
          <a:p>
            <a:pPr marL="0" indent="0">
              <a:buNone/>
            </a:pPr>
            <a:r>
              <a:rPr lang="en-US" altLang="en-US" dirty="0" smtClean="0">
                <a:hlinkClick r:id="rId3"/>
              </a:rPr>
              <a:t>Family Health Partnership Clinic</a:t>
            </a:r>
            <a:endParaRPr lang="en-US" altLang="en-US" dirty="0" smtClean="0"/>
          </a:p>
          <a:p>
            <a:r>
              <a:rPr lang="en-US" altLang="en-US" dirty="0" smtClean="0"/>
              <a:t>Location: McHenry County, Illinois</a:t>
            </a:r>
          </a:p>
          <a:p>
            <a:r>
              <a:rPr lang="en-US" altLang="en-US" dirty="0" smtClean="0"/>
              <a:t>Population: Rural, low-income Hispanic women &gt;40 </a:t>
            </a:r>
          </a:p>
          <a:p>
            <a:r>
              <a:rPr lang="en-US" altLang="en-US" dirty="0" smtClean="0"/>
              <a:t>Intervention: </a:t>
            </a:r>
            <a:r>
              <a:rPr lang="en-US" altLang="en-US" dirty="0" err="1" smtClean="0"/>
              <a:t>Celebremos</a:t>
            </a:r>
            <a:r>
              <a:rPr lang="en-US" altLang="en-US" dirty="0" smtClean="0"/>
              <a:t> La Vida seeks to enhance access to culturally competent cancer screening and educational information by providing a monthly women’s clinic.</a:t>
            </a:r>
          </a:p>
          <a:p>
            <a:r>
              <a:rPr lang="en-US" altLang="en-US" dirty="0" smtClean="0"/>
              <a:t>Outcomes: Enhanced access to breast and cervical cancer screening, increased use of primary care services, and high levels of patient satisfaction.</a:t>
            </a:r>
            <a:endParaRPr lang="en-US" altLang="en-US" dirty="0"/>
          </a:p>
        </p:txBody>
      </p:sp>
    </p:spTree>
    <p:extLst>
      <p:ext uri="{BB962C8B-B14F-4D97-AF65-F5344CB8AC3E}">
        <p14:creationId xmlns:p14="http://schemas.microsoft.com/office/powerpoint/2010/main" val="4431156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care for Cardiovascular Diseases</a:t>
            </a:r>
            <a:endParaRPr lang="en-US" dirty="0"/>
          </a:p>
        </p:txBody>
      </p:sp>
      <p:sp>
        <p:nvSpPr>
          <p:cNvPr id="2" name="Text Placeholder 1"/>
          <p:cNvSpPr>
            <a:spLocks noGrp="1"/>
          </p:cNvSpPr>
          <p:nvPr>
            <p:ph type="body" idx="1"/>
          </p:nvPr>
        </p:nvSpPr>
        <p:spPr/>
        <p:txBody>
          <a:bodyPr>
            <a:normAutofit/>
          </a:bodyPr>
          <a:lstStyle/>
          <a:p>
            <a:r>
              <a:rPr lang="en-US" dirty="0"/>
              <a:t>National Healthcare Quality and Disparities Report</a:t>
            </a:r>
          </a:p>
          <a:p>
            <a:r>
              <a:rPr lang="en-US" dirty="0" err="1"/>
              <a:t>Chartbook</a:t>
            </a:r>
            <a:r>
              <a:rPr lang="en-US" dirty="0"/>
              <a:t> on Health Care for Hispanics</a:t>
            </a:r>
          </a:p>
          <a:p>
            <a:r>
              <a:rPr lang="en-US" dirty="0"/>
              <a:t>Part </a:t>
            </a:r>
            <a:r>
              <a:rPr lang="en-US" dirty="0" smtClean="0"/>
              <a:t>2: Trends </a:t>
            </a:r>
            <a:r>
              <a:rPr lang="en-US" dirty="0"/>
              <a:t>in Priorities of the Heckler </a:t>
            </a:r>
            <a:r>
              <a:rPr lang="en-US" dirty="0" smtClean="0"/>
              <a:t>Report</a:t>
            </a:r>
            <a:endParaRPr lang="en-US" dirty="0"/>
          </a:p>
        </p:txBody>
      </p:sp>
    </p:spTree>
    <p:extLst>
      <p:ext uri="{BB962C8B-B14F-4D97-AF65-F5344CB8AC3E}">
        <p14:creationId xmlns:p14="http://schemas.microsoft.com/office/powerpoint/2010/main" val="12777482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Cardiovascular Care for Hispanics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8642878"/>
              </p:ext>
            </p:extLst>
          </p:nvPr>
        </p:nvGraphicFramePr>
        <p:xfrm>
          <a:off x="457200" y="1371600"/>
          <a:ext cx="8229600" cy="5403850"/>
        </p:xfrm>
        <a:graphic>
          <a:graphicData uri="http://schemas.openxmlformats.org/drawingml/2006/table">
            <a:tbl>
              <a:tblPr firstRow="1" bandRow="1">
                <a:tableStyleId>{5C22544A-7EE6-4342-B048-85BDC9FD1C3A}</a:tableStyleId>
              </a:tblPr>
              <a:tblGrid>
                <a:gridCol w="5360565">
                  <a:extLst>
                    <a:ext uri="{9D8B030D-6E8A-4147-A177-3AD203B41FA5}">
                      <a16:colId xmlns:a16="http://schemas.microsoft.com/office/drawing/2014/main" val="20000"/>
                    </a:ext>
                  </a:extLst>
                </a:gridCol>
                <a:gridCol w="1510018">
                  <a:extLst>
                    <a:ext uri="{9D8B030D-6E8A-4147-A177-3AD203B41FA5}">
                      <a16:colId xmlns:a16="http://schemas.microsoft.com/office/drawing/2014/main" val="20001"/>
                    </a:ext>
                  </a:extLst>
                </a:gridCol>
                <a:gridCol w="1359017">
                  <a:extLst>
                    <a:ext uri="{9D8B030D-6E8A-4147-A177-3AD203B41FA5}">
                      <a16:colId xmlns:a16="http://schemas.microsoft.com/office/drawing/2014/main" val="20002"/>
                    </a:ext>
                  </a:extLst>
                </a:gridCol>
              </a:tblGrid>
              <a:tr h="572963">
                <a:tc>
                  <a:txBody>
                    <a:bodyPr/>
                    <a:lstStyle/>
                    <a:p>
                      <a:r>
                        <a:rPr lang="en-US" sz="1700" baseline="0" dirty="0" smtClean="0"/>
                        <a:t>Measure</a:t>
                      </a:r>
                      <a:endParaRPr lang="en-US" sz="1700" baseline="0" dirty="0"/>
                    </a:p>
                  </a:txBody>
                  <a:tcPr anchor="b"/>
                </a:tc>
                <a:tc>
                  <a:txBody>
                    <a:bodyPr/>
                    <a:lstStyle/>
                    <a:p>
                      <a:pPr algn="ctr"/>
                      <a:r>
                        <a:rPr lang="en-US" sz="1700" baseline="0" dirty="0" smtClean="0"/>
                        <a:t>Most Recent Disparity</a:t>
                      </a:r>
                      <a:endParaRPr lang="en-US" sz="1700" baseline="0" dirty="0"/>
                    </a:p>
                  </a:txBody>
                  <a:tcPr/>
                </a:tc>
                <a:tc>
                  <a:txBody>
                    <a:bodyPr/>
                    <a:lstStyle/>
                    <a:p>
                      <a:pPr algn="ctr"/>
                      <a:r>
                        <a:rPr lang="en-US" sz="1700" baseline="0" dirty="0" smtClean="0"/>
                        <a:t>Disparity Change</a:t>
                      </a:r>
                      <a:endParaRPr lang="en-US" sz="1700" baseline="0" dirty="0"/>
                    </a:p>
                  </a:txBody>
                  <a:tcPr/>
                </a:tc>
                <a:extLst>
                  <a:ext uri="{0D108BD9-81ED-4DB2-BD59-A6C34878D82A}">
                    <a16:rowId xmlns:a16="http://schemas.microsoft.com/office/drawing/2014/main" val="10000"/>
                  </a:ext>
                </a:extLst>
              </a:tr>
              <a:tr h="742351">
                <a:tc>
                  <a:txBody>
                    <a:bodyPr/>
                    <a:lstStyle/>
                    <a:p>
                      <a:pPr algn="l" fontAlgn="b"/>
                      <a:r>
                        <a:rPr lang="en-US" sz="1700" u="none" strike="noStrike" baseline="0" dirty="0">
                          <a:effectLst/>
                        </a:rPr>
                        <a:t>Adults who received a blood pressure measurement in the last 2 years and can state whether their blood pressure was normal or high</a:t>
                      </a:r>
                      <a:endParaRPr lang="en-US" sz="1700" b="0" i="0" u="none" strike="noStrike" baseline="0" dirty="0">
                        <a:solidFill>
                          <a:srgbClr val="000000"/>
                        </a:solidFill>
                        <a:effectLst/>
                        <a:latin typeface="+mn-lt"/>
                      </a:endParaRPr>
                    </a:p>
                  </a:txBody>
                  <a:tcPr/>
                </a:tc>
                <a:tc>
                  <a:txBody>
                    <a:bodyPr/>
                    <a:lstStyle/>
                    <a:p>
                      <a:pPr algn="ctr"/>
                      <a:r>
                        <a:rPr lang="en-US" sz="1700" baseline="0" dirty="0" smtClean="0"/>
                        <a:t>Worse</a:t>
                      </a:r>
                      <a:endParaRPr lang="en-US" sz="1700" baseline="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baseline="0" dirty="0" smtClean="0"/>
                        <a:t>No Change</a:t>
                      </a:r>
                    </a:p>
                    <a:p>
                      <a:pPr algn="ctr"/>
                      <a:endParaRPr lang="en-US" sz="1700" baseline="0" dirty="0"/>
                    </a:p>
                  </a:txBody>
                  <a:tcPr/>
                </a:tc>
                <a:extLst>
                  <a:ext uri="{0D108BD9-81ED-4DB2-BD59-A6C34878D82A}">
                    <a16:rowId xmlns:a16="http://schemas.microsoft.com/office/drawing/2014/main" val="10001"/>
                  </a:ext>
                </a:extLst>
              </a:tr>
              <a:tr h="359410">
                <a:tc>
                  <a:txBody>
                    <a:bodyPr/>
                    <a:lstStyle/>
                    <a:p>
                      <a:pPr algn="l" fontAlgn="b"/>
                      <a:r>
                        <a:rPr lang="en-US" sz="1700" u="none" strike="noStrike" baseline="0" dirty="0" smtClean="0">
                          <a:effectLst/>
                        </a:rPr>
                        <a:t>Adult admissions for hypertension</a:t>
                      </a:r>
                      <a:endParaRPr lang="en-US" sz="1700" b="0" i="0" u="none" strike="noStrike" baseline="0" dirty="0">
                        <a:solidFill>
                          <a:srgbClr val="000000"/>
                        </a:solidFill>
                        <a:effectLst/>
                        <a:latin typeface="+mn-lt"/>
                      </a:endParaRPr>
                    </a:p>
                  </a:txBody>
                  <a:tcPr/>
                </a:tc>
                <a:tc>
                  <a:txBody>
                    <a:bodyPr/>
                    <a:lstStyle/>
                    <a:p>
                      <a:pPr algn="ctr"/>
                      <a:r>
                        <a:rPr lang="en-US" sz="1700" baseline="0" dirty="0" smtClean="0"/>
                        <a:t>Worse</a:t>
                      </a:r>
                      <a:endParaRPr lang="en-US" sz="1700" baseline="0" dirty="0"/>
                    </a:p>
                  </a:txBody>
                  <a:tcPr/>
                </a:tc>
                <a:tc>
                  <a:txBody>
                    <a:bodyPr/>
                    <a:lstStyle/>
                    <a:p>
                      <a:pPr algn="ctr"/>
                      <a:r>
                        <a:rPr lang="en-US" sz="1700" baseline="0" dirty="0" smtClean="0"/>
                        <a:t>No Change</a:t>
                      </a:r>
                      <a:endParaRPr lang="en-US" sz="1700" baseline="0" dirty="0"/>
                    </a:p>
                  </a:txBody>
                  <a:tcPr/>
                </a:tc>
                <a:extLst>
                  <a:ext uri="{0D108BD9-81ED-4DB2-BD59-A6C34878D82A}">
                    <a16:rowId xmlns:a16="http://schemas.microsoft.com/office/drawing/2014/main" val="10002"/>
                  </a:ext>
                </a:extLst>
              </a:tr>
              <a:tr h="496795">
                <a:tc>
                  <a:txBody>
                    <a:bodyPr/>
                    <a:lstStyle/>
                    <a:p>
                      <a:pPr algn="l" fontAlgn="b"/>
                      <a:r>
                        <a:rPr lang="en-US" sz="1700" u="none" strike="noStrike" baseline="0" dirty="0" smtClean="0">
                          <a:effectLst/>
                        </a:rPr>
                        <a:t>Adult admissions </a:t>
                      </a:r>
                      <a:r>
                        <a:rPr lang="en-US" sz="1700" u="none" strike="noStrike" baseline="0" dirty="0">
                          <a:effectLst/>
                        </a:rPr>
                        <a:t>for angina without cardiac </a:t>
                      </a:r>
                      <a:r>
                        <a:rPr lang="en-US" sz="1700" u="none" strike="noStrike" baseline="0" dirty="0" smtClean="0">
                          <a:effectLst/>
                        </a:rPr>
                        <a:t>procedure</a:t>
                      </a:r>
                      <a:endParaRPr lang="en-US" sz="1700" b="0" i="0" u="none" strike="noStrike" baseline="0" dirty="0">
                        <a:solidFill>
                          <a:srgbClr val="000000"/>
                        </a:solidFill>
                        <a:effectLst/>
                        <a:latin typeface="+mn-lt"/>
                      </a:endParaRPr>
                    </a:p>
                  </a:txBody>
                  <a:tcPr/>
                </a:tc>
                <a:tc>
                  <a:txBody>
                    <a:bodyPr/>
                    <a:lstStyle/>
                    <a:p>
                      <a:pPr algn="ctr"/>
                      <a:r>
                        <a:rPr lang="en-US" sz="1700" baseline="0" dirty="0" smtClean="0"/>
                        <a:t>Worse</a:t>
                      </a:r>
                      <a:endParaRPr lang="en-US" sz="1700" baseline="0" dirty="0"/>
                    </a:p>
                  </a:txBody>
                  <a:tcPr/>
                </a:tc>
                <a:tc>
                  <a:txBody>
                    <a:bodyPr/>
                    <a:lstStyle/>
                    <a:p>
                      <a:pPr algn="ctr"/>
                      <a:r>
                        <a:rPr lang="en-US" sz="1700" baseline="0" dirty="0" smtClean="0"/>
                        <a:t>No Change</a:t>
                      </a:r>
                      <a:endParaRPr lang="en-US" sz="1700" baseline="0" dirty="0"/>
                    </a:p>
                  </a:txBody>
                  <a:tcPr/>
                </a:tc>
                <a:extLst>
                  <a:ext uri="{0D108BD9-81ED-4DB2-BD59-A6C34878D82A}">
                    <a16:rowId xmlns:a16="http://schemas.microsoft.com/office/drawing/2014/main" val="10003"/>
                  </a:ext>
                </a:extLst>
              </a:tr>
              <a:tr h="154940">
                <a:tc>
                  <a:txBody>
                    <a:bodyPr/>
                    <a:lstStyle/>
                    <a:p>
                      <a:pPr algn="l" fontAlgn="b"/>
                      <a:r>
                        <a:rPr lang="en-US" sz="1700" u="none" strike="noStrike" baseline="0" dirty="0" smtClean="0">
                          <a:effectLst/>
                        </a:rPr>
                        <a:t>Adult admissions </a:t>
                      </a:r>
                      <a:r>
                        <a:rPr lang="en-US" sz="1700" u="none" strike="noStrike" baseline="0" dirty="0">
                          <a:effectLst/>
                        </a:rPr>
                        <a:t>for congestive heart </a:t>
                      </a:r>
                      <a:r>
                        <a:rPr lang="en-US" sz="1700" u="none" strike="noStrike" baseline="0" dirty="0" smtClean="0">
                          <a:effectLst/>
                        </a:rPr>
                        <a:t>failure</a:t>
                      </a:r>
                      <a:endParaRPr lang="en-US" sz="1700" b="0" i="0" u="none" strike="noStrike" baseline="0" dirty="0">
                        <a:solidFill>
                          <a:srgbClr val="000000"/>
                        </a:solidFill>
                        <a:effectLst/>
                        <a:latin typeface="+mn-lt"/>
                      </a:endParaRPr>
                    </a:p>
                  </a:txBody>
                  <a:tcPr/>
                </a:tc>
                <a:tc>
                  <a:txBody>
                    <a:bodyPr/>
                    <a:lstStyle/>
                    <a:p>
                      <a:pPr algn="ctr"/>
                      <a:r>
                        <a:rPr lang="en-US" sz="1700" baseline="0" dirty="0" smtClean="0"/>
                        <a:t>Same</a:t>
                      </a:r>
                      <a:endParaRPr lang="en-US" sz="1700" baseline="0" dirty="0"/>
                    </a:p>
                  </a:txBody>
                  <a:tcPr/>
                </a:tc>
                <a:tc>
                  <a:txBody>
                    <a:bodyPr/>
                    <a:lstStyle/>
                    <a:p>
                      <a:pPr algn="ctr"/>
                      <a:r>
                        <a:rPr lang="en-US" sz="1700" baseline="0" dirty="0" smtClean="0"/>
                        <a:t>Narrowing</a:t>
                      </a:r>
                      <a:endParaRPr lang="en-US" sz="1700" baseline="0" dirty="0"/>
                    </a:p>
                  </a:txBody>
                  <a:tcPr/>
                </a:tc>
                <a:extLst>
                  <a:ext uri="{0D108BD9-81ED-4DB2-BD59-A6C34878D82A}">
                    <a16:rowId xmlns:a16="http://schemas.microsoft.com/office/drawing/2014/main" val="10004"/>
                  </a:ext>
                </a:extLst>
              </a:tr>
              <a:tr h="742351">
                <a:tc>
                  <a:txBody>
                    <a:bodyPr/>
                    <a:lstStyle/>
                    <a:p>
                      <a:pPr algn="l" fontAlgn="b"/>
                      <a:r>
                        <a:rPr lang="en-US" sz="1700" u="none" strike="noStrike" baseline="0" dirty="0">
                          <a:effectLst/>
                        </a:rPr>
                        <a:t>Hospital patients with heart failure and left ventricular systolic dysfunction who were prescribed </a:t>
                      </a:r>
                      <a:r>
                        <a:rPr lang="en-US" sz="1700" u="none" strike="noStrike" baseline="0" dirty="0" smtClean="0">
                          <a:effectLst/>
                        </a:rPr>
                        <a:t>angiotensin-converting enzyme inhibitor or angiotensin receptor blocker at </a:t>
                      </a:r>
                      <a:r>
                        <a:rPr lang="en-US" sz="1700" u="none" strike="noStrike" baseline="0" dirty="0">
                          <a:effectLst/>
                        </a:rPr>
                        <a:t>discharge</a:t>
                      </a:r>
                      <a:endParaRPr lang="en-US" sz="1700" b="0" i="0" u="none" strike="noStrike" baseline="0" dirty="0">
                        <a:solidFill>
                          <a:srgbClr val="000000"/>
                        </a:solidFill>
                        <a:effectLst/>
                        <a:latin typeface="+mn-lt"/>
                      </a:endParaRPr>
                    </a:p>
                  </a:txBody>
                  <a:tcPr anchor="b"/>
                </a:tc>
                <a:tc>
                  <a:txBody>
                    <a:bodyPr/>
                    <a:lstStyle/>
                    <a:p>
                      <a:pPr algn="ctr"/>
                      <a:r>
                        <a:rPr lang="en-US" sz="1700" baseline="0" dirty="0" smtClean="0"/>
                        <a:t>Better</a:t>
                      </a:r>
                      <a:endParaRPr lang="en-US" sz="1700" baseline="0" dirty="0"/>
                    </a:p>
                  </a:txBody>
                  <a:tcPr/>
                </a:tc>
                <a:tc>
                  <a:txBody>
                    <a:bodyPr/>
                    <a:lstStyle/>
                    <a:p>
                      <a:pPr algn="ctr"/>
                      <a:r>
                        <a:rPr lang="en-US" sz="1700" baseline="0" smtClean="0"/>
                        <a:t>No Change</a:t>
                      </a:r>
                      <a:endParaRPr lang="en-US" sz="1700" baseline="0" dirty="0"/>
                    </a:p>
                  </a:txBody>
                  <a:tcPr/>
                </a:tc>
                <a:extLst>
                  <a:ext uri="{0D108BD9-81ED-4DB2-BD59-A6C34878D82A}">
                    <a16:rowId xmlns:a16="http://schemas.microsoft.com/office/drawing/2014/main" val="10005"/>
                  </a:ext>
                </a:extLst>
              </a:tr>
              <a:tr h="742351">
                <a:tc>
                  <a:txBody>
                    <a:bodyPr/>
                    <a:lstStyle/>
                    <a:p>
                      <a:pPr algn="l" fontAlgn="b"/>
                      <a:r>
                        <a:rPr lang="en-US" sz="1700" u="none" strike="noStrike" baseline="0" dirty="0">
                          <a:effectLst/>
                        </a:rPr>
                        <a:t>H</a:t>
                      </a:r>
                      <a:r>
                        <a:rPr lang="en-US" sz="1700" u="none" strike="noStrike" baseline="0" dirty="0" smtClean="0">
                          <a:effectLst/>
                        </a:rPr>
                        <a:t>ospital </a:t>
                      </a:r>
                      <a:r>
                        <a:rPr lang="en-US" sz="1700" u="none" strike="noStrike" baseline="0" dirty="0">
                          <a:effectLst/>
                        </a:rPr>
                        <a:t>patients with heart attack given percutaneous coronary </a:t>
                      </a:r>
                      <a:r>
                        <a:rPr lang="en-US" sz="1700" u="none" strike="noStrike" baseline="0" dirty="0" smtClean="0">
                          <a:effectLst/>
                        </a:rPr>
                        <a:t>intervention within </a:t>
                      </a:r>
                      <a:r>
                        <a:rPr lang="en-US" sz="1700" u="none" strike="noStrike" baseline="0" dirty="0">
                          <a:effectLst/>
                        </a:rPr>
                        <a:t>90 minutes of arrival</a:t>
                      </a:r>
                      <a:endParaRPr lang="en-US" sz="1700" b="0" i="0" u="none" strike="noStrike" baseline="0" dirty="0">
                        <a:solidFill>
                          <a:srgbClr val="000000"/>
                        </a:solidFill>
                        <a:effectLst/>
                        <a:latin typeface="+mn-lt"/>
                      </a:endParaRPr>
                    </a:p>
                  </a:txBody>
                  <a:tcPr/>
                </a:tc>
                <a:tc>
                  <a:txBody>
                    <a:bodyPr/>
                    <a:lstStyle/>
                    <a:p>
                      <a:pPr algn="ctr"/>
                      <a:r>
                        <a:rPr lang="en-US" sz="1700" baseline="0" dirty="0" smtClean="0"/>
                        <a:t>Worse</a:t>
                      </a:r>
                      <a:endParaRPr lang="en-US" sz="1700" baseline="0" dirty="0"/>
                    </a:p>
                  </a:txBody>
                  <a:tcPr/>
                </a:tc>
                <a:tc>
                  <a:txBody>
                    <a:bodyPr/>
                    <a:lstStyle/>
                    <a:p>
                      <a:pPr algn="ctr"/>
                      <a:r>
                        <a:rPr lang="en-US" sz="1700" baseline="0" smtClean="0"/>
                        <a:t>No Change</a:t>
                      </a:r>
                      <a:endParaRPr lang="en-US" sz="1700" baseline="0" dirty="0"/>
                    </a:p>
                  </a:txBody>
                  <a:tcPr/>
                </a:tc>
                <a:extLst>
                  <a:ext uri="{0D108BD9-81ED-4DB2-BD59-A6C34878D82A}">
                    <a16:rowId xmlns:a16="http://schemas.microsoft.com/office/drawing/2014/main" val="10006"/>
                  </a:ext>
                </a:extLst>
              </a:tr>
              <a:tr h="496795">
                <a:tc>
                  <a:txBody>
                    <a:bodyPr/>
                    <a:lstStyle/>
                    <a:p>
                      <a:pPr algn="l" fontAlgn="b"/>
                      <a:r>
                        <a:rPr lang="en-US" sz="1700" u="none" strike="noStrike" baseline="0" dirty="0">
                          <a:effectLst/>
                        </a:rPr>
                        <a:t>Hospital patients with heart attack given </a:t>
                      </a:r>
                      <a:r>
                        <a:rPr lang="en-US" sz="1700" u="none" strike="noStrike" baseline="0" dirty="0" err="1">
                          <a:effectLst/>
                        </a:rPr>
                        <a:t>fibrinolytic</a:t>
                      </a:r>
                      <a:r>
                        <a:rPr lang="en-US" sz="1700" u="none" strike="noStrike" baseline="0" dirty="0">
                          <a:effectLst/>
                        </a:rPr>
                        <a:t> medication within 30 minutes of arrival</a:t>
                      </a:r>
                      <a:endParaRPr lang="en-US" sz="1700" b="0" i="0" u="none" strike="noStrike" baseline="0" dirty="0">
                        <a:solidFill>
                          <a:srgbClr val="000000"/>
                        </a:solidFill>
                        <a:effectLst/>
                        <a:latin typeface="+mn-lt"/>
                      </a:endParaRPr>
                    </a:p>
                  </a:txBody>
                  <a:tcPr anchor="b"/>
                </a:tc>
                <a:tc>
                  <a:txBody>
                    <a:bodyPr/>
                    <a:lstStyle/>
                    <a:p>
                      <a:pPr algn="ctr"/>
                      <a:r>
                        <a:rPr lang="en-US" sz="1700" baseline="0" dirty="0" smtClean="0"/>
                        <a:t>Same</a:t>
                      </a:r>
                      <a:endParaRPr lang="en-US" sz="1700" baseline="0" dirty="0"/>
                    </a:p>
                  </a:txBody>
                  <a:tcPr/>
                </a:tc>
                <a:tc>
                  <a:txBody>
                    <a:bodyPr/>
                    <a:lstStyle/>
                    <a:p>
                      <a:pPr algn="ctr"/>
                      <a:r>
                        <a:rPr lang="en-US" sz="1700" baseline="0" dirty="0" smtClean="0"/>
                        <a:t>No Change</a:t>
                      </a:r>
                      <a:endParaRPr lang="en-US" sz="1700" baseline="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937091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543800" cy="868362"/>
          </a:xfrm>
        </p:spPr>
        <p:txBody>
          <a:bodyPr>
            <a:noAutofit/>
          </a:bodyPr>
          <a:lstStyle/>
          <a:p>
            <a:r>
              <a:rPr lang="en-US" sz="1800" dirty="0"/>
              <a:t>Adults who received a blood pressure measurement in the last 2 years and can state whether their blood pressure was normal or </a:t>
            </a:r>
            <a:r>
              <a:rPr lang="en-US" sz="1800" dirty="0" smtClean="0"/>
              <a:t>high, by race/ethnicity and by age among Hispanics, 1998-2012</a:t>
            </a:r>
            <a:endParaRPr lang="en-US" sz="1800" dirty="0"/>
          </a:p>
        </p:txBody>
      </p:sp>
      <p:graphicFrame>
        <p:nvGraphicFramePr>
          <p:cNvPr id="12" name="Object 10"/>
          <p:cNvGraphicFramePr>
            <a:graphicFrameLocks noGrp="1"/>
          </p:cNvGraphicFramePr>
          <p:nvPr>
            <p:ph sz="half" idx="2"/>
            <p:extLst>
              <p:ext uri="{D42A27DB-BD31-4B8C-83A1-F6EECF244321}">
                <p14:modId xmlns:p14="http://schemas.microsoft.com/office/powerpoint/2010/main" val="4151186453"/>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457200" y="5852160"/>
            <a:ext cx="8229600" cy="553998"/>
          </a:xfrm>
          <a:prstGeom prst="rect">
            <a:avLst/>
          </a:prstGeom>
          <a:noFill/>
        </p:spPr>
        <p:txBody>
          <a:bodyPr wrap="square" rtlCol="0">
            <a:spAutoFit/>
          </a:bodyPr>
          <a:lstStyle/>
          <a:p>
            <a:r>
              <a:rPr lang="en-US" sz="1000" b="1" dirty="0" smtClean="0"/>
              <a:t>Source</a:t>
            </a:r>
            <a:r>
              <a:rPr lang="en-US" sz="1000" b="1" dirty="0"/>
              <a:t>:</a:t>
            </a:r>
            <a:r>
              <a:rPr lang="en-US" sz="1000" dirty="0"/>
              <a:t> Centers for Disease Control and Prevention, National Center for Health Statistics, National Health Interview Survey, </a:t>
            </a:r>
            <a:r>
              <a:rPr lang="en-US" sz="1000" dirty="0" smtClean="0"/>
              <a:t>1998-2012.</a:t>
            </a:r>
            <a:endParaRPr lang="en-US" sz="1000" dirty="0"/>
          </a:p>
          <a:p>
            <a:r>
              <a:rPr lang="en-US" sz="1000" b="1" dirty="0"/>
              <a:t>Denominator:</a:t>
            </a:r>
            <a:r>
              <a:rPr lang="en-US" sz="1000" dirty="0"/>
              <a:t> </a:t>
            </a:r>
            <a:r>
              <a:rPr lang="en-US" sz="1000" dirty="0" smtClean="0"/>
              <a:t>Adult civilian </a:t>
            </a:r>
            <a:r>
              <a:rPr lang="en-US" sz="1000" dirty="0"/>
              <a:t>noninstitutionalized </a:t>
            </a:r>
            <a:r>
              <a:rPr lang="en-US" sz="1000" dirty="0" smtClean="0"/>
              <a:t>population.</a:t>
            </a:r>
          </a:p>
          <a:p>
            <a:r>
              <a:rPr lang="en-US" sz="1000" b="1" dirty="0"/>
              <a:t>Note:</a:t>
            </a:r>
            <a:r>
              <a:rPr lang="en-US" sz="1000" dirty="0"/>
              <a:t> </a:t>
            </a:r>
            <a:r>
              <a:rPr lang="en-US" sz="1000" dirty="0" smtClean="0"/>
              <a:t>Measure </a:t>
            </a:r>
            <a:r>
              <a:rPr lang="en-US" sz="1000" dirty="0"/>
              <a:t>is </a:t>
            </a:r>
            <a:r>
              <a:rPr lang="en-US" sz="1000" dirty="0" smtClean="0"/>
              <a:t>age adjusted</a:t>
            </a:r>
            <a:r>
              <a:rPr lang="en-US" sz="1000" dirty="0"/>
              <a:t>. </a:t>
            </a:r>
          </a:p>
        </p:txBody>
      </p:sp>
      <p:graphicFrame>
        <p:nvGraphicFramePr>
          <p:cNvPr id="6" name="Object 10"/>
          <p:cNvGraphicFramePr>
            <a:graphicFrameLocks/>
          </p:cNvGraphicFramePr>
          <p:nvPr>
            <p:extLst>
              <p:ext uri="{D42A27DB-BD31-4B8C-83A1-F6EECF244321}">
                <p14:modId xmlns:p14="http://schemas.microsoft.com/office/powerpoint/2010/main" val="1298071215"/>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376310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Adult admissions for congestive heart failure per 100,000 population, by race/ethnicity, 2002-2012</a:t>
            </a:r>
            <a:endParaRPr lang="en-US" sz="20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221849580"/>
              </p:ext>
            </p:extLst>
          </p:nvPr>
        </p:nvGraphicFramePr>
        <p:xfrm>
          <a:off x="457200" y="1463040"/>
          <a:ext cx="8229600" cy="420624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57200" y="5760720"/>
            <a:ext cx="8229600" cy="707886"/>
          </a:xfrm>
          <a:prstGeom prst="rect">
            <a:avLst/>
          </a:prstGeom>
        </p:spPr>
        <p:txBody>
          <a:bodyPr wrap="square">
            <a:spAutoFit/>
          </a:bodyPr>
          <a:lstStyle/>
          <a:p>
            <a:r>
              <a:rPr lang="en-US" sz="1000" b="1" dirty="0"/>
              <a:t>Source: </a:t>
            </a:r>
            <a:r>
              <a:rPr lang="en-US" sz="1000" dirty="0"/>
              <a:t>Agency for Healthcare Research and Quality, Healthcare Cost </a:t>
            </a:r>
            <a:r>
              <a:rPr lang="en-US" sz="1000" dirty="0" smtClean="0"/>
              <a:t>and Utilization </a:t>
            </a:r>
            <a:r>
              <a:rPr lang="en-US" sz="1000" dirty="0"/>
              <a:t>Project, State Inpatient Databases, 2002‐2012 disparities</a:t>
            </a:r>
          </a:p>
          <a:p>
            <a:r>
              <a:rPr lang="en-US" sz="1000" dirty="0"/>
              <a:t>analysis files and AHRQ Quality Indicators, modified version 4.4</a:t>
            </a:r>
            <a:r>
              <a:rPr lang="en-US" sz="1000" dirty="0" smtClean="0"/>
              <a:t>.</a:t>
            </a:r>
          </a:p>
          <a:p>
            <a:r>
              <a:rPr lang="en-US" sz="1000" b="1" dirty="0" smtClean="0"/>
              <a:t>Denominator</a:t>
            </a:r>
            <a:r>
              <a:rPr lang="en-US" sz="1000" b="1" dirty="0"/>
              <a:t>:</a:t>
            </a:r>
            <a:r>
              <a:rPr lang="en-US" sz="1000" dirty="0"/>
              <a:t> U.S. resident population age 18 and over.</a:t>
            </a:r>
          </a:p>
          <a:p>
            <a:r>
              <a:rPr lang="en-US" sz="1000" b="1" dirty="0" smtClean="0">
                <a:solidFill>
                  <a:prstClr val="black"/>
                </a:solidFill>
              </a:rPr>
              <a:t>Note</a:t>
            </a:r>
            <a:r>
              <a:rPr lang="en-US" sz="1000" b="1" dirty="0">
                <a:solidFill>
                  <a:prstClr val="black"/>
                </a:solidFill>
              </a:rPr>
              <a:t>:</a:t>
            </a:r>
            <a:r>
              <a:rPr lang="en-US" sz="1000" dirty="0">
                <a:solidFill>
                  <a:prstClr val="black"/>
                </a:solidFill>
              </a:rPr>
              <a:t> For this measure, lower rates are better. </a:t>
            </a:r>
            <a:r>
              <a:rPr lang="en-US" sz="1000" dirty="0" smtClean="0"/>
              <a:t>White </a:t>
            </a:r>
            <a:r>
              <a:rPr lang="en-US" sz="1000" dirty="0"/>
              <a:t>and Black are </a:t>
            </a:r>
            <a:r>
              <a:rPr lang="en-US" sz="1000" dirty="0" smtClean="0"/>
              <a:t>non-Hispanic. Hispanic </a:t>
            </a:r>
            <a:r>
              <a:rPr lang="en-US" sz="1000" dirty="0"/>
              <a:t>includes all races. </a:t>
            </a:r>
          </a:p>
        </p:txBody>
      </p:sp>
      <p:cxnSp>
        <p:nvCxnSpPr>
          <p:cNvPr id="12" name="Straight Connector 11"/>
          <p:cNvCxnSpPr/>
          <p:nvPr/>
        </p:nvCxnSpPr>
        <p:spPr>
          <a:xfrm>
            <a:off x="1447800" y="4663440"/>
            <a:ext cx="7239000" cy="0"/>
          </a:xfrm>
          <a:prstGeom prst="line">
            <a:avLst/>
          </a:prstGeom>
          <a:ln w="19050">
            <a:solidFill>
              <a:srgbClr val="FF0000"/>
            </a:solidFill>
            <a:prstDash val="dash"/>
          </a:ln>
          <a:effectLst/>
        </p:spPr>
        <p:style>
          <a:lnRef idx="2">
            <a:schemeClr val="accent2"/>
          </a:lnRef>
          <a:fillRef idx="0">
            <a:schemeClr val="accent2"/>
          </a:fillRef>
          <a:effectRef idx="1">
            <a:schemeClr val="accent2"/>
          </a:effectRef>
          <a:fontRef idx="minor">
            <a:schemeClr val="tx1"/>
          </a:fontRef>
        </p:style>
      </p:cxnSp>
      <p:sp>
        <p:nvSpPr>
          <p:cNvPr id="13" name="TextBox 1"/>
          <p:cNvSpPr txBox="1"/>
          <p:nvPr/>
        </p:nvSpPr>
        <p:spPr>
          <a:xfrm>
            <a:off x="1981200" y="4343400"/>
            <a:ext cx="4023360" cy="228599"/>
          </a:xfrm>
          <a:prstGeom prst="rect">
            <a:avLst/>
          </a:prstGeom>
          <a:ln>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smtClean="0">
                <a:solidFill>
                  <a:prstClr val="black"/>
                </a:solidFill>
              </a:rPr>
              <a:t>2008 Achievable Benchmark: 195 Admissions per 100,000 Population</a:t>
            </a:r>
            <a:endParaRPr lang="en-US" sz="1000" dirty="0">
              <a:solidFill>
                <a:prstClr val="black"/>
              </a:solidFill>
            </a:endParaRPr>
          </a:p>
        </p:txBody>
      </p:sp>
    </p:spTree>
    <p:extLst>
      <p:ext uri="{BB962C8B-B14F-4D97-AF65-F5344CB8AC3E}">
        <p14:creationId xmlns:p14="http://schemas.microsoft.com/office/powerpoint/2010/main" val="39797866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000" dirty="0" smtClean="0"/>
              <a:t>Hospital patients with heart attack given </a:t>
            </a:r>
            <a:r>
              <a:rPr lang="en-US" sz="2000" dirty="0" err="1" smtClean="0"/>
              <a:t>fibrinolytic</a:t>
            </a:r>
            <a:r>
              <a:rPr lang="en-US" sz="2000" dirty="0" smtClean="0"/>
              <a:t> medication within 30 minutes of arrival, by race/ethnicity, 2005-2012</a:t>
            </a:r>
            <a:endParaRPr lang="en-US" sz="2000" dirty="0"/>
          </a:p>
        </p:txBody>
      </p:sp>
      <p:graphicFrame>
        <p:nvGraphicFramePr>
          <p:cNvPr id="8" name="Object 10"/>
          <p:cNvGraphicFramePr>
            <a:graphicFrameLocks noGrp="1"/>
          </p:cNvGraphicFramePr>
          <p:nvPr>
            <p:ph idx="1"/>
            <p:extLst>
              <p:ext uri="{D42A27DB-BD31-4B8C-83A1-F6EECF244321}">
                <p14:modId xmlns:p14="http://schemas.microsoft.com/office/powerpoint/2010/main" val="4208458826"/>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457200" y="5760720"/>
            <a:ext cx="8229600" cy="707886"/>
          </a:xfrm>
          <a:prstGeom prst="rect">
            <a:avLst/>
          </a:prstGeom>
        </p:spPr>
        <p:txBody>
          <a:bodyPr wrap="square">
            <a:spAutoFit/>
          </a:bodyPr>
          <a:lstStyle/>
          <a:p>
            <a:r>
              <a:rPr lang="en-US" sz="1000" b="1" dirty="0" smtClean="0"/>
              <a:t>Source:</a:t>
            </a:r>
            <a:r>
              <a:rPr lang="en-US" sz="1000" dirty="0" smtClean="0"/>
              <a:t> </a:t>
            </a:r>
            <a:r>
              <a:rPr lang="en-US" sz="1000" dirty="0"/>
              <a:t>Centers for Medicare &amp; Medicaid Services, Medicare Quality Improvement Organization Program, </a:t>
            </a:r>
            <a:r>
              <a:rPr lang="en-US" sz="1000" dirty="0" smtClean="0"/>
              <a:t>2005-2012.</a:t>
            </a:r>
            <a:endParaRPr lang="en-US" sz="1000" dirty="0"/>
          </a:p>
          <a:p>
            <a:r>
              <a:rPr lang="en-US" sz="1000" b="1" dirty="0"/>
              <a:t>Denominator:</a:t>
            </a:r>
            <a:r>
              <a:rPr lang="en-US" sz="1000" dirty="0"/>
              <a:t> Discharged hospital patients with a principal diagnosis of acute myocardial infarction and documented receipt of thrombolytic therapy during the hospital stay</a:t>
            </a:r>
            <a:r>
              <a:rPr lang="en-US" sz="1000" dirty="0" smtClean="0"/>
              <a:t>.</a:t>
            </a:r>
          </a:p>
          <a:p>
            <a:r>
              <a:rPr lang="en-US" sz="1000" b="1" dirty="0" smtClean="0"/>
              <a:t>Note: </a:t>
            </a:r>
            <a:r>
              <a:rPr lang="en-US" sz="1000" dirty="0" smtClean="0"/>
              <a:t>Data for Asians in 2012 were statistically unreliable.</a:t>
            </a:r>
            <a:endParaRPr lang="en-US" sz="1000" b="1" dirty="0"/>
          </a:p>
        </p:txBody>
      </p:sp>
    </p:spTree>
    <p:extLst>
      <p:ext uri="{BB962C8B-B14F-4D97-AF65-F5344CB8AC3E}">
        <p14:creationId xmlns:p14="http://schemas.microsoft.com/office/powerpoint/2010/main" val="18482869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Outcomes of Cardiovascular Care for Hispanics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26265304"/>
              </p:ext>
            </p:extLst>
          </p:nvPr>
        </p:nvGraphicFramePr>
        <p:xfrm>
          <a:off x="457200" y="1524000"/>
          <a:ext cx="8229600" cy="4114800"/>
        </p:xfrm>
        <a:graphic>
          <a:graphicData uri="http://schemas.openxmlformats.org/drawingml/2006/table">
            <a:tbl>
              <a:tblPr firstRow="1" bandRow="1">
                <a:tableStyleId>{5C22544A-7EE6-4342-B048-85BDC9FD1C3A}</a:tableStyleId>
              </a:tblPr>
              <a:tblGrid>
                <a:gridCol w="493776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tblGrid>
              <a:tr h="0">
                <a:tc>
                  <a:txBody>
                    <a:bodyPr/>
                    <a:lstStyle/>
                    <a:p>
                      <a:r>
                        <a:rPr lang="en-US" sz="1800" dirty="0" smtClean="0"/>
                        <a:t>Measure</a:t>
                      </a:r>
                      <a:endParaRPr lang="en-US" sz="1800" dirty="0"/>
                    </a:p>
                  </a:txBody>
                  <a:tcPr anchor="b"/>
                </a:tc>
                <a:tc>
                  <a:txBody>
                    <a:bodyPr/>
                    <a:lstStyle/>
                    <a:p>
                      <a:pPr algn="ctr"/>
                      <a:r>
                        <a:rPr lang="en-US" sz="1800" dirty="0" smtClean="0"/>
                        <a:t>Most Recent Disparity</a:t>
                      </a:r>
                      <a:endParaRPr lang="en-US" sz="1800" dirty="0"/>
                    </a:p>
                  </a:txBody>
                  <a:tcPr anchor="b"/>
                </a:tc>
                <a:tc>
                  <a:txBody>
                    <a:bodyPr/>
                    <a:lstStyle/>
                    <a:p>
                      <a:pPr algn="ctr"/>
                      <a:r>
                        <a:rPr lang="en-US" sz="1800" dirty="0" smtClean="0"/>
                        <a:t>Disparity Change</a:t>
                      </a:r>
                      <a:endParaRPr lang="en-US" sz="1800" dirty="0"/>
                    </a:p>
                  </a:txBody>
                  <a:tcPr anchor="b"/>
                </a:tc>
                <a:extLst>
                  <a:ext uri="{0D108BD9-81ED-4DB2-BD59-A6C34878D82A}">
                    <a16:rowId xmlns:a16="http://schemas.microsoft.com/office/drawing/2014/main" val="10000"/>
                  </a:ext>
                </a:extLst>
              </a:tr>
              <a:tr h="0">
                <a:tc>
                  <a:txBody>
                    <a:bodyPr/>
                    <a:lstStyle/>
                    <a:p>
                      <a:pPr algn="l" fontAlgn="b"/>
                      <a:r>
                        <a:rPr lang="en-US" sz="1800" b="0" i="0" u="none" strike="noStrike" dirty="0">
                          <a:solidFill>
                            <a:srgbClr val="000000"/>
                          </a:solidFill>
                          <a:effectLst/>
                          <a:latin typeface="+mn-lt"/>
                        </a:rPr>
                        <a:t>Deaths per 1,000 hospital admissions with acute myocardial infarction (AMI), age </a:t>
                      </a:r>
                      <a:r>
                        <a:rPr lang="en-US" sz="1800" b="0" i="0" u="none" strike="noStrike" dirty="0" smtClean="0">
                          <a:solidFill>
                            <a:srgbClr val="000000"/>
                          </a:solidFill>
                          <a:effectLst/>
                          <a:latin typeface="+mn-lt"/>
                        </a:rPr>
                        <a:t>18+</a:t>
                      </a:r>
                      <a:endParaRPr lang="en-US" sz="1800" b="0" i="0" u="none" strike="noStrike" dirty="0">
                        <a:solidFill>
                          <a:srgbClr val="000000"/>
                        </a:solidFill>
                        <a:effectLst/>
                        <a:latin typeface="+mn-lt"/>
                      </a:endParaRPr>
                    </a:p>
                  </a:txBody>
                  <a:tcPr/>
                </a:tc>
                <a:tc>
                  <a:txBody>
                    <a:bodyPr/>
                    <a:lstStyle/>
                    <a:p>
                      <a:pPr algn="ctr"/>
                      <a:r>
                        <a:rPr lang="en-US" sz="1800" dirty="0" smtClean="0"/>
                        <a:t>Same</a:t>
                      </a:r>
                      <a:endParaRPr lang="en-US"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No Change</a:t>
                      </a:r>
                    </a:p>
                    <a:p>
                      <a:pPr algn="ctr"/>
                      <a:endParaRPr lang="en-US" sz="1800" dirty="0"/>
                    </a:p>
                  </a:txBody>
                  <a:tcPr/>
                </a:tc>
                <a:extLst>
                  <a:ext uri="{0D108BD9-81ED-4DB2-BD59-A6C34878D82A}">
                    <a16:rowId xmlns:a16="http://schemas.microsoft.com/office/drawing/2014/main" val="10001"/>
                  </a:ext>
                </a:extLst>
              </a:tr>
              <a:tr h="0">
                <a:tc>
                  <a:txBody>
                    <a:bodyPr/>
                    <a:lstStyle/>
                    <a:p>
                      <a:pPr algn="l" fontAlgn="b"/>
                      <a:r>
                        <a:rPr lang="en-US" sz="1800" b="0" i="0" u="none" strike="noStrike" dirty="0">
                          <a:solidFill>
                            <a:srgbClr val="000000"/>
                          </a:solidFill>
                          <a:effectLst/>
                          <a:latin typeface="+mn-lt"/>
                        </a:rPr>
                        <a:t>Deaths per 1,000 hospital admissions with congestive heart failure (CHF), age </a:t>
                      </a:r>
                      <a:r>
                        <a:rPr lang="en-US" sz="1800" b="0" i="0" u="none" strike="noStrike" dirty="0" smtClean="0">
                          <a:solidFill>
                            <a:srgbClr val="000000"/>
                          </a:solidFill>
                          <a:effectLst/>
                          <a:latin typeface="+mn-lt"/>
                        </a:rPr>
                        <a:t>18+</a:t>
                      </a:r>
                      <a:endParaRPr lang="en-US" sz="1800" b="0" i="0" u="none" strike="noStrike" dirty="0">
                        <a:solidFill>
                          <a:srgbClr val="000000"/>
                        </a:solidFill>
                        <a:effectLst/>
                        <a:latin typeface="+mn-lt"/>
                      </a:endParaRPr>
                    </a:p>
                  </a:txBody>
                  <a:tcPr/>
                </a:tc>
                <a:tc>
                  <a:txBody>
                    <a:bodyPr/>
                    <a:lstStyle/>
                    <a:p>
                      <a:pPr algn="ctr"/>
                      <a:r>
                        <a:rPr lang="en-US" sz="1800" dirty="0" smtClean="0"/>
                        <a:t>Better</a:t>
                      </a:r>
                      <a:endParaRPr lang="en-US" sz="1800" dirty="0"/>
                    </a:p>
                  </a:txBody>
                  <a:tcPr/>
                </a:tc>
                <a:tc>
                  <a:txBody>
                    <a:bodyPr/>
                    <a:lstStyle/>
                    <a:p>
                      <a:pPr algn="ctr"/>
                      <a:r>
                        <a:rPr lang="en-US" sz="1800" dirty="0" smtClean="0"/>
                        <a:t>No Change</a:t>
                      </a:r>
                      <a:endParaRPr lang="en-US" sz="1800" dirty="0"/>
                    </a:p>
                  </a:txBody>
                  <a:tcPr/>
                </a:tc>
                <a:extLst>
                  <a:ext uri="{0D108BD9-81ED-4DB2-BD59-A6C34878D82A}">
                    <a16:rowId xmlns:a16="http://schemas.microsoft.com/office/drawing/2014/main" val="10002"/>
                  </a:ext>
                </a:extLst>
              </a:tr>
              <a:tr h="0">
                <a:tc>
                  <a:txBody>
                    <a:bodyPr/>
                    <a:lstStyle/>
                    <a:p>
                      <a:pPr algn="l" fontAlgn="b"/>
                      <a:r>
                        <a:rPr lang="en-US" sz="1800" b="0" i="0" u="none" strike="noStrike" dirty="0">
                          <a:solidFill>
                            <a:srgbClr val="000000"/>
                          </a:solidFill>
                          <a:effectLst/>
                          <a:latin typeface="+mn-lt"/>
                        </a:rPr>
                        <a:t>Deaths per 1,000 hospital admissions with abdominal aortic aneurysm repair, age </a:t>
                      </a:r>
                      <a:r>
                        <a:rPr lang="en-US" sz="1800" b="0" i="0" u="none" strike="noStrike" dirty="0" smtClean="0">
                          <a:solidFill>
                            <a:srgbClr val="000000"/>
                          </a:solidFill>
                          <a:effectLst/>
                          <a:latin typeface="+mn-lt"/>
                        </a:rPr>
                        <a:t>18+</a:t>
                      </a:r>
                      <a:endParaRPr lang="en-US" sz="1800" b="0" i="0" u="none" strike="noStrike" dirty="0">
                        <a:solidFill>
                          <a:srgbClr val="000000"/>
                        </a:solidFill>
                        <a:effectLst/>
                        <a:latin typeface="+mn-lt"/>
                      </a:endParaRPr>
                    </a:p>
                  </a:txBody>
                  <a:tcPr/>
                </a:tc>
                <a:tc>
                  <a:txBody>
                    <a:bodyPr/>
                    <a:lstStyle/>
                    <a:p>
                      <a:pPr algn="ctr"/>
                      <a:r>
                        <a:rPr lang="en-US" sz="1800" smtClean="0"/>
                        <a:t>Same</a:t>
                      </a:r>
                      <a:endParaRPr lang="en-US" sz="1800" dirty="0"/>
                    </a:p>
                  </a:txBody>
                  <a:tcPr/>
                </a:tc>
                <a:tc>
                  <a:txBody>
                    <a:bodyPr/>
                    <a:lstStyle/>
                    <a:p>
                      <a:pPr algn="ctr"/>
                      <a:r>
                        <a:rPr lang="en-US" sz="1800" dirty="0" smtClean="0"/>
                        <a:t>No Change</a:t>
                      </a:r>
                      <a:endParaRPr lang="en-US" sz="1800" dirty="0"/>
                    </a:p>
                  </a:txBody>
                  <a:tcPr/>
                </a:tc>
                <a:extLst>
                  <a:ext uri="{0D108BD9-81ED-4DB2-BD59-A6C34878D82A}">
                    <a16:rowId xmlns:a16="http://schemas.microsoft.com/office/drawing/2014/main" val="10003"/>
                  </a:ext>
                </a:extLst>
              </a:tr>
              <a:tr h="0">
                <a:tc>
                  <a:txBody>
                    <a:bodyPr/>
                    <a:lstStyle/>
                    <a:p>
                      <a:pPr algn="l" fontAlgn="b"/>
                      <a:r>
                        <a:rPr lang="en-US" sz="1800" b="0" i="0" u="none" strike="noStrike" dirty="0">
                          <a:solidFill>
                            <a:srgbClr val="000000"/>
                          </a:solidFill>
                          <a:effectLst/>
                          <a:latin typeface="+mn-lt"/>
                        </a:rPr>
                        <a:t>Deaths per 1,000 hospital admissions with coronary artery bypass graft, age </a:t>
                      </a:r>
                      <a:r>
                        <a:rPr lang="en-US" sz="1800" b="0" i="0" u="none" strike="noStrike" dirty="0" smtClean="0">
                          <a:solidFill>
                            <a:srgbClr val="000000"/>
                          </a:solidFill>
                          <a:effectLst/>
                          <a:latin typeface="+mn-lt"/>
                        </a:rPr>
                        <a:t>40+</a:t>
                      </a:r>
                      <a:endParaRPr lang="en-US" sz="1800" b="0" i="0" u="none" strike="noStrike" dirty="0">
                        <a:solidFill>
                          <a:srgbClr val="000000"/>
                        </a:solidFill>
                        <a:effectLst/>
                        <a:latin typeface="+mn-lt"/>
                      </a:endParaRPr>
                    </a:p>
                  </a:txBody>
                  <a:tcPr/>
                </a:tc>
                <a:tc>
                  <a:txBody>
                    <a:bodyPr/>
                    <a:lstStyle/>
                    <a:p>
                      <a:pPr algn="ctr"/>
                      <a:r>
                        <a:rPr lang="en-US" sz="1800" smtClean="0"/>
                        <a:t>Same</a:t>
                      </a:r>
                      <a:endParaRPr lang="en-US" sz="1800" dirty="0"/>
                    </a:p>
                  </a:txBody>
                  <a:tcPr/>
                </a:tc>
                <a:tc>
                  <a:txBody>
                    <a:bodyPr/>
                    <a:lstStyle/>
                    <a:p>
                      <a:pPr algn="ctr"/>
                      <a:r>
                        <a:rPr lang="en-US" sz="1800" dirty="0" smtClean="0"/>
                        <a:t>No Change</a:t>
                      </a:r>
                      <a:endParaRPr lang="en-US" sz="1800" dirty="0"/>
                    </a:p>
                  </a:txBody>
                  <a:tcPr/>
                </a:tc>
                <a:extLst>
                  <a:ext uri="{0D108BD9-81ED-4DB2-BD59-A6C34878D82A}">
                    <a16:rowId xmlns:a16="http://schemas.microsoft.com/office/drawing/2014/main" val="10004"/>
                  </a:ext>
                </a:extLst>
              </a:tr>
              <a:tr h="0">
                <a:tc>
                  <a:txBody>
                    <a:bodyPr/>
                    <a:lstStyle/>
                    <a:p>
                      <a:pPr algn="l" fontAlgn="b"/>
                      <a:r>
                        <a:rPr lang="en-US" sz="1800" b="0" i="0" u="none" strike="noStrike" dirty="0">
                          <a:solidFill>
                            <a:srgbClr val="000000"/>
                          </a:solidFill>
                          <a:effectLst/>
                          <a:latin typeface="+mn-lt"/>
                        </a:rPr>
                        <a:t>Deaths per 1,000 hospital admissions with percutaneous transluminal coronary angioplasty, age </a:t>
                      </a:r>
                      <a:r>
                        <a:rPr lang="en-US" sz="1800" b="0" i="0" u="none" strike="noStrike" dirty="0" smtClean="0">
                          <a:solidFill>
                            <a:srgbClr val="000000"/>
                          </a:solidFill>
                          <a:effectLst/>
                          <a:latin typeface="+mn-lt"/>
                        </a:rPr>
                        <a:t>40+</a:t>
                      </a:r>
                      <a:endParaRPr lang="en-US" sz="1800" b="0" i="0" u="none" strike="noStrike" dirty="0">
                        <a:solidFill>
                          <a:srgbClr val="000000"/>
                        </a:solidFill>
                        <a:effectLst/>
                        <a:latin typeface="+mn-lt"/>
                      </a:endParaRPr>
                    </a:p>
                  </a:txBody>
                  <a:tcPr/>
                </a:tc>
                <a:tc>
                  <a:txBody>
                    <a:bodyPr/>
                    <a:lstStyle/>
                    <a:p>
                      <a:pPr algn="ctr"/>
                      <a:r>
                        <a:rPr lang="en-US" sz="1800" dirty="0" smtClean="0"/>
                        <a:t>Same</a:t>
                      </a:r>
                      <a:endParaRPr lang="en-US" sz="1800" dirty="0"/>
                    </a:p>
                  </a:txBody>
                  <a:tcPr/>
                </a:tc>
                <a:tc>
                  <a:txBody>
                    <a:bodyPr/>
                    <a:lstStyle/>
                    <a:p>
                      <a:pPr algn="ctr"/>
                      <a:r>
                        <a:rPr lang="en-US" sz="1800" dirty="0" smtClean="0"/>
                        <a:t>No Change</a:t>
                      </a:r>
                      <a:endParaRPr lang="en-US" sz="18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031533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Inpatient deaths per 1,000 adult hospital admissions with heart attack, by race/ethnicity, 2001-2012</a:t>
            </a:r>
            <a:endParaRPr lang="en-US" sz="2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66355584"/>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57200" y="5577840"/>
            <a:ext cx="8229600" cy="1015663"/>
          </a:xfrm>
          <a:prstGeom prst="rect">
            <a:avLst/>
          </a:prstGeom>
        </p:spPr>
        <p:txBody>
          <a:bodyPr wrap="square">
            <a:spAutoFit/>
          </a:bodyPr>
          <a:lstStyle/>
          <a:p>
            <a:r>
              <a:rPr lang="en-US" sz="1000" b="1" dirty="0"/>
              <a:t>Source: </a:t>
            </a:r>
            <a:r>
              <a:rPr lang="en-US" sz="1000" dirty="0"/>
              <a:t>Agency for Healthcare Research and Quality, Healthcare Cost </a:t>
            </a:r>
            <a:r>
              <a:rPr lang="en-US" sz="1000" dirty="0" smtClean="0"/>
              <a:t>and Utilization </a:t>
            </a:r>
            <a:r>
              <a:rPr lang="en-US" sz="1000" dirty="0"/>
              <a:t>Project, State Inpatient Databases, 2001‐2012 disparities</a:t>
            </a:r>
          </a:p>
          <a:p>
            <a:r>
              <a:rPr lang="en-US" sz="1000" dirty="0"/>
              <a:t>analysis files and AHRQ Quality Indicators, modified version 4.4</a:t>
            </a:r>
            <a:r>
              <a:rPr lang="en-US" sz="1000" dirty="0" smtClean="0"/>
              <a:t>.</a:t>
            </a:r>
          </a:p>
          <a:p>
            <a:r>
              <a:rPr lang="en-US" sz="1000" b="1" dirty="0" smtClean="0">
                <a:solidFill>
                  <a:prstClr val="black"/>
                </a:solidFill>
              </a:rPr>
              <a:t>Denominator</a:t>
            </a:r>
            <a:r>
              <a:rPr lang="en-US" sz="1000" b="1" dirty="0">
                <a:solidFill>
                  <a:prstClr val="black"/>
                </a:solidFill>
              </a:rPr>
              <a:t>:</a:t>
            </a:r>
            <a:r>
              <a:rPr lang="en-US" sz="1000" dirty="0">
                <a:solidFill>
                  <a:prstClr val="black"/>
                </a:solidFill>
              </a:rPr>
              <a:t> </a:t>
            </a:r>
            <a:r>
              <a:rPr lang="en-US" sz="1000" dirty="0"/>
              <a:t>Adults age 18 and over admitted to a non-Federal community hospital in the United States with acute myocardial infarction as principal discharge diagnosis.</a:t>
            </a:r>
          </a:p>
          <a:p>
            <a:r>
              <a:rPr lang="en-US" sz="1000" b="1" dirty="0">
                <a:solidFill>
                  <a:prstClr val="black"/>
                </a:solidFill>
              </a:rPr>
              <a:t>Note:</a:t>
            </a:r>
            <a:r>
              <a:rPr lang="en-US" sz="1000" dirty="0">
                <a:solidFill>
                  <a:prstClr val="black"/>
                </a:solidFill>
              </a:rPr>
              <a:t> For this measure, lower rates are better. </a:t>
            </a:r>
            <a:r>
              <a:rPr lang="en-US" sz="1000" dirty="0"/>
              <a:t>Rates are adjusted by age, major diagnostic category, all payer refined-diagnosis related group risk of mortality score, and transfers into the hospital. </a:t>
            </a:r>
          </a:p>
        </p:txBody>
      </p:sp>
      <p:cxnSp>
        <p:nvCxnSpPr>
          <p:cNvPr id="12" name="Straight Connector 11"/>
          <p:cNvCxnSpPr/>
          <p:nvPr/>
        </p:nvCxnSpPr>
        <p:spPr>
          <a:xfrm>
            <a:off x="1371600" y="3931920"/>
            <a:ext cx="7315200" cy="0"/>
          </a:xfrm>
          <a:prstGeom prst="line">
            <a:avLst/>
          </a:prstGeom>
          <a:ln w="19050">
            <a:solidFill>
              <a:srgbClr val="FF0000"/>
            </a:solidFill>
            <a:prstDash val="dash"/>
          </a:ln>
          <a:effectLst/>
        </p:spPr>
        <p:style>
          <a:lnRef idx="2">
            <a:schemeClr val="accent2"/>
          </a:lnRef>
          <a:fillRef idx="0">
            <a:schemeClr val="accent2"/>
          </a:fillRef>
          <a:effectRef idx="1">
            <a:schemeClr val="accent2"/>
          </a:effectRef>
          <a:fontRef idx="minor">
            <a:schemeClr val="tx1"/>
          </a:fontRef>
        </p:style>
      </p:cxnSp>
      <p:sp>
        <p:nvSpPr>
          <p:cNvPr id="13" name="TextBox 1"/>
          <p:cNvSpPr txBox="1"/>
          <p:nvPr/>
        </p:nvSpPr>
        <p:spPr>
          <a:xfrm>
            <a:off x="1600200" y="3667121"/>
            <a:ext cx="3581400" cy="228599"/>
          </a:xfrm>
          <a:prstGeom prst="rect">
            <a:avLst/>
          </a:prstGeom>
          <a:ln>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smtClean="0">
                <a:solidFill>
                  <a:prstClr val="black"/>
                </a:solidFill>
              </a:rPr>
              <a:t>2012 Achievable Benchmark: 39 Deaths per 1,000 Admissions</a:t>
            </a:r>
            <a:endParaRPr lang="en-US" sz="1000" dirty="0">
              <a:solidFill>
                <a:prstClr val="black"/>
              </a:solidFill>
            </a:endParaRPr>
          </a:p>
        </p:txBody>
      </p:sp>
    </p:spTree>
    <p:extLst>
      <p:ext uri="{BB962C8B-B14F-4D97-AF65-F5344CB8AC3E}">
        <p14:creationId xmlns:p14="http://schemas.microsoft.com/office/powerpoint/2010/main" val="17968936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care for Substance Use Disorders</a:t>
            </a:r>
            <a:endParaRPr lang="en-US" dirty="0"/>
          </a:p>
        </p:txBody>
      </p:sp>
      <p:sp>
        <p:nvSpPr>
          <p:cNvPr id="2" name="Text Placeholder 1"/>
          <p:cNvSpPr>
            <a:spLocks noGrp="1"/>
          </p:cNvSpPr>
          <p:nvPr>
            <p:ph type="body" idx="1"/>
          </p:nvPr>
        </p:nvSpPr>
        <p:spPr/>
        <p:txBody>
          <a:bodyPr>
            <a:normAutofit/>
          </a:bodyPr>
          <a:lstStyle/>
          <a:p>
            <a:r>
              <a:rPr lang="en-US" dirty="0"/>
              <a:t>National Healthcare Quality and Disparities Report</a:t>
            </a:r>
          </a:p>
          <a:p>
            <a:r>
              <a:rPr lang="en-US" dirty="0" err="1"/>
              <a:t>Chartbook</a:t>
            </a:r>
            <a:r>
              <a:rPr lang="en-US" dirty="0"/>
              <a:t> on Health Care for Hispanics</a:t>
            </a:r>
          </a:p>
          <a:p>
            <a:r>
              <a:rPr lang="en-US" dirty="0"/>
              <a:t>Part 2: Trends in Priorities of the Heckler Report</a:t>
            </a:r>
          </a:p>
        </p:txBody>
      </p:sp>
    </p:spTree>
    <p:extLst>
      <p:ext uri="{BB962C8B-B14F-4D97-AF65-F5344CB8AC3E}">
        <p14:creationId xmlns:p14="http://schemas.microsoft.com/office/powerpoint/2010/main" val="3732266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Key Findings of the Chartbook on Health Care for Hispanics</a:t>
            </a:r>
            <a:endParaRPr lang="en-US" dirty="0"/>
          </a:p>
        </p:txBody>
      </p:sp>
      <p:sp>
        <p:nvSpPr>
          <p:cNvPr id="3" name="Content Placeholder 2"/>
          <p:cNvSpPr>
            <a:spLocks noGrp="1"/>
          </p:cNvSpPr>
          <p:nvPr>
            <p:ph idx="1"/>
          </p:nvPr>
        </p:nvSpPr>
        <p:spPr>
          <a:xfrm>
            <a:off x="457200" y="1600200"/>
            <a:ext cx="8229600" cy="4724400"/>
          </a:xfrm>
        </p:spPr>
        <p:txBody>
          <a:bodyPr>
            <a:normAutofit fontScale="92500" lnSpcReduction="10000"/>
          </a:bodyPr>
          <a:lstStyle/>
          <a:p>
            <a:r>
              <a:rPr lang="en-US" dirty="0" smtClean="0"/>
              <a:t>Data on access to and quality of health care received by Hispanics were available for almost all measures tracked in the QDR.</a:t>
            </a:r>
          </a:p>
          <a:p>
            <a:r>
              <a:rPr lang="en-US" dirty="0" smtClean="0"/>
              <a:t>Among Heckler Report priorities, disparities in mental health care and diabetes care were big problems for Hispanics.</a:t>
            </a:r>
          </a:p>
          <a:p>
            <a:r>
              <a:rPr lang="en-US" dirty="0" smtClean="0"/>
              <a:t>Hispanics have worse access to care although this is improving since the Affordable Care Act.</a:t>
            </a:r>
          </a:p>
          <a:p>
            <a:r>
              <a:rPr lang="en-US" dirty="0" smtClean="0"/>
              <a:t>Hispanics receive poorer quality of care, especially as related to person centeredness.</a:t>
            </a:r>
          </a:p>
          <a:p>
            <a:r>
              <a:rPr lang="en-US" dirty="0" smtClean="0"/>
              <a:t>Residents of the U.S.-Mexico border face unique health care challenges.</a:t>
            </a:r>
          </a:p>
          <a:p>
            <a:endParaRPr lang="en-US" dirty="0" smtClean="0"/>
          </a:p>
          <a:p>
            <a:endParaRPr lang="en-US" dirty="0"/>
          </a:p>
        </p:txBody>
      </p:sp>
    </p:spTree>
    <p:extLst>
      <p:ext uri="{BB962C8B-B14F-4D97-AF65-F5344CB8AC3E}">
        <p14:creationId xmlns:p14="http://schemas.microsoft.com/office/powerpoint/2010/main" val="3469282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Care for Substance Use Disorders for Hispanics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10572793"/>
              </p:ext>
            </p:extLst>
          </p:nvPr>
        </p:nvGraphicFramePr>
        <p:xfrm>
          <a:off x="457200" y="1524000"/>
          <a:ext cx="8229600" cy="3383280"/>
        </p:xfrm>
        <a:graphic>
          <a:graphicData uri="http://schemas.openxmlformats.org/drawingml/2006/table">
            <a:tbl>
              <a:tblPr firstRow="1" bandRow="1">
                <a:tableStyleId>{5C22544A-7EE6-4342-B048-85BDC9FD1C3A}</a:tableStyleId>
              </a:tblPr>
              <a:tblGrid>
                <a:gridCol w="493776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tblGrid>
              <a:tr h="0">
                <a:tc>
                  <a:txBody>
                    <a:bodyPr/>
                    <a:lstStyle/>
                    <a:p>
                      <a:r>
                        <a:rPr lang="en-US" sz="1800" dirty="0" smtClean="0"/>
                        <a:t>Measure</a:t>
                      </a:r>
                      <a:endParaRPr lang="en-US" sz="1800" dirty="0"/>
                    </a:p>
                  </a:txBody>
                  <a:tcPr anchor="b"/>
                </a:tc>
                <a:tc>
                  <a:txBody>
                    <a:bodyPr/>
                    <a:lstStyle/>
                    <a:p>
                      <a:pPr algn="ctr"/>
                      <a:r>
                        <a:rPr lang="en-US" sz="1800" dirty="0" smtClean="0"/>
                        <a:t>Most Recent Disparity</a:t>
                      </a:r>
                      <a:endParaRPr lang="en-US" sz="1800" dirty="0"/>
                    </a:p>
                  </a:txBody>
                  <a:tcPr/>
                </a:tc>
                <a:tc>
                  <a:txBody>
                    <a:bodyPr/>
                    <a:lstStyle/>
                    <a:p>
                      <a:pPr algn="ctr"/>
                      <a:r>
                        <a:rPr lang="en-US" sz="1800" dirty="0" smtClean="0"/>
                        <a:t>Disparity Change</a:t>
                      </a:r>
                      <a:endParaRPr lang="en-US" sz="1800" dirty="0"/>
                    </a:p>
                  </a:txBody>
                  <a:tcPr/>
                </a:tc>
                <a:extLst>
                  <a:ext uri="{0D108BD9-81ED-4DB2-BD59-A6C34878D82A}">
                    <a16:rowId xmlns:a16="http://schemas.microsoft.com/office/drawing/2014/main" val="10000"/>
                  </a:ext>
                </a:extLst>
              </a:tr>
              <a:tr h="0">
                <a:tc>
                  <a:txBody>
                    <a:bodyPr/>
                    <a:lstStyle/>
                    <a:p>
                      <a:pPr algn="l" fontAlgn="b"/>
                      <a:r>
                        <a:rPr lang="en-US" sz="1800" u="none" strike="noStrike" dirty="0">
                          <a:effectLst/>
                        </a:rPr>
                        <a:t>People age </a:t>
                      </a:r>
                      <a:r>
                        <a:rPr lang="en-US" sz="1800" u="none" strike="noStrike" dirty="0" smtClean="0">
                          <a:effectLst/>
                        </a:rPr>
                        <a:t>12 and over who </a:t>
                      </a:r>
                      <a:r>
                        <a:rPr lang="en-US" sz="1800" u="none" strike="noStrike" dirty="0">
                          <a:effectLst/>
                        </a:rPr>
                        <a:t>received any illicit drug or alcohol abuse treatment in the last 12 months</a:t>
                      </a:r>
                      <a:endParaRPr lang="en-US" sz="1800" b="0" i="0" u="none" strike="noStrike" dirty="0">
                        <a:solidFill>
                          <a:srgbClr val="000000"/>
                        </a:solidFill>
                        <a:effectLst/>
                        <a:latin typeface="+mn-lt"/>
                      </a:endParaRPr>
                    </a:p>
                  </a:txBody>
                  <a:tcPr/>
                </a:tc>
                <a:tc>
                  <a:txBody>
                    <a:bodyPr/>
                    <a:lstStyle/>
                    <a:p>
                      <a:pPr algn="ctr"/>
                      <a:r>
                        <a:rPr lang="en-US" sz="1800" dirty="0" smtClean="0"/>
                        <a:t>Same</a:t>
                      </a:r>
                      <a:endParaRPr lang="en-US"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No Change</a:t>
                      </a:r>
                    </a:p>
                    <a:p>
                      <a:pPr algn="ctr"/>
                      <a:endParaRPr lang="en-US" sz="1800" dirty="0"/>
                    </a:p>
                  </a:txBody>
                  <a:tcPr/>
                </a:tc>
                <a:extLst>
                  <a:ext uri="{0D108BD9-81ED-4DB2-BD59-A6C34878D82A}">
                    <a16:rowId xmlns:a16="http://schemas.microsoft.com/office/drawing/2014/main" val="10001"/>
                  </a:ext>
                </a:extLst>
              </a:tr>
              <a:tr h="0">
                <a:tc>
                  <a:txBody>
                    <a:bodyPr/>
                    <a:lstStyle/>
                    <a:p>
                      <a:pPr algn="l" fontAlgn="b"/>
                      <a:r>
                        <a:rPr lang="en-US" sz="1800" u="none" strike="noStrike" dirty="0">
                          <a:effectLst/>
                        </a:rPr>
                        <a:t>People age </a:t>
                      </a:r>
                      <a:r>
                        <a:rPr lang="en-US" sz="1800" u="none" strike="noStrike" dirty="0" smtClean="0">
                          <a:effectLst/>
                        </a:rPr>
                        <a:t>12 and over who </a:t>
                      </a:r>
                      <a:r>
                        <a:rPr lang="en-US" sz="1800" u="none" strike="noStrike" dirty="0">
                          <a:effectLst/>
                        </a:rPr>
                        <a:t>needed treatment for illicit drug use </a:t>
                      </a:r>
                      <a:r>
                        <a:rPr lang="en-US" sz="1800" u="none" strike="noStrike" dirty="0" smtClean="0">
                          <a:effectLst/>
                        </a:rPr>
                        <a:t>or an alcohol problem and </a:t>
                      </a:r>
                      <a:r>
                        <a:rPr lang="en-US" sz="1800" u="none" strike="noStrike" dirty="0">
                          <a:effectLst/>
                        </a:rPr>
                        <a:t>who received such treatment at a specialty facility in the last 12 months</a:t>
                      </a:r>
                      <a:endParaRPr lang="en-US" sz="1800" b="0" i="0" u="none" strike="noStrike" dirty="0">
                        <a:solidFill>
                          <a:srgbClr val="000000"/>
                        </a:solidFill>
                        <a:effectLst/>
                        <a:latin typeface="+mn-lt"/>
                      </a:endParaRPr>
                    </a:p>
                  </a:txBody>
                  <a:tcPr/>
                </a:tc>
                <a:tc>
                  <a:txBody>
                    <a:bodyPr/>
                    <a:lstStyle/>
                    <a:p>
                      <a:pPr algn="ctr"/>
                      <a:r>
                        <a:rPr lang="en-US" sz="1800" dirty="0" smtClean="0"/>
                        <a:t>Same</a:t>
                      </a:r>
                      <a:endParaRPr lang="en-US" sz="1800" dirty="0"/>
                    </a:p>
                  </a:txBody>
                  <a:tcPr/>
                </a:tc>
                <a:tc>
                  <a:txBody>
                    <a:bodyPr/>
                    <a:lstStyle/>
                    <a:p>
                      <a:pPr algn="ctr"/>
                      <a:r>
                        <a:rPr lang="en-US" sz="1800" dirty="0" smtClean="0"/>
                        <a:t>No Change</a:t>
                      </a:r>
                      <a:endParaRPr lang="en-US" sz="1800" dirty="0"/>
                    </a:p>
                  </a:txBody>
                  <a:tcPr/>
                </a:tc>
                <a:extLst>
                  <a:ext uri="{0D108BD9-81ED-4DB2-BD59-A6C34878D82A}">
                    <a16:rowId xmlns:a16="http://schemas.microsoft.com/office/drawing/2014/main" val="10002"/>
                  </a:ext>
                </a:extLst>
              </a:tr>
              <a:tr h="0">
                <a:tc>
                  <a:txBody>
                    <a:bodyPr/>
                    <a:lstStyle/>
                    <a:p>
                      <a:pPr algn="l" fontAlgn="b"/>
                      <a:r>
                        <a:rPr lang="en-US" sz="1800" u="none" strike="noStrike" dirty="0">
                          <a:effectLst/>
                        </a:rPr>
                        <a:t>People age </a:t>
                      </a:r>
                      <a:r>
                        <a:rPr lang="en-US" sz="1800" u="none" strike="noStrike" dirty="0" smtClean="0">
                          <a:effectLst/>
                        </a:rPr>
                        <a:t>12 and over </a:t>
                      </a:r>
                      <a:r>
                        <a:rPr lang="en-US" sz="1800" u="none" strike="noStrike" dirty="0">
                          <a:effectLst/>
                        </a:rPr>
                        <a:t>treated for substance abuse who completed treatment course</a:t>
                      </a:r>
                      <a:endParaRPr lang="en-US" sz="1800" b="0" i="0" u="none" strike="noStrike" dirty="0">
                        <a:solidFill>
                          <a:srgbClr val="000000"/>
                        </a:solidFill>
                        <a:effectLst/>
                        <a:latin typeface="+mn-lt"/>
                      </a:endParaRPr>
                    </a:p>
                  </a:txBody>
                  <a:tcPr/>
                </a:tc>
                <a:tc>
                  <a:txBody>
                    <a:bodyPr/>
                    <a:lstStyle/>
                    <a:p>
                      <a:pPr algn="ctr"/>
                      <a:r>
                        <a:rPr lang="en-US" sz="1800" smtClean="0"/>
                        <a:t>Same</a:t>
                      </a:r>
                      <a:endParaRPr lang="en-US" sz="1800" dirty="0"/>
                    </a:p>
                  </a:txBody>
                  <a:tcPr/>
                </a:tc>
                <a:tc>
                  <a:txBody>
                    <a:bodyPr/>
                    <a:lstStyle/>
                    <a:p>
                      <a:pPr algn="ctr"/>
                      <a:r>
                        <a:rPr lang="en-US" sz="1800" dirty="0" smtClean="0"/>
                        <a:t>No Change</a:t>
                      </a:r>
                      <a:endParaRPr lang="en-US" sz="18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220334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People age 12 and over who needed treatment for illicit drug use or an alcohol problem and who received such treatment at a specialty facility in the last 12 months, by race/ethnicity</a:t>
            </a:r>
            <a:endParaRPr lang="en-US" sz="1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59027808"/>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3"/>
          <p:cNvSpPr txBox="1">
            <a:spLocks/>
          </p:cNvSpPr>
          <p:nvPr/>
        </p:nvSpPr>
        <p:spPr>
          <a:xfrm>
            <a:off x="239486" y="5486400"/>
            <a:ext cx="8305800" cy="944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chemeClr val="tx2">
                  <a:lumMod val="60000"/>
                  <a:lumOff val="40000"/>
                </a:schemeClr>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a:p>
        </p:txBody>
      </p:sp>
      <p:sp>
        <p:nvSpPr>
          <p:cNvPr id="8" name="Rectangle 7"/>
          <p:cNvSpPr/>
          <p:nvPr/>
        </p:nvSpPr>
        <p:spPr>
          <a:xfrm>
            <a:off x="457200" y="5577840"/>
            <a:ext cx="8229600" cy="707886"/>
          </a:xfrm>
          <a:prstGeom prst="rect">
            <a:avLst/>
          </a:prstGeom>
        </p:spPr>
        <p:txBody>
          <a:bodyPr wrap="square">
            <a:spAutoFit/>
          </a:bodyPr>
          <a:lstStyle/>
          <a:p>
            <a:r>
              <a:rPr lang="en-US" sz="1000" b="1" dirty="0"/>
              <a:t>Source: </a:t>
            </a:r>
            <a:r>
              <a:rPr lang="en-US" sz="1000" dirty="0"/>
              <a:t>Substance Abuse and Mental Health Services Administration, National Survey on Drug Use and Health, 2002-2012.</a:t>
            </a:r>
          </a:p>
          <a:p>
            <a:r>
              <a:rPr lang="en-US" sz="1000" b="1" dirty="0"/>
              <a:t>Denominator: </a:t>
            </a:r>
            <a:r>
              <a:rPr lang="en-US" sz="1000" dirty="0"/>
              <a:t>Civilian noninstitutionalized population age 12 and over who needed treatment for illicit drug use or an alcohol problem.</a:t>
            </a:r>
          </a:p>
          <a:p>
            <a:r>
              <a:rPr lang="en-US" sz="1000" b="1" dirty="0"/>
              <a:t>Note: </a:t>
            </a:r>
            <a:r>
              <a:rPr lang="en-US" sz="1000" dirty="0"/>
              <a:t>Treatment refers to treatment at a specialty facility, such as a drug and alcohol inpatient and/or outpatient rehabilitation facility, inpatient hospital setting, or mental health center. </a:t>
            </a:r>
            <a:endParaRPr lang="en-US" sz="1000" dirty="0">
              <a:effectLst/>
            </a:endParaRPr>
          </a:p>
        </p:txBody>
      </p:sp>
    </p:spTree>
    <p:extLst>
      <p:ext uri="{BB962C8B-B14F-4D97-AF65-F5344CB8AC3E}">
        <p14:creationId xmlns:p14="http://schemas.microsoft.com/office/powerpoint/2010/main" val="4034518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dirty="0" smtClean="0"/>
              <a:t>People age 12 and over treated for substance abuse who completed treatment course, by race/ethnicity, 2005-2011, and by Hispanic group, 2011</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331348440"/>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457200" y="5760720"/>
            <a:ext cx="8229600" cy="400110"/>
          </a:xfrm>
          <a:prstGeom prst="rect">
            <a:avLst/>
          </a:prstGeom>
        </p:spPr>
        <p:txBody>
          <a:bodyPr wrap="square">
            <a:spAutoFit/>
          </a:bodyPr>
          <a:lstStyle/>
          <a:p>
            <a:r>
              <a:rPr lang="en-US" sz="1000" b="1" dirty="0"/>
              <a:t>Source:</a:t>
            </a:r>
            <a:r>
              <a:rPr lang="en-US" sz="1000" dirty="0"/>
              <a:t> Substance Abuse and Mental Health Services Administration, Treatment Episode Data Set, Discharge Data Set, 2005-2011.</a:t>
            </a:r>
          </a:p>
          <a:p>
            <a:r>
              <a:rPr lang="en-US" sz="1000" b="1" dirty="0"/>
              <a:t>Denominator:</a:t>
            </a:r>
            <a:r>
              <a:rPr lang="en-US" sz="1000" dirty="0"/>
              <a:t> Discharges age 12 and over from publicly funded substance abuse treatment facilities</a:t>
            </a:r>
            <a:r>
              <a:rPr lang="en-US" sz="1000" dirty="0" smtClean="0"/>
              <a:t>.</a:t>
            </a:r>
            <a:endParaRPr lang="en-US" sz="1000" dirty="0"/>
          </a:p>
        </p:txBody>
      </p:sp>
      <p:cxnSp>
        <p:nvCxnSpPr>
          <p:cNvPr id="4" name="Straight Connector 3"/>
          <p:cNvCxnSpPr/>
          <p:nvPr/>
        </p:nvCxnSpPr>
        <p:spPr>
          <a:xfrm>
            <a:off x="1170432" y="2907792"/>
            <a:ext cx="329184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8" name="Text Box 68"/>
          <p:cNvSpPr txBox="1">
            <a:spLocks noChangeArrowheads="1"/>
          </p:cNvSpPr>
          <p:nvPr/>
        </p:nvSpPr>
        <p:spPr bwMode="auto">
          <a:xfrm>
            <a:off x="1676400" y="3009900"/>
            <a:ext cx="2476912" cy="325120"/>
          </a:xfrm>
          <a:prstGeom prst="rect">
            <a:avLst/>
          </a:prstGeom>
          <a:solidFill>
            <a:srgbClr val="FFFFFF"/>
          </a:solidFill>
          <a:ln w="9525">
            <a:solidFill>
              <a:srgbClr val="000000"/>
            </a:solidFill>
            <a:miter lim="800000"/>
            <a:headEnd/>
            <a:tailEnd/>
          </a:ln>
        </p:spPr>
        <p:txBody>
          <a:bodyPr rot="0" vert="horz" wrap="square" lIns="45720" tIns="45720" rIns="45720" bIns="45720" anchor="ctr" anchorCtr="0" upright="1">
            <a:noAutofit/>
          </a:bodyPr>
          <a:lstStyle/>
          <a:p>
            <a:pPr marL="0" marR="0">
              <a:spcBef>
                <a:spcPts val="0"/>
              </a:spcBef>
              <a:spcAft>
                <a:spcPts val="1200"/>
              </a:spcAft>
            </a:pPr>
            <a:r>
              <a:rPr lang="en-US" sz="1000" dirty="0">
                <a:effectLst/>
                <a:ea typeface="Times New Roman"/>
              </a:rPr>
              <a:t>2008 Achievable Benchmark: 74%</a:t>
            </a:r>
            <a:endParaRPr lang="en-US" sz="1200" dirty="0">
              <a:effectLst/>
              <a:ea typeface="Times New Roman"/>
            </a:endParaRPr>
          </a:p>
        </p:txBody>
      </p:sp>
      <p:graphicFrame>
        <p:nvGraphicFramePr>
          <p:cNvPr id="10" name="Content Placeholder 4"/>
          <p:cNvGraphicFramePr>
            <a:graphicFrameLocks noGrp="1"/>
          </p:cNvGraphicFramePr>
          <p:nvPr>
            <p:ph sz="half" idx="1"/>
            <p:extLst>
              <p:ext uri="{D42A27DB-BD31-4B8C-83A1-F6EECF244321}">
                <p14:modId xmlns:p14="http://schemas.microsoft.com/office/powerpoint/2010/main" val="1216649070"/>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Straight Connector 11"/>
          <p:cNvCxnSpPr/>
          <p:nvPr/>
        </p:nvCxnSpPr>
        <p:spPr>
          <a:xfrm>
            <a:off x="5349240" y="2907792"/>
            <a:ext cx="329184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3" name="Text Box 68"/>
          <p:cNvSpPr txBox="1">
            <a:spLocks noChangeArrowheads="1"/>
          </p:cNvSpPr>
          <p:nvPr/>
        </p:nvSpPr>
        <p:spPr bwMode="auto">
          <a:xfrm>
            <a:off x="5791200" y="3008376"/>
            <a:ext cx="2476912" cy="325120"/>
          </a:xfrm>
          <a:prstGeom prst="rect">
            <a:avLst/>
          </a:prstGeom>
          <a:solidFill>
            <a:srgbClr val="FFFFFF"/>
          </a:solidFill>
          <a:ln w="9525">
            <a:solidFill>
              <a:srgbClr val="000000"/>
            </a:solidFill>
            <a:miter lim="800000"/>
            <a:headEnd/>
            <a:tailEnd/>
          </a:ln>
        </p:spPr>
        <p:txBody>
          <a:bodyPr rot="0" vert="horz" wrap="square" lIns="45720" tIns="45720" rIns="45720" bIns="45720" anchor="ctr" anchorCtr="0" upright="1">
            <a:noAutofit/>
          </a:bodyPr>
          <a:lstStyle/>
          <a:p>
            <a:pPr marL="0" marR="0">
              <a:spcBef>
                <a:spcPts val="0"/>
              </a:spcBef>
              <a:spcAft>
                <a:spcPts val="1200"/>
              </a:spcAft>
            </a:pPr>
            <a:r>
              <a:rPr lang="en-US" sz="1000" dirty="0">
                <a:effectLst/>
                <a:ea typeface="Times New Roman"/>
              </a:rPr>
              <a:t>2008 Achievable Benchmark: 74%</a:t>
            </a:r>
            <a:endParaRPr lang="en-US" sz="1200" dirty="0">
              <a:effectLst/>
              <a:ea typeface="Times New Roman"/>
            </a:endParaRPr>
          </a:p>
        </p:txBody>
      </p:sp>
    </p:spTree>
    <p:extLst>
      <p:ext uri="{BB962C8B-B14F-4D97-AF65-F5344CB8AC3E}">
        <p14:creationId xmlns:p14="http://schemas.microsoft.com/office/powerpoint/2010/main" val="16572091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care for Diabetes</a:t>
            </a:r>
            <a:endParaRPr lang="en-US" dirty="0"/>
          </a:p>
        </p:txBody>
      </p:sp>
      <p:sp>
        <p:nvSpPr>
          <p:cNvPr id="2" name="Text Placeholder 1"/>
          <p:cNvSpPr>
            <a:spLocks noGrp="1"/>
          </p:cNvSpPr>
          <p:nvPr>
            <p:ph type="body" idx="1"/>
          </p:nvPr>
        </p:nvSpPr>
        <p:spPr/>
        <p:txBody>
          <a:bodyPr>
            <a:normAutofit/>
          </a:bodyPr>
          <a:lstStyle/>
          <a:p>
            <a:r>
              <a:rPr lang="en-US" dirty="0"/>
              <a:t>National Healthcare Quality and Disparities Report</a:t>
            </a:r>
          </a:p>
          <a:p>
            <a:r>
              <a:rPr lang="en-US" dirty="0" err="1"/>
              <a:t>Chartbook</a:t>
            </a:r>
            <a:r>
              <a:rPr lang="en-US" dirty="0"/>
              <a:t> on Health Care for Hispanics</a:t>
            </a:r>
          </a:p>
          <a:p>
            <a:r>
              <a:rPr lang="en-US" dirty="0"/>
              <a:t>Part 2: Trends in Priorities of the Heckler Report</a:t>
            </a:r>
          </a:p>
        </p:txBody>
      </p:sp>
    </p:spTree>
    <p:extLst>
      <p:ext uri="{BB962C8B-B14F-4D97-AF65-F5344CB8AC3E}">
        <p14:creationId xmlns:p14="http://schemas.microsoft.com/office/powerpoint/2010/main" val="26818114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Diabetes Care for Hispanics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0524351"/>
              </p:ext>
            </p:extLst>
          </p:nvPr>
        </p:nvGraphicFramePr>
        <p:xfrm>
          <a:off x="457200" y="1524000"/>
          <a:ext cx="8229600" cy="3474720"/>
        </p:xfrm>
        <a:graphic>
          <a:graphicData uri="http://schemas.openxmlformats.org/drawingml/2006/table">
            <a:tbl>
              <a:tblPr firstRow="1" bandRow="1">
                <a:tableStyleId>{5C22544A-7EE6-4342-B048-85BDC9FD1C3A}</a:tableStyleId>
              </a:tblPr>
              <a:tblGrid>
                <a:gridCol w="493776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tblGrid>
              <a:tr h="0">
                <a:tc>
                  <a:txBody>
                    <a:bodyPr/>
                    <a:lstStyle/>
                    <a:p>
                      <a:r>
                        <a:rPr lang="en-US" sz="1800" dirty="0" smtClean="0"/>
                        <a:t>Measure</a:t>
                      </a:r>
                      <a:endParaRPr lang="en-US" sz="1800" dirty="0"/>
                    </a:p>
                  </a:txBody>
                  <a:tcPr anchor="b"/>
                </a:tc>
                <a:tc>
                  <a:txBody>
                    <a:bodyPr/>
                    <a:lstStyle/>
                    <a:p>
                      <a:pPr algn="ctr"/>
                      <a:r>
                        <a:rPr lang="en-US" sz="1800" dirty="0" smtClean="0"/>
                        <a:t>Most Recent Disparity</a:t>
                      </a:r>
                      <a:endParaRPr lang="en-US" sz="1800" dirty="0"/>
                    </a:p>
                  </a:txBody>
                  <a:tcPr/>
                </a:tc>
                <a:tc>
                  <a:txBody>
                    <a:bodyPr/>
                    <a:lstStyle/>
                    <a:p>
                      <a:pPr algn="ctr"/>
                      <a:r>
                        <a:rPr lang="en-US" sz="1800" dirty="0" smtClean="0"/>
                        <a:t>Disparity Change</a:t>
                      </a:r>
                      <a:endParaRPr lang="en-US" sz="1800" dirty="0"/>
                    </a:p>
                  </a:txBody>
                  <a:tcPr/>
                </a:tc>
                <a:extLst>
                  <a:ext uri="{0D108BD9-81ED-4DB2-BD59-A6C34878D82A}">
                    <a16:rowId xmlns:a16="http://schemas.microsoft.com/office/drawing/2014/main" val="10000"/>
                  </a:ext>
                </a:extLst>
              </a:tr>
              <a:tr h="0">
                <a:tc>
                  <a:txBody>
                    <a:bodyPr/>
                    <a:lstStyle/>
                    <a:p>
                      <a:pPr algn="l" fontAlgn="b"/>
                      <a:r>
                        <a:rPr lang="en-US" sz="1800" b="0" i="0" u="none" strike="noStrike" dirty="0">
                          <a:solidFill>
                            <a:srgbClr val="000000"/>
                          </a:solidFill>
                          <a:effectLst/>
                          <a:latin typeface="+mn-lt"/>
                        </a:rPr>
                        <a:t>Adults age 40 and over with diabetes whose condition was diagnosed</a:t>
                      </a:r>
                    </a:p>
                  </a:txBody>
                  <a:tcPr/>
                </a:tc>
                <a:tc>
                  <a:txBody>
                    <a:bodyPr/>
                    <a:lstStyle/>
                    <a:p>
                      <a:pPr algn="ctr"/>
                      <a:r>
                        <a:rPr lang="en-US" sz="1800" dirty="0" smtClean="0"/>
                        <a:t>Worse</a:t>
                      </a:r>
                      <a:endParaRPr lang="en-US" sz="1800" dirty="0"/>
                    </a:p>
                  </a:txBody>
                  <a:tcPr/>
                </a:tc>
                <a:tc>
                  <a:txBody>
                    <a:bodyPr/>
                    <a:lstStyle/>
                    <a:p>
                      <a:pPr algn="ctr"/>
                      <a:r>
                        <a:rPr lang="en-US" sz="1800" dirty="0" smtClean="0"/>
                        <a:t>Insufficient Data</a:t>
                      </a:r>
                      <a:endParaRPr lang="en-US" sz="1800" dirty="0"/>
                    </a:p>
                  </a:txBody>
                  <a:tcPr/>
                </a:tc>
                <a:extLst>
                  <a:ext uri="{0D108BD9-81ED-4DB2-BD59-A6C34878D82A}">
                    <a16:rowId xmlns:a16="http://schemas.microsoft.com/office/drawing/2014/main" val="10001"/>
                  </a:ext>
                </a:extLst>
              </a:tr>
              <a:tr h="0">
                <a:tc>
                  <a:txBody>
                    <a:bodyPr/>
                    <a:lstStyle/>
                    <a:p>
                      <a:pPr algn="l" fontAlgn="b"/>
                      <a:r>
                        <a:rPr lang="en-US" sz="1800" b="0" i="0" u="none" strike="noStrike" dirty="0">
                          <a:solidFill>
                            <a:srgbClr val="000000"/>
                          </a:solidFill>
                          <a:effectLst/>
                          <a:latin typeface="+mn-lt"/>
                        </a:rPr>
                        <a:t>Adults age 40 and over with diagnosed diabetes who received all four recommended services for diabetes in the calendar </a:t>
                      </a:r>
                      <a:r>
                        <a:rPr lang="en-US" sz="1800" b="0" i="0" u="none" strike="noStrike" dirty="0" smtClean="0">
                          <a:solidFill>
                            <a:srgbClr val="000000"/>
                          </a:solidFill>
                          <a:effectLst/>
                          <a:latin typeface="+mn-lt"/>
                        </a:rPr>
                        <a:t>year</a:t>
                      </a:r>
                      <a:endParaRPr lang="en-US" sz="1800" b="0" i="0" u="none" strike="noStrike" dirty="0">
                        <a:solidFill>
                          <a:srgbClr val="000000"/>
                        </a:solidFill>
                        <a:effectLst/>
                        <a:latin typeface="+mn-lt"/>
                      </a:endParaRPr>
                    </a:p>
                  </a:txBody>
                  <a:tcPr/>
                </a:tc>
                <a:tc>
                  <a:txBody>
                    <a:bodyPr/>
                    <a:lstStyle/>
                    <a:p>
                      <a:pPr algn="ctr"/>
                      <a:r>
                        <a:rPr lang="en-US" sz="1800" dirty="0" smtClean="0"/>
                        <a:t>Worse</a:t>
                      </a:r>
                      <a:endParaRPr lang="en-US"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No Change</a:t>
                      </a:r>
                      <a:endParaRPr lang="en-US" sz="1800" dirty="0"/>
                    </a:p>
                  </a:txBody>
                  <a:tcPr/>
                </a:tc>
                <a:extLst>
                  <a:ext uri="{0D108BD9-81ED-4DB2-BD59-A6C34878D82A}">
                    <a16:rowId xmlns:a16="http://schemas.microsoft.com/office/drawing/2014/main" val="10002"/>
                  </a:ext>
                </a:extLst>
              </a:tr>
              <a:tr h="0">
                <a:tc>
                  <a:txBody>
                    <a:bodyPr/>
                    <a:lstStyle/>
                    <a:p>
                      <a:pPr algn="l" fontAlgn="b"/>
                      <a:r>
                        <a:rPr lang="en-US" sz="1800" b="0" i="0" u="none" strike="noStrike" dirty="0">
                          <a:solidFill>
                            <a:srgbClr val="000000"/>
                          </a:solidFill>
                          <a:effectLst/>
                          <a:latin typeface="+mn-lt"/>
                        </a:rPr>
                        <a:t>Adults age 40 and over with diagnosed diabetes with </a:t>
                      </a:r>
                      <a:r>
                        <a:rPr lang="en-US" sz="1800" dirty="0" smtClean="0"/>
                        <a:t>hemoglobin A1c under control</a:t>
                      </a:r>
                      <a:endParaRPr lang="en-US" sz="1800" b="0" i="0" u="none" strike="noStrike" dirty="0">
                        <a:solidFill>
                          <a:srgbClr val="000000"/>
                        </a:solidFill>
                        <a:effectLst/>
                        <a:latin typeface="+mn-lt"/>
                      </a:endParaRPr>
                    </a:p>
                  </a:txBody>
                  <a:tcPr/>
                </a:tc>
                <a:tc>
                  <a:txBody>
                    <a:bodyPr/>
                    <a:lstStyle/>
                    <a:p>
                      <a:pPr algn="ctr"/>
                      <a:r>
                        <a:rPr lang="en-US" sz="1800" dirty="0" smtClean="0"/>
                        <a:t>Same</a:t>
                      </a:r>
                      <a:endParaRPr lang="en-US" sz="1800" dirty="0"/>
                    </a:p>
                  </a:txBody>
                  <a:tcPr/>
                </a:tc>
                <a:tc>
                  <a:txBody>
                    <a:bodyPr/>
                    <a:lstStyle/>
                    <a:p>
                      <a:pPr algn="ctr"/>
                      <a:r>
                        <a:rPr lang="en-US" sz="1800" dirty="0" smtClean="0"/>
                        <a:t>Insufficient Data</a:t>
                      </a:r>
                      <a:endParaRPr lang="en-US" sz="1800" dirty="0"/>
                    </a:p>
                  </a:txBody>
                  <a:tcPr/>
                </a:tc>
                <a:extLst>
                  <a:ext uri="{0D108BD9-81ED-4DB2-BD59-A6C34878D82A}">
                    <a16:rowId xmlns:a16="http://schemas.microsoft.com/office/drawing/2014/main" val="10003"/>
                  </a:ext>
                </a:extLst>
              </a:tr>
              <a:tr h="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mn-lt"/>
                        </a:rPr>
                        <a:t>Adults age 40 and over with diagnosed diabetes with blood pressure under control</a:t>
                      </a:r>
                      <a:endParaRPr lang="en-US" sz="1800" b="0" i="0" u="none" strike="noStrike" dirty="0">
                        <a:solidFill>
                          <a:srgbClr val="000000"/>
                        </a:solidFill>
                        <a:effectLst/>
                        <a:latin typeface="+mn-lt"/>
                      </a:endParaRPr>
                    </a:p>
                  </a:txBody>
                  <a:tcPr/>
                </a:tc>
                <a:tc>
                  <a:txBody>
                    <a:bodyPr/>
                    <a:lstStyle/>
                    <a:p>
                      <a:pPr algn="ctr"/>
                      <a:r>
                        <a:rPr lang="en-US" sz="1800" dirty="0" smtClean="0"/>
                        <a:t>Same</a:t>
                      </a:r>
                      <a:endParaRPr lang="en-US" sz="1800" dirty="0"/>
                    </a:p>
                  </a:txBody>
                  <a:tcPr/>
                </a:tc>
                <a:tc>
                  <a:txBody>
                    <a:bodyPr/>
                    <a:lstStyle/>
                    <a:p>
                      <a:pPr algn="ctr"/>
                      <a:r>
                        <a:rPr lang="en-US" sz="1800" dirty="0" smtClean="0"/>
                        <a:t>Insufficient Data</a:t>
                      </a:r>
                      <a:endParaRPr lang="en-US" sz="18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831195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868362"/>
          </a:xfrm>
        </p:spPr>
        <p:txBody>
          <a:bodyPr>
            <a:noAutofit/>
          </a:bodyPr>
          <a:lstStyle/>
          <a:p>
            <a:r>
              <a:rPr lang="en-US" sz="1600" dirty="0" smtClean="0"/>
              <a:t>Adults age 40 and over with diagnosed diabetes who reported receiving four recommended services for diabetes in the calendar year, by race/ethnicity and by place of birth among Hispanics, 2008-2012</a:t>
            </a:r>
            <a:endParaRPr lang="en-US" sz="16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849885288"/>
              </p:ext>
            </p:extLst>
          </p:nvPr>
        </p:nvGraphicFramePr>
        <p:xfrm>
          <a:off x="457200" y="1463040"/>
          <a:ext cx="41148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457200" y="5486400"/>
            <a:ext cx="8229600" cy="707886"/>
          </a:xfrm>
          <a:prstGeom prst="rect">
            <a:avLst/>
          </a:prstGeom>
          <a:noFill/>
        </p:spPr>
        <p:txBody>
          <a:bodyPr wrap="square" rtlCol="0">
            <a:spAutoFit/>
          </a:bodyPr>
          <a:lstStyle/>
          <a:p>
            <a:r>
              <a:rPr lang="en-US" sz="1000" b="1" dirty="0"/>
              <a:t>Source: </a:t>
            </a:r>
            <a:r>
              <a:rPr lang="en-US" sz="1000" dirty="0"/>
              <a:t>Agency for Healthcare Research and Quality, Medical Expenditure Panel Survey, 2008-2012.</a:t>
            </a:r>
          </a:p>
          <a:p>
            <a:r>
              <a:rPr lang="en-US" sz="1000" b="1" dirty="0"/>
              <a:t>Denominator: </a:t>
            </a:r>
            <a:r>
              <a:rPr lang="en-US" sz="1000" dirty="0"/>
              <a:t>Civilian </a:t>
            </a:r>
            <a:r>
              <a:rPr lang="en-US" sz="1000" dirty="0" err="1"/>
              <a:t>noninstitutionalized</a:t>
            </a:r>
            <a:r>
              <a:rPr lang="en-US" sz="1000" dirty="0"/>
              <a:t> population with diagnosed diabetes, age 40 and over.</a:t>
            </a:r>
          </a:p>
          <a:p>
            <a:r>
              <a:rPr lang="en-US" sz="1000" b="1" dirty="0"/>
              <a:t>Note:</a:t>
            </a:r>
            <a:r>
              <a:rPr lang="en-US" sz="1000" dirty="0"/>
              <a:t> Data include people with both type 1 and type 2 diabetes. </a:t>
            </a:r>
            <a:r>
              <a:rPr lang="en-US" sz="1000" dirty="0" smtClean="0"/>
              <a:t>The four recommended </a:t>
            </a:r>
            <a:r>
              <a:rPr lang="en-US" sz="1000" dirty="0"/>
              <a:t>services are 2+ hemoglobin A1c tests, foot exam, dilated eye exam, and flu </a:t>
            </a:r>
            <a:r>
              <a:rPr lang="en-US" sz="1000" dirty="0" smtClean="0"/>
              <a:t>shot. Rates </a:t>
            </a:r>
            <a:r>
              <a:rPr lang="en-US" sz="1000" dirty="0"/>
              <a:t>are age adjusted to the 2000 U.S. standard population </a:t>
            </a:r>
            <a:r>
              <a:rPr lang="en-US" sz="1000" dirty="0" smtClean="0"/>
              <a:t>using </a:t>
            </a:r>
            <a:r>
              <a:rPr lang="en-US" sz="1000" dirty="0"/>
              <a:t>two age groups: 40-59 and 60 and over. </a:t>
            </a:r>
          </a:p>
        </p:txBody>
      </p:sp>
      <p:graphicFrame>
        <p:nvGraphicFramePr>
          <p:cNvPr id="5" name="Content Placeholder 7"/>
          <p:cNvGraphicFramePr>
            <a:graphicFrameLocks/>
          </p:cNvGraphicFramePr>
          <p:nvPr>
            <p:extLst>
              <p:ext uri="{D42A27DB-BD31-4B8C-83A1-F6EECF244321}">
                <p14:modId xmlns:p14="http://schemas.microsoft.com/office/powerpoint/2010/main" val="159542469"/>
              </p:ext>
            </p:extLst>
          </p:nvPr>
        </p:nvGraphicFramePr>
        <p:xfrm>
          <a:off x="4590107" y="1447800"/>
          <a:ext cx="4114800" cy="39319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78913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smtClean="0"/>
              <a:t>People with current diabetes who have a written diabetes management plan, by Hispanic group and English proficiency, California, 2011-2013 combined</a:t>
            </a:r>
            <a:endParaRPr lang="en-US" sz="2000" dirty="0"/>
          </a:p>
        </p:txBody>
      </p:sp>
      <p:graphicFrame>
        <p:nvGraphicFramePr>
          <p:cNvPr id="7" name="Object 71"/>
          <p:cNvGraphicFramePr>
            <a:graphicFrameLocks noGrp="1"/>
          </p:cNvGraphicFramePr>
          <p:nvPr>
            <p:ph idx="1"/>
            <p:extLst>
              <p:ext uri="{D42A27DB-BD31-4B8C-83A1-F6EECF244321}">
                <p14:modId xmlns:p14="http://schemas.microsoft.com/office/powerpoint/2010/main" val="2483200213"/>
              </p:ext>
            </p:extLst>
          </p:nvPr>
        </p:nvGraphicFramePr>
        <p:xfrm>
          <a:off x="457200" y="1463040"/>
          <a:ext cx="8229600" cy="384048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57200" y="5486400"/>
            <a:ext cx="8229600" cy="400110"/>
          </a:xfrm>
          <a:prstGeom prst="rect">
            <a:avLst/>
          </a:prstGeom>
          <a:noFill/>
        </p:spPr>
        <p:txBody>
          <a:bodyPr wrap="square" rtlCol="0">
            <a:spAutoFit/>
          </a:bodyPr>
          <a:lstStyle/>
          <a:p>
            <a:r>
              <a:rPr lang="en-US" sz="1000" b="1" dirty="0" smtClean="0"/>
              <a:t>Source</a:t>
            </a:r>
            <a:r>
              <a:rPr lang="en-US" sz="1000" b="1" dirty="0"/>
              <a:t>:</a:t>
            </a:r>
            <a:r>
              <a:rPr lang="en-US" sz="1000" dirty="0"/>
              <a:t> UCLA, Center for Health Policy Research, California Health Interview Survey, </a:t>
            </a:r>
            <a:r>
              <a:rPr lang="en-US" sz="1000" dirty="0" smtClean="0"/>
              <a:t>2011-2013.</a:t>
            </a:r>
            <a:endParaRPr lang="en-US" sz="1000" dirty="0"/>
          </a:p>
          <a:p>
            <a:r>
              <a:rPr lang="en-US" sz="1000" b="1" dirty="0"/>
              <a:t>Denominator:</a:t>
            </a:r>
            <a:r>
              <a:rPr lang="en-US" sz="1000" dirty="0"/>
              <a:t> Civilian noninstitutionalized population in California</a:t>
            </a:r>
            <a:r>
              <a:rPr lang="en-US" sz="1000" dirty="0" smtClean="0"/>
              <a:t>.</a:t>
            </a:r>
            <a:endParaRPr lang="en-US" sz="1000" dirty="0"/>
          </a:p>
        </p:txBody>
      </p:sp>
    </p:spTree>
    <p:extLst>
      <p:ext uri="{BB962C8B-B14F-4D97-AF65-F5344CB8AC3E}">
        <p14:creationId xmlns:p14="http://schemas.microsoft.com/office/powerpoint/2010/main" val="35429583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000" dirty="0" smtClean="0"/>
              <a:t>Adults age 40 and over with diagnosed diabetes with hemoglobin A1c and blood pressure under control, by race/ethnicity, 2003-2006, 2007-2010, and 2011-2012</a:t>
            </a:r>
            <a:endParaRPr lang="en-US" dirty="0"/>
          </a:p>
        </p:txBody>
      </p:sp>
      <p:graphicFrame>
        <p:nvGraphicFramePr>
          <p:cNvPr id="6" name="Object 4"/>
          <p:cNvGraphicFramePr>
            <a:graphicFrameLocks noGrp="1"/>
          </p:cNvGraphicFramePr>
          <p:nvPr>
            <p:ph sz="half" idx="1"/>
            <p:extLst>
              <p:ext uri="{D42A27DB-BD31-4B8C-83A1-F6EECF244321}">
                <p14:modId xmlns:p14="http://schemas.microsoft.com/office/powerpoint/2010/main" val="1735794858"/>
              </p:ext>
            </p:extLst>
          </p:nvPr>
        </p:nvGraphicFramePr>
        <p:xfrm>
          <a:off x="457200" y="1463040"/>
          <a:ext cx="4114800" cy="3931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6"/>
          <p:cNvGraphicFramePr>
            <a:graphicFrameLocks noGrp="1"/>
          </p:cNvGraphicFramePr>
          <p:nvPr>
            <p:ph sz="half" idx="2"/>
            <p:extLst>
              <p:ext uri="{D42A27DB-BD31-4B8C-83A1-F6EECF244321}">
                <p14:modId xmlns:p14="http://schemas.microsoft.com/office/powerpoint/2010/main" val="1620255864"/>
              </p:ext>
            </p:extLst>
          </p:nvPr>
        </p:nvGraphicFramePr>
        <p:xfrm>
          <a:off x="4572000" y="1463040"/>
          <a:ext cx="4114800" cy="393192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457200" y="5486400"/>
            <a:ext cx="8229600" cy="707886"/>
          </a:xfrm>
          <a:prstGeom prst="rect">
            <a:avLst/>
          </a:prstGeom>
          <a:noFill/>
        </p:spPr>
        <p:txBody>
          <a:bodyPr wrap="square" rtlCol="0">
            <a:spAutoFit/>
          </a:bodyPr>
          <a:lstStyle/>
          <a:p>
            <a:r>
              <a:rPr lang="en-US" sz="1000" b="1" dirty="0"/>
              <a:t>Source:</a:t>
            </a:r>
            <a:r>
              <a:rPr lang="en-US" sz="1000" dirty="0"/>
              <a:t> Centers for Disease Control and Prevention, National Center for Health Statistics, National Health and Nutrition Examination Survey</a:t>
            </a:r>
            <a:r>
              <a:rPr lang="en-US" sz="1000" dirty="0" smtClean="0"/>
              <a:t>, </a:t>
            </a:r>
            <a:r>
              <a:rPr lang="en-US" sz="1000" dirty="0"/>
              <a:t>2003-2006, </a:t>
            </a:r>
            <a:r>
              <a:rPr lang="en-US" sz="1000" dirty="0" smtClean="0"/>
              <a:t>2007-2010, and 2011-2012.</a:t>
            </a:r>
            <a:endParaRPr lang="en-US" sz="1000" dirty="0"/>
          </a:p>
          <a:p>
            <a:r>
              <a:rPr lang="en-US" sz="1000" b="1" dirty="0"/>
              <a:t>Denominator:</a:t>
            </a:r>
            <a:r>
              <a:rPr lang="en-US" sz="1000" dirty="0"/>
              <a:t> Civilian noninstitutionalized population with diagnosed diabetes, age 40 and over.</a:t>
            </a:r>
          </a:p>
          <a:p>
            <a:r>
              <a:rPr lang="en-US" sz="1000" b="1" dirty="0"/>
              <a:t>Note:</a:t>
            </a:r>
            <a:r>
              <a:rPr lang="en-US" sz="1000" dirty="0"/>
              <a:t> Age adjusted to the 2000 U.S. standard population using two age groups: 40-59 and 60 and over. </a:t>
            </a:r>
          </a:p>
        </p:txBody>
      </p:sp>
    </p:spTree>
    <p:extLst>
      <p:ext uri="{BB962C8B-B14F-4D97-AF65-F5344CB8AC3E}">
        <p14:creationId xmlns:p14="http://schemas.microsoft.com/office/powerpoint/2010/main" val="38999224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Outcomes of Diabetes Care for Hispanics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08247970"/>
              </p:ext>
            </p:extLst>
          </p:nvPr>
        </p:nvGraphicFramePr>
        <p:xfrm>
          <a:off x="457201" y="1524000"/>
          <a:ext cx="8229599" cy="4937760"/>
        </p:xfrm>
        <a:graphic>
          <a:graphicData uri="http://schemas.openxmlformats.org/drawingml/2006/table">
            <a:tbl>
              <a:tblPr firstRow="1" bandRow="1">
                <a:tableStyleId>{5C22544A-7EE6-4342-B048-85BDC9FD1C3A}</a:tableStyleId>
              </a:tblPr>
              <a:tblGrid>
                <a:gridCol w="5134062">
                  <a:extLst>
                    <a:ext uri="{9D8B030D-6E8A-4147-A177-3AD203B41FA5}">
                      <a16:colId xmlns:a16="http://schemas.microsoft.com/office/drawing/2014/main" val="20000"/>
                    </a:ext>
                  </a:extLst>
                </a:gridCol>
                <a:gridCol w="1585519">
                  <a:extLst>
                    <a:ext uri="{9D8B030D-6E8A-4147-A177-3AD203B41FA5}">
                      <a16:colId xmlns:a16="http://schemas.microsoft.com/office/drawing/2014/main" val="20001"/>
                    </a:ext>
                  </a:extLst>
                </a:gridCol>
                <a:gridCol w="1510018">
                  <a:extLst>
                    <a:ext uri="{9D8B030D-6E8A-4147-A177-3AD203B41FA5}">
                      <a16:colId xmlns:a16="http://schemas.microsoft.com/office/drawing/2014/main" val="20002"/>
                    </a:ext>
                  </a:extLst>
                </a:gridCol>
              </a:tblGrid>
              <a:tr h="0">
                <a:tc>
                  <a:txBody>
                    <a:bodyPr/>
                    <a:lstStyle/>
                    <a:p>
                      <a:r>
                        <a:rPr lang="en-US" sz="1800" dirty="0" smtClean="0"/>
                        <a:t>Measure</a:t>
                      </a:r>
                      <a:endParaRPr lang="en-US" sz="1800" dirty="0"/>
                    </a:p>
                  </a:txBody>
                  <a:tcPr anchor="b"/>
                </a:tc>
                <a:tc>
                  <a:txBody>
                    <a:bodyPr/>
                    <a:lstStyle/>
                    <a:p>
                      <a:pPr algn="ctr"/>
                      <a:r>
                        <a:rPr lang="en-US" sz="1800" dirty="0" smtClean="0"/>
                        <a:t>Most Recent Disparity</a:t>
                      </a:r>
                      <a:endParaRPr lang="en-US" sz="1800" dirty="0"/>
                    </a:p>
                  </a:txBody>
                  <a:tcPr/>
                </a:tc>
                <a:tc>
                  <a:txBody>
                    <a:bodyPr/>
                    <a:lstStyle/>
                    <a:p>
                      <a:pPr algn="ctr"/>
                      <a:r>
                        <a:rPr lang="en-US" sz="1800" dirty="0" smtClean="0"/>
                        <a:t>Disparity Change</a:t>
                      </a:r>
                      <a:endParaRPr lang="en-US" sz="1800" dirty="0"/>
                    </a:p>
                  </a:txBody>
                  <a:tcPr/>
                </a:tc>
                <a:extLst>
                  <a:ext uri="{0D108BD9-81ED-4DB2-BD59-A6C34878D82A}">
                    <a16:rowId xmlns:a16="http://schemas.microsoft.com/office/drawing/2014/main" val="10000"/>
                  </a:ext>
                </a:extLst>
              </a:tr>
              <a:tr h="0">
                <a:tc>
                  <a:txBody>
                    <a:bodyPr/>
                    <a:lstStyle/>
                    <a:p>
                      <a:pPr algn="l" fontAlgn="b"/>
                      <a:r>
                        <a:rPr lang="en-US" sz="1800" b="0" i="0" u="none" strike="noStrike" dirty="0">
                          <a:solidFill>
                            <a:srgbClr val="000000"/>
                          </a:solidFill>
                          <a:effectLst/>
                          <a:latin typeface="+mn-lt"/>
                        </a:rPr>
                        <a:t>Admissions for uncontrolled diabetes without complications per 100,000 population, age 18 and over</a:t>
                      </a:r>
                    </a:p>
                  </a:txBody>
                  <a:tcPr anchor="b"/>
                </a:tc>
                <a:tc>
                  <a:txBody>
                    <a:bodyPr/>
                    <a:lstStyle/>
                    <a:p>
                      <a:pPr algn="ctr"/>
                      <a:r>
                        <a:rPr lang="en-US" sz="1800" dirty="0" smtClean="0"/>
                        <a:t>Worse</a:t>
                      </a:r>
                      <a:endParaRPr lang="en-US" sz="1800" dirty="0"/>
                    </a:p>
                  </a:txBody>
                  <a:tcPr/>
                </a:tc>
                <a:tc>
                  <a:txBody>
                    <a:bodyPr/>
                    <a:lstStyle/>
                    <a:p>
                      <a:pPr algn="ctr"/>
                      <a:r>
                        <a:rPr lang="en-US" sz="1800" dirty="0" smtClean="0"/>
                        <a:t>Narrowing</a:t>
                      </a:r>
                      <a:endParaRPr lang="en-US" sz="1800" dirty="0"/>
                    </a:p>
                  </a:txBody>
                  <a:tcPr/>
                </a:tc>
                <a:extLst>
                  <a:ext uri="{0D108BD9-81ED-4DB2-BD59-A6C34878D82A}">
                    <a16:rowId xmlns:a16="http://schemas.microsoft.com/office/drawing/2014/main" val="10001"/>
                  </a:ext>
                </a:extLst>
              </a:tr>
              <a:tr h="0">
                <a:tc>
                  <a:txBody>
                    <a:bodyPr/>
                    <a:lstStyle/>
                    <a:p>
                      <a:pPr algn="l" fontAlgn="b"/>
                      <a:r>
                        <a:rPr lang="en-US" sz="1800" b="0" i="0" u="none" strike="noStrike">
                          <a:solidFill>
                            <a:srgbClr val="000000"/>
                          </a:solidFill>
                          <a:effectLst/>
                          <a:latin typeface="+mn-lt"/>
                        </a:rPr>
                        <a:t>Admissions with diabetes with short-term complications per 100,000 population, age 18 and over</a:t>
                      </a:r>
                    </a:p>
                  </a:txBody>
                  <a:tcPr anchor="b"/>
                </a:tc>
                <a:tc>
                  <a:txBody>
                    <a:bodyPr/>
                    <a:lstStyle/>
                    <a:p>
                      <a:pPr algn="ctr"/>
                      <a:r>
                        <a:rPr lang="en-US" sz="1800" dirty="0" smtClean="0"/>
                        <a:t>Same</a:t>
                      </a:r>
                      <a:endParaRPr lang="en-US" sz="1800" dirty="0"/>
                    </a:p>
                  </a:txBody>
                  <a:tcPr/>
                </a:tc>
                <a:tc>
                  <a:txBody>
                    <a:bodyPr/>
                    <a:lstStyle/>
                    <a:p>
                      <a:pPr algn="ctr"/>
                      <a:r>
                        <a:rPr lang="en-US" sz="1800" dirty="0" smtClean="0"/>
                        <a:t>Narrowing</a:t>
                      </a:r>
                      <a:endParaRPr lang="en-US" sz="1800" dirty="0"/>
                    </a:p>
                  </a:txBody>
                  <a:tcPr/>
                </a:tc>
                <a:extLst>
                  <a:ext uri="{0D108BD9-81ED-4DB2-BD59-A6C34878D82A}">
                    <a16:rowId xmlns:a16="http://schemas.microsoft.com/office/drawing/2014/main" val="10002"/>
                  </a:ext>
                </a:extLst>
              </a:tr>
              <a:tr h="0">
                <a:tc>
                  <a:txBody>
                    <a:bodyPr/>
                    <a:lstStyle/>
                    <a:p>
                      <a:pPr algn="l" fontAlgn="b"/>
                      <a:r>
                        <a:rPr lang="en-US" sz="1800" b="0" i="0" u="none" strike="noStrike">
                          <a:solidFill>
                            <a:srgbClr val="000000"/>
                          </a:solidFill>
                          <a:effectLst/>
                          <a:latin typeface="+mn-lt"/>
                        </a:rPr>
                        <a:t>Admissions with diabetes with short-term complications per 100,000 population, ages 6-17</a:t>
                      </a:r>
                    </a:p>
                  </a:txBody>
                  <a:tcPr anchor="b"/>
                </a:tc>
                <a:tc>
                  <a:txBody>
                    <a:bodyPr/>
                    <a:lstStyle/>
                    <a:p>
                      <a:pPr algn="ctr"/>
                      <a:r>
                        <a:rPr lang="en-US" sz="1800" dirty="0" smtClean="0"/>
                        <a:t>Better</a:t>
                      </a:r>
                      <a:endParaRPr lang="en-US" sz="1800" dirty="0"/>
                    </a:p>
                  </a:txBody>
                  <a:tcPr/>
                </a:tc>
                <a:tc>
                  <a:txBody>
                    <a:bodyPr/>
                    <a:lstStyle/>
                    <a:p>
                      <a:pPr algn="ctr"/>
                      <a:r>
                        <a:rPr lang="en-US" sz="1800" smtClean="0"/>
                        <a:t>No Change</a:t>
                      </a:r>
                      <a:endParaRPr lang="en-US" sz="1800" dirty="0"/>
                    </a:p>
                  </a:txBody>
                  <a:tcPr/>
                </a:tc>
                <a:extLst>
                  <a:ext uri="{0D108BD9-81ED-4DB2-BD59-A6C34878D82A}">
                    <a16:rowId xmlns:a16="http://schemas.microsoft.com/office/drawing/2014/main" val="10003"/>
                  </a:ext>
                </a:extLst>
              </a:tr>
              <a:tr h="0">
                <a:tc>
                  <a:txBody>
                    <a:bodyPr/>
                    <a:lstStyle/>
                    <a:p>
                      <a:pPr algn="l" fontAlgn="b"/>
                      <a:r>
                        <a:rPr lang="en-US" sz="1800" b="0" i="0" u="none" strike="noStrike">
                          <a:solidFill>
                            <a:srgbClr val="000000"/>
                          </a:solidFill>
                          <a:effectLst/>
                          <a:latin typeface="+mn-lt"/>
                        </a:rPr>
                        <a:t>Admissions with diabetes with long-term complications per 100,000 population, age 18 and over</a:t>
                      </a:r>
                    </a:p>
                  </a:txBody>
                  <a:tcPr anchor="b"/>
                </a:tc>
                <a:tc>
                  <a:txBody>
                    <a:bodyPr/>
                    <a:lstStyle/>
                    <a:p>
                      <a:pPr algn="ctr"/>
                      <a:r>
                        <a:rPr lang="en-US" sz="1800" dirty="0" smtClean="0"/>
                        <a:t>Worse</a:t>
                      </a:r>
                      <a:endParaRPr lang="en-US" sz="1800" dirty="0"/>
                    </a:p>
                  </a:txBody>
                  <a:tcPr/>
                </a:tc>
                <a:tc>
                  <a:txBody>
                    <a:bodyPr/>
                    <a:lstStyle/>
                    <a:p>
                      <a:pPr algn="ctr"/>
                      <a:r>
                        <a:rPr lang="en-US" sz="1800" dirty="0" smtClean="0"/>
                        <a:t>Narrowing</a:t>
                      </a:r>
                      <a:endParaRPr lang="en-US" sz="1800" dirty="0"/>
                    </a:p>
                  </a:txBody>
                  <a:tcPr/>
                </a:tc>
                <a:extLst>
                  <a:ext uri="{0D108BD9-81ED-4DB2-BD59-A6C34878D82A}">
                    <a16:rowId xmlns:a16="http://schemas.microsoft.com/office/drawing/2014/main" val="10004"/>
                  </a:ext>
                </a:extLst>
              </a:tr>
              <a:tr h="0">
                <a:tc>
                  <a:txBody>
                    <a:bodyPr/>
                    <a:lstStyle/>
                    <a:p>
                      <a:pPr algn="l" fontAlgn="b"/>
                      <a:r>
                        <a:rPr lang="en-US" sz="1800" b="0" i="0" u="none" strike="noStrike" dirty="0">
                          <a:solidFill>
                            <a:srgbClr val="000000"/>
                          </a:solidFill>
                          <a:effectLst/>
                          <a:latin typeface="+mn-lt"/>
                        </a:rPr>
                        <a:t>Adjusted incident rates of end stage renal disease (ESRD) due to diabetes per million population</a:t>
                      </a:r>
                    </a:p>
                  </a:txBody>
                  <a:tcPr anchor="b"/>
                </a:tc>
                <a:tc>
                  <a:txBody>
                    <a:bodyPr/>
                    <a:lstStyle/>
                    <a:p>
                      <a:pPr algn="ctr"/>
                      <a:r>
                        <a:rPr lang="en-US" sz="1800" dirty="0" smtClean="0"/>
                        <a:t>Worse</a:t>
                      </a:r>
                      <a:endParaRPr lang="en-US" sz="1800" dirty="0"/>
                    </a:p>
                  </a:txBody>
                  <a:tcPr/>
                </a:tc>
                <a:tc>
                  <a:txBody>
                    <a:bodyPr/>
                    <a:lstStyle/>
                    <a:p>
                      <a:pPr algn="ctr"/>
                      <a:r>
                        <a:rPr lang="en-US" sz="1800" dirty="0" smtClean="0"/>
                        <a:t>No Change</a:t>
                      </a:r>
                      <a:endParaRPr lang="en-US" sz="18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010207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smtClean="0"/>
              <a:t>Hospital admissions for uncontrolled diabetes without complications per 100,000 population, age 18 and over, by race/ethnicity, 2001-2012</a:t>
            </a:r>
            <a:endParaRPr lang="en-US" dirty="0"/>
          </a:p>
        </p:txBody>
      </p:sp>
      <p:sp>
        <p:nvSpPr>
          <p:cNvPr id="14" name="TextBox 13"/>
          <p:cNvSpPr txBox="1"/>
          <p:nvPr/>
        </p:nvSpPr>
        <p:spPr>
          <a:xfrm>
            <a:off x="457200" y="5486400"/>
            <a:ext cx="8229600" cy="707886"/>
          </a:xfrm>
          <a:prstGeom prst="rect">
            <a:avLst/>
          </a:prstGeom>
          <a:noFill/>
        </p:spPr>
        <p:txBody>
          <a:bodyPr wrap="square" rtlCol="0">
            <a:spAutoFit/>
          </a:bodyPr>
          <a:lstStyle/>
          <a:p>
            <a:r>
              <a:rPr lang="en-US" sz="1000" b="1" dirty="0"/>
              <a:t>Source: </a:t>
            </a:r>
            <a:r>
              <a:rPr lang="en-US" sz="1000" dirty="0"/>
              <a:t>Agency for Healthcare Research and Quality, Healthcare Cost </a:t>
            </a:r>
            <a:r>
              <a:rPr lang="en-US" sz="1000" dirty="0" smtClean="0"/>
              <a:t>and Utilization </a:t>
            </a:r>
            <a:r>
              <a:rPr lang="en-US" sz="1000" dirty="0"/>
              <a:t>Project, State Inpatient Databases, 2001‐2012 disparities </a:t>
            </a:r>
            <a:r>
              <a:rPr lang="en-US" sz="1000" dirty="0" smtClean="0"/>
              <a:t>analysis files </a:t>
            </a:r>
            <a:r>
              <a:rPr lang="en-US" sz="1000" dirty="0"/>
              <a:t>and AHRQ Quality Indicators, modified version 4.4</a:t>
            </a:r>
            <a:r>
              <a:rPr lang="en-US" sz="1000" dirty="0" smtClean="0"/>
              <a:t>.</a:t>
            </a:r>
          </a:p>
          <a:p>
            <a:r>
              <a:rPr lang="en-US" sz="1000" b="1" dirty="0" smtClean="0"/>
              <a:t>Denominator</a:t>
            </a:r>
            <a:r>
              <a:rPr lang="en-US" sz="1000" b="1" dirty="0"/>
              <a:t>:</a:t>
            </a:r>
            <a:r>
              <a:rPr lang="en-US" sz="1000" dirty="0"/>
              <a:t> </a:t>
            </a:r>
            <a:r>
              <a:rPr lang="en-US" sz="1000" dirty="0" smtClean="0"/>
              <a:t>U.S. resident population age 18 and over.</a:t>
            </a:r>
            <a:endParaRPr lang="en-US" sz="1000" dirty="0"/>
          </a:p>
          <a:p>
            <a:r>
              <a:rPr lang="en-US" sz="1000" b="1" dirty="0"/>
              <a:t>Note:</a:t>
            </a:r>
            <a:r>
              <a:rPr lang="en-US" sz="1000" dirty="0"/>
              <a:t> For this measure, lower rates are better. </a:t>
            </a:r>
          </a:p>
        </p:txBody>
      </p:sp>
      <p:graphicFrame>
        <p:nvGraphicFramePr>
          <p:cNvPr id="4" name="Chart 3"/>
          <p:cNvGraphicFramePr/>
          <p:nvPr>
            <p:extLst>
              <p:ext uri="{D42A27DB-BD31-4B8C-83A1-F6EECF244321}">
                <p14:modId xmlns:p14="http://schemas.microsoft.com/office/powerpoint/2010/main" val="3710084881"/>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a:off x="1371600" y="4754880"/>
            <a:ext cx="7269480" cy="0"/>
          </a:xfrm>
          <a:prstGeom prst="line">
            <a:avLst/>
          </a:prstGeom>
          <a:ln w="19050">
            <a:solidFill>
              <a:srgbClr val="FF0000"/>
            </a:solidFill>
            <a:prstDash val="dash"/>
          </a:ln>
          <a:effectLst/>
        </p:spPr>
        <p:style>
          <a:lnRef idx="2">
            <a:schemeClr val="accent2"/>
          </a:lnRef>
          <a:fillRef idx="0">
            <a:schemeClr val="accent2"/>
          </a:fillRef>
          <a:effectRef idx="1">
            <a:schemeClr val="accent2"/>
          </a:effectRef>
          <a:fontRef idx="minor">
            <a:schemeClr val="tx1"/>
          </a:fontRef>
        </p:style>
      </p:cxnSp>
      <p:sp>
        <p:nvSpPr>
          <p:cNvPr id="7" name="TextBox 1"/>
          <p:cNvSpPr txBox="1"/>
          <p:nvPr/>
        </p:nvSpPr>
        <p:spPr>
          <a:xfrm>
            <a:off x="1417320" y="4566920"/>
            <a:ext cx="3291840" cy="164592"/>
          </a:xfrm>
          <a:prstGeom prst="rect">
            <a:avLst/>
          </a:prstGeom>
          <a:ln>
            <a:solidFill>
              <a:schemeClr val="tx1"/>
            </a:solidFill>
          </a:ln>
        </p:spPr>
        <p:txBody>
          <a:bodyPr wrap="square" t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smtClean="0"/>
              <a:t>2008 Achievable Benchmark: 5 per 100,000 Population</a:t>
            </a:r>
            <a:endParaRPr lang="en-US" sz="1000" dirty="0"/>
          </a:p>
        </p:txBody>
      </p:sp>
    </p:spTree>
    <p:extLst>
      <p:ext uri="{BB962C8B-B14F-4D97-AF65-F5344CB8AC3E}">
        <p14:creationId xmlns:p14="http://schemas.microsoft.com/office/powerpoint/2010/main" val="2746751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 </a:t>
            </a:r>
            <a:r>
              <a:rPr lang="en-US" dirty="0"/>
              <a:t>1: </a:t>
            </a:r>
            <a:r>
              <a:rPr lang="en-US" dirty="0" smtClean="0"/>
              <a:t>Overviews </a:t>
            </a:r>
            <a:r>
              <a:rPr lang="en-US" dirty="0"/>
              <a:t>of the Report </a:t>
            </a:r>
            <a:r>
              <a:rPr lang="en-US" dirty="0" smtClean="0"/>
              <a:t>and </a:t>
            </a:r>
            <a:r>
              <a:rPr lang="en-US" dirty="0"/>
              <a:t>the Hispanic Population</a:t>
            </a:r>
            <a:br>
              <a:rPr lang="en-US" dirty="0"/>
            </a:br>
            <a:endParaRPr lang="en-US" dirty="0"/>
          </a:p>
        </p:txBody>
      </p:sp>
      <p:sp>
        <p:nvSpPr>
          <p:cNvPr id="5" name="Content Placeholder 4"/>
          <p:cNvSpPr>
            <a:spLocks noGrp="1"/>
          </p:cNvSpPr>
          <p:nvPr>
            <p:ph type="body" idx="1"/>
          </p:nvPr>
        </p:nvSpPr>
        <p:spPr/>
        <p:txBody>
          <a:bodyPr>
            <a:normAutofit/>
          </a:bodyPr>
          <a:lstStyle/>
          <a:p>
            <a:r>
              <a:rPr lang="en-US" dirty="0"/>
              <a:t>National Healthcare Quality and Disparities </a:t>
            </a:r>
            <a:r>
              <a:rPr lang="en-US" dirty="0" smtClean="0"/>
              <a:t>Report</a:t>
            </a:r>
          </a:p>
          <a:p>
            <a:r>
              <a:rPr lang="en-US" dirty="0" err="1" smtClean="0"/>
              <a:t>Chartbook</a:t>
            </a:r>
            <a:r>
              <a:rPr lang="en-US" dirty="0" smtClean="0"/>
              <a:t> </a:t>
            </a:r>
            <a:r>
              <a:rPr lang="en-US" dirty="0"/>
              <a:t>on Health Care for Hispanics </a:t>
            </a:r>
          </a:p>
        </p:txBody>
      </p:sp>
    </p:spTree>
    <p:extLst>
      <p:ext uri="{BB962C8B-B14F-4D97-AF65-F5344CB8AC3E}">
        <p14:creationId xmlns:p14="http://schemas.microsoft.com/office/powerpoint/2010/main" val="10709929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t>New cases of end stage renal disease due to diabetes, per million population, by ethnicity, 2003-2012</a:t>
            </a:r>
            <a:endParaRPr lang="en-US" sz="1800"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1278454954"/>
              </p:ext>
            </p:extLst>
          </p:nvPr>
        </p:nvGraphicFramePr>
        <p:xfrm>
          <a:off x="457200" y="1463039"/>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7200" y="5669280"/>
            <a:ext cx="8229600" cy="553998"/>
          </a:xfrm>
          <a:prstGeom prst="rect">
            <a:avLst/>
          </a:prstGeom>
          <a:noFill/>
        </p:spPr>
        <p:txBody>
          <a:bodyPr wrap="square" rtlCol="0">
            <a:spAutoFit/>
          </a:bodyPr>
          <a:lstStyle/>
          <a:p>
            <a:r>
              <a:rPr lang="en-US" sz="1000" b="1" dirty="0" smtClean="0"/>
              <a:t>Source</a:t>
            </a:r>
            <a:r>
              <a:rPr lang="en-US" sz="1000" b="1" dirty="0"/>
              <a:t>: </a:t>
            </a:r>
            <a:r>
              <a:rPr lang="en-US" sz="1000" dirty="0"/>
              <a:t>National Institute of Diabetes and Digestive and Kidney Diseases, U.S. Renal Data System, </a:t>
            </a:r>
            <a:r>
              <a:rPr lang="en-US" sz="1000" dirty="0" smtClean="0"/>
              <a:t>2003-2012.</a:t>
            </a:r>
            <a:endParaRPr lang="en-US" sz="1000" dirty="0"/>
          </a:p>
          <a:p>
            <a:r>
              <a:rPr lang="en-US" sz="1000" b="1" dirty="0"/>
              <a:t>Denominator: </a:t>
            </a:r>
            <a:r>
              <a:rPr lang="en-US" sz="1000" dirty="0"/>
              <a:t>U.S. resident population.</a:t>
            </a:r>
          </a:p>
          <a:p>
            <a:r>
              <a:rPr lang="en-US" sz="1000" b="1" dirty="0"/>
              <a:t>Note:</a:t>
            </a:r>
            <a:r>
              <a:rPr lang="en-US" sz="1000" dirty="0"/>
              <a:t> For this measure, lower rates are better. Rates are adjusted by </a:t>
            </a:r>
            <a:r>
              <a:rPr lang="en-US" sz="1000" dirty="0" smtClean="0"/>
              <a:t>age</a:t>
            </a:r>
            <a:r>
              <a:rPr lang="en-US" sz="1000" dirty="0"/>
              <a:t>, sex, and interactions of age and sex. </a:t>
            </a:r>
          </a:p>
        </p:txBody>
      </p:sp>
    </p:spTree>
    <p:extLst>
      <p:ext uri="{BB962C8B-B14F-4D97-AF65-F5344CB8AC3E}">
        <p14:creationId xmlns:p14="http://schemas.microsoft.com/office/powerpoint/2010/main" val="36434227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Suicide Prevention and Mental Health Care</a:t>
            </a:r>
            <a:endParaRPr lang="en-US" dirty="0"/>
          </a:p>
        </p:txBody>
      </p:sp>
      <p:sp>
        <p:nvSpPr>
          <p:cNvPr id="2" name="Text Placeholder 1"/>
          <p:cNvSpPr>
            <a:spLocks noGrp="1"/>
          </p:cNvSpPr>
          <p:nvPr>
            <p:ph type="body" idx="1"/>
          </p:nvPr>
        </p:nvSpPr>
        <p:spPr/>
        <p:txBody>
          <a:bodyPr>
            <a:normAutofit/>
          </a:bodyPr>
          <a:lstStyle/>
          <a:p>
            <a:r>
              <a:rPr lang="en-US" dirty="0"/>
              <a:t>National Healthcare Quality and Disparities Report</a:t>
            </a:r>
          </a:p>
          <a:p>
            <a:r>
              <a:rPr lang="en-US" dirty="0" err="1"/>
              <a:t>Chartbook</a:t>
            </a:r>
            <a:r>
              <a:rPr lang="en-US" dirty="0"/>
              <a:t> on Health Care for Hispanics</a:t>
            </a:r>
          </a:p>
          <a:p>
            <a:r>
              <a:rPr lang="en-US" dirty="0"/>
              <a:t>Part 2: Trends in Priorities of the Heckler Report</a:t>
            </a:r>
          </a:p>
        </p:txBody>
      </p:sp>
    </p:spTree>
    <p:extLst>
      <p:ext uri="{BB962C8B-B14F-4D97-AF65-F5344CB8AC3E}">
        <p14:creationId xmlns:p14="http://schemas.microsoft.com/office/powerpoint/2010/main" val="14981749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Mental Health Care for Hispanics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72234251"/>
              </p:ext>
            </p:extLst>
          </p:nvPr>
        </p:nvGraphicFramePr>
        <p:xfrm>
          <a:off x="457200" y="1524000"/>
          <a:ext cx="8229600" cy="4053840"/>
        </p:xfrm>
        <a:graphic>
          <a:graphicData uri="http://schemas.openxmlformats.org/drawingml/2006/table">
            <a:tbl>
              <a:tblPr firstRow="1" bandRow="1">
                <a:tableStyleId>{5C22544A-7EE6-4342-B048-85BDC9FD1C3A}</a:tableStyleId>
              </a:tblPr>
              <a:tblGrid>
                <a:gridCol w="493776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tblGrid>
              <a:tr h="0">
                <a:tc>
                  <a:txBody>
                    <a:bodyPr/>
                    <a:lstStyle/>
                    <a:p>
                      <a:r>
                        <a:rPr lang="en-US" sz="1800" dirty="0" smtClean="0"/>
                        <a:t>Measure</a:t>
                      </a:r>
                      <a:endParaRPr lang="en-US" sz="1800" dirty="0"/>
                    </a:p>
                  </a:txBody>
                  <a:tcPr anchor="b"/>
                </a:tc>
                <a:tc>
                  <a:txBody>
                    <a:bodyPr/>
                    <a:lstStyle/>
                    <a:p>
                      <a:pPr algn="ctr"/>
                      <a:r>
                        <a:rPr lang="en-US" dirty="0" smtClean="0"/>
                        <a:t>Most Recent </a:t>
                      </a:r>
                      <a:r>
                        <a:rPr lang="en-US" sz="1800" dirty="0" smtClean="0"/>
                        <a:t>Disparity</a:t>
                      </a:r>
                      <a:endParaRPr lang="en-US" sz="1800" dirty="0"/>
                    </a:p>
                  </a:txBody>
                  <a:tcPr/>
                </a:tc>
                <a:tc>
                  <a:txBody>
                    <a:bodyPr/>
                    <a:lstStyle/>
                    <a:p>
                      <a:pPr algn="ctr"/>
                      <a:r>
                        <a:rPr lang="en-US" sz="1800" dirty="0" smtClean="0"/>
                        <a:t>Disparity Change</a:t>
                      </a:r>
                      <a:endParaRPr lang="en-US" sz="1800" dirty="0"/>
                    </a:p>
                  </a:txBody>
                  <a:tcPr/>
                </a:tc>
                <a:extLst>
                  <a:ext uri="{0D108BD9-81ED-4DB2-BD59-A6C34878D82A}">
                    <a16:rowId xmlns:a16="http://schemas.microsoft.com/office/drawing/2014/main" val="10000"/>
                  </a:ext>
                </a:extLst>
              </a:tr>
              <a:tr h="0">
                <a:tc>
                  <a:txBody>
                    <a:bodyPr/>
                    <a:lstStyle/>
                    <a:p>
                      <a:pPr algn="l" fontAlgn="b"/>
                      <a:r>
                        <a:rPr lang="en-US" sz="2000" b="0" i="0" u="none" strike="noStrike" dirty="0">
                          <a:solidFill>
                            <a:srgbClr val="000000"/>
                          </a:solidFill>
                          <a:effectLst/>
                          <a:latin typeface="+mn-lt"/>
                        </a:rPr>
                        <a:t>Adults who received mental health treatment or counseling in the last 12 months</a:t>
                      </a:r>
                    </a:p>
                  </a:txBody>
                  <a:tcPr/>
                </a:tc>
                <a:tc>
                  <a:txBody>
                    <a:bodyPr/>
                    <a:lstStyle/>
                    <a:p>
                      <a:pPr algn="ctr"/>
                      <a:r>
                        <a:rPr lang="en-US" sz="1800" dirty="0" smtClean="0"/>
                        <a:t>Worse</a:t>
                      </a:r>
                      <a:endParaRPr lang="en-US" sz="1800" dirty="0"/>
                    </a:p>
                  </a:txBody>
                  <a:tcPr/>
                </a:tc>
                <a:tc>
                  <a:txBody>
                    <a:bodyPr/>
                    <a:lstStyle/>
                    <a:p>
                      <a:pPr algn="ctr"/>
                      <a:r>
                        <a:rPr lang="en-US" sz="1800" smtClean="0"/>
                        <a:t>No Change</a:t>
                      </a:r>
                      <a:endParaRPr lang="en-US" sz="1800" dirty="0"/>
                    </a:p>
                  </a:txBody>
                  <a:tcPr/>
                </a:tc>
                <a:extLst>
                  <a:ext uri="{0D108BD9-81ED-4DB2-BD59-A6C34878D82A}">
                    <a16:rowId xmlns:a16="http://schemas.microsoft.com/office/drawing/2014/main" val="10001"/>
                  </a:ext>
                </a:extLst>
              </a:tr>
              <a:tr h="0">
                <a:tc>
                  <a:txBody>
                    <a:bodyPr/>
                    <a:lstStyle/>
                    <a:p>
                      <a:pPr algn="l" fontAlgn="b"/>
                      <a:r>
                        <a:rPr lang="en-US" sz="2000" b="0" i="0" u="none" strike="noStrike" dirty="0">
                          <a:solidFill>
                            <a:srgbClr val="000000"/>
                          </a:solidFill>
                          <a:effectLst/>
                          <a:latin typeface="+mn-lt"/>
                        </a:rPr>
                        <a:t>Adults with a major depressive </a:t>
                      </a:r>
                      <a:r>
                        <a:rPr lang="en-US" sz="2000" b="0" i="0" u="none" strike="noStrike" dirty="0" smtClean="0">
                          <a:solidFill>
                            <a:srgbClr val="000000"/>
                          </a:solidFill>
                          <a:effectLst/>
                          <a:latin typeface="+mn-lt"/>
                        </a:rPr>
                        <a:t>episode </a:t>
                      </a:r>
                      <a:r>
                        <a:rPr lang="en-US" sz="2000" b="0" i="0" u="none" strike="noStrike" dirty="0">
                          <a:solidFill>
                            <a:srgbClr val="000000"/>
                          </a:solidFill>
                          <a:effectLst/>
                          <a:latin typeface="+mn-lt"/>
                        </a:rPr>
                        <a:t>in the last 12 months who received treatment</a:t>
                      </a:r>
                    </a:p>
                  </a:txBody>
                  <a:tcPr/>
                </a:tc>
                <a:tc>
                  <a:txBody>
                    <a:bodyPr/>
                    <a:lstStyle/>
                    <a:p>
                      <a:pPr algn="ctr"/>
                      <a:r>
                        <a:rPr lang="en-US" sz="1800" smtClean="0"/>
                        <a:t>Worse</a:t>
                      </a:r>
                      <a:endParaRPr lang="en-US" sz="1800" dirty="0"/>
                    </a:p>
                  </a:txBody>
                  <a:tcPr/>
                </a:tc>
                <a:tc>
                  <a:txBody>
                    <a:bodyPr/>
                    <a:lstStyle/>
                    <a:p>
                      <a:pPr algn="ctr"/>
                      <a:r>
                        <a:rPr lang="en-US" sz="1800" dirty="0" smtClean="0"/>
                        <a:t>No Change</a:t>
                      </a:r>
                      <a:endParaRPr lang="en-US" sz="1800" dirty="0"/>
                    </a:p>
                  </a:txBody>
                  <a:tcPr/>
                </a:tc>
                <a:extLst>
                  <a:ext uri="{0D108BD9-81ED-4DB2-BD59-A6C34878D82A}">
                    <a16:rowId xmlns:a16="http://schemas.microsoft.com/office/drawing/2014/main" val="10002"/>
                  </a:ext>
                </a:extLst>
              </a:tr>
              <a:tr h="0">
                <a:tc>
                  <a:txBody>
                    <a:bodyPr/>
                    <a:lstStyle/>
                    <a:p>
                      <a:pPr algn="l" fontAlgn="b"/>
                      <a:r>
                        <a:rPr lang="en-US" sz="2000" b="0" i="0" u="none" strike="noStrike" dirty="0">
                          <a:solidFill>
                            <a:srgbClr val="000000"/>
                          </a:solidFill>
                          <a:effectLst/>
                          <a:latin typeface="+mn-lt"/>
                        </a:rPr>
                        <a:t>Children ages 12-17 with a major depressive episode in the last 12 months who received </a:t>
                      </a:r>
                      <a:r>
                        <a:rPr lang="en-US" sz="2000" b="0" i="0" u="none" strike="noStrike" dirty="0" smtClean="0">
                          <a:solidFill>
                            <a:srgbClr val="000000"/>
                          </a:solidFill>
                          <a:effectLst/>
                          <a:latin typeface="+mn-lt"/>
                        </a:rPr>
                        <a:t>treatment</a:t>
                      </a:r>
                      <a:endParaRPr lang="en-US" sz="2000" b="0" i="0" u="none" strike="noStrike" dirty="0">
                        <a:solidFill>
                          <a:srgbClr val="000000"/>
                        </a:solidFill>
                        <a:effectLst/>
                        <a:latin typeface="+mn-lt"/>
                      </a:endParaRPr>
                    </a:p>
                  </a:txBody>
                  <a:tcPr/>
                </a:tc>
                <a:tc>
                  <a:txBody>
                    <a:bodyPr/>
                    <a:lstStyle/>
                    <a:p>
                      <a:pPr algn="ctr"/>
                      <a:r>
                        <a:rPr lang="en-US" sz="1800" dirty="0" smtClean="0"/>
                        <a:t>Worse</a:t>
                      </a:r>
                      <a:endParaRPr lang="en-US" sz="1800" dirty="0"/>
                    </a:p>
                  </a:txBody>
                  <a:tcPr/>
                </a:tc>
                <a:tc>
                  <a:txBody>
                    <a:bodyPr/>
                    <a:lstStyle/>
                    <a:p>
                      <a:pPr algn="ctr"/>
                      <a:r>
                        <a:rPr lang="en-US" sz="1800" dirty="0" smtClean="0"/>
                        <a:t>No Change</a:t>
                      </a:r>
                      <a:endParaRPr lang="en-US" sz="1800" dirty="0"/>
                    </a:p>
                  </a:txBody>
                  <a:tcPr/>
                </a:tc>
                <a:extLst>
                  <a:ext uri="{0D108BD9-81ED-4DB2-BD59-A6C34878D82A}">
                    <a16:rowId xmlns:a16="http://schemas.microsoft.com/office/drawing/2014/main" val="10003"/>
                  </a:ext>
                </a:extLst>
              </a:tr>
              <a:tr h="0">
                <a:tc>
                  <a:txBody>
                    <a:bodyPr/>
                    <a:lstStyle/>
                    <a:p>
                      <a:pPr algn="l" fontAlgn="b"/>
                      <a:r>
                        <a:rPr lang="en-US" sz="2000" b="0" i="0" u="none" strike="noStrike" dirty="0">
                          <a:solidFill>
                            <a:srgbClr val="000000"/>
                          </a:solidFill>
                          <a:effectLst/>
                          <a:latin typeface="+mn-lt"/>
                        </a:rPr>
                        <a:t>Suicide deaths per 100,000 population</a:t>
                      </a:r>
                    </a:p>
                  </a:txBody>
                  <a:tcPr/>
                </a:tc>
                <a:tc>
                  <a:txBody>
                    <a:bodyPr/>
                    <a:lstStyle/>
                    <a:p>
                      <a:pPr algn="ctr"/>
                      <a:r>
                        <a:rPr lang="en-US" sz="1800" dirty="0" smtClean="0"/>
                        <a:t>Better</a:t>
                      </a:r>
                      <a:endParaRPr lang="en-US" sz="1800" dirty="0"/>
                    </a:p>
                  </a:txBody>
                  <a:tcPr/>
                </a:tc>
                <a:tc>
                  <a:txBody>
                    <a:bodyPr/>
                    <a:lstStyle/>
                    <a:p>
                      <a:pPr algn="ctr"/>
                      <a:r>
                        <a:rPr lang="en-US" sz="1800" dirty="0" smtClean="0"/>
                        <a:t>Narrowing</a:t>
                      </a:r>
                      <a:endParaRPr lang="en-US" sz="18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176468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Adults with a major depressive episode in the past year who received treatment for depression in the past year, by race/ethnicity, 2008-2012</a:t>
            </a:r>
            <a:endParaRPr lang="en-US" sz="2000"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895721089"/>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57200" y="5486400"/>
            <a:ext cx="8229600" cy="1015663"/>
          </a:xfrm>
          <a:prstGeom prst="rect">
            <a:avLst/>
          </a:prstGeom>
          <a:noFill/>
        </p:spPr>
        <p:txBody>
          <a:bodyPr wrap="square" rtlCol="0">
            <a:spAutoFit/>
          </a:bodyPr>
          <a:lstStyle/>
          <a:p>
            <a:r>
              <a:rPr lang="en-US" sz="1000" b="1" dirty="0" smtClean="0"/>
              <a:t>Source: </a:t>
            </a:r>
            <a:r>
              <a:rPr lang="en-US" sz="1000" dirty="0" smtClean="0"/>
              <a:t>Substance </a:t>
            </a:r>
            <a:r>
              <a:rPr lang="en-US" sz="1000" dirty="0"/>
              <a:t>Abuse and Mental Health Services Administration, National Survey on Drug Use and Health, 2008-2012</a:t>
            </a:r>
            <a:r>
              <a:rPr lang="en-US" sz="1000" dirty="0" smtClean="0"/>
              <a:t>.</a:t>
            </a:r>
          </a:p>
          <a:p>
            <a:r>
              <a:rPr lang="en-US" sz="1000" b="1" dirty="0"/>
              <a:t>Denominator:</a:t>
            </a:r>
            <a:r>
              <a:rPr lang="en-US" sz="1000" dirty="0"/>
              <a:t> Adults age 18 and over </a:t>
            </a:r>
            <a:r>
              <a:rPr lang="en-US" sz="1000" dirty="0" smtClean="0"/>
              <a:t>with </a:t>
            </a:r>
            <a:r>
              <a:rPr lang="en-US" sz="1000" dirty="0"/>
              <a:t>a major depressive episode in the past year</a:t>
            </a:r>
            <a:r>
              <a:rPr lang="en-US" sz="1000" dirty="0" smtClean="0"/>
              <a:t>.</a:t>
            </a:r>
          </a:p>
          <a:p>
            <a:r>
              <a:rPr lang="en-US" sz="1000" b="1" dirty="0" smtClean="0"/>
              <a:t>Note: </a:t>
            </a:r>
            <a:r>
              <a:rPr lang="en-US" sz="1000" dirty="0"/>
              <a:t>Major depressive episode is defined as a period of at least 2 weeks when a person experienced a depressed mood or loss of interest or pleasure in daily activities and had a majority of the symptoms of depression described in the fourth edition of the </a:t>
            </a:r>
            <a:r>
              <a:rPr lang="en-US" sz="1000" i="1" dirty="0"/>
              <a:t>Diagnostic and Statistical Manual of Mental Disorders</a:t>
            </a:r>
            <a:r>
              <a:rPr lang="en-US" sz="1000" dirty="0"/>
              <a:t>. Treatment for depression is defined as seeing or talking to a medical doctor or other professional or using prescription medication in the past year for depression. </a:t>
            </a:r>
          </a:p>
        </p:txBody>
      </p:sp>
    </p:spTree>
    <p:extLst>
      <p:ext uri="{BB962C8B-B14F-4D97-AF65-F5344CB8AC3E}">
        <p14:creationId xmlns:p14="http://schemas.microsoft.com/office/powerpoint/2010/main" val="27082695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dirty="0" smtClean="0"/>
              <a:t>Adolescents with a major depressive episode in the past year who received treatment for depression in the past year, by race/ethnicity, 2008-2012</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449835462"/>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13" name="Content Placeholder 3"/>
          <p:cNvSpPr>
            <a:spLocks noGrp="1"/>
          </p:cNvSpPr>
          <p:nvPr>
            <p:ph sz="half" idx="2"/>
          </p:nvPr>
        </p:nvSpPr>
        <p:spPr>
          <a:xfrm>
            <a:off x="457200" y="5486400"/>
            <a:ext cx="8229600" cy="1097280"/>
          </a:xfrm>
        </p:spPr>
        <p:txBody>
          <a:bodyPr>
            <a:normAutofit/>
          </a:bodyPr>
          <a:lstStyle/>
          <a:p>
            <a:pPr marL="0" indent="0">
              <a:spcBef>
                <a:spcPts val="0"/>
              </a:spcBef>
              <a:buNone/>
            </a:pPr>
            <a:r>
              <a:rPr lang="en-US" sz="1000" b="1" dirty="0" smtClean="0"/>
              <a:t>Source:</a:t>
            </a:r>
            <a:r>
              <a:rPr lang="en-US" sz="1000" dirty="0" smtClean="0"/>
              <a:t> Substance Abuse and Mental Health Services Administration, National Survey on Drug Use and Health, 2008-2012.</a:t>
            </a:r>
          </a:p>
          <a:p>
            <a:pPr marL="0" indent="0">
              <a:spcBef>
                <a:spcPts val="0"/>
              </a:spcBef>
              <a:buNone/>
            </a:pPr>
            <a:r>
              <a:rPr lang="en-US" sz="1000" b="1" dirty="0" smtClean="0"/>
              <a:t>Denominator:</a:t>
            </a:r>
            <a:r>
              <a:rPr lang="en-US" sz="1000" dirty="0" smtClean="0"/>
              <a:t> Adolescents ages 12-17 with a major depressive episode in the past year.</a:t>
            </a:r>
          </a:p>
          <a:p>
            <a:pPr marL="0" indent="0">
              <a:spcBef>
                <a:spcPts val="0"/>
              </a:spcBef>
              <a:buNone/>
            </a:pPr>
            <a:r>
              <a:rPr lang="en-US" sz="1000" b="1" dirty="0" smtClean="0"/>
              <a:t>Note:</a:t>
            </a:r>
            <a:r>
              <a:rPr lang="en-US" sz="1000" dirty="0" smtClean="0"/>
              <a:t> Major depressive episode is defined as a period of at least 2 weeks when a person experienced a depressed mood or loss of interest or pleasure in daily activities and had a majority of the symptoms of depression described in the fourth edition of the </a:t>
            </a:r>
            <a:r>
              <a:rPr lang="en-US" sz="1000" i="1" dirty="0" smtClean="0"/>
              <a:t>Diagnostic and Statistical Manual of Mental Disorders</a:t>
            </a:r>
            <a:r>
              <a:rPr lang="en-US" sz="1000" dirty="0" smtClean="0"/>
              <a:t>. Treatment for depression is defined as seeing or talking to a medical doctor or other professional or using prescription medication in the past year for depression. </a:t>
            </a:r>
            <a:endParaRPr lang="en-US" sz="1000" dirty="0"/>
          </a:p>
        </p:txBody>
      </p:sp>
    </p:spTree>
    <p:extLst>
      <p:ext uri="{BB962C8B-B14F-4D97-AF65-F5344CB8AC3E}">
        <p14:creationId xmlns:p14="http://schemas.microsoft.com/office/powerpoint/2010/main" val="10818251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p:txBody>
          <a:bodyPr>
            <a:normAutofit fontScale="90000"/>
          </a:bodyPr>
          <a:lstStyle/>
          <a:p>
            <a:r>
              <a:rPr lang="en-US" altLang="en-US" smtClean="0"/>
              <a:t>AHRQ Health Care Innovations in Mental Health Care</a:t>
            </a:r>
            <a:endParaRPr lang="en-US" altLang="en-US" dirty="0">
              <a:hlinkClick r:id="rId3"/>
            </a:endParaRPr>
          </a:p>
        </p:txBody>
      </p:sp>
      <p:sp>
        <p:nvSpPr>
          <p:cNvPr id="12290" name="Rectangle 2"/>
          <p:cNvSpPr>
            <a:spLocks noGrp="1" noChangeArrowheads="1"/>
          </p:cNvSpPr>
          <p:nvPr>
            <p:ph type="body" idx="1"/>
          </p:nvPr>
        </p:nvSpPr>
        <p:spPr/>
        <p:txBody>
          <a:bodyPr>
            <a:normAutofit fontScale="92500" lnSpcReduction="10000"/>
          </a:bodyPr>
          <a:lstStyle/>
          <a:p>
            <a:pPr marL="0" indent="0">
              <a:buNone/>
            </a:pPr>
            <a:r>
              <a:rPr lang="en-US" altLang="en-US" dirty="0" smtClean="0">
                <a:hlinkClick r:id="rId3"/>
              </a:rPr>
              <a:t>University of Southern California</a:t>
            </a:r>
            <a:endParaRPr lang="en-US" altLang="en-US" dirty="0" smtClean="0"/>
          </a:p>
          <a:p>
            <a:r>
              <a:rPr lang="en-US" altLang="en-US" dirty="0" smtClean="0"/>
              <a:t>Population: Low-income Hispanic patients with diabetes</a:t>
            </a:r>
          </a:p>
          <a:p>
            <a:r>
              <a:rPr lang="en-US" altLang="en-US" dirty="0" smtClean="0"/>
              <a:t>Location: Los Angeles, California</a:t>
            </a:r>
          </a:p>
          <a:p>
            <a:r>
              <a:rPr lang="en-US" altLang="en-US" dirty="0" smtClean="0"/>
              <a:t>Intervention: Worked with two safety net clinics to offer a </a:t>
            </a:r>
            <a:r>
              <a:rPr lang="en-US" altLang="en-US" dirty="0" err="1" smtClean="0"/>
              <a:t>socioculturally</a:t>
            </a:r>
            <a:r>
              <a:rPr lang="en-US" altLang="en-US" dirty="0" smtClean="0"/>
              <a:t> tailored program to treat depression.</a:t>
            </a:r>
          </a:p>
          <a:p>
            <a:r>
              <a:rPr lang="en-US" altLang="en-US" dirty="0" smtClean="0"/>
              <a:t>Outcomes: Improved long-term adherence to antidepressant medication, reduced depression-related symptoms, and increased patient satisfaction with depression care. </a:t>
            </a:r>
            <a:endParaRPr lang="en-US" altLang="en-US" dirty="0"/>
          </a:p>
        </p:txBody>
      </p:sp>
    </p:spTree>
    <p:extLst>
      <p:ext uri="{BB962C8B-B14F-4D97-AF65-F5344CB8AC3E}">
        <p14:creationId xmlns:p14="http://schemas.microsoft.com/office/powerpoint/2010/main" val="5436922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Infant Mortality and Maternity Care</a:t>
            </a:r>
            <a:endParaRPr lang="en-US" dirty="0"/>
          </a:p>
        </p:txBody>
      </p:sp>
      <p:sp>
        <p:nvSpPr>
          <p:cNvPr id="2" name="Text Placeholder 1"/>
          <p:cNvSpPr>
            <a:spLocks noGrp="1"/>
          </p:cNvSpPr>
          <p:nvPr>
            <p:ph type="body" idx="1"/>
          </p:nvPr>
        </p:nvSpPr>
        <p:spPr/>
        <p:txBody>
          <a:bodyPr>
            <a:normAutofit/>
          </a:bodyPr>
          <a:lstStyle/>
          <a:p>
            <a:r>
              <a:rPr lang="en-US" dirty="0"/>
              <a:t>National Healthcare Quality and Disparities Report</a:t>
            </a:r>
          </a:p>
          <a:p>
            <a:r>
              <a:rPr lang="en-US" dirty="0" err="1"/>
              <a:t>Chartbook</a:t>
            </a:r>
            <a:r>
              <a:rPr lang="en-US" dirty="0"/>
              <a:t> on Health Care for Hispanics</a:t>
            </a:r>
          </a:p>
          <a:p>
            <a:r>
              <a:rPr lang="en-US" dirty="0"/>
              <a:t>Part 2: Trends in Priorities of the Heckler Report</a:t>
            </a:r>
          </a:p>
        </p:txBody>
      </p:sp>
    </p:spTree>
    <p:extLst>
      <p:ext uri="{BB962C8B-B14F-4D97-AF65-F5344CB8AC3E}">
        <p14:creationId xmlns:p14="http://schemas.microsoft.com/office/powerpoint/2010/main" val="2664487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Maternity Care for Hispanics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48931182"/>
              </p:ext>
            </p:extLst>
          </p:nvPr>
        </p:nvGraphicFramePr>
        <p:xfrm>
          <a:off x="457200" y="1447801"/>
          <a:ext cx="8229600" cy="4572000"/>
        </p:xfrm>
        <a:graphic>
          <a:graphicData uri="http://schemas.openxmlformats.org/drawingml/2006/table">
            <a:tbl>
              <a:tblPr firstRow="1" bandRow="1">
                <a:tableStyleId>{5C22544A-7EE6-4342-B048-85BDC9FD1C3A}</a:tableStyleId>
              </a:tblPr>
              <a:tblGrid>
                <a:gridCol w="493776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tblGrid>
              <a:tr h="0">
                <a:tc>
                  <a:txBody>
                    <a:bodyPr/>
                    <a:lstStyle/>
                    <a:p>
                      <a:r>
                        <a:rPr lang="en-US" sz="1800" dirty="0" smtClean="0"/>
                        <a:t>Measure</a:t>
                      </a:r>
                      <a:endParaRPr lang="en-US" sz="1800" dirty="0"/>
                    </a:p>
                  </a:txBody>
                  <a:tcPr anchor="b"/>
                </a:tc>
                <a:tc>
                  <a:txBody>
                    <a:bodyPr/>
                    <a:lstStyle/>
                    <a:p>
                      <a:pPr algn="ctr"/>
                      <a:r>
                        <a:rPr lang="en-US" sz="1800" dirty="0" smtClean="0"/>
                        <a:t>Most Recent Disparity</a:t>
                      </a:r>
                      <a:endParaRPr lang="en-US" sz="1800" dirty="0"/>
                    </a:p>
                  </a:txBody>
                  <a:tcPr/>
                </a:tc>
                <a:tc>
                  <a:txBody>
                    <a:bodyPr/>
                    <a:lstStyle/>
                    <a:p>
                      <a:pPr algn="ctr"/>
                      <a:r>
                        <a:rPr lang="en-US" sz="1800" dirty="0" smtClean="0"/>
                        <a:t>Disparity Change</a:t>
                      </a:r>
                      <a:endParaRPr lang="en-US" sz="1800" dirty="0"/>
                    </a:p>
                  </a:txBody>
                  <a:tcPr/>
                </a:tc>
                <a:extLst>
                  <a:ext uri="{0D108BD9-81ED-4DB2-BD59-A6C34878D82A}">
                    <a16:rowId xmlns:a16="http://schemas.microsoft.com/office/drawing/2014/main" val="10000"/>
                  </a:ext>
                </a:extLst>
              </a:tr>
              <a:tr h="0">
                <a:tc>
                  <a:txBody>
                    <a:bodyPr/>
                    <a:lstStyle/>
                    <a:p>
                      <a:pPr algn="l" fontAlgn="b"/>
                      <a:r>
                        <a:rPr lang="en-US" sz="1800" b="0" i="0" u="none" strike="noStrike" dirty="0">
                          <a:solidFill>
                            <a:srgbClr val="000000"/>
                          </a:solidFill>
                          <a:effectLst/>
                          <a:latin typeface="+mn-lt"/>
                        </a:rPr>
                        <a:t>Live-born infants with low birth weight (less than 2,500 grams)</a:t>
                      </a:r>
                    </a:p>
                  </a:txBody>
                  <a:tcPr/>
                </a:tc>
                <a:tc>
                  <a:txBody>
                    <a:bodyPr/>
                    <a:lstStyle/>
                    <a:p>
                      <a:pPr algn="ctr"/>
                      <a:r>
                        <a:rPr lang="en-US" sz="1800" dirty="0" smtClean="0"/>
                        <a:t>Same</a:t>
                      </a:r>
                      <a:endParaRPr lang="en-US"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No Change</a:t>
                      </a:r>
                      <a:endParaRPr lang="en-US" sz="1800" dirty="0"/>
                    </a:p>
                  </a:txBody>
                  <a:tcPr/>
                </a:tc>
                <a:extLst>
                  <a:ext uri="{0D108BD9-81ED-4DB2-BD59-A6C34878D82A}">
                    <a16:rowId xmlns:a16="http://schemas.microsoft.com/office/drawing/2014/main" val="10001"/>
                  </a:ext>
                </a:extLst>
              </a:tr>
              <a:tr h="0">
                <a:tc>
                  <a:txBody>
                    <a:bodyPr/>
                    <a:lstStyle/>
                    <a:p>
                      <a:pPr algn="l" fontAlgn="b"/>
                      <a:r>
                        <a:rPr lang="en-US" sz="1800" b="0" i="0" u="none" strike="noStrike" dirty="0">
                          <a:solidFill>
                            <a:srgbClr val="000000"/>
                          </a:solidFill>
                          <a:effectLst/>
                          <a:latin typeface="+mn-lt"/>
                        </a:rPr>
                        <a:t>Live-born infants with very low birth weight (less than 1,500 grams)</a:t>
                      </a:r>
                    </a:p>
                  </a:txBody>
                  <a:tcPr/>
                </a:tc>
                <a:tc>
                  <a:txBody>
                    <a:bodyPr/>
                    <a:lstStyle/>
                    <a:p>
                      <a:pPr algn="ctr"/>
                      <a:r>
                        <a:rPr lang="en-US" sz="1800" smtClean="0"/>
                        <a:t>Same</a:t>
                      </a:r>
                      <a:endParaRPr lang="en-US" sz="1800" dirty="0"/>
                    </a:p>
                  </a:txBody>
                  <a:tcPr/>
                </a:tc>
                <a:tc>
                  <a:txBody>
                    <a:bodyPr/>
                    <a:lstStyle/>
                    <a:p>
                      <a:pPr algn="ctr"/>
                      <a:r>
                        <a:rPr lang="en-US" sz="1800" dirty="0" smtClean="0"/>
                        <a:t>Growing</a:t>
                      </a:r>
                      <a:endParaRPr lang="en-US" sz="1800" dirty="0"/>
                    </a:p>
                  </a:txBody>
                  <a:tcPr/>
                </a:tc>
                <a:extLst>
                  <a:ext uri="{0D108BD9-81ED-4DB2-BD59-A6C34878D82A}">
                    <a16:rowId xmlns:a16="http://schemas.microsoft.com/office/drawing/2014/main" val="10002"/>
                  </a:ext>
                </a:extLst>
              </a:tr>
              <a:tr h="0">
                <a:tc>
                  <a:txBody>
                    <a:bodyPr/>
                    <a:lstStyle/>
                    <a:p>
                      <a:pPr algn="l" fontAlgn="b"/>
                      <a:r>
                        <a:rPr lang="en-US" sz="1800" b="0" i="0" u="none" strike="noStrike" dirty="0">
                          <a:solidFill>
                            <a:srgbClr val="000000"/>
                          </a:solidFill>
                          <a:effectLst/>
                          <a:latin typeface="+mn-lt"/>
                        </a:rPr>
                        <a:t>Infant mortality per 1,000 live </a:t>
                      </a:r>
                      <a:r>
                        <a:rPr lang="en-US" sz="1800" b="0" i="0" u="none" strike="noStrike" dirty="0" smtClean="0">
                          <a:solidFill>
                            <a:srgbClr val="000000"/>
                          </a:solidFill>
                          <a:effectLst/>
                          <a:latin typeface="+mn-lt"/>
                        </a:rPr>
                        <a:t>births</a:t>
                      </a:r>
                      <a:endParaRPr lang="en-US" sz="1800" b="0" i="0" u="none" strike="noStrike" dirty="0">
                        <a:solidFill>
                          <a:srgbClr val="000000"/>
                        </a:solidFill>
                        <a:effectLst/>
                        <a:latin typeface="+mn-lt"/>
                      </a:endParaRPr>
                    </a:p>
                  </a:txBody>
                  <a:tcPr/>
                </a:tc>
                <a:tc>
                  <a:txBody>
                    <a:bodyPr/>
                    <a:lstStyle/>
                    <a:p>
                      <a:pPr algn="ctr"/>
                      <a:r>
                        <a:rPr lang="en-US" sz="1800" smtClean="0"/>
                        <a:t>Same</a:t>
                      </a:r>
                      <a:endParaRPr lang="en-US"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No Change</a:t>
                      </a:r>
                      <a:endParaRPr lang="en-US" sz="1800" dirty="0"/>
                    </a:p>
                  </a:txBody>
                  <a:tcPr/>
                </a:tc>
                <a:extLst>
                  <a:ext uri="{0D108BD9-81ED-4DB2-BD59-A6C34878D82A}">
                    <a16:rowId xmlns:a16="http://schemas.microsoft.com/office/drawing/2014/main" val="10003"/>
                  </a:ext>
                </a:extLst>
              </a:tr>
              <a:tr h="0">
                <a:tc>
                  <a:txBody>
                    <a:bodyPr/>
                    <a:lstStyle/>
                    <a:p>
                      <a:pPr algn="l" fontAlgn="b"/>
                      <a:r>
                        <a:rPr lang="en-US" sz="1800" b="0" i="0" u="none" strike="noStrike" dirty="0">
                          <a:solidFill>
                            <a:srgbClr val="000000"/>
                          </a:solidFill>
                          <a:effectLst/>
                          <a:latin typeface="+mn-lt"/>
                        </a:rPr>
                        <a:t>Maternal deaths per 100,000 live births</a:t>
                      </a:r>
                    </a:p>
                  </a:txBody>
                  <a:tcPr/>
                </a:tc>
                <a:tc>
                  <a:txBody>
                    <a:bodyPr/>
                    <a:lstStyle/>
                    <a:p>
                      <a:pPr algn="ctr"/>
                      <a:r>
                        <a:rPr lang="en-US" sz="1800" dirty="0" smtClean="0"/>
                        <a:t>Same</a:t>
                      </a:r>
                      <a:endParaRPr lang="en-US" sz="1800" dirty="0"/>
                    </a:p>
                  </a:txBody>
                  <a:tcPr/>
                </a:tc>
                <a:tc>
                  <a:txBody>
                    <a:bodyPr/>
                    <a:lstStyle/>
                    <a:p>
                      <a:pPr algn="ctr"/>
                      <a:r>
                        <a:rPr lang="en-US" sz="1800" dirty="0" smtClean="0"/>
                        <a:t>Narrowing</a:t>
                      </a:r>
                      <a:endParaRPr lang="en-US" sz="1800" dirty="0"/>
                    </a:p>
                  </a:txBody>
                  <a:tcPr/>
                </a:tc>
                <a:extLst>
                  <a:ext uri="{0D108BD9-81ED-4DB2-BD59-A6C34878D82A}">
                    <a16:rowId xmlns:a16="http://schemas.microsoft.com/office/drawing/2014/main" val="10004"/>
                  </a:ext>
                </a:extLst>
              </a:tr>
              <a:tr h="0">
                <a:tc>
                  <a:txBody>
                    <a:bodyPr/>
                    <a:lstStyle/>
                    <a:p>
                      <a:pPr algn="l" fontAlgn="b"/>
                      <a:r>
                        <a:rPr lang="en-US" sz="1800" b="0" i="0" u="none" strike="noStrike" dirty="0">
                          <a:solidFill>
                            <a:srgbClr val="000000"/>
                          </a:solidFill>
                          <a:effectLst/>
                          <a:latin typeface="+mn-lt"/>
                        </a:rPr>
                        <a:t>Birth trauma - injury to newborn per 1,000 live births</a:t>
                      </a:r>
                    </a:p>
                  </a:txBody>
                  <a:tcPr/>
                </a:tc>
                <a:tc>
                  <a:txBody>
                    <a:bodyPr/>
                    <a:lstStyle/>
                    <a:p>
                      <a:pPr algn="ctr"/>
                      <a:r>
                        <a:rPr lang="en-US" sz="1800" smtClean="0"/>
                        <a:t>Better</a:t>
                      </a:r>
                      <a:endParaRPr lang="en-US" sz="1800" dirty="0"/>
                    </a:p>
                  </a:txBody>
                  <a:tcPr/>
                </a:tc>
                <a:tc>
                  <a:txBody>
                    <a:bodyPr/>
                    <a:lstStyle/>
                    <a:p>
                      <a:pPr algn="ctr"/>
                      <a:r>
                        <a:rPr lang="en-US" sz="1800" dirty="0" smtClean="0"/>
                        <a:t>No Change</a:t>
                      </a:r>
                      <a:endParaRPr lang="en-US" sz="1800" dirty="0"/>
                    </a:p>
                  </a:txBody>
                  <a:tcPr/>
                </a:tc>
                <a:extLst>
                  <a:ext uri="{0D108BD9-81ED-4DB2-BD59-A6C34878D82A}">
                    <a16:rowId xmlns:a16="http://schemas.microsoft.com/office/drawing/2014/main" val="10005"/>
                  </a:ext>
                </a:extLst>
              </a:tr>
              <a:tr h="0">
                <a:tc>
                  <a:txBody>
                    <a:bodyPr/>
                    <a:lstStyle/>
                    <a:p>
                      <a:pPr algn="l" fontAlgn="b"/>
                      <a:r>
                        <a:rPr lang="en-US" sz="1800" b="0" i="0" u="none" strike="noStrike" dirty="0">
                          <a:solidFill>
                            <a:srgbClr val="000000"/>
                          </a:solidFill>
                          <a:effectLst/>
                          <a:latin typeface="+mn-lt"/>
                        </a:rPr>
                        <a:t>Obstetric trauma per 1,000 vaginal deliveries without instrument assistance</a:t>
                      </a:r>
                    </a:p>
                  </a:txBody>
                  <a:tcPr/>
                </a:tc>
                <a:tc>
                  <a:txBody>
                    <a:bodyPr/>
                    <a:lstStyle/>
                    <a:p>
                      <a:pPr algn="ctr"/>
                      <a:r>
                        <a:rPr lang="en-US" sz="1800" dirty="0" smtClean="0"/>
                        <a:t>Better</a:t>
                      </a:r>
                      <a:endParaRPr lang="en-US" sz="1800" dirty="0"/>
                    </a:p>
                  </a:txBody>
                  <a:tcPr/>
                </a:tc>
                <a:tc>
                  <a:txBody>
                    <a:bodyPr/>
                    <a:lstStyle/>
                    <a:p>
                      <a:pPr algn="ctr"/>
                      <a:r>
                        <a:rPr lang="en-US" sz="1800" dirty="0" smtClean="0"/>
                        <a:t>No Change</a:t>
                      </a:r>
                      <a:endParaRPr lang="en-US" sz="1800" dirty="0"/>
                    </a:p>
                  </a:txBody>
                  <a:tcPr/>
                </a:tc>
                <a:extLst>
                  <a:ext uri="{0D108BD9-81ED-4DB2-BD59-A6C34878D82A}">
                    <a16:rowId xmlns:a16="http://schemas.microsoft.com/office/drawing/2014/main" val="10006"/>
                  </a:ext>
                </a:extLst>
              </a:tr>
              <a:tr h="0">
                <a:tc>
                  <a:txBody>
                    <a:bodyPr/>
                    <a:lstStyle/>
                    <a:p>
                      <a:pPr algn="l" fontAlgn="b"/>
                      <a:r>
                        <a:rPr lang="en-US" sz="1800" b="0" i="0" u="none" strike="noStrike" dirty="0">
                          <a:solidFill>
                            <a:srgbClr val="000000"/>
                          </a:solidFill>
                          <a:effectLst/>
                          <a:latin typeface="+mn-lt"/>
                        </a:rPr>
                        <a:t>Obstetric trauma per 1,000 instrument-assisted vaginal deliveries</a:t>
                      </a:r>
                    </a:p>
                  </a:txBody>
                  <a:tcPr/>
                </a:tc>
                <a:tc>
                  <a:txBody>
                    <a:bodyPr/>
                    <a:lstStyle/>
                    <a:p>
                      <a:pPr algn="ctr"/>
                      <a:r>
                        <a:rPr lang="en-US" sz="1800" dirty="0" smtClean="0"/>
                        <a:t>Better</a:t>
                      </a:r>
                      <a:endParaRPr lang="en-US" sz="1800" dirty="0"/>
                    </a:p>
                  </a:txBody>
                  <a:tcPr/>
                </a:tc>
                <a:tc>
                  <a:txBody>
                    <a:bodyPr/>
                    <a:lstStyle/>
                    <a:p>
                      <a:pPr algn="ctr"/>
                      <a:r>
                        <a:rPr lang="en-US" sz="1800" dirty="0" smtClean="0"/>
                        <a:t>No Change</a:t>
                      </a:r>
                      <a:endParaRPr lang="en-US" sz="18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2357868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000" dirty="0" smtClean="0"/>
              <a:t>Live-born infants with low birth weight (less than 2,500 grams), by race/ethnicity and Hispanic group, 2007-2013</a:t>
            </a:r>
            <a:endParaRPr lang="en-US" sz="2000" dirty="0"/>
          </a:p>
        </p:txBody>
      </p:sp>
      <p:graphicFrame>
        <p:nvGraphicFramePr>
          <p:cNvPr id="13" name="Object 4"/>
          <p:cNvGraphicFramePr>
            <a:graphicFrameLocks noGrp="1"/>
          </p:cNvGraphicFramePr>
          <p:nvPr>
            <p:ph sz="half" idx="1"/>
            <p:extLst>
              <p:ext uri="{D42A27DB-BD31-4B8C-83A1-F6EECF244321}">
                <p14:modId xmlns:p14="http://schemas.microsoft.com/office/powerpoint/2010/main" val="3826360762"/>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4"/>
          <p:cNvGraphicFramePr>
            <a:graphicFrameLocks noGrp="1"/>
          </p:cNvGraphicFramePr>
          <p:nvPr>
            <p:ph sz="half" idx="2"/>
            <p:extLst>
              <p:ext uri="{D42A27DB-BD31-4B8C-83A1-F6EECF244321}">
                <p14:modId xmlns:p14="http://schemas.microsoft.com/office/powerpoint/2010/main" val="2695550822"/>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457200" y="5760720"/>
            <a:ext cx="8229600" cy="707886"/>
          </a:xfrm>
          <a:prstGeom prst="rect">
            <a:avLst/>
          </a:prstGeom>
          <a:noFill/>
        </p:spPr>
        <p:txBody>
          <a:bodyPr wrap="square" rtlCol="0">
            <a:spAutoFit/>
          </a:bodyPr>
          <a:lstStyle/>
          <a:p>
            <a:r>
              <a:rPr lang="en-US" sz="1000" b="1" dirty="0" smtClean="0"/>
              <a:t>Key</a:t>
            </a:r>
            <a:r>
              <a:rPr lang="en-US" sz="1000" dirty="0" smtClean="0"/>
              <a:t>: C/S American = Central or South American</a:t>
            </a:r>
            <a:endParaRPr lang="en-US" sz="1000" b="1" dirty="0" smtClean="0"/>
          </a:p>
          <a:p>
            <a:r>
              <a:rPr lang="en-US" sz="1000" b="1" dirty="0" smtClean="0"/>
              <a:t>Source</a:t>
            </a:r>
            <a:r>
              <a:rPr lang="en-US" sz="1000" b="1" dirty="0"/>
              <a:t>: </a:t>
            </a:r>
            <a:r>
              <a:rPr lang="en-US" sz="1000" dirty="0"/>
              <a:t> Centers for Disease Control and Prevention, National Center for Health Statistics, National Vital Statistics </a:t>
            </a:r>
            <a:r>
              <a:rPr lang="en-US" sz="1000" dirty="0" smtClean="0"/>
              <a:t>System – </a:t>
            </a:r>
            <a:r>
              <a:rPr lang="en-US" sz="1000" dirty="0" err="1" smtClean="0"/>
              <a:t>Natality</a:t>
            </a:r>
            <a:r>
              <a:rPr lang="en-US" sz="1000" dirty="0" smtClean="0"/>
              <a:t>, </a:t>
            </a:r>
          </a:p>
          <a:p>
            <a:r>
              <a:rPr lang="en-US" sz="1000" dirty="0" smtClean="0"/>
              <a:t>2007-2013.</a:t>
            </a:r>
          </a:p>
          <a:p>
            <a:r>
              <a:rPr lang="en-US" sz="1000" b="1" dirty="0" smtClean="0"/>
              <a:t>Denominator: </a:t>
            </a:r>
            <a:r>
              <a:rPr lang="en-US" sz="1000" dirty="0" smtClean="0"/>
              <a:t>Live births with known birth weight.</a:t>
            </a:r>
            <a:endParaRPr lang="en-US" sz="1000" b="1" dirty="0" smtClean="0"/>
          </a:p>
        </p:txBody>
      </p:sp>
    </p:spTree>
    <p:extLst>
      <p:ext uri="{BB962C8B-B14F-4D97-AF65-F5344CB8AC3E}">
        <p14:creationId xmlns:p14="http://schemas.microsoft.com/office/powerpoint/2010/main" val="6570189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000" dirty="0" smtClean="0"/>
              <a:t>Live-born infants with very low birth weight (less than 1,500 grams), by race/ethnicity and Hispanic group, 2007-2013</a:t>
            </a:r>
            <a:endParaRPr lang="en-US" sz="2000" dirty="0"/>
          </a:p>
        </p:txBody>
      </p:sp>
      <p:graphicFrame>
        <p:nvGraphicFramePr>
          <p:cNvPr id="13" name="Object 4"/>
          <p:cNvGraphicFramePr>
            <a:graphicFrameLocks noGrp="1"/>
          </p:cNvGraphicFramePr>
          <p:nvPr>
            <p:ph sz="half" idx="1"/>
            <p:extLst>
              <p:ext uri="{D42A27DB-BD31-4B8C-83A1-F6EECF244321}">
                <p14:modId xmlns:p14="http://schemas.microsoft.com/office/powerpoint/2010/main" val="4069029428"/>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4"/>
          <p:cNvGraphicFramePr>
            <a:graphicFrameLocks noGrp="1"/>
          </p:cNvGraphicFramePr>
          <p:nvPr>
            <p:ph sz="half" idx="2"/>
            <p:extLst>
              <p:ext uri="{D42A27DB-BD31-4B8C-83A1-F6EECF244321}">
                <p14:modId xmlns:p14="http://schemas.microsoft.com/office/powerpoint/2010/main" val="1945665359"/>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457200" y="5760720"/>
            <a:ext cx="7760458" cy="553998"/>
          </a:xfrm>
          <a:prstGeom prst="rect">
            <a:avLst/>
          </a:prstGeom>
          <a:noFill/>
        </p:spPr>
        <p:txBody>
          <a:bodyPr wrap="none" rtlCol="0">
            <a:spAutoFit/>
          </a:bodyPr>
          <a:lstStyle/>
          <a:p>
            <a:r>
              <a:rPr lang="en-US" sz="1000" b="1" dirty="0" smtClean="0">
                <a:solidFill>
                  <a:prstClr val="black"/>
                </a:solidFill>
              </a:rPr>
              <a:t>Key:</a:t>
            </a:r>
            <a:r>
              <a:rPr lang="en-US" sz="1000" dirty="0" smtClean="0">
                <a:solidFill>
                  <a:prstClr val="black"/>
                </a:solidFill>
              </a:rPr>
              <a:t> C/S American = Central or South American</a:t>
            </a:r>
            <a:endParaRPr lang="en-US" sz="1000" b="1" dirty="0" smtClean="0">
              <a:solidFill>
                <a:prstClr val="black"/>
              </a:solidFill>
            </a:endParaRPr>
          </a:p>
          <a:p>
            <a:r>
              <a:rPr lang="en-US" sz="1000" b="1" dirty="0" smtClean="0">
                <a:solidFill>
                  <a:prstClr val="black"/>
                </a:solidFill>
              </a:rPr>
              <a:t>Source</a:t>
            </a:r>
            <a:r>
              <a:rPr lang="en-US" sz="1000" b="1" dirty="0">
                <a:solidFill>
                  <a:prstClr val="black"/>
                </a:solidFill>
              </a:rPr>
              <a:t>: </a:t>
            </a:r>
            <a:r>
              <a:rPr lang="en-US" sz="1000" dirty="0">
                <a:solidFill>
                  <a:prstClr val="black"/>
                </a:solidFill>
              </a:rPr>
              <a:t> Centers for Disease Control and Prevention, National Center for Health Statistics, National Vital Statistics </a:t>
            </a:r>
            <a:r>
              <a:rPr lang="en-US" sz="1000" dirty="0" smtClean="0">
                <a:solidFill>
                  <a:prstClr val="black"/>
                </a:solidFill>
              </a:rPr>
              <a:t>System </a:t>
            </a:r>
            <a:r>
              <a:rPr lang="en-US" sz="1000" dirty="0">
                <a:solidFill>
                  <a:prstClr val="black"/>
                </a:solidFill>
              </a:rPr>
              <a:t>- </a:t>
            </a:r>
            <a:r>
              <a:rPr lang="en-US" sz="1000" dirty="0" err="1">
                <a:solidFill>
                  <a:prstClr val="black"/>
                </a:solidFill>
              </a:rPr>
              <a:t>Natality</a:t>
            </a:r>
            <a:r>
              <a:rPr lang="en-US" sz="1000" dirty="0" smtClean="0">
                <a:solidFill>
                  <a:prstClr val="black"/>
                </a:solidFill>
              </a:rPr>
              <a:t>.</a:t>
            </a:r>
          </a:p>
          <a:p>
            <a:r>
              <a:rPr lang="en-US" sz="1000" b="1" dirty="0" smtClean="0">
                <a:solidFill>
                  <a:prstClr val="black"/>
                </a:solidFill>
              </a:rPr>
              <a:t>Denominator: </a:t>
            </a:r>
            <a:r>
              <a:rPr lang="en-US" sz="1000" dirty="0" smtClean="0">
                <a:solidFill>
                  <a:prstClr val="black"/>
                </a:solidFill>
              </a:rPr>
              <a:t>Live births with known birth weight.</a:t>
            </a:r>
            <a:endParaRPr lang="en-US" sz="1000" b="1" dirty="0" smtClean="0">
              <a:solidFill>
                <a:prstClr val="black"/>
              </a:solidFill>
            </a:endParaRPr>
          </a:p>
        </p:txBody>
      </p:sp>
    </p:spTree>
    <p:extLst>
      <p:ext uri="{BB962C8B-B14F-4D97-AF65-F5344CB8AC3E}">
        <p14:creationId xmlns:p14="http://schemas.microsoft.com/office/powerpoint/2010/main" val="2136723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National Healthcare Quality and Disparities Report</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r>
              <a:rPr lang="en-US" dirty="0" smtClean="0"/>
              <a:t>Annual report to Congress mandated in the Healthcare Research and Quality Act of 1999 (P.L. 106-129)</a:t>
            </a:r>
          </a:p>
          <a:p>
            <a:r>
              <a:rPr lang="en-US" dirty="0" smtClean="0"/>
              <a:t>Provides a comprehensive overview of: </a:t>
            </a:r>
          </a:p>
          <a:p>
            <a:pPr lvl="1"/>
            <a:r>
              <a:rPr lang="en-US" dirty="0" smtClean="0"/>
              <a:t>Quality of health care received by the general U.S. population</a:t>
            </a:r>
          </a:p>
          <a:p>
            <a:pPr lvl="1"/>
            <a:r>
              <a:rPr lang="en-US" dirty="0" smtClean="0"/>
              <a:t>Disparities in care experienced by different racial, ethnic, and socioeconomic groups</a:t>
            </a:r>
          </a:p>
          <a:p>
            <a:r>
              <a:rPr lang="en-US" dirty="0" smtClean="0"/>
              <a:t>Assesses the performance of our health system and identifies areas of strengths and weaknesses along three main themes: </a:t>
            </a:r>
          </a:p>
          <a:p>
            <a:pPr lvl="1"/>
            <a:r>
              <a:rPr lang="en-US" dirty="0" smtClean="0"/>
              <a:t>Access to health care</a:t>
            </a:r>
          </a:p>
          <a:p>
            <a:pPr lvl="1"/>
            <a:r>
              <a:rPr lang="en-US" dirty="0" smtClean="0"/>
              <a:t>Quality of health care</a:t>
            </a:r>
          </a:p>
          <a:p>
            <a:pPr lvl="1"/>
            <a:r>
              <a:rPr lang="en-US" dirty="0" smtClean="0"/>
              <a:t>NQS priorities</a:t>
            </a:r>
            <a:endParaRPr lang="en-US" dirty="0"/>
          </a:p>
        </p:txBody>
      </p:sp>
    </p:spTree>
    <p:extLst>
      <p:ext uri="{BB962C8B-B14F-4D97-AF65-F5344CB8AC3E}">
        <p14:creationId xmlns:p14="http://schemas.microsoft.com/office/powerpoint/2010/main" val="16776235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smtClean="0"/>
              <a:t>Infant mortality per 1,000 live births, by race/ethnicity and Hispanic group, 2003-2013</a:t>
            </a:r>
            <a:endParaRPr lang="en-US" sz="2000" dirty="0"/>
          </a:p>
        </p:txBody>
      </p:sp>
      <p:graphicFrame>
        <p:nvGraphicFramePr>
          <p:cNvPr id="13" name="Object 4"/>
          <p:cNvGraphicFramePr>
            <a:graphicFrameLocks noGrp="1"/>
          </p:cNvGraphicFramePr>
          <p:nvPr>
            <p:ph sz="half" idx="1"/>
            <p:extLst>
              <p:ext uri="{D42A27DB-BD31-4B8C-83A1-F6EECF244321}">
                <p14:modId xmlns:p14="http://schemas.microsoft.com/office/powerpoint/2010/main" val="1390285599"/>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4"/>
          <p:cNvGraphicFramePr>
            <a:graphicFrameLocks noGrp="1"/>
          </p:cNvGraphicFramePr>
          <p:nvPr>
            <p:ph sz="half" idx="2"/>
            <p:extLst>
              <p:ext uri="{D42A27DB-BD31-4B8C-83A1-F6EECF244321}">
                <p14:modId xmlns:p14="http://schemas.microsoft.com/office/powerpoint/2010/main" val="3872746111"/>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457200" y="5760720"/>
            <a:ext cx="8229600" cy="707886"/>
          </a:xfrm>
          <a:prstGeom prst="rect">
            <a:avLst/>
          </a:prstGeom>
          <a:noFill/>
        </p:spPr>
        <p:txBody>
          <a:bodyPr wrap="square" rtlCol="0">
            <a:spAutoFit/>
          </a:bodyPr>
          <a:lstStyle/>
          <a:p>
            <a:r>
              <a:rPr lang="en-US" sz="1000" b="1" dirty="0" smtClean="0">
                <a:solidFill>
                  <a:prstClr val="black"/>
                </a:solidFill>
              </a:rPr>
              <a:t>Key</a:t>
            </a:r>
            <a:r>
              <a:rPr lang="en-US" sz="1000" dirty="0" smtClean="0">
                <a:solidFill>
                  <a:prstClr val="black"/>
                </a:solidFill>
              </a:rPr>
              <a:t>: C/S American = Central or South American</a:t>
            </a:r>
            <a:endParaRPr lang="en-US" sz="1000" b="1" dirty="0" smtClean="0">
              <a:solidFill>
                <a:prstClr val="black"/>
              </a:solidFill>
            </a:endParaRPr>
          </a:p>
          <a:p>
            <a:r>
              <a:rPr lang="en-US" sz="1000" b="1" dirty="0" smtClean="0">
                <a:solidFill>
                  <a:prstClr val="black"/>
                </a:solidFill>
              </a:rPr>
              <a:t>Source</a:t>
            </a:r>
            <a:r>
              <a:rPr lang="en-US" sz="1000" b="1" dirty="0">
                <a:solidFill>
                  <a:prstClr val="black"/>
                </a:solidFill>
              </a:rPr>
              <a:t>: </a:t>
            </a:r>
            <a:r>
              <a:rPr lang="en-US" sz="1000" dirty="0">
                <a:solidFill>
                  <a:prstClr val="black"/>
                </a:solidFill>
              </a:rPr>
              <a:t> Centers for Disease Control and Prevention, National Center for Health Statistics, National Vital Statistics </a:t>
            </a:r>
            <a:r>
              <a:rPr lang="en-US" sz="1000" dirty="0" smtClean="0">
                <a:solidFill>
                  <a:prstClr val="black"/>
                </a:solidFill>
              </a:rPr>
              <a:t>System – Linked Birth/Infant Death Data Set.</a:t>
            </a:r>
          </a:p>
          <a:p>
            <a:r>
              <a:rPr lang="en-US" sz="1000" b="1" dirty="0" smtClean="0">
                <a:solidFill>
                  <a:prstClr val="black"/>
                </a:solidFill>
              </a:rPr>
              <a:t>Denominator: </a:t>
            </a:r>
            <a:r>
              <a:rPr lang="en-US" sz="1000" dirty="0" smtClean="0">
                <a:solidFill>
                  <a:prstClr val="black"/>
                </a:solidFill>
              </a:rPr>
              <a:t>Live births with known birth weight.</a:t>
            </a:r>
            <a:endParaRPr lang="en-US" sz="1000" b="1" dirty="0" smtClean="0">
              <a:solidFill>
                <a:prstClr val="black"/>
              </a:solidFill>
            </a:endParaRPr>
          </a:p>
        </p:txBody>
      </p:sp>
    </p:spTree>
    <p:extLst>
      <p:ext uri="{BB962C8B-B14F-4D97-AF65-F5344CB8AC3E}">
        <p14:creationId xmlns:p14="http://schemas.microsoft.com/office/powerpoint/2010/main" val="6252690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Birth trauma—injury to neonate per 1,000 live births, by race/ethnicity, 2004-2012</a:t>
            </a:r>
            <a:endParaRPr lang="en-US" sz="2000" dirty="0"/>
          </a:p>
        </p:txBody>
      </p:sp>
      <p:sp>
        <p:nvSpPr>
          <p:cNvPr id="10" name="Rectangle 9"/>
          <p:cNvSpPr/>
          <p:nvPr/>
        </p:nvSpPr>
        <p:spPr>
          <a:xfrm>
            <a:off x="457200" y="5760720"/>
            <a:ext cx="8229600" cy="553998"/>
          </a:xfrm>
          <a:prstGeom prst="rect">
            <a:avLst/>
          </a:prstGeom>
        </p:spPr>
        <p:txBody>
          <a:bodyPr wrap="square">
            <a:spAutoFit/>
          </a:bodyPr>
          <a:lstStyle/>
          <a:p>
            <a:r>
              <a:rPr lang="en-US" sz="1000" b="1" dirty="0" smtClean="0"/>
              <a:t>Key: </a:t>
            </a:r>
            <a:r>
              <a:rPr lang="en-US" sz="1000" dirty="0" smtClean="0"/>
              <a:t>API = Asian or Pacific Islander.</a:t>
            </a:r>
            <a:endParaRPr lang="en-US" sz="1000" b="1" dirty="0" smtClean="0"/>
          </a:p>
          <a:p>
            <a:r>
              <a:rPr lang="en-US" sz="1000" b="1" dirty="0" smtClean="0"/>
              <a:t>Source</a:t>
            </a:r>
            <a:r>
              <a:rPr lang="en-US" sz="1000" b="1" dirty="0"/>
              <a:t>: </a:t>
            </a:r>
            <a:r>
              <a:rPr lang="en-US" sz="1000" dirty="0"/>
              <a:t>Agency for Healthcare Research and </a:t>
            </a:r>
            <a:r>
              <a:rPr lang="en-US" sz="1000" dirty="0" smtClean="0"/>
              <a:t>Quality (AHRQ</a:t>
            </a:r>
            <a:r>
              <a:rPr lang="en-US" sz="1000" dirty="0"/>
              <a:t>), Healthcare Cost and Utilization Project, </a:t>
            </a:r>
            <a:r>
              <a:rPr lang="en-US" sz="1000" dirty="0" smtClean="0"/>
              <a:t>State </a:t>
            </a:r>
            <a:r>
              <a:rPr lang="fr-FR" sz="1000" dirty="0" err="1" smtClean="0"/>
              <a:t>Inpatient</a:t>
            </a:r>
            <a:r>
              <a:rPr lang="fr-FR" sz="1000" dirty="0" smtClean="0"/>
              <a:t> </a:t>
            </a:r>
            <a:r>
              <a:rPr lang="fr-FR" sz="1000" dirty="0" err="1"/>
              <a:t>Databases</a:t>
            </a:r>
            <a:r>
              <a:rPr lang="fr-FR" sz="1000" dirty="0"/>
              <a:t>, 2004‐2012 </a:t>
            </a:r>
            <a:r>
              <a:rPr lang="fr-FR" sz="1000" dirty="0" err="1"/>
              <a:t>disparities</a:t>
            </a:r>
            <a:r>
              <a:rPr lang="fr-FR" sz="1000" dirty="0"/>
              <a:t> </a:t>
            </a:r>
            <a:r>
              <a:rPr lang="fr-FR" sz="1000" dirty="0" err="1"/>
              <a:t>analysis</a:t>
            </a:r>
            <a:r>
              <a:rPr lang="fr-FR" sz="1000" dirty="0"/>
              <a:t> </a:t>
            </a:r>
            <a:r>
              <a:rPr lang="fr-FR" sz="1000" dirty="0" smtClean="0"/>
              <a:t>files </a:t>
            </a:r>
            <a:r>
              <a:rPr lang="en-US" sz="1000" dirty="0" smtClean="0"/>
              <a:t>and </a:t>
            </a:r>
            <a:r>
              <a:rPr lang="en-US" sz="1000" dirty="0"/>
              <a:t>AHRQ Quality Indicators, modified version 4.4</a:t>
            </a:r>
            <a:r>
              <a:rPr lang="en-US" sz="1000" dirty="0" smtClean="0"/>
              <a:t>.</a:t>
            </a:r>
            <a:endParaRPr lang="en-US" sz="1000" b="1" dirty="0"/>
          </a:p>
        </p:txBody>
      </p:sp>
      <p:graphicFrame>
        <p:nvGraphicFramePr>
          <p:cNvPr id="6" name="Chart 5"/>
          <p:cNvGraphicFramePr/>
          <p:nvPr>
            <p:extLst>
              <p:ext uri="{D42A27DB-BD31-4B8C-83A1-F6EECF244321}">
                <p14:modId xmlns:p14="http://schemas.microsoft.com/office/powerpoint/2010/main" val="3739752099"/>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93618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Part 3: </a:t>
            </a:r>
            <a:r>
              <a:rPr lang="en-US" dirty="0" smtClean="0"/>
              <a:t>Trends </a:t>
            </a:r>
            <a:r>
              <a:rPr lang="en-US" dirty="0"/>
              <a:t>in Access </a:t>
            </a:r>
            <a:r>
              <a:rPr lang="en-US" dirty="0" smtClean="0"/>
              <a:t>and </a:t>
            </a:r>
            <a:r>
              <a:rPr lang="en-US" dirty="0"/>
              <a:t>Priorities of the National Quality </a:t>
            </a:r>
            <a:r>
              <a:rPr lang="en-US" dirty="0" smtClean="0"/>
              <a:t>Strategy</a:t>
            </a:r>
            <a:endParaRPr lang="en-US" dirty="0"/>
          </a:p>
        </p:txBody>
      </p:sp>
      <p:sp>
        <p:nvSpPr>
          <p:cNvPr id="5" name="Content Placeholder 4"/>
          <p:cNvSpPr>
            <a:spLocks noGrp="1"/>
          </p:cNvSpPr>
          <p:nvPr>
            <p:ph type="body" idx="1"/>
          </p:nvPr>
        </p:nvSpPr>
        <p:spPr/>
        <p:txBody>
          <a:bodyPr>
            <a:normAutofit/>
          </a:bodyPr>
          <a:lstStyle/>
          <a:p>
            <a:r>
              <a:rPr lang="en-US" dirty="0"/>
              <a:t>National Healthcare Quality and Disparities Report</a:t>
            </a:r>
          </a:p>
          <a:p>
            <a:r>
              <a:rPr lang="en-US" dirty="0" err="1" smtClean="0"/>
              <a:t>Chartbook</a:t>
            </a:r>
            <a:r>
              <a:rPr lang="en-US" dirty="0" smtClean="0"/>
              <a:t> on Health Care for Hispanics</a:t>
            </a:r>
            <a:endParaRPr lang="en-US" dirty="0"/>
          </a:p>
        </p:txBody>
      </p:sp>
    </p:spTree>
    <p:extLst>
      <p:ext uri="{BB962C8B-B14F-4D97-AF65-F5344CB8AC3E}">
        <p14:creationId xmlns:p14="http://schemas.microsoft.com/office/powerpoint/2010/main" val="21470539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2014 QDR Chartbooks</a:t>
            </a:r>
            <a:endParaRPr lang="en-US" dirty="0"/>
          </a:p>
        </p:txBody>
      </p:sp>
      <p:sp>
        <p:nvSpPr>
          <p:cNvPr id="3" name="Content Placeholder 2"/>
          <p:cNvSpPr>
            <a:spLocks noGrp="1"/>
          </p:cNvSpPr>
          <p:nvPr>
            <p:ph idx="1"/>
          </p:nvPr>
        </p:nvSpPr>
        <p:spPr/>
        <p:txBody>
          <a:bodyPr>
            <a:normAutofit lnSpcReduction="10000"/>
          </a:bodyPr>
          <a:lstStyle/>
          <a:p>
            <a:r>
              <a:rPr lang="en-US" smtClean="0"/>
              <a:t>2014 QDR supported by a series of related chartbooks that:</a:t>
            </a:r>
          </a:p>
          <a:p>
            <a:pPr lvl="1"/>
            <a:r>
              <a:rPr lang="en-US" smtClean="0"/>
              <a:t>Present information on individual measures </a:t>
            </a:r>
          </a:p>
          <a:p>
            <a:pPr lvl="1"/>
            <a:r>
              <a:rPr lang="en-US" smtClean="0"/>
              <a:t>Are updated annually</a:t>
            </a:r>
          </a:p>
          <a:p>
            <a:pPr lvl="1"/>
            <a:r>
              <a:rPr lang="en-US" smtClean="0"/>
              <a:t>Are posted on the Web (</a:t>
            </a:r>
            <a:r>
              <a:rPr lang="en-US" smtClean="0">
                <a:hlinkClick r:id="rId3" invalidUrl="http:///"/>
              </a:rPr>
              <a:t>http://</a:t>
            </a:r>
            <a:r>
              <a:rPr lang="en-US" smtClean="0">
                <a:hlinkClick r:id=""/>
              </a:rPr>
              <a:t>www.ahrq.gov/research/</a:t>
            </a:r>
          </a:p>
          <a:p>
            <a:pPr lvl="1"/>
            <a:r>
              <a:rPr lang="en-US" smtClean="0">
                <a:hlinkClick r:id=""/>
              </a:rPr>
              <a:t>findings/</a:t>
            </a:r>
            <a:r>
              <a:rPr lang="en-US" smtClean="0">
                <a:hlinkClick r:id="rId4"/>
              </a:rPr>
              <a:t>nhqrdr/2014chartbooks/</a:t>
            </a:r>
            <a:r>
              <a:rPr lang="en-US" smtClean="0"/>
              <a:t>)</a:t>
            </a:r>
          </a:p>
          <a:p>
            <a:r>
              <a:rPr lang="en-US" smtClean="0"/>
              <a:t>Order and topics of chartbooks:</a:t>
            </a:r>
          </a:p>
          <a:p>
            <a:pPr lvl="1"/>
            <a:r>
              <a:rPr lang="en-US" smtClean="0"/>
              <a:t>Access to care</a:t>
            </a:r>
          </a:p>
          <a:p>
            <a:pPr lvl="1"/>
            <a:r>
              <a:rPr lang="en-US" smtClean="0"/>
              <a:t>Priorities of the National Quality Strategy</a:t>
            </a:r>
          </a:p>
          <a:p>
            <a:pPr lvl="1"/>
            <a:r>
              <a:rPr lang="en-US" smtClean="0"/>
              <a:t>Access and quality of care for priority populations</a:t>
            </a:r>
          </a:p>
          <a:p>
            <a:endParaRPr lang="en-US" dirty="0"/>
          </a:p>
        </p:txBody>
      </p:sp>
    </p:spTree>
    <p:extLst>
      <p:ext uri="{BB962C8B-B14F-4D97-AF65-F5344CB8AC3E}">
        <p14:creationId xmlns:p14="http://schemas.microsoft.com/office/powerpoint/2010/main" val="31617751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dirty="0" smtClean="0"/>
              <a:t>Six </a:t>
            </a:r>
            <a:r>
              <a:rPr lang="en-US" sz="2700" dirty="0" err="1" smtClean="0"/>
              <a:t>Chartbooks</a:t>
            </a:r>
            <a:r>
              <a:rPr lang="en-US" sz="2700" dirty="0" smtClean="0"/>
              <a:t> Organized Around Priorities of the National Quality Strategy</a:t>
            </a:r>
            <a:endParaRPr lang="en-US" sz="2700" dirty="0"/>
          </a:p>
        </p:txBody>
      </p:sp>
      <p:sp>
        <p:nvSpPr>
          <p:cNvPr id="3" name="Content Placeholder 2"/>
          <p:cNvSpPr>
            <a:spLocks noGrp="1"/>
          </p:cNvSpPr>
          <p:nvPr>
            <p:ph idx="1"/>
          </p:nvPr>
        </p:nvSpPr>
        <p:spPr/>
        <p:txBody>
          <a:bodyPr>
            <a:normAutofit fontScale="77500" lnSpcReduction="20000"/>
          </a:bodyPr>
          <a:lstStyle/>
          <a:p>
            <a:pPr marL="514350" indent="-514350">
              <a:buSzPct val="100000"/>
              <a:buFont typeface="+mj-lt"/>
              <a:buAutoNum type="arabicPeriod"/>
            </a:pPr>
            <a:r>
              <a:rPr lang="en-US" dirty="0" smtClean="0"/>
              <a:t>Making care safer by reducing harm caused in the delivery of care.</a:t>
            </a:r>
          </a:p>
          <a:p>
            <a:pPr marL="514350" indent="-514350">
              <a:buSzPct val="100000"/>
              <a:buFont typeface="+mj-lt"/>
              <a:buAutoNum type="arabicPeriod"/>
            </a:pPr>
            <a:r>
              <a:rPr lang="en-US" dirty="0" smtClean="0"/>
              <a:t>Ensuring that each person and family is engaged as partners in their care.</a:t>
            </a:r>
          </a:p>
          <a:p>
            <a:pPr marL="514350" indent="-514350">
              <a:buSzPct val="100000"/>
              <a:buFont typeface="+mj-lt"/>
              <a:buAutoNum type="arabicPeriod"/>
            </a:pPr>
            <a:r>
              <a:rPr lang="en-US" dirty="0" smtClean="0"/>
              <a:t>Promoting effective communication and coordination of care.</a:t>
            </a:r>
          </a:p>
          <a:p>
            <a:pPr marL="514350" indent="-514350">
              <a:buSzPct val="100000"/>
              <a:buFont typeface="+mj-lt"/>
              <a:buAutoNum type="arabicPeriod"/>
            </a:pPr>
            <a:r>
              <a:rPr lang="en-US" dirty="0" smtClean="0"/>
              <a:t>Promoting the most effective prevention and treatment practices for the leading causes of mortality, starting with cardiovascular disease.</a:t>
            </a:r>
          </a:p>
          <a:p>
            <a:pPr marL="514350" indent="-514350">
              <a:buSzPct val="100000"/>
              <a:buFont typeface="+mj-lt"/>
              <a:buAutoNum type="arabicPeriod"/>
            </a:pPr>
            <a:r>
              <a:rPr lang="en-US" dirty="0" smtClean="0"/>
              <a:t>Working with communities to promote wide use of best practices to enable healthy living.</a:t>
            </a:r>
          </a:p>
          <a:p>
            <a:pPr marL="514350" indent="-514350">
              <a:buSzPct val="100000"/>
              <a:buFont typeface="+mj-lt"/>
              <a:buAutoNum type="arabicPeriod"/>
            </a:pPr>
            <a:r>
              <a:rPr lang="en-US" dirty="0" smtClean="0"/>
              <a:t>Making quality care more affordable for individuals, families, employers, and governments by developing and spreading new health care delivery models.</a:t>
            </a:r>
          </a:p>
          <a:p>
            <a:endParaRPr lang="en-US" dirty="0"/>
          </a:p>
        </p:txBody>
      </p:sp>
    </p:spTree>
    <p:extLst>
      <p:ext uri="{BB962C8B-B14F-4D97-AF65-F5344CB8AC3E}">
        <p14:creationId xmlns:p14="http://schemas.microsoft.com/office/powerpoint/2010/main" val="6036358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Other </a:t>
            </a:r>
            <a:r>
              <a:rPr lang="en-US" sz="2800" dirty="0" err="1" smtClean="0"/>
              <a:t>Chartbooks</a:t>
            </a:r>
            <a:r>
              <a:rPr lang="en-US" sz="2800" dirty="0" smtClean="0"/>
              <a:t> Organized Around AHRQ’s Priority Populations</a:t>
            </a:r>
            <a:endParaRPr lang="en-US" sz="2800" dirty="0"/>
          </a:p>
        </p:txBody>
      </p:sp>
      <p:sp>
        <p:nvSpPr>
          <p:cNvPr id="3" name="Content Placeholder 2"/>
          <p:cNvSpPr>
            <a:spLocks noGrp="1"/>
          </p:cNvSpPr>
          <p:nvPr>
            <p:ph idx="1"/>
          </p:nvPr>
        </p:nvSpPr>
        <p:spPr/>
        <p:txBody>
          <a:bodyPr>
            <a:normAutofit fontScale="92500" lnSpcReduction="10000"/>
          </a:bodyPr>
          <a:lstStyle/>
          <a:p>
            <a:r>
              <a:rPr lang="en-US" dirty="0" smtClean="0"/>
              <a:t>AHRQ’s priority populations, specified in the Healthcare Research and Quality Act of 1999 (Public Law 106-129):</a:t>
            </a:r>
          </a:p>
          <a:p>
            <a:pPr lvl="1"/>
            <a:r>
              <a:rPr lang="en-US" dirty="0" smtClean="0"/>
              <a:t>Racial and ethnic minority groups</a:t>
            </a:r>
          </a:p>
          <a:p>
            <a:pPr lvl="1"/>
            <a:r>
              <a:rPr lang="en-US" dirty="0" smtClean="0"/>
              <a:t>Low-income groups</a:t>
            </a:r>
          </a:p>
          <a:p>
            <a:pPr lvl="1"/>
            <a:r>
              <a:rPr lang="en-US" dirty="0" smtClean="0"/>
              <a:t>Women</a:t>
            </a:r>
          </a:p>
          <a:p>
            <a:pPr lvl="1"/>
            <a:r>
              <a:rPr lang="en-US" dirty="0" smtClean="0"/>
              <a:t>Children (under age 18)</a:t>
            </a:r>
          </a:p>
          <a:p>
            <a:pPr lvl="1"/>
            <a:r>
              <a:rPr lang="en-US" dirty="0" smtClean="0"/>
              <a:t>Older adults (age 65 and over)</a:t>
            </a:r>
          </a:p>
          <a:p>
            <a:pPr lvl="1"/>
            <a:r>
              <a:rPr lang="en-US" dirty="0" smtClean="0"/>
              <a:t>Residents of rural areas</a:t>
            </a:r>
          </a:p>
          <a:p>
            <a:pPr lvl="1"/>
            <a:r>
              <a:rPr lang="en-US" dirty="0" smtClean="0"/>
              <a:t>Individuals with special health care needs, including:</a:t>
            </a:r>
          </a:p>
          <a:p>
            <a:pPr lvl="2"/>
            <a:r>
              <a:rPr lang="en-US" dirty="0" smtClean="0"/>
              <a:t>Individuals with disabilities</a:t>
            </a:r>
          </a:p>
          <a:p>
            <a:pPr lvl="2"/>
            <a:r>
              <a:rPr lang="en-US" dirty="0" smtClean="0"/>
              <a:t>Individuals who need chronic care or end-of-life care</a:t>
            </a:r>
          </a:p>
          <a:p>
            <a:endParaRPr lang="en-US" dirty="0"/>
          </a:p>
        </p:txBody>
      </p:sp>
    </p:spTree>
    <p:extLst>
      <p:ext uri="{BB962C8B-B14F-4D97-AF65-F5344CB8AC3E}">
        <p14:creationId xmlns:p14="http://schemas.microsoft.com/office/powerpoint/2010/main" val="26714926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Access to Health Care</a:t>
            </a:r>
            <a:endParaRPr lang="en-US" dirty="0"/>
          </a:p>
        </p:txBody>
      </p:sp>
      <p:sp>
        <p:nvSpPr>
          <p:cNvPr id="2" name="Text Placeholder 1"/>
          <p:cNvSpPr>
            <a:spLocks noGrp="1"/>
          </p:cNvSpPr>
          <p:nvPr>
            <p:ph type="body" idx="1"/>
          </p:nvPr>
        </p:nvSpPr>
        <p:spPr/>
        <p:txBody>
          <a:bodyPr>
            <a:normAutofit fontScale="92500" lnSpcReduction="10000"/>
          </a:bodyPr>
          <a:lstStyle/>
          <a:p>
            <a:r>
              <a:rPr lang="en-US" dirty="0" smtClean="0"/>
              <a:t>National Healthcare Quality and Disparities Report</a:t>
            </a:r>
          </a:p>
          <a:p>
            <a:r>
              <a:rPr lang="en-US" dirty="0" err="1" smtClean="0"/>
              <a:t>Chartbook</a:t>
            </a:r>
            <a:r>
              <a:rPr lang="en-US" dirty="0" smtClean="0"/>
              <a:t> on Health Care for Hispanics</a:t>
            </a:r>
          </a:p>
          <a:p>
            <a:r>
              <a:rPr lang="en-US" dirty="0" smtClean="0"/>
              <a:t>Part 3: </a:t>
            </a:r>
            <a:r>
              <a:rPr lang="en-US" dirty="0"/>
              <a:t>Trends in Access and Priorities of the </a:t>
            </a:r>
            <a:endParaRPr lang="en-US" dirty="0" smtClean="0"/>
          </a:p>
          <a:p>
            <a:r>
              <a:rPr lang="en-US" dirty="0" smtClean="0"/>
              <a:t>National </a:t>
            </a:r>
            <a:r>
              <a:rPr lang="en-US" dirty="0"/>
              <a:t>Quality Strategy</a:t>
            </a:r>
          </a:p>
        </p:txBody>
      </p:sp>
    </p:spTree>
    <p:extLst>
      <p:ext uri="{BB962C8B-B14F-4D97-AF65-F5344CB8AC3E}">
        <p14:creationId xmlns:p14="http://schemas.microsoft.com/office/powerpoint/2010/main" val="22125012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69"/>
          <p:cNvSpPr>
            <a:spLocks noGrp="1"/>
          </p:cNvSpPr>
          <p:nvPr>
            <p:ph type="title"/>
          </p:nvPr>
        </p:nvSpPr>
        <p:spPr/>
        <p:txBody>
          <a:bodyPr>
            <a:noAutofit/>
          </a:bodyPr>
          <a:lstStyle/>
          <a:p>
            <a:r>
              <a:rPr lang="en-US" sz="2200" dirty="0"/>
              <a:t>ACCESS DISPARITIES: In 2012, disparities were observed across a broad spectrum of access measures</a:t>
            </a:r>
          </a:p>
        </p:txBody>
      </p:sp>
      <p:graphicFrame>
        <p:nvGraphicFramePr>
          <p:cNvPr id="74" name="Chart 73"/>
          <p:cNvGraphicFramePr>
            <a:graphicFrameLocks/>
          </p:cNvGraphicFramePr>
          <p:nvPr>
            <p:extLst>
              <p:ext uri="{D42A27DB-BD31-4B8C-83A1-F6EECF244321}">
                <p14:modId xmlns:p14="http://schemas.microsoft.com/office/powerpoint/2010/main" val="2813779716"/>
              </p:ext>
            </p:extLst>
          </p:nvPr>
        </p:nvGraphicFramePr>
        <p:xfrm>
          <a:off x="457200" y="1463040"/>
          <a:ext cx="8229600" cy="5120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304538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061181" y="3306823"/>
            <a:ext cx="7013388" cy="1959119"/>
          </a:xfrm>
          <a:prstGeom prst="rect">
            <a:avLst/>
          </a:prstGeom>
        </p:spPr>
        <p:txBody>
          <a:bodyPr vert="horz" wrap="square" lIns="0" tIns="0" rIns="0" bIns="0" rtlCol="0">
            <a:noAutofit/>
          </a:bodyPr>
          <a:lstStyle/>
          <a:p>
            <a:pPr marL="11396"/>
            <a:endParaRPr sz="1100" dirty="0">
              <a:latin typeface="Times New Roman"/>
              <a:cs typeface="Times New Roman"/>
            </a:endParaRPr>
          </a:p>
        </p:txBody>
      </p:sp>
      <p:sp>
        <p:nvSpPr>
          <p:cNvPr id="78" name="Title 77"/>
          <p:cNvSpPr>
            <a:spLocks noGrp="1"/>
          </p:cNvSpPr>
          <p:nvPr>
            <p:ph type="title"/>
          </p:nvPr>
        </p:nvSpPr>
        <p:spPr/>
        <p:txBody>
          <a:bodyPr>
            <a:noAutofit/>
          </a:bodyPr>
          <a:lstStyle/>
          <a:p>
            <a:r>
              <a:rPr lang="en-US" sz="2000" dirty="0" smtClean="0"/>
              <a:t>ACCESS DISPARITIES: Through 2012, across a broad spectrum of access measures, some disparities were reduced but most did not improve</a:t>
            </a:r>
            <a:endParaRPr lang="en-US" sz="2000" dirty="0"/>
          </a:p>
        </p:txBody>
      </p:sp>
      <p:graphicFrame>
        <p:nvGraphicFramePr>
          <p:cNvPr id="82" name="Chart 81"/>
          <p:cNvGraphicFramePr>
            <a:graphicFrameLocks/>
          </p:cNvGraphicFramePr>
          <p:nvPr>
            <p:extLst>
              <p:ext uri="{D42A27DB-BD31-4B8C-83A1-F6EECF244321}">
                <p14:modId xmlns:p14="http://schemas.microsoft.com/office/powerpoint/2010/main" val="2625409815"/>
              </p:ext>
            </p:extLst>
          </p:nvPr>
        </p:nvGraphicFramePr>
        <p:xfrm>
          <a:off x="457200" y="1463040"/>
          <a:ext cx="8229600" cy="5120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2151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Adults ages 18-64 who were uninsured at the time of interview, by race/ethnicity, January 2010-June 2014</a:t>
            </a:r>
            <a:endParaRPr lang="en-US" sz="2000" dirty="0"/>
          </a:p>
        </p:txBody>
      </p:sp>
      <p:graphicFrame>
        <p:nvGraphicFramePr>
          <p:cNvPr id="4" name="Chart 3"/>
          <p:cNvGraphicFramePr/>
          <p:nvPr>
            <p:extLst>
              <p:ext uri="{D42A27DB-BD31-4B8C-83A1-F6EECF244321}">
                <p14:modId xmlns:p14="http://schemas.microsoft.com/office/powerpoint/2010/main" val="2095204232"/>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57200" y="5666380"/>
            <a:ext cx="8229600" cy="707886"/>
          </a:xfrm>
          <a:prstGeom prst="rect">
            <a:avLst/>
          </a:prstGeom>
        </p:spPr>
        <p:txBody>
          <a:bodyPr wrap="square">
            <a:spAutoFit/>
          </a:bodyPr>
          <a:lstStyle/>
          <a:p>
            <a:r>
              <a:rPr lang="en-US" sz="1000" b="1" dirty="0" smtClean="0"/>
              <a:t>Key: </a:t>
            </a:r>
            <a:r>
              <a:rPr lang="en-US" sz="1000" dirty="0" smtClean="0"/>
              <a:t>Q = quarter.</a:t>
            </a:r>
            <a:endParaRPr lang="en-US" sz="1000" b="1" dirty="0" smtClean="0"/>
          </a:p>
          <a:p>
            <a:r>
              <a:rPr lang="en-US" sz="1000" b="1" dirty="0" smtClean="0"/>
              <a:t>Source</a:t>
            </a:r>
            <a:r>
              <a:rPr lang="en-US" sz="1000" b="1" dirty="0"/>
              <a:t>:  </a:t>
            </a:r>
            <a:r>
              <a:rPr lang="en-US" sz="1000" dirty="0"/>
              <a:t>Centers for Disease Control and Prevention, National Center for Health </a:t>
            </a:r>
            <a:r>
              <a:rPr lang="en-US" sz="1000" dirty="0" smtClean="0"/>
              <a:t>Statistics, National </a:t>
            </a:r>
            <a:r>
              <a:rPr lang="en-US" sz="1000" dirty="0"/>
              <a:t>Health Interview Survey, 2010 </a:t>
            </a:r>
            <a:r>
              <a:rPr lang="en-US" sz="1000" dirty="0" smtClean="0"/>
              <a:t>-2014</a:t>
            </a:r>
            <a:r>
              <a:rPr lang="en-US" sz="1000" dirty="0"/>
              <a:t>, Family Core Component.</a:t>
            </a:r>
          </a:p>
          <a:p>
            <a:r>
              <a:rPr lang="en-US" sz="1000" b="1" dirty="0"/>
              <a:t>Note:</a:t>
            </a:r>
            <a:r>
              <a:rPr lang="en-US" sz="1000" dirty="0"/>
              <a:t> For this measure, lower rates are better. Data only available for 2014 quarters 1 and </a:t>
            </a:r>
            <a:r>
              <a:rPr lang="en-US" sz="1000" dirty="0" smtClean="0"/>
              <a:t>2.</a:t>
            </a:r>
            <a:endParaRPr lang="en-US" sz="1000" dirty="0"/>
          </a:p>
        </p:txBody>
      </p:sp>
    </p:spTree>
    <p:extLst>
      <p:ext uri="{BB962C8B-B14F-4D97-AF65-F5344CB8AC3E}">
        <p14:creationId xmlns:p14="http://schemas.microsoft.com/office/powerpoint/2010/main" val="2488609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National Healthcare Quality and Disparities Report</a:t>
            </a:r>
            <a:endParaRPr lang="en-US" dirty="0"/>
          </a:p>
        </p:txBody>
      </p:sp>
      <p:sp>
        <p:nvSpPr>
          <p:cNvPr id="3" name="Content Placeholder 2"/>
          <p:cNvSpPr>
            <a:spLocks noGrp="1"/>
          </p:cNvSpPr>
          <p:nvPr>
            <p:ph idx="1"/>
          </p:nvPr>
        </p:nvSpPr>
        <p:spPr/>
        <p:txBody>
          <a:bodyPr/>
          <a:lstStyle/>
          <a:p>
            <a:r>
              <a:rPr lang="en-US" smtClean="0"/>
              <a:t>Based on more than 250 measures of quality and disparities covering a broad array of health care services and settings</a:t>
            </a:r>
          </a:p>
          <a:p>
            <a:r>
              <a:rPr lang="en-US" smtClean="0"/>
              <a:t>Data generally available through 2012</a:t>
            </a:r>
          </a:p>
          <a:p>
            <a:r>
              <a:rPr lang="en-US" smtClean="0"/>
              <a:t>Produced with the help of an Interagency Work Group led by the Agency for Healthcare Research and Quality and submitted on behalf of the Secretary of Health and Human Services </a:t>
            </a:r>
          </a:p>
          <a:p>
            <a:endParaRPr lang="en-US" dirty="0"/>
          </a:p>
        </p:txBody>
      </p:sp>
    </p:spTree>
    <p:extLst>
      <p:ext uri="{BB962C8B-B14F-4D97-AF65-F5344CB8AC3E}">
        <p14:creationId xmlns:p14="http://schemas.microsoft.com/office/powerpoint/2010/main" val="278478127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Age-sex adjusted percentage of people of all ages with a usual place to go for medical care, by race/ethnicity, 2013 and January-June 2014</a:t>
            </a:r>
            <a:endParaRPr lang="en-US" sz="2000" dirty="0"/>
          </a:p>
        </p:txBody>
      </p:sp>
      <p:graphicFrame>
        <p:nvGraphicFramePr>
          <p:cNvPr id="4" name="Chart 3"/>
          <p:cNvGraphicFramePr/>
          <p:nvPr>
            <p:extLst>
              <p:ext uri="{D42A27DB-BD31-4B8C-83A1-F6EECF244321}">
                <p14:modId xmlns:p14="http://schemas.microsoft.com/office/powerpoint/2010/main" val="3583286833"/>
              </p:ext>
            </p:extLst>
          </p:nvPr>
        </p:nvGraphicFramePr>
        <p:xfrm>
          <a:off x="457200" y="1463040"/>
          <a:ext cx="82296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457200" y="5303520"/>
            <a:ext cx="8229600" cy="553998"/>
          </a:xfrm>
          <a:prstGeom prst="rect">
            <a:avLst/>
          </a:prstGeom>
        </p:spPr>
        <p:txBody>
          <a:bodyPr wrap="square">
            <a:spAutoFit/>
          </a:bodyPr>
          <a:lstStyle/>
          <a:p>
            <a:r>
              <a:rPr lang="en-US" sz="1000" b="1" dirty="0" smtClean="0"/>
              <a:t>Source:</a:t>
            </a:r>
            <a:r>
              <a:rPr lang="en-US" sz="1000" dirty="0" smtClean="0"/>
              <a:t> </a:t>
            </a:r>
            <a:r>
              <a:rPr lang="en-US" sz="1000" dirty="0"/>
              <a:t>Centers for Disease Control and Prevention, National Center for Health Statistics, National Health Interview Survey, 1997-2013 and January-June 2014, Combined Sample Adult and Sample Child Core Component.</a:t>
            </a:r>
          </a:p>
          <a:p>
            <a:r>
              <a:rPr lang="en-US" sz="1000" b="1" dirty="0" smtClean="0"/>
              <a:t>Note:</a:t>
            </a:r>
            <a:r>
              <a:rPr lang="en-US" sz="1000" dirty="0" smtClean="0"/>
              <a:t> Data </a:t>
            </a:r>
            <a:r>
              <a:rPr lang="en-US" sz="1000" dirty="0"/>
              <a:t>only available for  2014 quarters 1 and 2.</a:t>
            </a:r>
          </a:p>
        </p:txBody>
      </p:sp>
    </p:spTree>
    <p:extLst>
      <p:ext uri="{BB962C8B-B14F-4D97-AF65-F5344CB8AC3E}">
        <p14:creationId xmlns:p14="http://schemas.microsoft.com/office/powerpoint/2010/main" val="119282347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Adults who needed care right away for an illness, injury, or condition in the last 12 months who sometimes or never got care as soon as wanted, by race/ethnicity and by insurance (ages 18-64) among Hispanics, 2002-2012</a:t>
            </a:r>
            <a:endParaRPr lang="en-US" sz="1800" dirty="0"/>
          </a:p>
        </p:txBody>
      </p:sp>
      <p:sp>
        <p:nvSpPr>
          <p:cNvPr id="5" name="Rectangle 4"/>
          <p:cNvSpPr/>
          <p:nvPr/>
        </p:nvSpPr>
        <p:spPr>
          <a:xfrm>
            <a:off x="457200" y="5852160"/>
            <a:ext cx="8229600" cy="246221"/>
          </a:xfrm>
          <a:prstGeom prst="rect">
            <a:avLst/>
          </a:prstGeom>
        </p:spPr>
        <p:txBody>
          <a:bodyPr wrap="square">
            <a:spAutoFit/>
          </a:bodyPr>
          <a:lstStyle/>
          <a:p>
            <a:r>
              <a:rPr lang="en-US" sz="1000" b="1" dirty="0" smtClean="0"/>
              <a:t>Source</a:t>
            </a:r>
            <a:r>
              <a:rPr lang="en-US" sz="1000" b="1" dirty="0"/>
              <a:t>:</a:t>
            </a:r>
            <a:r>
              <a:rPr lang="en-US" sz="1000" dirty="0"/>
              <a:t> Agency for Healthcare Research and Quality, Medical Expenditure Panel Survey, 2002-2012</a:t>
            </a:r>
            <a:r>
              <a:rPr lang="en-US" sz="1000" dirty="0" smtClean="0"/>
              <a:t>.</a:t>
            </a:r>
            <a:endParaRPr lang="en-US" sz="1000" dirty="0"/>
          </a:p>
        </p:txBody>
      </p:sp>
      <p:graphicFrame>
        <p:nvGraphicFramePr>
          <p:cNvPr id="9" name="Object 10"/>
          <p:cNvGraphicFramePr>
            <a:graphicFrameLocks/>
          </p:cNvGraphicFramePr>
          <p:nvPr>
            <p:extLst>
              <p:ext uri="{D42A27DB-BD31-4B8C-83A1-F6EECF244321}">
                <p14:modId xmlns:p14="http://schemas.microsoft.com/office/powerpoint/2010/main" val="572342970"/>
              </p:ext>
            </p:extLst>
          </p:nvPr>
        </p:nvGraphicFramePr>
        <p:xfrm>
          <a:off x="4572000" y="1463040"/>
          <a:ext cx="4114800" cy="4206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2315499708"/>
              </p:ext>
            </p:extLst>
          </p:nvPr>
        </p:nvGraphicFramePr>
        <p:xfrm>
          <a:off x="457200" y="1463040"/>
          <a:ext cx="4114800" cy="42062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72132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Children who needed care right away for an illness, injury, or condition in the last 12 months who sometimes or never got care as soon as wanted, by race/ethnicity and language spoken at home, 2002-2012</a:t>
            </a:r>
            <a:endParaRPr lang="en-US" sz="1800" dirty="0"/>
          </a:p>
        </p:txBody>
      </p:sp>
      <p:graphicFrame>
        <p:nvGraphicFramePr>
          <p:cNvPr id="4" name="Chart 3"/>
          <p:cNvGraphicFramePr/>
          <p:nvPr>
            <p:extLst>
              <p:ext uri="{D42A27DB-BD31-4B8C-83A1-F6EECF244321}">
                <p14:modId xmlns:p14="http://schemas.microsoft.com/office/powerpoint/2010/main" val="1608666843"/>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2162177628"/>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457200" y="5760720"/>
            <a:ext cx="8229600" cy="400110"/>
          </a:xfrm>
          <a:prstGeom prst="rect">
            <a:avLst/>
          </a:prstGeom>
        </p:spPr>
        <p:txBody>
          <a:bodyPr wrap="square">
            <a:spAutoFit/>
          </a:bodyPr>
          <a:lstStyle/>
          <a:p>
            <a:r>
              <a:rPr lang="en-US" sz="1000" b="1" dirty="0" smtClean="0"/>
              <a:t>Source</a:t>
            </a:r>
            <a:r>
              <a:rPr lang="en-US" sz="1000" b="1" dirty="0"/>
              <a:t>: </a:t>
            </a:r>
            <a:r>
              <a:rPr lang="en-US" sz="1000" dirty="0"/>
              <a:t>Agency for Healthcare Research and Quality, Medical Expenditure Panel Survey, 2002-2012</a:t>
            </a:r>
            <a:r>
              <a:rPr lang="en-US" sz="1000" dirty="0" smtClean="0"/>
              <a:t>.</a:t>
            </a:r>
          </a:p>
          <a:p>
            <a:r>
              <a:rPr lang="en-US" sz="1000" b="1" dirty="0" smtClean="0"/>
              <a:t>Note:</a:t>
            </a:r>
            <a:r>
              <a:rPr lang="en-US" sz="1000" dirty="0" smtClean="0"/>
              <a:t> For 2010, data for Other did not meet the criteria for statistical reliability.</a:t>
            </a:r>
            <a:endParaRPr lang="en-US" sz="1000" dirty="0"/>
          </a:p>
        </p:txBody>
      </p:sp>
    </p:spTree>
    <p:extLst>
      <p:ext uri="{BB962C8B-B14F-4D97-AF65-F5344CB8AC3E}">
        <p14:creationId xmlns:p14="http://schemas.microsoft.com/office/powerpoint/2010/main" val="9271635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Characteristics of HRSA-supported health center population versus U.S. population, 2013</a:t>
            </a:r>
            <a:endParaRPr lang="en-US" sz="2000" dirty="0"/>
          </a:p>
        </p:txBody>
      </p:sp>
      <p:graphicFrame>
        <p:nvGraphicFramePr>
          <p:cNvPr id="4" name="Chart 3"/>
          <p:cNvGraphicFramePr/>
          <p:nvPr>
            <p:extLst>
              <p:ext uri="{D42A27DB-BD31-4B8C-83A1-F6EECF244321}">
                <p14:modId xmlns:p14="http://schemas.microsoft.com/office/powerpoint/2010/main" val="4000599960"/>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457199" y="5669280"/>
            <a:ext cx="8229600" cy="707886"/>
          </a:xfrm>
          <a:prstGeom prst="rect">
            <a:avLst/>
          </a:prstGeom>
        </p:spPr>
        <p:txBody>
          <a:bodyPr wrap="square">
            <a:spAutoFit/>
          </a:bodyPr>
          <a:lstStyle/>
          <a:p>
            <a:r>
              <a:rPr lang="en-US" sz="1000" b="1" dirty="0"/>
              <a:t>Key:</a:t>
            </a:r>
            <a:r>
              <a:rPr lang="en-US" sz="1000" dirty="0"/>
              <a:t> AI/AN = American Indian or Alaska Native; NHOPI = Native Hawaiian or Other Pacific Islander; FPL = Federal poverty level. </a:t>
            </a:r>
          </a:p>
          <a:p>
            <a:r>
              <a:rPr lang="en-US" sz="1000" b="1" dirty="0" smtClean="0"/>
              <a:t>Source</a:t>
            </a:r>
            <a:r>
              <a:rPr lang="en-US" sz="1000" b="1" dirty="0"/>
              <a:t>:</a:t>
            </a:r>
            <a:r>
              <a:rPr lang="en-US" sz="1000" dirty="0"/>
              <a:t> Health Resources and Services Administration, Bureau of Primary Health Care, Uniform Data System, 2013. </a:t>
            </a:r>
            <a:r>
              <a:rPr lang="en-US" sz="1000" u="sng" dirty="0">
                <a:hlinkClick r:id="rId4"/>
              </a:rPr>
              <a:t>http://bphc.hrsa.gov/uds/datasnapshot.aspx?year=2013</a:t>
            </a:r>
            <a:endParaRPr lang="en-US" sz="1000" dirty="0"/>
          </a:p>
          <a:p>
            <a:r>
              <a:rPr lang="en-US" sz="1000" b="1" dirty="0"/>
              <a:t>Note:</a:t>
            </a:r>
            <a:r>
              <a:rPr lang="en-US" sz="1000" dirty="0"/>
              <a:t> Racial groups include Hispanics and non-Hispanics. Health center population </a:t>
            </a:r>
            <a:r>
              <a:rPr lang="en-US" sz="1000" dirty="0" smtClean="0"/>
              <a:t>only includes data from 1,202 </a:t>
            </a:r>
            <a:r>
              <a:rPr lang="en-US" sz="1000" dirty="0"/>
              <a:t>program </a:t>
            </a:r>
            <a:r>
              <a:rPr lang="en-US" sz="1000" dirty="0" smtClean="0"/>
              <a:t>grantees.</a:t>
            </a:r>
            <a:endParaRPr lang="en-US" sz="1000" dirty="0"/>
          </a:p>
        </p:txBody>
      </p:sp>
    </p:spTree>
    <p:extLst>
      <p:ext uri="{BB962C8B-B14F-4D97-AF65-F5344CB8AC3E}">
        <p14:creationId xmlns:p14="http://schemas.microsoft.com/office/powerpoint/2010/main" val="193195721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p:txBody>
          <a:bodyPr>
            <a:normAutofit fontScale="90000"/>
          </a:bodyPr>
          <a:lstStyle/>
          <a:p>
            <a:r>
              <a:rPr lang="en-US" altLang="en-US" dirty="0" smtClean="0"/>
              <a:t>AHRQ Health Care Innovations in Access to Health Care</a:t>
            </a:r>
            <a:endParaRPr lang="en-US" altLang="en-US" dirty="0">
              <a:hlinkClick r:id="rId3"/>
            </a:endParaRPr>
          </a:p>
        </p:txBody>
      </p:sp>
      <p:sp>
        <p:nvSpPr>
          <p:cNvPr id="7170" name="Rectangle 2"/>
          <p:cNvSpPr>
            <a:spLocks noGrp="1" noChangeArrowheads="1"/>
          </p:cNvSpPr>
          <p:nvPr>
            <p:ph type="body" idx="1"/>
          </p:nvPr>
        </p:nvSpPr>
        <p:spPr/>
        <p:txBody>
          <a:bodyPr>
            <a:normAutofit fontScale="92500" lnSpcReduction="20000"/>
          </a:bodyPr>
          <a:lstStyle/>
          <a:p>
            <a:pPr marL="0" indent="0">
              <a:buNone/>
            </a:pPr>
            <a:r>
              <a:rPr lang="en-US" altLang="en-US" dirty="0" err="1" smtClean="0">
                <a:hlinkClick r:id="rId3"/>
              </a:rPr>
              <a:t>Salud</a:t>
            </a:r>
            <a:r>
              <a:rPr lang="en-US" altLang="en-US" dirty="0" smtClean="0">
                <a:hlinkClick r:id="rId3"/>
              </a:rPr>
              <a:t> Mobile Outreach Program</a:t>
            </a:r>
          </a:p>
          <a:p>
            <a:r>
              <a:rPr lang="en-US" altLang="en-US" dirty="0" smtClean="0"/>
              <a:t>Location</a:t>
            </a:r>
            <a:r>
              <a:rPr lang="en-US" altLang="en-US" dirty="0"/>
              <a:t>: </a:t>
            </a:r>
            <a:r>
              <a:rPr lang="en-US" altLang="en-US" dirty="0" smtClean="0"/>
              <a:t>Primarily </a:t>
            </a:r>
            <a:r>
              <a:rPr lang="en-US" altLang="en-US" dirty="0"/>
              <a:t>in rural areas of northern </a:t>
            </a:r>
            <a:r>
              <a:rPr lang="en-US" altLang="en-US" dirty="0" smtClean="0"/>
              <a:t>Colorado</a:t>
            </a:r>
          </a:p>
          <a:p>
            <a:r>
              <a:rPr lang="en-US" altLang="en-US" dirty="0" smtClean="0"/>
              <a:t>Population: Mexican </a:t>
            </a:r>
            <a:r>
              <a:rPr lang="en-US" altLang="en-US" dirty="0"/>
              <a:t>immigrants, many of whom are poor, uninsured, and monolingual with limited </a:t>
            </a:r>
            <a:r>
              <a:rPr lang="en-US" altLang="en-US" dirty="0" smtClean="0"/>
              <a:t>education </a:t>
            </a:r>
          </a:p>
          <a:p>
            <a:r>
              <a:rPr lang="en-US" altLang="en-US" dirty="0" smtClean="0"/>
              <a:t>Intervention: Reduce health disparities by providing medical and dental care, referrals, and patient education.</a:t>
            </a:r>
          </a:p>
          <a:p>
            <a:r>
              <a:rPr lang="en-US" altLang="en-US" dirty="0" smtClean="0"/>
              <a:t>Outcomes: Enhanced access to needed medical care and education in a population who had no other way to access such services. </a:t>
            </a:r>
            <a:endParaRPr lang="en-US" altLang="en-US" dirty="0"/>
          </a:p>
        </p:txBody>
      </p:sp>
    </p:spTree>
    <p:extLst>
      <p:ext uri="{BB962C8B-B14F-4D97-AF65-F5344CB8AC3E}">
        <p14:creationId xmlns:p14="http://schemas.microsoft.com/office/powerpoint/2010/main" val="12801268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National Quality Strategy Priorities</a:t>
            </a:r>
            <a:endParaRPr lang="en-US" dirty="0"/>
          </a:p>
        </p:txBody>
      </p:sp>
      <p:sp>
        <p:nvSpPr>
          <p:cNvPr id="2" name="Text Placeholder 1"/>
          <p:cNvSpPr>
            <a:spLocks noGrp="1"/>
          </p:cNvSpPr>
          <p:nvPr>
            <p:ph type="body" idx="1"/>
          </p:nvPr>
        </p:nvSpPr>
        <p:spPr/>
        <p:txBody>
          <a:bodyPr>
            <a:normAutofit fontScale="92500" lnSpcReduction="10000"/>
          </a:bodyPr>
          <a:lstStyle/>
          <a:p>
            <a:r>
              <a:rPr lang="en-US" dirty="0" smtClean="0"/>
              <a:t>National Healthcare Quality and Disparities Report</a:t>
            </a:r>
          </a:p>
          <a:p>
            <a:r>
              <a:rPr lang="en-US" dirty="0" err="1" smtClean="0"/>
              <a:t>Chartbook</a:t>
            </a:r>
            <a:r>
              <a:rPr lang="en-US" dirty="0" smtClean="0"/>
              <a:t> on Health Care for Hispanics</a:t>
            </a:r>
          </a:p>
          <a:p>
            <a:r>
              <a:rPr lang="en-US" dirty="0" smtClean="0"/>
              <a:t>Part 3: Trends </a:t>
            </a:r>
            <a:r>
              <a:rPr lang="en-US" dirty="0"/>
              <a:t>in Access and Priorities of the </a:t>
            </a:r>
            <a:endParaRPr lang="en-US" dirty="0" smtClean="0"/>
          </a:p>
          <a:p>
            <a:r>
              <a:rPr lang="en-US" dirty="0" smtClean="0"/>
              <a:t>National </a:t>
            </a:r>
            <a:r>
              <a:rPr lang="en-US" dirty="0"/>
              <a:t>Quality Strategy</a:t>
            </a:r>
          </a:p>
        </p:txBody>
      </p:sp>
    </p:spTree>
    <p:extLst>
      <p:ext uri="{BB962C8B-B14F-4D97-AF65-F5344CB8AC3E}">
        <p14:creationId xmlns:p14="http://schemas.microsoft.com/office/powerpoint/2010/main" val="50456116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QUALITY: Through 2012, most measures of health care quality for Hispanics improved</a:t>
            </a:r>
            <a:endParaRPr lang="en-US" sz="2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11607879"/>
              </p:ext>
            </p:extLst>
          </p:nvPr>
        </p:nvGraphicFramePr>
        <p:xfrm>
          <a:off x="457200" y="1463040"/>
          <a:ext cx="82296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760720"/>
            <a:ext cx="8229600" cy="877163"/>
          </a:xfrm>
          <a:prstGeom prst="rect">
            <a:avLst/>
          </a:prstGeom>
          <a:noFill/>
        </p:spPr>
        <p:txBody>
          <a:bodyPr wrap="square" rtlCol="0">
            <a:spAutoFit/>
          </a:bodyPr>
          <a:lstStyle/>
          <a:p>
            <a:r>
              <a:rPr lang="en-US" sz="1000" b="1" dirty="0" smtClean="0"/>
              <a:t>Key: n </a:t>
            </a:r>
            <a:r>
              <a:rPr lang="en-US" sz="1000" dirty="0" smtClean="0"/>
              <a:t>= number </a:t>
            </a:r>
            <a:r>
              <a:rPr lang="en-US" sz="1000" dirty="0"/>
              <a:t>of </a:t>
            </a:r>
            <a:r>
              <a:rPr lang="en-US" sz="1000" dirty="0" smtClean="0"/>
              <a:t>measures</a:t>
            </a:r>
          </a:p>
          <a:p>
            <a:r>
              <a:rPr lang="en-US" sz="1000" b="1" dirty="0" smtClean="0"/>
              <a:t>Improving</a:t>
            </a:r>
            <a:r>
              <a:rPr lang="en-US" sz="1000" dirty="0" smtClean="0"/>
              <a:t> = Quality is going in a positive direction at an average annual rate greater than 1 percent per year</a:t>
            </a:r>
          </a:p>
          <a:p>
            <a:r>
              <a:rPr lang="en-US" sz="1000" b="1" dirty="0" smtClean="0"/>
              <a:t>No Change </a:t>
            </a:r>
            <a:r>
              <a:rPr lang="en-US" sz="1000" dirty="0" smtClean="0"/>
              <a:t>= Quality is not changing or is changing at an average annual rate less than 1 percent per year</a:t>
            </a:r>
          </a:p>
          <a:p>
            <a:r>
              <a:rPr lang="en-US" sz="1000" b="1" dirty="0" smtClean="0"/>
              <a:t>Worsening</a:t>
            </a:r>
            <a:r>
              <a:rPr lang="en-US" sz="1000" dirty="0" smtClean="0"/>
              <a:t> = Quality is going in a negative direction at an average annual rate greater than 1 percent per year</a:t>
            </a:r>
          </a:p>
          <a:p>
            <a:endParaRPr lang="en-US" sz="1100" b="1" dirty="0"/>
          </a:p>
        </p:txBody>
      </p:sp>
    </p:spTree>
    <p:extLst>
      <p:ext uri="{BB962C8B-B14F-4D97-AF65-F5344CB8AC3E}">
        <p14:creationId xmlns:p14="http://schemas.microsoft.com/office/powerpoint/2010/main" val="68673072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061181" y="3294351"/>
            <a:ext cx="6996953" cy="2542309"/>
          </a:xfrm>
          <a:prstGeom prst="rect">
            <a:avLst/>
          </a:prstGeom>
        </p:spPr>
        <p:txBody>
          <a:bodyPr vert="horz" wrap="square" lIns="0" tIns="0" rIns="0" bIns="0" rtlCol="0">
            <a:noAutofit/>
          </a:bodyPr>
          <a:lstStyle/>
          <a:p>
            <a:pPr marL="11396"/>
            <a:endParaRPr sz="1100" dirty="0">
              <a:latin typeface="Times New Roman"/>
              <a:cs typeface="Times New Roman"/>
            </a:endParaRPr>
          </a:p>
        </p:txBody>
      </p:sp>
      <p:sp>
        <p:nvSpPr>
          <p:cNvPr id="78" name="Title 77"/>
          <p:cNvSpPr>
            <a:spLocks noGrp="1"/>
          </p:cNvSpPr>
          <p:nvPr>
            <p:ph type="title"/>
          </p:nvPr>
        </p:nvSpPr>
        <p:spPr/>
        <p:txBody>
          <a:bodyPr>
            <a:noAutofit/>
          </a:bodyPr>
          <a:lstStyle/>
          <a:p>
            <a:r>
              <a:rPr lang="en-US" sz="2200" dirty="0" smtClean="0"/>
              <a:t>QUALITY DISPARITIES: Disparities remained prevalent across a broad spectrum of quality measures</a:t>
            </a:r>
            <a:endParaRPr lang="en-US" sz="2200" dirty="0"/>
          </a:p>
        </p:txBody>
      </p:sp>
      <p:graphicFrame>
        <p:nvGraphicFramePr>
          <p:cNvPr id="82" name="Object 1"/>
          <p:cNvGraphicFramePr>
            <a:graphicFrameLocks/>
          </p:cNvGraphicFramePr>
          <p:nvPr>
            <p:extLst>
              <p:ext uri="{D42A27DB-BD31-4B8C-83A1-F6EECF244321}">
                <p14:modId xmlns:p14="http://schemas.microsoft.com/office/powerpoint/2010/main" val="76342598"/>
              </p:ext>
            </p:extLst>
          </p:nvPr>
        </p:nvGraphicFramePr>
        <p:xfrm>
          <a:off x="457200" y="1463040"/>
          <a:ext cx="8229600" cy="5120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1259463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061181" y="3294351"/>
            <a:ext cx="6996953" cy="2542309"/>
          </a:xfrm>
          <a:prstGeom prst="rect">
            <a:avLst/>
          </a:prstGeom>
        </p:spPr>
        <p:txBody>
          <a:bodyPr vert="horz" wrap="square" lIns="0" tIns="0" rIns="0" bIns="0" rtlCol="0">
            <a:noAutofit/>
          </a:bodyPr>
          <a:lstStyle/>
          <a:p>
            <a:pPr marL="11396"/>
            <a:endParaRPr sz="1100" dirty="0">
              <a:latin typeface="Times New Roman"/>
              <a:cs typeface="Times New Roman"/>
            </a:endParaRPr>
          </a:p>
        </p:txBody>
      </p:sp>
      <p:sp>
        <p:nvSpPr>
          <p:cNvPr id="78" name="Title 77"/>
          <p:cNvSpPr>
            <a:spLocks noGrp="1"/>
          </p:cNvSpPr>
          <p:nvPr>
            <p:ph type="title"/>
          </p:nvPr>
        </p:nvSpPr>
        <p:spPr/>
        <p:txBody>
          <a:bodyPr>
            <a:normAutofit fontScale="90000"/>
          </a:bodyPr>
          <a:lstStyle/>
          <a:p>
            <a:r>
              <a:rPr lang="en-US" sz="2400" dirty="0" smtClean="0"/>
              <a:t>QUALITY DISPARITIES: Hispanics received poorer quality of care across many NQS priorities</a:t>
            </a:r>
            <a:endParaRPr lang="en-US" dirty="0"/>
          </a:p>
        </p:txBody>
      </p:sp>
      <p:graphicFrame>
        <p:nvGraphicFramePr>
          <p:cNvPr id="82" name="Object 1"/>
          <p:cNvGraphicFramePr>
            <a:graphicFrameLocks/>
          </p:cNvGraphicFramePr>
          <p:nvPr>
            <p:extLst>
              <p:ext uri="{D42A27DB-BD31-4B8C-83A1-F6EECF244321}">
                <p14:modId xmlns:p14="http://schemas.microsoft.com/office/powerpoint/2010/main" val="4183853914"/>
              </p:ext>
            </p:extLst>
          </p:nvPr>
        </p:nvGraphicFramePr>
        <p:xfrm>
          <a:off x="457199" y="1463040"/>
          <a:ext cx="8229600" cy="5120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191179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itle 79"/>
          <p:cNvSpPr>
            <a:spLocks noGrp="1"/>
          </p:cNvSpPr>
          <p:nvPr>
            <p:ph type="title"/>
          </p:nvPr>
        </p:nvSpPr>
        <p:spPr/>
        <p:txBody>
          <a:bodyPr>
            <a:noAutofit/>
          </a:bodyPr>
          <a:lstStyle/>
          <a:p>
            <a:r>
              <a:rPr lang="en-US" sz="2000" dirty="0" smtClean="0"/>
              <a:t>QUALITY DISPARITIES: Through 2012, some disparities were getting smaller but most were not improving across a broad spectrum of quality measures</a:t>
            </a:r>
            <a:endParaRPr lang="en-US" sz="2000" dirty="0"/>
          </a:p>
        </p:txBody>
      </p:sp>
      <p:graphicFrame>
        <p:nvGraphicFramePr>
          <p:cNvPr id="84" name="Chart 83"/>
          <p:cNvGraphicFramePr>
            <a:graphicFrameLocks/>
          </p:cNvGraphicFramePr>
          <p:nvPr>
            <p:extLst>
              <p:ext uri="{D42A27DB-BD31-4B8C-83A1-F6EECF244321}">
                <p14:modId xmlns:p14="http://schemas.microsoft.com/office/powerpoint/2010/main" val="594985309"/>
              </p:ext>
            </p:extLst>
          </p:nvPr>
        </p:nvGraphicFramePr>
        <p:xfrm>
          <a:off x="457200" y="1463040"/>
          <a:ext cx="8229600" cy="5120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7394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 Findings of the 2014 QDR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Nation has made clear progress in improving the health care delivery system to achieve the three aims of better care, smarter spending, and healthier people.</a:t>
            </a:r>
          </a:p>
          <a:p>
            <a:r>
              <a:rPr lang="en-US" dirty="0" smtClean="0"/>
              <a:t>There is still more work to do, specifically to address disparities in care.</a:t>
            </a:r>
          </a:p>
          <a:p>
            <a:pPr lvl="1"/>
            <a:r>
              <a:rPr lang="en-US" dirty="0" smtClean="0"/>
              <a:t>Access improved. </a:t>
            </a:r>
          </a:p>
          <a:p>
            <a:pPr lvl="1"/>
            <a:r>
              <a:rPr lang="en-US" dirty="0" smtClean="0"/>
              <a:t>Quality improved for most National Quality Strategy priorities.</a:t>
            </a:r>
          </a:p>
          <a:p>
            <a:pPr lvl="1"/>
            <a:r>
              <a:rPr lang="en-US" dirty="0" smtClean="0"/>
              <a:t>Few disparities were eliminated.</a:t>
            </a:r>
          </a:p>
          <a:p>
            <a:pPr lvl="1"/>
            <a:r>
              <a:rPr lang="en-US" dirty="0" smtClean="0"/>
              <a:t>Many challenges in improving quality and reducing disparities remain.</a:t>
            </a:r>
            <a:endParaRPr lang="en-US" dirty="0"/>
          </a:p>
        </p:txBody>
      </p:sp>
    </p:spTree>
    <p:extLst>
      <p:ext uri="{BB962C8B-B14F-4D97-AF65-F5344CB8AC3E}">
        <p14:creationId xmlns:p14="http://schemas.microsoft.com/office/powerpoint/2010/main" val="143586871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086600" cy="1066800"/>
          </a:xfrm>
        </p:spPr>
        <p:txBody>
          <a:bodyPr>
            <a:noAutofit/>
          </a:bodyPr>
          <a:lstStyle/>
          <a:p>
            <a:r>
              <a:rPr lang="en-US" sz="2600" dirty="0" smtClean="0"/>
              <a:t>QUALITY DISPARITIES: Several quality measures showed elimination or widening of Hispanic-White disparities</a:t>
            </a:r>
            <a:endParaRPr lang="en-US" sz="2600" dirty="0"/>
          </a:p>
        </p:txBody>
      </p:sp>
      <p:sp>
        <p:nvSpPr>
          <p:cNvPr id="3" name="Content Placeholder 2"/>
          <p:cNvSpPr>
            <a:spLocks noGrp="1"/>
          </p:cNvSpPr>
          <p:nvPr>
            <p:ph idx="1"/>
          </p:nvPr>
        </p:nvSpPr>
        <p:spPr/>
        <p:txBody>
          <a:bodyPr/>
          <a:lstStyle/>
          <a:p>
            <a:r>
              <a:rPr lang="en-US" sz="2600" dirty="0" smtClean="0"/>
              <a:t>One quality measure showed elimination of a Hispanic-White disparity:</a:t>
            </a:r>
          </a:p>
          <a:p>
            <a:pPr lvl="1"/>
            <a:r>
              <a:rPr lang="en-US" dirty="0" smtClean="0"/>
              <a:t>Adults with obesity who ever received advice from a health professional about eating fewer high-fat foods</a:t>
            </a:r>
          </a:p>
          <a:p>
            <a:r>
              <a:rPr lang="en-US" sz="2600" dirty="0" smtClean="0"/>
              <a:t>Two quality measures showed widening of Hispanic-White disparities:</a:t>
            </a:r>
          </a:p>
          <a:p>
            <a:pPr lvl="1"/>
            <a:r>
              <a:rPr lang="en-US" dirty="0" smtClean="0"/>
              <a:t>Hospice patients who received care consistent with their stated end-of-life wishes</a:t>
            </a:r>
          </a:p>
          <a:p>
            <a:pPr lvl="1"/>
            <a:r>
              <a:rPr lang="en-US" dirty="0" smtClean="0"/>
              <a:t>Hospice patients who received the right amount of medicine for pain management</a:t>
            </a:r>
          </a:p>
        </p:txBody>
      </p:sp>
    </p:spTree>
    <p:extLst>
      <p:ext uri="{BB962C8B-B14F-4D97-AF65-F5344CB8AC3E}">
        <p14:creationId xmlns:p14="http://schemas.microsoft.com/office/powerpoint/2010/main" val="100750699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1800" dirty="0"/>
              <a:t>QUALITY DISPARITIES: Overall quality </a:t>
            </a:r>
            <a:r>
              <a:rPr lang="en-US" sz="1800" dirty="0" smtClean="0"/>
              <a:t>and quality among Hispanics varied </a:t>
            </a:r>
            <a:r>
              <a:rPr lang="en-US" sz="1800" dirty="0"/>
              <a:t>widely across </a:t>
            </a:r>
            <a:r>
              <a:rPr lang="en-US" sz="1800" dirty="0" smtClean="0"/>
              <a:t>States </a:t>
            </a:r>
            <a:r>
              <a:rPr lang="en-US" sz="1800" dirty="0"/>
              <a:t>and often </a:t>
            </a:r>
            <a:r>
              <a:rPr lang="en-US" sz="1800" dirty="0" smtClean="0"/>
              <a:t>did not match</a:t>
            </a:r>
            <a:endParaRPr lang="en-US" sz="1800"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7549" b="10818"/>
          <a:stretch/>
        </p:blipFill>
        <p:spPr bwMode="auto">
          <a:xfrm>
            <a:off x="761093" y="1479176"/>
            <a:ext cx="4344307" cy="2581835"/>
          </a:xfrm>
          <a:prstGeom prst="rect">
            <a:avLst/>
          </a:prstGeom>
          <a:noFill/>
          <a:ln>
            <a:noFill/>
          </a:ln>
          <a:extLst>
            <a:ext uri="{53640926-AAD7-44D8-BBD7-CCE9431645EC}">
              <a14:shadowObscured xmlns:a14="http://schemas.microsoft.com/office/drawing/2010/main"/>
            </a:ext>
          </a:extLst>
        </p:spPr>
      </p:pic>
      <p:sp>
        <p:nvSpPr>
          <p:cNvPr id="11" name="TextBox 10"/>
          <p:cNvSpPr txBox="1"/>
          <p:nvPr/>
        </p:nvSpPr>
        <p:spPr>
          <a:xfrm>
            <a:off x="6126480" y="1843478"/>
            <a:ext cx="2560320" cy="359858"/>
          </a:xfrm>
          <a:prstGeom prst="rect">
            <a:avLst/>
          </a:prstGeom>
          <a:noFill/>
        </p:spPr>
        <p:txBody>
          <a:bodyPr wrap="square" lIns="82058" tIns="41029" rIns="82058" bIns="41029" rtlCol="0">
            <a:spAutoFit/>
          </a:bodyPr>
          <a:lstStyle/>
          <a:p>
            <a:pPr algn="ctr"/>
            <a:r>
              <a:rPr lang="en-US" dirty="0" smtClean="0"/>
              <a:t>Overall Quality</a:t>
            </a:r>
            <a:endParaRPr lang="en-US" dirty="0"/>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6118" b="12173"/>
          <a:stretch/>
        </p:blipFill>
        <p:spPr>
          <a:xfrm>
            <a:off x="762000" y="4061011"/>
            <a:ext cx="4343400" cy="2661719"/>
          </a:xfrm>
          <a:prstGeom prst="rect">
            <a:avLst/>
          </a:prstGeom>
        </p:spPr>
      </p:pic>
      <p:sp>
        <p:nvSpPr>
          <p:cNvPr id="13" name="TextBox 12"/>
          <p:cNvSpPr txBox="1"/>
          <p:nvPr/>
        </p:nvSpPr>
        <p:spPr>
          <a:xfrm>
            <a:off x="5943600" y="5022124"/>
            <a:ext cx="2743200" cy="359858"/>
          </a:xfrm>
          <a:prstGeom prst="rect">
            <a:avLst/>
          </a:prstGeom>
          <a:noFill/>
        </p:spPr>
        <p:txBody>
          <a:bodyPr wrap="square" lIns="82058" tIns="41029" rIns="82058" bIns="41029" rtlCol="0">
            <a:spAutoFit/>
          </a:bodyPr>
          <a:lstStyle/>
          <a:p>
            <a:pPr algn="ctr"/>
            <a:r>
              <a:rPr lang="en-US" dirty="0" smtClean="0"/>
              <a:t>Quality Among Hispanics</a:t>
            </a:r>
            <a:endParaRPr lang="en-US" dirty="0"/>
          </a:p>
        </p:txBody>
      </p:sp>
      <p:pic>
        <p:nvPicPr>
          <p:cNvPr id="3074" name="Picture 2"/>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126480" y="2209572"/>
            <a:ext cx="2560320" cy="820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126480" y="5395565"/>
            <a:ext cx="2560320" cy="820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900898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NQS Priority: Patient Safety</a:t>
            </a:r>
            <a:endParaRPr lang="en-US" dirty="0"/>
          </a:p>
        </p:txBody>
      </p:sp>
      <p:sp>
        <p:nvSpPr>
          <p:cNvPr id="2" name="Text Placeholder 1"/>
          <p:cNvSpPr>
            <a:spLocks noGrp="1"/>
          </p:cNvSpPr>
          <p:nvPr>
            <p:ph type="body" idx="1"/>
          </p:nvPr>
        </p:nvSpPr>
        <p:spPr/>
        <p:txBody>
          <a:bodyPr>
            <a:normAutofit fontScale="92500" lnSpcReduction="10000"/>
          </a:bodyPr>
          <a:lstStyle/>
          <a:p>
            <a:r>
              <a:rPr lang="en-US" dirty="0"/>
              <a:t>National Healthcare Quality and Disparities Report</a:t>
            </a:r>
          </a:p>
          <a:p>
            <a:r>
              <a:rPr lang="en-US" dirty="0" err="1"/>
              <a:t>Chartbook</a:t>
            </a:r>
            <a:r>
              <a:rPr lang="en-US" dirty="0"/>
              <a:t> on Health Care for Hispanics</a:t>
            </a:r>
          </a:p>
          <a:p>
            <a:r>
              <a:rPr lang="en-US" dirty="0"/>
              <a:t>Part 3: Trends in Access and Priorities of the </a:t>
            </a:r>
          </a:p>
          <a:p>
            <a:r>
              <a:rPr lang="en-US" dirty="0"/>
              <a:t>National Quality Strategy</a:t>
            </a:r>
          </a:p>
        </p:txBody>
      </p:sp>
    </p:spTree>
    <p:extLst>
      <p:ext uri="{BB962C8B-B14F-4D97-AF65-F5344CB8AC3E}">
        <p14:creationId xmlns:p14="http://schemas.microsoft.com/office/powerpoint/2010/main" val="355618152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Postoperative sepsis per 1,000 adult discharges with an elective operating room procedure, by race/ethnicity and  among Hispanics, by sex, 2008-2011</a:t>
            </a:r>
            <a:endParaRPr lang="en-US" sz="2000" dirty="0"/>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1604805288"/>
              </p:ext>
            </p:extLst>
          </p:nvPr>
        </p:nvGraphicFramePr>
        <p:xfrm>
          <a:off x="4572000" y="1463040"/>
          <a:ext cx="41148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394960"/>
            <a:ext cx="8229600" cy="1169551"/>
          </a:xfrm>
          <a:prstGeom prst="rect">
            <a:avLst/>
          </a:prstGeom>
          <a:noFill/>
        </p:spPr>
        <p:txBody>
          <a:bodyPr wrap="square" rtlCol="0">
            <a:spAutoFit/>
          </a:bodyPr>
          <a:lstStyle/>
          <a:p>
            <a:r>
              <a:rPr lang="en-US" sz="1000" b="1" dirty="0"/>
              <a:t>Source: </a:t>
            </a:r>
            <a:r>
              <a:rPr lang="en-US" sz="1000" dirty="0"/>
              <a:t>Agency for Healthcare Research and Quality (AHRQ</a:t>
            </a:r>
            <a:r>
              <a:rPr lang="en-US" sz="1000" dirty="0" smtClean="0"/>
              <a:t>), Healthcare </a:t>
            </a:r>
            <a:r>
              <a:rPr lang="en-US" sz="1000" dirty="0"/>
              <a:t>Cost and Utilization Project, State </a:t>
            </a:r>
            <a:r>
              <a:rPr lang="en-US" sz="1000" dirty="0" smtClean="0"/>
              <a:t>Inpatient </a:t>
            </a:r>
            <a:r>
              <a:rPr lang="fr-FR" sz="1000" dirty="0" err="1" smtClean="0"/>
              <a:t>Databases</a:t>
            </a:r>
            <a:r>
              <a:rPr lang="fr-FR" sz="1000" dirty="0"/>
              <a:t>, 2008‐2011 </a:t>
            </a:r>
            <a:r>
              <a:rPr lang="fr-FR" sz="1000" dirty="0" err="1"/>
              <a:t>disparities</a:t>
            </a:r>
            <a:r>
              <a:rPr lang="fr-FR" sz="1000" dirty="0"/>
              <a:t> </a:t>
            </a:r>
            <a:r>
              <a:rPr lang="fr-FR" sz="1000" dirty="0" err="1"/>
              <a:t>analysis</a:t>
            </a:r>
            <a:r>
              <a:rPr lang="fr-FR" sz="1000" dirty="0"/>
              <a:t> files; </a:t>
            </a:r>
            <a:r>
              <a:rPr lang="fr-FR" sz="1000" dirty="0" smtClean="0"/>
              <a:t>2008‐2011 </a:t>
            </a:r>
            <a:r>
              <a:rPr lang="en-US" sz="1000" dirty="0" smtClean="0"/>
              <a:t>Nationwide </a:t>
            </a:r>
            <a:r>
              <a:rPr lang="en-US" sz="1000" dirty="0"/>
              <a:t>Inpatient Sample; and AHRQ Quality </a:t>
            </a:r>
            <a:r>
              <a:rPr lang="en-US" sz="1000" dirty="0" smtClean="0"/>
              <a:t>Indicators, modified </a:t>
            </a:r>
            <a:r>
              <a:rPr lang="en-US" sz="1000" dirty="0"/>
              <a:t>version 4.4.</a:t>
            </a:r>
          </a:p>
          <a:p>
            <a:r>
              <a:rPr lang="en-US" sz="1000" b="1" dirty="0" smtClean="0">
                <a:latin typeface="Arial" panose="020B0604020202020204" pitchFamily="34" charset="0"/>
                <a:cs typeface="Arial" panose="020B0604020202020204" pitchFamily="34" charset="0"/>
              </a:rPr>
              <a:t>Denominator: </a:t>
            </a:r>
            <a:r>
              <a:rPr lang="en-US" sz="1000" dirty="0" smtClean="0">
                <a:latin typeface="Arial" panose="020B0604020202020204" pitchFamily="34" charset="0"/>
                <a:cs typeface="Arial" panose="020B0604020202020204" pitchFamily="34" charset="0"/>
              </a:rPr>
              <a:t>All elective hospital surgical discharges for patients age 18 years and over with length of stay of 4 or more days, excluding patients admitted for infection, those with cancer or immunocompromised states, those with obstetric conditions, and admissions specifically for sepsis.</a:t>
            </a:r>
          </a:p>
          <a:p>
            <a:r>
              <a:rPr lang="en-US" sz="1000" b="1" dirty="0" smtClean="0">
                <a:latin typeface="Arial" panose="020B0604020202020204" pitchFamily="34" charset="0"/>
                <a:cs typeface="Arial" panose="020B0604020202020204" pitchFamily="34" charset="0"/>
              </a:rPr>
              <a:t>Note:</a:t>
            </a:r>
            <a:r>
              <a:rPr lang="en-US" sz="1000" dirty="0" smtClean="0">
                <a:latin typeface="Arial" panose="020B0604020202020204" pitchFamily="34" charset="0"/>
                <a:cs typeface="Arial" panose="020B0604020202020204" pitchFamily="34" charset="0"/>
              </a:rPr>
              <a:t> Acute care hospitalizations only. For this measure, lower rates are better. Rates are adjusted by age, sex, age-sex interactions, comorbidities, major diagnostic category, diagnosis-related group , and transfers into the hospital. </a:t>
            </a:r>
            <a:endParaRPr lang="en-US" dirty="0">
              <a:latin typeface="Arial" panose="020B0604020202020204" pitchFamily="34" charset="0"/>
              <a:cs typeface="Arial" panose="020B0604020202020204" pitchFamily="34" charset="0"/>
            </a:endParaRPr>
          </a:p>
        </p:txBody>
      </p:sp>
      <p:graphicFrame>
        <p:nvGraphicFramePr>
          <p:cNvPr id="6" name="Content Placeholder 3"/>
          <p:cNvGraphicFramePr>
            <a:graphicFrameLocks/>
          </p:cNvGraphicFramePr>
          <p:nvPr>
            <p:extLst>
              <p:ext uri="{D42A27DB-BD31-4B8C-83A1-F6EECF244321}">
                <p14:modId xmlns:p14="http://schemas.microsoft.com/office/powerpoint/2010/main" val="3041207702"/>
              </p:ext>
            </p:extLst>
          </p:nvPr>
        </p:nvGraphicFramePr>
        <p:xfrm>
          <a:off x="457200" y="1463040"/>
          <a:ext cx="4114800" cy="39319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8596715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Postoperative sepsis per 1,000 adult discharges with an elective operating room procedure, by patient language, California, 2009-2011 (combined)</a:t>
            </a:r>
            <a:endParaRPr lang="en-US"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7846457"/>
              </p:ext>
            </p:extLst>
          </p:nvPr>
        </p:nvGraphicFramePr>
        <p:xfrm>
          <a:off x="457200" y="1463040"/>
          <a:ext cx="8229600" cy="283464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4572000"/>
            <a:ext cx="8229600" cy="1908215"/>
          </a:xfrm>
          <a:prstGeom prst="rect">
            <a:avLst/>
          </a:prstGeom>
          <a:noFill/>
        </p:spPr>
        <p:txBody>
          <a:bodyPr wrap="square" rtlCol="0">
            <a:spAutoFit/>
          </a:bodyPr>
          <a:lstStyle/>
          <a:p>
            <a:r>
              <a:rPr lang="en-US" sz="1000" b="1" dirty="0" smtClean="0">
                <a:latin typeface="Arial" panose="020B0604020202020204" pitchFamily="34" charset="0"/>
                <a:cs typeface="Arial" panose="020B0604020202020204" pitchFamily="34" charset="0"/>
              </a:rPr>
              <a:t>Key:</a:t>
            </a:r>
            <a:r>
              <a:rPr lang="en-US" sz="1000" dirty="0" smtClean="0">
                <a:latin typeface="Arial" panose="020B0604020202020204" pitchFamily="34" charset="0"/>
                <a:cs typeface="Arial" panose="020B0604020202020204" pitchFamily="34" charset="0"/>
              </a:rPr>
              <a:t> API = Asian and Pacific Islander; languages include  Chinese, Hindi, Japanese, Korean, Tagalog, Thai, Vietnamese, Lao, Mandarin, Cantonese, Hmong, Ilocano, </a:t>
            </a:r>
            <a:r>
              <a:rPr lang="en-US" sz="1000" dirty="0" err="1" smtClean="0">
                <a:latin typeface="Arial" panose="020B0604020202020204" pitchFamily="34" charset="0"/>
                <a:cs typeface="Arial" panose="020B0604020202020204" pitchFamily="34" charset="0"/>
              </a:rPr>
              <a:t>Iu</a:t>
            </a:r>
            <a:r>
              <a:rPr lang="en-US" sz="1000" dirty="0" smtClean="0">
                <a:latin typeface="Arial" panose="020B0604020202020204" pitchFamily="34" charset="0"/>
                <a:cs typeface="Arial" panose="020B0604020202020204" pitchFamily="34" charset="0"/>
              </a:rPr>
              <a:t> Mien, Indonesian, Mon-Khmer, Tonga, Urdu, Burmese, Telugu, Bengali, Tamil, Gujarati, Panjabi, Malayalam, Marathi, Kannada, Chamorro, Fijian, Filipino, Central Khmer, Mongolian, Nepali, Sinhala, and Samoan.</a:t>
            </a:r>
            <a:endParaRPr lang="en-US" sz="1000" b="1" dirty="0" smtClean="0">
              <a:latin typeface="Arial" panose="020B0604020202020204" pitchFamily="34" charset="0"/>
              <a:cs typeface="Arial" panose="020B0604020202020204" pitchFamily="34" charset="0"/>
            </a:endParaRPr>
          </a:p>
          <a:p>
            <a:r>
              <a:rPr lang="en-US" sz="1000" b="1" dirty="0" smtClean="0">
                <a:latin typeface="Arial" panose="020B0604020202020204" pitchFamily="34" charset="0"/>
                <a:cs typeface="Arial" panose="020B0604020202020204" pitchFamily="34" charset="0"/>
              </a:rPr>
              <a:t>Source:</a:t>
            </a:r>
            <a:r>
              <a:rPr lang="en-US" sz="1000" dirty="0" smtClean="0">
                <a:latin typeface="Arial" panose="020B0604020202020204" pitchFamily="34" charset="0"/>
                <a:cs typeface="Arial" panose="020B0604020202020204" pitchFamily="34" charset="0"/>
              </a:rPr>
              <a:t> Agency for Healthcare Research and Quality (AHRQ), Healthcare Cost and Utilization Project, State Inpatient Databases, California, 2009-2011, and AHRQ Quality Indicators, version 4.5 with the use of indication of diagnoses being present on admission and day of procedure. </a:t>
            </a:r>
          </a:p>
          <a:p>
            <a:r>
              <a:rPr lang="en-US" sz="1000" b="1" dirty="0" smtClean="0">
                <a:latin typeface="Arial" panose="020B0604020202020204" pitchFamily="34" charset="0"/>
                <a:cs typeface="Arial" panose="020B0604020202020204" pitchFamily="34" charset="0"/>
              </a:rPr>
              <a:t>Denominator: </a:t>
            </a:r>
            <a:r>
              <a:rPr lang="en-US" sz="1000" dirty="0" smtClean="0">
                <a:latin typeface="Arial" panose="020B0604020202020204" pitchFamily="34" charset="0"/>
                <a:cs typeface="Arial" panose="020B0604020202020204" pitchFamily="34" charset="0"/>
              </a:rPr>
              <a:t>All elective hospital surgical discharges for patients age 18 years and over with length of stay of 4 or more days, excluding patients admitted for infection, those with cancer or immunocompromised states, those with obstetric conditions, and admissions specifically for sepsis.</a:t>
            </a:r>
          </a:p>
          <a:p>
            <a:r>
              <a:rPr lang="en-US" sz="1000" b="1" dirty="0" smtClean="0">
                <a:latin typeface="Arial" panose="020B0604020202020204" pitchFamily="34" charset="0"/>
                <a:cs typeface="Arial" panose="020B0604020202020204" pitchFamily="34" charset="0"/>
              </a:rPr>
              <a:t>Note:</a:t>
            </a:r>
            <a:r>
              <a:rPr lang="en-US" sz="1000" dirty="0" smtClean="0">
                <a:latin typeface="Arial" panose="020B0604020202020204" pitchFamily="34" charset="0"/>
                <a:cs typeface="Arial" panose="020B0604020202020204" pitchFamily="34" charset="0"/>
              </a:rPr>
              <a:t> Acute care hospitalizations only. For this measure, lower rates are better. Rates are adjusted by age, sex, age-sex interactions, comorbidities, major diagnostic category, diagnosis-related group, and transfers into the hospital.</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40341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Long-stay nursing home residents experiencing use of restraints, by race/ethnicity, 2011-2012 </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4513944"/>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5760720"/>
            <a:ext cx="8229600" cy="707886"/>
          </a:xfrm>
          <a:prstGeom prst="rect">
            <a:avLst/>
          </a:prstGeom>
          <a:noFill/>
        </p:spPr>
        <p:txBody>
          <a:bodyPr wrap="square" rtlCol="0">
            <a:spAutoFit/>
          </a:bodyPr>
          <a:lstStyle/>
          <a:p>
            <a:r>
              <a:rPr lang="en-US" sz="1000" b="1" dirty="0" smtClean="0">
                <a:latin typeface="Arial" panose="020B0604020202020204" pitchFamily="34" charset="0"/>
                <a:cs typeface="Arial" panose="020B0604020202020204" pitchFamily="34" charset="0"/>
              </a:rPr>
              <a:t>Key:</a:t>
            </a:r>
            <a:r>
              <a:rPr lang="en-US" sz="1000" dirty="0" smtClean="0">
                <a:latin typeface="Arial" panose="020B0604020202020204" pitchFamily="34" charset="0"/>
                <a:cs typeface="Arial" panose="020B0604020202020204" pitchFamily="34" charset="0"/>
              </a:rPr>
              <a:t> NHOPI = Native Hawaiian or Other Pacific Islander; AI/AN = American Indian or Alaska Native.</a:t>
            </a:r>
          </a:p>
          <a:p>
            <a:r>
              <a:rPr lang="en-US" sz="1000" b="1" dirty="0" smtClean="0">
                <a:latin typeface="Arial" panose="020B0604020202020204" pitchFamily="34" charset="0"/>
                <a:cs typeface="Arial" panose="020B0604020202020204" pitchFamily="34" charset="0"/>
              </a:rPr>
              <a:t>Source: </a:t>
            </a:r>
            <a:r>
              <a:rPr lang="en-US" sz="1000" dirty="0" smtClean="0">
                <a:latin typeface="Arial" panose="020B0604020202020204" pitchFamily="34" charset="0"/>
                <a:cs typeface="Arial" panose="020B0604020202020204" pitchFamily="34" charset="0"/>
              </a:rPr>
              <a:t>Centers for Medicare &amp; Medicaid Services, Minimum Data Set 3.0, 2014.   </a:t>
            </a:r>
            <a:endParaRPr lang="en-US" sz="1000" dirty="0" smtClean="0">
              <a:solidFill>
                <a:srgbClr val="FF0000"/>
              </a:solidFill>
              <a:latin typeface="Arial" panose="020B0604020202020204" pitchFamily="34" charset="0"/>
              <a:cs typeface="Arial" panose="020B0604020202020204" pitchFamily="34" charset="0"/>
            </a:endParaRPr>
          </a:p>
          <a:p>
            <a:r>
              <a:rPr lang="en-US" sz="1000" b="1" dirty="0" smtClean="0">
                <a:latin typeface="Arial" panose="020B0604020202020204" pitchFamily="34" charset="0"/>
                <a:cs typeface="Arial" panose="020B0604020202020204" pitchFamily="34" charset="0"/>
              </a:rPr>
              <a:t>Denominator:</a:t>
            </a:r>
            <a:r>
              <a:rPr lang="en-US" sz="1000" dirty="0" smtClean="0">
                <a:latin typeface="Arial" panose="020B0604020202020204" pitchFamily="34" charset="0"/>
                <a:cs typeface="Arial" panose="020B0604020202020204" pitchFamily="34" charset="0"/>
              </a:rPr>
              <a:t>  Long-stay residents, who are defined as having a cumulative stay greater than 100 days.</a:t>
            </a:r>
          </a:p>
          <a:p>
            <a:r>
              <a:rPr lang="en-US" sz="1000" b="1" dirty="0" smtClean="0">
                <a:latin typeface="Arial" panose="020B0604020202020204" pitchFamily="34" charset="0"/>
                <a:cs typeface="Arial" panose="020B0604020202020204" pitchFamily="34" charset="0"/>
              </a:rPr>
              <a:t>Note:</a:t>
            </a:r>
            <a:r>
              <a:rPr lang="en-US" sz="1000" dirty="0" smtClean="0">
                <a:latin typeface="Arial" panose="020B0604020202020204" pitchFamily="34" charset="0"/>
                <a:cs typeface="Arial" panose="020B0604020202020204" pitchFamily="34" charset="0"/>
              </a:rPr>
              <a:t> For this measure, lower rates are better.  </a:t>
            </a:r>
            <a:endParaRPr lang="en-US" dirty="0">
              <a:latin typeface="Arial" panose="020B0604020202020204" pitchFamily="34" charset="0"/>
              <a:cs typeface="Arial" panose="020B0604020202020204" pitchFamily="34" charset="0"/>
            </a:endParaRPr>
          </a:p>
        </p:txBody>
      </p:sp>
      <p:sp>
        <p:nvSpPr>
          <p:cNvPr id="8" name="Text Box 2"/>
          <p:cNvSpPr txBox="1">
            <a:spLocks noChangeArrowheads="1"/>
          </p:cNvSpPr>
          <p:nvPr/>
        </p:nvSpPr>
        <p:spPr bwMode="auto">
          <a:xfrm>
            <a:off x="2112264" y="3746500"/>
            <a:ext cx="914400" cy="7315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cs typeface="Arial" pitchFamily="34" charset="0"/>
              </a:rPr>
              <a:t>2011 Achievable Benchmark: 0.7%</a:t>
            </a:r>
          </a:p>
        </p:txBody>
      </p:sp>
      <p:cxnSp>
        <p:nvCxnSpPr>
          <p:cNvPr id="10" name="AutoShape 3"/>
          <p:cNvCxnSpPr>
            <a:cxnSpLocks noChangeShapeType="1"/>
          </p:cNvCxnSpPr>
          <p:nvPr/>
        </p:nvCxnSpPr>
        <p:spPr bwMode="auto">
          <a:xfrm>
            <a:off x="1371600" y="4572000"/>
            <a:ext cx="7223760" cy="6350"/>
          </a:xfrm>
          <a:prstGeom prst="straightConnector1">
            <a:avLst/>
          </a:prstGeom>
          <a:noFill/>
          <a:ln w="19050">
            <a:solidFill>
              <a:srgbClr val="FF0000"/>
            </a:solidFill>
            <a:prstDash val="dash"/>
            <a:round/>
            <a:headEnd/>
            <a:tailEnd/>
          </a:ln>
        </p:spPr>
      </p:cxnSp>
    </p:spTree>
    <p:extLst>
      <p:ext uri="{BB962C8B-B14F-4D97-AF65-F5344CB8AC3E}">
        <p14:creationId xmlns:p14="http://schemas.microsoft.com/office/powerpoint/2010/main" val="10005126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NQS Priority</a:t>
            </a:r>
            <a:r>
              <a:rPr lang="en-US" dirty="0"/>
              <a:t>: </a:t>
            </a:r>
            <a:r>
              <a:rPr lang="en-US" dirty="0" smtClean="0"/>
              <a:t>Person-Centered Care</a:t>
            </a:r>
            <a:endParaRPr lang="en-US" dirty="0"/>
          </a:p>
        </p:txBody>
      </p:sp>
      <p:sp>
        <p:nvSpPr>
          <p:cNvPr id="2" name="Text Placeholder 1"/>
          <p:cNvSpPr>
            <a:spLocks noGrp="1"/>
          </p:cNvSpPr>
          <p:nvPr>
            <p:ph type="body" idx="1"/>
          </p:nvPr>
        </p:nvSpPr>
        <p:spPr/>
        <p:txBody>
          <a:bodyPr>
            <a:normAutofit fontScale="92500" lnSpcReduction="10000"/>
          </a:bodyPr>
          <a:lstStyle/>
          <a:p>
            <a:r>
              <a:rPr lang="en-US" dirty="0"/>
              <a:t>National Healthcare Quality and Disparities Report</a:t>
            </a:r>
          </a:p>
          <a:p>
            <a:r>
              <a:rPr lang="en-US" dirty="0" err="1"/>
              <a:t>Chartbook</a:t>
            </a:r>
            <a:r>
              <a:rPr lang="en-US" dirty="0"/>
              <a:t> on Health Care for Hispanics</a:t>
            </a:r>
          </a:p>
          <a:p>
            <a:r>
              <a:rPr lang="en-US" dirty="0"/>
              <a:t>Part 3: Trends in Access and Priorities of the </a:t>
            </a:r>
          </a:p>
          <a:p>
            <a:r>
              <a:rPr lang="en-US" dirty="0"/>
              <a:t>National Quality Strategy</a:t>
            </a:r>
          </a:p>
        </p:txBody>
      </p:sp>
    </p:spTree>
    <p:extLst>
      <p:ext uri="{BB962C8B-B14F-4D97-AF65-F5344CB8AC3E}">
        <p14:creationId xmlns:p14="http://schemas.microsoft.com/office/powerpoint/2010/main" val="8190412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6629400" cy="868362"/>
          </a:xfrm>
        </p:spPr>
        <p:txBody>
          <a:bodyPr>
            <a:noAutofit/>
          </a:bodyPr>
          <a:lstStyle/>
          <a:p>
            <a:r>
              <a:rPr lang="en-US" sz="1800" dirty="0" smtClean="0"/>
              <a:t>Adults who had a doctor’s office or clinic visit in the last 12 months who reported poor communication with health providers, by race/ethnicity and by income among Hispanics, 2002-2012</a:t>
            </a:r>
            <a:endParaRPr lang="en-US" sz="1800" dirty="0"/>
          </a:p>
        </p:txBody>
      </p:sp>
      <p:graphicFrame>
        <p:nvGraphicFramePr>
          <p:cNvPr id="4" name="Chart 3"/>
          <p:cNvGraphicFramePr/>
          <p:nvPr>
            <p:extLst>
              <p:ext uri="{D42A27DB-BD31-4B8C-83A1-F6EECF244321}">
                <p14:modId xmlns:p14="http://schemas.microsoft.com/office/powerpoint/2010/main" val="1522810207"/>
              </p:ext>
            </p:extLst>
          </p:nvPr>
        </p:nvGraphicFramePr>
        <p:xfrm>
          <a:off x="457200" y="1371600"/>
          <a:ext cx="4114800" cy="420624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457200" y="5669280"/>
            <a:ext cx="8229600" cy="707886"/>
          </a:xfrm>
          <a:prstGeom prst="rect">
            <a:avLst/>
          </a:prstGeom>
        </p:spPr>
        <p:txBody>
          <a:bodyPr wrap="square">
            <a:spAutoFit/>
          </a:bodyPr>
          <a:lstStyle/>
          <a:p>
            <a:r>
              <a:rPr lang="en-US" sz="1000" b="1" dirty="0" smtClean="0"/>
              <a:t>Source</a:t>
            </a:r>
            <a:r>
              <a:rPr lang="en-US" sz="1000" b="1" dirty="0"/>
              <a:t>: </a:t>
            </a:r>
            <a:r>
              <a:rPr lang="en-US" sz="1000" dirty="0"/>
              <a:t>Agency for Healthcare Research and Quality, Medical Expenditure Panel Survey, 2002-2012.</a:t>
            </a:r>
          </a:p>
          <a:p>
            <a:r>
              <a:rPr lang="en-US" sz="1000" b="1" dirty="0" smtClean="0"/>
              <a:t>Denominator</a:t>
            </a:r>
            <a:r>
              <a:rPr lang="en-US" sz="1000" b="1" dirty="0"/>
              <a:t>: </a:t>
            </a:r>
            <a:r>
              <a:rPr lang="en-US" sz="1000" dirty="0"/>
              <a:t>Civilian noninstitutionalized population age 18 and over who had a doctor’s office or clinic visit in the last 12 months</a:t>
            </a:r>
            <a:r>
              <a:rPr lang="en-US" sz="1000" dirty="0" smtClean="0"/>
              <a:t>.</a:t>
            </a:r>
          </a:p>
          <a:p>
            <a:r>
              <a:rPr lang="en-US" sz="1000" b="1" dirty="0"/>
              <a:t>Note: </a:t>
            </a:r>
            <a:r>
              <a:rPr lang="en-US" sz="1000" dirty="0"/>
              <a:t>For this measure, lower rates are better. </a:t>
            </a:r>
            <a:r>
              <a:rPr lang="en-US" sz="1000" dirty="0" smtClean="0"/>
              <a:t>Patients </a:t>
            </a:r>
            <a:r>
              <a:rPr lang="en-US" sz="1000" dirty="0"/>
              <a:t>who report that their health providers sometimes or never listened carefully, explained things clearly, showed respect for what they had to say, or spent enough time with them are considered to have poor </a:t>
            </a:r>
            <a:r>
              <a:rPr lang="en-US" sz="1000" dirty="0" smtClean="0"/>
              <a:t>communication.</a:t>
            </a:r>
            <a:endParaRPr lang="en-US" sz="1000" dirty="0"/>
          </a:p>
        </p:txBody>
      </p:sp>
      <p:graphicFrame>
        <p:nvGraphicFramePr>
          <p:cNvPr id="6" name="Chart 5"/>
          <p:cNvGraphicFramePr/>
          <p:nvPr>
            <p:extLst>
              <p:ext uri="{D42A27DB-BD31-4B8C-83A1-F6EECF244321}">
                <p14:modId xmlns:p14="http://schemas.microsoft.com/office/powerpoint/2010/main" val="120769106"/>
              </p:ext>
            </p:extLst>
          </p:nvPr>
        </p:nvGraphicFramePr>
        <p:xfrm>
          <a:off x="4572000" y="1371600"/>
          <a:ext cx="4114800" cy="42062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9166703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t>Children who had a doctor’s office or clinic visit in the last 12 months whose parents reported poor communication with health providers, by </a:t>
            </a:r>
            <a:r>
              <a:rPr lang="en-US" sz="1800" dirty="0" smtClean="0"/>
              <a:t>race/ethnicity </a:t>
            </a:r>
            <a:r>
              <a:rPr lang="en-US" sz="1800" dirty="0"/>
              <a:t>and language spoken at home, 2002-2012</a:t>
            </a:r>
          </a:p>
        </p:txBody>
      </p:sp>
      <p:graphicFrame>
        <p:nvGraphicFramePr>
          <p:cNvPr id="4" name="Chart 3"/>
          <p:cNvGraphicFramePr/>
          <p:nvPr>
            <p:extLst>
              <p:ext uri="{D42A27DB-BD31-4B8C-83A1-F6EECF244321}">
                <p14:modId xmlns:p14="http://schemas.microsoft.com/office/powerpoint/2010/main" val="67780710"/>
              </p:ext>
            </p:extLst>
          </p:nvPr>
        </p:nvGraphicFramePr>
        <p:xfrm>
          <a:off x="457200" y="1463040"/>
          <a:ext cx="41148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457200" y="5303520"/>
            <a:ext cx="8229600" cy="553998"/>
          </a:xfrm>
          <a:prstGeom prst="rect">
            <a:avLst/>
          </a:prstGeom>
        </p:spPr>
        <p:txBody>
          <a:bodyPr wrap="square">
            <a:spAutoFit/>
          </a:bodyPr>
          <a:lstStyle/>
          <a:p>
            <a:r>
              <a:rPr lang="en-US" sz="1000" b="1" dirty="0"/>
              <a:t>Source: </a:t>
            </a:r>
            <a:r>
              <a:rPr lang="en-US" sz="1000" dirty="0"/>
              <a:t>Agency for Healthcare Research and Quality, Medical Expenditure Panel Survey, 2002-2012.</a:t>
            </a:r>
          </a:p>
          <a:p>
            <a:r>
              <a:rPr lang="en-US" sz="1000" b="1" dirty="0" smtClean="0"/>
              <a:t>Note</a:t>
            </a:r>
            <a:r>
              <a:rPr lang="en-US" sz="1000" b="1" dirty="0"/>
              <a:t>: </a:t>
            </a:r>
            <a:r>
              <a:rPr lang="en-US" sz="1000" dirty="0"/>
              <a:t>For this measure, lower rates are better. </a:t>
            </a:r>
            <a:r>
              <a:rPr lang="en-US" sz="1000" dirty="0" smtClean="0"/>
              <a:t>Parents </a:t>
            </a:r>
            <a:r>
              <a:rPr lang="en-US" sz="1000" dirty="0"/>
              <a:t>who report that their child’s health providers sometimes or never listened carefully, explained things clearly, showed respect for what they had to say, or spent enough time with them are considered to have poor </a:t>
            </a:r>
            <a:r>
              <a:rPr lang="en-US" sz="1000" dirty="0" smtClean="0"/>
              <a:t>communication.</a:t>
            </a:r>
            <a:endParaRPr lang="en-US" sz="1000" dirty="0"/>
          </a:p>
        </p:txBody>
      </p:sp>
      <p:graphicFrame>
        <p:nvGraphicFramePr>
          <p:cNvPr id="8" name="Chart 7"/>
          <p:cNvGraphicFramePr/>
          <p:nvPr>
            <p:extLst>
              <p:ext uri="{D42A27DB-BD31-4B8C-83A1-F6EECF244321}">
                <p14:modId xmlns:p14="http://schemas.microsoft.com/office/powerpoint/2010/main" val="3088443047"/>
              </p:ext>
            </p:extLst>
          </p:nvPr>
        </p:nvGraphicFramePr>
        <p:xfrm>
          <a:off x="4572000" y="1463040"/>
          <a:ext cx="4114800" cy="3657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0355684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Provider-patient communication among adults receiving home health care, by language spoken at home, 2013</a:t>
            </a:r>
          </a:p>
        </p:txBody>
      </p:sp>
      <p:sp>
        <p:nvSpPr>
          <p:cNvPr id="4" name="Content Placeholder 2"/>
          <p:cNvSpPr>
            <a:spLocks noGrp="1"/>
          </p:cNvSpPr>
          <p:nvPr>
            <p:ph idx="1"/>
          </p:nvPr>
        </p:nvSpPr>
        <p:spPr/>
        <p:txBody>
          <a:bodyPr/>
          <a:lstStyle/>
          <a:p>
            <a:pPr lvl="1"/>
            <a:endParaRPr lang="en-US" dirty="0" smtClean="0"/>
          </a:p>
          <a:p>
            <a:pPr lvl="1"/>
            <a:endParaRPr lang="en-US" dirty="0"/>
          </a:p>
        </p:txBody>
      </p:sp>
      <p:sp>
        <p:nvSpPr>
          <p:cNvPr id="7" name="Rectangle 6"/>
          <p:cNvSpPr/>
          <p:nvPr/>
        </p:nvSpPr>
        <p:spPr>
          <a:xfrm>
            <a:off x="457200" y="5669280"/>
            <a:ext cx="8229600" cy="707886"/>
          </a:xfrm>
          <a:prstGeom prst="rect">
            <a:avLst/>
          </a:prstGeom>
        </p:spPr>
        <p:txBody>
          <a:bodyPr wrap="square">
            <a:spAutoFit/>
          </a:bodyPr>
          <a:lstStyle/>
          <a:p>
            <a:r>
              <a:rPr lang="en-US" sz="1000" b="1" dirty="0" smtClean="0"/>
              <a:t>Source</a:t>
            </a:r>
            <a:r>
              <a:rPr lang="en-US" sz="1000" b="1" dirty="0"/>
              <a:t>: </a:t>
            </a:r>
            <a:r>
              <a:rPr lang="en-US" sz="1000" dirty="0"/>
              <a:t>Centers for Medicare &amp; Medicaid Services, Home Health Care CAHPS (Consumer Assessment of Healthcare Providers and Systems) Survey, </a:t>
            </a:r>
            <a:r>
              <a:rPr lang="en-US" sz="1000" dirty="0" smtClean="0"/>
              <a:t>2013.</a:t>
            </a:r>
            <a:endParaRPr lang="en-US" sz="1000" dirty="0"/>
          </a:p>
          <a:p>
            <a:r>
              <a:rPr lang="en-US" sz="1000" b="1" dirty="0" smtClean="0"/>
              <a:t>Denominator: </a:t>
            </a:r>
            <a:r>
              <a:rPr lang="en-US" sz="1000" dirty="0" smtClean="0"/>
              <a:t>Adults </a:t>
            </a:r>
            <a:r>
              <a:rPr lang="en-US" sz="1000" dirty="0"/>
              <a:t>who had at least two visits from a Medicare-certified home health agency during a 2-month look-back period. </a:t>
            </a:r>
            <a:endParaRPr lang="en-US" sz="1000" dirty="0" smtClean="0"/>
          </a:p>
          <a:p>
            <a:r>
              <a:rPr lang="en-US" sz="1000" b="1" dirty="0" smtClean="0"/>
              <a:t>Note: </a:t>
            </a:r>
            <a:r>
              <a:rPr lang="en-US" sz="1000" dirty="0" smtClean="0"/>
              <a:t>Patients </a:t>
            </a:r>
            <a:r>
              <a:rPr lang="en-US" sz="1000" dirty="0"/>
              <a:t>receiving hospice care and </a:t>
            </a:r>
            <a:r>
              <a:rPr lang="en-US" sz="1000" dirty="0" smtClean="0"/>
              <a:t>those who </a:t>
            </a:r>
            <a:r>
              <a:rPr lang="en-US" sz="1000" dirty="0"/>
              <a:t>had “maternity” as the primary reason for receiving home health care are excluded.</a:t>
            </a:r>
          </a:p>
        </p:txBody>
      </p:sp>
      <p:graphicFrame>
        <p:nvGraphicFramePr>
          <p:cNvPr id="8" name="Chart 7"/>
          <p:cNvGraphicFramePr/>
          <p:nvPr>
            <p:extLst>
              <p:ext uri="{D42A27DB-BD31-4B8C-83A1-F6EECF244321}">
                <p14:modId xmlns:p14="http://schemas.microsoft.com/office/powerpoint/2010/main" val="1505956171"/>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25806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mtClean="0"/>
              <a:t>Chartbook on Health Care for Hispanics</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This </a:t>
            </a:r>
            <a:r>
              <a:rPr lang="en-US" dirty="0" err="1" smtClean="0"/>
              <a:t>chartbook</a:t>
            </a:r>
            <a:r>
              <a:rPr lang="en-US" dirty="0" smtClean="0"/>
              <a:t> includes summaries of trends in health care for Hispanic populations related to:</a:t>
            </a:r>
          </a:p>
          <a:p>
            <a:pPr lvl="1"/>
            <a:r>
              <a:rPr lang="en-US" dirty="0" smtClean="0"/>
              <a:t>Priorities of the Heckler Report</a:t>
            </a:r>
          </a:p>
          <a:p>
            <a:pPr lvl="1"/>
            <a:r>
              <a:rPr lang="en-US" dirty="0" smtClean="0"/>
              <a:t>Access to health care</a:t>
            </a:r>
          </a:p>
          <a:p>
            <a:pPr lvl="1"/>
            <a:r>
              <a:rPr lang="en-US" dirty="0" smtClean="0"/>
              <a:t>Priorities of the National Quality Strategy </a:t>
            </a:r>
          </a:p>
          <a:p>
            <a:r>
              <a:rPr lang="en-US" dirty="0" smtClean="0">
                <a:hlinkClick r:id="rId3"/>
              </a:rPr>
              <a:t>Introduction and Methods</a:t>
            </a:r>
            <a:r>
              <a:rPr lang="en-US" dirty="0" smtClean="0"/>
              <a:t> contains information about methods used in the </a:t>
            </a:r>
            <a:r>
              <a:rPr lang="en-US" dirty="0" err="1" smtClean="0"/>
              <a:t>chartbook</a:t>
            </a:r>
            <a:r>
              <a:rPr lang="en-US" dirty="0" smtClean="0"/>
              <a:t>. </a:t>
            </a:r>
          </a:p>
          <a:p>
            <a:r>
              <a:rPr lang="en-US" dirty="0" smtClean="0"/>
              <a:t>Appendixes include information about measures and data.</a:t>
            </a:r>
          </a:p>
          <a:p>
            <a:r>
              <a:rPr lang="en-US" dirty="0" smtClean="0"/>
              <a:t>A Data Query tool (</a:t>
            </a:r>
            <a:r>
              <a:rPr lang="en-US" dirty="0" smtClean="0">
                <a:hlinkClick r:id="rId4"/>
              </a:rPr>
              <a:t>http://nhqrnet.ahrq.gov/</a:t>
            </a:r>
          </a:p>
          <a:p>
            <a:pPr indent="0">
              <a:buNone/>
            </a:pPr>
            <a:r>
              <a:rPr lang="en-US" dirty="0" err="1" smtClean="0">
                <a:hlinkClick r:id="rId4"/>
              </a:rPr>
              <a:t>inhqrdr</a:t>
            </a:r>
            <a:r>
              <a:rPr lang="en-US" dirty="0" smtClean="0">
                <a:hlinkClick r:id="rId4"/>
              </a:rPr>
              <a:t>/data/query</a:t>
            </a:r>
            <a:r>
              <a:rPr lang="en-US" dirty="0" smtClean="0"/>
              <a:t>) provides access to all data tables. </a:t>
            </a:r>
            <a:endParaRPr lang="en-US" dirty="0"/>
          </a:p>
        </p:txBody>
      </p:sp>
    </p:spTree>
    <p:extLst>
      <p:ext uri="{BB962C8B-B14F-4D97-AF65-F5344CB8AC3E}">
        <p14:creationId xmlns:p14="http://schemas.microsoft.com/office/powerpoint/2010/main" val="12353113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2000" dirty="0"/>
              <a:t>Provider-patient communication among adults receiving home health care, by </a:t>
            </a:r>
            <a:r>
              <a:rPr lang="en-US" sz="2000" dirty="0" smtClean="0"/>
              <a:t>race/ethnicity</a:t>
            </a:r>
            <a:r>
              <a:rPr lang="en-US" sz="2000" dirty="0"/>
              <a:t>, 2013</a:t>
            </a:r>
          </a:p>
        </p:txBody>
      </p:sp>
      <p:sp>
        <p:nvSpPr>
          <p:cNvPr id="4" name="Content Placeholder 2"/>
          <p:cNvSpPr>
            <a:spLocks noGrp="1"/>
          </p:cNvSpPr>
          <p:nvPr>
            <p:ph idx="1"/>
          </p:nvPr>
        </p:nvSpPr>
        <p:spPr/>
        <p:txBody>
          <a:bodyPr/>
          <a:lstStyle/>
          <a:p>
            <a:pPr lvl="1"/>
            <a:endParaRPr lang="en-US" dirty="0" smtClean="0"/>
          </a:p>
          <a:p>
            <a:pPr lvl="1"/>
            <a:endParaRPr lang="en-US" dirty="0"/>
          </a:p>
        </p:txBody>
      </p:sp>
      <p:graphicFrame>
        <p:nvGraphicFramePr>
          <p:cNvPr id="8" name="Chart 7"/>
          <p:cNvGraphicFramePr/>
          <p:nvPr>
            <p:extLst>
              <p:ext uri="{D42A27DB-BD31-4B8C-83A1-F6EECF244321}">
                <p14:modId xmlns:p14="http://schemas.microsoft.com/office/powerpoint/2010/main" val="3264507311"/>
              </p:ext>
            </p:extLst>
          </p:nvPr>
        </p:nvGraphicFramePr>
        <p:xfrm>
          <a:off x="457200" y="1463040"/>
          <a:ext cx="8229600" cy="402336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57200" y="5577840"/>
            <a:ext cx="8229600" cy="861774"/>
          </a:xfrm>
          <a:prstGeom prst="rect">
            <a:avLst/>
          </a:prstGeom>
        </p:spPr>
        <p:txBody>
          <a:bodyPr wrap="square">
            <a:spAutoFit/>
          </a:bodyPr>
          <a:lstStyle/>
          <a:p>
            <a:r>
              <a:rPr lang="en-US" sz="1000" b="1" dirty="0"/>
              <a:t>Key: </a:t>
            </a:r>
            <a:r>
              <a:rPr lang="en-US" sz="1000" dirty="0"/>
              <a:t>NHOPI = Native Hawaiian or Other Pacific </a:t>
            </a:r>
            <a:r>
              <a:rPr lang="en-US" sz="1000" dirty="0" smtClean="0"/>
              <a:t>Islander; AI/AN </a:t>
            </a:r>
            <a:r>
              <a:rPr lang="en-US" sz="1000" dirty="0"/>
              <a:t>= American Indian or Alaska </a:t>
            </a:r>
            <a:r>
              <a:rPr lang="en-US" sz="1000" dirty="0" smtClean="0"/>
              <a:t>Native. </a:t>
            </a:r>
            <a:endParaRPr lang="en-US" sz="1000" dirty="0"/>
          </a:p>
          <a:p>
            <a:r>
              <a:rPr lang="en-US" sz="1000" b="1" dirty="0"/>
              <a:t>Source: </a:t>
            </a:r>
            <a:r>
              <a:rPr lang="en-US" sz="1000" dirty="0"/>
              <a:t>Centers for Medicare &amp; Medicaid Services, Home Health Care CAHPS (Consumer Assessment of Healthcare Providers and Systems</a:t>
            </a:r>
            <a:r>
              <a:rPr lang="en-US" sz="1000" dirty="0" smtClean="0"/>
              <a:t>) Survey, </a:t>
            </a:r>
            <a:r>
              <a:rPr lang="en-US" sz="1000" dirty="0"/>
              <a:t>2013.</a:t>
            </a:r>
          </a:p>
          <a:p>
            <a:r>
              <a:rPr lang="en-US" sz="1000" b="1" dirty="0" smtClean="0"/>
              <a:t>Denominator: </a:t>
            </a:r>
            <a:r>
              <a:rPr lang="en-US" sz="1000" dirty="0" smtClean="0"/>
              <a:t>Adults </a:t>
            </a:r>
            <a:r>
              <a:rPr lang="en-US" sz="1000" dirty="0"/>
              <a:t>who had at least two visits from a Medicare-certified home health agency during a 2-month look-back period. </a:t>
            </a:r>
            <a:endParaRPr lang="en-US" sz="1000" dirty="0" smtClean="0"/>
          </a:p>
          <a:p>
            <a:r>
              <a:rPr lang="en-US" sz="1000" b="1" dirty="0" smtClean="0"/>
              <a:t>Note</a:t>
            </a:r>
            <a:r>
              <a:rPr lang="en-US" sz="1000" b="1" dirty="0"/>
              <a:t>: </a:t>
            </a:r>
            <a:r>
              <a:rPr lang="en-US" sz="1000" dirty="0"/>
              <a:t>Patients receiving hospice care and </a:t>
            </a:r>
            <a:r>
              <a:rPr lang="en-US" sz="1000" dirty="0" smtClean="0"/>
              <a:t>those who </a:t>
            </a:r>
            <a:r>
              <a:rPr lang="en-US" sz="1000" dirty="0"/>
              <a:t>had “maternity” as the primary reason for receiving home health care are excluded</a:t>
            </a:r>
            <a:r>
              <a:rPr lang="en-US" sz="1000" dirty="0" smtClean="0"/>
              <a:t>.</a:t>
            </a:r>
          </a:p>
        </p:txBody>
      </p:sp>
    </p:spTree>
    <p:extLst>
      <p:ext uri="{BB962C8B-B14F-4D97-AF65-F5344CB8AC3E}">
        <p14:creationId xmlns:p14="http://schemas.microsoft.com/office/powerpoint/2010/main" val="133605676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People with a usual source of care whose health providers sometimes or never asked for the patient’s help to make treatment decisions, by race/ethnicity, 2002-2012</a:t>
            </a:r>
            <a:endParaRPr lang="en-US" sz="1800" dirty="0"/>
          </a:p>
        </p:txBody>
      </p:sp>
      <p:sp>
        <p:nvSpPr>
          <p:cNvPr id="6" name="Rectangle 5"/>
          <p:cNvSpPr/>
          <p:nvPr/>
        </p:nvSpPr>
        <p:spPr>
          <a:xfrm>
            <a:off x="457200" y="5852160"/>
            <a:ext cx="8229600" cy="400110"/>
          </a:xfrm>
          <a:prstGeom prst="rect">
            <a:avLst/>
          </a:prstGeom>
        </p:spPr>
        <p:txBody>
          <a:bodyPr wrap="square">
            <a:spAutoFit/>
          </a:bodyPr>
          <a:lstStyle/>
          <a:p>
            <a:r>
              <a:rPr lang="en-US" sz="1000" b="1" dirty="0"/>
              <a:t>Source: </a:t>
            </a:r>
            <a:r>
              <a:rPr lang="en-US" sz="1000" dirty="0"/>
              <a:t>Agency for Healthcare Research and Quality, </a:t>
            </a:r>
            <a:r>
              <a:rPr lang="en-US" sz="1000" dirty="0" smtClean="0"/>
              <a:t>Medical </a:t>
            </a:r>
            <a:r>
              <a:rPr lang="en-US" sz="1000" dirty="0"/>
              <a:t>Expenditure Panel </a:t>
            </a:r>
            <a:r>
              <a:rPr lang="en-US" sz="1000" dirty="0" smtClean="0"/>
              <a:t>Survey, 2002-2012.</a:t>
            </a:r>
            <a:endParaRPr lang="en-US" sz="1000" dirty="0"/>
          </a:p>
          <a:p>
            <a:r>
              <a:rPr lang="en-US" sz="1000" b="1" dirty="0" smtClean="0"/>
              <a:t>Note</a:t>
            </a:r>
            <a:r>
              <a:rPr lang="en-US" sz="1000" b="1" dirty="0"/>
              <a:t>: </a:t>
            </a:r>
            <a:r>
              <a:rPr lang="en-US" sz="1000" dirty="0"/>
              <a:t>For this measure, lower rates are better. </a:t>
            </a:r>
            <a:endParaRPr lang="en-US" sz="1000" dirty="0" smtClean="0"/>
          </a:p>
        </p:txBody>
      </p:sp>
      <p:graphicFrame>
        <p:nvGraphicFramePr>
          <p:cNvPr id="7" name="Chart 6"/>
          <p:cNvGraphicFramePr/>
          <p:nvPr>
            <p:extLst>
              <p:ext uri="{D42A27DB-BD31-4B8C-83A1-F6EECF244321}">
                <p14:modId xmlns:p14="http://schemas.microsoft.com/office/powerpoint/2010/main" val="543077916"/>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1412885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52160"/>
            <a:ext cx="8229600" cy="246221"/>
          </a:xfrm>
          <a:prstGeom prst="rect">
            <a:avLst/>
          </a:prstGeom>
        </p:spPr>
        <p:txBody>
          <a:bodyPr wrap="square">
            <a:spAutoFit/>
          </a:bodyPr>
          <a:lstStyle/>
          <a:p>
            <a:r>
              <a:rPr lang="en-US" sz="1000" b="1" dirty="0" smtClean="0"/>
              <a:t>Source</a:t>
            </a:r>
            <a:r>
              <a:rPr lang="en-US" sz="1000" b="1" dirty="0"/>
              <a:t>: </a:t>
            </a:r>
            <a:r>
              <a:rPr lang="en-US" sz="1000" dirty="0"/>
              <a:t>National Hospice and Palliative Care Organization, Family Evaluation of Hospice Care </a:t>
            </a:r>
            <a:r>
              <a:rPr lang="en-US" sz="1000" dirty="0" smtClean="0"/>
              <a:t>Survey, 2008-2013.</a:t>
            </a:r>
            <a:endParaRPr lang="en-US" sz="1000" dirty="0"/>
          </a:p>
        </p:txBody>
      </p:sp>
      <p:graphicFrame>
        <p:nvGraphicFramePr>
          <p:cNvPr id="7" name="Chart 6"/>
          <p:cNvGraphicFramePr/>
          <p:nvPr>
            <p:extLst>
              <p:ext uri="{D42A27DB-BD31-4B8C-83A1-F6EECF244321}">
                <p14:modId xmlns:p14="http://schemas.microsoft.com/office/powerpoint/2010/main" val="2571110613"/>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1600200" y="274638"/>
            <a:ext cx="7086600" cy="8683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baseline="0">
                <a:solidFill>
                  <a:schemeClr val="accent1"/>
                </a:solidFill>
                <a:latin typeface="+mj-lt"/>
                <a:ea typeface="+mj-ea"/>
                <a:cs typeface="+mj-cs"/>
              </a:defRPr>
            </a:lvl1pPr>
          </a:lstStyle>
          <a:p>
            <a:endParaRPr lang="en-US" sz="3200" dirty="0"/>
          </a:p>
        </p:txBody>
      </p:sp>
      <p:sp>
        <p:nvSpPr>
          <p:cNvPr id="2" name="Title 1"/>
          <p:cNvSpPr>
            <a:spLocks noGrp="1"/>
          </p:cNvSpPr>
          <p:nvPr>
            <p:ph type="title"/>
          </p:nvPr>
        </p:nvSpPr>
        <p:spPr>
          <a:xfrm>
            <a:off x="1600200" y="152400"/>
            <a:ext cx="7086600" cy="1143000"/>
          </a:xfrm>
        </p:spPr>
        <p:txBody>
          <a:bodyPr>
            <a:noAutofit/>
          </a:bodyPr>
          <a:lstStyle/>
          <a:p>
            <a:r>
              <a:rPr lang="en-US" sz="1800" dirty="0" smtClean="0"/>
              <a:t>Hospice patients who received the right amount of help for feelings of anxiety or sadness and who received care consistent with their stated end-of-life wishes, by race/ethnicity, 2008-2013</a:t>
            </a:r>
            <a:endParaRPr lang="en-US" sz="1800" dirty="0"/>
          </a:p>
        </p:txBody>
      </p:sp>
      <p:graphicFrame>
        <p:nvGraphicFramePr>
          <p:cNvPr id="9" name="Chart 8"/>
          <p:cNvGraphicFramePr/>
          <p:nvPr>
            <p:extLst>
              <p:ext uri="{D42A27DB-BD31-4B8C-83A1-F6EECF244321}">
                <p14:modId xmlns:p14="http://schemas.microsoft.com/office/powerpoint/2010/main" val="558824189"/>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4414090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p:txBody>
          <a:bodyPr>
            <a:normAutofit fontScale="90000"/>
          </a:bodyPr>
          <a:lstStyle/>
          <a:p>
            <a:r>
              <a:rPr lang="en-US" altLang="en-US" smtClean="0"/>
              <a:t>AHRQ Health Care Innovations in Hospice Care</a:t>
            </a:r>
            <a:endParaRPr lang="en-US" altLang="en-US" dirty="0">
              <a:hlinkClick r:id="rId3"/>
            </a:endParaRPr>
          </a:p>
        </p:txBody>
      </p:sp>
      <p:sp>
        <p:nvSpPr>
          <p:cNvPr id="6146" name="Rectangle 2"/>
          <p:cNvSpPr>
            <a:spLocks noGrp="1" noChangeArrowheads="1"/>
          </p:cNvSpPr>
          <p:nvPr>
            <p:ph type="body" idx="1"/>
          </p:nvPr>
        </p:nvSpPr>
        <p:spPr>
          <a:xfrm>
            <a:off x="457200" y="1600200"/>
            <a:ext cx="8229600" cy="4724400"/>
          </a:xfrm>
        </p:spPr>
        <p:txBody>
          <a:bodyPr>
            <a:normAutofit fontScale="92500" lnSpcReduction="10000"/>
          </a:bodyPr>
          <a:lstStyle/>
          <a:p>
            <a:pPr marL="0" indent="0">
              <a:buNone/>
            </a:pPr>
            <a:r>
              <a:rPr lang="en-US" altLang="en-US" dirty="0" smtClean="0">
                <a:hlinkClick r:id="rId3"/>
              </a:rPr>
              <a:t>Hospice by the Sea, Inc.</a:t>
            </a:r>
            <a:endParaRPr lang="en-US" altLang="en-US" dirty="0" smtClean="0"/>
          </a:p>
          <a:p>
            <a:r>
              <a:rPr lang="en-US" altLang="en-US" dirty="0" smtClean="0"/>
              <a:t>Location: Boca Raton, Florida </a:t>
            </a:r>
          </a:p>
          <a:p>
            <a:r>
              <a:rPr lang="en-US" altLang="en-US" dirty="0" smtClean="0"/>
              <a:t>Population: Hispanic patients and families</a:t>
            </a:r>
          </a:p>
          <a:p>
            <a:r>
              <a:rPr lang="en-US" altLang="en-US" dirty="0" smtClean="0"/>
              <a:t>Intervention: </a:t>
            </a:r>
            <a:r>
              <a:rPr lang="en-US" altLang="en-US" dirty="0" err="1" smtClean="0"/>
              <a:t>Abriendo</a:t>
            </a:r>
            <a:r>
              <a:rPr lang="en-US" altLang="en-US" dirty="0" smtClean="0"/>
              <a:t> </a:t>
            </a:r>
            <a:r>
              <a:rPr lang="en-US" altLang="en-US" dirty="0" err="1" smtClean="0"/>
              <a:t>Puertas</a:t>
            </a:r>
            <a:r>
              <a:rPr lang="en-US" altLang="en-US" dirty="0" smtClean="0"/>
              <a:t> featured cultural competency training for all staff; a dedicated, bilingual care team; and outreach to educate local Hispanics and their physicians about the availability and purpose of hospice services. </a:t>
            </a:r>
          </a:p>
          <a:p>
            <a:r>
              <a:rPr lang="en-US" altLang="en-US" dirty="0" smtClean="0"/>
              <a:t>Outcomes: Enhanced awareness of, attitudes about, and willingness to accept hospice services among Hispanics, as well as improved cultural competency among staff.</a:t>
            </a:r>
            <a:endParaRPr lang="en-US" altLang="en-US" dirty="0"/>
          </a:p>
        </p:txBody>
      </p:sp>
    </p:spTree>
    <p:extLst>
      <p:ext uri="{BB962C8B-B14F-4D97-AF65-F5344CB8AC3E}">
        <p14:creationId xmlns:p14="http://schemas.microsoft.com/office/powerpoint/2010/main" val="525661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NQS Priority: </a:t>
            </a:r>
            <a:r>
              <a:rPr lang="en-US" dirty="0" smtClean="0"/>
              <a:t>Care Coordination</a:t>
            </a:r>
            <a:endParaRPr lang="en-US" dirty="0"/>
          </a:p>
        </p:txBody>
      </p:sp>
      <p:sp>
        <p:nvSpPr>
          <p:cNvPr id="2" name="Text Placeholder 1"/>
          <p:cNvSpPr>
            <a:spLocks noGrp="1"/>
          </p:cNvSpPr>
          <p:nvPr>
            <p:ph type="body" idx="1"/>
          </p:nvPr>
        </p:nvSpPr>
        <p:spPr/>
        <p:txBody>
          <a:bodyPr>
            <a:normAutofit fontScale="92500" lnSpcReduction="10000"/>
          </a:bodyPr>
          <a:lstStyle/>
          <a:p>
            <a:r>
              <a:rPr lang="en-US" dirty="0"/>
              <a:t>National Healthcare Quality and Disparities Report</a:t>
            </a:r>
          </a:p>
          <a:p>
            <a:r>
              <a:rPr lang="en-US" dirty="0" err="1"/>
              <a:t>Chartbook</a:t>
            </a:r>
            <a:r>
              <a:rPr lang="en-US" dirty="0"/>
              <a:t> on Health Care for Hispanics</a:t>
            </a:r>
          </a:p>
          <a:p>
            <a:r>
              <a:rPr lang="en-US" dirty="0"/>
              <a:t>Part 3: Trends in Access and Priorities of the </a:t>
            </a:r>
          </a:p>
          <a:p>
            <a:r>
              <a:rPr lang="en-US" dirty="0"/>
              <a:t>National Quality Strategy</a:t>
            </a:r>
          </a:p>
        </p:txBody>
      </p:sp>
    </p:spTree>
    <p:extLst>
      <p:ext uri="{BB962C8B-B14F-4D97-AF65-F5344CB8AC3E}">
        <p14:creationId xmlns:p14="http://schemas.microsoft.com/office/powerpoint/2010/main" val="34719330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Potentially avoidable hospitalizations, by race/ethnicity, stratified by area income, 2012</a:t>
            </a:r>
            <a:endParaRPr lang="en-US" sz="2000"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3748469779"/>
              </p:ext>
            </p:extLst>
          </p:nvPr>
        </p:nvGraphicFramePr>
        <p:xfrm>
          <a:off x="6096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57200" y="5852160"/>
            <a:ext cx="8229600" cy="400110"/>
          </a:xfrm>
          <a:prstGeom prst="rect">
            <a:avLst/>
          </a:prstGeom>
        </p:spPr>
        <p:txBody>
          <a:bodyPr wrap="square">
            <a:spAutoFit/>
          </a:bodyPr>
          <a:lstStyle/>
          <a:p>
            <a:r>
              <a:rPr lang="en-US" sz="1000" b="1" dirty="0"/>
              <a:t>Source: </a:t>
            </a:r>
            <a:r>
              <a:rPr lang="en-US" sz="1000" dirty="0"/>
              <a:t>Agency for Healthcare Research and Quality (AHRQ), </a:t>
            </a:r>
            <a:r>
              <a:rPr lang="en-US" sz="1000" dirty="0" smtClean="0"/>
              <a:t>Healthcare Cost </a:t>
            </a:r>
            <a:r>
              <a:rPr lang="en-US" sz="1000" dirty="0"/>
              <a:t>and Utilization Project, State Inpatient Databases, 2012 </a:t>
            </a:r>
            <a:r>
              <a:rPr lang="en-US" sz="1000" dirty="0" smtClean="0"/>
              <a:t>disparities analysis </a:t>
            </a:r>
            <a:r>
              <a:rPr lang="en-US" sz="1000" dirty="0"/>
              <a:t>file, </a:t>
            </a:r>
            <a:r>
              <a:rPr lang="en-US" sz="1000" dirty="0" smtClean="0"/>
              <a:t>2012 </a:t>
            </a:r>
            <a:r>
              <a:rPr lang="en-US" sz="1000" dirty="0"/>
              <a:t>quality analysis files, and AHRQ </a:t>
            </a:r>
            <a:r>
              <a:rPr lang="en-US" sz="1000" dirty="0" smtClean="0"/>
              <a:t>Quality Indicators</a:t>
            </a:r>
            <a:r>
              <a:rPr lang="en-US" sz="1000" dirty="0"/>
              <a:t>, modified version 4.4</a:t>
            </a:r>
            <a:r>
              <a:rPr lang="en-US" sz="1000" dirty="0" smtClean="0"/>
              <a:t>.</a:t>
            </a:r>
            <a:endParaRPr lang="en-US" sz="1000" dirty="0"/>
          </a:p>
        </p:txBody>
      </p:sp>
      <p:sp>
        <p:nvSpPr>
          <p:cNvPr id="4" name="TextBox 3"/>
          <p:cNvSpPr txBox="1"/>
          <p:nvPr/>
        </p:nvSpPr>
        <p:spPr>
          <a:xfrm>
            <a:off x="7543800" y="4025900"/>
            <a:ext cx="1143000" cy="707886"/>
          </a:xfrm>
          <a:prstGeom prst="rect">
            <a:avLst/>
          </a:prstGeom>
          <a:noFill/>
          <a:ln>
            <a:solidFill>
              <a:schemeClr val="tx1"/>
            </a:solidFill>
          </a:ln>
        </p:spPr>
        <p:txBody>
          <a:bodyPr wrap="square" rtlCol="0">
            <a:spAutoFit/>
          </a:bodyPr>
          <a:lstStyle/>
          <a:p>
            <a:r>
              <a:rPr lang="en-US" sz="1000" dirty="0" smtClean="0"/>
              <a:t>2011 Achievable Benchmark: 939 per 100,000 Population</a:t>
            </a:r>
            <a:endParaRPr lang="en-US" sz="1000" dirty="0"/>
          </a:p>
        </p:txBody>
      </p:sp>
    </p:spTree>
    <p:extLst>
      <p:ext uri="{BB962C8B-B14F-4D97-AF65-F5344CB8AC3E}">
        <p14:creationId xmlns:p14="http://schemas.microsoft.com/office/powerpoint/2010/main" val="237215344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6858000" cy="868362"/>
          </a:xfrm>
        </p:spPr>
        <p:txBody>
          <a:bodyPr>
            <a:noAutofit/>
          </a:bodyPr>
          <a:lstStyle/>
          <a:p>
            <a:r>
              <a:rPr lang="en-US" sz="1800" dirty="0"/>
              <a:t>Patients who reported that it was </a:t>
            </a:r>
            <a:r>
              <a:rPr lang="en-US" sz="1800" dirty="0" smtClean="0"/>
              <a:t>very important </a:t>
            </a:r>
            <a:r>
              <a:rPr lang="en-US" sz="1800" dirty="0"/>
              <a:t>for them to </a:t>
            </a:r>
            <a:r>
              <a:rPr lang="en-US" sz="1800" dirty="0" smtClean="0"/>
              <a:t/>
            </a:r>
            <a:br>
              <a:rPr lang="en-US" sz="1800" dirty="0" smtClean="0"/>
            </a:br>
            <a:r>
              <a:rPr lang="en-US" sz="1800" dirty="0" smtClean="0"/>
              <a:t>get </a:t>
            </a:r>
            <a:r>
              <a:rPr lang="en-US" sz="1800" dirty="0"/>
              <a:t>their own medical information electronically, </a:t>
            </a:r>
            <a:r>
              <a:rPr lang="en-US" sz="1800" dirty="0" smtClean="0"/>
              <a:t>by race/ethnicity, 2008-2013</a:t>
            </a:r>
            <a:endParaRPr lang="en-US" sz="1800" dirty="0"/>
          </a:p>
        </p:txBody>
      </p:sp>
      <p:graphicFrame>
        <p:nvGraphicFramePr>
          <p:cNvPr id="4" name="Content Placeholder 9"/>
          <p:cNvGraphicFramePr>
            <a:graphicFrameLocks noGrp="1"/>
          </p:cNvGraphicFramePr>
          <p:nvPr>
            <p:ph idx="1"/>
            <p:extLst>
              <p:ext uri="{D42A27DB-BD31-4B8C-83A1-F6EECF244321}">
                <p14:modId xmlns:p14="http://schemas.microsoft.com/office/powerpoint/2010/main" val="4058318015"/>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57200" y="5972889"/>
            <a:ext cx="8305800" cy="400110"/>
          </a:xfrm>
          <a:prstGeom prst="rect">
            <a:avLst/>
          </a:prstGeom>
          <a:noFill/>
        </p:spPr>
        <p:txBody>
          <a:bodyPr wrap="square" rtlCol="0">
            <a:spAutoFit/>
          </a:bodyPr>
          <a:lstStyle/>
          <a:p>
            <a:r>
              <a:rPr lang="en-US" sz="1000" b="1" dirty="0"/>
              <a:t>Source</a:t>
            </a:r>
            <a:r>
              <a:rPr lang="en-US" sz="1000" dirty="0"/>
              <a:t>: Health Information National Trends Survey. Iterations included in this table are; HINTS 3, HINTS 4 Cycle 1, and HINTS 4 Cycle 2. </a:t>
            </a:r>
            <a:r>
              <a:rPr lang="en-US" sz="1000" dirty="0" smtClean="0"/>
              <a:t>Available </a:t>
            </a:r>
            <a:r>
              <a:rPr lang="en-US" sz="1000" dirty="0"/>
              <a:t>at  </a:t>
            </a:r>
            <a:r>
              <a:rPr lang="en-US" sz="1000" dirty="0">
                <a:hlinkClick r:id="rId4"/>
              </a:rPr>
              <a:t>http://hints.cancer.gov</a:t>
            </a:r>
            <a:r>
              <a:rPr lang="en-US" sz="1000" dirty="0" smtClean="0">
                <a:hlinkClick r:id="rId4"/>
              </a:rPr>
              <a:t>/</a:t>
            </a:r>
            <a:r>
              <a:rPr lang="en-US" sz="1000" dirty="0" smtClean="0"/>
              <a:t>. </a:t>
            </a:r>
            <a:endParaRPr lang="en-US" sz="1000" dirty="0"/>
          </a:p>
        </p:txBody>
      </p:sp>
    </p:spTree>
    <p:extLst>
      <p:ext uri="{BB962C8B-B14F-4D97-AF65-F5344CB8AC3E}">
        <p14:creationId xmlns:p14="http://schemas.microsoft.com/office/powerpoint/2010/main" val="218633323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p:txBody>
          <a:bodyPr>
            <a:normAutofit fontScale="90000"/>
          </a:bodyPr>
          <a:lstStyle/>
          <a:p>
            <a:r>
              <a:rPr lang="en-US" altLang="en-US" smtClean="0"/>
              <a:t>AHRQ Health Care Innovations in Care Coordination</a:t>
            </a:r>
            <a:endParaRPr lang="en-US" altLang="en-US" dirty="0">
              <a:hlinkClick r:id="rId3"/>
            </a:endParaRPr>
          </a:p>
        </p:txBody>
      </p:sp>
      <p:sp>
        <p:nvSpPr>
          <p:cNvPr id="8194" name="Rectangle 2"/>
          <p:cNvSpPr>
            <a:spLocks noGrp="1" noChangeArrowheads="1"/>
          </p:cNvSpPr>
          <p:nvPr>
            <p:ph type="body" idx="1"/>
          </p:nvPr>
        </p:nvSpPr>
        <p:spPr/>
        <p:txBody>
          <a:bodyPr>
            <a:normAutofit fontScale="92500" lnSpcReduction="10000"/>
          </a:bodyPr>
          <a:lstStyle/>
          <a:p>
            <a:pPr marL="0" indent="0">
              <a:buNone/>
            </a:pPr>
            <a:r>
              <a:rPr lang="en-US" altLang="en-US" dirty="0" err="1" smtClean="0">
                <a:hlinkClick r:id="rId3"/>
              </a:rPr>
              <a:t>Brightwood</a:t>
            </a:r>
            <a:r>
              <a:rPr lang="en-US" altLang="en-US" dirty="0" smtClean="0">
                <a:hlinkClick r:id="rId3"/>
              </a:rPr>
              <a:t> Health Center</a:t>
            </a:r>
          </a:p>
          <a:p>
            <a:r>
              <a:rPr lang="en-US" altLang="en-US" dirty="0" smtClean="0"/>
              <a:t>Location: Springfield, Massachusetts</a:t>
            </a:r>
          </a:p>
          <a:p>
            <a:r>
              <a:rPr lang="en-US" altLang="en-US" dirty="0" smtClean="0"/>
              <a:t>Population: Predominantly </a:t>
            </a:r>
            <a:r>
              <a:rPr lang="en-US" altLang="en-US" dirty="0"/>
              <a:t>Latino patients with chronic illnesses and </a:t>
            </a:r>
            <a:r>
              <a:rPr lang="en-US" altLang="en-US" dirty="0" smtClean="0"/>
              <a:t>disabilities</a:t>
            </a:r>
          </a:p>
          <a:p>
            <a:r>
              <a:rPr lang="en-US" altLang="en-US" dirty="0" smtClean="0"/>
              <a:t>Intervention: With funding from a per capita payment system, nurses at this community-based primary care clinic provide culturally competent care coordination. </a:t>
            </a:r>
          </a:p>
          <a:p>
            <a:r>
              <a:rPr lang="en-US" altLang="en-US" dirty="0" smtClean="0"/>
              <a:t>Outcomes: Improved the provision of recommended care processes, reduced health care costs, and enhanced self-management capabilities.</a:t>
            </a:r>
            <a:endParaRPr lang="en-US" altLang="en-US" dirty="0"/>
          </a:p>
        </p:txBody>
      </p:sp>
    </p:spTree>
    <p:extLst>
      <p:ext uri="{BB962C8B-B14F-4D97-AF65-F5344CB8AC3E}">
        <p14:creationId xmlns:p14="http://schemas.microsoft.com/office/powerpoint/2010/main" val="34562843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NQS Priority: </a:t>
            </a:r>
            <a:r>
              <a:rPr lang="en-US" dirty="0" smtClean="0"/>
              <a:t>Effective Treatment</a:t>
            </a:r>
            <a:endParaRPr lang="en-US" dirty="0"/>
          </a:p>
        </p:txBody>
      </p:sp>
      <p:sp>
        <p:nvSpPr>
          <p:cNvPr id="2" name="Text Placeholder 1"/>
          <p:cNvSpPr>
            <a:spLocks noGrp="1"/>
          </p:cNvSpPr>
          <p:nvPr>
            <p:ph type="body" idx="1"/>
          </p:nvPr>
        </p:nvSpPr>
        <p:spPr/>
        <p:txBody>
          <a:bodyPr>
            <a:normAutofit fontScale="92500" lnSpcReduction="10000"/>
          </a:bodyPr>
          <a:lstStyle/>
          <a:p>
            <a:r>
              <a:rPr lang="en-US" dirty="0"/>
              <a:t>National Healthcare Quality and Disparities Report</a:t>
            </a:r>
          </a:p>
          <a:p>
            <a:r>
              <a:rPr lang="en-US" dirty="0" err="1"/>
              <a:t>Chartbook</a:t>
            </a:r>
            <a:r>
              <a:rPr lang="en-US" dirty="0"/>
              <a:t> on Health Care for Hispanics</a:t>
            </a:r>
          </a:p>
          <a:p>
            <a:r>
              <a:rPr lang="en-US" dirty="0"/>
              <a:t>Part 3: Trends in Access and Priorities of the </a:t>
            </a:r>
          </a:p>
          <a:p>
            <a:r>
              <a:rPr lang="en-US" dirty="0"/>
              <a:t>National Quality Strategy</a:t>
            </a:r>
          </a:p>
        </p:txBody>
      </p:sp>
    </p:spTree>
    <p:extLst>
      <p:ext uri="{BB962C8B-B14F-4D97-AF65-F5344CB8AC3E}">
        <p14:creationId xmlns:p14="http://schemas.microsoft.com/office/powerpoint/2010/main" val="381610437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6629400" cy="868362"/>
          </a:xfrm>
        </p:spPr>
        <p:txBody>
          <a:bodyPr>
            <a:noAutofit/>
          </a:bodyPr>
          <a:lstStyle/>
          <a:p>
            <a:r>
              <a:rPr lang="en-US" sz="2000" dirty="0" smtClean="0"/>
              <a:t>Patients who saw a nephrologist at least 12 months prior to initiation of renal replacement therapy, by race/ethnicity, 2005-2012</a:t>
            </a:r>
            <a:endParaRPr lang="en-US" sz="2000" dirty="0"/>
          </a:p>
        </p:txBody>
      </p:sp>
      <p:graphicFrame>
        <p:nvGraphicFramePr>
          <p:cNvPr id="6" name="Object 35"/>
          <p:cNvGraphicFramePr>
            <a:graphicFrameLocks/>
          </p:cNvGraphicFramePr>
          <p:nvPr>
            <p:extLst>
              <p:ext uri="{D42A27DB-BD31-4B8C-83A1-F6EECF244321}">
                <p14:modId xmlns:p14="http://schemas.microsoft.com/office/powerpoint/2010/main" val="3023492492"/>
              </p:ext>
            </p:extLst>
          </p:nvPr>
        </p:nvGraphicFramePr>
        <p:xfrm>
          <a:off x="457200" y="1463039"/>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457200" y="5669280"/>
            <a:ext cx="8229600" cy="553998"/>
          </a:xfrm>
          <a:prstGeom prst="rect">
            <a:avLst/>
          </a:prstGeom>
        </p:spPr>
        <p:txBody>
          <a:bodyPr wrap="square">
            <a:spAutoFit/>
          </a:bodyPr>
          <a:lstStyle/>
          <a:p>
            <a:r>
              <a:rPr lang="en-US" sz="1000" b="1" dirty="0" smtClean="0"/>
              <a:t>Source</a:t>
            </a:r>
            <a:r>
              <a:rPr lang="en-US" sz="1000" b="1" dirty="0"/>
              <a:t>:</a:t>
            </a:r>
            <a:r>
              <a:rPr lang="en-US" sz="1000" dirty="0"/>
              <a:t> </a:t>
            </a:r>
            <a:r>
              <a:rPr lang="en-US" sz="1000" dirty="0" smtClean="0"/>
              <a:t>U.S</a:t>
            </a:r>
            <a:r>
              <a:rPr lang="en-US" sz="1000" dirty="0"/>
              <a:t>. Renal Data System, </a:t>
            </a:r>
            <a:r>
              <a:rPr lang="en-US" sz="1000" dirty="0" smtClean="0"/>
              <a:t>2005-2012. </a:t>
            </a:r>
            <a:r>
              <a:rPr lang="en-US" sz="1000" dirty="0" smtClean="0">
                <a:hlinkClick r:id="rId4"/>
              </a:rPr>
              <a:t>http</a:t>
            </a:r>
            <a:r>
              <a:rPr lang="en-US" sz="1000" dirty="0">
                <a:hlinkClick r:id="rId4"/>
              </a:rPr>
              <a:t>://</a:t>
            </a:r>
            <a:r>
              <a:rPr lang="en-US" sz="1000" dirty="0" smtClean="0">
                <a:hlinkClick r:id="rId4"/>
              </a:rPr>
              <a:t>www.usrds.org/2014/view/v2_02.aspx</a:t>
            </a:r>
            <a:r>
              <a:rPr lang="en-US" sz="1000" dirty="0" smtClean="0"/>
              <a:t>.</a:t>
            </a:r>
          </a:p>
          <a:p>
            <a:r>
              <a:rPr lang="en-US" sz="1000" b="1" dirty="0" smtClean="0"/>
              <a:t>Note</a:t>
            </a:r>
            <a:r>
              <a:rPr lang="en-US" sz="1000" b="1" dirty="0"/>
              <a:t>: </a:t>
            </a:r>
            <a:r>
              <a:rPr lang="en-US" sz="1000" dirty="0" smtClean="0"/>
              <a:t>These charts use </a:t>
            </a:r>
            <a:r>
              <a:rPr lang="en-US" sz="1000" dirty="0"/>
              <a:t>data from the newest version of the </a:t>
            </a:r>
            <a:r>
              <a:rPr lang="en-US" sz="1000" dirty="0" smtClean="0"/>
              <a:t> ESRD Medical Evidence </a:t>
            </a:r>
            <a:r>
              <a:rPr lang="en-US" sz="1000" dirty="0"/>
              <a:t>CMS 2278 </a:t>
            </a:r>
            <a:r>
              <a:rPr lang="en-US" sz="1000" dirty="0" smtClean="0"/>
              <a:t> form</a:t>
            </a:r>
            <a:r>
              <a:rPr lang="en-US" sz="1000" dirty="0"/>
              <a:t>. The cohorts include incident </a:t>
            </a:r>
            <a:r>
              <a:rPr lang="en-US" sz="1000" dirty="0" smtClean="0"/>
              <a:t>hemodialysis </a:t>
            </a:r>
            <a:r>
              <a:rPr lang="en-US" sz="1000" dirty="0"/>
              <a:t>patients. </a:t>
            </a:r>
            <a:r>
              <a:rPr lang="en-US" sz="1000" dirty="0" smtClean="0"/>
              <a:t>Includes </a:t>
            </a:r>
            <a:r>
              <a:rPr lang="en-US" sz="1000" dirty="0"/>
              <a:t>only patients for whom it is known whether they saw a nephrologist prior to initiation.</a:t>
            </a:r>
          </a:p>
        </p:txBody>
      </p:sp>
    </p:spTree>
    <p:extLst>
      <p:ext uri="{BB962C8B-B14F-4D97-AF65-F5344CB8AC3E}">
        <p14:creationId xmlns:p14="http://schemas.microsoft.com/office/powerpoint/2010/main" val="1665894313"/>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42727</TotalTime>
  <Words>26560</Words>
  <Application>Microsoft Office PowerPoint</Application>
  <PresentationFormat>On-screen Show (4:3)</PresentationFormat>
  <Paragraphs>2247</Paragraphs>
  <Slides>175</Slides>
  <Notes>175</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175</vt:i4>
      </vt:variant>
    </vt:vector>
  </HeadingPairs>
  <TitlesOfParts>
    <vt:vector size="183" baseType="lpstr">
      <vt:lpstr>Arial</vt:lpstr>
      <vt:lpstr>Calibri</vt:lpstr>
      <vt:lpstr>Courier New</vt:lpstr>
      <vt:lpstr>Symbol</vt:lpstr>
      <vt:lpstr>Times New Roman</vt:lpstr>
      <vt:lpstr>Wingdings 3</vt:lpstr>
      <vt:lpstr>2_Office Theme</vt:lpstr>
      <vt:lpstr>3_Office Theme</vt:lpstr>
      <vt:lpstr>National Healthcare Quality and Disparities Report</vt:lpstr>
      <vt:lpstr>Goals of the Chartbook on Health Care for Hispanics</vt:lpstr>
      <vt:lpstr>Organization of the Chartbook on Health Care for Hispanics</vt:lpstr>
      <vt:lpstr>Key Findings of the Chartbook on Health Care for Hispanics</vt:lpstr>
      <vt:lpstr>Part 1: Overviews of the Report and the Hispanic Population </vt:lpstr>
      <vt:lpstr>National Healthcare Quality and Disparities Report</vt:lpstr>
      <vt:lpstr>National Healthcare Quality and Disparities Report</vt:lpstr>
      <vt:lpstr>Key Findings of the 2014 QDR</vt:lpstr>
      <vt:lpstr>Chartbook on Health Care for Hispanics</vt:lpstr>
      <vt:lpstr>Key Metrics Used in Chartbooks</vt:lpstr>
      <vt:lpstr>HHS Data Collection Standards for Race and Ethnicity, 2011</vt:lpstr>
      <vt:lpstr>Diversity of the Hispanic Population in the United States</vt:lpstr>
      <vt:lpstr>Health of the Hispanic Population in the United States</vt:lpstr>
      <vt:lpstr>Projected Growth of the Hispanic Population Between 2014 and 2060</vt:lpstr>
      <vt:lpstr>Distribution of the U.S. Hispanic Population, 2010</vt:lpstr>
      <vt:lpstr>Hispanic Mothers and Children</vt:lpstr>
      <vt:lpstr>Older Hispanics in the United States</vt:lpstr>
      <vt:lpstr>Health of Older Hispanics in the United States</vt:lpstr>
      <vt:lpstr>Part 2: Trends in Priorities of the Heckler Report </vt:lpstr>
      <vt:lpstr>Report of the Secretary’s Task Force on Black and Minority Health (Heckler Report)</vt:lpstr>
      <vt:lpstr>Priorities of the Heckler Report</vt:lpstr>
      <vt:lpstr>Progress on Priorities of the Heckler Report for Hispanics</vt:lpstr>
      <vt:lpstr>care for cancer</vt:lpstr>
      <vt:lpstr>Breast Cancer Care for Hispanics</vt:lpstr>
      <vt:lpstr>Women under age 70 treated for breast cancer with breast-conserving surgery who received radiation therapy to the breast within 1 year of diagnosis, by race/ethnicity and Hispanic group, 2004-2011</vt:lpstr>
      <vt:lpstr>Colorectal Cancer Care for Hispanics</vt:lpstr>
      <vt:lpstr>Men and women ages 50-75 who report that they had appropriate colorectal cancer screening, by race/ethnicity and by family income among Hispanics, 2000-2010</vt:lpstr>
      <vt:lpstr>Patients with colon cancer who received surgical resection of colon cancer that included at least 12 lymph nodes pathologically examined, by race/ethnicity and by Hispanic group, 2004-2011</vt:lpstr>
      <vt:lpstr>Other Cancer Care for Hispanics</vt:lpstr>
      <vt:lpstr>Women ages 21-65 who received a Pap smear in the last 3 years, by race/ethnicity and by insurance among Hispanics, 2000-2010</vt:lpstr>
      <vt:lpstr>AHRQ Health Care Innovations in Cancer Screening</vt:lpstr>
      <vt:lpstr>care for Cardiovascular Diseases</vt:lpstr>
      <vt:lpstr>Cardiovascular Care for Hispanics</vt:lpstr>
      <vt:lpstr>Adults who received a blood pressure measurement in the last 2 years and can state whether their blood pressure was normal or high, by race/ethnicity and by age among Hispanics, 1998-2012</vt:lpstr>
      <vt:lpstr>Adult admissions for congestive heart failure per 100,000 population, by race/ethnicity, 2002-2012</vt:lpstr>
      <vt:lpstr>Hospital patients with heart attack given fibrinolytic medication within 30 minutes of arrival, by race/ethnicity, 2005-2012</vt:lpstr>
      <vt:lpstr>Outcomes of Cardiovascular Care for Hispanics</vt:lpstr>
      <vt:lpstr>Inpatient deaths per 1,000 adult hospital admissions with heart attack, by race/ethnicity, 2001-2012</vt:lpstr>
      <vt:lpstr>care for Substance Use Disorders</vt:lpstr>
      <vt:lpstr>Care for Substance Use Disorders for Hispanics</vt:lpstr>
      <vt:lpstr>People age 12 and over who needed treatment for illicit drug use or an alcohol problem and who received such treatment at a specialty facility in the last 12 months, by race/ethnicity</vt:lpstr>
      <vt:lpstr>People age 12 and over treated for substance abuse who completed treatment course, by race/ethnicity, 2005-2011, and by Hispanic group, 2011</vt:lpstr>
      <vt:lpstr>care for Diabetes</vt:lpstr>
      <vt:lpstr>Diabetes Care for Hispanics</vt:lpstr>
      <vt:lpstr>Adults age 40 and over with diagnosed diabetes who reported receiving four recommended services for diabetes in the calendar year, by race/ethnicity and by place of birth among Hispanics, 2008-2012</vt:lpstr>
      <vt:lpstr>People with current diabetes who have a written diabetes management plan, by Hispanic group and English proficiency, California, 2011-2013 combined</vt:lpstr>
      <vt:lpstr>Adults age 40 and over with diagnosed diabetes with hemoglobin A1c and blood pressure under control, by race/ethnicity, 2003-2006, 2007-2010, and 2011-2012</vt:lpstr>
      <vt:lpstr>Outcomes of Diabetes Care for Hispanics</vt:lpstr>
      <vt:lpstr>Hospital admissions for uncontrolled diabetes without complications per 100,000 population, age 18 and over, by race/ethnicity, 2001-2012</vt:lpstr>
      <vt:lpstr>New cases of end stage renal disease due to diabetes, per million population, by ethnicity, 2003-2012</vt:lpstr>
      <vt:lpstr>Suicide Prevention and Mental Health Care</vt:lpstr>
      <vt:lpstr>Mental Health Care for Hispanics</vt:lpstr>
      <vt:lpstr>Adults with a major depressive episode in the past year who received treatment for depression in the past year, by race/ethnicity, 2008-2012</vt:lpstr>
      <vt:lpstr>Adolescents with a major depressive episode in the past year who received treatment for depression in the past year, by race/ethnicity, 2008-2012</vt:lpstr>
      <vt:lpstr>AHRQ Health Care Innovations in Mental Health Care</vt:lpstr>
      <vt:lpstr>Infant Mortality and Maternity Care</vt:lpstr>
      <vt:lpstr>Maternity Care for Hispanics</vt:lpstr>
      <vt:lpstr>Live-born infants with low birth weight (less than 2,500 grams), by race/ethnicity and Hispanic group, 2007-2013</vt:lpstr>
      <vt:lpstr>Live-born infants with very low birth weight (less than 1,500 grams), by race/ethnicity and Hispanic group, 2007-2013</vt:lpstr>
      <vt:lpstr>Infant mortality per 1,000 live births, by race/ethnicity and Hispanic group, 2003-2013</vt:lpstr>
      <vt:lpstr>Birth trauma—injury to neonate per 1,000 live births, by race/ethnicity, 2004-2012</vt:lpstr>
      <vt:lpstr>Part 3: Trends in Access and Priorities of the National Quality Strategy</vt:lpstr>
      <vt:lpstr>2014 QDR Chartbooks</vt:lpstr>
      <vt:lpstr>Six Chartbooks Organized Around Priorities of the National Quality Strategy</vt:lpstr>
      <vt:lpstr>Other Chartbooks Organized Around AHRQ’s Priority Populations</vt:lpstr>
      <vt:lpstr>Access to Health Care</vt:lpstr>
      <vt:lpstr>ACCESS DISPARITIES: In 2012, disparities were observed across a broad spectrum of access measures</vt:lpstr>
      <vt:lpstr>ACCESS DISPARITIES: Through 2012, across a broad spectrum of access measures, some disparities were reduced but most did not improve</vt:lpstr>
      <vt:lpstr>Adults ages 18-64 who were uninsured at the time of interview, by race/ethnicity, January 2010-June 2014</vt:lpstr>
      <vt:lpstr>Age-sex adjusted percentage of people of all ages with a usual place to go for medical care, by race/ethnicity, 2013 and January-June 2014</vt:lpstr>
      <vt:lpstr>Adults who needed care right away for an illness, injury, or condition in the last 12 months who sometimes or never got care as soon as wanted, by race/ethnicity and by insurance (ages 18-64) among Hispanics, 2002-2012</vt:lpstr>
      <vt:lpstr>Children who needed care right away for an illness, injury, or condition in the last 12 months who sometimes or never got care as soon as wanted, by race/ethnicity and language spoken at home, 2002-2012</vt:lpstr>
      <vt:lpstr>Characteristics of HRSA-supported health center population versus U.S. population, 2013</vt:lpstr>
      <vt:lpstr>AHRQ Health Care Innovations in Access to Health Care</vt:lpstr>
      <vt:lpstr>National Quality Strategy Priorities</vt:lpstr>
      <vt:lpstr>QUALITY: Through 2012, most measures of health care quality for Hispanics improved</vt:lpstr>
      <vt:lpstr>QUALITY DISPARITIES: Disparities remained prevalent across a broad spectrum of quality measures</vt:lpstr>
      <vt:lpstr>QUALITY DISPARITIES: Hispanics received poorer quality of care across many NQS priorities</vt:lpstr>
      <vt:lpstr>QUALITY DISPARITIES: Through 2012, some disparities were getting smaller but most were not improving across a broad spectrum of quality measures</vt:lpstr>
      <vt:lpstr>QUALITY DISPARITIES: Several quality measures showed elimination or widening of Hispanic-White disparities</vt:lpstr>
      <vt:lpstr>QUALITY DISPARITIES: Overall quality and quality among Hispanics varied widely across States and often did not match</vt:lpstr>
      <vt:lpstr>NQS Priority: Patient Safety</vt:lpstr>
      <vt:lpstr>Postoperative sepsis per 1,000 adult discharges with an elective operating room procedure, by race/ethnicity and  among Hispanics, by sex, 2008-2011</vt:lpstr>
      <vt:lpstr>Postoperative sepsis per 1,000 adult discharges with an elective operating room procedure, by patient language, California, 2009-2011 (combined)</vt:lpstr>
      <vt:lpstr>Long-stay nursing home residents experiencing use of restraints, by race/ethnicity, 2011-2012 </vt:lpstr>
      <vt:lpstr>NQS Priority: Person-Centered Care</vt:lpstr>
      <vt:lpstr>Adults who had a doctor’s office or clinic visit in the last 12 months who reported poor communication with health providers, by race/ethnicity and by income among Hispanics, 2002-2012</vt:lpstr>
      <vt:lpstr>Children who had a doctor’s office or clinic visit in the last 12 months whose parents reported poor communication with health providers, by race/ethnicity and language spoken at home, 2002-2012</vt:lpstr>
      <vt:lpstr>Provider-patient communication among adults receiving home health care, by language spoken at home, 2013</vt:lpstr>
      <vt:lpstr>Provider-patient communication among adults receiving home health care, by race/ethnicity, 2013</vt:lpstr>
      <vt:lpstr>People with a usual source of care whose health providers sometimes or never asked for the patient’s help to make treatment decisions, by race/ethnicity, 2002-2012</vt:lpstr>
      <vt:lpstr>Hospice patients who received the right amount of help for feelings of anxiety or sadness and who received care consistent with their stated end-of-life wishes, by race/ethnicity, 2008-2013</vt:lpstr>
      <vt:lpstr>AHRQ Health Care Innovations in Hospice Care</vt:lpstr>
      <vt:lpstr>NQS Priority: Care Coordination</vt:lpstr>
      <vt:lpstr>Potentially avoidable hospitalizations, by race/ethnicity, stratified by area income, 2012</vt:lpstr>
      <vt:lpstr>Patients who reported that it was very important for them to  get their own medical information electronically, by race/ethnicity, 2008-2013</vt:lpstr>
      <vt:lpstr>AHRQ Health Care Innovations in Care Coordination</vt:lpstr>
      <vt:lpstr>NQS Priority: Effective Treatment</vt:lpstr>
      <vt:lpstr>Patients who saw a nephrologist at least 12 months prior to initiation of renal replacement therapy, by race/ethnicity, 2005-2012</vt:lpstr>
      <vt:lpstr>Adults with chronic joint symptoms who have ever seen a doctor or other health professional for joint symptoms, by race/ethnicity and by insurance among Hispanics, 2009-2012</vt:lpstr>
      <vt:lpstr>Patients with tuberculosis who completed a curative course of treatment within 1 year of initiation of treatment, by Hispanic group, 2008-2010</vt:lpstr>
      <vt:lpstr>NQS Priority: Healthy Living</vt:lpstr>
      <vt:lpstr>Children ages 0-17 with a well-child visit in the last 12 months, by race/ethnicity, 2000-2013</vt:lpstr>
      <vt:lpstr>Prevention:  Receipt of Recommended Vaccinations by Young Children</vt:lpstr>
      <vt:lpstr>Children ages 19-35 months who received the 4:3:1:3:3:1:4 vaccine series, by race/ethnicity, 2009-2012</vt:lpstr>
      <vt:lpstr>Adults with obesity who ever received advice from a health provider to exercise more and who received advice to eat fewer high-fat or high-cholesterol foods, by race/ethnicity, 2002-2012</vt:lpstr>
      <vt:lpstr>AHRQ Health Care Innovations in Weight Management</vt:lpstr>
      <vt:lpstr>Hospital patients who received pneumococcal immunization and influenza immunization, by race/ethnicity, 2012</vt:lpstr>
      <vt:lpstr>Adult home health patients whose ability to move or walk around improved and whose episodes of shortness of breath decreased, by race/ethnicity, 2010-2012</vt:lpstr>
      <vt:lpstr>Adult home health patients whose management of oral medications improved, by age, stratified by race/ethnicity, 2012</vt:lpstr>
      <vt:lpstr>NQS Priority: Care affordability</vt:lpstr>
      <vt:lpstr>People without a usual source of care who indicate a financial or insurance reason for not having a source of care, by race/ethnicity and by insurance among Hispanics, 2002-2012</vt:lpstr>
      <vt:lpstr>AHRQ Health Care Innovations in Reducing Costs</vt:lpstr>
      <vt:lpstr>Part 4: Health Care of Residents of the U.S.-Mexico Border </vt:lpstr>
      <vt:lpstr>U.S.-Mexico Border Region</vt:lpstr>
      <vt:lpstr>U.S.-Mexico Border Region</vt:lpstr>
      <vt:lpstr>Border Health Priorities</vt:lpstr>
      <vt:lpstr>Quality Scores in U.S. Border States</vt:lpstr>
      <vt:lpstr>Quality Scores in Border States by National Quality Strategy Priority</vt:lpstr>
      <vt:lpstr>Quality Scores in Border States by Condition</vt:lpstr>
      <vt:lpstr>Quality Scores in Border States by Type of Care</vt:lpstr>
      <vt:lpstr>Hospital Care on the  U.S.-Mexico Border</vt:lpstr>
      <vt:lpstr>Purpose</vt:lpstr>
      <vt:lpstr>Data Source</vt:lpstr>
      <vt:lpstr>Hospital Care on the U.S.-Mexico Border Population characteristics</vt:lpstr>
      <vt:lpstr>Percentage of the Population, by Race/Ethnicity</vt:lpstr>
      <vt:lpstr>Percentage of the Population, by Age Group</vt:lpstr>
      <vt:lpstr>Hospital Care on the U.S.-Mexico Border Characteristics of inpatient Hospital stays</vt:lpstr>
      <vt:lpstr>Hospital Characteristics, by County </vt:lpstr>
      <vt:lpstr>Number of Inpatient Stays by County of Residence</vt:lpstr>
      <vt:lpstr>Percentage of Inpatient Stays, by Age Group</vt:lpstr>
      <vt:lpstr>Percentage of Inpatient Stays, by Service Line</vt:lpstr>
      <vt:lpstr>Priority Areas Identified by the U.S.-Mexico Border Commission</vt:lpstr>
      <vt:lpstr>Access to Health Care: Percentage of Inpatient Stays, by Expected Payer</vt:lpstr>
      <vt:lpstr>AHRQ Health Care Innovations on the Border</vt:lpstr>
      <vt:lpstr>Age-Sex Adjusted Rate of Inpatient Hospital Stays in Border and Non-Border Counties, by Hispanic Ethnicity</vt:lpstr>
      <vt:lpstr>Hospital Care on the U.S.-Mexico Border Population-based rates of inpatient Hospital stays By Service Line</vt:lpstr>
      <vt:lpstr>Rates of Inpatient Hospital Stays in Border vs. Non-Border Counties and Among Hispanics vs. Non-Hispanics, by Service Line</vt:lpstr>
      <vt:lpstr>Age-Sex Adjusted Rate of Maternal Inpatient Hospital Stays in Border and Non-Border Counties, by Hispanic Ethnicity</vt:lpstr>
      <vt:lpstr>Age-Sex Adjusted Rate of Neonatal Inpatient Hospital Stays in Border and Non-Border Counties, by Hispanic Ethnicity</vt:lpstr>
      <vt:lpstr>Age-Sex Adjusted Rate of Mental Health and Substance-Related Inpatient Hospital Stays in Border and Non-Border Counties, by Hispanic Ethnicity</vt:lpstr>
      <vt:lpstr>Age-Sex Adjusted Rate of Injury Inpatient Hospital Stays in Border and Non-Border Counties, by Hispanic Ethnicity</vt:lpstr>
      <vt:lpstr>Age-Sex Adjusted Rate of Surgical Inpatient Hospital Stays in Border and Non-Border Counties, by Hispanic Ethnicity</vt:lpstr>
      <vt:lpstr>Age-Sex Adjusted Rate of Medical Inpatient Hospital Stays in Border and Non-Border Counties, by Hispanic Ethnicity</vt:lpstr>
      <vt:lpstr>Hospital Care on the U.S.-Mexico Border Population-based rates of inpatient Hospital stays For Select Conditions</vt:lpstr>
      <vt:lpstr>Rates of Inpatient Hospital Stays in Border vs. Non-Border Counties and Among Hispanics vs. Non-Hispanics, by Condition</vt:lpstr>
      <vt:lpstr>Age-Sex Adjusted Rate of Inpatient Hospital Stays With Chronic Kidney Disease in Border and Non-Border Counties, by Hispanic Ethnicity</vt:lpstr>
      <vt:lpstr>Age-Sex Adjusted Rate of Inpatient Hospital Stays With Diabetes in Border and Non-Border Counties, by Hispanic Ethnicity</vt:lpstr>
      <vt:lpstr>Age-Sex Adjusted Rate of Adult Inpatient Hospital Stays With Obesity in Border and Non-Border Counties, by Hispanic Ethnicity</vt:lpstr>
      <vt:lpstr>Age-Sex Adjusted Rate of Child Inpatient Hospital Stays With Obesity in Border and Non-Border Counties, by Hispanic Ethnicity</vt:lpstr>
      <vt:lpstr>AHRQ Health Care Innovations on the Border</vt:lpstr>
      <vt:lpstr>Age-Sex Adjusted Rate of Inpatient Hospital Stays With COPD in Border and Non-Border Counties, by Hispanic Ethnicity</vt:lpstr>
      <vt:lpstr>AHRQ Health Care Innovations on the Border</vt:lpstr>
      <vt:lpstr>Hospital Care on the U.S.-Mexico Border complications of inpatient Hospital stays with Diabetes</vt:lpstr>
      <vt:lpstr>Prevalence of Complications Among Inpatient Hospital Stays for Diabetes</vt:lpstr>
      <vt:lpstr>Amputations Among Inpatient Stays With Diabetes</vt:lpstr>
      <vt:lpstr>Renal Failure Among Inpatient Stays With Diabetes</vt:lpstr>
      <vt:lpstr>Peripheral Vascular Disease Among Inpatient Stays With Diabetes</vt:lpstr>
      <vt:lpstr>Paralysis Among Inpatient Stays With Diabetes</vt:lpstr>
      <vt:lpstr>Neurologic Disorders Among Inpatient Stays With Diabetes</vt:lpstr>
      <vt:lpstr>Hospital Care on the U.S.-Mexico Border Complications among inpatient Hospital stays For mental health or substance abuse</vt:lpstr>
      <vt:lpstr>Prevalence of Complications Among Inpatient Hospital Stays for Mental Health or Substance Abuse</vt:lpstr>
      <vt:lpstr>Liver Disease Among Inpatient Stays for Mental Health or Substance Abuse</vt:lpstr>
      <vt:lpstr>Neurologic Disorders Among Inpatient Stays for Mental Health or Substance Abuse</vt:lpstr>
      <vt:lpstr>Hospital Care on the U.S.-Mexico Border Border county residents treated at  non-border hospitals</vt:lpstr>
      <vt:lpstr>Age-Sex Adjusted Rate of Inpatient Hospital Stays in Border and Non-Border Counties, by Hispanic Ethnicity</vt:lpstr>
      <vt:lpstr>Percentage of Inpatient Stays, by Age Group</vt:lpstr>
      <vt:lpstr>Percentage of Inpatient Stays, by Service Line</vt:lpstr>
      <vt:lpstr>Leading Diagnoses for Inpatient Stays Among Border Residents Treated at Non-Border Hospitals</vt:lpstr>
      <vt:lpstr>Summary</vt:lpstr>
      <vt:lpstr>Key Findings</vt:lpstr>
      <vt:lpstr>Key Findings</vt:lpstr>
      <vt:lpstr>Definitions</vt:lpstr>
      <vt:lpstr>Conditions of Interest</vt:lpstr>
      <vt:lpstr>Service Line and Comorbidities</vt:lpstr>
    </vt:vector>
  </TitlesOfParts>
  <Company>Thomson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Standardized infection ratios for central line-associated bloodstream infections and surgical site infections, 2009–2012</dc:title>
  <dc:creator>u0131519</dc:creator>
  <cp:lastModifiedBy>Ramage, Kathryn (AHRQ/OC) (CTR)</cp:lastModifiedBy>
  <cp:revision>1354</cp:revision>
  <cp:lastPrinted>2015-03-30T13:39:58Z</cp:lastPrinted>
  <dcterms:created xsi:type="dcterms:W3CDTF">2014-10-06T19:28:36Z</dcterms:created>
  <dcterms:modified xsi:type="dcterms:W3CDTF">2020-03-26T17:27:29Z</dcterms:modified>
</cp:coreProperties>
</file>