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33.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34.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37.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notesSlides/notesSlide38.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39.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41.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notesSlides/notesSlide44.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notesSlides/notesSlide4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2.xml" ContentType="application/vnd.openxmlformats-officedocument.drawingml.chartshapes+xml"/>
  <Override PartName="/ppt/notesSlides/notesSlide48.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notesSlides/notesSlide49.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3.xml" ContentType="application/vnd.openxmlformats-officedocument.drawingml.chartshapes+xml"/>
  <Override PartName="/ppt/notesSlides/notesSlide5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51.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notesSlides/notesSlide52.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4.xml" ContentType="application/vnd.openxmlformats-officedocument.drawingml.chartshapes+xml"/>
  <Override PartName="/ppt/charts/chart45.xml" ContentType="application/vnd.openxmlformats-officedocument.drawingml.chart+xml"/>
  <Override PartName="/ppt/theme/themeOverride45.xml" ContentType="application/vnd.openxmlformats-officedocument.themeOverride+xml"/>
  <Override PartName="/ppt/notesSlides/notesSlide53.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notesSlides/notesSlide54.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57.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notesSlides/notesSlide58.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notesSlides/notesSlide59.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notesSlides/notesSlide60.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61.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32" r:id="rId2"/>
    <p:sldId id="402" r:id="rId3"/>
    <p:sldId id="403" r:id="rId4"/>
    <p:sldId id="404" r:id="rId5"/>
    <p:sldId id="405" r:id="rId6"/>
    <p:sldId id="406" r:id="rId7"/>
    <p:sldId id="407" r:id="rId8"/>
    <p:sldId id="408" r:id="rId9"/>
    <p:sldId id="409" r:id="rId10"/>
    <p:sldId id="410" r:id="rId11"/>
    <p:sldId id="335" r:id="rId12"/>
    <p:sldId id="333" r:id="rId13"/>
    <p:sldId id="412" r:id="rId14"/>
    <p:sldId id="363" r:id="rId15"/>
    <p:sldId id="364" r:id="rId16"/>
    <p:sldId id="365" r:id="rId17"/>
    <p:sldId id="366" r:id="rId18"/>
    <p:sldId id="367" r:id="rId19"/>
    <p:sldId id="368" r:id="rId20"/>
    <p:sldId id="369" r:id="rId21"/>
    <p:sldId id="358" r:id="rId22"/>
    <p:sldId id="359" r:id="rId23"/>
    <p:sldId id="360" r:id="rId24"/>
    <p:sldId id="411" r:id="rId25"/>
    <p:sldId id="342" r:id="rId26"/>
    <p:sldId id="343" r:id="rId27"/>
    <p:sldId id="344" r:id="rId28"/>
    <p:sldId id="345" r:id="rId29"/>
    <p:sldId id="355" r:id="rId30"/>
    <p:sldId id="346" r:id="rId31"/>
    <p:sldId id="347" r:id="rId32"/>
    <p:sldId id="348" r:id="rId33"/>
    <p:sldId id="349" r:id="rId34"/>
    <p:sldId id="350" r:id="rId35"/>
    <p:sldId id="371" r:id="rId36"/>
    <p:sldId id="372" r:id="rId37"/>
    <p:sldId id="373" r:id="rId38"/>
    <p:sldId id="374" r:id="rId39"/>
    <p:sldId id="375" r:id="rId40"/>
    <p:sldId id="376" r:id="rId41"/>
    <p:sldId id="377" r:id="rId42"/>
    <p:sldId id="379" r:id="rId43"/>
    <p:sldId id="380" r:id="rId44"/>
    <p:sldId id="381" r:id="rId45"/>
    <p:sldId id="382" r:id="rId46"/>
    <p:sldId id="384" r:id="rId47"/>
    <p:sldId id="385" r:id="rId48"/>
    <p:sldId id="386" r:id="rId49"/>
    <p:sldId id="387" r:id="rId50"/>
    <p:sldId id="388" r:id="rId51"/>
    <p:sldId id="393" r:id="rId52"/>
    <p:sldId id="389" r:id="rId53"/>
    <p:sldId id="390" r:id="rId54"/>
    <p:sldId id="391" r:id="rId55"/>
    <p:sldId id="394" r:id="rId56"/>
    <p:sldId id="395" r:id="rId57"/>
    <p:sldId id="396" r:id="rId58"/>
    <p:sldId id="397" r:id="rId59"/>
    <p:sldId id="398" r:id="rId60"/>
    <p:sldId id="399" r:id="rId61"/>
    <p:sldId id="400" r:id="rId62"/>
    <p:sldId id="362" r:id="rId63"/>
    <p:sldId id="383" r:id="rId64"/>
    <p:sldId id="392"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ton, Barbara (AHRQ/CQuIPS) (AHRQ Contractor)" initials="BB" lastIdx="4" clrIdx="0"/>
  <p:cmAuthor id="1" name="DHHS" initials="DMB" lastIdx="18" clrIdx="1"/>
  <p:cmAuthor id="2" name="Doreen Bonnett" initials="DMB" lastIdx="2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72C6"/>
    <a:srgbClr val="7BA8DF"/>
    <a:srgbClr val="AAB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228" autoAdjust="0"/>
    <p:restoredTop sz="84643" autoAdjust="0"/>
  </p:normalViewPr>
  <p:slideViewPr>
    <p:cSldViewPr>
      <p:cViewPr varScale="1">
        <p:scale>
          <a:sx n="58" d="100"/>
          <a:sy n="58" d="100"/>
        </p:scale>
        <p:origin x="1884" y="4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8307"/>
    </p:cViewPr>
  </p:sorterViewPr>
  <p:notesViewPr>
    <p:cSldViewPr>
      <p:cViewPr>
        <p:scale>
          <a:sx n="80" d="100"/>
          <a:sy n="80" d="100"/>
        </p:scale>
        <p:origin x="-672" y="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Sheet1!$D$1</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n=253</c:v>
                </c:pt>
              </c:strCache>
            </c:strRef>
          </c:cat>
          <c:val>
            <c:numRef>
              <c:f>Sheet1!$D$2</c:f>
              <c:numCache>
                <c:formatCode>General</c:formatCode>
                <c:ptCount val="1"/>
                <c:pt idx="0">
                  <c:v>74</c:v>
                </c:pt>
              </c:numCache>
            </c:numRef>
          </c:val>
          <c:extLst>
            <c:ext xmlns:c16="http://schemas.microsoft.com/office/drawing/2014/chart" uri="{C3380CC4-5D6E-409C-BE32-E72D297353CC}">
              <c16:uniqueId val="{00000000-1057-4FBB-AB5B-C5224934E271}"/>
            </c:ext>
          </c:extLst>
        </c:ser>
        <c:ser>
          <c:idx val="1"/>
          <c:order val="1"/>
          <c:tx>
            <c:strRef>
              <c:f>Sheet1!$C$1</c:f>
              <c:strCache>
                <c:ptCount val="1"/>
                <c:pt idx="0">
                  <c:v>Same</c:v>
                </c:pt>
              </c:strCache>
            </c:strRef>
          </c:tx>
          <c:spPr>
            <a:solidFill>
              <a:srgbClr val="0072C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57-4FBB-AB5B-C5224934E271}"/>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n=253</c:v>
                </c:pt>
              </c:strCache>
            </c:strRef>
          </c:cat>
          <c:val>
            <c:numRef>
              <c:f>Sheet1!$C$2</c:f>
              <c:numCache>
                <c:formatCode>General</c:formatCode>
                <c:ptCount val="1"/>
                <c:pt idx="0">
                  <c:v>138</c:v>
                </c:pt>
              </c:numCache>
            </c:numRef>
          </c:val>
          <c:extLst>
            <c:ext xmlns:c16="http://schemas.microsoft.com/office/drawing/2014/chart" uri="{C3380CC4-5D6E-409C-BE32-E72D297353CC}">
              <c16:uniqueId val="{00000002-1057-4FBB-AB5B-C5224934E271}"/>
            </c:ext>
          </c:extLst>
        </c:ser>
        <c:ser>
          <c:idx val="0"/>
          <c:order val="2"/>
          <c:tx>
            <c:strRef>
              <c:f>Sheet1!$B$1</c:f>
              <c:strCache>
                <c:ptCount val="1"/>
                <c:pt idx="0">
                  <c:v>Worse </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n=253</c:v>
                </c:pt>
              </c:strCache>
            </c:strRef>
          </c:cat>
          <c:val>
            <c:numRef>
              <c:f>Sheet1!$B$2</c:f>
              <c:numCache>
                <c:formatCode>General</c:formatCode>
                <c:ptCount val="1"/>
                <c:pt idx="0">
                  <c:v>41</c:v>
                </c:pt>
              </c:numCache>
            </c:numRef>
          </c:val>
          <c:extLst>
            <c:ext xmlns:c16="http://schemas.microsoft.com/office/drawing/2014/chart" uri="{C3380CC4-5D6E-409C-BE32-E72D297353CC}">
              <c16:uniqueId val="{00000003-1057-4FBB-AB5B-C5224934E271}"/>
            </c:ext>
          </c:extLst>
        </c:ser>
        <c:dLbls>
          <c:showLegendKey val="0"/>
          <c:showVal val="1"/>
          <c:showCatName val="0"/>
          <c:showSerName val="0"/>
          <c:showPercent val="0"/>
          <c:showBubbleSize val="0"/>
        </c:dLbls>
        <c:gapWidth val="150"/>
        <c:overlap val="100"/>
        <c:axId val="33948032"/>
        <c:axId val="33949568"/>
      </c:barChart>
      <c:catAx>
        <c:axId val="3394803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33949568"/>
        <c:crosses val="autoZero"/>
        <c:auto val="1"/>
        <c:lblAlgn val="ctr"/>
        <c:lblOffset val="100"/>
        <c:tickLblSkip val="1"/>
        <c:tickMarkSkip val="1"/>
        <c:noMultiLvlLbl val="0"/>
      </c:catAx>
      <c:valAx>
        <c:axId val="3394956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33948032"/>
        <c:crosses val="autoZero"/>
        <c:crossBetween val="between"/>
        <c:majorUnit val="0.2"/>
      </c:valAx>
    </c:plotArea>
    <c:legend>
      <c:legendPos val="t"/>
      <c:layout>
        <c:manualLayout>
          <c:xMode val="edge"/>
          <c:yMode val="edge"/>
          <c:x val="0.16510960435501118"/>
          <c:y val="0"/>
          <c:w val="0.66740728589481868"/>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69563526781378"/>
          <c:y val="4.8437695288088986E-2"/>
          <c:w val="0.78184358899581996"/>
          <c:h val="0.6071659011373578"/>
        </c:manualLayout>
      </c:layout>
      <c:barChart>
        <c:barDir val="col"/>
        <c:grouping val="clustered"/>
        <c:varyColors val="0"/>
        <c:ser>
          <c:idx val="0"/>
          <c:order val="0"/>
          <c:tx>
            <c:strRef>
              <c:f>Sheet1!$B$1</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938-4C1D-97DA-A65B398A7703}"/>
              </c:ext>
            </c:extLst>
          </c:dPt>
          <c:dPt>
            <c:idx val="1"/>
            <c:invertIfNegative val="0"/>
            <c:bubble3D val="0"/>
            <c:extLst>
              <c:ext xmlns:c16="http://schemas.microsoft.com/office/drawing/2014/chart" uri="{C3380CC4-5D6E-409C-BE32-E72D297353CC}">
                <c16:uniqueId val="{00000001-4938-4C1D-97DA-A65B398A7703}"/>
              </c:ext>
            </c:extLst>
          </c:dPt>
          <c:dPt>
            <c:idx val="2"/>
            <c:invertIfNegative val="0"/>
            <c:bubble3D val="0"/>
            <c:extLst>
              <c:ext xmlns:c16="http://schemas.microsoft.com/office/drawing/2014/chart" uri="{C3380CC4-5D6E-409C-BE32-E72D297353CC}">
                <c16:uniqueId val="{00000002-4938-4C1D-97DA-A65B398A7703}"/>
              </c:ext>
            </c:extLst>
          </c:dPt>
          <c:dPt>
            <c:idx val="3"/>
            <c:invertIfNegative val="0"/>
            <c:bubble3D val="0"/>
            <c:extLst>
              <c:ext xmlns:c16="http://schemas.microsoft.com/office/drawing/2014/chart" uri="{C3380CC4-5D6E-409C-BE32-E72D297353CC}">
                <c16:uniqueId val="{00000003-4938-4C1D-97DA-A65B398A7703}"/>
              </c:ext>
            </c:extLst>
          </c:dPt>
          <c:cat>
            <c:strRef>
              <c:f>Sheet1!$A$2:$A$6</c:f>
              <c:strCache>
                <c:ptCount val="5"/>
                <c:pt idx="0">
                  <c:v>Total</c:v>
                </c:pt>
                <c:pt idx="1">
                  <c:v>White</c:v>
                </c:pt>
                <c:pt idx="2">
                  <c:v>Black</c:v>
                </c:pt>
                <c:pt idx="3">
                  <c:v>Asian</c:v>
                </c:pt>
                <c:pt idx="4">
                  <c:v>AI/AN</c:v>
                </c:pt>
              </c:strCache>
            </c:strRef>
          </c:cat>
          <c:val>
            <c:numRef>
              <c:f>Sheet1!$B$2:$B$6</c:f>
              <c:numCache>
                <c:formatCode>General</c:formatCode>
                <c:ptCount val="5"/>
                <c:pt idx="0">
                  <c:v>11.6</c:v>
                </c:pt>
                <c:pt idx="1">
                  <c:v>11.6</c:v>
                </c:pt>
                <c:pt idx="2">
                  <c:v>12.7</c:v>
                </c:pt>
                <c:pt idx="3">
                  <c:v>7.4</c:v>
                </c:pt>
                <c:pt idx="4">
                  <c:v>14</c:v>
                </c:pt>
              </c:numCache>
            </c:numRef>
          </c:val>
          <c:extLst>
            <c:ext xmlns:c16="http://schemas.microsoft.com/office/drawing/2014/chart" uri="{C3380CC4-5D6E-409C-BE32-E72D297353CC}">
              <c16:uniqueId val="{00000004-4938-4C1D-97DA-A65B398A7703}"/>
            </c:ext>
          </c:extLst>
        </c:ser>
        <c:dLbls>
          <c:showLegendKey val="0"/>
          <c:showVal val="0"/>
          <c:showCatName val="0"/>
          <c:showSerName val="0"/>
          <c:showPercent val="0"/>
          <c:showBubbleSize val="0"/>
        </c:dLbls>
        <c:gapWidth val="150"/>
        <c:axId val="35457280"/>
        <c:axId val="35467264"/>
      </c:barChart>
      <c:catAx>
        <c:axId val="35457280"/>
        <c:scaling>
          <c:orientation val="minMax"/>
        </c:scaling>
        <c:delete val="0"/>
        <c:axPos val="b"/>
        <c:minorGridlines>
          <c:spPr>
            <a:ln>
              <a:noFill/>
            </a:ln>
          </c:spPr>
        </c:minorGridlines>
        <c:numFmt formatCode="General" sourceLinked="0"/>
        <c:majorTickMark val="out"/>
        <c:minorTickMark val="none"/>
        <c:tickLblPos val="nextTo"/>
        <c:txPr>
          <a:bodyPr rot="-1200000"/>
          <a:lstStyle/>
          <a:p>
            <a:pPr>
              <a:defRPr sz="1600" b="0">
                <a:solidFill>
                  <a:schemeClr val="tx1"/>
                </a:solidFill>
                <a:latin typeface="Calibri" panose="020F0502020204030204" pitchFamily="34" charset="0"/>
              </a:defRPr>
            </a:pPr>
            <a:endParaRPr lang="en-US"/>
          </a:p>
        </c:txPr>
        <c:crossAx val="35467264"/>
        <c:crosses val="autoZero"/>
        <c:auto val="1"/>
        <c:lblAlgn val="ctr"/>
        <c:lblOffset val="100"/>
        <c:noMultiLvlLbl val="0"/>
      </c:catAx>
      <c:valAx>
        <c:axId val="35467264"/>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1.2345679012345678E-2"/>
              <c:y val="0.2171002062242219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5457280"/>
        <c:crosses val="autoZero"/>
        <c:crossBetween val="between"/>
        <c:majorUnit val="5"/>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78152036550988"/>
          <c:y val="4.5208515602216393E-2"/>
          <c:w val="0.80998612673415826"/>
          <c:h val="0.6075627265341832"/>
        </c:manualLayout>
      </c:layout>
      <c:barChart>
        <c:barDir val="col"/>
        <c:grouping val="clustered"/>
        <c:varyColors val="0"/>
        <c:ser>
          <c:idx val="0"/>
          <c:order val="0"/>
          <c:tx>
            <c:strRef>
              <c:f>Sheet1!$B$1</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E39-4D7B-AAE1-4FCE629E0F2B}"/>
              </c:ext>
            </c:extLst>
          </c:dPt>
          <c:dPt>
            <c:idx val="1"/>
            <c:invertIfNegative val="0"/>
            <c:bubble3D val="0"/>
            <c:extLst>
              <c:ext xmlns:c16="http://schemas.microsoft.com/office/drawing/2014/chart" uri="{C3380CC4-5D6E-409C-BE32-E72D297353CC}">
                <c16:uniqueId val="{00000001-7E39-4D7B-AAE1-4FCE629E0F2B}"/>
              </c:ext>
            </c:extLst>
          </c:dPt>
          <c:dPt>
            <c:idx val="2"/>
            <c:invertIfNegative val="0"/>
            <c:bubble3D val="0"/>
            <c:extLst>
              <c:ext xmlns:c16="http://schemas.microsoft.com/office/drawing/2014/chart" uri="{C3380CC4-5D6E-409C-BE32-E72D297353CC}">
                <c16:uniqueId val="{00000002-7E39-4D7B-AAE1-4FCE629E0F2B}"/>
              </c:ext>
            </c:extLst>
          </c:dPt>
          <c:dPt>
            <c:idx val="3"/>
            <c:invertIfNegative val="0"/>
            <c:bubble3D val="0"/>
            <c:extLst>
              <c:ext xmlns:c16="http://schemas.microsoft.com/office/drawing/2014/chart" uri="{C3380CC4-5D6E-409C-BE32-E72D297353CC}">
                <c16:uniqueId val="{00000003-7E39-4D7B-AAE1-4FCE629E0F2B}"/>
              </c:ext>
            </c:extLst>
          </c:dPt>
          <c:cat>
            <c:strRef>
              <c:f>Sheet1!$A$2:$A$5</c:f>
              <c:strCache>
                <c:ptCount val="4"/>
                <c:pt idx="0">
                  <c:v>Total</c:v>
                </c:pt>
                <c:pt idx="1">
                  <c:v>&lt;High School</c:v>
                </c:pt>
                <c:pt idx="2">
                  <c:v>High School Grad</c:v>
                </c:pt>
                <c:pt idx="3">
                  <c:v>Any College</c:v>
                </c:pt>
              </c:strCache>
            </c:strRef>
          </c:cat>
          <c:val>
            <c:numRef>
              <c:f>Sheet1!$B$2:$B$5</c:f>
              <c:numCache>
                <c:formatCode>General</c:formatCode>
                <c:ptCount val="4"/>
                <c:pt idx="0">
                  <c:v>12.5</c:v>
                </c:pt>
                <c:pt idx="1">
                  <c:v>13.4</c:v>
                </c:pt>
                <c:pt idx="2">
                  <c:v>14.7</c:v>
                </c:pt>
                <c:pt idx="3">
                  <c:v>13.6</c:v>
                </c:pt>
              </c:numCache>
            </c:numRef>
          </c:val>
          <c:extLst>
            <c:ext xmlns:c16="http://schemas.microsoft.com/office/drawing/2014/chart" uri="{C3380CC4-5D6E-409C-BE32-E72D297353CC}">
              <c16:uniqueId val="{00000004-7E39-4D7B-AAE1-4FCE629E0F2B}"/>
            </c:ext>
          </c:extLst>
        </c:ser>
        <c:dLbls>
          <c:showLegendKey val="0"/>
          <c:showVal val="0"/>
          <c:showCatName val="0"/>
          <c:showSerName val="0"/>
          <c:showPercent val="0"/>
          <c:showBubbleSize val="0"/>
        </c:dLbls>
        <c:gapWidth val="150"/>
        <c:axId val="35474816"/>
        <c:axId val="35488896"/>
      </c:barChart>
      <c:catAx>
        <c:axId val="35474816"/>
        <c:scaling>
          <c:orientation val="minMax"/>
        </c:scaling>
        <c:delete val="0"/>
        <c:axPos val="b"/>
        <c:minorGridlines>
          <c:spPr>
            <a:ln>
              <a:noFill/>
            </a:ln>
          </c:spPr>
        </c:minorGridlines>
        <c:numFmt formatCode="General" sourceLinked="0"/>
        <c:majorTickMark val="out"/>
        <c:minorTickMark val="none"/>
        <c:tickLblPos val="nextTo"/>
        <c:txPr>
          <a:bodyPr rot="-1200000"/>
          <a:lstStyle/>
          <a:p>
            <a:pPr>
              <a:defRPr sz="1600" b="0">
                <a:solidFill>
                  <a:schemeClr val="tx1"/>
                </a:solidFill>
                <a:latin typeface="Calibri" panose="020F0502020204030204" pitchFamily="34" charset="0"/>
              </a:defRPr>
            </a:pPr>
            <a:endParaRPr lang="en-US"/>
          </a:p>
        </c:txPr>
        <c:crossAx val="35488896"/>
        <c:crosses val="autoZero"/>
        <c:auto val="1"/>
        <c:lblAlgn val="ctr"/>
        <c:lblOffset val="100"/>
        <c:noMultiLvlLbl val="0"/>
      </c:catAx>
      <c:valAx>
        <c:axId val="35488896"/>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266899970836978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5474816"/>
        <c:crosses val="autoZero"/>
        <c:crossBetween val="between"/>
        <c:majorUnit val="5"/>
      </c:valAx>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0751117915816077"/>
          <c:w val="0.88825750947798188"/>
          <c:h val="0.77323782443861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3.3</c:v>
                </c:pt>
                <c:pt idx="1">
                  <c:v>3.1</c:v>
                </c:pt>
                <c:pt idx="2">
                  <c:v>3</c:v>
                </c:pt>
                <c:pt idx="3">
                  <c:v>2.7</c:v>
                </c:pt>
                <c:pt idx="4">
                  <c:v>2.2999999999999998</c:v>
                </c:pt>
                <c:pt idx="5">
                  <c:v>2.7</c:v>
                </c:pt>
                <c:pt idx="6">
                  <c:v>2.2000000000000002</c:v>
                </c:pt>
                <c:pt idx="7">
                  <c:v>2</c:v>
                </c:pt>
                <c:pt idx="8">
                  <c:v>2</c:v>
                </c:pt>
                <c:pt idx="9">
                  <c:v>2</c:v>
                </c:pt>
                <c:pt idx="10">
                  <c:v>1.5</c:v>
                </c:pt>
              </c:numCache>
            </c:numRef>
          </c:val>
          <c:smooth val="0"/>
          <c:extLst>
            <c:ext xmlns:c16="http://schemas.microsoft.com/office/drawing/2014/chart" uri="{C3380CC4-5D6E-409C-BE32-E72D297353CC}">
              <c16:uniqueId val="{00000000-3A9C-4DCB-BB7F-4723DD0682D7}"/>
            </c:ext>
          </c:extLst>
        </c:ser>
        <c:ser>
          <c:idx val="0"/>
          <c:order val="1"/>
          <c:tx>
            <c:strRef>
              <c:f>Sheet1!$D$1</c:f>
              <c:strCache>
                <c:ptCount val="1"/>
                <c:pt idx="0">
                  <c:v>Men</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Sheet1!$D$2:$D$12</c:f>
              <c:numCache>
                <c:formatCode>General</c:formatCode>
                <c:ptCount val="11"/>
                <c:pt idx="0">
                  <c:v>2.2000000000000002</c:v>
                </c:pt>
                <c:pt idx="1">
                  <c:v>1.7</c:v>
                </c:pt>
                <c:pt idx="2">
                  <c:v>2.5</c:v>
                </c:pt>
                <c:pt idx="3">
                  <c:v>2</c:v>
                </c:pt>
                <c:pt idx="4">
                  <c:v>2</c:v>
                </c:pt>
                <c:pt idx="5">
                  <c:v>2.2000000000000002</c:v>
                </c:pt>
                <c:pt idx="6">
                  <c:v>1.5</c:v>
                </c:pt>
                <c:pt idx="7">
                  <c:v>1.3</c:v>
                </c:pt>
                <c:pt idx="8">
                  <c:v>1.1000000000000001</c:v>
                </c:pt>
                <c:pt idx="9">
                  <c:v>1.1000000000000001</c:v>
                </c:pt>
                <c:pt idx="10">
                  <c:v>0.9</c:v>
                </c:pt>
              </c:numCache>
            </c:numRef>
          </c:val>
          <c:smooth val="0"/>
          <c:extLst>
            <c:ext xmlns:c16="http://schemas.microsoft.com/office/drawing/2014/chart" uri="{C3380CC4-5D6E-409C-BE32-E72D297353CC}">
              <c16:uniqueId val="{00000001-3A9C-4DCB-BB7F-4723DD0682D7}"/>
            </c:ext>
          </c:extLst>
        </c:ser>
        <c:ser>
          <c:idx val="2"/>
          <c:order val="2"/>
          <c:tx>
            <c:strRef>
              <c:f>Sheet1!$C$1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General</c:formatCode>
                <c:ptCount val="11"/>
                <c:pt idx="0">
                  <c:v>4.0999999999999996</c:v>
                </c:pt>
                <c:pt idx="1">
                  <c:v>4.2</c:v>
                </c:pt>
                <c:pt idx="2">
                  <c:v>3.4</c:v>
                </c:pt>
                <c:pt idx="3">
                  <c:v>3.2</c:v>
                </c:pt>
                <c:pt idx="4">
                  <c:v>2.6</c:v>
                </c:pt>
                <c:pt idx="5">
                  <c:v>3</c:v>
                </c:pt>
                <c:pt idx="6">
                  <c:v>2.7</c:v>
                </c:pt>
                <c:pt idx="7">
                  <c:v>2.6</c:v>
                </c:pt>
                <c:pt idx="8">
                  <c:v>2.6</c:v>
                </c:pt>
                <c:pt idx="9">
                  <c:v>2.7</c:v>
                </c:pt>
                <c:pt idx="10">
                  <c:v>2</c:v>
                </c:pt>
              </c:numCache>
            </c:numRef>
          </c:val>
          <c:smooth val="0"/>
          <c:extLst>
            <c:ext xmlns:c16="http://schemas.microsoft.com/office/drawing/2014/chart" uri="{C3380CC4-5D6E-409C-BE32-E72D297353CC}">
              <c16:uniqueId val="{00000002-3A9C-4DCB-BB7F-4723DD0682D7}"/>
            </c:ext>
          </c:extLst>
        </c:ser>
        <c:dLbls>
          <c:showLegendKey val="0"/>
          <c:showVal val="0"/>
          <c:showCatName val="0"/>
          <c:showSerName val="0"/>
          <c:showPercent val="0"/>
          <c:showBubbleSize val="0"/>
        </c:dLbls>
        <c:marker val="1"/>
        <c:smooth val="0"/>
        <c:axId val="35221504"/>
        <c:axId val="35223040"/>
      </c:lineChart>
      <c:catAx>
        <c:axId val="352215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5223040"/>
        <c:crosses val="autoZero"/>
        <c:auto val="1"/>
        <c:lblAlgn val="ctr"/>
        <c:lblOffset val="100"/>
        <c:noMultiLvlLbl val="0"/>
      </c:catAx>
      <c:valAx>
        <c:axId val="35223040"/>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810804899387575"/>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35221504"/>
        <c:crosses val="autoZero"/>
        <c:crossBetween val="between"/>
        <c:majorUnit val="0.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7323782443861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2009</c:v>
                </c:pt>
                <c:pt idx="1">
                  <c:v>2010</c:v>
                </c:pt>
                <c:pt idx="2">
                  <c:v>2011</c:v>
                </c:pt>
                <c:pt idx="3">
                  <c:v>2012</c:v>
                </c:pt>
              </c:numCache>
            </c:numRef>
          </c:cat>
          <c:val>
            <c:numRef>
              <c:f>Sheet1!$B$2:$B$5</c:f>
              <c:numCache>
                <c:formatCode>0.0</c:formatCode>
                <c:ptCount val="4"/>
                <c:pt idx="0">
                  <c:v>3.07</c:v>
                </c:pt>
                <c:pt idx="1">
                  <c:v>3.59</c:v>
                </c:pt>
                <c:pt idx="2">
                  <c:v>3.12</c:v>
                </c:pt>
                <c:pt idx="3">
                  <c:v>2.84</c:v>
                </c:pt>
              </c:numCache>
            </c:numRef>
          </c:val>
          <c:smooth val="0"/>
          <c:extLst>
            <c:ext xmlns:c16="http://schemas.microsoft.com/office/drawing/2014/chart" uri="{C3380CC4-5D6E-409C-BE32-E72D297353CC}">
              <c16:uniqueId val="{00000000-D2CF-4455-B5D1-87CB3CE11464}"/>
            </c:ext>
          </c:extLst>
        </c:ser>
        <c:ser>
          <c:idx val="0"/>
          <c:order val="1"/>
          <c:tx>
            <c:strRef>
              <c:f>Sheet1!$D$1</c:f>
              <c:strCache>
                <c:ptCount val="1"/>
                <c:pt idx="0">
                  <c:v>Men</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2009</c:v>
                </c:pt>
                <c:pt idx="1">
                  <c:v>2010</c:v>
                </c:pt>
                <c:pt idx="2">
                  <c:v>2011</c:v>
                </c:pt>
                <c:pt idx="3">
                  <c:v>2012</c:v>
                </c:pt>
              </c:numCache>
            </c:numRef>
          </c:cat>
          <c:val>
            <c:numRef>
              <c:f>Sheet1!$D$2:$D$5</c:f>
              <c:numCache>
                <c:formatCode>0.0</c:formatCode>
                <c:ptCount val="4"/>
                <c:pt idx="0">
                  <c:v>2.63</c:v>
                </c:pt>
                <c:pt idx="1">
                  <c:v>2.9</c:v>
                </c:pt>
                <c:pt idx="2">
                  <c:v>2.67</c:v>
                </c:pt>
                <c:pt idx="3">
                  <c:v>2.11</c:v>
                </c:pt>
              </c:numCache>
            </c:numRef>
          </c:val>
          <c:smooth val="0"/>
          <c:extLst>
            <c:ext xmlns:c16="http://schemas.microsoft.com/office/drawing/2014/chart" uri="{C3380CC4-5D6E-409C-BE32-E72D297353CC}">
              <c16:uniqueId val="{00000001-D2CF-4455-B5D1-87CB3CE11464}"/>
            </c:ext>
          </c:extLst>
        </c:ser>
        <c:ser>
          <c:idx val="2"/>
          <c:order val="2"/>
          <c:tx>
            <c:strRef>
              <c:f>Sheet1!$C$1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2009</c:v>
                </c:pt>
                <c:pt idx="1">
                  <c:v>2010</c:v>
                </c:pt>
                <c:pt idx="2">
                  <c:v>2011</c:v>
                </c:pt>
                <c:pt idx="3">
                  <c:v>2012</c:v>
                </c:pt>
              </c:numCache>
            </c:numRef>
          </c:cat>
          <c:val>
            <c:numRef>
              <c:f>Sheet1!$C$2:$C$5</c:f>
              <c:numCache>
                <c:formatCode>0.0</c:formatCode>
                <c:ptCount val="4"/>
                <c:pt idx="0">
                  <c:v>3.33</c:v>
                </c:pt>
                <c:pt idx="1">
                  <c:v>4.01</c:v>
                </c:pt>
                <c:pt idx="2">
                  <c:v>3.4</c:v>
                </c:pt>
                <c:pt idx="3">
                  <c:v>3.33</c:v>
                </c:pt>
              </c:numCache>
            </c:numRef>
          </c:val>
          <c:smooth val="0"/>
          <c:extLst>
            <c:ext xmlns:c16="http://schemas.microsoft.com/office/drawing/2014/chart" uri="{C3380CC4-5D6E-409C-BE32-E72D297353CC}">
              <c16:uniqueId val="{00000002-D2CF-4455-B5D1-87CB3CE11464}"/>
            </c:ext>
          </c:extLst>
        </c:ser>
        <c:dLbls>
          <c:showLegendKey val="0"/>
          <c:showVal val="0"/>
          <c:showCatName val="0"/>
          <c:showSerName val="0"/>
          <c:showPercent val="0"/>
          <c:showBubbleSize val="0"/>
        </c:dLbls>
        <c:marker val="1"/>
        <c:smooth val="0"/>
        <c:axId val="6607616"/>
        <c:axId val="6609536"/>
      </c:lineChart>
      <c:catAx>
        <c:axId val="66076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6609536"/>
        <c:crosses val="autoZero"/>
        <c:auto val="1"/>
        <c:lblAlgn val="ctr"/>
        <c:lblOffset val="100"/>
        <c:noMultiLvlLbl val="0"/>
      </c:catAx>
      <c:valAx>
        <c:axId val="6609536"/>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64"/>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6607616"/>
        <c:crosses val="autoZero"/>
        <c:crossBetween val="between"/>
        <c:majorUnit val="0.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4"/>
          <c:y val="0.16702172645086028"/>
          <c:w val="0.87597939146495574"/>
          <c:h val="0.69071959755030621"/>
        </c:manualLayout>
      </c:layout>
      <c:barChart>
        <c:barDir val="col"/>
        <c:grouping val="clustered"/>
        <c:varyColors val="0"/>
        <c:ser>
          <c:idx val="0"/>
          <c:order val="0"/>
          <c:tx>
            <c:strRef>
              <c:f>Sheet1!$B$1</c:f>
              <c:strCache>
                <c:ptCount val="1"/>
                <c:pt idx="0">
                  <c:v>Total</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1E7-403E-B7C0-29E85B6A7CD7}"/>
              </c:ext>
            </c:extLst>
          </c:dPt>
          <c:dPt>
            <c:idx val="1"/>
            <c:invertIfNegative val="0"/>
            <c:bubble3D val="0"/>
            <c:extLst>
              <c:ext xmlns:c16="http://schemas.microsoft.com/office/drawing/2014/chart" uri="{C3380CC4-5D6E-409C-BE32-E72D297353CC}">
                <c16:uniqueId val="{00000001-91E7-403E-B7C0-29E85B6A7CD7}"/>
              </c:ext>
            </c:extLst>
          </c:dPt>
          <c:dPt>
            <c:idx val="2"/>
            <c:invertIfNegative val="0"/>
            <c:bubble3D val="0"/>
            <c:extLst>
              <c:ext xmlns:c16="http://schemas.microsoft.com/office/drawing/2014/chart" uri="{C3380CC4-5D6E-409C-BE32-E72D297353CC}">
                <c16:uniqueId val="{00000002-91E7-403E-B7C0-29E85B6A7CD7}"/>
              </c:ext>
            </c:extLst>
          </c:dPt>
          <c:dPt>
            <c:idx val="3"/>
            <c:invertIfNegative val="0"/>
            <c:bubble3D val="0"/>
            <c:extLst>
              <c:ext xmlns:c16="http://schemas.microsoft.com/office/drawing/2014/chart" uri="{C3380CC4-5D6E-409C-BE32-E72D297353CC}">
                <c16:uniqueId val="{00000003-91E7-403E-B7C0-29E85B6A7CD7}"/>
              </c:ext>
            </c:extLst>
          </c:dPt>
          <c:cat>
            <c:strRef>
              <c:f>Sheet1!$A$2:$A$3</c:f>
              <c:strCache>
                <c:ptCount val="2"/>
                <c:pt idx="0">
                  <c:v>2006-2007</c:v>
                </c:pt>
                <c:pt idx="1">
                  <c:v>2008-2009</c:v>
                </c:pt>
              </c:strCache>
            </c:strRef>
          </c:cat>
          <c:val>
            <c:numRef>
              <c:f>Sheet1!$B$2:$B$3</c:f>
              <c:numCache>
                <c:formatCode>General</c:formatCode>
                <c:ptCount val="2"/>
                <c:pt idx="0">
                  <c:v>34.6</c:v>
                </c:pt>
                <c:pt idx="1">
                  <c:v>33.200000000000003</c:v>
                </c:pt>
              </c:numCache>
            </c:numRef>
          </c:val>
          <c:extLst>
            <c:ext xmlns:c16="http://schemas.microsoft.com/office/drawing/2014/chart" uri="{C3380CC4-5D6E-409C-BE32-E72D297353CC}">
              <c16:uniqueId val="{00000004-91E7-403E-B7C0-29E85B6A7CD7}"/>
            </c:ext>
          </c:extLst>
        </c:ser>
        <c:ser>
          <c:idx val="1"/>
          <c:order val="1"/>
          <c:tx>
            <c:strRef>
              <c:f>Sheet1!$C$1</c:f>
              <c:strCache>
                <c:ptCount val="1"/>
                <c:pt idx="0">
                  <c:v>Men</c:v>
                </c:pt>
              </c:strCache>
            </c:strRef>
          </c:tx>
          <c:spPr>
            <a:solidFill>
              <a:srgbClr val="AABA0A"/>
            </a:solidFill>
          </c:spPr>
          <c:invertIfNegative val="0"/>
          <c:cat>
            <c:strRef>
              <c:f>Sheet1!$A$2:$A$3</c:f>
              <c:strCache>
                <c:ptCount val="2"/>
                <c:pt idx="0">
                  <c:v>2006-2007</c:v>
                </c:pt>
                <c:pt idx="1">
                  <c:v>2008-2009</c:v>
                </c:pt>
              </c:strCache>
            </c:strRef>
          </c:cat>
          <c:val>
            <c:numRef>
              <c:f>Sheet1!$C$2:$C$3</c:f>
              <c:numCache>
                <c:formatCode>General</c:formatCode>
                <c:ptCount val="2"/>
                <c:pt idx="0">
                  <c:v>25.8</c:v>
                </c:pt>
                <c:pt idx="1">
                  <c:v>25</c:v>
                </c:pt>
              </c:numCache>
            </c:numRef>
          </c:val>
          <c:extLst>
            <c:ext xmlns:c16="http://schemas.microsoft.com/office/drawing/2014/chart" uri="{C3380CC4-5D6E-409C-BE32-E72D297353CC}">
              <c16:uniqueId val="{00000005-91E7-403E-B7C0-29E85B6A7CD7}"/>
            </c:ext>
          </c:extLst>
        </c:ser>
        <c:ser>
          <c:idx val="2"/>
          <c:order val="2"/>
          <c:tx>
            <c:strRef>
              <c:f>Sheet1!$D$1</c:f>
              <c:strCache>
                <c:ptCount val="1"/>
                <c:pt idx="0">
                  <c:v>Women</c:v>
                </c:pt>
              </c:strCache>
            </c:strRef>
          </c:tx>
          <c:spPr>
            <a:solidFill>
              <a:sysClr val="window" lastClr="FFFFFF"/>
            </a:solidFill>
            <a:ln>
              <a:solidFill>
                <a:sysClr val="windowText" lastClr="000000"/>
              </a:solidFill>
            </a:ln>
          </c:spPr>
          <c:invertIfNegative val="0"/>
          <c:cat>
            <c:strRef>
              <c:f>Sheet1!$A$2:$A$3</c:f>
              <c:strCache>
                <c:ptCount val="2"/>
                <c:pt idx="0">
                  <c:v>2006-2007</c:v>
                </c:pt>
                <c:pt idx="1">
                  <c:v>2008-2009</c:v>
                </c:pt>
              </c:strCache>
            </c:strRef>
          </c:cat>
          <c:val>
            <c:numRef>
              <c:f>Sheet1!$D$2:$D$3</c:f>
              <c:numCache>
                <c:formatCode>General</c:formatCode>
                <c:ptCount val="2"/>
                <c:pt idx="0">
                  <c:v>43.1</c:v>
                </c:pt>
                <c:pt idx="1">
                  <c:v>41</c:v>
                </c:pt>
              </c:numCache>
            </c:numRef>
          </c:val>
          <c:extLst>
            <c:ext xmlns:c16="http://schemas.microsoft.com/office/drawing/2014/chart" uri="{C3380CC4-5D6E-409C-BE32-E72D297353CC}">
              <c16:uniqueId val="{00000006-91E7-403E-B7C0-29E85B6A7CD7}"/>
            </c:ext>
          </c:extLst>
        </c:ser>
        <c:dLbls>
          <c:showLegendKey val="0"/>
          <c:showVal val="0"/>
          <c:showCatName val="0"/>
          <c:showSerName val="0"/>
          <c:showPercent val="0"/>
          <c:showBubbleSize val="0"/>
        </c:dLbls>
        <c:gapWidth val="150"/>
        <c:axId val="35261056"/>
        <c:axId val="35266944"/>
      </c:barChart>
      <c:catAx>
        <c:axId val="3526105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35266944"/>
        <c:crosses val="autoZero"/>
        <c:auto val="1"/>
        <c:lblAlgn val="ctr"/>
        <c:lblOffset val="100"/>
        <c:noMultiLvlLbl val="0"/>
      </c:catAx>
      <c:valAx>
        <c:axId val="35266944"/>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Rate per 1,000 Population</a:t>
                </a:r>
                <a:endParaRPr lang="en-US" dirty="0"/>
              </a:p>
            </c:rich>
          </c:tx>
          <c:layout>
            <c:manualLayout>
              <c:xMode val="edge"/>
              <c:yMode val="edge"/>
              <c:x val="0"/>
              <c:y val="0.2606406143676485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5261056"/>
        <c:crosses val="autoZero"/>
        <c:crossBetween val="between"/>
        <c:majorUnit val="10"/>
      </c:valAx>
    </c:plotArea>
    <c:legend>
      <c:legendPos val="t"/>
      <c:layout>
        <c:manualLayout>
          <c:xMode val="edge"/>
          <c:yMode val="edge"/>
          <c:x val="5.5555555555555552E-2"/>
          <c:y val="1.8970545348498104E-2"/>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0551181102363"/>
          <c:y val="0.15214397466351359"/>
          <c:w val="0.86980655195878298"/>
          <c:h val="0.65676895723628315"/>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5628-4A46-9DC1-0313EF252314}"/>
              </c:ext>
            </c:extLst>
          </c:dPt>
          <c:dPt>
            <c:idx val="1"/>
            <c:invertIfNegative val="0"/>
            <c:bubble3D val="0"/>
            <c:extLst>
              <c:ext xmlns:c16="http://schemas.microsoft.com/office/drawing/2014/chart" uri="{C3380CC4-5D6E-409C-BE32-E72D297353CC}">
                <c16:uniqueId val="{00000001-5628-4A46-9DC1-0313EF252314}"/>
              </c:ext>
            </c:extLst>
          </c:dPt>
          <c:dPt>
            <c:idx val="2"/>
            <c:invertIfNegative val="0"/>
            <c:bubble3D val="0"/>
            <c:extLst>
              <c:ext xmlns:c16="http://schemas.microsoft.com/office/drawing/2014/chart" uri="{C3380CC4-5D6E-409C-BE32-E72D297353CC}">
                <c16:uniqueId val="{00000002-5628-4A46-9DC1-0313EF252314}"/>
              </c:ext>
            </c:extLst>
          </c:dPt>
          <c:dPt>
            <c:idx val="3"/>
            <c:invertIfNegative val="0"/>
            <c:bubble3D val="0"/>
            <c:extLst>
              <c:ext xmlns:c16="http://schemas.microsoft.com/office/drawing/2014/chart" uri="{C3380CC4-5D6E-409C-BE32-E72D297353CC}">
                <c16:uniqueId val="{00000003-5628-4A46-9DC1-0313EF252314}"/>
              </c:ext>
            </c:extLst>
          </c:dPt>
          <c:cat>
            <c:strRef>
              <c:f>Sheet1!$A$2:$A$4</c:f>
              <c:strCache>
                <c:ptCount val="3"/>
                <c:pt idx="0">
                  <c:v>Total</c:v>
                </c:pt>
                <c:pt idx="1">
                  <c:v>Men</c:v>
                </c:pt>
                <c:pt idx="2">
                  <c:v>Women</c:v>
                </c:pt>
              </c:strCache>
            </c:strRef>
          </c:cat>
          <c:val>
            <c:numRef>
              <c:f>Sheet1!$B$2:$B$4</c:f>
              <c:numCache>
                <c:formatCode>General</c:formatCode>
                <c:ptCount val="3"/>
                <c:pt idx="0">
                  <c:v>33.6</c:v>
                </c:pt>
                <c:pt idx="1">
                  <c:v>25.1</c:v>
                </c:pt>
                <c:pt idx="2">
                  <c:v>42</c:v>
                </c:pt>
              </c:numCache>
            </c:numRef>
          </c:val>
          <c:extLst>
            <c:ext xmlns:c16="http://schemas.microsoft.com/office/drawing/2014/chart" uri="{C3380CC4-5D6E-409C-BE32-E72D297353CC}">
              <c16:uniqueId val="{00000004-5628-4A46-9DC1-0313EF252314}"/>
            </c:ext>
          </c:extLst>
        </c:ser>
        <c:ser>
          <c:idx val="1"/>
          <c:order val="1"/>
          <c:tx>
            <c:strRef>
              <c:f>Sheet1!$C$1</c:f>
              <c:strCache>
                <c:ptCount val="1"/>
                <c:pt idx="0">
                  <c:v>Black</c:v>
                </c:pt>
              </c:strCache>
            </c:strRef>
          </c:tx>
          <c:spPr>
            <a:solidFill>
              <a:srgbClr val="AABA0A"/>
            </a:solidFill>
          </c:spPr>
          <c:invertIfNegative val="0"/>
          <c:cat>
            <c:strRef>
              <c:f>Sheet1!$A$2:$A$4</c:f>
              <c:strCache>
                <c:ptCount val="3"/>
                <c:pt idx="0">
                  <c:v>Total</c:v>
                </c:pt>
                <c:pt idx="1">
                  <c:v>Men</c:v>
                </c:pt>
                <c:pt idx="2">
                  <c:v>Women</c:v>
                </c:pt>
              </c:strCache>
            </c:strRef>
          </c:cat>
          <c:val>
            <c:numRef>
              <c:f>Sheet1!$C$2:$C$4</c:f>
              <c:numCache>
                <c:formatCode>General</c:formatCode>
                <c:ptCount val="3"/>
                <c:pt idx="0">
                  <c:v>42.1</c:v>
                </c:pt>
                <c:pt idx="1">
                  <c:v>33.200000000000003</c:v>
                </c:pt>
                <c:pt idx="2">
                  <c:v>49.8</c:v>
                </c:pt>
              </c:numCache>
            </c:numRef>
          </c:val>
          <c:extLst>
            <c:ext xmlns:c16="http://schemas.microsoft.com/office/drawing/2014/chart" uri="{C3380CC4-5D6E-409C-BE32-E72D297353CC}">
              <c16:uniqueId val="{00000005-5628-4A46-9DC1-0313EF252314}"/>
            </c:ext>
          </c:extLst>
        </c:ser>
        <c:dLbls>
          <c:showLegendKey val="0"/>
          <c:showVal val="0"/>
          <c:showCatName val="0"/>
          <c:showSerName val="0"/>
          <c:showPercent val="0"/>
          <c:showBubbleSize val="0"/>
        </c:dLbls>
        <c:gapWidth val="150"/>
        <c:axId val="35786112"/>
        <c:axId val="35812480"/>
      </c:barChart>
      <c:catAx>
        <c:axId val="3578611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35812480"/>
        <c:crosses val="autoZero"/>
        <c:auto val="1"/>
        <c:lblAlgn val="ctr"/>
        <c:lblOffset val="100"/>
        <c:noMultiLvlLbl val="0"/>
      </c:catAx>
      <c:valAx>
        <c:axId val="35812480"/>
        <c:scaling>
          <c:orientation val="minMax"/>
          <c:max val="60"/>
          <c:min val="0"/>
        </c:scaling>
        <c:delete val="0"/>
        <c:axPos val="l"/>
        <c:majorGridlines/>
        <c:title>
          <c:tx>
            <c:rich>
              <a:bodyPr rot="-5400000" vert="horz"/>
              <a:lstStyle/>
              <a:p>
                <a:pPr>
                  <a:defRPr sz="1600">
                    <a:latin typeface="Calibri" panose="020F0502020204030204" pitchFamily="34" charset="0"/>
                  </a:defRPr>
                </a:pPr>
                <a:r>
                  <a:rPr lang="en-US" dirty="0" smtClean="0"/>
                  <a:t>Rate per 1,000 Population</a:t>
                </a:r>
                <a:endParaRPr lang="en-US" dirty="0"/>
              </a:p>
            </c:rich>
          </c:tx>
          <c:layout>
            <c:manualLayout>
              <c:xMode val="edge"/>
              <c:yMode val="edge"/>
              <c:x val="0"/>
              <c:y val="0.2050850588120929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5786112"/>
        <c:crosses val="autoZero"/>
        <c:crossBetween val="between"/>
        <c:majorUnit val="10"/>
      </c:valAx>
    </c:plotArea>
    <c:legend>
      <c:legendPos val="t"/>
      <c:layout>
        <c:manualLayout>
          <c:xMode val="edge"/>
          <c:yMode val="edge"/>
          <c:x val="5.5555555555555552E-2"/>
          <c:y val="1.8517606087367483E-3"/>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601"/>
          <c:w val="0.88825750947798188"/>
          <c:h val="0.7331143563449917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94.2</c:v>
                </c:pt>
                <c:pt idx="1">
                  <c:v>94.6</c:v>
                </c:pt>
                <c:pt idx="2">
                  <c:v>94.4</c:v>
                </c:pt>
                <c:pt idx="3">
                  <c:v>94.6</c:v>
                </c:pt>
                <c:pt idx="4">
                  <c:v>94.8</c:v>
                </c:pt>
                <c:pt idx="5">
                  <c:v>94.8</c:v>
                </c:pt>
              </c:numCache>
            </c:numRef>
          </c:val>
          <c:smooth val="0"/>
          <c:extLst>
            <c:ext xmlns:c16="http://schemas.microsoft.com/office/drawing/2014/chart" uri="{C3380CC4-5D6E-409C-BE32-E72D297353CC}">
              <c16:uniqueId val="{00000000-7E4D-4F63-85D6-28B4871E8C57}"/>
            </c:ext>
          </c:extLst>
        </c:ser>
        <c:ser>
          <c:idx val="0"/>
          <c:order val="1"/>
          <c:tx>
            <c:strRef>
              <c:f>Sheet1!$D$1</c:f>
              <c:strCache>
                <c:ptCount val="1"/>
                <c:pt idx="0">
                  <c:v>Men</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General</c:formatCode>
                <c:ptCount val="6"/>
                <c:pt idx="0">
                  <c:v>93.8</c:v>
                </c:pt>
                <c:pt idx="1">
                  <c:v>94.4</c:v>
                </c:pt>
                <c:pt idx="2">
                  <c:v>94.2</c:v>
                </c:pt>
                <c:pt idx="3">
                  <c:v>94.4</c:v>
                </c:pt>
                <c:pt idx="4">
                  <c:v>94.7</c:v>
                </c:pt>
                <c:pt idx="5">
                  <c:v>95.1</c:v>
                </c:pt>
              </c:numCache>
            </c:numRef>
          </c:val>
          <c:smooth val="0"/>
          <c:extLst>
            <c:ext xmlns:c16="http://schemas.microsoft.com/office/drawing/2014/chart" uri="{C3380CC4-5D6E-409C-BE32-E72D297353CC}">
              <c16:uniqueId val="{00000001-7E4D-4F63-85D6-28B4871E8C57}"/>
            </c:ext>
          </c:extLst>
        </c:ser>
        <c:ser>
          <c:idx val="2"/>
          <c:order val="2"/>
          <c:tx>
            <c:strRef>
              <c:f>Sheet1!$C$1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94.6</c:v>
                </c:pt>
                <c:pt idx="1">
                  <c:v>94.7</c:v>
                </c:pt>
                <c:pt idx="2">
                  <c:v>94.6</c:v>
                </c:pt>
                <c:pt idx="3">
                  <c:v>94.9</c:v>
                </c:pt>
                <c:pt idx="4">
                  <c:v>95.1</c:v>
                </c:pt>
                <c:pt idx="5">
                  <c:v>94.6</c:v>
                </c:pt>
              </c:numCache>
            </c:numRef>
          </c:val>
          <c:smooth val="0"/>
          <c:extLst>
            <c:ext xmlns:c16="http://schemas.microsoft.com/office/drawing/2014/chart" uri="{C3380CC4-5D6E-409C-BE32-E72D297353CC}">
              <c16:uniqueId val="{00000002-7E4D-4F63-85D6-28B4871E8C57}"/>
            </c:ext>
          </c:extLst>
        </c:ser>
        <c:dLbls>
          <c:showLegendKey val="0"/>
          <c:showVal val="0"/>
          <c:showCatName val="0"/>
          <c:showSerName val="0"/>
          <c:showPercent val="0"/>
          <c:showBubbleSize val="0"/>
        </c:dLbls>
        <c:marker val="1"/>
        <c:smooth val="0"/>
        <c:axId val="35367936"/>
        <c:axId val="35370112"/>
      </c:lineChart>
      <c:catAx>
        <c:axId val="353679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5370112"/>
        <c:crosses val="autoZero"/>
        <c:auto val="1"/>
        <c:lblAlgn val="ctr"/>
        <c:lblOffset val="100"/>
        <c:noMultiLvlLbl val="0"/>
      </c:catAx>
      <c:valAx>
        <c:axId val="35370112"/>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9.2592592592592587E-3"/>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5367936"/>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42378730436466E-2"/>
          <c:y val="0.14454821619519781"/>
          <c:w val="0.90523281811995726"/>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General</c:formatCode>
                <c:ptCount val="11"/>
                <c:pt idx="0">
                  <c:v>10.8</c:v>
                </c:pt>
                <c:pt idx="1">
                  <c:v>9.8000000000000007</c:v>
                </c:pt>
                <c:pt idx="2">
                  <c:v>9.6</c:v>
                </c:pt>
                <c:pt idx="3">
                  <c:v>9.6999999999999993</c:v>
                </c:pt>
                <c:pt idx="4">
                  <c:v>9.8000000000000007</c:v>
                </c:pt>
                <c:pt idx="5">
                  <c:v>9.3000000000000007</c:v>
                </c:pt>
                <c:pt idx="6">
                  <c:v>9.5</c:v>
                </c:pt>
                <c:pt idx="7">
                  <c:v>9</c:v>
                </c:pt>
                <c:pt idx="8">
                  <c:v>8.1</c:v>
                </c:pt>
                <c:pt idx="9">
                  <c:v>8.3000000000000007</c:v>
                </c:pt>
                <c:pt idx="10">
                  <c:v>7.9</c:v>
                </c:pt>
              </c:numCache>
            </c:numRef>
          </c:val>
          <c:smooth val="0"/>
          <c:extLst>
            <c:ext xmlns:c16="http://schemas.microsoft.com/office/drawing/2014/chart" uri="{C3380CC4-5D6E-409C-BE32-E72D297353CC}">
              <c16:uniqueId val="{00000000-72B5-45FF-850F-368AFE9DB298}"/>
            </c:ext>
          </c:extLst>
        </c:ser>
        <c:ser>
          <c:idx val="0"/>
          <c:order val="1"/>
          <c:tx>
            <c:strRef>
              <c:f>Sheet1!$A$3</c:f>
              <c:strCache>
                <c:ptCount val="1"/>
                <c:pt idx="0">
                  <c:v>Men</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General</c:formatCode>
                <c:ptCount val="11"/>
                <c:pt idx="0">
                  <c:v>10.6</c:v>
                </c:pt>
                <c:pt idx="1">
                  <c:v>9.6999999999999993</c:v>
                </c:pt>
                <c:pt idx="2">
                  <c:v>9.3000000000000007</c:v>
                </c:pt>
                <c:pt idx="3">
                  <c:v>9.5</c:v>
                </c:pt>
                <c:pt idx="4">
                  <c:v>9.4</c:v>
                </c:pt>
                <c:pt idx="5">
                  <c:v>9.1999999999999993</c:v>
                </c:pt>
                <c:pt idx="6">
                  <c:v>9.4</c:v>
                </c:pt>
                <c:pt idx="7">
                  <c:v>8.6</c:v>
                </c:pt>
                <c:pt idx="8">
                  <c:v>7.8</c:v>
                </c:pt>
                <c:pt idx="9">
                  <c:v>8.1</c:v>
                </c:pt>
                <c:pt idx="10">
                  <c:v>7.9</c:v>
                </c:pt>
              </c:numCache>
            </c:numRef>
          </c:val>
          <c:smooth val="0"/>
          <c:extLst>
            <c:ext xmlns:c16="http://schemas.microsoft.com/office/drawing/2014/chart" uri="{C3380CC4-5D6E-409C-BE32-E72D297353CC}">
              <c16:uniqueId val="{00000001-72B5-45FF-850F-368AFE9DB298}"/>
            </c:ext>
          </c:extLst>
        </c:ser>
        <c:ser>
          <c:idx val="2"/>
          <c:order val="2"/>
          <c:tx>
            <c:strRef>
              <c:f>Sheet1!$A$4</c:f>
              <c:strCache>
                <c:ptCount val="1"/>
                <c:pt idx="0">
                  <c:v>Women</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General</c:formatCode>
                <c:ptCount val="11"/>
                <c:pt idx="0">
                  <c:v>11</c:v>
                </c:pt>
                <c:pt idx="1">
                  <c:v>9.9</c:v>
                </c:pt>
                <c:pt idx="2">
                  <c:v>9.8000000000000007</c:v>
                </c:pt>
                <c:pt idx="3">
                  <c:v>9.6999999999999993</c:v>
                </c:pt>
                <c:pt idx="4">
                  <c:v>10.1</c:v>
                </c:pt>
                <c:pt idx="5">
                  <c:v>9.3000000000000007</c:v>
                </c:pt>
                <c:pt idx="6">
                  <c:v>9.5</c:v>
                </c:pt>
                <c:pt idx="7">
                  <c:v>9.3000000000000007</c:v>
                </c:pt>
                <c:pt idx="8">
                  <c:v>8.4</c:v>
                </c:pt>
                <c:pt idx="9">
                  <c:v>8.5</c:v>
                </c:pt>
                <c:pt idx="10">
                  <c:v>7.9</c:v>
                </c:pt>
              </c:numCache>
            </c:numRef>
          </c:val>
          <c:smooth val="0"/>
          <c:extLst>
            <c:ext xmlns:c16="http://schemas.microsoft.com/office/drawing/2014/chart" uri="{C3380CC4-5D6E-409C-BE32-E72D297353CC}">
              <c16:uniqueId val="{00000002-72B5-45FF-850F-368AFE9DB298}"/>
            </c:ext>
          </c:extLst>
        </c:ser>
        <c:dLbls>
          <c:showLegendKey val="0"/>
          <c:showVal val="0"/>
          <c:showCatName val="0"/>
          <c:showSerName val="0"/>
          <c:showPercent val="0"/>
          <c:showBubbleSize val="0"/>
        </c:dLbls>
        <c:marker val="1"/>
        <c:smooth val="0"/>
        <c:axId val="35739136"/>
        <c:axId val="35741056"/>
      </c:lineChart>
      <c:catAx>
        <c:axId val="357391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5741056"/>
        <c:crosses val="autoZero"/>
        <c:auto val="1"/>
        <c:lblAlgn val="ctr"/>
        <c:lblOffset val="100"/>
        <c:noMultiLvlLbl val="0"/>
      </c:catAx>
      <c:valAx>
        <c:axId val="35741056"/>
        <c:scaling>
          <c:orientation val="minMax"/>
          <c:max val="12"/>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5739136"/>
        <c:crosses val="autoZero"/>
        <c:crossBetween val="between"/>
        <c:majorUnit val="2"/>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59176630698941"/>
          <c:y val="0.16615315446680276"/>
          <c:w val="0.81850369398269662"/>
          <c:h val="0.6497810343151551"/>
        </c:manualLayout>
      </c:layout>
      <c:lineChart>
        <c:grouping val="standard"/>
        <c:varyColors val="0"/>
        <c:ser>
          <c:idx val="3"/>
          <c:order val="0"/>
          <c:tx>
            <c:strRef>
              <c:f>Sheet1!$E$1</c:f>
              <c:strCache>
                <c:ptCount val="1"/>
                <c:pt idx="0">
                  <c:v>Total Non-Hispanic</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Sheet1!$E$2:$E$12</c:f>
              <c:numCache>
                <c:formatCode>General</c:formatCode>
                <c:ptCount val="11"/>
                <c:pt idx="0">
                  <c:v>10.6</c:v>
                </c:pt>
                <c:pt idx="1">
                  <c:v>9.6</c:v>
                </c:pt>
                <c:pt idx="2">
                  <c:v>9.6</c:v>
                </c:pt>
                <c:pt idx="3">
                  <c:v>9.5</c:v>
                </c:pt>
                <c:pt idx="4">
                  <c:v>9.9</c:v>
                </c:pt>
                <c:pt idx="5">
                  <c:v>9</c:v>
                </c:pt>
                <c:pt idx="6">
                  <c:v>9.5</c:v>
                </c:pt>
                <c:pt idx="7">
                  <c:v>8.9</c:v>
                </c:pt>
                <c:pt idx="8">
                  <c:v>8</c:v>
                </c:pt>
                <c:pt idx="9">
                  <c:v>8</c:v>
                </c:pt>
                <c:pt idx="10">
                  <c:v>7.5</c:v>
                </c:pt>
              </c:numCache>
            </c:numRef>
          </c:val>
          <c:smooth val="0"/>
          <c:extLst>
            <c:ext xmlns:c16="http://schemas.microsoft.com/office/drawing/2014/chart" uri="{C3380CC4-5D6E-409C-BE32-E72D297353CC}">
              <c16:uniqueId val="{00000000-649C-405E-AB66-3B7A956AFF22}"/>
            </c:ext>
          </c:extLst>
        </c:ser>
        <c:ser>
          <c:idx val="0"/>
          <c:order val="1"/>
          <c:tx>
            <c:strRef>
              <c:f>Sheet1!$D$1</c:f>
              <c:strCache>
                <c:ptCount val="1"/>
                <c:pt idx="0">
                  <c:v>Non-Hispanic White </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Sheet1!$D$2:$D$12</c:f>
              <c:numCache>
                <c:formatCode>General</c:formatCode>
                <c:ptCount val="11"/>
                <c:pt idx="0">
                  <c:v>10.3</c:v>
                </c:pt>
                <c:pt idx="1">
                  <c:v>9.1</c:v>
                </c:pt>
                <c:pt idx="2">
                  <c:v>9</c:v>
                </c:pt>
                <c:pt idx="3">
                  <c:v>9</c:v>
                </c:pt>
                <c:pt idx="4">
                  <c:v>9.6</c:v>
                </c:pt>
                <c:pt idx="5">
                  <c:v>8.6</c:v>
                </c:pt>
                <c:pt idx="6">
                  <c:v>9</c:v>
                </c:pt>
                <c:pt idx="7">
                  <c:v>8.5</c:v>
                </c:pt>
                <c:pt idx="8">
                  <c:v>7.6</c:v>
                </c:pt>
                <c:pt idx="9">
                  <c:v>7.7</c:v>
                </c:pt>
                <c:pt idx="10">
                  <c:v>6.9</c:v>
                </c:pt>
              </c:numCache>
            </c:numRef>
          </c:val>
          <c:smooth val="0"/>
          <c:extLst>
            <c:ext xmlns:c16="http://schemas.microsoft.com/office/drawing/2014/chart" uri="{C3380CC4-5D6E-409C-BE32-E72D297353CC}">
              <c16:uniqueId val="{00000001-649C-405E-AB66-3B7A956AFF22}"/>
            </c:ext>
          </c:extLst>
        </c:ser>
        <c:ser>
          <c:idx val="2"/>
          <c:order val="2"/>
          <c:tx>
            <c:strRef>
              <c:f>Sheet1!$C$1</c:f>
              <c:strCache>
                <c:ptCount val="1"/>
                <c:pt idx="0">
                  <c:v>Non-Hispanic Black</c:v>
                </c:pt>
              </c:strCache>
            </c:strRef>
          </c:tx>
          <c:spPr>
            <a:ln w="25400">
              <a:solidFill>
                <a:srgbClr val="AABA0A"/>
              </a:solidFill>
            </a:ln>
          </c:spPr>
          <c:marker>
            <c:symbol val="triangle"/>
            <c:size val="9"/>
            <c:spPr>
              <a:solidFill>
                <a:srgbClr val="AABA0A"/>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General</c:formatCode>
                <c:ptCount val="11"/>
                <c:pt idx="0">
                  <c:v>11.1</c:v>
                </c:pt>
                <c:pt idx="1">
                  <c:v>11.2</c:v>
                </c:pt>
                <c:pt idx="2">
                  <c:v>11</c:v>
                </c:pt>
                <c:pt idx="3">
                  <c:v>11.7</c:v>
                </c:pt>
                <c:pt idx="4">
                  <c:v>10.199999999999999</c:v>
                </c:pt>
                <c:pt idx="5">
                  <c:v>9.6999999999999993</c:v>
                </c:pt>
                <c:pt idx="6">
                  <c:v>12</c:v>
                </c:pt>
                <c:pt idx="7">
                  <c:v>11</c:v>
                </c:pt>
                <c:pt idx="8">
                  <c:v>9.5</c:v>
                </c:pt>
                <c:pt idx="9">
                  <c:v>8.9</c:v>
                </c:pt>
                <c:pt idx="10">
                  <c:v>10.199999999999999</c:v>
                </c:pt>
              </c:numCache>
            </c:numRef>
          </c:val>
          <c:smooth val="0"/>
          <c:extLst>
            <c:ext xmlns:c16="http://schemas.microsoft.com/office/drawing/2014/chart" uri="{C3380CC4-5D6E-409C-BE32-E72D297353CC}">
              <c16:uniqueId val="{00000002-649C-405E-AB66-3B7A956AFF22}"/>
            </c:ext>
          </c:extLst>
        </c:ser>
        <c:ser>
          <c:idx val="1"/>
          <c:order val="3"/>
          <c:tx>
            <c:strRef>
              <c:f>Sheet1!$B$1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14.9</c:v>
                </c:pt>
                <c:pt idx="1">
                  <c:v>12</c:v>
                </c:pt>
                <c:pt idx="2">
                  <c:v>11.6</c:v>
                </c:pt>
                <c:pt idx="3">
                  <c:v>11.7</c:v>
                </c:pt>
                <c:pt idx="4">
                  <c:v>11.8</c:v>
                </c:pt>
                <c:pt idx="5">
                  <c:v>11.7</c:v>
                </c:pt>
                <c:pt idx="6">
                  <c:v>10.1</c:v>
                </c:pt>
                <c:pt idx="7">
                  <c:v>12.9</c:v>
                </c:pt>
                <c:pt idx="8">
                  <c:v>11.4</c:v>
                </c:pt>
                <c:pt idx="9">
                  <c:v>12</c:v>
                </c:pt>
                <c:pt idx="10">
                  <c:v>10.3</c:v>
                </c:pt>
              </c:numCache>
            </c:numRef>
          </c:val>
          <c:smooth val="0"/>
          <c:extLst>
            <c:ext xmlns:c16="http://schemas.microsoft.com/office/drawing/2014/chart" uri="{C3380CC4-5D6E-409C-BE32-E72D297353CC}">
              <c16:uniqueId val="{00000003-649C-405E-AB66-3B7A956AFF22}"/>
            </c:ext>
          </c:extLst>
        </c:ser>
        <c:dLbls>
          <c:showLegendKey val="0"/>
          <c:showVal val="0"/>
          <c:showCatName val="0"/>
          <c:showSerName val="0"/>
          <c:showPercent val="0"/>
          <c:showBubbleSize val="0"/>
        </c:dLbls>
        <c:marker val="1"/>
        <c:smooth val="0"/>
        <c:axId val="35635584"/>
        <c:axId val="35637504"/>
      </c:lineChart>
      <c:catAx>
        <c:axId val="35635584"/>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35637504"/>
        <c:crosses val="autoZero"/>
        <c:auto val="1"/>
        <c:lblAlgn val="ctr"/>
        <c:lblOffset val="100"/>
        <c:noMultiLvlLbl val="0"/>
      </c:catAx>
      <c:valAx>
        <c:axId val="35637504"/>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21590356760960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5635584"/>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67774861475648"/>
          <c:y val="0.18467167298532128"/>
          <c:w val="0.81769539224263621"/>
          <c:h val="0.6504148439778361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11</c:v>
                </c:pt>
                <c:pt idx="1">
                  <c:v>9.9</c:v>
                </c:pt>
                <c:pt idx="2">
                  <c:v>9.8000000000000007</c:v>
                </c:pt>
                <c:pt idx="3">
                  <c:v>9.6999999999999993</c:v>
                </c:pt>
                <c:pt idx="4">
                  <c:v>10.1</c:v>
                </c:pt>
                <c:pt idx="5">
                  <c:v>9.3000000000000007</c:v>
                </c:pt>
                <c:pt idx="6">
                  <c:v>9.5</c:v>
                </c:pt>
                <c:pt idx="7">
                  <c:v>9.3000000000000007</c:v>
                </c:pt>
                <c:pt idx="8">
                  <c:v>8.4</c:v>
                </c:pt>
                <c:pt idx="9">
                  <c:v>8.5</c:v>
                </c:pt>
                <c:pt idx="10">
                  <c:v>7.9</c:v>
                </c:pt>
              </c:numCache>
            </c:numRef>
          </c:val>
          <c:smooth val="0"/>
          <c:extLst>
            <c:ext xmlns:c16="http://schemas.microsoft.com/office/drawing/2014/chart" uri="{C3380CC4-5D6E-409C-BE32-E72D297353CC}">
              <c16:uniqueId val="{00000000-E25A-4DFC-A283-B3B135CD6A0E}"/>
            </c:ext>
          </c:extLst>
        </c:ser>
        <c:ser>
          <c:idx val="0"/>
          <c:order val="1"/>
          <c:tx>
            <c:strRef>
              <c:f>Sheet1!$E$1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Sheet1!$E$2:$E$12</c:f>
              <c:numCache>
                <c:formatCode>General</c:formatCode>
                <c:ptCount val="11"/>
                <c:pt idx="0">
                  <c:v>10.8</c:v>
                </c:pt>
                <c:pt idx="1">
                  <c:v>9.4</c:v>
                </c:pt>
                <c:pt idx="2">
                  <c:v>9.1999999999999993</c:v>
                </c:pt>
                <c:pt idx="3">
                  <c:v>9.3000000000000007</c:v>
                </c:pt>
                <c:pt idx="4">
                  <c:v>9.8000000000000007</c:v>
                </c:pt>
                <c:pt idx="5">
                  <c:v>9</c:v>
                </c:pt>
                <c:pt idx="6">
                  <c:v>9.1</c:v>
                </c:pt>
                <c:pt idx="7">
                  <c:v>9</c:v>
                </c:pt>
                <c:pt idx="8">
                  <c:v>8</c:v>
                </c:pt>
                <c:pt idx="9">
                  <c:v>8.1999999999999993</c:v>
                </c:pt>
                <c:pt idx="10">
                  <c:v>7.3</c:v>
                </c:pt>
              </c:numCache>
            </c:numRef>
          </c:val>
          <c:smooth val="0"/>
          <c:extLst>
            <c:ext xmlns:c16="http://schemas.microsoft.com/office/drawing/2014/chart" uri="{C3380CC4-5D6E-409C-BE32-E72D297353CC}">
              <c16:uniqueId val="{00000001-E25A-4DFC-A283-B3B135CD6A0E}"/>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Sheet1!$D$2:$D$12</c:f>
              <c:numCache>
                <c:formatCode>General</c:formatCode>
                <c:ptCount val="11"/>
                <c:pt idx="0">
                  <c:v>11</c:v>
                </c:pt>
                <c:pt idx="1">
                  <c:v>11.5</c:v>
                </c:pt>
                <c:pt idx="2">
                  <c:v>11.4</c:v>
                </c:pt>
                <c:pt idx="3">
                  <c:v>11.7</c:v>
                </c:pt>
                <c:pt idx="4">
                  <c:v>10.3</c:v>
                </c:pt>
                <c:pt idx="5">
                  <c:v>9.6999999999999993</c:v>
                </c:pt>
                <c:pt idx="6">
                  <c:v>12.1</c:v>
                </c:pt>
                <c:pt idx="7">
                  <c:v>11.1</c:v>
                </c:pt>
                <c:pt idx="8">
                  <c:v>9.5</c:v>
                </c:pt>
                <c:pt idx="9">
                  <c:v>9.3000000000000007</c:v>
                </c:pt>
                <c:pt idx="10">
                  <c:v>10.3</c:v>
                </c:pt>
              </c:numCache>
            </c:numRef>
          </c:val>
          <c:smooth val="0"/>
          <c:extLst>
            <c:ext xmlns:c16="http://schemas.microsoft.com/office/drawing/2014/chart" uri="{C3380CC4-5D6E-409C-BE32-E72D297353CC}">
              <c16:uniqueId val="{00000002-E25A-4DFC-A283-B3B135CD6A0E}"/>
            </c:ext>
          </c:extLst>
        </c:ser>
        <c:ser>
          <c:idx val="1"/>
          <c:order val="3"/>
          <c:tx>
            <c:strRef>
              <c:f>Sheet1!$C$1</c:f>
              <c:strCache>
                <c:ptCount val="1"/>
                <c:pt idx="0">
                  <c:v>Asian</c:v>
                </c:pt>
              </c:strCache>
            </c:strRef>
          </c:tx>
          <c:spPr>
            <a:ln w="34925">
              <a:solidFill>
                <a:srgbClr val="7BA8DF"/>
              </a:solidFill>
            </a:ln>
          </c:spPr>
          <c:marker>
            <c:symbol val="diamond"/>
            <c:size val="9"/>
            <c:spPr>
              <a:solidFill>
                <a:srgbClr val="7BA8DF"/>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General</c:formatCode>
                <c:ptCount val="11"/>
                <c:pt idx="0">
                  <c:v>13.7</c:v>
                </c:pt>
                <c:pt idx="1">
                  <c:v>13.4</c:v>
                </c:pt>
                <c:pt idx="2">
                  <c:v>15.8</c:v>
                </c:pt>
                <c:pt idx="3">
                  <c:v>12.7</c:v>
                </c:pt>
                <c:pt idx="4">
                  <c:v>13.1</c:v>
                </c:pt>
                <c:pt idx="5">
                  <c:v>12.1</c:v>
                </c:pt>
                <c:pt idx="6">
                  <c:v>11.2</c:v>
                </c:pt>
                <c:pt idx="7">
                  <c:v>11</c:v>
                </c:pt>
                <c:pt idx="8">
                  <c:v>10</c:v>
                </c:pt>
                <c:pt idx="9">
                  <c:v>10.199999999999999</c:v>
                </c:pt>
                <c:pt idx="10">
                  <c:v>10</c:v>
                </c:pt>
              </c:numCache>
            </c:numRef>
          </c:val>
          <c:smooth val="0"/>
          <c:extLst>
            <c:ext xmlns:c16="http://schemas.microsoft.com/office/drawing/2014/chart" uri="{C3380CC4-5D6E-409C-BE32-E72D297353CC}">
              <c16:uniqueId val="{00000003-E25A-4DFC-A283-B3B135CD6A0E}"/>
            </c:ext>
          </c:extLst>
        </c:ser>
        <c:dLbls>
          <c:showLegendKey val="0"/>
          <c:showVal val="0"/>
          <c:showCatName val="0"/>
          <c:showSerName val="0"/>
          <c:showPercent val="0"/>
          <c:showBubbleSize val="0"/>
        </c:dLbls>
        <c:marker val="1"/>
        <c:smooth val="0"/>
        <c:axId val="36196736"/>
        <c:axId val="36198656"/>
      </c:lineChart>
      <c:catAx>
        <c:axId val="36196736"/>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36198656"/>
        <c:crosses val="autoZero"/>
        <c:auto val="1"/>
        <c:lblAlgn val="ctr"/>
        <c:lblOffset val="100"/>
        <c:noMultiLvlLbl val="0"/>
      </c:catAx>
      <c:valAx>
        <c:axId val="36198656"/>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6196736"/>
        <c:crosses val="autoZero"/>
        <c:crossBetween val="between"/>
        <c:majorUnit val="5"/>
      </c:valAx>
    </c:plotArea>
    <c:legend>
      <c:legendPos val="t"/>
      <c:layout>
        <c:manualLayout>
          <c:xMode val="edge"/>
          <c:yMode val="edge"/>
          <c:x val="8.19954797317002E-3"/>
          <c:y val="3.8204529989306894E-2"/>
          <c:w val="0.99127867697093419"/>
          <c:h val="9.0319092057937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Sheet1!$D$1</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(n=42)</c:v>
                </c:pt>
                <c:pt idx="1">
                  <c:v>Person-Centered Care (n=21)</c:v>
                </c:pt>
                <c:pt idx="2">
                  <c:v>Effective Treatment (n=82)</c:v>
                </c:pt>
                <c:pt idx="3">
                  <c:v>Healthy Living (n=75)</c:v>
                </c:pt>
                <c:pt idx="4">
                  <c:v>Access (n=28)</c:v>
                </c:pt>
              </c:strCache>
            </c:strRef>
          </c:cat>
          <c:val>
            <c:numRef>
              <c:f>Sheet1!$D$2:$D$6</c:f>
              <c:numCache>
                <c:formatCode>General</c:formatCode>
                <c:ptCount val="5"/>
                <c:pt idx="0">
                  <c:v>21</c:v>
                </c:pt>
                <c:pt idx="1">
                  <c:v>1</c:v>
                </c:pt>
                <c:pt idx="2">
                  <c:v>31</c:v>
                </c:pt>
                <c:pt idx="3">
                  <c:v>14</c:v>
                </c:pt>
                <c:pt idx="4">
                  <c:v>6</c:v>
                </c:pt>
              </c:numCache>
            </c:numRef>
          </c:val>
          <c:extLst>
            <c:ext xmlns:c16="http://schemas.microsoft.com/office/drawing/2014/chart" uri="{C3380CC4-5D6E-409C-BE32-E72D297353CC}">
              <c16:uniqueId val="{00000000-45C9-4BBC-BF82-E407498F441C}"/>
            </c:ext>
          </c:extLst>
        </c:ser>
        <c:ser>
          <c:idx val="1"/>
          <c:order val="1"/>
          <c:tx>
            <c:strRef>
              <c:f>Sheet1!$C$1</c:f>
              <c:strCache>
                <c:ptCount val="1"/>
                <c:pt idx="0">
                  <c:v>Same</c:v>
                </c:pt>
              </c:strCache>
            </c:strRef>
          </c:tx>
          <c:spPr>
            <a:solidFill>
              <a:srgbClr val="0072C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C9-4BBC-BF82-E407498F441C}"/>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(n=42)</c:v>
                </c:pt>
                <c:pt idx="1">
                  <c:v>Person-Centered Care (n=21)</c:v>
                </c:pt>
                <c:pt idx="2">
                  <c:v>Effective Treatment (n=82)</c:v>
                </c:pt>
                <c:pt idx="3">
                  <c:v>Healthy Living (n=75)</c:v>
                </c:pt>
                <c:pt idx="4">
                  <c:v>Access (n=28)</c:v>
                </c:pt>
              </c:strCache>
            </c:strRef>
          </c:cat>
          <c:val>
            <c:numRef>
              <c:f>Sheet1!$C$2:$C$6</c:f>
              <c:numCache>
                <c:formatCode>General</c:formatCode>
                <c:ptCount val="5"/>
                <c:pt idx="0">
                  <c:v>13</c:v>
                </c:pt>
                <c:pt idx="1">
                  <c:v>17</c:v>
                </c:pt>
                <c:pt idx="2">
                  <c:v>38</c:v>
                </c:pt>
                <c:pt idx="3">
                  <c:v>56</c:v>
                </c:pt>
                <c:pt idx="4">
                  <c:v>16</c:v>
                </c:pt>
              </c:numCache>
            </c:numRef>
          </c:val>
          <c:extLst>
            <c:ext xmlns:c16="http://schemas.microsoft.com/office/drawing/2014/chart" uri="{C3380CC4-5D6E-409C-BE32-E72D297353CC}">
              <c16:uniqueId val="{00000002-45C9-4BBC-BF82-E407498F441C}"/>
            </c:ext>
          </c:extLst>
        </c:ser>
        <c:ser>
          <c:idx val="0"/>
          <c:order val="2"/>
          <c:tx>
            <c:strRef>
              <c:f>Sheet1!$B$1</c:f>
              <c:strCache>
                <c:ptCount val="1"/>
                <c:pt idx="0">
                  <c:v>Worse </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(n=42)</c:v>
                </c:pt>
                <c:pt idx="1">
                  <c:v>Person-Centered Care (n=21)</c:v>
                </c:pt>
                <c:pt idx="2">
                  <c:v>Effective Treatment (n=82)</c:v>
                </c:pt>
                <c:pt idx="3">
                  <c:v>Healthy Living (n=75)</c:v>
                </c:pt>
                <c:pt idx="4">
                  <c:v>Access (n=28)</c:v>
                </c:pt>
              </c:strCache>
            </c:strRef>
          </c:cat>
          <c:val>
            <c:numRef>
              <c:f>Sheet1!$B$2:$B$6</c:f>
              <c:numCache>
                <c:formatCode>General</c:formatCode>
                <c:ptCount val="5"/>
                <c:pt idx="0">
                  <c:v>8</c:v>
                </c:pt>
                <c:pt idx="1">
                  <c:v>3</c:v>
                </c:pt>
                <c:pt idx="2">
                  <c:v>13</c:v>
                </c:pt>
                <c:pt idx="3">
                  <c:v>5</c:v>
                </c:pt>
                <c:pt idx="4">
                  <c:v>6</c:v>
                </c:pt>
              </c:numCache>
            </c:numRef>
          </c:val>
          <c:extLst>
            <c:ext xmlns:c16="http://schemas.microsoft.com/office/drawing/2014/chart" uri="{C3380CC4-5D6E-409C-BE32-E72D297353CC}">
              <c16:uniqueId val="{00000003-45C9-4BBC-BF82-E407498F441C}"/>
            </c:ext>
          </c:extLst>
        </c:ser>
        <c:dLbls>
          <c:showLegendKey val="0"/>
          <c:showVal val="1"/>
          <c:showCatName val="0"/>
          <c:showSerName val="0"/>
          <c:showPercent val="0"/>
          <c:showBubbleSize val="0"/>
        </c:dLbls>
        <c:gapWidth val="150"/>
        <c:overlap val="100"/>
        <c:axId val="33803264"/>
        <c:axId val="33813248"/>
      </c:barChart>
      <c:catAx>
        <c:axId val="3380326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33813248"/>
        <c:crosses val="autoZero"/>
        <c:auto val="1"/>
        <c:lblAlgn val="ctr"/>
        <c:lblOffset val="100"/>
        <c:tickLblSkip val="1"/>
        <c:tickMarkSkip val="1"/>
        <c:noMultiLvlLbl val="0"/>
      </c:catAx>
      <c:valAx>
        <c:axId val="3381324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33803264"/>
        <c:crosses val="autoZero"/>
        <c:crossBetween val="between"/>
        <c:majorUnit val="0.2"/>
      </c:valAx>
    </c:plotArea>
    <c:legend>
      <c:legendPos val="t"/>
      <c:layout>
        <c:manualLayout>
          <c:xMode val="edge"/>
          <c:yMode val="edge"/>
          <c:x val="0.16510960435501118"/>
          <c:y val="0"/>
          <c:w val="0.66740728589481868"/>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4"/>
          <c:y val="0.14454821619519781"/>
          <c:w val="0.89751676873724118"/>
          <c:h val="0.7547193059200932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85.2</c:v>
                </c:pt>
                <c:pt idx="1">
                  <c:v>86</c:v>
                </c:pt>
                <c:pt idx="2">
                  <c:v>87.3</c:v>
                </c:pt>
                <c:pt idx="3">
                  <c:v>90.8</c:v>
                </c:pt>
                <c:pt idx="4">
                  <c:v>87.3</c:v>
                </c:pt>
                <c:pt idx="5">
                  <c:v>86.7</c:v>
                </c:pt>
                <c:pt idx="6">
                  <c:v>90</c:v>
                </c:pt>
                <c:pt idx="7">
                  <c:v>88.7</c:v>
                </c:pt>
                <c:pt idx="8">
                  <c:v>92.7</c:v>
                </c:pt>
                <c:pt idx="9">
                  <c:v>90.6</c:v>
                </c:pt>
                <c:pt idx="10">
                  <c:v>85.9</c:v>
                </c:pt>
              </c:numCache>
            </c:numRef>
          </c:val>
          <c:smooth val="0"/>
          <c:extLst>
            <c:ext xmlns:c16="http://schemas.microsoft.com/office/drawing/2014/chart" uri="{C3380CC4-5D6E-409C-BE32-E72D297353CC}">
              <c16:uniqueId val="{00000000-BAFC-4165-9A05-FECD7FBAF44F}"/>
            </c:ext>
          </c:extLst>
        </c:ser>
        <c:ser>
          <c:idx val="0"/>
          <c:order val="1"/>
          <c:tx>
            <c:strRef>
              <c:f>Sheet1!$C$1</c:f>
              <c:strCache>
                <c:ptCount val="1"/>
                <c:pt idx="0">
                  <c:v>Men</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General</c:formatCode>
                <c:ptCount val="11"/>
                <c:pt idx="0">
                  <c:v>85.3</c:v>
                </c:pt>
                <c:pt idx="1">
                  <c:v>86</c:v>
                </c:pt>
                <c:pt idx="2">
                  <c:v>86.9</c:v>
                </c:pt>
                <c:pt idx="3">
                  <c:v>88.3</c:v>
                </c:pt>
                <c:pt idx="4">
                  <c:v>88.7</c:v>
                </c:pt>
                <c:pt idx="5">
                  <c:v>86.8</c:v>
                </c:pt>
                <c:pt idx="6">
                  <c:v>93.4</c:v>
                </c:pt>
                <c:pt idx="7">
                  <c:v>87.9</c:v>
                </c:pt>
                <c:pt idx="8">
                  <c:v>94.3</c:v>
                </c:pt>
                <c:pt idx="9">
                  <c:v>91.4</c:v>
                </c:pt>
                <c:pt idx="10">
                  <c:v>86.1</c:v>
                </c:pt>
              </c:numCache>
            </c:numRef>
          </c:val>
          <c:smooth val="0"/>
          <c:extLst>
            <c:ext xmlns:c16="http://schemas.microsoft.com/office/drawing/2014/chart" uri="{C3380CC4-5D6E-409C-BE32-E72D297353CC}">
              <c16:uniqueId val="{00000001-BAFC-4165-9A05-FECD7FBAF44F}"/>
            </c:ext>
          </c:extLst>
        </c:ser>
        <c:ser>
          <c:idx val="2"/>
          <c:order val="2"/>
          <c:tx>
            <c:strRef>
              <c:f>Sheet1!$D$1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Sheet1!$D$2:$D$12</c:f>
              <c:numCache>
                <c:formatCode>General</c:formatCode>
                <c:ptCount val="11"/>
                <c:pt idx="0">
                  <c:v>85.2</c:v>
                </c:pt>
                <c:pt idx="1">
                  <c:v>86.1</c:v>
                </c:pt>
                <c:pt idx="2">
                  <c:v>87.5</c:v>
                </c:pt>
                <c:pt idx="3">
                  <c:v>92.1</c:v>
                </c:pt>
                <c:pt idx="4">
                  <c:v>86.5</c:v>
                </c:pt>
                <c:pt idx="5">
                  <c:v>86.7</c:v>
                </c:pt>
                <c:pt idx="6">
                  <c:v>88.1</c:v>
                </c:pt>
                <c:pt idx="7">
                  <c:v>89.2</c:v>
                </c:pt>
                <c:pt idx="8">
                  <c:v>91.6</c:v>
                </c:pt>
                <c:pt idx="9">
                  <c:v>90.2</c:v>
                </c:pt>
                <c:pt idx="10">
                  <c:v>85.8</c:v>
                </c:pt>
              </c:numCache>
            </c:numRef>
          </c:val>
          <c:smooth val="0"/>
          <c:extLst>
            <c:ext xmlns:c16="http://schemas.microsoft.com/office/drawing/2014/chart" uri="{C3380CC4-5D6E-409C-BE32-E72D297353CC}">
              <c16:uniqueId val="{00000002-BAFC-4165-9A05-FECD7FBAF44F}"/>
            </c:ext>
          </c:extLst>
        </c:ser>
        <c:dLbls>
          <c:showLegendKey val="0"/>
          <c:showVal val="0"/>
          <c:showCatName val="0"/>
          <c:showSerName val="0"/>
          <c:showPercent val="0"/>
          <c:showBubbleSize val="0"/>
        </c:dLbls>
        <c:marker val="1"/>
        <c:smooth val="0"/>
        <c:axId val="36313344"/>
        <c:axId val="36340096"/>
      </c:lineChart>
      <c:catAx>
        <c:axId val="3631334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6340096"/>
        <c:crosses val="autoZero"/>
        <c:auto val="1"/>
        <c:lblAlgn val="ctr"/>
        <c:lblOffset val="100"/>
        <c:noMultiLvlLbl val="0"/>
      </c:catAx>
      <c:valAx>
        <c:axId val="3634009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6313344"/>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2015650821426"/>
          <c:y val="0.14454821619519781"/>
          <c:w val="0.87899825021872269"/>
          <c:h val="0.7331143563449917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2008</c:v>
                </c:pt>
                <c:pt idx="1">
                  <c:v>2009</c:v>
                </c:pt>
                <c:pt idx="2">
                  <c:v>2010</c:v>
                </c:pt>
                <c:pt idx="3">
                  <c:v>2011</c:v>
                </c:pt>
              </c:numCache>
            </c:numRef>
          </c:cat>
          <c:val>
            <c:numRef>
              <c:f>Sheet1!$B$2:$B$5</c:f>
              <c:numCache>
                <c:formatCode>General</c:formatCode>
                <c:ptCount val="4"/>
                <c:pt idx="0">
                  <c:v>578</c:v>
                </c:pt>
                <c:pt idx="1">
                  <c:v>604.20000000000005</c:v>
                </c:pt>
                <c:pt idx="2">
                  <c:v>616.29999999999995</c:v>
                </c:pt>
                <c:pt idx="3">
                  <c:v>582</c:v>
                </c:pt>
              </c:numCache>
            </c:numRef>
          </c:val>
          <c:smooth val="0"/>
          <c:extLst>
            <c:ext xmlns:c16="http://schemas.microsoft.com/office/drawing/2014/chart" uri="{C3380CC4-5D6E-409C-BE32-E72D297353CC}">
              <c16:uniqueId val="{00000000-5368-4DED-AC11-1F22C251703E}"/>
            </c:ext>
          </c:extLst>
        </c:ser>
        <c:ser>
          <c:idx val="0"/>
          <c:order val="1"/>
          <c:tx>
            <c:strRef>
              <c:f>Sheet1!$C$1</c:f>
              <c:strCache>
                <c:ptCount val="1"/>
                <c:pt idx="0">
                  <c:v>Men</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2008</c:v>
                </c:pt>
                <c:pt idx="1">
                  <c:v>2009</c:v>
                </c:pt>
                <c:pt idx="2">
                  <c:v>2010</c:v>
                </c:pt>
                <c:pt idx="3">
                  <c:v>2011</c:v>
                </c:pt>
              </c:numCache>
            </c:numRef>
          </c:cat>
          <c:val>
            <c:numRef>
              <c:f>Sheet1!$C$2:$C$5</c:f>
              <c:numCache>
                <c:formatCode>General</c:formatCode>
                <c:ptCount val="4"/>
                <c:pt idx="0">
                  <c:v>419.1</c:v>
                </c:pt>
                <c:pt idx="1">
                  <c:v>436.4</c:v>
                </c:pt>
                <c:pt idx="2">
                  <c:v>453.9</c:v>
                </c:pt>
                <c:pt idx="3">
                  <c:v>435.6</c:v>
                </c:pt>
              </c:numCache>
            </c:numRef>
          </c:val>
          <c:smooth val="0"/>
          <c:extLst>
            <c:ext xmlns:c16="http://schemas.microsoft.com/office/drawing/2014/chart" uri="{C3380CC4-5D6E-409C-BE32-E72D297353CC}">
              <c16:uniqueId val="{00000001-5368-4DED-AC11-1F22C251703E}"/>
            </c:ext>
          </c:extLst>
        </c:ser>
        <c:ser>
          <c:idx val="2"/>
          <c:order val="2"/>
          <c:tx>
            <c:strRef>
              <c:f>Sheet1!$D$1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2008</c:v>
                </c:pt>
                <c:pt idx="1">
                  <c:v>2009</c:v>
                </c:pt>
                <c:pt idx="2">
                  <c:v>2010</c:v>
                </c:pt>
                <c:pt idx="3">
                  <c:v>2011</c:v>
                </c:pt>
              </c:numCache>
            </c:numRef>
          </c:cat>
          <c:val>
            <c:numRef>
              <c:f>Sheet1!$D$2:$D$5</c:f>
              <c:numCache>
                <c:formatCode>General</c:formatCode>
                <c:ptCount val="4"/>
                <c:pt idx="0">
                  <c:v>739.3</c:v>
                </c:pt>
                <c:pt idx="1">
                  <c:v>774.6</c:v>
                </c:pt>
                <c:pt idx="2">
                  <c:v>781.2</c:v>
                </c:pt>
                <c:pt idx="3">
                  <c:v>730.6</c:v>
                </c:pt>
              </c:numCache>
            </c:numRef>
          </c:val>
          <c:smooth val="0"/>
          <c:extLst>
            <c:ext xmlns:c16="http://schemas.microsoft.com/office/drawing/2014/chart" uri="{C3380CC4-5D6E-409C-BE32-E72D297353CC}">
              <c16:uniqueId val="{00000002-5368-4DED-AC11-1F22C251703E}"/>
            </c:ext>
          </c:extLst>
        </c:ser>
        <c:dLbls>
          <c:showLegendKey val="0"/>
          <c:showVal val="0"/>
          <c:showCatName val="0"/>
          <c:showSerName val="0"/>
          <c:showPercent val="0"/>
          <c:showBubbleSize val="0"/>
        </c:dLbls>
        <c:marker val="1"/>
        <c:smooth val="0"/>
        <c:axId val="36305152"/>
        <c:axId val="35996032"/>
      </c:lineChart>
      <c:catAx>
        <c:axId val="363051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5996032"/>
        <c:crosses val="autoZero"/>
        <c:auto val="1"/>
        <c:lblAlgn val="ctr"/>
        <c:lblOffset val="100"/>
        <c:noMultiLvlLbl val="0"/>
      </c:catAx>
      <c:valAx>
        <c:axId val="35996032"/>
        <c:scaling>
          <c:orientation val="minMax"/>
          <c:max val="1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2146281714785651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6305152"/>
        <c:crosses val="autoZero"/>
        <c:crossBetween val="between"/>
        <c:majorUnit val="20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912608146203948"/>
          <c:y val="0.14454821619519781"/>
          <c:w val="0.74330417031204432"/>
          <c:h val="0.6837316515991056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1941.23</c:v>
                </c:pt>
                <c:pt idx="1">
                  <c:v>1873.5</c:v>
                </c:pt>
                <c:pt idx="2">
                  <c:v>1814.25</c:v>
                </c:pt>
                <c:pt idx="3">
                  <c:v>1814.54</c:v>
                </c:pt>
                <c:pt idx="4">
                  <c:v>1756.53</c:v>
                </c:pt>
                <c:pt idx="5">
                  <c:v>1658.32</c:v>
                </c:pt>
                <c:pt idx="6">
                  <c:v>1669.29</c:v>
                </c:pt>
                <c:pt idx="7">
                  <c:v>1582.43</c:v>
                </c:pt>
              </c:numCache>
            </c:numRef>
          </c:val>
          <c:smooth val="0"/>
          <c:extLst>
            <c:ext xmlns:c16="http://schemas.microsoft.com/office/drawing/2014/chart" uri="{C3380CC4-5D6E-409C-BE32-E72D297353CC}">
              <c16:uniqueId val="{00000000-7208-4255-99D1-03A00AA67553}"/>
            </c:ext>
          </c:extLst>
        </c:ser>
        <c:ser>
          <c:idx val="0"/>
          <c:order val="1"/>
          <c:tx>
            <c:strRef>
              <c:f>Sheet1!$C$1</c:f>
              <c:strCache>
                <c:ptCount val="1"/>
                <c:pt idx="0">
                  <c:v>Men</c:v>
                </c:pt>
              </c:strCache>
            </c:strRef>
          </c:tx>
          <c:spPr>
            <a:ln w="25400">
              <a:solidFill>
                <a:srgbClr val="0072C6"/>
              </a:solidFill>
            </a:ln>
          </c:spPr>
          <c:marker>
            <c:symbol val="square"/>
            <c:size val="7"/>
            <c:spPr>
              <a:solidFill>
                <a:srgbClr val="0072C6"/>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pt idx="0">
                  <c:v>1929.01</c:v>
                </c:pt>
                <c:pt idx="1">
                  <c:v>1864.25</c:v>
                </c:pt>
                <c:pt idx="2">
                  <c:v>1810.49</c:v>
                </c:pt>
                <c:pt idx="3">
                  <c:v>1797.56</c:v>
                </c:pt>
                <c:pt idx="4">
                  <c:v>1738.55</c:v>
                </c:pt>
                <c:pt idx="5">
                  <c:v>1646.97</c:v>
                </c:pt>
                <c:pt idx="6">
                  <c:v>1649.46</c:v>
                </c:pt>
                <c:pt idx="7">
                  <c:v>1584.32</c:v>
                </c:pt>
              </c:numCache>
            </c:numRef>
          </c:val>
          <c:smooth val="0"/>
          <c:extLst>
            <c:ext xmlns:c16="http://schemas.microsoft.com/office/drawing/2014/chart" uri="{C3380CC4-5D6E-409C-BE32-E72D297353CC}">
              <c16:uniqueId val="{00000001-7208-4255-99D1-03A00AA67553}"/>
            </c:ext>
          </c:extLst>
        </c:ser>
        <c:ser>
          <c:idx val="2"/>
          <c:order val="2"/>
          <c:tx>
            <c:strRef>
              <c:f>Sheet1!$D$1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Sheet1!$D$2:$D$9</c:f>
              <c:numCache>
                <c:formatCode>General</c:formatCode>
                <c:ptCount val="8"/>
                <c:pt idx="0">
                  <c:v>1969.24</c:v>
                </c:pt>
                <c:pt idx="1">
                  <c:v>1898.64</c:v>
                </c:pt>
                <c:pt idx="2">
                  <c:v>1833.97</c:v>
                </c:pt>
                <c:pt idx="3">
                  <c:v>1845.96</c:v>
                </c:pt>
                <c:pt idx="4">
                  <c:v>1787.62</c:v>
                </c:pt>
                <c:pt idx="5">
                  <c:v>1683.02</c:v>
                </c:pt>
                <c:pt idx="6">
                  <c:v>1701.29</c:v>
                </c:pt>
                <c:pt idx="7">
                  <c:v>1596.32</c:v>
                </c:pt>
              </c:numCache>
            </c:numRef>
          </c:val>
          <c:smooth val="0"/>
          <c:extLst>
            <c:ext xmlns:c16="http://schemas.microsoft.com/office/drawing/2014/chart" uri="{C3380CC4-5D6E-409C-BE32-E72D297353CC}">
              <c16:uniqueId val="{00000002-7208-4255-99D1-03A00AA67553}"/>
            </c:ext>
          </c:extLst>
        </c:ser>
        <c:dLbls>
          <c:showLegendKey val="0"/>
          <c:showVal val="0"/>
          <c:showCatName val="0"/>
          <c:showSerName val="0"/>
          <c:showPercent val="0"/>
          <c:showBubbleSize val="0"/>
        </c:dLbls>
        <c:marker val="1"/>
        <c:smooth val="0"/>
        <c:axId val="36057088"/>
        <c:axId val="36059008"/>
      </c:lineChart>
      <c:catAx>
        <c:axId val="36057088"/>
        <c:scaling>
          <c:orientation val="minMax"/>
        </c:scaling>
        <c:delete val="0"/>
        <c:axPos val="b"/>
        <c:numFmt formatCode="General" sourceLinked="1"/>
        <c:majorTickMark val="out"/>
        <c:minorTickMark val="none"/>
        <c:tickLblPos val="nextTo"/>
        <c:txPr>
          <a:bodyPr rot="-2400000"/>
          <a:lstStyle/>
          <a:p>
            <a:pPr>
              <a:defRPr sz="1600" b="0" baseline="0">
                <a:latin typeface="Calibri" panose="020F0502020204030204" pitchFamily="34" charset="0"/>
              </a:defRPr>
            </a:pPr>
            <a:endParaRPr lang="en-US"/>
          </a:p>
        </c:txPr>
        <c:crossAx val="36059008"/>
        <c:crosses val="autoZero"/>
        <c:auto val="1"/>
        <c:lblAlgn val="ctr"/>
        <c:lblOffset val="100"/>
        <c:noMultiLvlLbl val="0"/>
      </c:catAx>
      <c:valAx>
        <c:axId val="36059008"/>
        <c:scaling>
          <c:orientation val="minMax"/>
          <c:max val="3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45370370370370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6057088"/>
        <c:crosses val="autoZero"/>
        <c:crossBetween val="between"/>
        <c:majorUnit val="500"/>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59682123067951"/>
          <c:y val="0.14541678817925538"/>
          <c:w val="0.74040317876932049"/>
          <c:h val="0.68409740449110523"/>
        </c:manualLayout>
      </c:layout>
      <c:barChart>
        <c:barDir val="col"/>
        <c:grouping val="clustered"/>
        <c:varyColors val="0"/>
        <c:ser>
          <c:idx val="0"/>
          <c:order val="0"/>
          <c:tx>
            <c:strRef>
              <c:f>Sheet1!$B$1</c:f>
              <c:strCache>
                <c:ptCount val="1"/>
                <c:pt idx="0">
                  <c:v>Women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82C-47AD-8261-31C11CFDA6FF}"/>
              </c:ext>
            </c:extLst>
          </c:dPt>
          <c:dPt>
            <c:idx val="1"/>
            <c:invertIfNegative val="0"/>
            <c:bubble3D val="0"/>
            <c:extLst>
              <c:ext xmlns:c16="http://schemas.microsoft.com/office/drawing/2014/chart" uri="{C3380CC4-5D6E-409C-BE32-E72D297353CC}">
                <c16:uniqueId val="{00000001-382C-47AD-8261-31C11CFDA6FF}"/>
              </c:ext>
            </c:extLst>
          </c:dPt>
          <c:dPt>
            <c:idx val="2"/>
            <c:invertIfNegative val="0"/>
            <c:bubble3D val="0"/>
            <c:extLst>
              <c:ext xmlns:c16="http://schemas.microsoft.com/office/drawing/2014/chart" uri="{C3380CC4-5D6E-409C-BE32-E72D297353CC}">
                <c16:uniqueId val="{00000002-382C-47AD-8261-31C11CFDA6FF}"/>
              </c:ext>
            </c:extLst>
          </c:dPt>
          <c:dPt>
            <c:idx val="3"/>
            <c:invertIfNegative val="0"/>
            <c:bubble3D val="0"/>
            <c:extLst>
              <c:ext xmlns:c16="http://schemas.microsoft.com/office/drawing/2014/chart" uri="{C3380CC4-5D6E-409C-BE32-E72D297353CC}">
                <c16:uniqueId val="{00000003-382C-47AD-8261-31C11CFDA6FF}"/>
              </c:ext>
            </c:extLst>
          </c:dPt>
          <c:cat>
            <c:strRef>
              <c:f>Sheet1!$A$2:$A$6</c:f>
              <c:strCache>
                <c:ptCount val="5"/>
                <c:pt idx="0">
                  <c:v>Total</c:v>
                </c:pt>
                <c:pt idx="1">
                  <c:v>White</c:v>
                </c:pt>
                <c:pt idx="2">
                  <c:v>Black</c:v>
                </c:pt>
                <c:pt idx="3">
                  <c:v>API</c:v>
                </c:pt>
                <c:pt idx="4">
                  <c:v>Hispanic</c:v>
                </c:pt>
              </c:strCache>
            </c:strRef>
          </c:cat>
          <c:val>
            <c:numRef>
              <c:f>Sheet1!$B$2:$B$6</c:f>
              <c:numCache>
                <c:formatCode>General</c:formatCode>
                <c:ptCount val="5"/>
                <c:pt idx="0">
                  <c:v>1537.5</c:v>
                </c:pt>
                <c:pt idx="1">
                  <c:v>1401.8</c:v>
                </c:pt>
                <c:pt idx="2">
                  <c:v>2653.9</c:v>
                </c:pt>
                <c:pt idx="3">
                  <c:v>615.9</c:v>
                </c:pt>
                <c:pt idx="4">
                  <c:v>1482.9</c:v>
                </c:pt>
              </c:numCache>
            </c:numRef>
          </c:val>
          <c:extLst>
            <c:ext xmlns:c16="http://schemas.microsoft.com/office/drawing/2014/chart" uri="{C3380CC4-5D6E-409C-BE32-E72D297353CC}">
              <c16:uniqueId val="{00000004-382C-47AD-8261-31C11CFDA6FF}"/>
            </c:ext>
          </c:extLst>
        </c:ser>
        <c:dLbls>
          <c:showLegendKey val="0"/>
          <c:showVal val="0"/>
          <c:showCatName val="0"/>
          <c:showSerName val="0"/>
          <c:showPercent val="0"/>
          <c:showBubbleSize val="0"/>
        </c:dLbls>
        <c:gapWidth val="150"/>
        <c:axId val="36136832"/>
        <c:axId val="36138368"/>
      </c:barChart>
      <c:catAx>
        <c:axId val="36136832"/>
        <c:scaling>
          <c:orientation val="minMax"/>
        </c:scaling>
        <c:delete val="0"/>
        <c:axPos val="b"/>
        <c:minorGridlines>
          <c:spPr>
            <a:ln>
              <a:noFill/>
            </a:ln>
          </c:spPr>
        </c:minorGridlines>
        <c:numFmt formatCode="General" sourceLinked="0"/>
        <c:majorTickMark val="out"/>
        <c:minorTickMark val="none"/>
        <c:tickLblPos val="nextTo"/>
        <c:txPr>
          <a:bodyPr rot="-1560000"/>
          <a:lstStyle/>
          <a:p>
            <a:pPr>
              <a:defRPr sz="1600" b="0">
                <a:solidFill>
                  <a:schemeClr val="tx1"/>
                </a:solidFill>
                <a:latin typeface="Calibri" panose="020F0502020204030204" pitchFamily="34" charset="0"/>
              </a:defRPr>
            </a:pPr>
            <a:endParaRPr lang="en-US"/>
          </a:p>
        </c:txPr>
        <c:crossAx val="36138368"/>
        <c:crosses val="autoZero"/>
        <c:auto val="1"/>
        <c:lblAlgn val="ctr"/>
        <c:lblOffset val="100"/>
        <c:noMultiLvlLbl val="0"/>
      </c:catAx>
      <c:valAx>
        <c:axId val="36138368"/>
        <c:scaling>
          <c:orientation val="minMax"/>
          <c:max val="3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2.1604938271604937E-2"/>
              <c:y val="0.2143443180713521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6136832"/>
        <c:crosses val="autoZero"/>
        <c:crossBetween val="between"/>
        <c:majorUnit val="500"/>
      </c:valAx>
    </c:plotArea>
    <c:legend>
      <c:legendPos val="t"/>
      <c:layout>
        <c:manualLayout>
          <c:xMode val="edge"/>
          <c:yMode val="edge"/>
          <c:x val="5.5555555555555552E-2"/>
          <c:y val="0"/>
          <c:w val="0.88801351219986391"/>
          <c:h val="0.10879167881792554"/>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61631184990762"/>
          <c:y val="0.13220253718285213"/>
          <c:w val="0.74203728006221448"/>
          <c:h val="0.7022501701176241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1118.4100000000001</c:v>
                </c:pt>
                <c:pt idx="1">
                  <c:v>1102.51</c:v>
                </c:pt>
                <c:pt idx="2">
                  <c:v>1053.3599999999999</c:v>
                </c:pt>
                <c:pt idx="3">
                  <c:v>1078.22</c:v>
                </c:pt>
                <c:pt idx="4">
                  <c:v>1070.71</c:v>
                </c:pt>
                <c:pt idx="5">
                  <c:v>1012.91</c:v>
                </c:pt>
                <c:pt idx="6">
                  <c:v>1012.3</c:v>
                </c:pt>
                <c:pt idx="7">
                  <c:v>960.95</c:v>
                </c:pt>
              </c:numCache>
            </c:numRef>
          </c:val>
          <c:smooth val="0"/>
          <c:extLst>
            <c:ext xmlns:c16="http://schemas.microsoft.com/office/drawing/2014/chart" uri="{C3380CC4-5D6E-409C-BE32-E72D297353CC}">
              <c16:uniqueId val="{00000000-173F-40BE-B3B2-FA7C69D2D55E}"/>
            </c:ext>
          </c:extLst>
        </c:ser>
        <c:ser>
          <c:idx val="0"/>
          <c:order val="1"/>
          <c:tx>
            <c:strRef>
              <c:f>Sheet1!$C$1</c:f>
              <c:strCache>
                <c:ptCount val="1"/>
                <c:pt idx="0">
                  <c:v>Men</c:v>
                </c:pt>
              </c:strCache>
            </c:strRef>
          </c:tx>
          <c:spPr>
            <a:ln w="25400">
              <a:solidFill>
                <a:srgbClr val="0072C6"/>
              </a:solidFill>
            </a:ln>
          </c:spPr>
          <c:marker>
            <c:symbol val="square"/>
            <c:size val="7"/>
            <c:spPr>
              <a:solidFill>
                <a:srgbClr val="0072C6"/>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pt idx="0">
                  <c:v>1145.8900000000001</c:v>
                </c:pt>
                <c:pt idx="1">
                  <c:v>1135.77</c:v>
                </c:pt>
                <c:pt idx="2">
                  <c:v>1090.1500000000001</c:v>
                </c:pt>
                <c:pt idx="3">
                  <c:v>1114.3</c:v>
                </c:pt>
                <c:pt idx="4">
                  <c:v>1108.93</c:v>
                </c:pt>
                <c:pt idx="5">
                  <c:v>1054</c:v>
                </c:pt>
                <c:pt idx="6">
                  <c:v>1047.3699999999999</c:v>
                </c:pt>
                <c:pt idx="7">
                  <c:v>1009.32</c:v>
                </c:pt>
              </c:numCache>
            </c:numRef>
          </c:val>
          <c:smooth val="0"/>
          <c:extLst>
            <c:ext xmlns:c16="http://schemas.microsoft.com/office/drawing/2014/chart" uri="{C3380CC4-5D6E-409C-BE32-E72D297353CC}">
              <c16:uniqueId val="{00000001-173F-40BE-B3B2-FA7C69D2D55E}"/>
            </c:ext>
          </c:extLst>
        </c:ser>
        <c:ser>
          <c:idx val="2"/>
          <c:order val="2"/>
          <c:tx>
            <c:strRef>
              <c:f>Sheet1!$D$1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Sheet1!$D$2:$D$9</c:f>
              <c:numCache>
                <c:formatCode>General</c:formatCode>
                <c:ptCount val="8"/>
                <c:pt idx="0">
                  <c:v>1103.1500000000001</c:v>
                </c:pt>
                <c:pt idx="1">
                  <c:v>1083.04</c:v>
                </c:pt>
                <c:pt idx="2">
                  <c:v>1030.1400000000001</c:v>
                </c:pt>
                <c:pt idx="3">
                  <c:v>1057.76</c:v>
                </c:pt>
                <c:pt idx="4">
                  <c:v>1047.8</c:v>
                </c:pt>
                <c:pt idx="5">
                  <c:v>986.96</c:v>
                </c:pt>
                <c:pt idx="6">
                  <c:v>991.62</c:v>
                </c:pt>
                <c:pt idx="7">
                  <c:v>929.15</c:v>
                </c:pt>
              </c:numCache>
            </c:numRef>
          </c:val>
          <c:smooth val="0"/>
          <c:extLst>
            <c:ext xmlns:c16="http://schemas.microsoft.com/office/drawing/2014/chart" uri="{C3380CC4-5D6E-409C-BE32-E72D297353CC}">
              <c16:uniqueId val="{00000002-173F-40BE-B3B2-FA7C69D2D55E}"/>
            </c:ext>
          </c:extLst>
        </c:ser>
        <c:dLbls>
          <c:showLegendKey val="0"/>
          <c:showVal val="0"/>
          <c:showCatName val="0"/>
          <c:showSerName val="0"/>
          <c:showPercent val="0"/>
          <c:showBubbleSize val="0"/>
        </c:dLbls>
        <c:marker val="1"/>
        <c:smooth val="0"/>
        <c:axId val="35929088"/>
        <c:axId val="35947648"/>
      </c:lineChart>
      <c:catAx>
        <c:axId val="35929088"/>
        <c:scaling>
          <c:orientation val="minMax"/>
        </c:scaling>
        <c:delete val="0"/>
        <c:axPos val="b"/>
        <c:numFmt formatCode="General" sourceLinked="1"/>
        <c:majorTickMark val="out"/>
        <c:minorTickMark val="none"/>
        <c:tickLblPos val="nextTo"/>
        <c:txPr>
          <a:bodyPr rot="-2400000"/>
          <a:lstStyle/>
          <a:p>
            <a:pPr>
              <a:defRPr sz="1600" b="0" baseline="0">
                <a:latin typeface="Calibri" panose="020F0502020204030204" pitchFamily="34" charset="0"/>
              </a:defRPr>
            </a:pPr>
            <a:endParaRPr lang="en-US"/>
          </a:p>
        </c:txPr>
        <c:crossAx val="35947648"/>
        <c:crosses val="autoZero"/>
        <c:auto val="1"/>
        <c:lblAlgn val="ctr"/>
        <c:lblOffset val="100"/>
        <c:noMultiLvlLbl val="0"/>
      </c:catAx>
      <c:valAx>
        <c:axId val="35947648"/>
        <c:scaling>
          <c:orientation val="minMax"/>
          <c:max val="25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877126470302325E-3"/>
              <c:y val="0.1994765237678623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5929088"/>
        <c:crosses val="autoZero"/>
        <c:crossBetween val="between"/>
        <c:majorUnit val="50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76966073685233"/>
          <c:y val="0.12689826966073686"/>
          <c:w val="0.74071182074462916"/>
          <c:h val="0.70306697773889371"/>
        </c:manualLayout>
      </c:layout>
      <c:barChart>
        <c:barDir val="col"/>
        <c:grouping val="clustered"/>
        <c:varyColors val="0"/>
        <c:ser>
          <c:idx val="0"/>
          <c:order val="0"/>
          <c:tx>
            <c:strRef>
              <c:f>Sheet1!$B$1</c:f>
              <c:strCache>
                <c:ptCount val="1"/>
                <c:pt idx="0">
                  <c:v>Women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351-4C82-8B7E-0CFC318935BA}"/>
              </c:ext>
            </c:extLst>
          </c:dPt>
          <c:dPt>
            <c:idx val="1"/>
            <c:invertIfNegative val="0"/>
            <c:bubble3D val="0"/>
            <c:extLst>
              <c:ext xmlns:c16="http://schemas.microsoft.com/office/drawing/2014/chart" uri="{C3380CC4-5D6E-409C-BE32-E72D297353CC}">
                <c16:uniqueId val="{00000001-6351-4C82-8B7E-0CFC318935BA}"/>
              </c:ext>
            </c:extLst>
          </c:dPt>
          <c:dPt>
            <c:idx val="2"/>
            <c:invertIfNegative val="0"/>
            <c:bubble3D val="0"/>
            <c:extLst>
              <c:ext xmlns:c16="http://schemas.microsoft.com/office/drawing/2014/chart" uri="{C3380CC4-5D6E-409C-BE32-E72D297353CC}">
                <c16:uniqueId val="{00000002-6351-4C82-8B7E-0CFC318935BA}"/>
              </c:ext>
            </c:extLst>
          </c:dPt>
          <c:dPt>
            <c:idx val="3"/>
            <c:invertIfNegative val="0"/>
            <c:bubble3D val="0"/>
            <c:extLst>
              <c:ext xmlns:c16="http://schemas.microsoft.com/office/drawing/2014/chart" uri="{C3380CC4-5D6E-409C-BE32-E72D297353CC}">
                <c16:uniqueId val="{00000003-6351-4C82-8B7E-0CFC318935BA}"/>
              </c:ext>
            </c:extLst>
          </c:dPt>
          <c:cat>
            <c:strRef>
              <c:f>Sheet1!$A$2:$A$6</c:f>
              <c:strCache>
                <c:ptCount val="5"/>
                <c:pt idx="0">
                  <c:v>Total</c:v>
                </c:pt>
                <c:pt idx="1">
                  <c:v>White</c:v>
                </c:pt>
                <c:pt idx="2">
                  <c:v>Black</c:v>
                </c:pt>
                <c:pt idx="3">
                  <c:v>API</c:v>
                </c:pt>
                <c:pt idx="4">
                  <c:v>Hispanic</c:v>
                </c:pt>
              </c:strCache>
            </c:strRef>
          </c:cat>
          <c:val>
            <c:numRef>
              <c:f>Sheet1!$B$2:$B$6</c:f>
              <c:numCache>
                <c:formatCode>General</c:formatCode>
                <c:ptCount val="5"/>
                <c:pt idx="0">
                  <c:v>898.1</c:v>
                </c:pt>
                <c:pt idx="1">
                  <c:v>766.3</c:v>
                </c:pt>
                <c:pt idx="2">
                  <c:v>1926.9</c:v>
                </c:pt>
                <c:pt idx="3">
                  <c:v>338.9</c:v>
                </c:pt>
                <c:pt idx="4">
                  <c:v>868.6</c:v>
                </c:pt>
              </c:numCache>
            </c:numRef>
          </c:val>
          <c:extLst>
            <c:ext xmlns:c16="http://schemas.microsoft.com/office/drawing/2014/chart" uri="{C3380CC4-5D6E-409C-BE32-E72D297353CC}">
              <c16:uniqueId val="{00000004-6351-4C82-8B7E-0CFC318935BA}"/>
            </c:ext>
          </c:extLst>
        </c:ser>
        <c:dLbls>
          <c:showLegendKey val="0"/>
          <c:showVal val="0"/>
          <c:showCatName val="0"/>
          <c:showSerName val="0"/>
          <c:showPercent val="0"/>
          <c:showBubbleSize val="0"/>
        </c:dLbls>
        <c:gapWidth val="150"/>
        <c:axId val="35972224"/>
        <c:axId val="35973760"/>
      </c:barChart>
      <c:catAx>
        <c:axId val="35972224"/>
        <c:scaling>
          <c:orientation val="minMax"/>
        </c:scaling>
        <c:delete val="0"/>
        <c:axPos val="b"/>
        <c:minorGridlines>
          <c:spPr>
            <a:ln>
              <a:noFill/>
            </a:ln>
          </c:spPr>
        </c:minorGridlines>
        <c:numFmt formatCode="General" sourceLinked="0"/>
        <c:majorTickMark val="out"/>
        <c:minorTickMark val="none"/>
        <c:tickLblPos val="nextTo"/>
        <c:txPr>
          <a:bodyPr rot="-1680000"/>
          <a:lstStyle/>
          <a:p>
            <a:pPr>
              <a:defRPr sz="1600" b="0">
                <a:solidFill>
                  <a:schemeClr val="tx1"/>
                </a:solidFill>
                <a:latin typeface="Calibri" panose="020F0502020204030204" pitchFamily="34" charset="0"/>
              </a:defRPr>
            </a:pPr>
            <a:endParaRPr lang="en-US"/>
          </a:p>
        </c:txPr>
        <c:crossAx val="35973760"/>
        <c:crosses val="autoZero"/>
        <c:auto val="1"/>
        <c:lblAlgn val="ctr"/>
        <c:lblOffset val="100"/>
        <c:noMultiLvlLbl val="0"/>
      </c:catAx>
      <c:valAx>
        <c:axId val="35973760"/>
        <c:scaling>
          <c:orientation val="minMax"/>
          <c:max val="25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9.2592592592592587E-3"/>
              <c:y val="0.1958257995528336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5972224"/>
        <c:crosses val="autoZero"/>
        <c:crossBetween val="between"/>
        <c:majorUnit val="500"/>
      </c:valAx>
    </c:plotArea>
    <c:legend>
      <c:legendPos val="t"/>
      <c:layout>
        <c:manualLayout>
          <c:xMode val="edge"/>
          <c:yMode val="edge"/>
          <c:x val="4.6296296296296294E-2"/>
          <c:y val="0"/>
          <c:w val="0.88801351219986391"/>
          <c:h val="9.0273160299407018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370540487994553"/>
          <c:y val="0.13220253718285213"/>
          <c:w val="0.76026732769514926"/>
          <c:h val="0.6960773306114513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0.0</c:formatCode>
                <c:ptCount val="6"/>
                <c:pt idx="0">
                  <c:v>63.36</c:v>
                </c:pt>
                <c:pt idx="1">
                  <c:v>61.23</c:v>
                </c:pt>
                <c:pt idx="2">
                  <c:v>64.13</c:v>
                </c:pt>
                <c:pt idx="3">
                  <c:v>64.42</c:v>
                </c:pt>
                <c:pt idx="4">
                  <c:v>63.61</c:v>
                </c:pt>
                <c:pt idx="5">
                  <c:v>60.05</c:v>
                </c:pt>
              </c:numCache>
            </c:numRef>
          </c:val>
          <c:smooth val="0"/>
          <c:extLst>
            <c:ext xmlns:c16="http://schemas.microsoft.com/office/drawing/2014/chart" uri="{C3380CC4-5D6E-409C-BE32-E72D297353CC}">
              <c16:uniqueId val="{00000000-12A0-4FAC-BA86-721C4DA0B4EA}"/>
            </c:ext>
          </c:extLst>
        </c:ser>
        <c:ser>
          <c:idx val="0"/>
          <c:order val="1"/>
          <c:tx>
            <c:strRef>
              <c:f>Sheet1!$C$1</c:f>
              <c:strCache>
                <c:ptCount val="1"/>
                <c:pt idx="0">
                  <c:v>Men</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2007</c:v>
                </c:pt>
                <c:pt idx="1">
                  <c:v>2008</c:v>
                </c:pt>
                <c:pt idx="2">
                  <c:v>2009</c:v>
                </c:pt>
                <c:pt idx="3">
                  <c:v>2010</c:v>
                </c:pt>
                <c:pt idx="4">
                  <c:v>2011</c:v>
                </c:pt>
                <c:pt idx="5">
                  <c:v>2012</c:v>
                </c:pt>
              </c:numCache>
            </c:numRef>
          </c:cat>
          <c:val>
            <c:numRef>
              <c:f>Sheet1!$C$2:$C$7</c:f>
              <c:numCache>
                <c:formatCode>0.0</c:formatCode>
                <c:ptCount val="6"/>
                <c:pt idx="0">
                  <c:v>54.92</c:v>
                </c:pt>
                <c:pt idx="1">
                  <c:v>52.34</c:v>
                </c:pt>
                <c:pt idx="2">
                  <c:v>56.13</c:v>
                </c:pt>
                <c:pt idx="3">
                  <c:v>56.51</c:v>
                </c:pt>
                <c:pt idx="4">
                  <c:v>54.11</c:v>
                </c:pt>
                <c:pt idx="5">
                  <c:v>52.52</c:v>
                </c:pt>
              </c:numCache>
            </c:numRef>
          </c:val>
          <c:smooth val="0"/>
          <c:extLst>
            <c:ext xmlns:c16="http://schemas.microsoft.com/office/drawing/2014/chart" uri="{C3380CC4-5D6E-409C-BE32-E72D297353CC}">
              <c16:uniqueId val="{00000001-12A0-4FAC-BA86-721C4DA0B4EA}"/>
            </c:ext>
          </c:extLst>
        </c:ser>
        <c:ser>
          <c:idx val="2"/>
          <c:order val="2"/>
          <c:tx>
            <c:strRef>
              <c:f>Sheet1!$D$1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2007</c:v>
                </c:pt>
                <c:pt idx="1">
                  <c:v>2008</c:v>
                </c:pt>
                <c:pt idx="2">
                  <c:v>2009</c:v>
                </c:pt>
                <c:pt idx="3">
                  <c:v>2010</c:v>
                </c:pt>
                <c:pt idx="4">
                  <c:v>2011</c:v>
                </c:pt>
                <c:pt idx="5">
                  <c:v>2012</c:v>
                </c:pt>
              </c:numCache>
            </c:numRef>
          </c:cat>
          <c:val>
            <c:numRef>
              <c:f>Sheet1!$D$2:$D$7</c:f>
              <c:numCache>
                <c:formatCode>0.0</c:formatCode>
                <c:ptCount val="6"/>
                <c:pt idx="0">
                  <c:v>69.349999999999994</c:v>
                </c:pt>
                <c:pt idx="1">
                  <c:v>67.66</c:v>
                </c:pt>
                <c:pt idx="2">
                  <c:v>69.599999999999994</c:v>
                </c:pt>
                <c:pt idx="3">
                  <c:v>69.680000000000007</c:v>
                </c:pt>
                <c:pt idx="4">
                  <c:v>70.11</c:v>
                </c:pt>
                <c:pt idx="5">
                  <c:v>64.98</c:v>
                </c:pt>
              </c:numCache>
            </c:numRef>
          </c:val>
          <c:smooth val="0"/>
          <c:extLst>
            <c:ext xmlns:c16="http://schemas.microsoft.com/office/drawing/2014/chart" uri="{C3380CC4-5D6E-409C-BE32-E72D297353CC}">
              <c16:uniqueId val="{00000002-12A0-4FAC-BA86-721C4DA0B4EA}"/>
            </c:ext>
          </c:extLst>
        </c:ser>
        <c:dLbls>
          <c:showLegendKey val="0"/>
          <c:showVal val="0"/>
          <c:showCatName val="0"/>
          <c:showSerName val="0"/>
          <c:showPercent val="0"/>
          <c:showBubbleSize val="0"/>
        </c:dLbls>
        <c:marker val="1"/>
        <c:smooth val="0"/>
        <c:axId val="36468992"/>
        <c:axId val="36471168"/>
      </c:lineChart>
      <c:catAx>
        <c:axId val="36468992"/>
        <c:scaling>
          <c:orientation val="minMax"/>
        </c:scaling>
        <c:delete val="0"/>
        <c:axPos val="b"/>
        <c:numFmt formatCode="General" sourceLinked="1"/>
        <c:majorTickMark val="out"/>
        <c:minorTickMark val="none"/>
        <c:tickLblPos val="nextTo"/>
        <c:txPr>
          <a:bodyPr rot="-1380000"/>
          <a:lstStyle/>
          <a:p>
            <a:pPr>
              <a:defRPr sz="1600" b="0" baseline="0">
                <a:latin typeface="Calibri" panose="020F0502020204030204" pitchFamily="34" charset="0"/>
              </a:defRPr>
            </a:pPr>
            <a:endParaRPr lang="en-US"/>
          </a:p>
        </c:txPr>
        <c:crossAx val="36471168"/>
        <c:crosses val="autoZero"/>
        <c:auto val="1"/>
        <c:lblAlgn val="ctr"/>
        <c:lblOffset val="100"/>
        <c:noMultiLvlLbl val="0"/>
      </c:catAx>
      <c:valAx>
        <c:axId val="36471168"/>
        <c:scaling>
          <c:orientation val="minMax"/>
          <c:max val="25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296296296296294E-3"/>
              <c:y val="0.217714591231651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6468992"/>
        <c:crosses val="autoZero"/>
        <c:crossBetween val="between"/>
        <c:majorUnit val="5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2768542821036"/>
          <c:y val="0.12689826966073683"/>
          <c:w val="0.79287231457178964"/>
          <c:h val="0.70306527656265194"/>
        </c:manualLayout>
      </c:layout>
      <c:barChart>
        <c:barDir val="col"/>
        <c:grouping val="clustered"/>
        <c:varyColors val="0"/>
        <c:ser>
          <c:idx val="0"/>
          <c:order val="0"/>
          <c:tx>
            <c:strRef>
              <c:f>Sheet1!$B$1</c:f>
              <c:strCache>
                <c:ptCount val="1"/>
                <c:pt idx="0">
                  <c:v>Women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1CF-465A-8FDA-C779338209DA}"/>
              </c:ext>
            </c:extLst>
          </c:dPt>
          <c:dPt>
            <c:idx val="1"/>
            <c:invertIfNegative val="0"/>
            <c:bubble3D val="0"/>
            <c:extLst>
              <c:ext xmlns:c16="http://schemas.microsoft.com/office/drawing/2014/chart" uri="{C3380CC4-5D6E-409C-BE32-E72D297353CC}">
                <c16:uniqueId val="{00000001-B1CF-465A-8FDA-C779338209DA}"/>
              </c:ext>
            </c:extLst>
          </c:dPt>
          <c:dPt>
            <c:idx val="2"/>
            <c:invertIfNegative val="0"/>
            <c:bubble3D val="0"/>
            <c:extLst>
              <c:ext xmlns:c16="http://schemas.microsoft.com/office/drawing/2014/chart" uri="{C3380CC4-5D6E-409C-BE32-E72D297353CC}">
                <c16:uniqueId val="{00000002-B1CF-465A-8FDA-C779338209DA}"/>
              </c:ext>
            </c:extLst>
          </c:dPt>
          <c:dPt>
            <c:idx val="3"/>
            <c:invertIfNegative val="0"/>
            <c:bubble3D val="0"/>
            <c:extLst>
              <c:ext xmlns:c16="http://schemas.microsoft.com/office/drawing/2014/chart" uri="{C3380CC4-5D6E-409C-BE32-E72D297353CC}">
                <c16:uniqueId val="{00000003-B1CF-465A-8FDA-C779338209DA}"/>
              </c:ext>
            </c:extLst>
          </c:dPt>
          <c:cat>
            <c:strRef>
              <c:f>Sheet1!$A$2:$A$6</c:f>
              <c:strCache>
                <c:ptCount val="5"/>
                <c:pt idx="0">
                  <c:v>Total</c:v>
                </c:pt>
                <c:pt idx="1">
                  <c:v>White</c:v>
                </c:pt>
                <c:pt idx="2">
                  <c:v>Black</c:v>
                </c:pt>
                <c:pt idx="3">
                  <c:v>API</c:v>
                </c:pt>
                <c:pt idx="4">
                  <c:v>Hispanic</c:v>
                </c:pt>
              </c:strCache>
            </c:strRef>
          </c:cat>
          <c:val>
            <c:numRef>
              <c:f>Sheet1!$B$2:$B$6</c:f>
              <c:numCache>
                <c:formatCode>General</c:formatCode>
                <c:ptCount val="5"/>
                <c:pt idx="0">
                  <c:v>65.099999999999994</c:v>
                </c:pt>
                <c:pt idx="1">
                  <c:v>41.8</c:v>
                </c:pt>
                <c:pt idx="2">
                  <c:v>215.6</c:v>
                </c:pt>
                <c:pt idx="3">
                  <c:v>34</c:v>
                </c:pt>
                <c:pt idx="4">
                  <c:v>75.900000000000006</c:v>
                </c:pt>
              </c:numCache>
            </c:numRef>
          </c:val>
          <c:extLst>
            <c:ext xmlns:c16="http://schemas.microsoft.com/office/drawing/2014/chart" uri="{C3380CC4-5D6E-409C-BE32-E72D297353CC}">
              <c16:uniqueId val="{00000004-B1CF-465A-8FDA-C779338209DA}"/>
            </c:ext>
          </c:extLst>
        </c:ser>
        <c:dLbls>
          <c:showLegendKey val="0"/>
          <c:showVal val="0"/>
          <c:showCatName val="0"/>
          <c:showSerName val="0"/>
          <c:showPercent val="0"/>
          <c:showBubbleSize val="0"/>
        </c:dLbls>
        <c:gapWidth val="150"/>
        <c:axId val="36389248"/>
        <c:axId val="36390784"/>
      </c:barChart>
      <c:catAx>
        <c:axId val="36389248"/>
        <c:scaling>
          <c:orientation val="minMax"/>
        </c:scaling>
        <c:delete val="0"/>
        <c:axPos val="b"/>
        <c:minorGridlines>
          <c:spPr>
            <a:ln>
              <a:noFill/>
            </a:ln>
          </c:spPr>
        </c:minorGridlines>
        <c:numFmt formatCode="General" sourceLinked="0"/>
        <c:majorTickMark val="out"/>
        <c:minorTickMark val="none"/>
        <c:tickLblPos val="nextTo"/>
        <c:txPr>
          <a:bodyPr rot="-1380000"/>
          <a:lstStyle/>
          <a:p>
            <a:pPr>
              <a:defRPr sz="1600" b="0">
                <a:solidFill>
                  <a:schemeClr val="tx1"/>
                </a:solidFill>
                <a:latin typeface="Calibri" panose="020F0502020204030204" pitchFamily="34" charset="0"/>
              </a:defRPr>
            </a:pPr>
            <a:endParaRPr lang="en-US"/>
          </a:p>
        </c:txPr>
        <c:crossAx val="36390784"/>
        <c:crosses val="autoZero"/>
        <c:auto val="1"/>
        <c:lblAlgn val="ctr"/>
        <c:lblOffset val="100"/>
        <c:noMultiLvlLbl val="0"/>
      </c:catAx>
      <c:valAx>
        <c:axId val="36390784"/>
        <c:scaling>
          <c:orientation val="minMax"/>
          <c:max val="25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1257898318265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6389248"/>
        <c:crosses val="autoZero"/>
        <c:crossBetween val="between"/>
        <c:majorUnit val="50"/>
      </c:valAx>
    </c:plotArea>
    <c:legend>
      <c:legendPos val="t"/>
      <c:layout>
        <c:manualLayout>
          <c:xMode val="edge"/>
          <c:yMode val="edge"/>
          <c:x val="5.2469135802469133E-2"/>
          <c:y val="0"/>
          <c:w val="0.90961845047146883"/>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21199086225333"/>
          <c:y val="0.12602969767667929"/>
          <c:w val="0.7351501895596384"/>
          <c:h val="0.70225017011762414"/>
        </c:manualLayout>
      </c:layout>
      <c:lineChart>
        <c:grouping val="standard"/>
        <c:varyColors val="0"/>
        <c:ser>
          <c:idx val="3"/>
          <c:order val="0"/>
          <c:tx>
            <c:strRef>
              <c:f>Sheet1!$B$1</c:f>
              <c:strCache>
                <c:ptCount val="1"/>
                <c:pt idx="0">
                  <c:v>Men</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490.27</c:v>
                </c:pt>
                <c:pt idx="1">
                  <c:v>461.19</c:v>
                </c:pt>
                <c:pt idx="2">
                  <c:v>443.83</c:v>
                </c:pt>
                <c:pt idx="3">
                  <c:v>519.02</c:v>
                </c:pt>
                <c:pt idx="4">
                  <c:v>514.84</c:v>
                </c:pt>
                <c:pt idx="5">
                  <c:v>478.32</c:v>
                </c:pt>
                <c:pt idx="6">
                  <c:v>466.03</c:v>
                </c:pt>
                <c:pt idx="7">
                  <c:v>452.95</c:v>
                </c:pt>
              </c:numCache>
            </c:numRef>
          </c:val>
          <c:smooth val="0"/>
          <c:extLst>
            <c:ext xmlns:c16="http://schemas.microsoft.com/office/drawing/2014/chart" uri="{C3380CC4-5D6E-409C-BE32-E72D297353CC}">
              <c16:uniqueId val="{00000000-E102-4A2B-BE79-0D508D60171C}"/>
            </c:ext>
          </c:extLst>
        </c:ser>
        <c:ser>
          <c:idx val="0"/>
          <c:order val="1"/>
          <c:tx>
            <c:strRef>
              <c:f>Sheet1!$C$1</c:f>
              <c:strCache>
                <c:ptCount val="1"/>
                <c:pt idx="0">
                  <c:v>Women</c:v>
                </c:pt>
              </c:strCache>
            </c:strRef>
          </c:tx>
          <c:spPr>
            <a:ln w="25400">
              <a:solidFill>
                <a:srgbClr val="0072C6"/>
              </a:solidFill>
            </a:ln>
          </c:spPr>
          <c:marker>
            <c:symbol val="square"/>
            <c:size val="7"/>
            <c:spPr>
              <a:solidFill>
                <a:srgbClr val="0072C6"/>
              </a:solidFill>
              <a:ln>
                <a:no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pt idx="0">
                  <c:v>616.09</c:v>
                </c:pt>
                <c:pt idx="1">
                  <c:v>580.04</c:v>
                </c:pt>
                <c:pt idx="2">
                  <c:v>554.97</c:v>
                </c:pt>
                <c:pt idx="3">
                  <c:v>633.09</c:v>
                </c:pt>
                <c:pt idx="4">
                  <c:v>643.24</c:v>
                </c:pt>
                <c:pt idx="5">
                  <c:v>602.99</c:v>
                </c:pt>
                <c:pt idx="6">
                  <c:v>597.83000000000004</c:v>
                </c:pt>
                <c:pt idx="7">
                  <c:v>560.48</c:v>
                </c:pt>
              </c:numCache>
            </c:numRef>
          </c:val>
          <c:smooth val="0"/>
          <c:extLst>
            <c:ext xmlns:c16="http://schemas.microsoft.com/office/drawing/2014/chart" uri="{C3380CC4-5D6E-409C-BE32-E72D297353CC}">
              <c16:uniqueId val="{00000001-E102-4A2B-BE79-0D508D60171C}"/>
            </c:ext>
          </c:extLst>
        </c:ser>
        <c:dLbls>
          <c:showLegendKey val="0"/>
          <c:showVal val="0"/>
          <c:showCatName val="0"/>
          <c:showSerName val="0"/>
          <c:showPercent val="0"/>
          <c:showBubbleSize val="0"/>
        </c:dLbls>
        <c:marker val="1"/>
        <c:smooth val="0"/>
        <c:axId val="36586240"/>
        <c:axId val="36588160"/>
      </c:lineChart>
      <c:catAx>
        <c:axId val="36586240"/>
        <c:scaling>
          <c:orientation val="minMax"/>
        </c:scaling>
        <c:delete val="0"/>
        <c:axPos val="b"/>
        <c:numFmt formatCode="General" sourceLinked="1"/>
        <c:majorTickMark val="out"/>
        <c:minorTickMark val="none"/>
        <c:tickLblPos val="nextTo"/>
        <c:txPr>
          <a:bodyPr rot="-2460000"/>
          <a:lstStyle/>
          <a:p>
            <a:pPr>
              <a:defRPr sz="1600" b="0" baseline="0">
                <a:latin typeface="Calibri" panose="020F0502020204030204" pitchFamily="34" charset="0"/>
              </a:defRPr>
            </a:pPr>
            <a:endParaRPr lang="en-US"/>
          </a:p>
        </c:txPr>
        <c:crossAx val="36588160"/>
        <c:crosses val="autoZero"/>
        <c:auto val="1"/>
        <c:lblAlgn val="ctr"/>
        <c:lblOffset val="100"/>
        <c:noMultiLvlLbl val="0"/>
      </c:catAx>
      <c:valAx>
        <c:axId val="36588160"/>
        <c:scaling>
          <c:orientation val="minMax"/>
          <c:max val="1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296296296296294E-3"/>
              <c:y val="0.1775911344415281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6586240"/>
        <c:crosses val="autoZero"/>
        <c:crossBetween val="between"/>
        <c:majorUnit val="10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46101876154369"/>
          <c:y val="0.12689826966073683"/>
          <c:w val="0.75953898123845631"/>
          <c:h val="0.70306527656265194"/>
        </c:manualLayout>
      </c:layout>
      <c:barChart>
        <c:barDir val="col"/>
        <c:grouping val="clustered"/>
        <c:varyColors val="0"/>
        <c:ser>
          <c:idx val="0"/>
          <c:order val="0"/>
          <c:tx>
            <c:strRef>
              <c:f>Sheet1!$B$1</c:f>
              <c:strCache>
                <c:ptCount val="1"/>
                <c:pt idx="0">
                  <c:v>Women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9CD-428C-B2C1-B03C42DD6E91}"/>
              </c:ext>
            </c:extLst>
          </c:dPt>
          <c:dPt>
            <c:idx val="1"/>
            <c:invertIfNegative val="0"/>
            <c:bubble3D val="0"/>
            <c:extLst>
              <c:ext xmlns:c16="http://schemas.microsoft.com/office/drawing/2014/chart" uri="{C3380CC4-5D6E-409C-BE32-E72D297353CC}">
                <c16:uniqueId val="{00000001-29CD-428C-B2C1-B03C42DD6E91}"/>
              </c:ext>
            </c:extLst>
          </c:dPt>
          <c:dPt>
            <c:idx val="2"/>
            <c:invertIfNegative val="0"/>
            <c:bubble3D val="0"/>
            <c:extLst>
              <c:ext xmlns:c16="http://schemas.microsoft.com/office/drawing/2014/chart" uri="{C3380CC4-5D6E-409C-BE32-E72D297353CC}">
                <c16:uniqueId val="{00000002-29CD-428C-B2C1-B03C42DD6E91}"/>
              </c:ext>
            </c:extLst>
          </c:dPt>
          <c:dPt>
            <c:idx val="3"/>
            <c:invertIfNegative val="0"/>
            <c:bubble3D val="0"/>
            <c:extLst>
              <c:ext xmlns:c16="http://schemas.microsoft.com/office/drawing/2014/chart" uri="{C3380CC4-5D6E-409C-BE32-E72D297353CC}">
                <c16:uniqueId val="{00000003-29CD-428C-B2C1-B03C42DD6E91}"/>
              </c:ext>
            </c:extLst>
          </c:dPt>
          <c:cat>
            <c:strRef>
              <c:f>Sheet1!$A$2:$A$6</c:f>
              <c:strCache>
                <c:ptCount val="5"/>
                <c:pt idx="0">
                  <c:v>Total</c:v>
                </c:pt>
                <c:pt idx="1">
                  <c:v>White </c:v>
                </c:pt>
                <c:pt idx="2">
                  <c:v>Black</c:v>
                </c:pt>
                <c:pt idx="3">
                  <c:v>API</c:v>
                </c:pt>
                <c:pt idx="4">
                  <c:v>Hispanic</c:v>
                </c:pt>
              </c:strCache>
            </c:strRef>
          </c:cat>
          <c:val>
            <c:numRef>
              <c:f>Sheet1!$B$2:$B$6</c:f>
              <c:numCache>
                <c:formatCode>General</c:formatCode>
                <c:ptCount val="5"/>
                <c:pt idx="0">
                  <c:v>537.6</c:v>
                </c:pt>
                <c:pt idx="1">
                  <c:v>512.79999999999995</c:v>
                </c:pt>
                <c:pt idx="2">
                  <c:v>906</c:v>
                </c:pt>
                <c:pt idx="3">
                  <c:v>139.9</c:v>
                </c:pt>
                <c:pt idx="4">
                  <c:v>424.9</c:v>
                </c:pt>
              </c:numCache>
            </c:numRef>
          </c:val>
          <c:extLst>
            <c:ext xmlns:c16="http://schemas.microsoft.com/office/drawing/2014/chart" uri="{C3380CC4-5D6E-409C-BE32-E72D297353CC}">
              <c16:uniqueId val="{00000004-29CD-428C-B2C1-B03C42DD6E91}"/>
            </c:ext>
          </c:extLst>
        </c:ser>
        <c:dLbls>
          <c:showLegendKey val="0"/>
          <c:showVal val="0"/>
          <c:showCatName val="0"/>
          <c:showSerName val="0"/>
          <c:showPercent val="0"/>
          <c:showBubbleSize val="0"/>
        </c:dLbls>
        <c:gapWidth val="150"/>
        <c:axId val="36514432"/>
        <c:axId val="36524416"/>
      </c:barChart>
      <c:catAx>
        <c:axId val="36514432"/>
        <c:scaling>
          <c:orientation val="minMax"/>
        </c:scaling>
        <c:delete val="0"/>
        <c:axPos val="b"/>
        <c:minorGridlines>
          <c:spPr>
            <a:ln>
              <a:noFill/>
            </a:ln>
          </c:spPr>
        </c:minorGridlines>
        <c:numFmt formatCode="General" sourceLinked="0"/>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36524416"/>
        <c:crosses val="autoZero"/>
        <c:auto val="1"/>
        <c:lblAlgn val="ctr"/>
        <c:lblOffset val="100"/>
        <c:noMultiLvlLbl val="0"/>
      </c:catAx>
      <c:valAx>
        <c:axId val="36524416"/>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1773072810343151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6514432"/>
        <c:crosses val="autoZero"/>
        <c:crossBetween val="between"/>
        <c:majorUnit val="100"/>
      </c:valAx>
    </c:plotArea>
    <c:legend>
      <c:legendPos val="t"/>
      <c:layout>
        <c:manualLayout>
          <c:xMode val="edge"/>
          <c:yMode val="edge"/>
          <c:x val="5.5555638092408259E-2"/>
          <c:y val="1.8517606087367483E-3"/>
          <c:w val="0.88801351219986391"/>
          <c:h val="8.578035384465829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Sheet1!$D$1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n=182</c:v>
                </c:pt>
              </c:strCache>
            </c:strRef>
          </c:cat>
          <c:val>
            <c:numRef>
              <c:f>Sheet1!$D$2</c:f>
              <c:numCache>
                <c:formatCode>General</c:formatCode>
                <c:ptCount val="1"/>
                <c:pt idx="0">
                  <c:v>12</c:v>
                </c:pt>
              </c:numCache>
            </c:numRef>
          </c:val>
          <c:extLst>
            <c:ext xmlns:c16="http://schemas.microsoft.com/office/drawing/2014/chart" uri="{C3380CC4-5D6E-409C-BE32-E72D297353CC}">
              <c16:uniqueId val="{00000000-A99B-42F7-BD13-A8164869990B}"/>
            </c:ext>
          </c:extLst>
        </c:ser>
        <c:ser>
          <c:idx val="1"/>
          <c:order val="1"/>
          <c:tx>
            <c:strRef>
              <c:f>Sheet1!$C$1</c:f>
              <c:strCache>
                <c:ptCount val="1"/>
                <c:pt idx="0">
                  <c:v>No Change</c:v>
                </c:pt>
              </c:strCache>
            </c:strRef>
          </c:tx>
          <c:spPr>
            <a:solidFill>
              <a:srgbClr val="0072C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9B-42F7-BD13-A8164869990B}"/>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n=182</c:v>
                </c:pt>
              </c:strCache>
            </c:strRef>
          </c:cat>
          <c:val>
            <c:numRef>
              <c:f>Sheet1!$C$2</c:f>
              <c:numCache>
                <c:formatCode>General</c:formatCode>
                <c:ptCount val="1"/>
                <c:pt idx="0">
                  <c:v>161</c:v>
                </c:pt>
              </c:numCache>
            </c:numRef>
          </c:val>
          <c:extLst>
            <c:ext xmlns:c16="http://schemas.microsoft.com/office/drawing/2014/chart" uri="{C3380CC4-5D6E-409C-BE32-E72D297353CC}">
              <c16:uniqueId val="{00000002-A99B-42F7-BD13-A8164869990B}"/>
            </c:ext>
          </c:extLst>
        </c:ser>
        <c:ser>
          <c:idx val="0"/>
          <c:order val="2"/>
          <c:tx>
            <c:strRef>
              <c:f>Sheet1!$B$1</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n=182</c:v>
                </c:pt>
              </c:strCache>
            </c:strRef>
          </c:cat>
          <c:val>
            <c:numRef>
              <c:f>Sheet1!$B$2</c:f>
              <c:numCache>
                <c:formatCode>General</c:formatCode>
                <c:ptCount val="1"/>
                <c:pt idx="0">
                  <c:v>9</c:v>
                </c:pt>
              </c:numCache>
            </c:numRef>
          </c:val>
          <c:extLst>
            <c:ext xmlns:c16="http://schemas.microsoft.com/office/drawing/2014/chart" uri="{C3380CC4-5D6E-409C-BE32-E72D297353CC}">
              <c16:uniqueId val="{00000003-A99B-42F7-BD13-A8164869990B}"/>
            </c:ext>
          </c:extLst>
        </c:ser>
        <c:dLbls>
          <c:showLegendKey val="0"/>
          <c:showVal val="1"/>
          <c:showCatName val="0"/>
          <c:showSerName val="0"/>
          <c:showPercent val="0"/>
          <c:showBubbleSize val="0"/>
        </c:dLbls>
        <c:gapWidth val="150"/>
        <c:overlap val="100"/>
        <c:axId val="33744384"/>
        <c:axId val="33745920"/>
      </c:barChart>
      <c:catAx>
        <c:axId val="3374438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33745920"/>
        <c:crosses val="autoZero"/>
        <c:auto val="1"/>
        <c:lblAlgn val="ctr"/>
        <c:lblOffset val="100"/>
        <c:tickLblSkip val="1"/>
        <c:tickMarkSkip val="1"/>
        <c:noMultiLvlLbl val="0"/>
      </c:catAx>
      <c:valAx>
        <c:axId val="3374592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33744384"/>
        <c:crosses val="autoZero"/>
        <c:crossBetween val="between"/>
        <c:majorUnit val="0.2"/>
      </c:valAx>
    </c:plotArea>
    <c:legend>
      <c:legendPos val="t"/>
      <c:layout>
        <c:manualLayout>
          <c:xMode val="edge"/>
          <c:yMode val="edge"/>
          <c:x val="0.16510960435501118"/>
          <c:y val="0"/>
          <c:w val="0.66740728589481868"/>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97941576747352"/>
          <c:y val="0.12602969767667929"/>
          <c:w val="0.86973899095946339"/>
          <c:h val="0.77632424419169821"/>
        </c:manualLayout>
      </c:layout>
      <c:lineChart>
        <c:grouping val="standard"/>
        <c:varyColors val="0"/>
        <c:ser>
          <c:idx val="3"/>
          <c:order val="0"/>
          <c:tx>
            <c:strRef>
              <c:f>Sheet1!$B$1</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2007</c:v>
                </c:pt>
                <c:pt idx="1">
                  <c:v>2008</c:v>
                </c:pt>
                <c:pt idx="2">
                  <c:v>2009</c:v>
                </c:pt>
                <c:pt idx="3">
                  <c:v>2010</c:v>
                </c:pt>
                <c:pt idx="4">
                  <c:v>2011</c:v>
                </c:pt>
              </c:numCache>
            </c:numRef>
          </c:cat>
          <c:val>
            <c:numRef>
              <c:f>Sheet1!$B$2:$B$6</c:f>
              <c:numCache>
                <c:formatCode>General</c:formatCode>
                <c:ptCount val="5"/>
                <c:pt idx="0">
                  <c:v>1613.4</c:v>
                </c:pt>
                <c:pt idx="1">
                  <c:v>1722.4</c:v>
                </c:pt>
                <c:pt idx="2">
                  <c:v>1821.9</c:v>
                </c:pt>
                <c:pt idx="3">
                  <c:v>1881.9</c:v>
                </c:pt>
                <c:pt idx="4">
                  <c:v>1928.6</c:v>
                </c:pt>
              </c:numCache>
            </c:numRef>
          </c:val>
          <c:smooth val="0"/>
          <c:extLst>
            <c:ext xmlns:c16="http://schemas.microsoft.com/office/drawing/2014/chart" uri="{C3380CC4-5D6E-409C-BE32-E72D297353CC}">
              <c16:uniqueId val="{00000000-0595-422C-A077-BE70E220DC7B}"/>
            </c:ext>
          </c:extLst>
        </c:ser>
        <c:ser>
          <c:idx val="0"/>
          <c:order val="1"/>
          <c:tx>
            <c:strRef>
              <c:f>Sheet1!$C$1</c:f>
              <c:strCache>
                <c:ptCount val="1"/>
                <c:pt idx="0">
                  <c:v>Female</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2007</c:v>
                </c:pt>
                <c:pt idx="1">
                  <c:v>2008</c:v>
                </c:pt>
                <c:pt idx="2">
                  <c:v>2009</c:v>
                </c:pt>
                <c:pt idx="3">
                  <c:v>2010</c:v>
                </c:pt>
                <c:pt idx="4">
                  <c:v>2011</c:v>
                </c:pt>
              </c:numCache>
            </c:numRef>
          </c:cat>
          <c:val>
            <c:numRef>
              <c:f>Sheet1!$C$2:$C$6</c:f>
              <c:numCache>
                <c:formatCode>General</c:formatCode>
                <c:ptCount val="5"/>
                <c:pt idx="0">
                  <c:v>1444.8</c:v>
                </c:pt>
                <c:pt idx="1">
                  <c:v>1528.5</c:v>
                </c:pt>
                <c:pt idx="2">
                  <c:v>1556.7</c:v>
                </c:pt>
                <c:pt idx="3">
                  <c:v>1599.4</c:v>
                </c:pt>
                <c:pt idx="4">
                  <c:v>1609.1</c:v>
                </c:pt>
              </c:numCache>
            </c:numRef>
          </c:val>
          <c:smooth val="0"/>
          <c:extLst>
            <c:ext xmlns:c16="http://schemas.microsoft.com/office/drawing/2014/chart" uri="{C3380CC4-5D6E-409C-BE32-E72D297353CC}">
              <c16:uniqueId val="{00000001-0595-422C-A077-BE70E220DC7B}"/>
            </c:ext>
          </c:extLst>
        </c:ser>
        <c:dLbls>
          <c:showLegendKey val="0"/>
          <c:showVal val="0"/>
          <c:showCatName val="0"/>
          <c:showSerName val="0"/>
          <c:showPercent val="0"/>
          <c:showBubbleSize val="0"/>
        </c:dLbls>
        <c:marker val="1"/>
        <c:smooth val="0"/>
        <c:axId val="36556160"/>
        <c:axId val="37045760"/>
      </c:lineChart>
      <c:catAx>
        <c:axId val="365561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7045760"/>
        <c:crosses val="autoZero"/>
        <c:auto val="1"/>
        <c:lblAlgn val="ctr"/>
        <c:lblOffset val="100"/>
        <c:noMultiLvlLbl val="0"/>
      </c:catAx>
      <c:valAx>
        <c:axId val="37045760"/>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2146281714785651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6556160"/>
        <c:crosses val="autoZero"/>
        <c:crossBetween val="between"/>
        <c:majorUnit val="20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56829007485176"/>
          <c:y val="0.12602969767667929"/>
          <c:w val="0.81131671041119857"/>
          <c:h val="0.7022501701176241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Sheet1!$B$2:$B$14</c:f>
              <c:numCache>
                <c:formatCode>0.0</c:formatCode>
                <c:ptCount val="13"/>
                <c:pt idx="0">
                  <c:v>102.36</c:v>
                </c:pt>
                <c:pt idx="1">
                  <c:v>98.3</c:v>
                </c:pt>
                <c:pt idx="2">
                  <c:v>91.76</c:v>
                </c:pt>
                <c:pt idx="3">
                  <c:v>85.15</c:v>
                </c:pt>
                <c:pt idx="4">
                  <c:v>79.930000000000007</c:v>
                </c:pt>
                <c:pt idx="5">
                  <c:v>74.680000000000007</c:v>
                </c:pt>
                <c:pt idx="6">
                  <c:v>69.95</c:v>
                </c:pt>
                <c:pt idx="7">
                  <c:v>64.97</c:v>
                </c:pt>
                <c:pt idx="8">
                  <c:v>57.92</c:v>
                </c:pt>
                <c:pt idx="9">
                  <c:v>52.98</c:v>
                </c:pt>
                <c:pt idx="10">
                  <c:v>50.22</c:v>
                </c:pt>
                <c:pt idx="11">
                  <c:v>48.66</c:v>
                </c:pt>
                <c:pt idx="12">
                  <c:v>47.63</c:v>
                </c:pt>
              </c:numCache>
            </c:numRef>
          </c:val>
          <c:smooth val="0"/>
          <c:extLst>
            <c:ext xmlns:c16="http://schemas.microsoft.com/office/drawing/2014/chart" uri="{C3380CC4-5D6E-409C-BE32-E72D297353CC}">
              <c16:uniqueId val="{00000000-A75A-443B-8C49-1C8E243880BF}"/>
            </c:ext>
          </c:extLst>
        </c:ser>
        <c:ser>
          <c:idx val="0"/>
          <c:order val="1"/>
          <c:tx>
            <c:strRef>
              <c:f>Sheet1!$C$1</c:f>
              <c:strCache>
                <c:ptCount val="1"/>
                <c:pt idx="0">
                  <c:v>Men</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Sheet1!$C$2:$C$14</c:f>
              <c:numCache>
                <c:formatCode>0.0</c:formatCode>
                <c:ptCount val="13"/>
                <c:pt idx="0">
                  <c:v>93.96</c:v>
                </c:pt>
                <c:pt idx="1">
                  <c:v>89.2</c:v>
                </c:pt>
                <c:pt idx="2">
                  <c:v>82.02</c:v>
                </c:pt>
                <c:pt idx="3">
                  <c:v>75.81</c:v>
                </c:pt>
                <c:pt idx="4">
                  <c:v>71.72</c:v>
                </c:pt>
                <c:pt idx="5">
                  <c:v>68.45</c:v>
                </c:pt>
                <c:pt idx="6">
                  <c:v>60.81</c:v>
                </c:pt>
                <c:pt idx="7">
                  <c:v>58.93</c:v>
                </c:pt>
                <c:pt idx="8">
                  <c:v>52.3</c:v>
                </c:pt>
                <c:pt idx="9">
                  <c:v>48</c:v>
                </c:pt>
                <c:pt idx="10">
                  <c:v>45.11</c:v>
                </c:pt>
                <c:pt idx="11">
                  <c:v>44.11</c:v>
                </c:pt>
                <c:pt idx="12">
                  <c:v>43.04</c:v>
                </c:pt>
              </c:numCache>
            </c:numRef>
          </c:val>
          <c:smooth val="0"/>
          <c:extLst>
            <c:ext xmlns:c16="http://schemas.microsoft.com/office/drawing/2014/chart" uri="{C3380CC4-5D6E-409C-BE32-E72D297353CC}">
              <c16:uniqueId val="{00000001-A75A-443B-8C49-1C8E243880BF}"/>
            </c:ext>
          </c:extLst>
        </c:ser>
        <c:ser>
          <c:idx val="2"/>
          <c:order val="2"/>
          <c:tx>
            <c:strRef>
              <c:f>Sheet1!$D$1</c:f>
              <c:strCache>
                <c:ptCount val="1"/>
                <c:pt idx="0">
                  <c:v>Women</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Sheet1!$D$2:$D$14</c:f>
              <c:numCache>
                <c:formatCode>0.0</c:formatCode>
                <c:ptCount val="13"/>
                <c:pt idx="0">
                  <c:v>125.43</c:v>
                </c:pt>
                <c:pt idx="1">
                  <c:v>124</c:v>
                </c:pt>
                <c:pt idx="2">
                  <c:v>114.57</c:v>
                </c:pt>
                <c:pt idx="3">
                  <c:v>106.06</c:v>
                </c:pt>
                <c:pt idx="4">
                  <c:v>99.23</c:v>
                </c:pt>
                <c:pt idx="5">
                  <c:v>91.06</c:v>
                </c:pt>
                <c:pt idx="6">
                  <c:v>84.76</c:v>
                </c:pt>
                <c:pt idx="7">
                  <c:v>76.36</c:v>
                </c:pt>
                <c:pt idx="8">
                  <c:v>68.989999999999995</c:v>
                </c:pt>
                <c:pt idx="9">
                  <c:v>60.68</c:v>
                </c:pt>
                <c:pt idx="10">
                  <c:v>57.78</c:v>
                </c:pt>
                <c:pt idx="11">
                  <c:v>55.99</c:v>
                </c:pt>
                <c:pt idx="12">
                  <c:v>54.26</c:v>
                </c:pt>
              </c:numCache>
            </c:numRef>
          </c:val>
          <c:smooth val="0"/>
          <c:extLst>
            <c:ext xmlns:c16="http://schemas.microsoft.com/office/drawing/2014/chart" uri="{C3380CC4-5D6E-409C-BE32-E72D297353CC}">
              <c16:uniqueId val="{00000002-A75A-443B-8C49-1C8E243880BF}"/>
            </c:ext>
          </c:extLst>
        </c:ser>
        <c:dLbls>
          <c:showLegendKey val="0"/>
          <c:showVal val="0"/>
          <c:showCatName val="0"/>
          <c:showSerName val="0"/>
          <c:showPercent val="0"/>
          <c:showBubbleSize val="0"/>
        </c:dLbls>
        <c:marker val="1"/>
        <c:smooth val="0"/>
        <c:axId val="37338496"/>
        <c:axId val="37348864"/>
      </c:lineChart>
      <c:catAx>
        <c:axId val="37338496"/>
        <c:scaling>
          <c:orientation val="minMax"/>
        </c:scaling>
        <c:delete val="0"/>
        <c:axPos val="b"/>
        <c:numFmt formatCode="General" sourceLinked="1"/>
        <c:majorTickMark val="out"/>
        <c:minorTickMark val="none"/>
        <c:tickLblPos val="nextTo"/>
        <c:txPr>
          <a:bodyPr rot="-4440000"/>
          <a:lstStyle/>
          <a:p>
            <a:pPr>
              <a:defRPr sz="1600" b="0" baseline="0">
                <a:latin typeface="Calibri" panose="020F0502020204030204" pitchFamily="34" charset="0"/>
              </a:defRPr>
            </a:pPr>
            <a:endParaRPr lang="en-US"/>
          </a:p>
        </c:txPr>
        <c:crossAx val="37348864"/>
        <c:crosses val="autoZero"/>
        <c:auto val="1"/>
        <c:lblAlgn val="ctr"/>
        <c:lblOffset val="100"/>
        <c:noMultiLvlLbl val="0"/>
      </c:catAx>
      <c:valAx>
        <c:axId val="37348864"/>
        <c:scaling>
          <c:orientation val="minMax"/>
          <c:max val="150"/>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600" b="1" i="0" baseline="0" dirty="0" smtClean="0">
                    <a:effectLst/>
                  </a:rPr>
                  <a:t>Rate per 1,000 Admissions </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endParaRPr lang="en-US" sz="1600" dirty="0"/>
              </a:p>
            </c:rich>
          </c:tx>
          <c:layout>
            <c:manualLayout>
              <c:xMode val="edge"/>
              <c:yMode val="edge"/>
              <c:x val="0"/>
              <c:y val="0.226973850490910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7338496"/>
        <c:crosses val="autoZero"/>
        <c:crossBetween val="between"/>
        <c:majorUnit val="25"/>
      </c:valAx>
    </c:plotArea>
    <c:legend>
      <c:legendPos val="t"/>
      <c:layout>
        <c:manualLayout>
          <c:xMode val="edge"/>
          <c:yMode val="edge"/>
          <c:x val="8.19954797317002E-3"/>
          <c:y val="1.1675185338674747E-3"/>
          <c:w val="0.99127867697093419"/>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04126567512396"/>
          <c:y val="0.12689826966073686"/>
          <c:w val="0.79595873432487607"/>
          <c:h val="0.70306527656265194"/>
        </c:manualLayout>
      </c:layout>
      <c:barChart>
        <c:barDir val="col"/>
        <c:grouping val="clustered"/>
        <c:varyColors val="0"/>
        <c:ser>
          <c:idx val="0"/>
          <c:order val="0"/>
          <c:tx>
            <c:strRef>
              <c:f>Sheet1!$B$1</c:f>
              <c:strCache>
                <c:ptCount val="1"/>
                <c:pt idx="0">
                  <c:v>Women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85D-4D6A-9BE4-CEDE9A4CA256}"/>
              </c:ext>
            </c:extLst>
          </c:dPt>
          <c:dPt>
            <c:idx val="1"/>
            <c:invertIfNegative val="0"/>
            <c:bubble3D val="0"/>
            <c:extLst>
              <c:ext xmlns:c16="http://schemas.microsoft.com/office/drawing/2014/chart" uri="{C3380CC4-5D6E-409C-BE32-E72D297353CC}">
                <c16:uniqueId val="{00000001-785D-4D6A-9BE4-CEDE9A4CA256}"/>
              </c:ext>
            </c:extLst>
          </c:dPt>
          <c:dPt>
            <c:idx val="2"/>
            <c:invertIfNegative val="0"/>
            <c:bubble3D val="0"/>
            <c:extLst>
              <c:ext xmlns:c16="http://schemas.microsoft.com/office/drawing/2014/chart" uri="{C3380CC4-5D6E-409C-BE32-E72D297353CC}">
                <c16:uniqueId val="{00000002-785D-4D6A-9BE4-CEDE9A4CA256}"/>
              </c:ext>
            </c:extLst>
          </c:dPt>
          <c:dPt>
            <c:idx val="3"/>
            <c:invertIfNegative val="0"/>
            <c:bubble3D val="0"/>
            <c:extLst>
              <c:ext xmlns:c16="http://schemas.microsoft.com/office/drawing/2014/chart" uri="{C3380CC4-5D6E-409C-BE32-E72D297353CC}">
                <c16:uniqueId val="{00000003-785D-4D6A-9BE4-CEDE9A4CA256}"/>
              </c:ext>
            </c:extLst>
          </c:dPt>
          <c:cat>
            <c:strRef>
              <c:f>Sheet1!$A$2:$A$6</c:f>
              <c:strCache>
                <c:ptCount val="5"/>
                <c:pt idx="0">
                  <c:v>Total</c:v>
                </c:pt>
                <c:pt idx="1">
                  <c:v>White</c:v>
                </c:pt>
                <c:pt idx="2">
                  <c:v>Black</c:v>
                </c:pt>
                <c:pt idx="3">
                  <c:v>API</c:v>
                </c:pt>
                <c:pt idx="4">
                  <c:v>Hispanic</c:v>
                </c:pt>
              </c:strCache>
            </c:strRef>
          </c:cat>
          <c:val>
            <c:numRef>
              <c:f>Sheet1!$B$2:$B$6</c:f>
              <c:numCache>
                <c:formatCode>0.0</c:formatCode>
                <c:ptCount val="5"/>
                <c:pt idx="0">
                  <c:v>53.69</c:v>
                </c:pt>
                <c:pt idx="1">
                  <c:v>56.12</c:v>
                </c:pt>
                <c:pt idx="2">
                  <c:v>42.42</c:v>
                </c:pt>
                <c:pt idx="3">
                  <c:v>51.79</c:v>
                </c:pt>
                <c:pt idx="4">
                  <c:v>48.31</c:v>
                </c:pt>
              </c:numCache>
            </c:numRef>
          </c:val>
          <c:extLst>
            <c:ext xmlns:c16="http://schemas.microsoft.com/office/drawing/2014/chart" uri="{C3380CC4-5D6E-409C-BE32-E72D297353CC}">
              <c16:uniqueId val="{00000004-785D-4D6A-9BE4-CEDE9A4CA256}"/>
            </c:ext>
          </c:extLst>
        </c:ser>
        <c:dLbls>
          <c:showLegendKey val="0"/>
          <c:showVal val="0"/>
          <c:showCatName val="0"/>
          <c:showSerName val="0"/>
          <c:showPercent val="0"/>
          <c:showBubbleSize val="0"/>
        </c:dLbls>
        <c:gapWidth val="150"/>
        <c:axId val="37148160"/>
        <c:axId val="37149696"/>
      </c:barChart>
      <c:catAx>
        <c:axId val="37148160"/>
        <c:scaling>
          <c:orientation val="minMax"/>
        </c:scaling>
        <c:delete val="0"/>
        <c:axPos val="b"/>
        <c:minorGridlines>
          <c:spPr>
            <a:ln>
              <a:noFill/>
            </a:ln>
          </c:spPr>
        </c:minorGridlines>
        <c:numFmt formatCode="General" sourceLinked="0"/>
        <c:majorTickMark val="out"/>
        <c:minorTickMark val="none"/>
        <c:tickLblPos val="nextTo"/>
        <c:txPr>
          <a:bodyPr rot="-1380000"/>
          <a:lstStyle/>
          <a:p>
            <a:pPr>
              <a:defRPr sz="1600" b="0">
                <a:solidFill>
                  <a:schemeClr val="tx1"/>
                </a:solidFill>
                <a:latin typeface="Calibri" panose="020F0502020204030204" pitchFamily="34" charset="0"/>
              </a:defRPr>
            </a:pPr>
            <a:endParaRPr lang="en-US"/>
          </a:p>
        </c:txPr>
        <c:crossAx val="37149696"/>
        <c:crosses val="autoZero"/>
        <c:auto val="1"/>
        <c:lblAlgn val="ctr"/>
        <c:lblOffset val="100"/>
        <c:noMultiLvlLbl val="0"/>
      </c:catAx>
      <c:valAx>
        <c:axId val="37149696"/>
        <c:scaling>
          <c:orientation val="minMax"/>
          <c:max val="150"/>
          <c:min val="0"/>
        </c:scaling>
        <c:delete val="0"/>
        <c:axPos val="l"/>
        <c:majorGridlines/>
        <c:title>
          <c:tx>
            <c:rich>
              <a:bodyPr rot="-5400000" vert="horz"/>
              <a:lstStyle/>
              <a:p>
                <a:pPr>
                  <a:defRPr sz="1600">
                    <a:latin typeface="Calibri" panose="020F0502020204030204" pitchFamily="34" charset="0"/>
                  </a:defRPr>
                </a:pPr>
                <a:r>
                  <a:rPr lang="en-US" dirty="0" smtClean="0"/>
                  <a:t>Rate per 1,000 Admissions</a:t>
                </a:r>
                <a:endParaRPr lang="en-US" dirty="0"/>
              </a:p>
            </c:rich>
          </c:tx>
          <c:layout>
            <c:manualLayout>
              <c:xMode val="edge"/>
              <c:yMode val="edge"/>
              <c:x val="3.0864197530864196E-3"/>
              <c:y val="0.2143443180713521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7148160"/>
        <c:crosses val="autoZero"/>
        <c:crossBetween val="between"/>
        <c:majorUnit val="25"/>
      </c:valAx>
    </c:plotArea>
    <c:legend>
      <c:legendPos val="t"/>
      <c:layout>
        <c:manualLayout>
          <c:xMode val="edge"/>
          <c:yMode val="edge"/>
          <c:x val="5.5555555555555552E-2"/>
          <c:y val="0"/>
          <c:w val="0.88801351219986391"/>
          <c:h val="0.10879167881792554"/>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50933216681247"/>
          <c:y val="0.14454821619519781"/>
          <c:w val="0.78803635656654025"/>
          <c:h val="0.6096575775250315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14</c:v>
                </c:pt>
                <c:pt idx="1">
                  <c:v>14.2</c:v>
                </c:pt>
                <c:pt idx="2">
                  <c:v>14.6</c:v>
                </c:pt>
                <c:pt idx="3">
                  <c:v>14.9</c:v>
                </c:pt>
                <c:pt idx="4">
                  <c:v>15.2</c:v>
                </c:pt>
              </c:numCache>
            </c:numRef>
          </c:val>
          <c:smooth val="0"/>
          <c:extLst>
            <c:ext xmlns:c16="http://schemas.microsoft.com/office/drawing/2014/chart" uri="{C3380CC4-5D6E-409C-BE32-E72D297353CC}">
              <c16:uniqueId val="{00000000-7556-4548-B569-267AA1299E56}"/>
            </c:ext>
          </c:extLst>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0">
                  <c:v>23</c:v>
                </c:pt>
                <c:pt idx="1">
                  <c:v>23.2</c:v>
                </c:pt>
                <c:pt idx="2">
                  <c:v>23.9</c:v>
                </c:pt>
                <c:pt idx="3">
                  <c:v>24.2</c:v>
                </c:pt>
                <c:pt idx="4">
                  <c:v>24.6</c:v>
                </c:pt>
              </c:numCache>
            </c:numRef>
          </c:val>
          <c:smooth val="0"/>
          <c:extLst>
            <c:ext xmlns:c16="http://schemas.microsoft.com/office/drawing/2014/chart" uri="{C3380CC4-5D6E-409C-BE32-E72D297353CC}">
              <c16:uniqueId val="{00000001-7556-4548-B569-267AA1299E56}"/>
            </c:ext>
          </c:extLst>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Sheet1!$A$2:$A$6</c:f>
              <c:numCache>
                <c:formatCode>General</c:formatCode>
                <c:ptCount val="5"/>
                <c:pt idx="0">
                  <c:v>2008</c:v>
                </c:pt>
                <c:pt idx="1">
                  <c:v>2009</c:v>
                </c:pt>
                <c:pt idx="2">
                  <c:v>2010</c:v>
                </c:pt>
                <c:pt idx="3">
                  <c:v>2011</c:v>
                </c:pt>
                <c:pt idx="4">
                  <c:v>2012</c:v>
                </c:pt>
              </c:numCache>
            </c:numRef>
          </c:cat>
          <c:val>
            <c:numRef>
              <c:f>Sheet1!$D$2:$D$6</c:f>
              <c:numCache>
                <c:formatCode>General</c:formatCode>
                <c:ptCount val="5"/>
                <c:pt idx="0">
                  <c:v>5.7</c:v>
                </c:pt>
                <c:pt idx="1">
                  <c:v>5.9</c:v>
                </c:pt>
                <c:pt idx="2">
                  <c:v>6</c:v>
                </c:pt>
                <c:pt idx="3">
                  <c:v>6.3</c:v>
                </c:pt>
                <c:pt idx="4">
                  <c:v>6.5</c:v>
                </c:pt>
              </c:numCache>
            </c:numRef>
          </c:val>
          <c:smooth val="0"/>
          <c:extLst>
            <c:ext xmlns:c16="http://schemas.microsoft.com/office/drawing/2014/chart" uri="{C3380CC4-5D6E-409C-BE32-E72D297353CC}">
              <c16:uniqueId val="{00000002-7556-4548-B569-267AA1299E56}"/>
            </c:ext>
          </c:extLst>
        </c:ser>
        <c:dLbls>
          <c:showLegendKey val="0"/>
          <c:showVal val="0"/>
          <c:showCatName val="0"/>
          <c:showSerName val="0"/>
          <c:showPercent val="0"/>
          <c:showBubbleSize val="0"/>
        </c:dLbls>
        <c:marker val="1"/>
        <c:smooth val="0"/>
        <c:axId val="34604160"/>
        <c:axId val="34605696"/>
      </c:lineChart>
      <c:catAx>
        <c:axId val="346041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4605696"/>
        <c:crosses val="autoZero"/>
        <c:auto val="1"/>
        <c:lblAlgn val="ctr"/>
        <c:lblOffset val="100"/>
        <c:noMultiLvlLbl val="0"/>
      </c:catAx>
      <c:valAx>
        <c:axId val="34605696"/>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877126470302325E-3"/>
              <c:y val="0.139152328181199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4604160"/>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54899387576553"/>
          <c:y val="0.14148050938077184"/>
          <c:w val="0.78715028676970933"/>
          <c:h val="0.6135591037231457"/>
        </c:manualLayout>
      </c:layout>
      <c:barChart>
        <c:barDir val="col"/>
        <c:grouping val="clustered"/>
        <c:varyColors val="0"/>
        <c:ser>
          <c:idx val="0"/>
          <c:order val="0"/>
          <c:tx>
            <c:strRef>
              <c:f>Sheet1!$B$1</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68A-46E4-9777-E25C4E961941}"/>
              </c:ext>
            </c:extLst>
          </c:dPt>
          <c:dPt>
            <c:idx val="1"/>
            <c:invertIfNegative val="0"/>
            <c:bubble3D val="0"/>
            <c:extLst>
              <c:ext xmlns:c16="http://schemas.microsoft.com/office/drawing/2014/chart" uri="{C3380CC4-5D6E-409C-BE32-E72D297353CC}">
                <c16:uniqueId val="{00000001-268A-46E4-9777-E25C4E961941}"/>
              </c:ext>
            </c:extLst>
          </c:dPt>
          <c:dPt>
            <c:idx val="2"/>
            <c:invertIfNegative val="0"/>
            <c:bubble3D val="0"/>
            <c:extLst>
              <c:ext xmlns:c16="http://schemas.microsoft.com/office/drawing/2014/chart" uri="{C3380CC4-5D6E-409C-BE32-E72D297353CC}">
                <c16:uniqueId val="{00000002-268A-46E4-9777-E25C4E961941}"/>
              </c:ext>
            </c:extLst>
          </c:dPt>
          <c:dPt>
            <c:idx val="3"/>
            <c:invertIfNegative val="0"/>
            <c:bubble3D val="0"/>
            <c:extLst>
              <c:ext xmlns:c16="http://schemas.microsoft.com/office/drawing/2014/chart" uri="{C3380CC4-5D6E-409C-BE32-E72D297353CC}">
                <c16:uniqueId val="{00000003-268A-46E4-9777-E25C4E961941}"/>
              </c:ext>
            </c:extLst>
          </c:dPt>
          <c:cat>
            <c:strRef>
              <c:f>Sheet1!$A$2:$A$5</c:f>
              <c:strCache>
                <c:ptCount val="4"/>
                <c:pt idx="0">
                  <c:v>Total</c:v>
                </c:pt>
                <c:pt idx="1">
                  <c:v>Non-Hispanic White</c:v>
                </c:pt>
                <c:pt idx="2">
                  <c:v>Non-Hispanic Black</c:v>
                </c:pt>
                <c:pt idx="3">
                  <c:v>Hispanic</c:v>
                </c:pt>
              </c:strCache>
            </c:strRef>
          </c:cat>
          <c:val>
            <c:numRef>
              <c:f>Sheet1!$B$2:$B$5</c:f>
              <c:numCache>
                <c:formatCode>General</c:formatCode>
                <c:ptCount val="4"/>
                <c:pt idx="0">
                  <c:v>6.5</c:v>
                </c:pt>
                <c:pt idx="1">
                  <c:v>8.3000000000000007</c:v>
                </c:pt>
                <c:pt idx="2">
                  <c:v>2.5</c:v>
                </c:pt>
                <c:pt idx="3">
                  <c:v>2.7</c:v>
                </c:pt>
              </c:numCache>
            </c:numRef>
          </c:val>
          <c:extLst>
            <c:ext xmlns:c16="http://schemas.microsoft.com/office/drawing/2014/chart" uri="{C3380CC4-5D6E-409C-BE32-E72D297353CC}">
              <c16:uniqueId val="{00000004-268A-46E4-9777-E25C4E961941}"/>
            </c:ext>
          </c:extLst>
        </c:ser>
        <c:dLbls>
          <c:showLegendKey val="0"/>
          <c:showVal val="0"/>
          <c:showCatName val="0"/>
          <c:showSerName val="0"/>
          <c:showPercent val="0"/>
          <c:showBubbleSize val="0"/>
        </c:dLbls>
        <c:gapWidth val="150"/>
        <c:axId val="34671232"/>
        <c:axId val="34677120"/>
      </c:barChart>
      <c:catAx>
        <c:axId val="34671232"/>
        <c:scaling>
          <c:orientation val="minMax"/>
        </c:scaling>
        <c:delete val="0"/>
        <c:axPos val="b"/>
        <c:minorGridlines>
          <c:spPr>
            <a:ln>
              <a:noFill/>
            </a:ln>
          </c:spPr>
        </c:minorGridlines>
        <c:numFmt formatCode="General" sourceLinked="0"/>
        <c:majorTickMark val="out"/>
        <c:minorTickMark val="none"/>
        <c:tickLblPos val="nextTo"/>
        <c:txPr>
          <a:bodyPr rot="-1080000"/>
          <a:lstStyle/>
          <a:p>
            <a:pPr>
              <a:defRPr sz="1600" b="0">
                <a:solidFill>
                  <a:schemeClr val="tx1"/>
                </a:solidFill>
                <a:latin typeface="Calibri" panose="020F0502020204030204" pitchFamily="34" charset="0"/>
              </a:defRPr>
            </a:pPr>
            <a:endParaRPr lang="en-US"/>
          </a:p>
        </c:txPr>
        <c:crossAx val="34677120"/>
        <c:crosses val="autoZero"/>
        <c:auto val="1"/>
        <c:lblAlgn val="ctr"/>
        <c:lblOffset val="100"/>
        <c:noMultiLvlLbl val="0"/>
      </c:catAx>
      <c:valAx>
        <c:axId val="34677120"/>
        <c:scaling>
          <c:orientation val="minMax"/>
          <c:max val="3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1402702439972781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4671232"/>
        <c:crosses val="autoZero"/>
        <c:crossBetween val="between"/>
        <c:majorUnit val="5"/>
      </c:valAx>
    </c:plotArea>
    <c:legend>
      <c:legendPos val="t"/>
      <c:layout>
        <c:manualLayout>
          <c:xMode val="edge"/>
          <c:yMode val="edge"/>
          <c:x val="5.5555638092408259E-2"/>
          <c:y val="1.8517606087367483E-3"/>
          <c:w val="0.88801351219986391"/>
          <c:h val="0.1228173908816953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613103917565859"/>
          <c:y val="0.14454821619519781"/>
          <c:w val="0.77538713910761159"/>
          <c:h val="0.6096575775250315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General</c:formatCode>
                <c:ptCount val="9"/>
                <c:pt idx="0">
                  <c:v>186.8</c:v>
                </c:pt>
                <c:pt idx="1">
                  <c:v>185.1</c:v>
                </c:pt>
                <c:pt idx="2">
                  <c:v>181.8</c:v>
                </c:pt>
                <c:pt idx="3">
                  <c:v>179.3</c:v>
                </c:pt>
                <c:pt idx="4">
                  <c:v>176.4</c:v>
                </c:pt>
                <c:pt idx="5">
                  <c:v>173.5</c:v>
                </c:pt>
                <c:pt idx="6">
                  <c:v>172.8</c:v>
                </c:pt>
                <c:pt idx="7">
                  <c:v>169</c:v>
                </c:pt>
                <c:pt idx="8">
                  <c:v>166.5</c:v>
                </c:pt>
              </c:numCache>
            </c:numRef>
          </c:val>
          <c:smooth val="0"/>
          <c:extLst>
            <c:ext xmlns:c16="http://schemas.microsoft.com/office/drawing/2014/chart" uri="{C3380CC4-5D6E-409C-BE32-E72D297353CC}">
              <c16:uniqueId val="{00000000-B379-45CF-9110-C5E4D236A840}"/>
            </c:ext>
          </c:extLst>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General</c:formatCode>
                <c:ptCount val="9"/>
                <c:pt idx="0">
                  <c:v>229.5</c:v>
                </c:pt>
                <c:pt idx="1">
                  <c:v>227.2</c:v>
                </c:pt>
                <c:pt idx="2">
                  <c:v>221.7</c:v>
                </c:pt>
                <c:pt idx="3">
                  <c:v>218.8</c:v>
                </c:pt>
                <c:pt idx="4">
                  <c:v>214.9</c:v>
                </c:pt>
                <c:pt idx="5">
                  <c:v>210.9</c:v>
                </c:pt>
                <c:pt idx="6">
                  <c:v>209.9</c:v>
                </c:pt>
                <c:pt idx="7">
                  <c:v>204</c:v>
                </c:pt>
                <c:pt idx="8">
                  <c:v>200.3</c:v>
                </c:pt>
              </c:numCache>
            </c:numRef>
          </c:val>
          <c:smooth val="0"/>
          <c:extLst>
            <c:ext xmlns:c16="http://schemas.microsoft.com/office/drawing/2014/chart" uri="{C3380CC4-5D6E-409C-BE32-E72D297353CC}">
              <c16:uniqueId val="{00000001-B379-45CF-9110-C5E4D236A840}"/>
            </c:ext>
          </c:extLst>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Sheet1!$D$2:$D$10</c:f>
              <c:numCache>
                <c:formatCode>General</c:formatCode>
                <c:ptCount val="9"/>
                <c:pt idx="0">
                  <c:v>158.19999999999999</c:v>
                </c:pt>
                <c:pt idx="1">
                  <c:v>156.69999999999999</c:v>
                </c:pt>
                <c:pt idx="2">
                  <c:v>154.69999999999999</c:v>
                </c:pt>
                <c:pt idx="3">
                  <c:v>152.30000000000001</c:v>
                </c:pt>
                <c:pt idx="4">
                  <c:v>149.6</c:v>
                </c:pt>
                <c:pt idx="5">
                  <c:v>147.4</c:v>
                </c:pt>
                <c:pt idx="6">
                  <c:v>146.69999999999999</c:v>
                </c:pt>
                <c:pt idx="7">
                  <c:v>144</c:v>
                </c:pt>
                <c:pt idx="8">
                  <c:v>142.1</c:v>
                </c:pt>
              </c:numCache>
            </c:numRef>
          </c:val>
          <c:smooth val="0"/>
          <c:extLst>
            <c:ext xmlns:c16="http://schemas.microsoft.com/office/drawing/2014/chart" uri="{C3380CC4-5D6E-409C-BE32-E72D297353CC}">
              <c16:uniqueId val="{00000002-B379-45CF-9110-C5E4D236A840}"/>
            </c:ext>
          </c:extLst>
        </c:ser>
        <c:dLbls>
          <c:showLegendKey val="0"/>
          <c:showVal val="0"/>
          <c:showCatName val="0"/>
          <c:showSerName val="0"/>
          <c:showPercent val="0"/>
          <c:showBubbleSize val="0"/>
        </c:dLbls>
        <c:marker val="1"/>
        <c:smooth val="0"/>
        <c:axId val="34779520"/>
        <c:axId val="34781440"/>
      </c:lineChart>
      <c:catAx>
        <c:axId val="34779520"/>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34781440"/>
        <c:crosses val="autoZero"/>
        <c:auto val="1"/>
        <c:lblAlgn val="ctr"/>
        <c:lblOffset val="100"/>
        <c:noMultiLvlLbl val="0"/>
      </c:catAx>
      <c:valAx>
        <c:axId val="34781440"/>
        <c:scaling>
          <c:orientation val="minMax"/>
          <c:max val="25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296296296296294E-3"/>
              <c:y val="0.1559861961699232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4779520"/>
        <c:crosses val="autoZero"/>
        <c:crossBetween val="between"/>
        <c:majorUnit val="5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78205502090019"/>
          <c:y val="0.14541678817925538"/>
          <c:w val="0.78869276757072038"/>
          <c:h val="0.61047268397005927"/>
        </c:manualLayout>
      </c:layout>
      <c:barChart>
        <c:barDir val="col"/>
        <c:grouping val="clustered"/>
        <c:varyColors val="0"/>
        <c:ser>
          <c:idx val="0"/>
          <c:order val="0"/>
          <c:tx>
            <c:strRef>
              <c:f>Sheet1!$B$1</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C46-4A37-91A1-1647CBDFE15C}"/>
              </c:ext>
            </c:extLst>
          </c:dPt>
          <c:dPt>
            <c:idx val="1"/>
            <c:invertIfNegative val="0"/>
            <c:bubble3D val="0"/>
            <c:extLst>
              <c:ext xmlns:c16="http://schemas.microsoft.com/office/drawing/2014/chart" uri="{C3380CC4-5D6E-409C-BE32-E72D297353CC}">
                <c16:uniqueId val="{00000001-1C46-4A37-91A1-1647CBDFE15C}"/>
              </c:ext>
            </c:extLst>
          </c:dPt>
          <c:dPt>
            <c:idx val="2"/>
            <c:invertIfNegative val="0"/>
            <c:bubble3D val="0"/>
            <c:extLst>
              <c:ext xmlns:c16="http://schemas.microsoft.com/office/drawing/2014/chart" uri="{C3380CC4-5D6E-409C-BE32-E72D297353CC}">
                <c16:uniqueId val="{00000002-1C46-4A37-91A1-1647CBDFE15C}"/>
              </c:ext>
            </c:extLst>
          </c:dPt>
          <c:dPt>
            <c:idx val="3"/>
            <c:invertIfNegative val="0"/>
            <c:bubble3D val="0"/>
            <c:extLst>
              <c:ext xmlns:c16="http://schemas.microsoft.com/office/drawing/2014/chart" uri="{C3380CC4-5D6E-409C-BE32-E72D297353CC}">
                <c16:uniqueId val="{00000003-1C46-4A37-91A1-1647CBDFE15C}"/>
              </c:ext>
            </c:extLst>
          </c:dPt>
          <c:cat>
            <c:strRef>
              <c:f>Sheet1!$A$2:$A$5</c:f>
              <c:strCache>
                <c:ptCount val="4"/>
                <c:pt idx="0">
                  <c:v>Total</c:v>
                </c:pt>
                <c:pt idx="1">
                  <c:v>Non-Hispanic White</c:v>
                </c:pt>
                <c:pt idx="2">
                  <c:v>Non-Hispanic Black</c:v>
                </c:pt>
                <c:pt idx="3">
                  <c:v>Hispanic</c:v>
                </c:pt>
              </c:strCache>
            </c:strRef>
          </c:cat>
          <c:val>
            <c:numRef>
              <c:f>Sheet1!$B$2:$B$5</c:f>
              <c:numCache>
                <c:formatCode>General</c:formatCode>
                <c:ptCount val="4"/>
                <c:pt idx="0">
                  <c:v>142.1</c:v>
                </c:pt>
                <c:pt idx="1">
                  <c:v>146</c:v>
                </c:pt>
                <c:pt idx="2">
                  <c:v>165.7</c:v>
                </c:pt>
                <c:pt idx="3">
                  <c:v>99.3</c:v>
                </c:pt>
              </c:numCache>
            </c:numRef>
          </c:val>
          <c:extLst>
            <c:ext xmlns:c16="http://schemas.microsoft.com/office/drawing/2014/chart" uri="{C3380CC4-5D6E-409C-BE32-E72D297353CC}">
              <c16:uniqueId val="{00000004-1C46-4A37-91A1-1647CBDFE15C}"/>
            </c:ext>
          </c:extLst>
        </c:ser>
        <c:dLbls>
          <c:showLegendKey val="0"/>
          <c:showVal val="0"/>
          <c:showCatName val="0"/>
          <c:showSerName val="0"/>
          <c:showPercent val="0"/>
          <c:showBubbleSize val="0"/>
        </c:dLbls>
        <c:gapWidth val="150"/>
        <c:axId val="36907264"/>
        <c:axId val="36921344"/>
      </c:barChart>
      <c:catAx>
        <c:axId val="36907264"/>
        <c:scaling>
          <c:orientation val="minMax"/>
        </c:scaling>
        <c:delete val="0"/>
        <c:axPos val="b"/>
        <c:minorGridlines>
          <c:spPr>
            <a:ln>
              <a:noFill/>
            </a:ln>
          </c:spPr>
        </c:minorGridlines>
        <c:numFmt formatCode="General" sourceLinked="0"/>
        <c:majorTickMark val="out"/>
        <c:minorTickMark val="none"/>
        <c:tickLblPos val="nextTo"/>
        <c:txPr>
          <a:bodyPr rot="-1320000"/>
          <a:lstStyle/>
          <a:p>
            <a:pPr>
              <a:defRPr sz="1600" b="0">
                <a:solidFill>
                  <a:schemeClr val="tx1"/>
                </a:solidFill>
                <a:latin typeface="Calibri" panose="020F0502020204030204" pitchFamily="34" charset="0"/>
              </a:defRPr>
            </a:pPr>
            <a:endParaRPr lang="en-US"/>
          </a:p>
        </c:txPr>
        <c:crossAx val="36921344"/>
        <c:crosses val="autoZero"/>
        <c:auto val="1"/>
        <c:lblAlgn val="ctr"/>
        <c:lblOffset val="100"/>
        <c:noMultiLvlLbl val="0"/>
      </c:catAx>
      <c:valAx>
        <c:axId val="36921344"/>
        <c:scaling>
          <c:orientation val="minMax"/>
          <c:max val="25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1587887625157966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6907264"/>
        <c:crosses val="autoZero"/>
        <c:crossBetween val="between"/>
        <c:majorUnit val="50"/>
      </c:valAx>
    </c:plotArea>
    <c:legend>
      <c:legendPos val="t"/>
      <c:layout>
        <c:manualLayout>
          <c:xMode val="edge"/>
          <c:yMode val="edge"/>
          <c:x val="5.5555638092408259E-2"/>
          <c:y val="1.8517606087367483E-3"/>
          <c:w val="0.88801351219986391"/>
          <c:h val="0.1228173908816953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4454821619519781"/>
          <c:w val="0.88825750947798188"/>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Sheet1!$B$1:$I$1</c:f>
              <c:strCache>
                <c:ptCount val="8"/>
                <c:pt idx="0">
                  <c:v>2003</c:v>
                </c:pt>
                <c:pt idx="1">
                  <c:v>2004</c:v>
                </c:pt>
                <c:pt idx="2">
                  <c:v>2005</c:v>
                </c:pt>
                <c:pt idx="3">
                  <c:v>2006</c:v>
                </c:pt>
                <c:pt idx="4">
                  <c:v>2007</c:v>
                </c:pt>
                <c:pt idx="5">
                  <c:v>2008</c:v>
                </c:pt>
                <c:pt idx="6">
                  <c:v>2009</c:v>
                </c:pt>
                <c:pt idx="7">
                  <c:v>2010</c:v>
                </c:pt>
              </c:strCache>
            </c:strRef>
          </c:cat>
          <c:val>
            <c:numRef>
              <c:f>Sheet1!$B$2:$I$2</c:f>
              <c:numCache>
                <c:formatCode>0.0</c:formatCode>
                <c:ptCount val="8"/>
                <c:pt idx="0">
                  <c:v>6.8</c:v>
                </c:pt>
                <c:pt idx="1">
                  <c:v>6.8</c:v>
                </c:pt>
                <c:pt idx="2">
                  <c:v>6.9</c:v>
                </c:pt>
                <c:pt idx="3">
                  <c:v>6.7</c:v>
                </c:pt>
                <c:pt idx="4">
                  <c:v>6.8</c:v>
                </c:pt>
                <c:pt idx="5" formatCode="General">
                  <c:v>6.6</c:v>
                </c:pt>
                <c:pt idx="6" formatCode="General">
                  <c:v>6.4</c:v>
                </c:pt>
                <c:pt idx="7" formatCode="General">
                  <c:v>6.1</c:v>
                </c:pt>
              </c:numCache>
            </c:numRef>
          </c:val>
          <c:smooth val="0"/>
          <c:extLst>
            <c:ext xmlns:c16="http://schemas.microsoft.com/office/drawing/2014/chart" uri="{C3380CC4-5D6E-409C-BE32-E72D297353CC}">
              <c16:uniqueId val="{00000000-AE1F-4326-95F2-5E18059686AA}"/>
            </c:ext>
          </c:extLst>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Sheet1!$B$1:$I$1</c:f>
              <c:strCache>
                <c:ptCount val="8"/>
                <c:pt idx="0">
                  <c:v>2003</c:v>
                </c:pt>
                <c:pt idx="1">
                  <c:v>2004</c:v>
                </c:pt>
                <c:pt idx="2">
                  <c:v>2005</c:v>
                </c:pt>
                <c:pt idx="3">
                  <c:v>2006</c:v>
                </c:pt>
                <c:pt idx="4">
                  <c:v>2007</c:v>
                </c:pt>
                <c:pt idx="5">
                  <c:v>2008</c:v>
                </c:pt>
                <c:pt idx="6">
                  <c:v>2009</c:v>
                </c:pt>
                <c:pt idx="7">
                  <c:v>2010</c:v>
                </c:pt>
              </c:strCache>
            </c:strRef>
          </c:cat>
          <c:val>
            <c:numRef>
              <c:f>Sheet1!$B$3:$I$3</c:f>
              <c:numCache>
                <c:formatCode>0.0</c:formatCode>
                <c:ptCount val="8"/>
                <c:pt idx="0">
                  <c:v>7.6</c:v>
                </c:pt>
                <c:pt idx="1">
                  <c:v>7.4</c:v>
                </c:pt>
                <c:pt idx="2">
                  <c:v>7.6</c:v>
                </c:pt>
                <c:pt idx="3">
                  <c:v>7.3</c:v>
                </c:pt>
                <c:pt idx="4">
                  <c:v>7.4</c:v>
                </c:pt>
                <c:pt idx="5">
                  <c:v>7.2</c:v>
                </c:pt>
                <c:pt idx="6" formatCode="#,##0.0">
                  <c:v>7</c:v>
                </c:pt>
                <c:pt idx="7" formatCode="#,##0.0">
                  <c:v>6.7</c:v>
                </c:pt>
              </c:numCache>
            </c:numRef>
          </c:val>
          <c:smooth val="0"/>
          <c:extLst>
            <c:ext xmlns:c16="http://schemas.microsoft.com/office/drawing/2014/chart" uri="{C3380CC4-5D6E-409C-BE32-E72D297353CC}">
              <c16:uniqueId val="{00000001-AE1F-4326-95F2-5E18059686AA}"/>
            </c:ext>
          </c:extLst>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Sheet1!$B$1:$I$1</c:f>
              <c:strCache>
                <c:ptCount val="8"/>
                <c:pt idx="0">
                  <c:v>2003</c:v>
                </c:pt>
                <c:pt idx="1">
                  <c:v>2004</c:v>
                </c:pt>
                <c:pt idx="2">
                  <c:v>2005</c:v>
                </c:pt>
                <c:pt idx="3">
                  <c:v>2006</c:v>
                </c:pt>
                <c:pt idx="4">
                  <c:v>2007</c:v>
                </c:pt>
                <c:pt idx="5">
                  <c:v>2008</c:v>
                </c:pt>
                <c:pt idx="6">
                  <c:v>2009</c:v>
                </c:pt>
                <c:pt idx="7">
                  <c:v>2010</c:v>
                </c:pt>
              </c:strCache>
            </c:strRef>
          </c:cat>
          <c:val>
            <c:numRef>
              <c:f>Sheet1!$B$4:$I$4</c:f>
              <c:numCache>
                <c:formatCode>0.0</c:formatCode>
                <c:ptCount val="8"/>
                <c:pt idx="0">
                  <c:v>6.1</c:v>
                </c:pt>
                <c:pt idx="1">
                  <c:v>6.1</c:v>
                </c:pt>
                <c:pt idx="2">
                  <c:v>6.1</c:v>
                </c:pt>
                <c:pt idx="3">
                  <c:v>6</c:v>
                </c:pt>
                <c:pt idx="4">
                  <c:v>6.1</c:v>
                </c:pt>
                <c:pt idx="5">
                  <c:v>6</c:v>
                </c:pt>
                <c:pt idx="6" formatCode="General">
                  <c:v>5.8</c:v>
                </c:pt>
                <c:pt idx="7" formatCode="General">
                  <c:v>5.6</c:v>
                </c:pt>
              </c:numCache>
            </c:numRef>
          </c:val>
          <c:smooth val="0"/>
          <c:extLst>
            <c:ext xmlns:c16="http://schemas.microsoft.com/office/drawing/2014/chart" uri="{C3380CC4-5D6E-409C-BE32-E72D297353CC}">
              <c16:uniqueId val="{00000002-AE1F-4326-95F2-5E18059686AA}"/>
            </c:ext>
          </c:extLst>
        </c:ser>
        <c:dLbls>
          <c:showLegendKey val="0"/>
          <c:showVal val="0"/>
          <c:showCatName val="0"/>
          <c:showSerName val="0"/>
          <c:showPercent val="0"/>
          <c:showBubbleSize val="0"/>
        </c:dLbls>
        <c:marker val="1"/>
        <c:smooth val="0"/>
        <c:axId val="85923712"/>
        <c:axId val="85925888"/>
      </c:lineChart>
      <c:catAx>
        <c:axId val="859237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5925888"/>
        <c:crosses val="autoZero"/>
        <c:auto val="1"/>
        <c:lblAlgn val="ctr"/>
        <c:lblOffset val="100"/>
        <c:noMultiLvlLbl val="0"/>
      </c:catAx>
      <c:valAx>
        <c:axId val="85925888"/>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Live Births</a:t>
                </a:r>
                <a:endParaRPr lang="en-US" dirty="0"/>
              </a:p>
            </c:rich>
          </c:tx>
          <c:layout>
            <c:manualLayout>
              <c:xMode val="edge"/>
              <c:yMode val="edge"/>
              <c:x val="0"/>
              <c:y val="0.2424059492563429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5923712"/>
        <c:crosses val="autoZero"/>
        <c:crossBetween val="between"/>
        <c:majorUnit val="1"/>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3.8549595363079614E-2"/>
          <c:w val="0.80344852726742488"/>
          <c:h val="0.66566300306211723"/>
        </c:manualLayout>
      </c:layout>
      <c:barChart>
        <c:barDir val="col"/>
        <c:grouping val="clustered"/>
        <c:varyColors val="0"/>
        <c:ser>
          <c:idx val="0"/>
          <c:order val="0"/>
          <c:tx>
            <c:strRef>
              <c:f>Sheet1!$A$2</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728-4C0B-AB0D-31853BD8290A}"/>
              </c:ext>
            </c:extLst>
          </c:dPt>
          <c:dPt>
            <c:idx val="1"/>
            <c:invertIfNegative val="0"/>
            <c:bubble3D val="0"/>
            <c:extLst>
              <c:ext xmlns:c16="http://schemas.microsoft.com/office/drawing/2014/chart" uri="{C3380CC4-5D6E-409C-BE32-E72D297353CC}">
                <c16:uniqueId val="{00000001-6728-4C0B-AB0D-31853BD8290A}"/>
              </c:ext>
            </c:extLst>
          </c:dPt>
          <c:dPt>
            <c:idx val="2"/>
            <c:invertIfNegative val="0"/>
            <c:bubble3D val="0"/>
            <c:extLst>
              <c:ext xmlns:c16="http://schemas.microsoft.com/office/drawing/2014/chart" uri="{C3380CC4-5D6E-409C-BE32-E72D297353CC}">
                <c16:uniqueId val="{00000002-6728-4C0B-AB0D-31853BD8290A}"/>
              </c:ext>
            </c:extLst>
          </c:dPt>
          <c:dPt>
            <c:idx val="3"/>
            <c:invertIfNegative val="0"/>
            <c:bubble3D val="0"/>
            <c:extLst>
              <c:ext xmlns:c16="http://schemas.microsoft.com/office/drawing/2014/chart" uri="{C3380CC4-5D6E-409C-BE32-E72D297353CC}">
                <c16:uniqueId val="{00000003-6728-4C0B-AB0D-31853BD8290A}"/>
              </c:ext>
            </c:extLst>
          </c:dPt>
          <c:cat>
            <c:strRef>
              <c:f>Sheet1!$B$1:$F$1</c:f>
              <c:strCache>
                <c:ptCount val="5"/>
                <c:pt idx="0">
                  <c:v>Total</c:v>
                </c:pt>
                <c:pt idx="1">
                  <c:v>White</c:v>
                </c:pt>
                <c:pt idx="2">
                  <c:v>Black</c:v>
                </c:pt>
                <c:pt idx="3">
                  <c:v>API</c:v>
                </c:pt>
                <c:pt idx="4">
                  <c:v>AI/AN</c:v>
                </c:pt>
              </c:strCache>
            </c:strRef>
          </c:cat>
          <c:val>
            <c:numRef>
              <c:f>Sheet1!$B$2:$F$2</c:f>
              <c:numCache>
                <c:formatCode>0.0</c:formatCode>
                <c:ptCount val="5"/>
                <c:pt idx="0">
                  <c:v>5.6</c:v>
                </c:pt>
                <c:pt idx="1">
                  <c:v>4.7</c:v>
                </c:pt>
                <c:pt idx="2">
                  <c:v>10.1</c:v>
                </c:pt>
                <c:pt idx="3">
                  <c:v>3.6</c:v>
                </c:pt>
                <c:pt idx="4">
                  <c:v>7.4</c:v>
                </c:pt>
              </c:numCache>
            </c:numRef>
          </c:val>
          <c:extLst>
            <c:ext xmlns:c16="http://schemas.microsoft.com/office/drawing/2014/chart" uri="{C3380CC4-5D6E-409C-BE32-E72D297353CC}">
              <c16:uniqueId val="{00000004-6728-4C0B-AB0D-31853BD8290A}"/>
            </c:ext>
          </c:extLst>
        </c:ser>
        <c:dLbls>
          <c:showLegendKey val="0"/>
          <c:showVal val="0"/>
          <c:showCatName val="0"/>
          <c:showSerName val="0"/>
          <c:showPercent val="0"/>
          <c:showBubbleSize val="0"/>
        </c:dLbls>
        <c:gapWidth val="150"/>
        <c:axId val="85965824"/>
        <c:axId val="87102208"/>
      </c:barChart>
      <c:catAx>
        <c:axId val="85965824"/>
        <c:scaling>
          <c:orientation val="minMax"/>
        </c:scaling>
        <c:delete val="0"/>
        <c:axPos val="b"/>
        <c:minorGridlines>
          <c:spPr>
            <a:ln>
              <a:noFill/>
            </a:ln>
          </c:spPr>
        </c:minorGridlines>
        <c:numFmt formatCode="General" sourceLinked="0"/>
        <c:majorTickMark val="out"/>
        <c:minorTickMark val="none"/>
        <c:tickLblPos val="nextTo"/>
        <c:txPr>
          <a:bodyPr rot="-1440000"/>
          <a:lstStyle/>
          <a:p>
            <a:pPr>
              <a:defRPr sz="1600" b="0">
                <a:solidFill>
                  <a:schemeClr val="tx1"/>
                </a:solidFill>
                <a:latin typeface="Calibri" panose="020F0502020204030204" pitchFamily="34" charset="0"/>
              </a:defRPr>
            </a:pPr>
            <a:endParaRPr lang="en-US"/>
          </a:p>
        </c:txPr>
        <c:crossAx val="87102208"/>
        <c:crosses val="autoZero"/>
        <c:auto val="1"/>
        <c:lblAlgn val="ctr"/>
        <c:lblOffset val="100"/>
        <c:noMultiLvlLbl val="0"/>
      </c:catAx>
      <c:valAx>
        <c:axId val="87102208"/>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Rate per 1,000 Live Births</a:t>
                </a:r>
                <a:endParaRPr lang="en-US" dirty="0"/>
              </a:p>
            </c:rich>
          </c:tx>
          <c:layout>
            <c:manualLayout>
              <c:xMode val="edge"/>
              <c:yMode val="edge"/>
              <c:x val="0"/>
              <c:y val="6.5810367454068236E-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85965824"/>
        <c:crosses val="autoZero"/>
        <c:crossBetween val="between"/>
        <c:majorUnit val="2"/>
      </c:valAx>
    </c:plotArea>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98750850588121"/>
          <c:y val="3.85495953630796E-2"/>
          <c:w val="0.79541387187712631"/>
          <c:h val="0.66734662073490814"/>
        </c:manualLayout>
      </c:layout>
      <c:barChart>
        <c:barDir val="col"/>
        <c:grouping val="clustered"/>
        <c:varyColors val="0"/>
        <c:ser>
          <c:idx val="0"/>
          <c:order val="0"/>
          <c:tx>
            <c:strRef>
              <c:f>Sheet1!$A$2</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BE5-4EDA-BA1A-CEA48B6B0A39}"/>
              </c:ext>
            </c:extLst>
          </c:dPt>
          <c:dPt>
            <c:idx val="1"/>
            <c:invertIfNegative val="0"/>
            <c:bubble3D val="0"/>
            <c:extLst>
              <c:ext xmlns:c16="http://schemas.microsoft.com/office/drawing/2014/chart" uri="{C3380CC4-5D6E-409C-BE32-E72D297353CC}">
                <c16:uniqueId val="{00000001-8BE5-4EDA-BA1A-CEA48B6B0A39}"/>
              </c:ext>
            </c:extLst>
          </c:dPt>
          <c:dPt>
            <c:idx val="2"/>
            <c:invertIfNegative val="0"/>
            <c:bubble3D val="0"/>
            <c:extLst>
              <c:ext xmlns:c16="http://schemas.microsoft.com/office/drawing/2014/chart" uri="{C3380CC4-5D6E-409C-BE32-E72D297353CC}">
                <c16:uniqueId val="{00000002-8BE5-4EDA-BA1A-CEA48B6B0A39}"/>
              </c:ext>
            </c:extLst>
          </c:dPt>
          <c:dPt>
            <c:idx val="3"/>
            <c:invertIfNegative val="0"/>
            <c:bubble3D val="0"/>
            <c:extLst>
              <c:ext xmlns:c16="http://schemas.microsoft.com/office/drawing/2014/chart" uri="{C3380CC4-5D6E-409C-BE32-E72D297353CC}">
                <c16:uniqueId val="{00000003-8BE5-4EDA-BA1A-CEA48B6B0A39}"/>
              </c:ext>
            </c:extLst>
          </c:dPt>
          <c:cat>
            <c:strRef>
              <c:f>Sheet1!$B$1:$F$1</c:f>
              <c:strCache>
                <c:ptCount val="5"/>
                <c:pt idx="0">
                  <c:v>Total</c:v>
                </c:pt>
                <c:pt idx="1">
                  <c:v>Total Non-Hispanic</c:v>
                </c:pt>
                <c:pt idx="2">
                  <c:v>Non-Hispanic White</c:v>
                </c:pt>
                <c:pt idx="3">
                  <c:v>Non-Hispanic Black</c:v>
                </c:pt>
                <c:pt idx="4">
                  <c:v>Hispanic</c:v>
                </c:pt>
              </c:strCache>
            </c:strRef>
          </c:cat>
          <c:val>
            <c:numRef>
              <c:f>Sheet1!$B$2:$F$2</c:f>
              <c:numCache>
                <c:formatCode>0.0</c:formatCode>
                <c:ptCount val="5"/>
                <c:pt idx="0">
                  <c:v>5.6</c:v>
                </c:pt>
                <c:pt idx="1">
                  <c:v>5.8</c:v>
                </c:pt>
                <c:pt idx="2">
                  <c:v>4.7</c:v>
                </c:pt>
                <c:pt idx="3">
                  <c:v>10.3</c:v>
                </c:pt>
                <c:pt idx="4">
                  <c:v>4.8</c:v>
                </c:pt>
              </c:numCache>
            </c:numRef>
          </c:val>
          <c:extLst>
            <c:ext xmlns:c16="http://schemas.microsoft.com/office/drawing/2014/chart" uri="{C3380CC4-5D6E-409C-BE32-E72D297353CC}">
              <c16:uniqueId val="{00000004-8BE5-4EDA-BA1A-CEA48B6B0A39}"/>
            </c:ext>
          </c:extLst>
        </c:ser>
        <c:dLbls>
          <c:showLegendKey val="0"/>
          <c:showVal val="0"/>
          <c:showCatName val="0"/>
          <c:showSerName val="0"/>
          <c:showPercent val="0"/>
          <c:showBubbleSize val="0"/>
        </c:dLbls>
        <c:gapWidth val="150"/>
        <c:axId val="87503232"/>
        <c:axId val="87504768"/>
      </c:barChart>
      <c:catAx>
        <c:axId val="87503232"/>
        <c:scaling>
          <c:orientation val="minMax"/>
        </c:scaling>
        <c:delete val="0"/>
        <c:axPos val="b"/>
        <c:minorGridlines>
          <c:spPr>
            <a:ln>
              <a:noFill/>
            </a:ln>
          </c:spPr>
        </c:minorGridlines>
        <c:numFmt formatCode="General" sourceLinked="0"/>
        <c:majorTickMark val="out"/>
        <c:minorTickMark val="none"/>
        <c:tickLblPos val="nextTo"/>
        <c:txPr>
          <a:bodyPr rot="-1440000"/>
          <a:lstStyle/>
          <a:p>
            <a:pPr>
              <a:defRPr sz="1600" b="0">
                <a:solidFill>
                  <a:schemeClr val="tx1"/>
                </a:solidFill>
                <a:latin typeface="Calibri" panose="020F0502020204030204" pitchFamily="34" charset="0"/>
              </a:defRPr>
            </a:pPr>
            <a:endParaRPr lang="en-US"/>
          </a:p>
        </c:txPr>
        <c:crossAx val="87504768"/>
        <c:crosses val="autoZero"/>
        <c:auto val="1"/>
        <c:lblAlgn val="ctr"/>
        <c:lblOffset val="100"/>
        <c:noMultiLvlLbl val="0"/>
      </c:catAx>
      <c:valAx>
        <c:axId val="87504768"/>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Rate per 1,000 Live Births</a:t>
                </a:r>
                <a:endParaRPr lang="en-US" dirty="0"/>
              </a:p>
            </c:rich>
          </c:tx>
          <c:layout>
            <c:manualLayout>
              <c:xMode val="edge"/>
              <c:yMode val="edge"/>
              <c:x val="1.2345679012345678E-2"/>
              <c:y val="6.5810367454068236E-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87503232"/>
        <c:crosses val="autoZero"/>
        <c:crossBetween val="between"/>
        <c:majorUnit val="2"/>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Sheet1!$D$1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(n=30)</c:v>
                </c:pt>
                <c:pt idx="1">
                  <c:v>Person-Centered Care (n=21)</c:v>
                </c:pt>
                <c:pt idx="2">
                  <c:v>Effective Treatment (n=64)</c:v>
                </c:pt>
                <c:pt idx="3">
                  <c:v>Healthy Living (n=40)</c:v>
                </c:pt>
                <c:pt idx="4">
                  <c:v>Access (n=25)</c:v>
                </c:pt>
              </c:strCache>
            </c:strRef>
          </c:cat>
          <c:val>
            <c:numRef>
              <c:f>Sheet1!$D$2:$D$6</c:f>
              <c:numCache>
                <c:formatCode>General</c:formatCode>
                <c:ptCount val="5"/>
                <c:pt idx="0">
                  <c:v>2</c:v>
                </c:pt>
                <c:pt idx="2">
                  <c:v>6</c:v>
                </c:pt>
                <c:pt idx="3">
                  <c:v>1</c:v>
                </c:pt>
                <c:pt idx="4">
                  <c:v>3</c:v>
                </c:pt>
              </c:numCache>
            </c:numRef>
          </c:val>
          <c:extLst>
            <c:ext xmlns:c16="http://schemas.microsoft.com/office/drawing/2014/chart" uri="{C3380CC4-5D6E-409C-BE32-E72D297353CC}">
              <c16:uniqueId val="{00000000-B860-4EB2-8C5E-C1FD5CBE0D07}"/>
            </c:ext>
          </c:extLst>
        </c:ser>
        <c:ser>
          <c:idx val="1"/>
          <c:order val="1"/>
          <c:tx>
            <c:strRef>
              <c:f>Sheet1!$C$1</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(n=30)</c:v>
                </c:pt>
                <c:pt idx="1">
                  <c:v>Person-Centered Care (n=21)</c:v>
                </c:pt>
                <c:pt idx="2">
                  <c:v>Effective Treatment (n=64)</c:v>
                </c:pt>
                <c:pt idx="3">
                  <c:v>Healthy Living (n=40)</c:v>
                </c:pt>
                <c:pt idx="4">
                  <c:v>Access (n=25)</c:v>
                </c:pt>
              </c:strCache>
            </c:strRef>
          </c:cat>
          <c:val>
            <c:numRef>
              <c:f>Sheet1!$C$2:$C$6</c:f>
              <c:numCache>
                <c:formatCode>General</c:formatCode>
                <c:ptCount val="5"/>
                <c:pt idx="0">
                  <c:v>26</c:v>
                </c:pt>
                <c:pt idx="1">
                  <c:v>19</c:v>
                </c:pt>
                <c:pt idx="2">
                  <c:v>55</c:v>
                </c:pt>
                <c:pt idx="3">
                  <c:v>39</c:v>
                </c:pt>
                <c:pt idx="4">
                  <c:v>22</c:v>
                </c:pt>
              </c:numCache>
            </c:numRef>
          </c:val>
          <c:extLst>
            <c:ext xmlns:c16="http://schemas.microsoft.com/office/drawing/2014/chart" uri="{C3380CC4-5D6E-409C-BE32-E72D297353CC}">
              <c16:uniqueId val="{00000001-B860-4EB2-8C5E-C1FD5CBE0D07}"/>
            </c:ext>
          </c:extLst>
        </c:ser>
        <c:ser>
          <c:idx val="0"/>
          <c:order val="2"/>
          <c:tx>
            <c:strRef>
              <c:f>Sheet1!$B$1</c:f>
              <c:strCache>
                <c:ptCount val="1"/>
                <c:pt idx="0">
                  <c:v>Worsening </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(n=30)</c:v>
                </c:pt>
                <c:pt idx="1">
                  <c:v>Person-Centered Care (n=21)</c:v>
                </c:pt>
                <c:pt idx="2">
                  <c:v>Effective Treatment (n=64)</c:v>
                </c:pt>
                <c:pt idx="3">
                  <c:v>Healthy Living (n=40)</c:v>
                </c:pt>
                <c:pt idx="4">
                  <c:v>Access (n=25)</c:v>
                </c:pt>
              </c:strCache>
            </c:strRef>
          </c:cat>
          <c:val>
            <c:numRef>
              <c:f>Sheet1!$B$2:$B$6</c:f>
              <c:numCache>
                <c:formatCode>General</c:formatCode>
                <c:ptCount val="5"/>
                <c:pt idx="0">
                  <c:v>2</c:v>
                </c:pt>
                <c:pt idx="1">
                  <c:v>2</c:v>
                </c:pt>
                <c:pt idx="2">
                  <c:v>3</c:v>
                </c:pt>
              </c:numCache>
            </c:numRef>
          </c:val>
          <c:extLst>
            <c:ext xmlns:c16="http://schemas.microsoft.com/office/drawing/2014/chart" uri="{C3380CC4-5D6E-409C-BE32-E72D297353CC}">
              <c16:uniqueId val="{00000002-B860-4EB2-8C5E-C1FD5CBE0D07}"/>
            </c:ext>
          </c:extLst>
        </c:ser>
        <c:dLbls>
          <c:showLegendKey val="0"/>
          <c:showVal val="1"/>
          <c:showCatName val="0"/>
          <c:showSerName val="0"/>
          <c:showPercent val="0"/>
          <c:showBubbleSize val="0"/>
        </c:dLbls>
        <c:gapWidth val="150"/>
        <c:overlap val="100"/>
        <c:axId val="6635520"/>
        <c:axId val="6637056"/>
      </c:barChart>
      <c:catAx>
        <c:axId val="6635520"/>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6637056"/>
        <c:crosses val="autoZero"/>
        <c:auto val="1"/>
        <c:lblAlgn val="ctr"/>
        <c:lblOffset val="100"/>
        <c:tickLblSkip val="1"/>
        <c:tickMarkSkip val="1"/>
        <c:noMultiLvlLbl val="0"/>
      </c:catAx>
      <c:valAx>
        <c:axId val="6637056"/>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6635520"/>
        <c:crosses val="autoZero"/>
        <c:crossBetween val="between"/>
        <c:majorUnit val="0.2"/>
      </c:valAx>
    </c:plotArea>
    <c:legend>
      <c:legendPos val="t"/>
      <c:layout>
        <c:manualLayout>
          <c:xMode val="edge"/>
          <c:yMode val="edge"/>
          <c:x val="0.16510960435501118"/>
          <c:y val="0"/>
          <c:w val="0.66740728589481868"/>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306673471371635"/>
          <c:w val="0.88825750947798188"/>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16.600000000000001</c:v>
                </c:pt>
                <c:pt idx="1">
                  <c:v>22.9</c:v>
                </c:pt>
                <c:pt idx="2">
                  <c:v>28.6</c:v>
                </c:pt>
                <c:pt idx="3">
                  <c:v>30</c:v>
                </c:pt>
                <c:pt idx="4">
                  <c:v>28.1</c:v>
                </c:pt>
              </c:numCache>
            </c:numRef>
          </c:val>
          <c:smooth val="0"/>
          <c:extLst>
            <c:ext xmlns:c16="http://schemas.microsoft.com/office/drawing/2014/chart" uri="{C3380CC4-5D6E-409C-BE32-E72D297353CC}">
              <c16:uniqueId val="{00000000-8DBF-4A5B-9C45-47BC45661FD1}"/>
            </c:ext>
          </c:extLst>
        </c:ser>
        <c:ser>
          <c:idx val="0"/>
          <c:order val="1"/>
          <c:tx>
            <c:strRef>
              <c:f>Sheet1!$A$3</c:f>
              <c:strCache>
                <c:ptCount val="1"/>
                <c:pt idx="0">
                  <c:v>Total Non-Hispanic</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20.3</c:v>
                </c:pt>
                <c:pt idx="1">
                  <c:v>21.9</c:v>
                </c:pt>
                <c:pt idx="2">
                  <c:v>37.700000000000003</c:v>
                </c:pt>
                <c:pt idx="3">
                  <c:v>32.299999999999997</c:v>
                </c:pt>
                <c:pt idx="4">
                  <c:v>33.200000000000003</c:v>
                </c:pt>
              </c:numCache>
            </c:numRef>
          </c:val>
          <c:smooth val="0"/>
          <c:extLst>
            <c:ext xmlns:c16="http://schemas.microsoft.com/office/drawing/2014/chart" uri="{C3380CC4-5D6E-409C-BE32-E72D297353CC}">
              <c16:uniqueId val="{00000001-8DBF-4A5B-9C45-47BC45661FD1}"/>
            </c:ext>
          </c:extLst>
        </c:ser>
        <c:ser>
          <c:idx val="1"/>
          <c:order val="2"/>
          <c:tx>
            <c:strRef>
              <c:f>Sheet1!$A$5</c:f>
              <c:strCache>
                <c:ptCount val="1"/>
                <c:pt idx="0">
                  <c:v>Non-Hispanic White</c:v>
                </c:pt>
              </c:strCache>
            </c:strRef>
          </c:tx>
          <c:spPr>
            <a:ln w="34925">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c:v>17.7</c:v>
                </c:pt>
                <c:pt idx="1">
                  <c:v>24.7</c:v>
                </c:pt>
                <c:pt idx="2">
                  <c:v>28.3</c:v>
                </c:pt>
                <c:pt idx="3">
                  <c:v>27.5</c:v>
                </c:pt>
                <c:pt idx="4">
                  <c:v>26.8</c:v>
                </c:pt>
              </c:numCache>
            </c:numRef>
          </c:val>
          <c:smooth val="0"/>
          <c:extLst>
            <c:ext xmlns:c16="http://schemas.microsoft.com/office/drawing/2014/chart" uri="{C3380CC4-5D6E-409C-BE32-E72D297353CC}">
              <c16:uniqueId val="{00000002-8DBF-4A5B-9C45-47BC45661FD1}"/>
            </c:ext>
          </c:extLst>
        </c:ser>
        <c:ser>
          <c:idx val="2"/>
          <c:order val="3"/>
          <c:tx>
            <c:strRef>
              <c:f>Sheet1!$A$4</c:f>
              <c:strCache>
                <c:ptCount val="1"/>
                <c:pt idx="0">
                  <c:v>Non-Hispanic Black</c:v>
                </c:pt>
              </c:strCache>
            </c:strRef>
          </c:tx>
          <c:spPr>
            <a:ln w="25400">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0">
                  <c:v>13.6</c:v>
                </c:pt>
                <c:pt idx="1">
                  <c:v>20.2</c:v>
                </c:pt>
                <c:pt idx="2">
                  <c:v>28.2</c:v>
                </c:pt>
                <c:pt idx="3">
                  <c:v>27.4</c:v>
                </c:pt>
                <c:pt idx="4">
                  <c:v>25.2</c:v>
                </c:pt>
              </c:numCache>
            </c:numRef>
          </c:val>
          <c:smooth val="0"/>
          <c:extLst>
            <c:ext xmlns:c16="http://schemas.microsoft.com/office/drawing/2014/chart" uri="{C3380CC4-5D6E-409C-BE32-E72D297353CC}">
              <c16:uniqueId val="{00000003-8DBF-4A5B-9C45-47BC45661FD1}"/>
            </c:ext>
          </c:extLst>
        </c:ser>
        <c:ser>
          <c:idx val="4"/>
          <c:order val="4"/>
          <c:tx>
            <c:strRef>
              <c:f>Sheet1!$A$6</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dPt>
            <c:idx val="0"/>
            <c:marker>
              <c:symbol val="diamond"/>
              <c:size val="7"/>
            </c:marker>
            <c:bubble3D val="0"/>
            <c:extLst>
              <c:ext xmlns:c16="http://schemas.microsoft.com/office/drawing/2014/chart" uri="{C3380CC4-5D6E-409C-BE32-E72D297353CC}">
                <c16:uniqueId val="{00000004-8DBF-4A5B-9C45-47BC45661FD1}"/>
              </c:ext>
            </c:extLst>
          </c:dPt>
          <c:cat>
            <c:strRef>
              <c:f>Sheet1!$B$1:$F$1</c:f>
              <c:strCache>
                <c:ptCount val="5"/>
                <c:pt idx="0">
                  <c:v>2008</c:v>
                </c:pt>
                <c:pt idx="1">
                  <c:v>2009</c:v>
                </c:pt>
                <c:pt idx="2">
                  <c:v>2010</c:v>
                </c:pt>
                <c:pt idx="3">
                  <c:v>2011</c:v>
                </c:pt>
                <c:pt idx="4">
                  <c:v>2012</c:v>
                </c:pt>
              </c:strCache>
            </c:strRef>
          </c:cat>
          <c:val>
            <c:numRef>
              <c:f>Sheet1!$B$6:$F$6</c:f>
              <c:numCache>
                <c:formatCode>0.0</c:formatCode>
                <c:ptCount val="5"/>
                <c:pt idx="0">
                  <c:v>13.9</c:v>
                </c:pt>
                <c:pt idx="1">
                  <c:v>20.100000000000001</c:v>
                </c:pt>
                <c:pt idx="2">
                  <c:v>26.7</c:v>
                </c:pt>
                <c:pt idx="3">
                  <c:v>37.299999999999997</c:v>
                </c:pt>
                <c:pt idx="4">
                  <c:v>30.9</c:v>
                </c:pt>
              </c:numCache>
            </c:numRef>
          </c:val>
          <c:smooth val="0"/>
          <c:extLst>
            <c:ext xmlns:c16="http://schemas.microsoft.com/office/drawing/2014/chart" uri="{C3380CC4-5D6E-409C-BE32-E72D297353CC}">
              <c16:uniqueId val="{00000005-8DBF-4A5B-9C45-47BC45661FD1}"/>
            </c:ext>
          </c:extLst>
        </c:ser>
        <c:dLbls>
          <c:showLegendKey val="0"/>
          <c:showVal val="0"/>
          <c:showCatName val="0"/>
          <c:showSerName val="0"/>
          <c:showPercent val="0"/>
          <c:showBubbleSize val="0"/>
        </c:dLbls>
        <c:marker val="1"/>
        <c:smooth val="0"/>
        <c:axId val="87038592"/>
        <c:axId val="87044864"/>
      </c:lineChart>
      <c:catAx>
        <c:axId val="870385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7044864"/>
        <c:crosses val="autoZero"/>
        <c:auto val="1"/>
        <c:lblAlgn val="ctr"/>
        <c:lblOffset val="100"/>
        <c:noMultiLvlLbl val="0"/>
      </c:catAx>
      <c:valAx>
        <c:axId val="8704486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7038592"/>
        <c:crosses val="autoZero"/>
        <c:crossBetween val="between"/>
        <c:majorUnit val="10"/>
      </c:valAx>
    </c:plotArea>
    <c:legend>
      <c:legendPos val="t"/>
      <c:layout>
        <c:manualLayout>
          <c:xMode val="edge"/>
          <c:yMode val="edge"/>
          <c:x val="0"/>
          <c:y val="1.1675185338674747E-3"/>
          <c:w val="1"/>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601"/>
          <c:w val="0.88825750947798188"/>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2008</c:v>
                </c:pt>
                <c:pt idx="1">
                  <c:v>2009</c:v>
                </c:pt>
                <c:pt idx="2">
                  <c:v>2010</c:v>
                </c:pt>
                <c:pt idx="3">
                  <c:v>2011</c:v>
                </c:pt>
                <c:pt idx="4">
                  <c:v>2012</c:v>
                </c:pt>
              </c:strCache>
            </c:strRef>
          </c:cat>
          <c:val>
            <c:numRef>
              <c:f>Sheet1!$B$2:$F$2</c:f>
              <c:numCache>
                <c:formatCode>0.0</c:formatCode>
                <c:ptCount val="5"/>
                <c:pt idx="0">
                  <c:v>19.8</c:v>
                </c:pt>
                <c:pt idx="1">
                  <c:v>32.5</c:v>
                </c:pt>
                <c:pt idx="2">
                  <c:v>37.200000000000003</c:v>
                </c:pt>
                <c:pt idx="3">
                  <c:v>42.1</c:v>
                </c:pt>
                <c:pt idx="4">
                  <c:v>41.6</c:v>
                </c:pt>
              </c:numCache>
            </c:numRef>
          </c:val>
          <c:smooth val="0"/>
          <c:extLst>
            <c:ext xmlns:c16="http://schemas.microsoft.com/office/drawing/2014/chart" uri="{C3380CC4-5D6E-409C-BE32-E72D297353CC}">
              <c16:uniqueId val="{00000000-7930-4C72-B376-A9254134BF72}"/>
            </c:ext>
          </c:extLst>
        </c:ser>
        <c:ser>
          <c:idx val="0"/>
          <c:order val="1"/>
          <c:tx>
            <c:strRef>
              <c:f>Sheet1!$A$3</c:f>
              <c:strCache>
                <c:ptCount val="1"/>
                <c:pt idx="0">
                  <c:v>Total Non-Hispanic</c:v>
                </c:pt>
              </c:strCache>
            </c:strRef>
          </c:tx>
          <c:spPr>
            <a:ln w="25400">
              <a:solidFill>
                <a:srgbClr val="0072C6"/>
              </a:solidFill>
            </a:ln>
          </c:spPr>
          <c:marker>
            <c:symbol val="square"/>
            <c:size val="7"/>
            <c:spPr>
              <a:solidFill>
                <a:srgbClr val="0072C6"/>
              </a:solidFill>
              <a:ln>
                <a:noFill/>
              </a:ln>
            </c:spPr>
          </c:marker>
          <c:cat>
            <c:strRef>
              <c:f>Sheet1!$B$1:$F$1</c:f>
              <c:strCache>
                <c:ptCount val="5"/>
                <c:pt idx="0">
                  <c:v>2008</c:v>
                </c:pt>
                <c:pt idx="1">
                  <c:v>2009</c:v>
                </c:pt>
                <c:pt idx="2">
                  <c:v>2010</c:v>
                </c:pt>
                <c:pt idx="3">
                  <c:v>2011</c:v>
                </c:pt>
                <c:pt idx="4">
                  <c:v>2012</c:v>
                </c:pt>
              </c:strCache>
            </c:strRef>
          </c:cat>
          <c:val>
            <c:numRef>
              <c:f>Sheet1!$B$3:$F$3</c:f>
              <c:numCache>
                <c:formatCode>0.0</c:formatCode>
                <c:ptCount val="5"/>
                <c:pt idx="0">
                  <c:v>14.4</c:v>
                </c:pt>
                <c:pt idx="1">
                  <c:v>23.9</c:v>
                </c:pt>
                <c:pt idx="2">
                  <c:v>40</c:v>
                </c:pt>
                <c:pt idx="3">
                  <c:v>39.4</c:v>
                </c:pt>
                <c:pt idx="4">
                  <c:v>34.299999999999997</c:v>
                </c:pt>
              </c:numCache>
            </c:numRef>
          </c:val>
          <c:smooth val="0"/>
          <c:extLst>
            <c:ext xmlns:c16="http://schemas.microsoft.com/office/drawing/2014/chart" uri="{C3380CC4-5D6E-409C-BE32-E72D297353CC}">
              <c16:uniqueId val="{00000001-7930-4C72-B376-A9254134BF72}"/>
            </c:ext>
          </c:extLst>
        </c:ser>
        <c:ser>
          <c:idx val="2"/>
          <c:order val="2"/>
          <c:tx>
            <c:strRef>
              <c:f>Sheet1!$A$5</c:f>
              <c:strCache>
                <c:ptCount val="1"/>
                <c:pt idx="0">
                  <c:v>Non-Hispanic White</c:v>
                </c:pt>
              </c:strCache>
            </c:strRef>
          </c:tx>
          <c:spPr>
            <a:ln w="25400">
              <a:solidFill>
                <a:srgbClr val="AABA0A"/>
              </a:solidFill>
            </a:ln>
          </c:spPr>
          <c:marker>
            <c:symbol val="triangle"/>
            <c:size val="9"/>
            <c:spPr>
              <a:solidFill>
                <a:srgbClr val="AABA0A"/>
              </a:solidFill>
              <a:ln>
                <a:noFill/>
              </a:ln>
            </c:spPr>
          </c:marker>
          <c:cat>
            <c:strRef>
              <c:f>Sheet1!$B$1:$F$1</c:f>
              <c:strCache>
                <c:ptCount val="5"/>
                <c:pt idx="0">
                  <c:v>2008</c:v>
                </c:pt>
                <c:pt idx="1">
                  <c:v>2009</c:v>
                </c:pt>
                <c:pt idx="2">
                  <c:v>2010</c:v>
                </c:pt>
                <c:pt idx="3">
                  <c:v>2011</c:v>
                </c:pt>
                <c:pt idx="4">
                  <c:v>2012</c:v>
                </c:pt>
              </c:strCache>
            </c:strRef>
          </c:cat>
          <c:val>
            <c:numRef>
              <c:f>Sheet1!$B$5:$F$5</c:f>
              <c:numCache>
                <c:formatCode>0.0</c:formatCode>
                <c:ptCount val="5"/>
                <c:pt idx="0">
                  <c:v>22</c:v>
                </c:pt>
                <c:pt idx="1">
                  <c:v>35.5</c:v>
                </c:pt>
                <c:pt idx="2">
                  <c:v>38.799999999999997</c:v>
                </c:pt>
                <c:pt idx="3">
                  <c:v>41.1</c:v>
                </c:pt>
                <c:pt idx="4">
                  <c:v>43.9</c:v>
                </c:pt>
              </c:numCache>
            </c:numRef>
          </c:val>
          <c:smooth val="0"/>
          <c:extLst>
            <c:ext xmlns:c16="http://schemas.microsoft.com/office/drawing/2014/chart" uri="{C3380CC4-5D6E-409C-BE32-E72D297353CC}">
              <c16:uniqueId val="{00000002-7930-4C72-B376-A9254134BF72}"/>
            </c:ext>
          </c:extLst>
        </c:ser>
        <c:ser>
          <c:idx val="1"/>
          <c:order val="3"/>
          <c:tx>
            <c:strRef>
              <c:f>Sheet1!$A$4</c:f>
              <c:strCache>
                <c:ptCount val="1"/>
                <c:pt idx="0">
                  <c:v>Non-Hispanic Black</c:v>
                </c:pt>
              </c:strCache>
            </c:strRef>
          </c:tx>
          <c:spPr>
            <a:ln w="34925">
              <a:solidFill>
                <a:srgbClr val="7BA8DF"/>
              </a:solidFill>
            </a:ln>
          </c:spPr>
          <c:marker>
            <c:symbol val="diamond"/>
            <c:size val="9"/>
            <c:spPr>
              <a:solidFill>
                <a:srgbClr val="7BA8DF"/>
              </a:solidFill>
              <a:ln>
                <a:noFill/>
              </a:ln>
            </c:spPr>
          </c:marker>
          <c:cat>
            <c:strRef>
              <c:f>Sheet1!$B$1:$F$1</c:f>
              <c:strCache>
                <c:ptCount val="5"/>
                <c:pt idx="0">
                  <c:v>2008</c:v>
                </c:pt>
                <c:pt idx="1">
                  <c:v>2009</c:v>
                </c:pt>
                <c:pt idx="2">
                  <c:v>2010</c:v>
                </c:pt>
                <c:pt idx="3">
                  <c:v>2011</c:v>
                </c:pt>
                <c:pt idx="4">
                  <c:v>2012</c:v>
                </c:pt>
              </c:strCache>
            </c:strRef>
          </c:cat>
          <c:val>
            <c:numRef>
              <c:f>Sheet1!$B$4:$F$4</c:f>
              <c:numCache>
                <c:formatCode>0.0</c:formatCode>
                <c:ptCount val="5"/>
                <c:pt idx="1">
                  <c:v>27.4</c:v>
                </c:pt>
                <c:pt idx="2">
                  <c:v>32.799999999999997</c:v>
                </c:pt>
                <c:pt idx="3">
                  <c:v>38.200000000000003</c:v>
                </c:pt>
                <c:pt idx="4">
                  <c:v>35</c:v>
                </c:pt>
              </c:numCache>
            </c:numRef>
          </c:val>
          <c:smooth val="0"/>
          <c:extLst>
            <c:ext xmlns:c16="http://schemas.microsoft.com/office/drawing/2014/chart" uri="{C3380CC4-5D6E-409C-BE32-E72D297353CC}">
              <c16:uniqueId val="{00000003-7930-4C72-B376-A9254134BF72}"/>
            </c:ext>
          </c:extLst>
        </c:ser>
        <c:ser>
          <c:idx val="4"/>
          <c:order val="4"/>
          <c:tx>
            <c:strRef>
              <c:f>Sheet1!$A$6</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Sheet1!$B$1:$F$1</c:f>
              <c:strCache>
                <c:ptCount val="5"/>
                <c:pt idx="0">
                  <c:v>2008</c:v>
                </c:pt>
                <c:pt idx="1">
                  <c:v>2009</c:v>
                </c:pt>
                <c:pt idx="2">
                  <c:v>2010</c:v>
                </c:pt>
                <c:pt idx="3">
                  <c:v>2011</c:v>
                </c:pt>
                <c:pt idx="4">
                  <c:v>2012</c:v>
                </c:pt>
              </c:strCache>
            </c:strRef>
          </c:cat>
          <c:val>
            <c:numRef>
              <c:f>Sheet1!$B$6:$F$6</c:f>
              <c:numCache>
                <c:formatCode>0.0</c:formatCode>
                <c:ptCount val="5"/>
                <c:pt idx="0">
                  <c:v>16.3</c:v>
                </c:pt>
                <c:pt idx="1">
                  <c:v>29.7</c:v>
                </c:pt>
                <c:pt idx="2">
                  <c:v>34.700000000000003</c:v>
                </c:pt>
                <c:pt idx="3">
                  <c:v>48.6</c:v>
                </c:pt>
                <c:pt idx="4">
                  <c:v>43.5</c:v>
                </c:pt>
              </c:numCache>
            </c:numRef>
          </c:val>
          <c:smooth val="0"/>
          <c:extLst>
            <c:ext xmlns:c16="http://schemas.microsoft.com/office/drawing/2014/chart" uri="{C3380CC4-5D6E-409C-BE32-E72D297353CC}">
              <c16:uniqueId val="{00000004-7930-4C72-B376-A9254134BF72}"/>
            </c:ext>
          </c:extLst>
        </c:ser>
        <c:dLbls>
          <c:showLegendKey val="0"/>
          <c:showVal val="0"/>
          <c:showCatName val="0"/>
          <c:showSerName val="0"/>
          <c:showPercent val="0"/>
          <c:showBubbleSize val="0"/>
        </c:dLbls>
        <c:marker val="1"/>
        <c:smooth val="0"/>
        <c:axId val="87210624"/>
        <c:axId val="87556864"/>
      </c:lineChart>
      <c:catAx>
        <c:axId val="872106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87556864"/>
        <c:crosses val="autoZero"/>
        <c:auto val="1"/>
        <c:lblAlgn val="ctr"/>
        <c:lblOffset val="100"/>
        <c:noMultiLvlLbl val="0"/>
      </c:catAx>
      <c:valAx>
        <c:axId val="8755686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7210624"/>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64236414892582"/>
          <c:y val="0.1639353066977739"/>
          <c:w val="0.78499756974822588"/>
          <c:h val="0.67528749878487415"/>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5F7-4C84-B8A5-2408D0987301}"/>
              </c:ext>
            </c:extLst>
          </c:dPt>
          <c:dPt>
            <c:idx val="1"/>
            <c:invertIfNegative val="0"/>
            <c:bubble3D val="0"/>
            <c:extLst>
              <c:ext xmlns:c16="http://schemas.microsoft.com/office/drawing/2014/chart" uri="{C3380CC4-5D6E-409C-BE32-E72D297353CC}">
                <c16:uniqueId val="{00000001-35F7-4C84-B8A5-2408D0987301}"/>
              </c:ext>
            </c:extLst>
          </c:dPt>
          <c:dPt>
            <c:idx val="2"/>
            <c:invertIfNegative val="0"/>
            <c:bubble3D val="0"/>
            <c:extLst>
              <c:ext xmlns:c16="http://schemas.microsoft.com/office/drawing/2014/chart" uri="{C3380CC4-5D6E-409C-BE32-E72D297353CC}">
                <c16:uniqueId val="{00000002-35F7-4C84-B8A5-2408D0987301}"/>
              </c:ext>
            </c:extLst>
          </c:dPt>
          <c:dPt>
            <c:idx val="3"/>
            <c:invertIfNegative val="0"/>
            <c:bubble3D val="0"/>
            <c:extLst>
              <c:ext xmlns:c16="http://schemas.microsoft.com/office/drawing/2014/chart" uri="{C3380CC4-5D6E-409C-BE32-E72D297353CC}">
                <c16:uniqueId val="{00000003-35F7-4C84-B8A5-2408D0987301}"/>
              </c:ext>
            </c:extLst>
          </c:dPt>
          <c:cat>
            <c:strRef>
              <c:f>Sheet1!$A$2:$A$4</c:f>
              <c:strCache>
                <c:ptCount val="3"/>
                <c:pt idx="0">
                  <c:v>&lt;High School </c:v>
                </c:pt>
                <c:pt idx="1">
                  <c:v>High School Grad</c:v>
                </c:pt>
                <c:pt idx="2">
                  <c:v>Any College</c:v>
                </c:pt>
              </c:strCache>
            </c:strRef>
          </c:cat>
          <c:val>
            <c:numRef>
              <c:f>Sheet1!$B$2:$B$4</c:f>
              <c:numCache>
                <c:formatCode>General</c:formatCode>
                <c:ptCount val="3"/>
                <c:pt idx="0">
                  <c:v>69.5</c:v>
                </c:pt>
                <c:pt idx="1">
                  <c:v>74.7</c:v>
                </c:pt>
                <c:pt idx="2">
                  <c:v>86.5</c:v>
                </c:pt>
              </c:numCache>
            </c:numRef>
          </c:val>
          <c:extLst>
            <c:ext xmlns:c16="http://schemas.microsoft.com/office/drawing/2014/chart" uri="{C3380CC4-5D6E-409C-BE32-E72D297353CC}">
              <c16:uniqueId val="{00000004-35F7-4C84-B8A5-2408D0987301}"/>
            </c:ext>
          </c:extLst>
        </c:ser>
        <c:ser>
          <c:idx val="1"/>
          <c:order val="1"/>
          <c:tx>
            <c:strRef>
              <c:f>Sheet1!$C$1</c:f>
              <c:strCache>
                <c:ptCount val="1"/>
                <c:pt idx="0">
                  <c:v>Black</c:v>
                </c:pt>
              </c:strCache>
            </c:strRef>
          </c:tx>
          <c:spPr>
            <a:solidFill>
              <a:srgbClr val="AABA0A"/>
            </a:solidFill>
          </c:spPr>
          <c:invertIfNegative val="0"/>
          <c:cat>
            <c:strRef>
              <c:f>Sheet1!$A$2:$A$4</c:f>
              <c:strCache>
                <c:ptCount val="3"/>
                <c:pt idx="0">
                  <c:v>&lt;High School </c:v>
                </c:pt>
                <c:pt idx="1">
                  <c:v>High School Grad</c:v>
                </c:pt>
                <c:pt idx="2">
                  <c:v>Any College</c:v>
                </c:pt>
              </c:strCache>
            </c:strRef>
          </c:cat>
          <c:val>
            <c:numRef>
              <c:f>Sheet1!$C$2:$C$4</c:f>
              <c:numCache>
                <c:formatCode>General</c:formatCode>
                <c:ptCount val="3"/>
                <c:pt idx="0">
                  <c:v>72.2</c:v>
                </c:pt>
                <c:pt idx="1">
                  <c:v>81</c:v>
                </c:pt>
                <c:pt idx="2">
                  <c:v>86.1</c:v>
                </c:pt>
              </c:numCache>
            </c:numRef>
          </c:val>
          <c:extLst>
            <c:ext xmlns:c16="http://schemas.microsoft.com/office/drawing/2014/chart" uri="{C3380CC4-5D6E-409C-BE32-E72D297353CC}">
              <c16:uniqueId val="{00000005-35F7-4C84-B8A5-2408D0987301}"/>
            </c:ext>
          </c:extLst>
        </c:ser>
        <c:ser>
          <c:idx val="2"/>
          <c:order val="2"/>
          <c:tx>
            <c:strRef>
              <c:f>Sheet1!$D$1</c:f>
              <c:strCache>
                <c:ptCount val="1"/>
                <c:pt idx="0">
                  <c:v>Asian</c:v>
                </c:pt>
              </c:strCache>
            </c:strRef>
          </c:tx>
          <c:spPr>
            <a:solidFill>
              <a:sysClr val="window" lastClr="FFFFFF"/>
            </a:solidFill>
            <a:ln>
              <a:solidFill>
                <a:sysClr val="windowText" lastClr="000000"/>
              </a:solidFill>
            </a:ln>
          </c:spPr>
          <c:invertIfNegative val="0"/>
          <c:cat>
            <c:strRef>
              <c:f>Sheet1!$A$2:$A$4</c:f>
              <c:strCache>
                <c:ptCount val="3"/>
                <c:pt idx="0">
                  <c:v>&lt;High School </c:v>
                </c:pt>
                <c:pt idx="1">
                  <c:v>High School Grad</c:v>
                </c:pt>
                <c:pt idx="2">
                  <c:v>Any College</c:v>
                </c:pt>
              </c:strCache>
            </c:strRef>
          </c:cat>
          <c:val>
            <c:numRef>
              <c:f>Sheet1!$D$2:$D$4</c:f>
              <c:numCache>
                <c:formatCode>General</c:formatCode>
                <c:ptCount val="3"/>
                <c:pt idx="0">
                  <c:v>49.8</c:v>
                </c:pt>
                <c:pt idx="1">
                  <c:v>70.099999999999994</c:v>
                </c:pt>
                <c:pt idx="2">
                  <c:v>76.3</c:v>
                </c:pt>
              </c:numCache>
            </c:numRef>
          </c:val>
          <c:extLst>
            <c:ext xmlns:c16="http://schemas.microsoft.com/office/drawing/2014/chart" uri="{C3380CC4-5D6E-409C-BE32-E72D297353CC}">
              <c16:uniqueId val="{00000006-35F7-4C84-B8A5-2408D0987301}"/>
            </c:ext>
          </c:extLst>
        </c:ser>
        <c:dLbls>
          <c:showLegendKey val="0"/>
          <c:showVal val="0"/>
          <c:showCatName val="0"/>
          <c:showSerName val="0"/>
          <c:showPercent val="0"/>
          <c:showBubbleSize val="0"/>
        </c:dLbls>
        <c:gapWidth val="150"/>
        <c:axId val="87618304"/>
        <c:axId val="87619840"/>
      </c:barChart>
      <c:catAx>
        <c:axId val="8761830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87619840"/>
        <c:crosses val="autoZero"/>
        <c:auto val="1"/>
        <c:lblAlgn val="ctr"/>
        <c:lblOffset val="100"/>
        <c:noMultiLvlLbl val="0"/>
      </c:catAx>
      <c:valAx>
        <c:axId val="8761984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57023427627102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87618304"/>
        <c:crosses val="autoZero"/>
        <c:crossBetween val="between"/>
        <c:majorUnit val="10"/>
      </c:valAx>
    </c:plotArea>
    <c:legend>
      <c:legendPos val="t"/>
      <c:layout>
        <c:manualLayout>
          <c:xMode val="edge"/>
          <c:yMode val="edge"/>
          <c:x val="5.5555471431455686E-2"/>
          <c:y val="1.7747781527309074E-3"/>
          <c:w val="0.88801351219986391"/>
          <c:h val="0.1233418392145426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69563526781376"/>
          <c:y val="0.16393530669777387"/>
          <c:w val="0.77875716924273353"/>
          <c:h val="0.67953120443277926"/>
        </c:manualLayout>
      </c:layout>
      <c:barChart>
        <c:barDir val="col"/>
        <c:grouping val="clustered"/>
        <c:varyColors val="0"/>
        <c:ser>
          <c:idx val="0"/>
          <c:order val="0"/>
          <c:tx>
            <c:strRef>
              <c:f>Sheet1!$B$1</c:f>
              <c:strCache>
                <c:ptCount val="1"/>
                <c:pt idx="0">
                  <c:v>Non-HispanicWhite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0AD-4835-BE9F-31F370D4C92C}"/>
              </c:ext>
            </c:extLst>
          </c:dPt>
          <c:dPt>
            <c:idx val="1"/>
            <c:invertIfNegative val="0"/>
            <c:bubble3D val="0"/>
            <c:extLst>
              <c:ext xmlns:c16="http://schemas.microsoft.com/office/drawing/2014/chart" uri="{C3380CC4-5D6E-409C-BE32-E72D297353CC}">
                <c16:uniqueId val="{00000001-30AD-4835-BE9F-31F370D4C92C}"/>
              </c:ext>
            </c:extLst>
          </c:dPt>
          <c:dPt>
            <c:idx val="2"/>
            <c:invertIfNegative val="0"/>
            <c:bubble3D val="0"/>
            <c:extLst>
              <c:ext xmlns:c16="http://schemas.microsoft.com/office/drawing/2014/chart" uri="{C3380CC4-5D6E-409C-BE32-E72D297353CC}">
                <c16:uniqueId val="{00000002-30AD-4835-BE9F-31F370D4C92C}"/>
              </c:ext>
            </c:extLst>
          </c:dPt>
          <c:dPt>
            <c:idx val="3"/>
            <c:invertIfNegative val="0"/>
            <c:bubble3D val="0"/>
            <c:extLst>
              <c:ext xmlns:c16="http://schemas.microsoft.com/office/drawing/2014/chart" uri="{C3380CC4-5D6E-409C-BE32-E72D297353CC}">
                <c16:uniqueId val="{00000003-30AD-4835-BE9F-31F370D4C92C}"/>
              </c:ext>
            </c:extLst>
          </c:dPt>
          <c:cat>
            <c:strRef>
              <c:f>Sheet1!$A$2:$A$4</c:f>
              <c:strCache>
                <c:ptCount val="3"/>
                <c:pt idx="0">
                  <c:v>&lt;High School </c:v>
                </c:pt>
                <c:pt idx="1">
                  <c:v>High School Grad</c:v>
                </c:pt>
                <c:pt idx="2">
                  <c:v>Any College</c:v>
                </c:pt>
              </c:strCache>
            </c:strRef>
          </c:cat>
          <c:val>
            <c:numRef>
              <c:f>Sheet1!$B$2:$B$4</c:f>
              <c:numCache>
                <c:formatCode>0.0</c:formatCode>
                <c:ptCount val="3"/>
                <c:pt idx="0">
                  <c:v>68.099999999999994</c:v>
                </c:pt>
                <c:pt idx="1">
                  <c:v>74</c:v>
                </c:pt>
                <c:pt idx="2">
                  <c:v>86.8</c:v>
                </c:pt>
              </c:numCache>
            </c:numRef>
          </c:val>
          <c:extLst>
            <c:ext xmlns:c16="http://schemas.microsoft.com/office/drawing/2014/chart" uri="{C3380CC4-5D6E-409C-BE32-E72D297353CC}">
              <c16:uniqueId val="{00000004-30AD-4835-BE9F-31F370D4C92C}"/>
            </c:ext>
          </c:extLst>
        </c:ser>
        <c:ser>
          <c:idx val="1"/>
          <c:order val="1"/>
          <c:tx>
            <c:strRef>
              <c:f>Sheet1!$C$1</c:f>
              <c:strCache>
                <c:ptCount val="1"/>
                <c:pt idx="0">
                  <c:v>Non-Hispanic Black</c:v>
                </c:pt>
              </c:strCache>
            </c:strRef>
          </c:tx>
          <c:spPr>
            <a:solidFill>
              <a:srgbClr val="AABA0A"/>
            </a:solidFill>
          </c:spPr>
          <c:invertIfNegative val="0"/>
          <c:cat>
            <c:strRef>
              <c:f>Sheet1!$A$2:$A$4</c:f>
              <c:strCache>
                <c:ptCount val="3"/>
                <c:pt idx="0">
                  <c:v>&lt;High School </c:v>
                </c:pt>
                <c:pt idx="1">
                  <c:v>High School Grad</c:v>
                </c:pt>
                <c:pt idx="2">
                  <c:v>Any College</c:v>
                </c:pt>
              </c:strCache>
            </c:strRef>
          </c:cat>
          <c:val>
            <c:numRef>
              <c:f>Sheet1!$C$2:$C$4</c:f>
              <c:numCache>
                <c:formatCode>0.0</c:formatCode>
                <c:ptCount val="3"/>
                <c:pt idx="0">
                  <c:v>71.7</c:v>
                </c:pt>
                <c:pt idx="1">
                  <c:v>81.400000000000006</c:v>
                </c:pt>
                <c:pt idx="2">
                  <c:v>86.1</c:v>
                </c:pt>
              </c:numCache>
            </c:numRef>
          </c:val>
          <c:extLst>
            <c:ext xmlns:c16="http://schemas.microsoft.com/office/drawing/2014/chart" uri="{C3380CC4-5D6E-409C-BE32-E72D297353CC}">
              <c16:uniqueId val="{00000005-30AD-4835-BE9F-31F370D4C92C}"/>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Sheet1!$A$2:$A$4</c:f>
              <c:strCache>
                <c:ptCount val="3"/>
                <c:pt idx="0">
                  <c:v>&lt;High School </c:v>
                </c:pt>
                <c:pt idx="1">
                  <c:v>High School Grad</c:v>
                </c:pt>
                <c:pt idx="2">
                  <c:v>Any College</c:v>
                </c:pt>
              </c:strCache>
            </c:strRef>
          </c:cat>
          <c:val>
            <c:numRef>
              <c:f>Sheet1!$D$2:$D$4</c:f>
              <c:numCache>
                <c:formatCode>0.0</c:formatCode>
                <c:ptCount val="3"/>
                <c:pt idx="0">
                  <c:v>70.599999999999994</c:v>
                </c:pt>
                <c:pt idx="1">
                  <c:v>79</c:v>
                </c:pt>
                <c:pt idx="2">
                  <c:v>85</c:v>
                </c:pt>
              </c:numCache>
            </c:numRef>
          </c:val>
          <c:extLst>
            <c:ext xmlns:c16="http://schemas.microsoft.com/office/drawing/2014/chart" uri="{C3380CC4-5D6E-409C-BE32-E72D297353CC}">
              <c16:uniqueId val="{00000006-30AD-4835-BE9F-31F370D4C92C}"/>
            </c:ext>
          </c:extLst>
        </c:ser>
        <c:dLbls>
          <c:showLegendKey val="0"/>
          <c:showVal val="0"/>
          <c:showCatName val="0"/>
          <c:showSerName val="0"/>
          <c:showPercent val="0"/>
          <c:showBubbleSize val="0"/>
        </c:dLbls>
        <c:gapWidth val="150"/>
        <c:axId val="97218560"/>
        <c:axId val="97220096"/>
      </c:barChart>
      <c:catAx>
        <c:axId val="9721856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97220096"/>
        <c:crosses val="autoZero"/>
        <c:auto val="1"/>
        <c:lblAlgn val="ctr"/>
        <c:lblOffset val="100"/>
        <c:noMultiLvlLbl val="0"/>
      </c:catAx>
      <c:valAx>
        <c:axId val="9722009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87887625157967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7218560"/>
        <c:crosses val="autoZero"/>
        <c:crossBetween val="between"/>
        <c:majorUnit val="10"/>
      </c:valAx>
    </c:plotArea>
    <c:legend>
      <c:legendPos val="t"/>
      <c:layout>
        <c:manualLayout>
          <c:xMode val="edge"/>
          <c:yMode val="edge"/>
          <c:x val="1.5432098765432098E-2"/>
          <c:y val="1.5432098765432098E-2"/>
          <c:w val="0.96517400602702441"/>
          <c:h val="0.11187809857101196"/>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69563526781376"/>
          <c:y val="0.14850320793234179"/>
          <c:w val="0.78493000874890639"/>
          <c:h val="0.68425366968017887"/>
        </c:manualLayout>
      </c:layout>
      <c:barChart>
        <c:barDir val="col"/>
        <c:grouping val="clustered"/>
        <c:varyColors val="0"/>
        <c:ser>
          <c:idx val="0"/>
          <c:order val="0"/>
          <c:tx>
            <c:strRef>
              <c:f>Sheet1!$A$2</c:f>
              <c:strCache>
                <c:ptCount val="1"/>
                <c:pt idx="0">
                  <c:v>Total</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639-452B-AE60-1D37816BB2A4}"/>
              </c:ext>
            </c:extLst>
          </c:dPt>
          <c:dPt>
            <c:idx val="1"/>
            <c:invertIfNegative val="0"/>
            <c:bubble3D val="0"/>
            <c:extLst>
              <c:ext xmlns:c16="http://schemas.microsoft.com/office/drawing/2014/chart" uri="{C3380CC4-5D6E-409C-BE32-E72D297353CC}">
                <c16:uniqueId val="{00000001-4639-452B-AE60-1D37816BB2A4}"/>
              </c:ext>
            </c:extLst>
          </c:dPt>
          <c:dPt>
            <c:idx val="2"/>
            <c:invertIfNegative val="0"/>
            <c:bubble3D val="0"/>
            <c:extLst>
              <c:ext xmlns:c16="http://schemas.microsoft.com/office/drawing/2014/chart" uri="{C3380CC4-5D6E-409C-BE32-E72D297353CC}">
                <c16:uniqueId val="{00000002-4639-452B-AE60-1D37816BB2A4}"/>
              </c:ext>
            </c:extLst>
          </c:dPt>
          <c:dPt>
            <c:idx val="3"/>
            <c:invertIfNegative val="0"/>
            <c:bubble3D val="0"/>
            <c:extLst>
              <c:ext xmlns:c16="http://schemas.microsoft.com/office/drawing/2014/chart" uri="{C3380CC4-5D6E-409C-BE32-E72D297353CC}">
                <c16:uniqueId val="{00000003-4639-452B-AE60-1D37816BB2A4}"/>
              </c:ext>
            </c:extLst>
          </c:dPt>
          <c:cat>
            <c:strRef>
              <c:f>Sheet1!$B$1:$D$1</c:f>
              <c:strCache>
                <c:ptCount val="3"/>
                <c:pt idx="0">
                  <c:v>1998</c:v>
                </c:pt>
                <c:pt idx="1">
                  <c:v>2003</c:v>
                </c:pt>
                <c:pt idx="2">
                  <c:v>2008</c:v>
                </c:pt>
              </c:strCache>
            </c:strRef>
          </c:cat>
          <c:val>
            <c:numRef>
              <c:f>Sheet1!$B$2:$D$2</c:f>
              <c:numCache>
                <c:formatCode>General</c:formatCode>
                <c:ptCount val="3"/>
                <c:pt idx="0">
                  <c:v>67</c:v>
                </c:pt>
                <c:pt idx="1">
                  <c:v>73.2</c:v>
                </c:pt>
                <c:pt idx="2" formatCode="0.0">
                  <c:v>74.599999999999994</c:v>
                </c:pt>
              </c:numCache>
            </c:numRef>
          </c:val>
          <c:extLst>
            <c:ext xmlns:c16="http://schemas.microsoft.com/office/drawing/2014/chart" uri="{C3380CC4-5D6E-409C-BE32-E72D297353CC}">
              <c16:uniqueId val="{00000004-4639-452B-AE60-1D37816BB2A4}"/>
            </c:ext>
          </c:extLst>
        </c:ser>
        <c:ser>
          <c:idx val="1"/>
          <c:order val="1"/>
          <c:tx>
            <c:strRef>
              <c:f>Sheet1!$A$3</c:f>
              <c:strCache>
                <c:ptCount val="1"/>
                <c:pt idx="0">
                  <c:v>Men</c:v>
                </c:pt>
              </c:strCache>
            </c:strRef>
          </c:tx>
          <c:spPr>
            <a:solidFill>
              <a:srgbClr val="AABA0A"/>
            </a:solidFill>
          </c:spPr>
          <c:invertIfNegative val="0"/>
          <c:cat>
            <c:strRef>
              <c:f>Sheet1!$B$1:$D$1</c:f>
              <c:strCache>
                <c:ptCount val="3"/>
                <c:pt idx="0">
                  <c:v>1998</c:v>
                </c:pt>
                <c:pt idx="1">
                  <c:v>2003</c:v>
                </c:pt>
                <c:pt idx="2">
                  <c:v>2008</c:v>
                </c:pt>
              </c:strCache>
            </c:strRef>
          </c:cat>
          <c:val>
            <c:numRef>
              <c:f>Sheet1!$B$3:$D$3</c:f>
              <c:numCache>
                <c:formatCode>0.0</c:formatCode>
                <c:ptCount val="3"/>
                <c:pt idx="0">
                  <c:v>64.2</c:v>
                </c:pt>
                <c:pt idx="1">
                  <c:v>71</c:v>
                </c:pt>
                <c:pt idx="2">
                  <c:v>72.2</c:v>
                </c:pt>
              </c:numCache>
            </c:numRef>
          </c:val>
          <c:extLst>
            <c:ext xmlns:c16="http://schemas.microsoft.com/office/drawing/2014/chart" uri="{C3380CC4-5D6E-409C-BE32-E72D297353CC}">
              <c16:uniqueId val="{00000005-4639-452B-AE60-1D37816BB2A4}"/>
            </c:ext>
          </c:extLst>
        </c:ser>
        <c:ser>
          <c:idx val="2"/>
          <c:order val="2"/>
          <c:tx>
            <c:strRef>
              <c:f>Sheet1!$A$4</c:f>
              <c:strCache>
                <c:ptCount val="1"/>
                <c:pt idx="0">
                  <c:v>Women</c:v>
                </c:pt>
              </c:strCache>
            </c:strRef>
          </c:tx>
          <c:spPr>
            <a:solidFill>
              <a:sysClr val="window" lastClr="FFFFFF"/>
            </a:solidFill>
            <a:ln>
              <a:solidFill>
                <a:sysClr val="windowText" lastClr="000000"/>
              </a:solidFill>
            </a:ln>
          </c:spPr>
          <c:invertIfNegative val="0"/>
          <c:cat>
            <c:strRef>
              <c:f>Sheet1!$B$1:$D$1</c:f>
              <c:strCache>
                <c:ptCount val="3"/>
                <c:pt idx="0">
                  <c:v>1998</c:v>
                </c:pt>
                <c:pt idx="1">
                  <c:v>2003</c:v>
                </c:pt>
                <c:pt idx="2">
                  <c:v>2008</c:v>
                </c:pt>
              </c:strCache>
            </c:strRef>
          </c:cat>
          <c:val>
            <c:numRef>
              <c:f>Sheet1!$B$4:$D$4</c:f>
              <c:numCache>
                <c:formatCode>0.0</c:formatCode>
                <c:ptCount val="3"/>
                <c:pt idx="0">
                  <c:v>69.7</c:v>
                </c:pt>
                <c:pt idx="1">
                  <c:v>75.3</c:v>
                </c:pt>
                <c:pt idx="2">
                  <c:v>76.900000000000006</c:v>
                </c:pt>
              </c:numCache>
            </c:numRef>
          </c:val>
          <c:extLst>
            <c:ext xmlns:c16="http://schemas.microsoft.com/office/drawing/2014/chart" uri="{C3380CC4-5D6E-409C-BE32-E72D297353CC}">
              <c16:uniqueId val="{00000006-4639-452B-AE60-1D37816BB2A4}"/>
            </c:ext>
          </c:extLst>
        </c:ser>
        <c:dLbls>
          <c:showLegendKey val="0"/>
          <c:showVal val="0"/>
          <c:showCatName val="0"/>
          <c:showSerName val="0"/>
          <c:showPercent val="0"/>
          <c:showBubbleSize val="0"/>
        </c:dLbls>
        <c:gapWidth val="150"/>
        <c:axId val="97261440"/>
        <c:axId val="97262976"/>
      </c:barChart>
      <c:catAx>
        <c:axId val="9726144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97262976"/>
        <c:crosses val="autoZero"/>
        <c:auto val="1"/>
        <c:lblAlgn val="ctr"/>
        <c:lblOffset val="100"/>
        <c:noMultiLvlLbl val="0"/>
      </c:catAx>
      <c:valAx>
        <c:axId val="9726297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93356663750364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7261440"/>
        <c:crosses val="autoZero"/>
        <c:crossBetween val="between"/>
        <c:majorUnit val="10"/>
      </c:valAx>
    </c:plotArea>
    <c:legend>
      <c:legendPos val="t"/>
      <c:layout>
        <c:manualLayout>
          <c:xMode val="edge"/>
          <c:yMode val="edge"/>
          <c:x val="5.5555555555555552E-2"/>
          <c:y val="1.5884125595411684E-2"/>
          <c:w val="0.88801351219986391"/>
          <c:h val="0.10879167881792554"/>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22761738116066"/>
          <c:y val="0.14541678817925535"/>
          <c:w val="0.78184358899581996"/>
          <c:h val="0.68570404393895212"/>
        </c:manualLayout>
      </c:layout>
      <c:barChart>
        <c:barDir val="col"/>
        <c:grouping val="clustered"/>
        <c:varyColors val="0"/>
        <c:ser>
          <c:idx val="0"/>
          <c:order val="0"/>
          <c:tx>
            <c:strRef>
              <c:f>Sheet1!$A$2</c:f>
              <c:strCache>
                <c:ptCount val="1"/>
                <c:pt idx="0">
                  <c:v>Women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009-426D-8D4A-FDEB1EC9F4D8}"/>
              </c:ext>
            </c:extLst>
          </c:dPt>
          <c:dPt>
            <c:idx val="1"/>
            <c:invertIfNegative val="0"/>
            <c:bubble3D val="0"/>
            <c:extLst>
              <c:ext xmlns:c16="http://schemas.microsoft.com/office/drawing/2014/chart" uri="{C3380CC4-5D6E-409C-BE32-E72D297353CC}">
                <c16:uniqueId val="{00000001-A009-426D-8D4A-FDEB1EC9F4D8}"/>
              </c:ext>
            </c:extLst>
          </c:dPt>
          <c:dPt>
            <c:idx val="2"/>
            <c:invertIfNegative val="0"/>
            <c:bubble3D val="0"/>
            <c:extLst>
              <c:ext xmlns:c16="http://schemas.microsoft.com/office/drawing/2014/chart" uri="{C3380CC4-5D6E-409C-BE32-E72D297353CC}">
                <c16:uniqueId val="{00000002-A009-426D-8D4A-FDEB1EC9F4D8}"/>
              </c:ext>
            </c:extLst>
          </c:dPt>
          <c:dPt>
            <c:idx val="3"/>
            <c:invertIfNegative val="0"/>
            <c:bubble3D val="0"/>
            <c:extLst>
              <c:ext xmlns:c16="http://schemas.microsoft.com/office/drawing/2014/chart" uri="{C3380CC4-5D6E-409C-BE32-E72D297353CC}">
                <c16:uniqueId val="{00000003-A009-426D-8D4A-FDEB1EC9F4D8}"/>
              </c:ext>
            </c:extLst>
          </c:dPt>
          <c:cat>
            <c:strRef>
              <c:f>Sheet1!$B$1:$G$1</c:f>
              <c:strCache>
                <c:ptCount val="6"/>
                <c:pt idx="0">
                  <c:v>Total</c:v>
                </c:pt>
                <c:pt idx="1">
                  <c:v>White</c:v>
                </c:pt>
                <c:pt idx="2">
                  <c:v>Black</c:v>
                </c:pt>
                <c:pt idx="3">
                  <c:v>Asian</c:v>
                </c:pt>
                <c:pt idx="4">
                  <c:v>AI/AN</c:v>
                </c:pt>
                <c:pt idx="5">
                  <c:v>&gt;1 Race</c:v>
                </c:pt>
              </c:strCache>
            </c:strRef>
          </c:cat>
          <c:val>
            <c:numRef>
              <c:f>Sheet1!$B$2:$G$2</c:f>
              <c:numCache>
                <c:formatCode>0.0</c:formatCode>
                <c:ptCount val="6"/>
                <c:pt idx="0">
                  <c:v>76.900000000000006</c:v>
                </c:pt>
                <c:pt idx="1">
                  <c:v>76.5</c:v>
                </c:pt>
                <c:pt idx="2">
                  <c:v>77.900000000000006</c:v>
                </c:pt>
                <c:pt idx="3">
                  <c:v>80</c:v>
                </c:pt>
                <c:pt idx="4">
                  <c:v>67.3</c:v>
                </c:pt>
                <c:pt idx="5">
                  <c:v>75</c:v>
                </c:pt>
              </c:numCache>
            </c:numRef>
          </c:val>
          <c:extLst>
            <c:ext xmlns:c16="http://schemas.microsoft.com/office/drawing/2014/chart" uri="{C3380CC4-5D6E-409C-BE32-E72D297353CC}">
              <c16:uniqueId val="{00000004-A009-426D-8D4A-FDEB1EC9F4D8}"/>
            </c:ext>
          </c:extLst>
        </c:ser>
        <c:dLbls>
          <c:showLegendKey val="0"/>
          <c:showVal val="0"/>
          <c:showCatName val="0"/>
          <c:showSerName val="0"/>
          <c:showPercent val="0"/>
          <c:showBubbleSize val="0"/>
        </c:dLbls>
        <c:gapWidth val="150"/>
        <c:axId val="105464192"/>
        <c:axId val="105465728"/>
      </c:barChart>
      <c:catAx>
        <c:axId val="10546419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05465728"/>
        <c:crosses val="autoZero"/>
        <c:auto val="1"/>
        <c:lblAlgn val="ctr"/>
        <c:lblOffset val="100"/>
        <c:noMultiLvlLbl val="0"/>
      </c:catAx>
      <c:valAx>
        <c:axId val="10546572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1.2345679012345678E-2"/>
              <c:y val="0.3902702439972781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5464192"/>
        <c:crosses val="autoZero"/>
        <c:crossBetween val="between"/>
        <c:majorUnit val="10"/>
      </c:valAx>
    </c:plotArea>
    <c:legend>
      <c:legendPos val="t"/>
      <c:layout>
        <c:manualLayout>
          <c:xMode val="edge"/>
          <c:yMode val="edge"/>
          <c:x val="5.5555555555555552E-2"/>
          <c:y val="0"/>
          <c:w val="0.88801351219986391"/>
          <c:h val="0.12731019733644405"/>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911611742976573"/>
          <c:w val="0.88825750947798188"/>
          <c:h val="0.7701514046855254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General</c:formatCode>
                <c:ptCount val="11"/>
                <c:pt idx="0">
                  <c:v>63.1</c:v>
                </c:pt>
                <c:pt idx="1">
                  <c:v>65.3</c:v>
                </c:pt>
                <c:pt idx="2">
                  <c:v>63.1</c:v>
                </c:pt>
                <c:pt idx="3">
                  <c:v>63.4</c:v>
                </c:pt>
                <c:pt idx="4">
                  <c:v>62.7</c:v>
                </c:pt>
                <c:pt idx="5">
                  <c:v>65.099999999999994</c:v>
                </c:pt>
                <c:pt idx="6">
                  <c:v>64.5</c:v>
                </c:pt>
                <c:pt idx="7">
                  <c:v>67.599999999999994</c:v>
                </c:pt>
                <c:pt idx="8">
                  <c:v>65.7</c:v>
                </c:pt>
                <c:pt idx="9">
                  <c:v>68.2</c:v>
                </c:pt>
                <c:pt idx="10" formatCode="0.0">
                  <c:v>66.531199999999998</c:v>
                </c:pt>
              </c:numCache>
            </c:numRef>
          </c:val>
          <c:smooth val="0"/>
          <c:extLst>
            <c:ext xmlns:c16="http://schemas.microsoft.com/office/drawing/2014/chart" uri="{C3380CC4-5D6E-409C-BE32-E72D297353CC}">
              <c16:uniqueId val="{00000000-BEF4-41C4-843D-95C154B13933}"/>
            </c:ext>
          </c:extLst>
        </c:ser>
        <c:ser>
          <c:idx val="0"/>
          <c:order val="1"/>
          <c:tx>
            <c:strRef>
              <c:f>Sheet1!$A$3</c:f>
              <c:strCache>
                <c:ptCount val="1"/>
                <c:pt idx="0">
                  <c:v>Men</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61.369100000000003</c:v>
                </c:pt>
                <c:pt idx="1">
                  <c:v>63.0062</c:v>
                </c:pt>
                <c:pt idx="2">
                  <c:v>59.653599999999997</c:v>
                </c:pt>
                <c:pt idx="3">
                  <c:v>60.039299999999997</c:v>
                </c:pt>
                <c:pt idx="4">
                  <c:v>59.731099999999998</c:v>
                </c:pt>
                <c:pt idx="5">
                  <c:v>63.9908</c:v>
                </c:pt>
                <c:pt idx="6">
                  <c:v>62.894599999999997</c:v>
                </c:pt>
                <c:pt idx="7">
                  <c:v>63.294499999999999</c:v>
                </c:pt>
                <c:pt idx="8">
                  <c:v>62.006799999999998</c:v>
                </c:pt>
                <c:pt idx="9">
                  <c:v>63.400399999999998</c:v>
                </c:pt>
                <c:pt idx="10">
                  <c:v>63.158999999999999</c:v>
                </c:pt>
              </c:numCache>
            </c:numRef>
          </c:val>
          <c:smooth val="0"/>
          <c:extLst>
            <c:ext xmlns:c16="http://schemas.microsoft.com/office/drawing/2014/chart" uri="{C3380CC4-5D6E-409C-BE32-E72D297353CC}">
              <c16:uniqueId val="{00000001-BEF4-41C4-843D-95C154B13933}"/>
            </c:ext>
          </c:extLst>
        </c:ser>
        <c:ser>
          <c:idx val="2"/>
          <c:order val="2"/>
          <c:tx>
            <c:strRef>
              <c:f>Sheet1!$A$4</c:f>
              <c:strCache>
                <c:ptCount val="1"/>
                <c:pt idx="0">
                  <c:v>Women</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64.547200000000004</c:v>
                </c:pt>
                <c:pt idx="1">
                  <c:v>67.202200000000005</c:v>
                </c:pt>
                <c:pt idx="2">
                  <c:v>65.7209</c:v>
                </c:pt>
                <c:pt idx="3">
                  <c:v>66.200900000000004</c:v>
                </c:pt>
                <c:pt idx="4">
                  <c:v>65.147499999999994</c:v>
                </c:pt>
                <c:pt idx="5">
                  <c:v>66.052999999999997</c:v>
                </c:pt>
                <c:pt idx="6">
                  <c:v>65.814599999999999</c:v>
                </c:pt>
                <c:pt idx="7">
                  <c:v>71.284599999999998</c:v>
                </c:pt>
                <c:pt idx="8">
                  <c:v>68.605800000000002</c:v>
                </c:pt>
                <c:pt idx="9">
                  <c:v>72.760199999999998</c:v>
                </c:pt>
                <c:pt idx="10">
                  <c:v>69.626000000000005</c:v>
                </c:pt>
              </c:numCache>
            </c:numRef>
          </c:val>
          <c:smooth val="0"/>
          <c:extLst>
            <c:ext xmlns:c16="http://schemas.microsoft.com/office/drawing/2014/chart" uri="{C3380CC4-5D6E-409C-BE32-E72D297353CC}">
              <c16:uniqueId val="{00000002-BEF4-41C4-843D-95C154B13933}"/>
            </c:ext>
          </c:extLst>
        </c:ser>
        <c:dLbls>
          <c:showLegendKey val="0"/>
          <c:showVal val="0"/>
          <c:showCatName val="0"/>
          <c:showSerName val="0"/>
          <c:showPercent val="0"/>
          <c:showBubbleSize val="0"/>
        </c:dLbls>
        <c:marker val="1"/>
        <c:smooth val="0"/>
        <c:axId val="97461760"/>
        <c:axId val="97463680"/>
      </c:lineChart>
      <c:catAx>
        <c:axId val="974617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97463680"/>
        <c:crosses val="autoZero"/>
        <c:auto val="1"/>
        <c:lblAlgn val="ctr"/>
        <c:lblOffset val="100"/>
        <c:noMultiLvlLbl val="0"/>
      </c:catAx>
      <c:valAx>
        <c:axId val="974636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97461760"/>
        <c:crosses val="autoZero"/>
        <c:crossBetween val="between"/>
        <c:majorUnit val="2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45115193934088"/>
          <c:y val="3.4305677068144261E-2"/>
          <c:w val="0.77503693982696609"/>
          <c:h val="0.68454675804413334"/>
        </c:manualLayout>
      </c:layout>
      <c:barChart>
        <c:barDir val="col"/>
        <c:grouping val="clustered"/>
        <c:varyColors val="0"/>
        <c:ser>
          <c:idx val="0"/>
          <c:order val="0"/>
          <c:tx>
            <c:strRef>
              <c:f>Sheet1!$A$2</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FCA-425F-B2C8-A38E77341CC9}"/>
              </c:ext>
            </c:extLst>
          </c:dPt>
          <c:dPt>
            <c:idx val="1"/>
            <c:invertIfNegative val="0"/>
            <c:bubble3D val="0"/>
            <c:extLst>
              <c:ext xmlns:c16="http://schemas.microsoft.com/office/drawing/2014/chart" uri="{C3380CC4-5D6E-409C-BE32-E72D297353CC}">
                <c16:uniqueId val="{00000001-1FCA-425F-B2C8-A38E77341CC9}"/>
              </c:ext>
            </c:extLst>
          </c:dPt>
          <c:dPt>
            <c:idx val="2"/>
            <c:invertIfNegative val="0"/>
            <c:bubble3D val="0"/>
            <c:extLst>
              <c:ext xmlns:c16="http://schemas.microsoft.com/office/drawing/2014/chart" uri="{C3380CC4-5D6E-409C-BE32-E72D297353CC}">
                <c16:uniqueId val="{00000002-1FCA-425F-B2C8-A38E77341CC9}"/>
              </c:ext>
            </c:extLst>
          </c:dPt>
          <c:dPt>
            <c:idx val="3"/>
            <c:invertIfNegative val="0"/>
            <c:bubble3D val="0"/>
            <c:extLst>
              <c:ext xmlns:c16="http://schemas.microsoft.com/office/drawing/2014/chart" uri="{C3380CC4-5D6E-409C-BE32-E72D297353CC}">
                <c16:uniqueId val="{00000003-1FCA-425F-B2C8-A38E77341CC9}"/>
              </c:ext>
            </c:extLst>
          </c:dPt>
          <c:cat>
            <c:strRef>
              <c:f>Sheet1!$B$1:$F$1</c:f>
              <c:strCache>
                <c:ptCount val="5"/>
                <c:pt idx="0">
                  <c:v>Total</c:v>
                </c:pt>
                <c:pt idx="1">
                  <c:v>Total Non-Hispanic</c:v>
                </c:pt>
                <c:pt idx="2">
                  <c:v>Non-Hispanic White</c:v>
                </c:pt>
                <c:pt idx="3">
                  <c:v>Non-Hispanic Black</c:v>
                </c:pt>
                <c:pt idx="4">
                  <c:v>Hispanic</c:v>
                </c:pt>
              </c:strCache>
            </c:strRef>
          </c:cat>
          <c:val>
            <c:numRef>
              <c:f>Sheet1!$B$2:$F$2</c:f>
              <c:numCache>
                <c:formatCode>0.0</c:formatCode>
                <c:ptCount val="5"/>
                <c:pt idx="0">
                  <c:v>69.599999999999994</c:v>
                </c:pt>
                <c:pt idx="1">
                  <c:v>70.4024</c:v>
                </c:pt>
                <c:pt idx="2">
                  <c:v>70.734499999999997</c:v>
                </c:pt>
                <c:pt idx="3">
                  <c:v>68.803899999999999</c:v>
                </c:pt>
                <c:pt idx="4">
                  <c:v>58.855200000000004</c:v>
                </c:pt>
              </c:numCache>
            </c:numRef>
          </c:val>
          <c:extLst>
            <c:ext xmlns:c16="http://schemas.microsoft.com/office/drawing/2014/chart" uri="{C3380CC4-5D6E-409C-BE32-E72D297353CC}">
              <c16:uniqueId val="{00000004-1FCA-425F-B2C8-A38E77341CC9}"/>
            </c:ext>
          </c:extLst>
        </c:ser>
        <c:dLbls>
          <c:showLegendKey val="0"/>
          <c:showVal val="0"/>
          <c:showCatName val="0"/>
          <c:showSerName val="0"/>
          <c:showPercent val="0"/>
          <c:showBubbleSize val="0"/>
        </c:dLbls>
        <c:gapWidth val="150"/>
        <c:axId val="105695488"/>
        <c:axId val="105697280"/>
      </c:barChart>
      <c:catAx>
        <c:axId val="105695488"/>
        <c:scaling>
          <c:orientation val="minMax"/>
        </c:scaling>
        <c:delete val="0"/>
        <c:axPos val="b"/>
        <c:minorGridlines>
          <c:spPr>
            <a:ln>
              <a:noFill/>
            </a:ln>
          </c:spPr>
        </c:minorGridlines>
        <c:numFmt formatCode="General" sourceLinked="0"/>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05697280"/>
        <c:crosses val="autoZero"/>
        <c:auto val="1"/>
        <c:lblAlgn val="ctr"/>
        <c:lblOffset val="100"/>
        <c:noMultiLvlLbl val="0"/>
      </c:catAx>
      <c:valAx>
        <c:axId val="10569728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31097501701176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5695488"/>
        <c:crosses val="autoZero"/>
        <c:crossBetween val="between"/>
        <c:majorUnit val="10"/>
      </c:valAx>
    </c:plotArea>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93297365607076"/>
          <c:y val="3.0139010401477592E-2"/>
          <c:w val="0.73863371245261011"/>
          <c:h val="0.69380601730339264"/>
        </c:manualLayout>
      </c:layout>
      <c:barChart>
        <c:barDir val="col"/>
        <c:grouping val="clustered"/>
        <c:varyColors val="0"/>
        <c:ser>
          <c:idx val="0"/>
          <c:order val="0"/>
          <c:tx>
            <c:strRef>
              <c:f>Sheet1!$A$2</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C69-41EB-B3D7-6941828E746D}"/>
              </c:ext>
            </c:extLst>
          </c:dPt>
          <c:dPt>
            <c:idx val="1"/>
            <c:invertIfNegative val="0"/>
            <c:bubble3D val="0"/>
            <c:extLst>
              <c:ext xmlns:c16="http://schemas.microsoft.com/office/drawing/2014/chart" uri="{C3380CC4-5D6E-409C-BE32-E72D297353CC}">
                <c16:uniqueId val="{00000001-3C69-41EB-B3D7-6941828E746D}"/>
              </c:ext>
            </c:extLst>
          </c:dPt>
          <c:dPt>
            <c:idx val="2"/>
            <c:invertIfNegative val="0"/>
            <c:bubble3D val="0"/>
            <c:extLst>
              <c:ext xmlns:c16="http://schemas.microsoft.com/office/drawing/2014/chart" uri="{C3380CC4-5D6E-409C-BE32-E72D297353CC}">
                <c16:uniqueId val="{00000002-3C69-41EB-B3D7-6941828E746D}"/>
              </c:ext>
            </c:extLst>
          </c:dPt>
          <c:dPt>
            <c:idx val="3"/>
            <c:invertIfNegative val="0"/>
            <c:bubble3D val="0"/>
            <c:extLst>
              <c:ext xmlns:c16="http://schemas.microsoft.com/office/drawing/2014/chart" uri="{C3380CC4-5D6E-409C-BE32-E72D297353CC}">
                <c16:uniqueId val="{00000003-3C69-41EB-B3D7-6941828E746D}"/>
              </c:ext>
            </c:extLst>
          </c:dPt>
          <c:cat>
            <c:strRef>
              <c:f>Sheet1!$B$1:$E$1</c:f>
              <c:strCache>
                <c:ptCount val="4"/>
                <c:pt idx="0">
                  <c:v>Total</c:v>
                </c:pt>
                <c:pt idx="1">
                  <c:v>&lt;High School</c:v>
                </c:pt>
                <c:pt idx="2">
                  <c:v>High School Grad</c:v>
                </c:pt>
                <c:pt idx="3">
                  <c:v>Any College</c:v>
                </c:pt>
              </c:strCache>
            </c:strRef>
          </c:cat>
          <c:val>
            <c:numRef>
              <c:f>Sheet1!$B$2:$E$2</c:f>
              <c:numCache>
                <c:formatCode>0.0</c:formatCode>
                <c:ptCount val="4"/>
                <c:pt idx="0">
                  <c:v>69.599999999999994</c:v>
                </c:pt>
                <c:pt idx="1">
                  <c:v>61.7</c:v>
                </c:pt>
                <c:pt idx="2">
                  <c:v>70</c:v>
                </c:pt>
                <c:pt idx="3">
                  <c:v>72.599999999999994</c:v>
                </c:pt>
              </c:numCache>
            </c:numRef>
          </c:val>
          <c:extLst>
            <c:ext xmlns:c16="http://schemas.microsoft.com/office/drawing/2014/chart" uri="{C3380CC4-5D6E-409C-BE32-E72D297353CC}">
              <c16:uniqueId val="{00000004-3C69-41EB-B3D7-6941828E746D}"/>
            </c:ext>
          </c:extLst>
        </c:ser>
        <c:dLbls>
          <c:showLegendKey val="0"/>
          <c:showVal val="0"/>
          <c:showCatName val="0"/>
          <c:showSerName val="0"/>
          <c:showPercent val="0"/>
          <c:showBubbleSize val="0"/>
        </c:dLbls>
        <c:gapWidth val="150"/>
        <c:axId val="97783168"/>
        <c:axId val="97797248"/>
      </c:barChart>
      <c:catAx>
        <c:axId val="97783168"/>
        <c:scaling>
          <c:orientation val="minMax"/>
        </c:scaling>
        <c:delete val="0"/>
        <c:axPos val="b"/>
        <c:minorGridlines>
          <c:spPr>
            <a:ln>
              <a:noFill/>
            </a:ln>
          </c:spPr>
        </c:minorGridlines>
        <c:numFmt formatCode="General" sourceLinked="0"/>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97797248"/>
        <c:crosses val="autoZero"/>
        <c:auto val="1"/>
        <c:lblAlgn val="ctr"/>
        <c:lblOffset val="100"/>
        <c:noMultiLvlLbl val="0"/>
      </c:catAx>
      <c:valAx>
        <c:axId val="9779724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0864197530864196E-3"/>
              <c:y val="0.291504813450750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7783168"/>
        <c:crosses val="autoZero"/>
        <c:crossBetween val="between"/>
        <c:majorUnit val="10"/>
      </c:valAx>
    </c:plotArea>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601"/>
          <c:w val="0.88825750947798188"/>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2006</c:v>
                </c:pt>
                <c:pt idx="1">
                  <c:v>2007</c:v>
                </c:pt>
                <c:pt idx="2">
                  <c:v>2008</c:v>
                </c:pt>
                <c:pt idx="3">
                  <c:v>2009</c:v>
                </c:pt>
                <c:pt idx="4">
                  <c:v>2010</c:v>
                </c:pt>
                <c:pt idx="5">
                  <c:v>2011</c:v>
                </c:pt>
                <c:pt idx="6">
                  <c:v>2012</c:v>
                </c:pt>
              </c:strCache>
            </c:strRef>
          </c:cat>
          <c:val>
            <c:numRef>
              <c:f>Sheet1!$B$2:$H$2</c:f>
              <c:numCache>
                <c:formatCode>General</c:formatCode>
                <c:ptCount val="7"/>
                <c:pt idx="0">
                  <c:v>17.5</c:v>
                </c:pt>
                <c:pt idx="1">
                  <c:v>16.3</c:v>
                </c:pt>
                <c:pt idx="2">
                  <c:v>17.3</c:v>
                </c:pt>
                <c:pt idx="3">
                  <c:v>17.399999999999999</c:v>
                </c:pt>
                <c:pt idx="4">
                  <c:v>17.600000000000001</c:v>
                </c:pt>
                <c:pt idx="5">
                  <c:v>17.5</c:v>
                </c:pt>
                <c:pt idx="6">
                  <c:v>17.899999999999999</c:v>
                </c:pt>
              </c:numCache>
            </c:numRef>
          </c:val>
          <c:smooth val="0"/>
          <c:extLst>
            <c:ext xmlns:c16="http://schemas.microsoft.com/office/drawing/2014/chart" uri="{C3380CC4-5D6E-409C-BE32-E72D297353CC}">
              <c16:uniqueId val="{00000000-5514-441D-BA57-5E21F9C5D80B}"/>
            </c:ext>
          </c:extLst>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Sheet1!$B$1:$H$1</c:f>
              <c:strCache>
                <c:ptCount val="7"/>
                <c:pt idx="0">
                  <c:v>2006</c:v>
                </c:pt>
                <c:pt idx="1">
                  <c:v>2007</c:v>
                </c:pt>
                <c:pt idx="2">
                  <c:v>2008</c:v>
                </c:pt>
                <c:pt idx="3">
                  <c:v>2009</c:v>
                </c:pt>
                <c:pt idx="4">
                  <c:v>2010</c:v>
                </c:pt>
                <c:pt idx="5">
                  <c:v>2011</c:v>
                </c:pt>
                <c:pt idx="6">
                  <c:v>2012</c:v>
                </c:pt>
              </c:strCache>
            </c:strRef>
          </c:cat>
          <c:val>
            <c:numRef>
              <c:f>Sheet1!$B$3:$H$3</c:f>
              <c:numCache>
                <c:formatCode>0.0</c:formatCode>
                <c:ptCount val="7"/>
                <c:pt idx="0">
                  <c:v>16.338515000000001</c:v>
                </c:pt>
                <c:pt idx="1">
                  <c:v>15.18441</c:v>
                </c:pt>
                <c:pt idx="2">
                  <c:v>16.208967999999999</c:v>
                </c:pt>
                <c:pt idx="3">
                  <c:v>16.439385000000001</c:v>
                </c:pt>
                <c:pt idx="4">
                  <c:v>16.472842</c:v>
                </c:pt>
                <c:pt idx="5">
                  <c:v>16.354842999999999</c:v>
                </c:pt>
                <c:pt idx="6">
                  <c:v>16.719245000000001</c:v>
                </c:pt>
              </c:numCache>
            </c:numRef>
          </c:val>
          <c:smooth val="0"/>
          <c:extLst>
            <c:ext xmlns:c16="http://schemas.microsoft.com/office/drawing/2014/chart" uri="{C3380CC4-5D6E-409C-BE32-E72D297353CC}">
              <c16:uniqueId val="{00000001-5514-441D-BA57-5E21F9C5D80B}"/>
            </c:ext>
          </c:extLst>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Sheet1!$B$1:$H$1</c:f>
              <c:strCache>
                <c:ptCount val="7"/>
                <c:pt idx="0">
                  <c:v>2006</c:v>
                </c:pt>
                <c:pt idx="1">
                  <c:v>2007</c:v>
                </c:pt>
                <c:pt idx="2">
                  <c:v>2008</c:v>
                </c:pt>
                <c:pt idx="3">
                  <c:v>2009</c:v>
                </c:pt>
                <c:pt idx="4">
                  <c:v>2010</c:v>
                </c:pt>
                <c:pt idx="5">
                  <c:v>2011</c:v>
                </c:pt>
                <c:pt idx="6">
                  <c:v>2012</c:v>
                </c:pt>
              </c:strCache>
            </c:strRef>
          </c:cat>
          <c:val>
            <c:numRef>
              <c:f>Sheet1!$B$4:$H$4</c:f>
              <c:numCache>
                <c:formatCode>0.0</c:formatCode>
                <c:ptCount val="7"/>
                <c:pt idx="0">
                  <c:v>18.608823000000001</c:v>
                </c:pt>
                <c:pt idx="1">
                  <c:v>17.373766</c:v>
                </c:pt>
                <c:pt idx="2">
                  <c:v>18.370327</c:v>
                </c:pt>
                <c:pt idx="3">
                  <c:v>18.361747999999999</c:v>
                </c:pt>
                <c:pt idx="4">
                  <c:v>18.659837</c:v>
                </c:pt>
                <c:pt idx="5">
                  <c:v>18.549275999999999</c:v>
                </c:pt>
                <c:pt idx="6">
                  <c:v>19.115922999999999</c:v>
                </c:pt>
              </c:numCache>
            </c:numRef>
          </c:val>
          <c:smooth val="0"/>
          <c:extLst>
            <c:ext xmlns:c16="http://schemas.microsoft.com/office/drawing/2014/chart" uri="{C3380CC4-5D6E-409C-BE32-E72D297353CC}">
              <c16:uniqueId val="{00000002-5514-441D-BA57-5E21F9C5D80B}"/>
            </c:ext>
          </c:extLst>
        </c:ser>
        <c:dLbls>
          <c:showLegendKey val="0"/>
          <c:showVal val="0"/>
          <c:showCatName val="0"/>
          <c:showSerName val="0"/>
          <c:showPercent val="0"/>
          <c:showBubbleSize val="0"/>
        </c:dLbls>
        <c:marker val="1"/>
        <c:smooth val="0"/>
        <c:axId val="104028032"/>
        <c:axId val="104038400"/>
      </c:lineChart>
      <c:catAx>
        <c:axId val="10402803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4038400"/>
        <c:crosses val="autoZero"/>
        <c:auto val="1"/>
        <c:lblAlgn val="ctr"/>
        <c:lblOffset val="100"/>
        <c:noMultiLvlLbl val="0"/>
      </c:catAx>
      <c:valAx>
        <c:axId val="10403840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4028032"/>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Sheet1!$D$1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n=182</c:v>
                </c:pt>
              </c:strCache>
            </c:strRef>
          </c:cat>
          <c:val>
            <c:numRef>
              <c:f>Sheet1!$D$2</c:f>
              <c:numCache>
                <c:formatCode>General</c:formatCode>
                <c:ptCount val="1"/>
                <c:pt idx="0">
                  <c:v>91</c:v>
                </c:pt>
              </c:numCache>
            </c:numRef>
          </c:val>
          <c:extLst>
            <c:ext xmlns:c16="http://schemas.microsoft.com/office/drawing/2014/chart" uri="{C3380CC4-5D6E-409C-BE32-E72D297353CC}">
              <c16:uniqueId val="{00000000-0CEB-4D91-8EB0-D63EA4DB8229}"/>
            </c:ext>
          </c:extLst>
        </c:ser>
        <c:ser>
          <c:idx val="1"/>
          <c:order val="1"/>
          <c:tx>
            <c:strRef>
              <c:f>Sheet1!$C$1</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n=182</c:v>
                </c:pt>
              </c:strCache>
            </c:strRef>
          </c:cat>
          <c:val>
            <c:numRef>
              <c:f>Sheet1!$C$2</c:f>
              <c:numCache>
                <c:formatCode>General</c:formatCode>
                <c:ptCount val="1"/>
                <c:pt idx="0">
                  <c:v>73</c:v>
                </c:pt>
              </c:numCache>
            </c:numRef>
          </c:val>
          <c:extLst>
            <c:ext xmlns:c16="http://schemas.microsoft.com/office/drawing/2014/chart" uri="{C3380CC4-5D6E-409C-BE32-E72D297353CC}">
              <c16:uniqueId val="{00000001-0CEB-4D91-8EB0-D63EA4DB8229}"/>
            </c:ext>
          </c:extLst>
        </c:ser>
        <c:ser>
          <c:idx val="0"/>
          <c:order val="2"/>
          <c:tx>
            <c:strRef>
              <c:f>Sheet1!$B$1</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n=182</c:v>
                </c:pt>
              </c:strCache>
            </c:strRef>
          </c:cat>
          <c:val>
            <c:numRef>
              <c:f>Sheet1!$B$2</c:f>
              <c:numCache>
                <c:formatCode>General</c:formatCode>
                <c:ptCount val="1"/>
                <c:pt idx="0">
                  <c:v>18</c:v>
                </c:pt>
              </c:numCache>
            </c:numRef>
          </c:val>
          <c:extLst>
            <c:ext xmlns:c16="http://schemas.microsoft.com/office/drawing/2014/chart" uri="{C3380CC4-5D6E-409C-BE32-E72D297353CC}">
              <c16:uniqueId val="{00000002-0CEB-4D91-8EB0-D63EA4DB8229}"/>
            </c:ext>
          </c:extLst>
        </c:ser>
        <c:dLbls>
          <c:showLegendKey val="0"/>
          <c:showVal val="1"/>
          <c:showCatName val="0"/>
          <c:showSerName val="0"/>
          <c:showPercent val="0"/>
          <c:showBubbleSize val="0"/>
        </c:dLbls>
        <c:gapWidth val="150"/>
        <c:overlap val="100"/>
        <c:axId val="34019200"/>
        <c:axId val="34020736"/>
      </c:barChart>
      <c:catAx>
        <c:axId val="34019200"/>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34020736"/>
        <c:crosses val="autoZero"/>
        <c:auto val="1"/>
        <c:lblAlgn val="ctr"/>
        <c:lblOffset val="100"/>
        <c:tickLblSkip val="1"/>
        <c:tickMarkSkip val="1"/>
        <c:noMultiLvlLbl val="0"/>
      </c:catAx>
      <c:valAx>
        <c:axId val="34020736"/>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34019200"/>
        <c:crosses val="autoZero"/>
        <c:crossBetween val="between"/>
        <c:majorUnit val="0.2"/>
      </c:valAx>
    </c:plotArea>
    <c:legend>
      <c:legendPos val="t"/>
      <c:layout>
        <c:manualLayout>
          <c:xMode val="edge"/>
          <c:yMode val="edge"/>
          <c:x val="0.16510960435501118"/>
          <c:y val="0"/>
          <c:w val="0.66740728589481868"/>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2768542821036"/>
          <c:y val="3.430567706814424E-2"/>
          <c:w val="0.7664114902303879"/>
          <c:h val="0.68454675804413334"/>
        </c:manualLayout>
      </c:layout>
      <c:barChart>
        <c:barDir val="col"/>
        <c:grouping val="clustered"/>
        <c:varyColors val="0"/>
        <c:ser>
          <c:idx val="0"/>
          <c:order val="0"/>
          <c:tx>
            <c:strRef>
              <c:f>Sheet1!$A$2</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1C2-4369-9D5B-5AF54BEF5FA6}"/>
              </c:ext>
            </c:extLst>
          </c:dPt>
          <c:dPt>
            <c:idx val="1"/>
            <c:invertIfNegative val="0"/>
            <c:bubble3D val="0"/>
            <c:extLst>
              <c:ext xmlns:c16="http://schemas.microsoft.com/office/drawing/2014/chart" uri="{C3380CC4-5D6E-409C-BE32-E72D297353CC}">
                <c16:uniqueId val="{00000001-C1C2-4369-9D5B-5AF54BEF5FA6}"/>
              </c:ext>
            </c:extLst>
          </c:dPt>
          <c:dPt>
            <c:idx val="2"/>
            <c:invertIfNegative val="0"/>
            <c:bubble3D val="0"/>
            <c:extLst>
              <c:ext xmlns:c16="http://schemas.microsoft.com/office/drawing/2014/chart" uri="{C3380CC4-5D6E-409C-BE32-E72D297353CC}">
                <c16:uniqueId val="{00000002-C1C2-4369-9D5B-5AF54BEF5FA6}"/>
              </c:ext>
            </c:extLst>
          </c:dPt>
          <c:dPt>
            <c:idx val="3"/>
            <c:invertIfNegative val="0"/>
            <c:bubble3D val="0"/>
            <c:extLst>
              <c:ext xmlns:c16="http://schemas.microsoft.com/office/drawing/2014/chart" uri="{C3380CC4-5D6E-409C-BE32-E72D297353CC}">
                <c16:uniqueId val="{00000003-C1C2-4369-9D5B-5AF54BEF5FA6}"/>
              </c:ext>
            </c:extLst>
          </c:dPt>
          <c:cat>
            <c:strRef>
              <c:f>Sheet1!$B$1:$F$1</c:f>
              <c:strCache>
                <c:ptCount val="5"/>
                <c:pt idx="0">
                  <c:v>Total</c:v>
                </c:pt>
                <c:pt idx="1">
                  <c:v>Total Non-Hispanic</c:v>
                </c:pt>
                <c:pt idx="2">
                  <c:v>Non-Hispanic White</c:v>
                </c:pt>
                <c:pt idx="3">
                  <c:v>Non-Hispanic Black</c:v>
                </c:pt>
                <c:pt idx="4">
                  <c:v>Hispanic</c:v>
                </c:pt>
              </c:strCache>
            </c:strRef>
          </c:cat>
          <c:val>
            <c:numRef>
              <c:f>Sheet1!$B$2:$F$2</c:f>
              <c:numCache>
                <c:formatCode>0.0</c:formatCode>
                <c:ptCount val="5"/>
                <c:pt idx="0">
                  <c:v>19.115922999999999</c:v>
                </c:pt>
                <c:pt idx="1">
                  <c:v>19.960236999999999</c:v>
                </c:pt>
                <c:pt idx="2">
                  <c:v>21.052009000000002</c:v>
                </c:pt>
                <c:pt idx="3">
                  <c:v>16.530266000000001</c:v>
                </c:pt>
                <c:pt idx="4">
                  <c:v>15.322338999999999</c:v>
                </c:pt>
              </c:numCache>
            </c:numRef>
          </c:val>
          <c:extLst>
            <c:ext xmlns:c16="http://schemas.microsoft.com/office/drawing/2014/chart" uri="{C3380CC4-5D6E-409C-BE32-E72D297353CC}">
              <c16:uniqueId val="{00000004-C1C2-4369-9D5B-5AF54BEF5FA6}"/>
            </c:ext>
          </c:extLst>
        </c:ser>
        <c:dLbls>
          <c:showLegendKey val="0"/>
          <c:showVal val="0"/>
          <c:showCatName val="0"/>
          <c:showSerName val="0"/>
          <c:showPercent val="0"/>
          <c:showBubbleSize val="0"/>
        </c:dLbls>
        <c:gapWidth val="150"/>
        <c:axId val="104107008"/>
        <c:axId val="104121088"/>
      </c:barChart>
      <c:catAx>
        <c:axId val="104107008"/>
        <c:scaling>
          <c:orientation val="minMax"/>
        </c:scaling>
        <c:delete val="0"/>
        <c:axPos val="b"/>
        <c:minorGridlines>
          <c:spPr>
            <a:ln>
              <a:noFill/>
            </a:ln>
          </c:spPr>
        </c:minorGridlines>
        <c:numFmt formatCode="General" sourceLinked="0"/>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104121088"/>
        <c:crosses val="autoZero"/>
        <c:auto val="1"/>
        <c:lblAlgn val="ctr"/>
        <c:lblOffset val="100"/>
        <c:noMultiLvlLbl val="0"/>
      </c:catAx>
      <c:valAx>
        <c:axId val="10412108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0864197530864196E-3"/>
              <c:y val="0.291504813450750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4107008"/>
        <c:crosses val="autoZero"/>
        <c:crossBetween val="between"/>
        <c:majorUnit val="5"/>
      </c:valAx>
    </c:plotArea>
    <c:plotVisOnly val="1"/>
    <c:dispBlanksAs val="gap"/>
    <c:showDLblsOverMax val="0"/>
  </c:chart>
  <c:spPr>
    <a:ln>
      <a:noFill/>
    </a:ln>
  </c:sp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155195878293"/>
          <c:y val="3.430567706814424E-2"/>
          <c:w val="0.7664114902303879"/>
          <c:h val="0.68454675804413334"/>
        </c:manualLayout>
      </c:layout>
      <c:barChart>
        <c:barDir val="col"/>
        <c:grouping val="clustered"/>
        <c:varyColors val="0"/>
        <c:ser>
          <c:idx val="0"/>
          <c:order val="0"/>
          <c:tx>
            <c:strRef>
              <c:f>Sheet1!$A$3</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752-404D-9BCE-3AD5599F9486}"/>
              </c:ext>
            </c:extLst>
          </c:dPt>
          <c:dPt>
            <c:idx val="1"/>
            <c:invertIfNegative val="0"/>
            <c:bubble3D val="0"/>
            <c:extLst>
              <c:ext xmlns:c16="http://schemas.microsoft.com/office/drawing/2014/chart" uri="{C3380CC4-5D6E-409C-BE32-E72D297353CC}">
                <c16:uniqueId val="{00000001-0752-404D-9BCE-3AD5599F9486}"/>
              </c:ext>
            </c:extLst>
          </c:dPt>
          <c:dPt>
            <c:idx val="2"/>
            <c:invertIfNegative val="0"/>
            <c:bubble3D val="0"/>
            <c:extLst>
              <c:ext xmlns:c16="http://schemas.microsoft.com/office/drawing/2014/chart" uri="{C3380CC4-5D6E-409C-BE32-E72D297353CC}">
                <c16:uniqueId val="{00000002-0752-404D-9BCE-3AD5599F9486}"/>
              </c:ext>
            </c:extLst>
          </c:dPt>
          <c:dPt>
            <c:idx val="3"/>
            <c:invertIfNegative val="0"/>
            <c:bubble3D val="0"/>
            <c:extLst>
              <c:ext xmlns:c16="http://schemas.microsoft.com/office/drawing/2014/chart" uri="{C3380CC4-5D6E-409C-BE32-E72D297353CC}">
                <c16:uniqueId val="{00000003-0752-404D-9BCE-3AD5599F9486}"/>
              </c:ext>
            </c:extLst>
          </c:dPt>
          <c:cat>
            <c:strRef>
              <c:f>Sheet1!$B$1:$E$1</c:f>
              <c:strCache>
                <c:ptCount val="4"/>
                <c:pt idx="0">
                  <c:v>Total</c:v>
                </c:pt>
                <c:pt idx="1">
                  <c:v>&lt;High School</c:v>
                </c:pt>
                <c:pt idx="2">
                  <c:v>High School Grad</c:v>
                </c:pt>
                <c:pt idx="3">
                  <c:v>Any College</c:v>
                </c:pt>
              </c:strCache>
            </c:strRef>
          </c:cat>
          <c:val>
            <c:numRef>
              <c:f>Sheet1!$B$3:$E$3</c:f>
              <c:numCache>
                <c:formatCode>0.0</c:formatCode>
                <c:ptCount val="4"/>
                <c:pt idx="0">
                  <c:v>19.335552</c:v>
                </c:pt>
                <c:pt idx="1">
                  <c:v>20.778697999999999</c:v>
                </c:pt>
                <c:pt idx="2">
                  <c:v>21.992273999999998</c:v>
                </c:pt>
                <c:pt idx="3">
                  <c:v>17.966339999999999</c:v>
                </c:pt>
              </c:numCache>
            </c:numRef>
          </c:val>
          <c:extLst>
            <c:ext xmlns:c16="http://schemas.microsoft.com/office/drawing/2014/chart" uri="{C3380CC4-5D6E-409C-BE32-E72D297353CC}">
              <c16:uniqueId val="{00000004-0752-404D-9BCE-3AD5599F9486}"/>
            </c:ext>
          </c:extLst>
        </c:ser>
        <c:dLbls>
          <c:showLegendKey val="0"/>
          <c:showVal val="0"/>
          <c:showCatName val="0"/>
          <c:showSerName val="0"/>
          <c:showPercent val="0"/>
          <c:showBubbleSize val="0"/>
        </c:dLbls>
        <c:gapWidth val="150"/>
        <c:axId val="105804160"/>
        <c:axId val="105805696"/>
      </c:barChart>
      <c:catAx>
        <c:axId val="105804160"/>
        <c:scaling>
          <c:orientation val="minMax"/>
        </c:scaling>
        <c:delete val="0"/>
        <c:axPos val="b"/>
        <c:minorGridlines>
          <c:spPr>
            <a:ln>
              <a:noFill/>
            </a:ln>
          </c:spPr>
        </c:minorGridlines>
        <c:numFmt formatCode="General" sourceLinked="0"/>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105805696"/>
        <c:crosses val="autoZero"/>
        <c:auto val="1"/>
        <c:lblAlgn val="ctr"/>
        <c:lblOffset val="100"/>
        <c:noMultiLvlLbl val="0"/>
      </c:catAx>
      <c:valAx>
        <c:axId val="105805696"/>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0864197530864196E-3"/>
              <c:y val="0.291504813450750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5804160"/>
        <c:crosses val="autoZero"/>
        <c:crossBetween val="between"/>
        <c:majorUnit val="5"/>
      </c:valAx>
    </c:plotArea>
    <c:plotVisOnly val="1"/>
    <c:dispBlanksAs val="gap"/>
    <c:showDLblsOverMax val="0"/>
  </c:chart>
  <c:spPr>
    <a:ln>
      <a:noFill/>
    </a:ln>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601"/>
          <c:w val="0.88825750947798188"/>
          <c:h val="0.73311435634499178"/>
        </c:manualLayout>
      </c:layout>
      <c:lineChart>
        <c:grouping val="standard"/>
        <c:varyColors val="0"/>
        <c:ser>
          <c:idx val="3"/>
          <c:order val="0"/>
          <c:tx>
            <c:strRef>
              <c:f>Sheet1!$A$2</c:f>
              <c:strCache>
                <c:ptCount val="1"/>
                <c:pt idx="0">
                  <c:v>Total </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General</c:formatCode>
                <c:ptCount val="11"/>
                <c:pt idx="0">
                  <c:v>15.6</c:v>
                </c:pt>
                <c:pt idx="1">
                  <c:v>16.3</c:v>
                </c:pt>
                <c:pt idx="2">
                  <c:v>14.8</c:v>
                </c:pt>
                <c:pt idx="3">
                  <c:v>16</c:v>
                </c:pt>
                <c:pt idx="4">
                  <c:v>17</c:v>
                </c:pt>
                <c:pt idx="5">
                  <c:v>18</c:v>
                </c:pt>
                <c:pt idx="6">
                  <c:v>17.600000000000001</c:v>
                </c:pt>
                <c:pt idx="7">
                  <c:v>21.1</c:v>
                </c:pt>
                <c:pt idx="8">
                  <c:v>21.2</c:v>
                </c:pt>
                <c:pt idx="9">
                  <c:v>19.899999999999999</c:v>
                </c:pt>
                <c:pt idx="10">
                  <c:v>20.2</c:v>
                </c:pt>
              </c:numCache>
            </c:numRef>
          </c:val>
          <c:smooth val="0"/>
          <c:extLst>
            <c:ext xmlns:c16="http://schemas.microsoft.com/office/drawing/2014/chart" uri="{C3380CC4-5D6E-409C-BE32-E72D297353CC}">
              <c16:uniqueId val="{00000000-9898-45D4-A013-C490CE73DB7A}"/>
            </c:ext>
          </c:extLst>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13.944699999999999</c:v>
                </c:pt>
                <c:pt idx="1">
                  <c:v>14.293100000000001</c:v>
                </c:pt>
                <c:pt idx="2">
                  <c:v>13.35</c:v>
                </c:pt>
                <c:pt idx="3">
                  <c:v>13.9604</c:v>
                </c:pt>
                <c:pt idx="4">
                  <c:v>14.9108</c:v>
                </c:pt>
                <c:pt idx="5">
                  <c:v>16.385899999999999</c:v>
                </c:pt>
                <c:pt idx="6">
                  <c:v>15.6425</c:v>
                </c:pt>
                <c:pt idx="7">
                  <c:v>18.765699999999999</c:v>
                </c:pt>
                <c:pt idx="8">
                  <c:v>19.8201</c:v>
                </c:pt>
                <c:pt idx="9">
                  <c:v>18.718299999999999</c:v>
                </c:pt>
                <c:pt idx="10">
                  <c:v>18.9725</c:v>
                </c:pt>
              </c:numCache>
            </c:numRef>
          </c:val>
          <c:smooth val="0"/>
          <c:extLst>
            <c:ext xmlns:c16="http://schemas.microsoft.com/office/drawing/2014/chart" uri="{C3380CC4-5D6E-409C-BE32-E72D297353CC}">
              <c16:uniqueId val="{00000001-9898-45D4-A013-C490CE73DB7A}"/>
            </c:ext>
          </c:extLst>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18.031600000000001</c:v>
                </c:pt>
                <c:pt idx="1">
                  <c:v>19.159400000000002</c:v>
                </c:pt>
                <c:pt idx="2">
                  <c:v>17.034300000000002</c:v>
                </c:pt>
                <c:pt idx="3">
                  <c:v>18.9649</c:v>
                </c:pt>
                <c:pt idx="4">
                  <c:v>19.974900000000002</c:v>
                </c:pt>
                <c:pt idx="5">
                  <c:v>20.239599999999999</c:v>
                </c:pt>
                <c:pt idx="6">
                  <c:v>20.324000000000002</c:v>
                </c:pt>
                <c:pt idx="7">
                  <c:v>24.4298</c:v>
                </c:pt>
                <c:pt idx="8">
                  <c:v>23.162299999999998</c:v>
                </c:pt>
                <c:pt idx="9">
                  <c:v>21.553799999999999</c:v>
                </c:pt>
                <c:pt idx="10">
                  <c:v>22.038599999999999</c:v>
                </c:pt>
              </c:numCache>
            </c:numRef>
          </c:val>
          <c:smooth val="0"/>
          <c:extLst>
            <c:ext xmlns:c16="http://schemas.microsoft.com/office/drawing/2014/chart" uri="{C3380CC4-5D6E-409C-BE32-E72D297353CC}">
              <c16:uniqueId val="{00000002-9898-45D4-A013-C490CE73DB7A}"/>
            </c:ext>
          </c:extLst>
        </c:ser>
        <c:dLbls>
          <c:showLegendKey val="0"/>
          <c:showVal val="0"/>
          <c:showCatName val="0"/>
          <c:showSerName val="0"/>
          <c:showPercent val="0"/>
          <c:showBubbleSize val="0"/>
        </c:dLbls>
        <c:marker val="1"/>
        <c:smooth val="0"/>
        <c:axId val="105898752"/>
        <c:axId val="105900672"/>
      </c:lineChart>
      <c:catAx>
        <c:axId val="1058987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5900672"/>
        <c:crosses val="autoZero"/>
        <c:auto val="1"/>
        <c:lblAlgn val="ctr"/>
        <c:lblOffset val="100"/>
        <c:noMultiLvlLbl val="0"/>
      </c:catAx>
      <c:valAx>
        <c:axId val="105900672"/>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5898752"/>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04126567512396"/>
          <c:y val="3.4305677068144261E-2"/>
          <c:w val="0.79418926800816569"/>
          <c:h val="0.70306527656265194"/>
        </c:manualLayout>
      </c:layout>
      <c:barChart>
        <c:barDir val="col"/>
        <c:grouping val="clustered"/>
        <c:varyColors val="0"/>
        <c:ser>
          <c:idx val="0"/>
          <c:order val="0"/>
          <c:tx>
            <c:strRef>
              <c:f>Sheet1!$A$2</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466-4958-A1E3-5F2427A14614}"/>
              </c:ext>
            </c:extLst>
          </c:dPt>
          <c:dPt>
            <c:idx val="1"/>
            <c:invertIfNegative val="0"/>
            <c:bubble3D val="0"/>
            <c:extLst>
              <c:ext xmlns:c16="http://schemas.microsoft.com/office/drawing/2014/chart" uri="{C3380CC4-5D6E-409C-BE32-E72D297353CC}">
                <c16:uniqueId val="{00000001-C466-4958-A1E3-5F2427A14614}"/>
              </c:ext>
            </c:extLst>
          </c:dPt>
          <c:dPt>
            <c:idx val="2"/>
            <c:invertIfNegative val="0"/>
            <c:bubble3D val="0"/>
            <c:extLst>
              <c:ext xmlns:c16="http://schemas.microsoft.com/office/drawing/2014/chart" uri="{C3380CC4-5D6E-409C-BE32-E72D297353CC}">
                <c16:uniqueId val="{00000002-C466-4958-A1E3-5F2427A14614}"/>
              </c:ext>
            </c:extLst>
          </c:dPt>
          <c:dPt>
            <c:idx val="3"/>
            <c:invertIfNegative val="0"/>
            <c:bubble3D val="0"/>
            <c:extLst>
              <c:ext xmlns:c16="http://schemas.microsoft.com/office/drawing/2014/chart" uri="{C3380CC4-5D6E-409C-BE32-E72D297353CC}">
                <c16:uniqueId val="{00000003-C466-4958-A1E3-5F2427A14614}"/>
              </c:ext>
            </c:extLst>
          </c:dPt>
          <c:cat>
            <c:strRef>
              <c:f>Sheet1!$B$1:$F$1</c:f>
              <c:strCache>
                <c:ptCount val="5"/>
                <c:pt idx="0">
                  <c:v>Total</c:v>
                </c:pt>
                <c:pt idx="1">
                  <c:v>Total Non-Hispanic</c:v>
                </c:pt>
                <c:pt idx="2">
                  <c:v>Non-Hispanic White</c:v>
                </c:pt>
                <c:pt idx="3">
                  <c:v>Non-Hispanic Black</c:v>
                </c:pt>
                <c:pt idx="4">
                  <c:v>Hispanic</c:v>
                </c:pt>
              </c:strCache>
            </c:strRef>
          </c:cat>
          <c:val>
            <c:numRef>
              <c:f>Sheet1!$B$2:$F$2</c:f>
              <c:numCache>
                <c:formatCode>0.0</c:formatCode>
                <c:ptCount val="5"/>
                <c:pt idx="0">
                  <c:v>22.038599999999999</c:v>
                </c:pt>
                <c:pt idx="1">
                  <c:v>18.623699999999999</c:v>
                </c:pt>
                <c:pt idx="2">
                  <c:v>17.9955</c:v>
                </c:pt>
                <c:pt idx="3">
                  <c:v>22.285699999999999</c:v>
                </c:pt>
                <c:pt idx="4">
                  <c:v>33.003599999999999</c:v>
                </c:pt>
              </c:numCache>
            </c:numRef>
          </c:val>
          <c:extLst>
            <c:ext xmlns:c16="http://schemas.microsoft.com/office/drawing/2014/chart" uri="{C3380CC4-5D6E-409C-BE32-E72D297353CC}">
              <c16:uniqueId val="{00000004-C466-4958-A1E3-5F2427A14614}"/>
            </c:ext>
          </c:extLst>
        </c:ser>
        <c:dLbls>
          <c:showLegendKey val="0"/>
          <c:showVal val="0"/>
          <c:showCatName val="0"/>
          <c:showSerName val="0"/>
          <c:showPercent val="0"/>
          <c:showBubbleSize val="0"/>
        </c:dLbls>
        <c:gapWidth val="150"/>
        <c:axId val="107357312"/>
        <c:axId val="107358848"/>
      </c:barChart>
      <c:catAx>
        <c:axId val="107357312"/>
        <c:scaling>
          <c:orientation val="minMax"/>
        </c:scaling>
        <c:delete val="0"/>
        <c:axPos val="b"/>
        <c:minorGridlines>
          <c:spPr>
            <a:ln>
              <a:noFill/>
            </a:ln>
          </c:spPr>
        </c:minorGridlines>
        <c:numFmt formatCode="General" sourceLinked="0"/>
        <c:majorTickMark val="out"/>
        <c:minorTickMark val="none"/>
        <c:tickLblPos val="nextTo"/>
        <c:txPr>
          <a:bodyPr rot="-1380000"/>
          <a:lstStyle/>
          <a:p>
            <a:pPr>
              <a:defRPr sz="1600" b="0">
                <a:solidFill>
                  <a:schemeClr val="tx1"/>
                </a:solidFill>
                <a:latin typeface="Calibri" panose="020F0502020204030204" pitchFamily="34" charset="0"/>
              </a:defRPr>
            </a:pPr>
            <a:endParaRPr lang="en-US"/>
          </a:p>
        </c:txPr>
        <c:crossAx val="107358848"/>
        <c:crosses val="autoZero"/>
        <c:auto val="1"/>
        <c:lblAlgn val="ctr"/>
        <c:lblOffset val="100"/>
        <c:noMultiLvlLbl val="0"/>
      </c:catAx>
      <c:valAx>
        <c:axId val="107358848"/>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0864197530864196E-3"/>
              <c:y val="0.291504813450750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7357312"/>
        <c:crosses val="autoZero"/>
        <c:crossBetween val="between"/>
        <c:majorUnit val="10"/>
      </c:valAx>
    </c:plotArea>
    <c:plotVisOnly val="1"/>
    <c:dispBlanksAs val="gap"/>
    <c:showDLblsOverMax val="0"/>
  </c:chart>
  <c:spPr>
    <a:ln>
      <a:noFill/>
    </a:ln>
  </c:sp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155195878293"/>
          <c:y val="3.430567706814424E-2"/>
          <c:w val="0.7664114902303879"/>
          <c:h val="0.70306527656265194"/>
        </c:manualLayout>
      </c:layout>
      <c:barChart>
        <c:barDir val="col"/>
        <c:grouping val="clustered"/>
        <c:varyColors val="0"/>
        <c:ser>
          <c:idx val="0"/>
          <c:order val="0"/>
          <c:tx>
            <c:strRef>
              <c:f>Sheet1!$A$3</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5643-47D2-9CD0-5C289A4CC23B}"/>
              </c:ext>
            </c:extLst>
          </c:dPt>
          <c:dPt>
            <c:idx val="1"/>
            <c:invertIfNegative val="0"/>
            <c:bubble3D val="0"/>
            <c:extLst>
              <c:ext xmlns:c16="http://schemas.microsoft.com/office/drawing/2014/chart" uri="{C3380CC4-5D6E-409C-BE32-E72D297353CC}">
                <c16:uniqueId val="{00000001-5643-47D2-9CD0-5C289A4CC23B}"/>
              </c:ext>
            </c:extLst>
          </c:dPt>
          <c:dPt>
            <c:idx val="2"/>
            <c:invertIfNegative val="0"/>
            <c:bubble3D val="0"/>
            <c:extLst>
              <c:ext xmlns:c16="http://schemas.microsoft.com/office/drawing/2014/chart" uri="{C3380CC4-5D6E-409C-BE32-E72D297353CC}">
                <c16:uniqueId val="{00000002-5643-47D2-9CD0-5C289A4CC23B}"/>
              </c:ext>
            </c:extLst>
          </c:dPt>
          <c:dPt>
            <c:idx val="3"/>
            <c:invertIfNegative val="0"/>
            <c:bubble3D val="0"/>
            <c:extLst>
              <c:ext xmlns:c16="http://schemas.microsoft.com/office/drawing/2014/chart" uri="{C3380CC4-5D6E-409C-BE32-E72D297353CC}">
                <c16:uniqueId val="{00000003-5643-47D2-9CD0-5C289A4CC23B}"/>
              </c:ext>
            </c:extLst>
          </c:dPt>
          <c:cat>
            <c:strRef>
              <c:f>Sheet1!$B$1:$E$1</c:f>
              <c:strCache>
                <c:ptCount val="4"/>
                <c:pt idx="0">
                  <c:v>Total</c:v>
                </c:pt>
                <c:pt idx="1">
                  <c:v>&lt;High School</c:v>
                </c:pt>
                <c:pt idx="2">
                  <c:v>High School Grad</c:v>
                </c:pt>
                <c:pt idx="3">
                  <c:v>Any College</c:v>
                </c:pt>
              </c:strCache>
            </c:strRef>
          </c:cat>
          <c:val>
            <c:numRef>
              <c:f>Sheet1!$B$3:$E$3</c:f>
              <c:numCache>
                <c:formatCode>0.0</c:formatCode>
                <c:ptCount val="4"/>
                <c:pt idx="0">
                  <c:v>23.2882</c:v>
                </c:pt>
                <c:pt idx="1">
                  <c:v>34.095199999999998</c:v>
                </c:pt>
                <c:pt idx="2">
                  <c:v>26.729900000000001</c:v>
                </c:pt>
                <c:pt idx="3">
                  <c:v>18.199100000000001</c:v>
                </c:pt>
              </c:numCache>
            </c:numRef>
          </c:val>
          <c:extLst>
            <c:ext xmlns:c16="http://schemas.microsoft.com/office/drawing/2014/chart" uri="{C3380CC4-5D6E-409C-BE32-E72D297353CC}">
              <c16:uniqueId val="{00000004-5643-47D2-9CD0-5C289A4CC23B}"/>
            </c:ext>
          </c:extLst>
        </c:ser>
        <c:dLbls>
          <c:showLegendKey val="0"/>
          <c:showVal val="0"/>
          <c:showCatName val="0"/>
          <c:showSerName val="0"/>
          <c:showPercent val="0"/>
          <c:showBubbleSize val="0"/>
        </c:dLbls>
        <c:gapWidth val="150"/>
        <c:axId val="107383040"/>
        <c:axId val="112799744"/>
      </c:barChart>
      <c:catAx>
        <c:axId val="107383040"/>
        <c:scaling>
          <c:orientation val="minMax"/>
        </c:scaling>
        <c:delete val="0"/>
        <c:axPos val="b"/>
        <c:minorGridlines>
          <c:spPr>
            <a:ln>
              <a:noFill/>
            </a:ln>
          </c:spPr>
        </c:minorGridlines>
        <c:numFmt formatCode="General" sourceLinked="0"/>
        <c:majorTickMark val="out"/>
        <c:minorTickMark val="none"/>
        <c:tickLblPos val="nextTo"/>
        <c:txPr>
          <a:bodyPr rot="-1380000"/>
          <a:lstStyle/>
          <a:p>
            <a:pPr>
              <a:defRPr sz="1600" b="0">
                <a:solidFill>
                  <a:schemeClr val="tx1"/>
                </a:solidFill>
                <a:latin typeface="Calibri" panose="020F0502020204030204" pitchFamily="34" charset="0"/>
              </a:defRPr>
            </a:pPr>
            <a:endParaRPr lang="en-US"/>
          </a:p>
        </c:txPr>
        <c:crossAx val="112799744"/>
        <c:crosses val="autoZero"/>
        <c:auto val="1"/>
        <c:lblAlgn val="ctr"/>
        <c:lblOffset val="100"/>
        <c:noMultiLvlLbl val="0"/>
      </c:catAx>
      <c:valAx>
        <c:axId val="112799744"/>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0864197530864196E-3"/>
              <c:y val="0.291504813450750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7383040"/>
        <c:crosses val="autoZero"/>
        <c:crossBetween val="between"/>
        <c:majorUnit val="10"/>
      </c:valAx>
    </c:plotArea>
    <c:plotVisOnly val="1"/>
    <c:dispBlanksAs val="gap"/>
    <c:showDLblsOverMax val="0"/>
  </c:chart>
  <c:spPr>
    <a:ln>
      <a:noFill/>
    </a:ln>
  </c:sp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7323782443861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General</c:formatCode>
                <c:ptCount val="11"/>
                <c:pt idx="0">
                  <c:v>61.2</c:v>
                </c:pt>
                <c:pt idx="1">
                  <c:v>63.7</c:v>
                </c:pt>
                <c:pt idx="2">
                  <c:v>63.8</c:v>
                </c:pt>
                <c:pt idx="3">
                  <c:v>65.599999999999994</c:v>
                </c:pt>
                <c:pt idx="4">
                  <c:v>65.2</c:v>
                </c:pt>
                <c:pt idx="5">
                  <c:v>64.599999999999994</c:v>
                </c:pt>
                <c:pt idx="6">
                  <c:v>65.2</c:v>
                </c:pt>
                <c:pt idx="7">
                  <c:v>69.2</c:v>
                </c:pt>
                <c:pt idx="8">
                  <c:v>71.400000000000006</c:v>
                </c:pt>
                <c:pt idx="9" formatCode="0.0">
                  <c:v>68.666600000000003</c:v>
                </c:pt>
                <c:pt idx="10">
                  <c:v>69.3</c:v>
                </c:pt>
              </c:numCache>
            </c:numRef>
          </c:val>
          <c:smooth val="0"/>
          <c:extLst>
            <c:ext xmlns:c16="http://schemas.microsoft.com/office/drawing/2014/chart" uri="{C3380CC4-5D6E-409C-BE32-E72D297353CC}">
              <c16:uniqueId val="{00000000-D782-41E7-9CA8-2FA2B5424474}"/>
            </c:ext>
          </c:extLst>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60.157499999999999</c:v>
                </c:pt>
                <c:pt idx="1">
                  <c:v>63.190199999999997</c:v>
                </c:pt>
                <c:pt idx="2">
                  <c:v>64.114000000000004</c:v>
                </c:pt>
                <c:pt idx="3">
                  <c:v>64.869399999999999</c:v>
                </c:pt>
                <c:pt idx="4">
                  <c:v>64.565100000000001</c:v>
                </c:pt>
                <c:pt idx="5">
                  <c:v>64.2333</c:v>
                </c:pt>
                <c:pt idx="6">
                  <c:v>64.288499999999999</c:v>
                </c:pt>
                <c:pt idx="7">
                  <c:v>69.018000000000001</c:v>
                </c:pt>
                <c:pt idx="8">
                  <c:v>70.589500000000001</c:v>
                </c:pt>
                <c:pt idx="9">
                  <c:v>66.187700000000007</c:v>
                </c:pt>
                <c:pt idx="10">
                  <c:v>65.493799999999993</c:v>
                </c:pt>
              </c:numCache>
            </c:numRef>
          </c:val>
          <c:smooth val="0"/>
          <c:extLst>
            <c:ext xmlns:c16="http://schemas.microsoft.com/office/drawing/2014/chart" uri="{C3380CC4-5D6E-409C-BE32-E72D297353CC}">
              <c16:uniqueId val="{00000001-D782-41E7-9CA8-2FA2B5424474}"/>
            </c:ext>
          </c:extLst>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62.022399999999998</c:v>
                </c:pt>
                <c:pt idx="1">
                  <c:v>64.023499999999999</c:v>
                </c:pt>
                <c:pt idx="2">
                  <c:v>63.631</c:v>
                </c:pt>
                <c:pt idx="3">
                  <c:v>66.063900000000004</c:v>
                </c:pt>
                <c:pt idx="4">
                  <c:v>65.651300000000006</c:v>
                </c:pt>
                <c:pt idx="5">
                  <c:v>64.836600000000004</c:v>
                </c:pt>
                <c:pt idx="6">
                  <c:v>65.947299999999998</c:v>
                </c:pt>
                <c:pt idx="7">
                  <c:v>69.281800000000004</c:v>
                </c:pt>
                <c:pt idx="8">
                  <c:v>72.010400000000004</c:v>
                </c:pt>
                <c:pt idx="9">
                  <c:v>70.549599999999998</c:v>
                </c:pt>
                <c:pt idx="10">
                  <c:v>72.270600000000002</c:v>
                </c:pt>
              </c:numCache>
            </c:numRef>
          </c:val>
          <c:smooth val="0"/>
          <c:extLst>
            <c:ext xmlns:c16="http://schemas.microsoft.com/office/drawing/2014/chart" uri="{C3380CC4-5D6E-409C-BE32-E72D297353CC}">
              <c16:uniqueId val="{00000002-D782-41E7-9CA8-2FA2B5424474}"/>
            </c:ext>
          </c:extLst>
        </c:ser>
        <c:dLbls>
          <c:showLegendKey val="0"/>
          <c:showVal val="0"/>
          <c:showCatName val="0"/>
          <c:showSerName val="0"/>
          <c:showPercent val="0"/>
          <c:showBubbleSize val="0"/>
        </c:dLbls>
        <c:marker val="1"/>
        <c:smooth val="0"/>
        <c:axId val="123682816"/>
        <c:axId val="123684736"/>
      </c:lineChart>
      <c:catAx>
        <c:axId val="1236828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3684736"/>
        <c:crosses val="autoZero"/>
        <c:auto val="1"/>
        <c:lblAlgn val="ctr"/>
        <c:lblOffset val="100"/>
        <c:noMultiLvlLbl val="0"/>
      </c:catAx>
      <c:valAx>
        <c:axId val="123684736"/>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3682816"/>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04126567512396"/>
          <c:y val="3.4305677068144261E-2"/>
          <c:w val="0.79595873432487607"/>
          <c:h val="0.70306527656265194"/>
        </c:manualLayout>
      </c:layout>
      <c:barChart>
        <c:barDir val="col"/>
        <c:grouping val="clustered"/>
        <c:varyColors val="0"/>
        <c:ser>
          <c:idx val="0"/>
          <c:order val="0"/>
          <c:tx>
            <c:strRef>
              <c:f>Sheet1!$A$2</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324-4AD0-92DD-D0F5B15A2B03}"/>
              </c:ext>
            </c:extLst>
          </c:dPt>
          <c:dPt>
            <c:idx val="1"/>
            <c:invertIfNegative val="0"/>
            <c:bubble3D val="0"/>
            <c:extLst>
              <c:ext xmlns:c16="http://schemas.microsoft.com/office/drawing/2014/chart" uri="{C3380CC4-5D6E-409C-BE32-E72D297353CC}">
                <c16:uniqueId val="{00000001-0324-4AD0-92DD-D0F5B15A2B03}"/>
              </c:ext>
            </c:extLst>
          </c:dPt>
          <c:dPt>
            <c:idx val="2"/>
            <c:invertIfNegative val="0"/>
            <c:bubble3D val="0"/>
            <c:extLst>
              <c:ext xmlns:c16="http://schemas.microsoft.com/office/drawing/2014/chart" uri="{C3380CC4-5D6E-409C-BE32-E72D297353CC}">
                <c16:uniqueId val="{00000002-0324-4AD0-92DD-D0F5B15A2B03}"/>
              </c:ext>
            </c:extLst>
          </c:dPt>
          <c:dPt>
            <c:idx val="3"/>
            <c:invertIfNegative val="0"/>
            <c:bubble3D val="0"/>
            <c:extLst>
              <c:ext xmlns:c16="http://schemas.microsoft.com/office/drawing/2014/chart" uri="{C3380CC4-5D6E-409C-BE32-E72D297353CC}">
                <c16:uniqueId val="{00000003-0324-4AD0-92DD-D0F5B15A2B03}"/>
              </c:ext>
            </c:extLst>
          </c:dPt>
          <c:cat>
            <c:strRef>
              <c:f>Sheet1!$B$1:$F$1</c:f>
              <c:strCache>
                <c:ptCount val="5"/>
                <c:pt idx="0">
                  <c:v>Total</c:v>
                </c:pt>
                <c:pt idx="1">
                  <c:v>Total Non-Hispanic</c:v>
                </c:pt>
                <c:pt idx="2">
                  <c:v>Non-Hispanic White</c:v>
                </c:pt>
                <c:pt idx="3">
                  <c:v>Non-Hispanic Black</c:v>
                </c:pt>
                <c:pt idx="4">
                  <c:v>Hispanic</c:v>
                </c:pt>
              </c:strCache>
            </c:strRef>
          </c:cat>
          <c:val>
            <c:numRef>
              <c:f>Sheet1!$B$2:$F$2</c:f>
              <c:numCache>
                <c:formatCode>0.0</c:formatCode>
                <c:ptCount val="5"/>
                <c:pt idx="0">
                  <c:v>72.270600000000002</c:v>
                </c:pt>
                <c:pt idx="1">
                  <c:v>71.092399999999998</c:v>
                </c:pt>
                <c:pt idx="2">
                  <c:v>70.284599999999998</c:v>
                </c:pt>
                <c:pt idx="3">
                  <c:v>77.272099999999995</c:v>
                </c:pt>
                <c:pt idx="4">
                  <c:v>81.793800000000005</c:v>
                </c:pt>
              </c:numCache>
            </c:numRef>
          </c:val>
          <c:extLst>
            <c:ext xmlns:c16="http://schemas.microsoft.com/office/drawing/2014/chart" uri="{C3380CC4-5D6E-409C-BE32-E72D297353CC}">
              <c16:uniqueId val="{00000004-0324-4AD0-92DD-D0F5B15A2B03}"/>
            </c:ext>
          </c:extLst>
        </c:ser>
        <c:dLbls>
          <c:showLegendKey val="0"/>
          <c:showVal val="0"/>
          <c:showCatName val="0"/>
          <c:showSerName val="0"/>
          <c:showPercent val="0"/>
          <c:showBubbleSize val="0"/>
        </c:dLbls>
        <c:gapWidth val="150"/>
        <c:axId val="112772224"/>
        <c:axId val="112773760"/>
      </c:barChart>
      <c:catAx>
        <c:axId val="112772224"/>
        <c:scaling>
          <c:orientation val="minMax"/>
        </c:scaling>
        <c:delete val="0"/>
        <c:axPos val="b"/>
        <c:minorGridlines>
          <c:spPr>
            <a:ln>
              <a:noFill/>
            </a:ln>
          </c:spPr>
        </c:minorGridlines>
        <c:numFmt formatCode="General" sourceLinked="0"/>
        <c:majorTickMark val="out"/>
        <c:minorTickMark val="none"/>
        <c:tickLblPos val="nextTo"/>
        <c:txPr>
          <a:bodyPr rot="-1440000"/>
          <a:lstStyle/>
          <a:p>
            <a:pPr>
              <a:defRPr sz="1600" b="0">
                <a:solidFill>
                  <a:schemeClr val="tx1"/>
                </a:solidFill>
                <a:latin typeface="Calibri" panose="020F0502020204030204" pitchFamily="34" charset="0"/>
              </a:defRPr>
            </a:pPr>
            <a:endParaRPr lang="en-US"/>
          </a:p>
        </c:txPr>
        <c:crossAx val="112773760"/>
        <c:crosses val="autoZero"/>
        <c:auto val="1"/>
        <c:lblAlgn val="ctr"/>
        <c:lblOffset val="100"/>
        <c:noMultiLvlLbl val="0"/>
      </c:catAx>
      <c:valAx>
        <c:axId val="112773760"/>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3.0864197530864196E-3"/>
              <c:y val="0.291504813450750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2772224"/>
        <c:crosses val="autoZero"/>
        <c:crossBetween val="between"/>
        <c:majorUnit val="10"/>
      </c:valAx>
    </c:plotArea>
    <c:plotVisOnly val="1"/>
    <c:dispBlanksAs val="gap"/>
    <c:showDLblsOverMax val="0"/>
  </c:chart>
  <c:spPr>
    <a:ln>
      <a:noFill/>
    </a:ln>
  </c:sp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93297365607076"/>
          <c:y val="3.430567706814424E-2"/>
          <c:w val="0.77875716924273353"/>
          <c:h val="0.70306527656265194"/>
        </c:manualLayout>
      </c:layout>
      <c:barChart>
        <c:barDir val="col"/>
        <c:grouping val="clustered"/>
        <c:varyColors val="0"/>
        <c:ser>
          <c:idx val="0"/>
          <c:order val="0"/>
          <c:tx>
            <c:strRef>
              <c:f>Sheet1!$A$3</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339-4FB1-A870-5894F0A02281}"/>
              </c:ext>
            </c:extLst>
          </c:dPt>
          <c:dPt>
            <c:idx val="1"/>
            <c:invertIfNegative val="0"/>
            <c:bubble3D val="0"/>
            <c:extLst>
              <c:ext xmlns:c16="http://schemas.microsoft.com/office/drawing/2014/chart" uri="{C3380CC4-5D6E-409C-BE32-E72D297353CC}">
                <c16:uniqueId val="{00000001-2339-4FB1-A870-5894F0A02281}"/>
              </c:ext>
            </c:extLst>
          </c:dPt>
          <c:dPt>
            <c:idx val="2"/>
            <c:invertIfNegative val="0"/>
            <c:bubble3D val="0"/>
            <c:extLst>
              <c:ext xmlns:c16="http://schemas.microsoft.com/office/drawing/2014/chart" uri="{C3380CC4-5D6E-409C-BE32-E72D297353CC}">
                <c16:uniqueId val="{00000002-2339-4FB1-A870-5894F0A02281}"/>
              </c:ext>
            </c:extLst>
          </c:dPt>
          <c:dPt>
            <c:idx val="3"/>
            <c:invertIfNegative val="0"/>
            <c:bubble3D val="0"/>
            <c:extLst>
              <c:ext xmlns:c16="http://schemas.microsoft.com/office/drawing/2014/chart" uri="{C3380CC4-5D6E-409C-BE32-E72D297353CC}">
                <c16:uniqueId val="{00000003-2339-4FB1-A870-5894F0A02281}"/>
              </c:ext>
            </c:extLst>
          </c:dPt>
          <c:cat>
            <c:strRef>
              <c:f>Sheet1!$B$1:$E$1</c:f>
              <c:strCache>
                <c:ptCount val="4"/>
                <c:pt idx="0">
                  <c:v>Total</c:v>
                </c:pt>
                <c:pt idx="1">
                  <c:v>&lt;High School</c:v>
                </c:pt>
                <c:pt idx="2">
                  <c:v>High School Grad</c:v>
                </c:pt>
                <c:pt idx="3">
                  <c:v>Any College</c:v>
                </c:pt>
              </c:strCache>
            </c:strRef>
          </c:cat>
          <c:val>
            <c:numRef>
              <c:f>Sheet1!$B$3:$E$3</c:f>
              <c:numCache>
                <c:formatCode>0.0</c:formatCode>
                <c:ptCount val="4"/>
                <c:pt idx="0">
                  <c:v>72.522099999999995</c:v>
                </c:pt>
                <c:pt idx="1">
                  <c:v>79.241600000000005</c:v>
                </c:pt>
                <c:pt idx="2">
                  <c:v>71.951099999999997</c:v>
                </c:pt>
                <c:pt idx="3">
                  <c:v>71.189099999999996</c:v>
                </c:pt>
              </c:numCache>
            </c:numRef>
          </c:val>
          <c:extLst>
            <c:ext xmlns:c16="http://schemas.microsoft.com/office/drawing/2014/chart" uri="{C3380CC4-5D6E-409C-BE32-E72D297353CC}">
              <c16:uniqueId val="{00000004-2339-4FB1-A870-5894F0A02281}"/>
            </c:ext>
          </c:extLst>
        </c:ser>
        <c:dLbls>
          <c:showLegendKey val="0"/>
          <c:showVal val="0"/>
          <c:showCatName val="0"/>
          <c:showSerName val="0"/>
          <c:showPercent val="0"/>
          <c:showBubbleSize val="0"/>
        </c:dLbls>
        <c:gapWidth val="150"/>
        <c:axId val="107440384"/>
        <c:axId val="107446272"/>
      </c:barChart>
      <c:catAx>
        <c:axId val="107440384"/>
        <c:scaling>
          <c:orientation val="minMax"/>
        </c:scaling>
        <c:delete val="0"/>
        <c:axPos val="b"/>
        <c:minorGridlines>
          <c:spPr>
            <a:ln>
              <a:noFill/>
            </a:ln>
          </c:spPr>
        </c:minorGridlines>
        <c:numFmt formatCode="General" sourceLinked="0"/>
        <c:majorTickMark val="out"/>
        <c:minorTickMark val="none"/>
        <c:tickLblPos val="nextTo"/>
        <c:txPr>
          <a:bodyPr rot="-1440000"/>
          <a:lstStyle/>
          <a:p>
            <a:pPr>
              <a:defRPr sz="1600" b="0">
                <a:solidFill>
                  <a:schemeClr val="tx1"/>
                </a:solidFill>
                <a:latin typeface="Calibri" panose="020F0502020204030204" pitchFamily="34" charset="0"/>
              </a:defRPr>
            </a:pPr>
            <a:endParaRPr lang="en-US"/>
          </a:p>
        </c:txPr>
        <c:crossAx val="107446272"/>
        <c:crosses val="autoZero"/>
        <c:auto val="1"/>
        <c:lblAlgn val="ctr"/>
        <c:lblOffset val="100"/>
        <c:noMultiLvlLbl val="0"/>
      </c:catAx>
      <c:valAx>
        <c:axId val="107446272"/>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1.8518518518518517E-2"/>
              <c:y val="0.2945912316515991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7440384"/>
        <c:crosses val="autoZero"/>
        <c:crossBetween val="between"/>
        <c:majorUnit val="10"/>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Sheet1!$D$1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(n=30)</c:v>
                </c:pt>
                <c:pt idx="1">
                  <c:v>Person-Centered Care (n=21)</c:v>
                </c:pt>
                <c:pt idx="2">
                  <c:v>Effective Treatment (n=64)</c:v>
                </c:pt>
                <c:pt idx="3">
                  <c:v>Healthy Living (n=40)</c:v>
                </c:pt>
                <c:pt idx="4">
                  <c:v>Access (n=25)</c:v>
                </c:pt>
              </c:strCache>
            </c:strRef>
          </c:cat>
          <c:val>
            <c:numRef>
              <c:f>Sheet1!$D$2:$D$6</c:f>
              <c:numCache>
                <c:formatCode>General</c:formatCode>
                <c:ptCount val="5"/>
                <c:pt idx="0">
                  <c:v>13</c:v>
                </c:pt>
                <c:pt idx="1">
                  <c:v>16</c:v>
                </c:pt>
                <c:pt idx="2">
                  <c:v>33</c:v>
                </c:pt>
                <c:pt idx="3">
                  <c:v>19</c:v>
                </c:pt>
                <c:pt idx="4">
                  <c:v>5</c:v>
                </c:pt>
              </c:numCache>
            </c:numRef>
          </c:val>
          <c:extLst>
            <c:ext xmlns:c16="http://schemas.microsoft.com/office/drawing/2014/chart" uri="{C3380CC4-5D6E-409C-BE32-E72D297353CC}">
              <c16:uniqueId val="{00000000-A857-4FC7-81A5-42E9FDAD0AEC}"/>
            </c:ext>
          </c:extLst>
        </c:ser>
        <c:ser>
          <c:idx val="1"/>
          <c:order val="1"/>
          <c:tx>
            <c:strRef>
              <c:f>Sheet1!$C$1</c:f>
              <c:strCache>
                <c:ptCount val="1"/>
                <c:pt idx="0">
                  <c:v>No Change</c:v>
                </c:pt>
              </c:strCache>
            </c:strRef>
          </c:tx>
          <c:spPr>
            <a:solidFill>
              <a:srgbClr val="0072C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57-4FC7-81A5-42E9FDAD0AEC}"/>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(n=30)</c:v>
                </c:pt>
                <c:pt idx="1">
                  <c:v>Person-Centered Care (n=21)</c:v>
                </c:pt>
                <c:pt idx="2">
                  <c:v>Effective Treatment (n=64)</c:v>
                </c:pt>
                <c:pt idx="3">
                  <c:v>Healthy Living (n=40)</c:v>
                </c:pt>
                <c:pt idx="4">
                  <c:v>Access (n=25)</c:v>
                </c:pt>
              </c:strCache>
            </c:strRef>
          </c:cat>
          <c:val>
            <c:numRef>
              <c:f>Sheet1!$C$2:$C$6</c:f>
              <c:numCache>
                <c:formatCode>General</c:formatCode>
                <c:ptCount val="5"/>
                <c:pt idx="0">
                  <c:v>16</c:v>
                </c:pt>
                <c:pt idx="1">
                  <c:v>5</c:v>
                </c:pt>
                <c:pt idx="2">
                  <c:v>26</c:v>
                </c:pt>
                <c:pt idx="3">
                  <c:v>18</c:v>
                </c:pt>
                <c:pt idx="4">
                  <c:v>17</c:v>
                </c:pt>
              </c:numCache>
            </c:numRef>
          </c:val>
          <c:extLst>
            <c:ext xmlns:c16="http://schemas.microsoft.com/office/drawing/2014/chart" uri="{C3380CC4-5D6E-409C-BE32-E72D297353CC}">
              <c16:uniqueId val="{00000002-A857-4FC7-81A5-42E9FDAD0AEC}"/>
            </c:ext>
          </c:extLst>
        </c:ser>
        <c:ser>
          <c:idx val="0"/>
          <c:order val="2"/>
          <c:tx>
            <c:strRef>
              <c:f>Sheet1!$B$1</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Patient Safety (n=30)</c:v>
                </c:pt>
                <c:pt idx="1">
                  <c:v>Person-Centered Care (n=21)</c:v>
                </c:pt>
                <c:pt idx="2">
                  <c:v>Effective Treatment (n=64)</c:v>
                </c:pt>
                <c:pt idx="3">
                  <c:v>Healthy Living (n=40)</c:v>
                </c:pt>
                <c:pt idx="4">
                  <c:v>Access (n=25)</c:v>
                </c:pt>
              </c:strCache>
            </c:strRef>
          </c:cat>
          <c:val>
            <c:numRef>
              <c:f>Sheet1!$B$2:$B$6</c:f>
              <c:numCache>
                <c:formatCode>General</c:formatCode>
                <c:ptCount val="5"/>
                <c:pt idx="0">
                  <c:v>1</c:v>
                </c:pt>
                <c:pt idx="2">
                  <c:v>5</c:v>
                </c:pt>
                <c:pt idx="3">
                  <c:v>3</c:v>
                </c:pt>
                <c:pt idx="4">
                  <c:v>3</c:v>
                </c:pt>
              </c:numCache>
            </c:numRef>
          </c:val>
          <c:extLst>
            <c:ext xmlns:c16="http://schemas.microsoft.com/office/drawing/2014/chart" uri="{C3380CC4-5D6E-409C-BE32-E72D297353CC}">
              <c16:uniqueId val="{00000003-A857-4FC7-81A5-42E9FDAD0AEC}"/>
            </c:ext>
          </c:extLst>
        </c:ser>
        <c:dLbls>
          <c:showLegendKey val="0"/>
          <c:showVal val="1"/>
          <c:showCatName val="0"/>
          <c:showSerName val="0"/>
          <c:showPercent val="0"/>
          <c:showBubbleSize val="0"/>
        </c:dLbls>
        <c:gapWidth val="150"/>
        <c:overlap val="100"/>
        <c:axId val="6763264"/>
        <c:axId val="6764800"/>
      </c:barChart>
      <c:catAx>
        <c:axId val="676326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6764800"/>
        <c:crosses val="autoZero"/>
        <c:auto val="1"/>
        <c:lblAlgn val="ctr"/>
        <c:lblOffset val="100"/>
        <c:tickLblSkip val="1"/>
        <c:tickMarkSkip val="1"/>
        <c:noMultiLvlLbl val="0"/>
      </c:catAx>
      <c:valAx>
        <c:axId val="676480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6763264"/>
        <c:crosses val="autoZero"/>
        <c:crossBetween val="between"/>
        <c:majorUnit val="0.2"/>
      </c:valAx>
    </c:plotArea>
    <c:legend>
      <c:legendPos val="t"/>
      <c:layout>
        <c:manualLayout>
          <c:xMode val="edge"/>
          <c:yMode val="edge"/>
          <c:x val="0.16510960435501118"/>
          <c:y val="0"/>
          <c:w val="0.66740728589481868"/>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91768737241178"/>
          <c:y val="0.14454821619519781"/>
          <c:w val="0.88825750947798188"/>
          <c:h val="0.73311435634499178"/>
        </c:manualLayout>
      </c:layout>
      <c:lineChart>
        <c:grouping val="standard"/>
        <c:varyColors val="0"/>
        <c:ser>
          <c:idx val="3"/>
          <c:order val="0"/>
          <c:tx>
            <c:strRef>
              <c:f>Sheet1!$B$1:$B$2</c:f>
              <c:strCache>
                <c:ptCount val="1"/>
                <c:pt idx="0">
                  <c:v>Men</c:v>
                </c:pt>
              </c:strCache>
            </c:strRef>
          </c:tx>
          <c:spPr>
            <a:ln w="25400">
              <a:solidFill>
                <a:sysClr val="windowText" lastClr="000000"/>
              </a:solidFill>
            </a:ln>
          </c:spPr>
          <c:marker>
            <c:symbol val="circle"/>
            <c:size val="7"/>
            <c:spPr>
              <a:solidFill>
                <a:sysClr val="windowText" lastClr="000000"/>
              </a:solidFill>
              <a:ln>
                <a:noFill/>
              </a:ln>
            </c:spPr>
          </c:marker>
          <c:cat>
            <c:numRef>
              <c:f>Sheet1!$A$3:$A$7</c:f>
              <c:numCache>
                <c:formatCode>General</c:formatCode>
                <c:ptCount val="5"/>
                <c:pt idx="0">
                  <c:v>2010</c:v>
                </c:pt>
                <c:pt idx="1">
                  <c:v>2011</c:v>
                </c:pt>
                <c:pt idx="2">
                  <c:v>2012</c:v>
                </c:pt>
                <c:pt idx="3">
                  <c:v>2013</c:v>
                </c:pt>
                <c:pt idx="4">
                  <c:v>2014</c:v>
                </c:pt>
              </c:numCache>
            </c:numRef>
          </c:cat>
          <c:val>
            <c:numRef>
              <c:f>Sheet1!$B$3:$B$7</c:f>
              <c:numCache>
                <c:formatCode>General</c:formatCode>
                <c:ptCount val="5"/>
                <c:pt idx="0">
                  <c:v>25.3</c:v>
                </c:pt>
                <c:pt idx="1">
                  <c:v>23.7</c:v>
                </c:pt>
                <c:pt idx="2">
                  <c:v>23.2</c:v>
                </c:pt>
                <c:pt idx="3">
                  <c:v>23.3</c:v>
                </c:pt>
                <c:pt idx="4">
                  <c:v>18.3</c:v>
                </c:pt>
              </c:numCache>
            </c:numRef>
          </c:val>
          <c:smooth val="0"/>
          <c:extLst>
            <c:ext xmlns:c16="http://schemas.microsoft.com/office/drawing/2014/chart" uri="{C3380CC4-5D6E-409C-BE32-E72D297353CC}">
              <c16:uniqueId val="{00000000-28BE-4ACC-9FA3-E0185F188034}"/>
            </c:ext>
          </c:extLst>
        </c:ser>
        <c:ser>
          <c:idx val="0"/>
          <c:order val="1"/>
          <c:tx>
            <c:strRef>
              <c:f>Sheet1!$C$1:$C$2</c:f>
              <c:strCache>
                <c:ptCount val="1"/>
                <c:pt idx="0">
                  <c:v>Women</c:v>
                </c:pt>
              </c:strCache>
            </c:strRef>
          </c:tx>
          <c:spPr>
            <a:ln w="25400">
              <a:solidFill>
                <a:srgbClr val="0072C6"/>
              </a:solidFill>
            </a:ln>
          </c:spPr>
          <c:marker>
            <c:symbol val="square"/>
            <c:size val="7"/>
            <c:spPr>
              <a:solidFill>
                <a:srgbClr val="0072C6"/>
              </a:solidFill>
              <a:ln>
                <a:noFill/>
              </a:ln>
            </c:spPr>
          </c:marker>
          <c:cat>
            <c:numRef>
              <c:f>Sheet1!$A$3:$A$7</c:f>
              <c:numCache>
                <c:formatCode>General</c:formatCode>
                <c:ptCount val="5"/>
                <c:pt idx="0">
                  <c:v>2010</c:v>
                </c:pt>
                <c:pt idx="1">
                  <c:v>2011</c:v>
                </c:pt>
                <c:pt idx="2">
                  <c:v>2012</c:v>
                </c:pt>
                <c:pt idx="3">
                  <c:v>2013</c:v>
                </c:pt>
                <c:pt idx="4">
                  <c:v>2014</c:v>
                </c:pt>
              </c:numCache>
            </c:numRef>
          </c:cat>
          <c:val>
            <c:numRef>
              <c:f>Sheet1!$C$3:$C$7</c:f>
              <c:numCache>
                <c:formatCode>General</c:formatCode>
                <c:ptCount val="5"/>
                <c:pt idx="0">
                  <c:v>19.3</c:v>
                </c:pt>
                <c:pt idx="1">
                  <c:v>18.899999999999999</c:v>
                </c:pt>
                <c:pt idx="2">
                  <c:v>18.600000000000001</c:v>
                </c:pt>
                <c:pt idx="3">
                  <c:v>18.3</c:v>
                </c:pt>
                <c:pt idx="4">
                  <c:v>14.3</c:v>
                </c:pt>
              </c:numCache>
            </c:numRef>
          </c:val>
          <c:smooth val="0"/>
          <c:extLst>
            <c:ext xmlns:c16="http://schemas.microsoft.com/office/drawing/2014/chart" uri="{C3380CC4-5D6E-409C-BE32-E72D297353CC}">
              <c16:uniqueId val="{00000001-28BE-4ACC-9FA3-E0185F188034}"/>
            </c:ext>
          </c:extLst>
        </c:ser>
        <c:dLbls>
          <c:showLegendKey val="0"/>
          <c:showVal val="0"/>
          <c:showCatName val="0"/>
          <c:showSerName val="0"/>
          <c:showPercent val="0"/>
          <c:showBubbleSize val="0"/>
        </c:dLbls>
        <c:marker val="1"/>
        <c:smooth val="0"/>
        <c:axId val="34831360"/>
        <c:axId val="34833536"/>
      </c:lineChart>
      <c:catAx>
        <c:axId val="348313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4833536"/>
        <c:crosses val="autoZero"/>
        <c:auto val="1"/>
        <c:lblAlgn val="ctr"/>
        <c:lblOffset val="100"/>
        <c:noMultiLvlLbl val="0"/>
      </c:catAx>
      <c:valAx>
        <c:axId val="3483353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6.1728395061728392E-3"/>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4831360"/>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4531988188976377"/>
          <c:w val="0.88825750947798188"/>
          <c:h val="0.73311435634499178"/>
        </c:manualLayout>
      </c:layout>
      <c:lineChart>
        <c:grouping val="standard"/>
        <c:varyColors val="0"/>
        <c:ser>
          <c:idx val="3"/>
          <c:order val="0"/>
          <c:tx>
            <c:strRef>
              <c:f>Sheet1!$B$1:$B$2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numRef>
              <c:f>Sheet1!$A$3:$A$10</c:f>
              <c:numCache>
                <c:formatCode>General</c:formatCode>
                <c:ptCount val="8"/>
                <c:pt idx="0">
                  <c:v>2005</c:v>
                </c:pt>
                <c:pt idx="1">
                  <c:v>2006</c:v>
                </c:pt>
                <c:pt idx="2">
                  <c:v>2007</c:v>
                </c:pt>
                <c:pt idx="3">
                  <c:v>2008</c:v>
                </c:pt>
                <c:pt idx="4">
                  <c:v>2009</c:v>
                </c:pt>
                <c:pt idx="5">
                  <c:v>2010</c:v>
                </c:pt>
                <c:pt idx="6">
                  <c:v>2011</c:v>
                </c:pt>
                <c:pt idx="7">
                  <c:v>2012</c:v>
                </c:pt>
              </c:numCache>
            </c:numRef>
          </c:cat>
          <c:val>
            <c:numRef>
              <c:f>Sheet1!$B$3:$B$10</c:f>
              <c:numCache>
                <c:formatCode>General</c:formatCode>
                <c:ptCount val="8"/>
                <c:pt idx="0">
                  <c:v>9.9</c:v>
                </c:pt>
                <c:pt idx="1">
                  <c:v>10.199999999999999</c:v>
                </c:pt>
                <c:pt idx="2">
                  <c:v>9.1</c:v>
                </c:pt>
                <c:pt idx="3">
                  <c:v>9.4</c:v>
                </c:pt>
                <c:pt idx="4">
                  <c:v>9.6</c:v>
                </c:pt>
                <c:pt idx="5">
                  <c:v>8.8000000000000007</c:v>
                </c:pt>
                <c:pt idx="6">
                  <c:v>9.1999999999999993</c:v>
                </c:pt>
                <c:pt idx="7">
                  <c:v>9.4</c:v>
                </c:pt>
              </c:numCache>
            </c:numRef>
          </c:val>
          <c:smooth val="0"/>
          <c:extLst>
            <c:ext xmlns:c16="http://schemas.microsoft.com/office/drawing/2014/chart" uri="{C3380CC4-5D6E-409C-BE32-E72D297353CC}">
              <c16:uniqueId val="{00000000-B91F-4689-A325-D3008AF8DA03}"/>
            </c:ext>
          </c:extLst>
        </c:ser>
        <c:ser>
          <c:idx val="0"/>
          <c:order val="1"/>
          <c:tx>
            <c:strRef>
              <c:f>Sheet1!$C$1:$C$2</c:f>
              <c:strCache>
                <c:ptCount val="1"/>
                <c:pt idx="0">
                  <c:v>Female</c:v>
                </c:pt>
              </c:strCache>
            </c:strRef>
          </c:tx>
          <c:spPr>
            <a:ln w="25400">
              <a:solidFill>
                <a:srgbClr val="0072C6"/>
              </a:solidFill>
            </a:ln>
          </c:spPr>
          <c:marker>
            <c:symbol val="square"/>
            <c:size val="7"/>
            <c:spPr>
              <a:solidFill>
                <a:srgbClr val="0072C6"/>
              </a:solidFill>
              <a:ln>
                <a:noFill/>
              </a:ln>
            </c:spPr>
          </c:marker>
          <c:cat>
            <c:numRef>
              <c:f>Sheet1!$A$3:$A$10</c:f>
              <c:numCache>
                <c:formatCode>General</c:formatCode>
                <c:ptCount val="8"/>
                <c:pt idx="0">
                  <c:v>2005</c:v>
                </c:pt>
                <c:pt idx="1">
                  <c:v>2006</c:v>
                </c:pt>
                <c:pt idx="2">
                  <c:v>2007</c:v>
                </c:pt>
                <c:pt idx="3">
                  <c:v>2008</c:v>
                </c:pt>
                <c:pt idx="4">
                  <c:v>2009</c:v>
                </c:pt>
                <c:pt idx="5">
                  <c:v>2010</c:v>
                </c:pt>
                <c:pt idx="6">
                  <c:v>2011</c:v>
                </c:pt>
                <c:pt idx="7">
                  <c:v>2012</c:v>
                </c:pt>
              </c:numCache>
            </c:numRef>
          </c:cat>
          <c:val>
            <c:numRef>
              <c:f>Sheet1!$C$3:$C$10</c:f>
              <c:numCache>
                <c:formatCode>General</c:formatCode>
                <c:ptCount val="8"/>
                <c:pt idx="0">
                  <c:v>12.8</c:v>
                </c:pt>
                <c:pt idx="1">
                  <c:v>13.1</c:v>
                </c:pt>
                <c:pt idx="2">
                  <c:v>10.8</c:v>
                </c:pt>
                <c:pt idx="3">
                  <c:v>11</c:v>
                </c:pt>
                <c:pt idx="4">
                  <c:v>12.6</c:v>
                </c:pt>
                <c:pt idx="5">
                  <c:v>11.7</c:v>
                </c:pt>
                <c:pt idx="6">
                  <c:v>11.6</c:v>
                </c:pt>
                <c:pt idx="7">
                  <c:v>11.6</c:v>
                </c:pt>
              </c:numCache>
            </c:numRef>
          </c:val>
          <c:smooth val="0"/>
          <c:extLst>
            <c:ext xmlns:c16="http://schemas.microsoft.com/office/drawing/2014/chart" uri="{C3380CC4-5D6E-409C-BE32-E72D297353CC}">
              <c16:uniqueId val="{00000001-B91F-4689-A325-D3008AF8DA03}"/>
            </c:ext>
          </c:extLst>
        </c:ser>
        <c:dLbls>
          <c:showLegendKey val="0"/>
          <c:showVal val="0"/>
          <c:showCatName val="0"/>
          <c:showSerName val="0"/>
          <c:showPercent val="0"/>
          <c:showBubbleSize val="0"/>
        </c:dLbls>
        <c:marker val="1"/>
        <c:smooth val="0"/>
        <c:axId val="34935168"/>
        <c:axId val="34937088"/>
      </c:lineChart>
      <c:catAx>
        <c:axId val="349351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4937088"/>
        <c:crosses val="autoZero"/>
        <c:auto val="1"/>
        <c:lblAlgn val="ctr"/>
        <c:lblOffset val="100"/>
        <c:noMultiLvlLbl val="0"/>
      </c:catAx>
      <c:valAx>
        <c:axId val="34937088"/>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34935168"/>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22878390201223"/>
          <c:y val="7.6743922634670669E-2"/>
          <c:w val="0.79706036745406827"/>
          <c:h val="0.56391427634045743"/>
        </c:manualLayout>
      </c:layout>
      <c:barChart>
        <c:barDir val="col"/>
        <c:grouping val="clustered"/>
        <c:varyColors val="0"/>
        <c:ser>
          <c:idx val="0"/>
          <c:order val="0"/>
          <c:tx>
            <c:strRef>
              <c:f>Sheet1!$B$1</c:f>
              <c:strCache>
                <c:ptCount val="1"/>
                <c:pt idx="0">
                  <c:v>Female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E78-4ABD-9E47-BA599BC68714}"/>
              </c:ext>
            </c:extLst>
          </c:dPt>
          <c:dPt>
            <c:idx val="1"/>
            <c:invertIfNegative val="0"/>
            <c:bubble3D val="0"/>
            <c:extLst>
              <c:ext xmlns:c16="http://schemas.microsoft.com/office/drawing/2014/chart" uri="{C3380CC4-5D6E-409C-BE32-E72D297353CC}">
                <c16:uniqueId val="{00000001-3E78-4ABD-9E47-BA599BC68714}"/>
              </c:ext>
            </c:extLst>
          </c:dPt>
          <c:dPt>
            <c:idx val="2"/>
            <c:invertIfNegative val="0"/>
            <c:bubble3D val="0"/>
            <c:extLst>
              <c:ext xmlns:c16="http://schemas.microsoft.com/office/drawing/2014/chart" uri="{C3380CC4-5D6E-409C-BE32-E72D297353CC}">
                <c16:uniqueId val="{00000002-3E78-4ABD-9E47-BA599BC68714}"/>
              </c:ext>
            </c:extLst>
          </c:dPt>
          <c:dPt>
            <c:idx val="3"/>
            <c:invertIfNegative val="0"/>
            <c:bubble3D val="0"/>
            <c:extLst>
              <c:ext xmlns:c16="http://schemas.microsoft.com/office/drawing/2014/chart" uri="{C3380CC4-5D6E-409C-BE32-E72D297353CC}">
                <c16:uniqueId val="{00000003-3E78-4ABD-9E47-BA599BC68714}"/>
              </c:ext>
            </c:extLst>
          </c:dPt>
          <c:cat>
            <c:strRef>
              <c:f>Sheet1!$A$2:$A$5</c:f>
              <c:strCache>
                <c:ptCount val="4"/>
                <c:pt idx="0">
                  <c:v>Total</c:v>
                </c:pt>
                <c:pt idx="1">
                  <c:v>Non-Hispanic White</c:v>
                </c:pt>
                <c:pt idx="2">
                  <c:v>Non-Hispanic Black</c:v>
                </c:pt>
                <c:pt idx="3">
                  <c:v>Hispanic</c:v>
                </c:pt>
              </c:strCache>
            </c:strRef>
          </c:cat>
          <c:val>
            <c:numRef>
              <c:f>Sheet1!$B$2:$B$5</c:f>
              <c:numCache>
                <c:formatCode>General</c:formatCode>
                <c:ptCount val="4"/>
                <c:pt idx="0">
                  <c:v>11.6</c:v>
                </c:pt>
                <c:pt idx="1">
                  <c:v>12.6</c:v>
                </c:pt>
                <c:pt idx="2">
                  <c:v>12.9</c:v>
                </c:pt>
                <c:pt idx="3">
                  <c:v>7.7</c:v>
                </c:pt>
              </c:numCache>
            </c:numRef>
          </c:val>
          <c:extLst>
            <c:ext xmlns:c16="http://schemas.microsoft.com/office/drawing/2014/chart" uri="{C3380CC4-5D6E-409C-BE32-E72D297353CC}">
              <c16:uniqueId val="{00000004-3E78-4ABD-9E47-BA599BC68714}"/>
            </c:ext>
          </c:extLst>
        </c:ser>
        <c:dLbls>
          <c:showLegendKey val="0"/>
          <c:showVal val="0"/>
          <c:showCatName val="0"/>
          <c:showSerName val="0"/>
          <c:showPercent val="0"/>
          <c:showBubbleSize val="0"/>
        </c:dLbls>
        <c:gapWidth val="150"/>
        <c:axId val="34972800"/>
        <c:axId val="34974336"/>
      </c:barChart>
      <c:catAx>
        <c:axId val="34972800"/>
        <c:scaling>
          <c:orientation val="minMax"/>
        </c:scaling>
        <c:delete val="0"/>
        <c:axPos val="b"/>
        <c:minorGridlines>
          <c:spPr>
            <a:ln>
              <a:noFill/>
            </a:ln>
          </c:spPr>
        </c:minorGridlines>
        <c:numFmt formatCode="General" sourceLinked="0"/>
        <c:majorTickMark val="out"/>
        <c:minorTickMark val="none"/>
        <c:tickLblPos val="nextTo"/>
        <c:txPr>
          <a:bodyPr rot="-1080000"/>
          <a:lstStyle/>
          <a:p>
            <a:pPr>
              <a:defRPr sz="1600" b="0">
                <a:solidFill>
                  <a:schemeClr val="tx1"/>
                </a:solidFill>
                <a:latin typeface="Calibri" panose="020F0502020204030204" pitchFamily="34" charset="0"/>
              </a:defRPr>
            </a:pPr>
            <a:endParaRPr lang="en-US"/>
          </a:p>
        </c:txPr>
        <c:crossAx val="34974336"/>
        <c:crosses val="autoZero"/>
        <c:auto val="1"/>
        <c:lblAlgn val="ctr"/>
        <c:lblOffset val="100"/>
        <c:noMultiLvlLbl val="0"/>
      </c:catAx>
      <c:valAx>
        <c:axId val="34974336"/>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319811586051743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34972800"/>
        <c:crosses val="autoZero"/>
        <c:crossBetween val="between"/>
        <c:majorUnit val="5"/>
      </c:valAx>
    </c:plotArea>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0.11111</cdr:x>
      <cdr:y>0.27407</cdr:y>
    </cdr:from>
    <cdr:to>
      <cdr:x>0.98889</cdr:x>
      <cdr:y>0.27407</cdr:y>
    </cdr:to>
    <cdr:cxnSp macro="">
      <cdr:nvCxnSpPr>
        <cdr:cNvPr id="2" name="Straight Connector 1"/>
        <cdr:cNvCxnSpPr/>
      </cdr:nvCxnSpPr>
      <cdr:spPr>
        <a:xfrm xmlns:a="http://schemas.openxmlformats.org/drawingml/2006/main">
          <a:off x="914400" y="1127760"/>
          <a:ext cx="7223778"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0.47222</cdr:x>
      <cdr:y>0.14444</cdr:y>
    </cdr:from>
    <cdr:to>
      <cdr:x>0.63889</cdr:x>
      <cdr:y>0.25556</cdr:y>
    </cdr:to>
    <cdr:sp macro="" textlink="">
      <cdr:nvSpPr>
        <cdr:cNvPr id="3" name="Text Box 2"/>
        <cdr:cNvSpPr txBox="1">
          <a:spLocks xmlns:a="http://schemas.openxmlformats.org/drawingml/2006/main" noChangeArrowheads="1"/>
        </cdr:cNvSpPr>
      </cdr:nvSpPr>
      <cdr:spPr bwMode="auto">
        <a:xfrm xmlns:a="http://schemas.openxmlformats.org/drawingml/2006/main">
          <a:off x="3886200" y="594360"/>
          <a:ext cx="1371600" cy="45720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2005 Achievable </a:t>
          </a:r>
          <a:r>
            <a:rPr lang="en-US" sz="1000" dirty="0">
              <a:effectLst/>
              <a:latin typeface="Arial" panose="020B0604020202020204" pitchFamily="34" charset="0"/>
              <a:ea typeface="Times New Roman"/>
              <a:cs typeface="Arial" panose="020B0604020202020204" pitchFamily="34" charset="0"/>
            </a:rPr>
            <a:t>Benchmark: </a:t>
          </a:r>
          <a:r>
            <a:rPr lang="en-US" sz="1000" dirty="0" smtClean="0">
              <a:latin typeface="Arial" panose="020B0604020202020204" pitchFamily="34" charset="0"/>
              <a:ea typeface="Times New Roman"/>
              <a:cs typeface="Arial" panose="020B0604020202020204" pitchFamily="34" charset="0"/>
            </a:rPr>
            <a:t>96.5%</a:t>
          </a:r>
          <a:endParaRPr lang="en-US" sz="10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0.11111</cdr:x>
      <cdr:y>0.51481</cdr:y>
    </cdr:from>
    <cdr:to>
      <cdr:x>0.99064</cdr:x>
      <cdr:y>0.51481</cdr:y>
    </cdr:to>
    <cdr:cxnSp macro="">
      <cdr:nvCxnSpPr>
        <cdr:cNvPr id="2" name="Straight Connector 1"/>
        <cdr:cNvCxnSpPr/>
      </cdr:nvCxnSpPr>
      <cdr:spPr>
        <a:xfrm xmlns:a="http://schemas.openxmlformats.org/drawingml/2006/main">
          <a:off x="914400" y="2118360"/>
          <a:ext cx="723818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0.42593</cdr:x>
      <cdr:y>0.53333</cdr:y>
    </cdr:from>
    <cdr:to>
      <cdr:x>0.64815</cdr:x>
      <cdr:y>0.63435</cdr:y>
    </cdr:to>
    <cdr:sp macro="" textlink="">
      <cdr:nvSpPr>
        <cdr:cNvPr id="4" name="Text Box 2"/>
        <cdr:cNvSpPr txBox="1">
          <a:spLocks xmlns:a="http://schemas.openxmlformats.org/drawingml/2006/main" noChangeArrowheads="1"/>
        </cdr:cNvSpPr>
      </cdr:nvSpPr>
      <cdr:spPr bwMode="auto">
        <a:xfrm xmlns:a="http://schemas.openxmlformats.org/drawingml/2006/main">
          <a:off x="3505200" y="2194560"/>
          <a:ext cx="1828800" cy="415665"/>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2005 Achievable </a:t>
          </a:r>
          <a:r>
            <a:rPr lang="en-US" sz="1000" dirty="0">
              <a:effectLst/>
              <a:latin typeface="Arial" panose="020B0604020202020204" pitchFamily="34" charset="0"/>
              <a:ea typeface="Times New Roman"/>
              <a:cs typeface="Arial" panose="020B0604020202020204" pitchFamily="34" charset="0"/>
            </a:rPr>
            <a:t>Benchmark: </a:t>
          </a:r>
          <a:r>
            <a:rPr lang="en-US" sz="1000" dirty="0">
              <a:latin typeface="Arial" panose="020B0604020202020204" pitchFamily="34" charset="0"/>
              <a:ea typeface="Times New Roman"/>
              <a:cs typeface="Arial" panose="020B0604020202020204" pitchFamily="34" charset="0"/>
            </a:rPr>
            <a:t>5</a:t>
          </a:r>
          <a:r>
            <a:rPr lang="en-US" sz="1000" dirty="0" smtClean="0">
              <a:effectLst/>
              <a:latin typeface="Arial" panose="020B0604020202020204" pitchFamily="34" charset="0"/>
              <a:ea typeface="Times New Roman"/>
              <a:cs typeface="Arial" panose="020B0604020202020204" pitchFamily="34" charset="0"/>
            </a:rPr>
            <a:t> </a:t>
          </a:r>
          <a:r>
            <a:rPr lang="en-US" sz="1000" dirty="0">
              <a:effectLst/>
              <a:latin typeface="Arial" panose="020B0604020202020204" pitchFamily="34" charset="0"/>
              <a:ea typeface="Times New Roman"/>
              <a:cs typeface="Arial" panose="020B0604020202020204" pitchFamily="34" charset="0"/>
            </a:rPr>
            <a:t>per </a:t>
          </a:r>
          <a:r>
            <a:rPr lang="en-US" sz="1000" dirty="0" smtClean="0">
              <a:effectLst/>
              <a:latin typeface="Arial" panose="020B0604020202020204" pitchFamily="34" charset="0"/>
              <a:ea typeface="Times New Roman"/>
              <a:cs typeface="Arial" panose="020B0604020202020204" pitchFamily="34" charset="0"/>
            </a:rPr>
            <a:t>1,000 Live Births</a:t>
          </a:r>
          <a:endParaRPr lang="en-US" sz="10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0.11111</cdr:x>
      <cdr:y>0.45926</cdr:y>
    </cdr:from>
    <cdr:to>
      <cdr:x>1</cdr:x>
      <cdr:y>0.45926</cdr:y>
    </cdr:to>
    <cdr:cxnSp macro="">
      <cdr:nvCxnSpPr>
        <cdr:cNvPr id="2" name="Straight Connector 1"/>
        <cdr:cNvCxnSpPr/>
      </cdr:nvCxnSpPr>
      <cdr:spPr>
        <a:xfrm xmlns:a="http://schemas.openxmlformats.org/drawingml/2006/main">
          <a:off x="914400" y="1889760"/>
          <a:ext cx="73152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0.2037</cdr:x>
      <cdr:y>0.34815</cdr:y>
    </cdr:from>
    <cdr:to>
      <cdr:x>0.36111</cdr:x>
      <cdr:y>0.44972</cdr:y>
    </cdr:to>
    <cdr:sp macro="" textlink="">
      <cdr:nvSpPr>
        <cdr:cNvPr id="5" name="Text Box 2"/>
        <cdr:cNvSpPr txBox="1">
          <a:spLocks xmlns:a="http://schemas.openxmlformats.org/drawingml/2006/main" noChangeArrowheads="1"/>
        </cdr:cNvSpPr>
      </cdr:nvSpPr>
      <cdr:spPr bwMode="auto">
        <a:xfrm xmlns:a="http://schemas.openxmlformats.org/drawingml/2006/main">
          <a:off x="1676400" y="1432560"/>
          <a:ext cx="1295400" cy="417958"/>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2008 Achievable </a:t>
          </a:r>
          <a:r>
            <a:rPr lang="en-US" sz="1000" dirty="0">
              <a:effectLst/>
              <a:latin typeface="Arial" panose="020B0604020202020204" pitchFamily="34" charset="0"/>
              <a:ea typeface="Times New Roman"/>
              <a:cs typeface="Arial" panose="020B0604020202020204" pitchFamily="34" charset="0"/>
            </a:rPr>
            <a:t>Benchmark</a:t>
          </a:r>
          <a:r>
            <a:rPr lang="en-US" sz="1000" dirty="0" smtClean="0">
              <a:effectLst/>
              <a:latin typeface="Arial" panose="020B0604020202020204" pitchFamily="34" charset="0"/>
              <a:ea typeface="Times New Roman"/>
              <a:cs typeface="Arial" panose="020B0604020202020204" pitchFamily="34" charset="0"/>
            </a:rPr>
            <a:t>: 29.8%</a:t>
          </a:r>
          <a:endParaRPr lang="en-US" sz="10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0.22222</cdr:x>
      <cdr:y>0.27407</cdr:y>
    </cdr:from>
    <cdr:to>
      <cdr:x>0.97778</cdr:x>
      <cdr:y>0.27778</cdr:y>
    </cdr:to>
    <cdr:cxnSp macro="">
      <cdr:nvCxnSpPr>
        <cdr:cNvPr id="2" name="Straight Connector 1"/>
        <cdr:cNvCxnSpPr/>
      </cdr:nvCxnSpPr>
      <cdr:spPr>
        <a:xfrm xmlns:a="http://schemas.openxmlformats.org/drawingml/2006/main" flipV="1">
          <a:off x="914400" y="1127760"/>
          <a:ext cx="3108960" cy="1524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0.44444</cdr:x>
      <cdr:y>0.14815</cdr:y>
    </cdr:from>
    <cdr:to>
      <cdr:x>0.75591</cdr:x>
      <cdr:y>0.25463</cdr:y>
    </cdr:to>
    <cdr:sp macro="" textlink="">
      <cdr:nvSpPr>
        <cdr:cNvPr id="4" name="Text Box 2"/>
        <cdr:cNvSpPr txBox="1">
          <a:spLocks xmlns:a="http://schemas.openxmlformats.org/drawingml/2006/main" noChangeArrowheads="1"/>
        </cdr:cNvSpPr>
      </cdr:nvSpPr>
      <cdr:spPr bwMode="auto">
        <a:xfrm xmlns:a="http://schemas.openxmlformats.org/drawingml/2006/main">
          <a:off x="1828800" y="609600"/>
          <a:ext cx="1281637" cy="43815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2009 Achievable </a:t>
          </a:r>
          <a:r>
            <a:rPr lang="en-US" sz="1000" dirty="0">
              <a:effectLst/>
              <a:latin typeface="Arial" panose="020B0604020202020204" pitchFamily="34" charset="0"/>
              <a:ea typeface="Times New Roman"/>
              <a:cs typeface="Arial" panose="020B0604020202020204" pitchFamily="34" charset="0"/>
            </a:rPr>
            <a:t>Benchmark</a:t>
          </a:r>
          <a:r>
            <a:rPr lang="en-US" sz="1000" dirty="0" smtClean="0">
              <a:effectLst/>
              <a:latin typeface="Arial" panose="020B0604020202020204" pitchFamily="34" charset="0"/>
              <a:ea typeface="Times New Roman"/>
              <a:cs typeface="Arial" panose="020B0604020202020204" pitchFamily="34" charset="0"/>
            </a:rPr>
            <a:t>: </a:t>
          </a:r>
          <a:r>
            <a:rPr lang="en-US" sz="1000" dirty="0" smtClean="0">
              <a:latin typeface="Arial" panose="020B0604020202020204" pitchFamily="34" charset="0"/>
              <a:ea typeface="Times New Roman"/>
              <a:cs typeface="Arial" panose="020B0604020202020204" pitchFamily="34" charset="0"/>
            </a:rPr>
            <a:t>82.6%</a:t>
          </a:r>
          <a:endParaRPr lang="en-US" sz="1000" dirty="0">
            <a:effectLst/>
            <a:latin typeface="Arial" panose="020B0604020202020204" pitchFamily="34" charset="0"/>
            <a:ea typeface="Times New Roman"/>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42" y="0"/>
            <a:ext cx="3037840" cy="464820"/>
          </a:xfrm>
          <a:prstGeom prst="rect">
            <a:avLst/>
          </a:prstGeom>
        </p:spPr>
        <p:txBody>
          <a:bodyPr vert="horz" lIns="92446" tIns="46223" rIns="92446" bIns="46223" rtlCol="0"/>
          <a:lstStyle>
            <a:lvl1pPr algn="r">
              <a:defRPr sz="1200"/>
            </a:lvl1pPr>
          </a:lstStyle>
          <a:p>
            <a:fld id="{B0E40ABE-DCA6-4B7A-B1BC-961182C98C1E}" type="datetimeFigureOut">
              <a:rPr lang="en-US" smtClean="0"/>
              <a:pPr/>
              <a:t>3/26/2020</a:t>
            </a:fld>
            <a:endParaRPr lang="en-US"/>
          </a:p>
        </p:txBody>
      </p:sp>
      <p:sp>
        <p:nvSpPr>
          <p:cNvPr id="4" name="Footer Placeholder 3"/>
          <p:cNvSpPr>
            <a:spLocks noGrp="1"/>
          </p:cNvSpPr>
          <p:nvPr>
            <p:ph type="ftr" sz="quarter" idx="2"/>
          </p:nvPr>
        </p:nvSpPr>
        <p:spPr>
          <a:xfrm>
            <a:off x="4"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42" y="8829967"/>
            <a:ext cx="3037840" cy="464820"/>
          </a:xfrm>
          <a:prstGeom prst="rect">
            <a:avLst/>
          </a:prstGeom>
        </p:spPr>
        <p:txBody>
          <a:bodyPr vert="horz" lIns="92446" tIns="46223" rIns="92446" bIns="46223"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3812515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B5CD224E-5747-4739-A229-8F9DE0E13298}" type="datetimeFigureOut">
              <a:rPr lang="en-US" smtClean="0"/>
              <a:t>3/26/2020</a:t>
            </a:fld>
            <a:endParaRPr lang="en-US"/>
          </a:p>
        </p:txBody>
      </p:sp>
      <p:sp>
        <p:nvSpPr>
          <p:cNvPr id="4" name="Slide Image Placeholder 3"/>
          <p:cNvSpPr>
            <a:spLocks noGrp="1" noRot="1" noChangeAspect="1"/>
          </p:cNvSpPr>
          <p:nvPr>
            <p:ph type="sldImg" idx="2"/>
          </p:nvPr>
        </p:nvSpPr>
        <p:spPr>
          <a:xfrm>
            <a:off x="484632" y="696913"/>
            <a:ext cx="6049301" cy="453542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5334000"/>
            <a:ext cx="6096000" cy="32654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05E9B153-67B9-4602-A9FE-81AAF274874B}" type="slidenum">
              <a:rPr lang="en-US" smtClean="0"/>
              <a:t>‹#›</a:t>
            </a:fld>
            <a:endParaRPr lang="en-US"/>
          </a:p>
        </p:txBody>
      </p:sp>
    </p:spTree>
    <p:extLst>
      <p:ext uri="{BB962C8B-B14F-4D97-AF65-F5344CB8AC3E}">
        <p14:creationId xmlns:p14="http://schemas.microsoft.com/office/powerpoint/2010/main" val="336061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848" y="5638800"/>
            <a:ext cx="5608320" cy="2960695"/>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848" y="5410200"/>
            <a:ext cx="5608320" cy="3189295"/>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10</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11</a:t>
            </a:fld>
            <a:endParaRPr lang="en-US"/>
          </a:p>
        </p:txBody>
      </p:sp>
    </p:spTree>
    <p:extLst>
      <p:ext uri="{BB962C8B-B14F-4D97-AF65-F5344CB8AC3E}">
        <p14:creationId xmlns:p14="http://schemas.microsoft.com/office/powerpoint/2010/main" val="244647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12</a:t>
            </a:fld>
            <a:endParaRPr lang="en-US"/>
          </a:p>
        </p:txBody>
      </p:sp>
    </p:spTree>
    <p:extLst>
      <p:ext uri="{BB962C8B-B14F-4D97-AF65-F5344CB8AC3E}">
        <p14:creationId xmlns:p14="http://schemas.microsoft.com/office/powerpoint/2010/main" val="74095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13</a:t>
            </a:fld>
            <a:endParaRPr lang="en-US"/>
          </a:p>
        </p:txBody>
      </p:sp>
    </p:spTree>
    <p:extLst>
      <p:ext uri="{BB962C8B-B14F-4D97-AF65-F5344CB8AC3E}">
        <p14:creationId xmlns:p14="http://schemas.microsoft.com/office/powerpoint/2010/main" val="2814971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14</a:t>
            </a:fld>
            <a:endParaRPr lang="en-US"/>
          </a:p>
        </p:txBody>
      </p:sp>
    </p:spTree>
    <p:extLst>
      <p:ext uri="{BB962C8B-B14F-4D97-AF65-F5344CB8AC3E}">
        <p14:creationId xmlns:p14="http://schemas.microsoft.com/office/powerpoint/2010/main" val="42633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334000"/>
            <a:ext cx="6019800" cy="3657600"/>
          </a:xfrm>
        </p:spPr>
        <p:txBody>
          <a:bodyPr/>
          <a:lstStyle/>
          <a:p>
            <a:pPr marL="171450" indent="-171450">
              <a:buFont typeface="Arial" panose="020B0604020202020204" pitchFamily="34" charset="0"/>
              <a:buChar char="•"/>
            </a:pPr>
            <a:r>
              <a:rPr lang="en-US" b="0" dirty="0" smtClean="0"/>
              <a:t>Females received </a:t>
            </a:r>
            <a:r>
              <a:rPr lang="en-US" b="0" dirty="0"/>
              <a:t>better quality of care </a:t>
            </a:r>
            <a:r>
              <a:rPr lang="en-US" b="0" dirty="0" smtClean="0"/>
              <a:t>than males for 29% (74</a:t>
            </a:r>
            <a:r>
              <a:rPr lang="en-US" b="0" baseline="0" dirty="0" smtClean="0"/>
              <a:t> of 253)</a:t>
            </a:r>
            <a:r>
              <a:rPr lang="en-US" b="0" dirty="0" smtClean="0"/>
              <a:t> of </a:t>
            </a:r>
            <a:r>
              <a:rPr lang="en-US" b="0" dirty="0"/>
              <a:t>the </a:t>
            </a:r>
            <a:r>
              <a:rPr lang="en-US" b="0" dirty="0" smtClean="0"/>
              <a:t>measures.</a:t>
            </a:r>
            <a:endParaRPr lang="en-US" b="0" dirty="0"/>
          </a:p>
          <a:p>
            <a:pPr marL="171450" indent="-171450">
              <a:buFont typeface="Arial" panose="020B0604020202020204" pitchFamily="34" charset="0"/>
              <a:buChar char="•"/>
            </a:pPr>
            <a:r>
              <a:rPr lang="en-US" b="0" dirty="0" smtClean="0"/>
              <a:t>Females </a:t>
            </a:r>
            <a:r>
              <a:rPr lang="en-US" b="0" dirty="0"/>
              <a:t>received worse </a:t>
            </a:r>
            <a:r>
              <a:rPr lang="en-US" b="0" dirty="0" smtClean="0"/>
              <a:t>quality of care than males for 16% (41 of 253) of </a:t>
            </a:r>
            <a:r>
              <a:rPr lang="en-US" b="0" dirty="0"/>
              <a:t>the </a:t>
            </a:r>
            <a:r>
              <a:rPr lang="en-US" b="0" dirty="0" smtClean="0"/>
              <a:t>measures. </a:t>
            </a:r>
          </a:p>
          <a:p>
            <a:pPr marL="171450" indent="-171450">
              <a:buFont typeface="Arial" panose="020B0604020202020204" pitchFamily="34" charset="0"/>
              <a:buChar char="•"/>
            </a:pPr>
            <a:r>
              <a:rPr lang="en-US" b="0" dirty="0" smtClean="0"/>
              <a:t>There were </a:t>
            </a:r>
            <a:r>
              <a:rPr lang="en-US" b="0" dirty="0"/>
              <a:t>no </a:t>
            </a:r>
            <a:r>
              <a:rPr lang="en-US" b="0" dirty="0" smtClean="0"/>
              <a:t>statistically significant</a:t>
            </a:r>
            <a:r>
              <a:rPr lang="en-US" b="0" baseline="0" dirty="0" smtClean="0"/>
              <a:t> </a:t>
            </a:r>
            <a:r>
              <a:rPr lang="en-US" b="0" dirty="0" smtClean="0"/>
              <a:t>differences between males and females for 55%</a:t>
            </a:r>
            <a:r>
              <a:rPr lang="en-US" b="0" baseline="0" dirty="0" smtClean="0"/>
              <a:t> </a:t>
            </a:r>
            <a:r>
              <a:rPr lang="en-US" b="0" dirty="0" smtClean="0"/>
              <a:t>(138 of 253) </a:t>
            </a:r>
            <a:r>
              <a:rPr lang="en-US" b="0" dirty="0"/>
              <a:t>of the </a:t>
            </a:r>
            <a:r>
              <a:rPr lang="en-US" b="0" dirty="0" smtClean="0"/>
              <a:t>measures.</a:t>
            </a:r>
            <a:endParaRPr lang="en-US" b="0" dirty="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15</a:t>
            </a:fld>
            <a:endParaRPr lang="en-US"/>
          </a:p>
        </p:txBody>
      </p:sp>
    </p:spTree>
    <p:extLst>
      <p:ext uri="{BB962C8B-B14F-4D97-AF65-F5344CB8AC3E}">
        <p14:creationId xmlns:p14="http://schemas.microsoft.com/office/powerpoint/2010/main" val="2047527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848" y="5410200"/>
            <a:ext cx="5608320" cy="3189295"/>
          </a:xfrm>
        </p:spPr>
        <p:txBody>
          <a:bodyPr/>
          <a:lstStyle/>
          <a:p>
            <a:pPr marL="171450" indent="-171450">
              <a:buFont typeface="Arial" panose="020B0604020202020204" pitchFamily="34" charset="0"/>
              <a:buChar char="•"/>
            </a:pPr>
            <a:r>
              <a:rPr lang="en-US" b="1" dirty="0" smtClean="0"/>
              <a:t>Overall: </a:t>
            </a:r>
            <a:r>
              <a:rPr lang="en-US" b="0" dirty="0" smtClean="0"/>
              <a:t>Females r</a:t>
            </a:r>
            <a:r>
              <a:rPr lang="en-US" baseline="0" dirty="0" smtClean="0"/>
              <a:t>eceived better care than males for Patient Safety (50%) and Effective Treatment (38%) measures.</a:t>
            </a:r>
            <a:endParaRPr lang="en-US" dirty="0" smtClean="0"/>
          </a:p>
          <a:p>
            <a:pPr marL="171450" indent="-171450">
              <a:buFont typeface="Arial" panose="020B0604020202020204" pitchFamily="34" charset="0"/>
              <a:buChar char="•"/>
            </a:pPr>
            <a:r>
              <a:rPr lang="en-US" b="1" dirty="0" smtClean="0"/>
              <a:t>Patient Safety measures: </a:t>
            </a:r>
            <a:r>
              <a:rPr lang="en-US" b="0" dirty="0" smtClean="0"/>
              <a:t>Females</a:t>
            </a:r>
            <a:r>
              <a:rPr lang="en-US" b="0" baseline="0" dirty="0" smtClean="0"/>
              <a:t> received better care than males for </a:t>
            </a:r>
            <a:r>
              <a:rPr lang="en-US" b="0" dirty="0" smtClean="0"/>
              <a:t>50% of the measures, the same for 31%, and worse for 19%</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Person-Centered Care measures: </a:t>
            </a:r>
            <a:r>
              <a:rPr lang="en-US" b="0" baseline="0" dirty="0" smtClean="0"/>
              <a:t>Females </a:t>
            </a:r>
            <a:r>
              <a:rPr lang="en-US" dirty="0" smtClean="0"/>
              <a:t>received better care than males for </a:t>
            </a:r>
            <a:r>
              <a:rPr lang="en-US" b="0" dirty="0" smtClean="0"/>
              <a:t>5% of the measures, the same for 81%, and worse for 14%</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Effective Treatment measures:</a:t>
            </a:r>
            <a:r>
              <a:rPr lang="en-US" b="0" dirty="0" smtClean="0"/>
              <a:t> </a:t>
            </a:r>
            <a:r>
              <a:rPr lang="en-US" b="0" baseline="0" dirty="0" smtClean="0"/>
              <a:t>Females </a:t>
            </a:r>
            <a:r>
              <a:rPr lang="en-US" dirty="0" smtClean="0"/>
              <a:t>received better care than males for </a:t>
            </a:r>
            <a:r>
              <a:rPr lang="en-US" b="0" dirty="0" smtClean="0"/>
              <a:t>38% of the measures, the same for 46%, and worse for 16%</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Healthy Living measures: </a:t>
            </a:r>
            <a:r>
              <a:rPr lang="en-US" b="0" baseline="0" dirty="0" smtClean="0"/>
              <a:t>Females </a:t>
            </a:r>
            <a:r>
              <a:rPr lang="en-US" dirty="0" smtClean="0"/>
              <a:t>received better care than males for </a:t>
            </a:r>
            <a:r>
              <a:rPr lang="en-US" b="0" dirty="0" smtClean="0"/>
              <a:t>19% of the measures, the same for 75%, and worse for 6%</a:t>
            </a:r>
            <a:r>
              <a:rPr lang="en-US" dirty="0" smtClean="0"/>
              <a:t>.</a:t>
            </a:r>
          </a:p>
          <a:p>
            <a:pPr marL="171450" indent="-171450">
              <a:buFont typeface="Arial" panose="020B0604020202020204" pitchFamily="34" charset="0"/>
              <a:buChar char="•"/>
            </a:pPr>
            <a:r>
              <a:rPr lang="en-US" b="1" dirty="0" smtClean="0"/>
              <a:t>Access measures: </a:t>
            </a:r>
            <a:r>
              <a:rPr lang="en-US" b="0" baseline="0" dirty="0" smtClean="0"/>
              <a:t>Females </a:t>
            </a:r>
            <a:r>
              <a:rPr lang="en-US" dirty="0" smtClean="0"/>
              <a:t>received better care than males for </a:t>
            </a:r>
            <a:r>
              <a:rPr lang="en-US" b="0" dirty="0" smtClean="0"/>
              <a:t>21% of the measures, the same for 58%, and worse for 21%</a:t>
            </a:r>
            <a:r>
              <a:rPr lang="en-US" dirty="0" smtClean="0"/>
              <a:t>.</a:t>
            </a:r>
          </a:p>
          <a:p>
            <a:pPr marL="171450" indent="-171450">
              <a:buFont typeface="Arial" panose="020B0604020202020204" pitchFamily="34" charset="0"/>
              <a:buChar char="•"/>
              <a:defRPr/>
            </a:pPr>
            <a:r>
              <a:rPr lang="en-US" dirty="0" smtClean="0">
                <a:cs typeface="Times New Roman" panose="02020603050405020304" pitchFamily="18" charset="0"/>
              </a:rPr>
              <a:t>Th</a:t>
            </a:r>
            <a:r>
              <a:rPr lang="en-US" spc="-10" dirty="0" smtClean="0">
                <a:cs typeface="Times New Roman" panose="02020603050405020304" pitchFamily="18" charset="0"/>
              </a:rPr>
              <a:t>e</a:t>
            </a:r>
            <a:r>
              <a:rPr lang="en-US" spc="0" dirty="0" smtClean="0">
                <a:cs typeface="Times New Roman" panose="02020603050405020304" pitchFamily="18" charset="0"/>
              </a:rPr>
              <a:t>re </a:t>
            </a:r>
            <a:r>
              <a:rPr lang="en-US" spc="-5" dirty="0" smtClean="0">
                <a:cs typeface="Times New Roman" panose="02020603050405020304" pitchFamily="18" charset="0"/>
              </a:rPr>
              <a:t>a</a:t>
            </a:r>
            <a:r>
              <a:rPr lang="en-US" spc="0" dirty="0" smtClean="0">
                <a:cs typeface="Times New Roman" panose="02020603050405020304" pitchFamily="18" charset="0"/>
              </a:rPr>
              <a:t>re</a:t>
            </a:r>
            <a:r>
              <a:rPr lang="en-US" spc="-10" dirty="0" smtClean="0">
                <a:cs typeface="Times New Roman" panose="02020603050405020304" pitchFamily="18" charset="0"/>
              </a:rPr>
              <a:t> </a:t>
            </a:r>
            <a:r>
              <a:rPr lang="en-US" spc="0" dirty="0" smtClean="0">
                <a:cs typeface="Times New Roman" panose="02020603050405020304" pitchFamily="18" charset="0"/>
              </a:rPr>
              <a:t>insu</a:t>
            </a:r>
            <a:r>
              <a:rPr lang="en-US" spc="10" dirty="0" smtClean="0">
                <a:cs typeface="Times New Roman" panose="02020603050405020304" pitchFamily="18" charset="0"/>
              </a:rPr>
              <a:t>f</a:t>
            </a:r>
            <a:r>
              <a:rPr lang="en-US" spc="0" dirty="0" smtClean="0">
                <a:cs typeface="Times New Roman" panose="02020603050405020304" pitchFamily="18" charset="0"/>
              </a:rPr>
              <a:t>fi</a:t>
            </a:r>
            <a:r>
              <a:rPr lang="en-US" spc="-10" dirty="0" smtClean="0">
                <a:cs typeface="Times New Roman" panose="02020603050405020304" pitchFamily="18" charset="0"/>
              </a:rPr>
              <a:t>c</a:t>
            </a:r>
            <a:r>
              <a:rPr lang="en-US" spc="0" dirty="0" smtClean="0">
                <a:cs typeface="Times New Roman" panose="02020603050405020304" pitchFamily="18" charset="0"/>
              </a:rPr>
              <a:t>ient n</a:t>
            </a:r>
            <a:r>
              <a:rPr lang="en-US" spc="10" dirty="0" smtClean="0">
                <a:cs typeface="Times New Roman" panose="02020603050405020304" pitchFamily="18" charset="0"/>
              </a:rPr>
              <a:t>u</a:t>
            </a:r>
            <a:r>
              <a:rPr lang="en-US" spc="0" dirty="0" smtClean="0">
                <a:cs typeface="Times New Roman" panose="02020603050405020304" pitchFamily="18" charset="0"/>
              </a:rPr>
              <a:t>mbe</a:t>
            </a:r>
            <a:r>
              <a:rPr lang="en-US" spc="-10" dirty="0" smtClean="0">
                <a:cs typeface="Times New Roman" panose="02020603050405020304" pitchFamily="18" charset="0"/>
              </a:rPr>
              <a:t>r</a:t>
            </a:r>
            <a:r>
              <a:rPr lang="en-US" spc="0" dirty="0" smtClean="0">
                <a:cs typeface="Times New Roman" panose="02020603050405020304" pitchFamily="18" charset="0"/>
              </a:rPr>
              <a:t>s of </a:t>
            </a:r>
            <a:r>
              <a:rPr lang="en-US" spc="-10"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li</a:t>
            </a:r>
            <a:r>
              <a:rPr lang="en-US" spc="-5" dirty="0" smtClean="0">
                <a:cs typeface="Times New Roman" panose="02020603050405020304" pitchFamily="18" charset="0"/>
              </a:rPr>
              <a:t>a</a:t>
            </a:r>
            <a:r>
              <a:rPr lang="en-US" spc="0" dirty="0" smtClean="0">
                <a:cs typeface="Times New Roman" panose="02020603050405020304" pitchFamily="18" charset="0"/>
              </a:rPr>
              <a:t>b</a:t>
            </a:r>
            <a:r>
              <a:rPr lang="en-US" spc="10" dirty="0" smtClean="0">
                <a:cs typeface="Times New Roman" panose="02020603050405020304" pitchFamily="18" charset="0"/>
              </a:rPr>
              <a:t>l</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me</a:t>
            </a:r>
            <a:r>
              <a:rPr lang="en-US" spc="-10" dirty="0" smtClean="0">
                <a:cs typeface="Times New Roman" panose="02020603050405020304" pitchFamily="18" charset="0"/>
              </a:rPr>
              <a:t>a</a:t>
            </a:r>
            <a:r>
              <a:rPr lang="en-US" spc="0" dirty="0" smtClean="0">
                <a:cs typeface="Times New Roman" panose="02020603050405020304" pitchFamily="18" charset="0"/>
              </a:rPr>
              <a:t>su</a:t>
            </a:r>
            <a:r>
              <a:rPr lang="en-US" spc="5"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s of Ca</a:t>
            </a:r>
            <a:r>
              <a:rPr lang="en-US" spc="-10" dirty="0" smtClean="0">
                <a:cs typeface="Times New Roman" panose="02020603050405020304" pitchFamily="18" charset="0"/>
              </a:rPr>
              <a:t>r</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Coordi</a:t>
            </a:r>
            <a:r>
              <a:rPr lang="en-US" spc="5" dirty="0" smtClean="0">
                <a:cs typeface="Times New Roman" panose="02020603050405020304" pitchFamily="18" charset="0"/>
              </a:rPr>
              <a:t>n</a:t>
            </a:r>
            <a:r>
              <a:rPr lang="en-US" spc="-5" dirty="0" smtClean="0">
                <a:cs typeface="Times New Roman" panose="02020603050405020304" pitchFamily="18" charset="0"/>
              </a:rPr>
              <a:t>a</a:t>
            </a:r>
            <a:r>
              <a:rPr lang="en-US" spc="0" dirty="0" smtClean="0">
                <a:cs typeface="Times New Roman" panose="02020603050405020304" pitchFamily="18" charset="0"/>
              </a:rPr>
              <a:t>tion </a:t>
            </a:r>
            <a:r>
              <a:rPr lang="en-US" spc="-5" dirty="0" smtClean="0">
                <a:cs typeface="Times New Roman" panose="02020603050405020304" pitchFamily="18" charset="0"/>
              </a:rPr>
              <a:t>a</a:t>
            </a:r>
            <a:r>
              <a:rPr lang="en-US" spc="0" dirty="0" smtClean="0">
                <a:cs typeface="Times New Roman" panose="02020603050405020304" pitchFamily="18" charset="0"/>
              </a:rPr>
              <a:t>nd</a:t>
            </a:r>
            <a:r>
              <a:rPr lang="en-US" spc="15" dirty="0" smtClean="0">
                <a:cs typeface="Times New Roman" panose="02020603050405020304" pitchFamily="18" charset="0"/>
              </a:rPr>
              <a:t> </a:t>
            </a:r>
            <a:r>
              <a:rPr lang="en-US" spc="0" dirty="0" smtClean="0">
                <a:cs typeface="Times New Roman" panose="02020603050405020304" pitchFamily="18" charset="0"/>
              </a:rPr>
              <a:t>C</a:t>
            </a:r>
            <a:r>
              <a:rPr lang="en-US" spc="-5" dirty="0" smtClean="0">
                <a:cs typeface="Times New Roman" panose="02020603050405020304" pitchFamily="18" charset="0"/>
              </a:rPr>
              <a:t>a</a:t>
            </a:r>
            <a:r>
              <a:rPr lang="en-US" spc="0" dirty="0" smtClean="0">
                <a:cs typeface="Times New Roman" panose="02020603050405020304" pitchFamily="18" charset="0"/>
              </a:rPr>
              <a:t>re A</a:t>
            </a:r>
            <a:r>
              <a:rPr lang="en-US" spc="-10" dirty="0" smtClean="0">
                <a:cs typeface="Times New Roman" panose="02020603050405020304" pitchFamily="18" charset="0"/>
              </a:rPr>
              <a:t>f</a:t>
            </a:r>
            <a:r>
              <a:rPr lang="en-US" spc="0" dirty="0" smtClean="0">
                <a:cs typeface="Times New Roman" panose="02020603050405020304" pitchFamily="18" charset="0"/>
              </a:rPr>
              <a:t>fo</a:t>
            </a:r>
            <a:r>
              <a:rPr lang="en-US" spc="-10" dirty="0" smtClean="0">
                <a:cs typeface="Times New Roman" panose="02020603050405020304" pitchFamily="18" charset="0"/>
              </a:rPr>
              <a:t>r</a:t>
            </a:r>
            <a:r>
              <a:rPr lang="en-US" spc="10" dirty="0" smtClean="0">
                <a:cs typeface="Times New Roman" panose="02020603050405020304" pitchFamily="18" charset="0"/>
              </a:rPr>
              <a:t>d</a:t>
            </a:r>
            <a:r>
              <a:rPr lang="en-US" spc="-5" dirty="0" smtClean="0">
                <a:cs typeface="Times New Roman" panose="02020603050405020304" pitchFamily="18" charset="0"/>
              </a:rPr>
              <a:t>a</a:t>
            </a:r>
            <a:r>
              <a:rPr lang="en-US" spc="0" dirty="0" smtClean="0">
                <a:cs typeface="Times New Roman" panose="02020603050405020304" pitchFamily="18" charset="0"/>
              </a:rPr>
              <a:t>bili</a:t>
            </a:r>
            <a:r>
              <a:rPr lang="en-US" spc="15" dirty="0" smtClean="0">
                <a:cs typeface="Times New Roman" panose="02020603050405020304" pitchFamily="18" charset="0"/>
              </a:rPr>
              <a:t>t</a:t>
            </a:r>
            <a:r>
              <a:rPr lang="en-US" spc="0" dirty="0" smtClean="0">
                <a:cs typeface="Times New Roman" panose="02020603050405020304" pitchFamily="18" charset="0"/>
              </a:rPr>
              <a:t>y</a:t>
            </a:r>
            <a:r>
              <a:rPr lang="en-US" spc="-25" dirty="0" smtClean="0">
                <a:cs typeface="Times New Roman" panose="02020603050405020304" pitchFamily="18" charset="0"/>
              </a:rPr>
              <a:t> </a:t>
            </a:r>
            <a:r>
              <a:rPr lang="en-US" spc="0" dirty="0" smtClean="0">
                <a:cs typeface="Times New Roman" panose="02020603050405020304" pitchFamily="18" charset="0"/>
              </a:rPr>
              <a:t>to summ</a:t>
            </a:r>
            <a:r>
              <a:rPr lang="en-US" spc="-5" dirty="0" smtClean="0">
                <a:cs typeface="Times New Roman" panose="02020603050405020304" pitchFamily="18" charset="0"/>
              </a:rPr>
              <a:t>a</a:t>
            </a:r>
            <a:r>
              <a:rPr lang="en-US" spc="0" dirty="0" smtClean="0">
                <a:cs typeface="Times New Roman" panose="02020603050405020304" pitchFamily="18" charset="0"/>
              </a:rPr>
              <a:t>rize</a:t>
            </a:r>
            <a:r>
              <a:rPr lang="en-US" spc="-5" dirty="0" smtClean="0">
                <a:cs typeface="Times New Roman" panose="02020603050405020304" pitchFamily="18" charset="0"/>
              </a:rPr>
              <a:t> </a:t>
            </a:r>
            <a:r>
              <a:rPr lang="en-US" spc="0" dirty="0" smtClean="0">
                <a:cs typeface="Times New Roman" panose="02020603050405020304" pitchFamily="18" charset="0"/>
              </a:rPr>
              <a:t>in this w</a:t>
            </a:r>
            <a:r>
              <a:rPr lang="en-US" spc="5" dirty="0" smtClean="0">
                <a:cs typeface="Times New Roman" panose="02020603050405020304" pitchFamily="18" charset="0"/>
              </a:rPr>
              <a:t>a</a:t>
            </a:r>
            <a:r>
              <a:rPr lang="en-US" spc="-20" dirty="0" smtClean="0">
                <a:cs typeface="Times New Roman" panose="02020603050405020304" pitchFamily="18" charset="0"/>
              </a:rPr>
              <a:t>y</a:t>
            </a:r>
            <a:r>
              <a:rPr lang="en-US" spc="0" dirty="0" smtClean="0">
                <a:cs typeface="Times New Roman" panose="02020603050405020304" pitchFamily="18" charset="0"/>
              </a:rPr>
              <a:t>.</a:t>
            </a:r>
            <a:endParaRPr lang="en-US"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16</a:t>
            </a:fld>
            <a:endParaRPr lang="en-US"/>
          </a:p>
        </p:txBody>
      </p:sp>
      <p:sp>
        <p:nvSpPr>
          <p:cNvPr id="7" name="Slide Image Placeholder 6"/>
          <p:cNvSpPr>
            <a:spLocks noGrp="1" noRot="1" noChangeAspect="1"/>
          </p:cNvSpPr>
          <p:nvPr>
            <p:ph type="sldImg"/>
          </p:nvPr>
        </p:nvSpPr>
        <p:spPr>
          <a:xfrm>
            <a:off x="485775" y="696913"/>
            <a:ext cx="6046788" cy="4535487"/>
          </a:xfrm>
        </p:spPr>
      </p:sp>
    </p:spTree>
    <p:extLst>
      <p:ext uri="{BB962C8B-B14F-4D97-AF65-F5344CB8AC3E}">
        <p14:creationId xmlns:p14="http://schemas.microsoft.com/office/powerpoint/2010/main" val="118452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5325"/>
            <a:ext cx="6046788" cy="4535488"/>
          </a:xfrm>
        </p:spPr>
      </p:sp>
      <p:sp>
        <p:nvSpPr>
          <p:cNvPr id="3" name="Notes Placeholder 2"/>
          <p:cNvSpPr>
            <a:spLocks noGrp="1"/>
          </p:cNvSpPr>
          <p:nvPr>
            <p:ph type="body" idx="1"/>
          </p:nvPr>
        </p:nvSpPr>
        <p:spPr>
          <a:xfrm>
            <a:off x="838199" y="5410200"/>
            <a:ext cx="5410201" cy="3657600"/>
          </a:xfrm>
        </p:spPr>
        <p:txBody>
          <a:bodyPr/>
          <a:lstStyle/>
          <a:p>
            <a:pPr marL="171450" indent="-171450">
              <a:buFont typeface="Arial" panose="020B0604020202020204" pitchFamily="34" charset="0"/>
              <a:buChar char="•"/>
            </a:pPr>
            <a:r>
              <a:rPr lang="en-US" b="0" dirty="0" smtClean="0"/>
              <a:t>Disparities between males and females</a:t>
            </a:r>
            <a:r>
              <a:rPr lang="en-US" b="0" baseline="0" dirty="0" smtClean="0"/>
              <a:t> were improving (getting smaller)</a:t>
            </a:r>
            <a:r>
              <a:rPr lang="en-US" b="0" dirty="0" smtClean="0"/>
              <a:t> for 7%</a:t>
            </a:r>
            <a:r>
              <a:rPr lang="en-US" b="0" baseline="0" dirty="0" smtClean="0"/>
              <a:t> </a:t>
            </a:r>
            <a:r>
              <a:rPr lang="en-US" b="0" dirty="0" smtClean="0"/>
              <a:t>(12</a:t>
            </a:r>
            <a:r>
              <a:rPr lang="en-US" b="0" baseline="0" dirty="0" smtClean="0"/>
              <a:t> of 182)</a:t>
            </a:r>
            <a:r>
              <a:rPr lang="en-US" b="0" dirty="0" smtClean="0"/>
              <a:t> of the measures.</a:t>
            </a:r>
          </a:p>
          <a:p>
            <a:pPr marL="171450" indent="-171450">
              <a:buFont typeface="Arial" panose="020B0604020202020204" pitchFamily="34" charset="0"/>
              <a:buChar char="•"/>
            </a:pPr>
            <a:r>
              <a:rPr lang="en-US" b="0" dirty="0" smtClean="0"/>
              <a:t>Disparities between males and females</a:t>
            </a:r>
            <a:r>
              <a:rPr lang="en-US" b="0" baseline="0" dirty="0" smtClean="0"/>
              <a:t> were</a:t>
            </a:r>
            <a:r>
              <a:rPr lang="en-US" b="0" dirty="0" smtClean="0"/>
              <a:t> worsening (getting larger)</a:t>
            </a:r>
            <a:r>
              <a:rPr lang="en-US" b="0" baseline="0" dirty="0" smtClean="0"/>
              <a:t> </a:t>
            </a:r>
            <a:r>
              <a:rPr lang="en-US" b="0" dirty="0" smtClean="0"/>
              <a:t>for 5%</a:t>
            </a:r>
            <a:r>
              <a:rPr lang="en-US" b="0" baseline="0" dirty="0" smtClean="0"/>
              <a:t> </a:t>
            </a:r>
            <a:r>
              <a:rPr lang="en-US" b="0" dirty="0" smtClean="0"/>
              <a:t>(9 of 182) of the measures. </a:t>
            </a:r>
          </a:p>
          <a:p>
            <a:pPr marL="171450" indent="-171450">
              <a:buFont typeface="Arial" panose="020B0604020202020204" pitchFamily="34" charset="0"/>
              <a:buChar char="•"/>
            </a:pPr>
            <a:r>
              <a:rPr lang="en-US" b="0" dirty="0" smtClean="0"/>
              <a:t>Disparities between males and females</a:t>
            </a:r>
            <a:r>
              <a:rPr lang="en-US" b="0" baseline="0" dirty="0" smtClean="0"/>
              <a:t> were not changing for</a:t>
            </a:r>
            <a:r>
              <a:rPr lang="en-US" b="0" dirty="0" smtClean="0"/>
              <a:t> 88%</a:t>
            </a:r>
            <a:r>
              <a:rPr lang="en-US" b="0" baseline="0" dirty="0" smtClean="0"/>
              <a:t> </a:t>
            </a:r>
            <a:r>
              <a:rPr lang="en-US" b="0" dirty="0" smtClean="0"/>
              <a:t>(161 of 182) of the measures.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17</a:t>
            </a:fld>
            <a:endParaRPr lang="en-US"/>
          </a:p>
        </p:txBody>
      </p:sp>
    </p:spTree>
    <p:extLst>
      <p:ext uri="{BB962C8B-B14F-4D97-AF65-F5344CB8AC3E}">
        <p14:creationId xmlns:p14="http://schemas.microsoft.com/office/powerpoint/2010/main" val="347365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848" y="5334000"/>
            <a:ext cx="5608320" cy="3265495"/>
          </a:xfrm>
        </p:spPr>
        <p:txBody>
          <a:bodyPr/>
          <a:lstStyle/>
          <a:p>
            <a:pPr marL="171450" indent="-171450">
              <a:buFont typeface="Arial" panose="020B0604020202020204" pitchFamily="34" charset="0"/>
              <a:buChar char="•"/>
            </a:pPr>
            <a:r>
              <a:rPr lang="en-US" b="1" dirty="0" smtClean="0"/>
              <a:t>Overall: </a:t>
            </a:r>
            <a:r>
              <a:rPr lang="en-US" sz="1200" b="0" kern="1200" dirty="0" smtClean="0">
                <a:effectLst/>
              </a:rPr>
              <a:t>There were no statistically significant</a:t>
            </a:r>
            <a:r>
              <a:rPr lang="en-US" sz="1200" b="0" kern="1200" baseline="0" dirty="0" smtClean="0">
                <a:effectLst/>
              </a:rPr>
              <a:t> </a:t>
            </a:r>
            <a:r>
              <a:rPr lang="en-US" sz="1200" b="0" kern="1200" dirty="0" smtClean="0">
                <a:effectLst/>
              </a:rPr>
              <a:t>changes in disparities between males and females for nearly 90% of the measures.</a:t>
            </a:r>
          </a:p>
          <a:p>
            <a:pPr marL="171450" indent="-171450">
              <a:buFont typeface="Arial" panose="020B0604020202020204" pitchFamily="34" charset="0"/>
              <a:buChar char="•"/>
            </a:pPr>
            <a:r>
              <a:rPr lang="en-US" b="1" dirty="0" smtClean="0"/>
              <a:t>Patient Safety measures: </a:t>
            </a:r>
            <a:r>
              <a:rPr lang="en-US" b="0" dirty="0" smtClean="0"/>
              <a:t>Disparities between males and females</a:t>
            </a:r>
            <a:r>
              <a:rPr lang="en-US" b="0" baseline="0" dirty="0" smtClean="0"/>
              <a:t> were im</a:t>
            </a:r>
            <a:r>
              <a:rPr lang="en-US" b="0" dirty="0" smtClean="0"/>
              <a:t>proving for 7% of the measures,</a:t>
            </a:r>
            <a:r>
              <a:rPr lang="en-US" b="0" baseline="0" dirty="0" smtClean="0"/>
              <a:t> not changing for 86</a:t>
            </a:r>
            <a:r>
              <a:rPr lang="en-US" b="0" dirty="0" smtClean="0"/>
              <a:t>%, and worsening for 7%</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Person-Centered Care measures: </a:t>
            </a:r>
            <a:r>
              <a:rPr lang="en-US" b="0" dirty="0" smtClean="0"/>
              <a:t>Disparities between males and females</a:t>
            </a:r>
            <a:r>
              <a:rPr lang="en-US" b="0" baseline="0" dirty="0" smtClean="0"/>
              <a:t> were worsening for 10% of the measures and not changing for 90%</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Effective Treatment measures:</a:t>
            </a:r>
            <a:r>
              <a:rPr lang="en-US" b="0" dirty="0" smtClean="0"/>
              <a:t> Disparities between males and females</a:t>
            </a:r>
            <a:r>
              <a:rPr lang="en-US" b="0" baseline="0" dirty="0" smtClean="0"/>
              <a:t> were </a:t>
            </a:r>
            <a:r>
              <a:rPr lang="en-US" b="0" dirty="0" smtClean="0"/>
              <a:t>improving for 9% of the</a:t>
            </a:r>
            <a:r>
              <a:rPr lang="en-US" b="0" baseline="0" dirty="0" smtClean="0"/>
              <a:t> measures, n</a:t>
            </a:r>
            <a:r>
              <a:rPr lang="en-US" b="0" dirty="0" smtClean="0"/>
              <a:t>ot changing for 86</a:t>
            </a:r>
            <a:r>
              <a:rPr lang="en-US" b="0" baseline="0" dirty="0" smtClean="0"/>
              <a:t>%, and </a:t>
            </a:r>
            <a:r>
              <a:rPr lang="en-US" b="0" dirty="0" smtClean="0"/>
              <a:t>worsening</a:t>
            </a:r>
            <a:r>
              <a:rPr lang="en-US" b="0" baseline="0" dirty="0" smtClean="0"/>
              <a:t> for 5%</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Healthy Living measures: </a:t>
            </a:r>
            <a:r>
              <a:rPr lang="en-US" b="0" dirty="0" smtClean="0"/>
              <a:t>Disparities between males and females</a:t>
            </a:r>
            <a:r>
              <a:rPr lang="en-US" b="0" baseline="0" dirty="0" smtClean="0"/>
              <a:t> were  </a:t>
            </a:r>
            <a:r>
              <a:rPr lang="en-US" b="0" dirty="0" smtClean="0"/>
              <a:t>worsening for 3% of the measures and</a:t>
            </a:r>
            <a:r>
              <a:rPr lang="en-US" b="0" baseline="0" dirty="0" smtClean="0"/>
              <a:t> not changing for </a:t>
            </a:r>
            <a:r>
              <a:rPr lang="en-US" b="0" dirty="0" smtClean="0"/>
              <a:t>97</a:t>
            </a:r>
            <a:r>
              <a:rPr lang="en-US" b="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Access measures: </a:t>
            </a:r>
            <a:r>
              <a:rPr lang="en-US" b="0" dirty="0" smtClean="0"/>
              <a:t>Disparities between males and females</a:t>
            </a:r>
            <a:r>
              <a:rPr lang="en-US" b="0" baseline="0" dirty="0" smtClean="0"/>
              <a:t> were improving for </a:t>
            </a:r>
            <a:r>
              <a:rPr lang="en-US" b="0" dirty="0" smtClean="0"/>
              <a:t>12% of the measures </a:t>
            </a:r>
            <a:r>
              <a:rPr lang="en-US" b="0" baseline="0" dirty="0" smtClean="0"/>
              <a:t>and not changing for</a:t>
            </a:r>
            <a:r>
              <a:rPr lang="en-US" b="0" dirty="0" smtClean="0"/>
              <a:t> 88%</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Times New Roman" panose="02020603050405020304" pitchFamily="18" charset="0"/>
              </a:rPr>
              <a:t>Th</a:t>
            </a:r>
            <a:r>
              <a:rPr lang="en-US" spc="-10" dirty="0" smtClean="0">
                <a:cs typeface="Times New Roman" panose="02020603050405020304" pitchFamily="18" charset="0"/>
              </a:rPr>
              <a:t>e</a:t>
            </a:r>
            <a:r>
              <a:rPr lang="en-US" spc="0" dirty="0" smtClean="0">
                <a:cs typeface="Times New Roman" panose="02020603050405020304" pitchFamily="18" charset="0"/>
              </a:rPr>
              <a:t>re </a:t>
            </a:r>
            <a:r>
              <a:rPr lang="en-US" spc="-5" dirty="0" smtClean="0">
                <a:cs typeface="Times New Roman" panose="02020603050405020304" pitchFamily="18" charset="0"/>
              </a:rPr>
              <a:t>a</a:t>
            </a:r>
            <a:r>
              <a:rPr lang="en-US" spc="0" dirty="0" smtClean="0">
                <a:cs typeface="Times New Roman" panose="02020603050405020304" pitchFamily="18" charset="0"/>
              </a:rPr>
              <a:t>re</a:t>
            </a:r>
            <a:r>
              <a:rPr lang="en-US" spc="-10" dirty="0" smtClean="0">
                <a:cs typeface="Times New Roman" panose="02020603050405020304" pitchFamily="18" charset="0"/>
              </a:rPr>
              <a:t> </a:t>
            </a:r>
            <a:r>
              <a:rPr lang="en-US" spc="0" dirty="0" smtClean="0">
                <a:cs typeface="Times New Roman" panose="02020603050405020304" pitchFamily="18" charset="0"/>
              </a:rPr>
              <a:t>insu</a:t>
            </a:r>
            <a:r>
              <a:rPr lang="en-US" spc="10" dirty="0" smtClean="0">
                <a:cs typeface="Times New Roman" panose="02020603050405020304" pitchFamily="18" charset="0"/>
              </a:rPr>
              <a:t>f</a:t>
            </a:r>
            <a:r>
              <a:rPr lang="en-US" spc="0" dirty="0" smtClean="0">
                <a:cs typeface="Times New Roman" panose="02020603050405020304" pitchFamily="18" charset="0"/>
              </a:rPr>
              <a:t>fi</a:t>
            </a:r>
            <a:r>
              <a:rPr lang="en-US" spc="-10" dirty="0" smtClean="0">
                <a:cs typeface="Times New Roman" panose="02020603050405020304" pitchFamily="18" charset="0"/>
              </a:rPr>
              <a:t>c</a:t>
            </a:r>
            <a:r>
              <a:rPr lang="en-US" spc="0" dirty="0" smtClean="0">
                <a:cs typeface="Times New Roman" panose="02020603050405020304" pitchFamily="18" charset="0"/>
              </a:rPr>
              <a:t>ient n</a:t>
            </a:r>
            <a:r>
              <a:rPr lang="en-US" spc="10" dirty="0" smtClean="0">
                <a:cs typeface="Times New Roman" panose="02020603050405020304" pitchFamily="18" charset="0"/>
              </a:rPr>
              <a:t>u</a:t>
            </a:r>
            <a:r>
              <a:rPr lang="en-US" spc="0" dirty="0" smtClean="0">
                <a:cs typeface="Times New Roman" panose="02020603050405020304" pitchFamily="18" charset="0"/>
              </a:rPr>
              <a:t>mbe</a:t>
            </a:r>
            <a:r>
              <a:rPr lang="en-US" spc="-10" dirty="0" smtClean="0">
                <a:cs typeface="Times New Roman" panose="02020603050405020304" pitchFamily="18" charset="0"/>
              </a:rPr>
              <a:t>r</a:t>
            </a:r>
            <a:r>
              <a:rPr lang="en-US" spc="0" dirty="0" smtClean="0">
                <a:cs typeface="Times New Roman" panose="02020603050405020304" pitchFamily="18" charset="0"/>
              </a:rPr>
              <a:t>s of </a:t>
            </a:r>
            <a:r>
              <a:rPr lang="en-US" spc="-10"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li</a:t>
            </a:r>
            <a:r>
              <a:rPr lang="en-US" spc="-5" dirty="0" smtClean="0">
                <a:cs typeface="Times New Roman" panose="02020603050405020304" pitchFamily="18" charset="0"/>
              </a:rPr>
              <a:t>a</a:t>
            </a:r>
            <a:r>
              <a:rPr lang="en-US" spc="0" dirty="0" smtClean="0">
                <a:cs typeface="Times New Roman" panose="02020603050405020304" pitchFamily="18" charset="0"/>
              </a:rPr>
              <a:t>b</a:t>
            </a:r>
            <a:r>
              <a:rPr lang="en-US" spc="10" dirty="0" smtClean="0">
                <a:cs typeface="Times New Roman" panose="02020603050405020304" pitchFamily="18" charset="0"/>
              </a:rPr>
              <a:t>l</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me</a:t>
            </a:r>
            <a:r>
              <a:rPr lang="en-US" spc="-10" dirty="0" smtClean="0">
                <a:cs typeface="Times New Roman" panose="02020603050405020304" pitchFamily="18" charset="0"/>
              </a:rPr>
              <a:t>a</a:t>
            </a:r>
            <a:r>
              <a:rPr lang="en-US" spc="0" dirty="0" smtClean="0">
                <a:cs typeface="Times New Roman" panose="02020603050405020304" pitchFamily="18" charset="0"/>
              </a:rPr>
              <a:t>su</a:t>
            </a:r>
            <a:r>
              <a:rPr lang="en-US" spc="5"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s of Ca</a:t>
            </a:r>
            <a:r>
              <a:rPr lang="en-US" spc="-10" dirty="0" smtClean="0">
                <a:cs typeface="Times New Roman" panose="02020603050405020304" pitchFamily="18" charset="0"/>
              </a:rPr>
              <a:t>r</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Coordi</a:t>
            </a:r>
            <a:r>
              <a:rPr lang="en-US" spc="5" dirty="0" smtClean="0">
                <a:cs typeface="Times New Roman" panose="02020603050405020304" pitchFamily="18" charset="0"/>
              </a:rPr>
              <a:t>n</a:t>
            </a:r>
            <a:r>
              <a:rPr lang="en-US" spc="-5" dirty="0" smtClean="0">
                <a:cs typeface="Times New Roman" panose="02020603050405020304" pitchFamily="18" charset="0"/>
              </a:rPr>
              <a:t>a</a:t>
            </a:r>
            <a:r>
              <a:rPr lang="en-US" spc="0" dirty="0" smtClean="0">
                <a:cs typeface="Times New Roman" panose="02020603050405020304" pitchFamily="18" charset="0"/>
              </a:rPr>
              <a:t>tion </a:t>
            </a:r>
            <a:r>
              <a:rPr lang="en-US" spc="-5" dirty="0" smtClean="0">
                <a:cs typeface="Times New Roman" panose="02020603050405020304" pitchFamily="18" charset="0"/>
              </a:rPr>
              <a:t>a</a:t>
            </a:r>
            <a:r>
              <a:rPr lang="en-US" spc="0" dirty="0" smtClean="0">
                <a:cs typeface="Times New Roman" panose="02020603050405020304" pitchFamily="18" charset="0"/>
              </a:rPr>
              <a:t>nd</a:t>
            </a:r>
            <a:r>
              <a:rPr lang="en-US" spc="15" dirty="0" smtClean="0">
                <a:cs typeface="Times New Roman" panose="02020603050405020304" pitchFamily="18" charset="0"/>
              </a:rPr>
              <a:t> </a:t>
            </a:r>
            <a:r>
              <a:rPr lang="en-US" spc="0" dirty="0" smtClean="0">
                <a:cs typeface="Times New Roman" panose="02020603050405020304" pitchFamily="18" charset="0"/>
              </a:rPr>
              <a:t>C</a:t>
            </a:r>
            <a:r>
              <a:rPr lang="en-US" spc="-5" dirty="0" smtClean="0">
                <a:cs typeface="Times New Roman" panose="02020603050405020304" pitchFamily="18" charset="0"/>
              </a:rPr>
              <a:t>a</a:t>
            </a:r>
            <a:r>
              <a:rPr lang="en-US" spc="0" dirty="0" smtClean="0">
                <a:cs typeface="Times New Roman" panose="02020603050405020304" pitchFamily="18" charset="0"/>
              </a:rPr>
              <a:t>re A</a:t>
            </a:r>
            <a:r>
              <a:rPr lang="en-US" spc="-10" dirty="0" smtClean="0">
                <a:cs typeface="Times New Roman" panose="02020603050405020304" pitchFamily="18" charset="0"/>
              </a:rPr>
              <a:t>f</a:t>
            </a:r>
            <a:r>
              <a:rPr lang="en-US" spc="0" dirty="0" smtClean="0">
                <a:cs typeface="Times New Roman" panose="02020603050405020304" pitchFamily="18" charset="0"/>
              </a:rPr>
              <a:t>fo</a:t>
            </a:r>
            <a:r>
              <a:rPr lang="en-US" spc="-10" dirty="0" smtClean="0">
                <a:cs typeface="Times New Roman" panose="02020603050405020304" pitchFamily="18" charset="0"/>
              </a:rPr>
              <a:t>r</a:t>
            </a:r>
            <a:r>
              <a:rPr lang="en-US" spc="10" dirty="0" smtClean="0">
                <a:cs typeface="Times New Roman" panose="02020603050405020304" pitchFamily="18" charset="0"/>
              </a:rPr>
              <a:t>d</a:t>
            </a:r>
            <a:r>
              <a:rPr lang="en-US" spc="-5" dirty="0" smtClean="0">
                <a:cs typeface="Times New Roman" panose="02020603050405020304" pitchFamily="18" charset="0"/>
              </a:rPr>
              <a:t>a</a:t>
            </a:r>
            <a:r>
              <a:rPr lang="en-US" spc="0" dirty="0" smtClean="0">
                <a:cs typeface="Times New Roman" panose="02020603050405020304" pitchFamily="18" charset="0"/>
              </a:rPr>
              <a:t>bili</a:t>
            </a:r>
            <a:r>
              <a:rPr lang="en-US" spc="15" dirty="0" smtClean="0">
                <a:cs typeface="Times New Roman" panose="02020603050405020304" pitchFamily="18" charset="0"/>
              </a:rPr>
              <a:t>t</a:t>
            </a:r>
            <a:r>
              <a:rPr lang="en-US" spc="0" dirty="0" smtClean="0">
                <a:cs typeface="Times New Roman" panose="02020603050405020304" pitchFamily="18" charset="0"/>
              </a:rPr>
              <a:t>y</a:t>
            </a:r>
            <a:r>
              <a:rPr lang="en-US" spc="-25" dirty="0" smtClean="0">
                <a:cs typeface="Times New Roman" panose="02020603050405020304" pitchFamily="18" charset="0"/>
              </a:rPr>
              <a:t> </a:t>
            </a:r>
            <a:r>
              <a:rPr lang="en-US" spc="0" dirty="0" smtClean="0">
                <a:cs typeface="Times New Roman" panose="02020603050405020304" pitchFamily="18" charset="0"/>
              </a:rPr>
              <a:t>to summ</a:t>
            </a:r>
            <a:r>
              <a:rPr lang="en-US" spc="-5" dirty="0" smtClean="0">
                <a:cs typeface="Times New Roman" panose="02020603050405020304" pitchFamily="18" charset="0"/>
              </a:rPr>
              <a:t>a</a:t>
            </a:r>
            <a:r>
              <a:rPr lang="en-US" spc="0" dirty="0" smtClean="0">
                <a:cs typeface="Times New Roman" panose="02020603050405020304" pitchFamily="18" charset="0"/>
              </a:rPr>
              <a:t>rize</a:t>
            </a:r>
            <a:r>
              <a:rPr lang="en-US" spc="-5" dirty="0" smtClean="0">
                <a:cs typeface="Times New Roman" panose="02020603050405020304" pitchFamily="18" charset="0"/>
              </a:rPr>
              <a:t> </a:t>
            </a:r>
            <a:r>
              <a:rPr lang="en-US" spc="0" dirty="0" smtClean="0">
                <a:cs typeface="Times New Roman" panose="02020603050405020304" pitchFamily="18" charset="0"/>
              </a:rPr>
              <a:t>in this w</a:t>
            </a:r>
            <a:r>
              <a:rPr lang="en-US" spc="5" dirty="0" smtClean="0">
                <a:cs typeface="Times New Roman" panose="02020603050405020304" pitchFamily="18" charset="0"/>
              </a:rPr>
              <a:t>a</a:t>
            </a:r>
            <a:r>
              <a:rPr lang="en-US" spc="-20" dirty="0" smtClean="0">
                <a:cs typeface="Times New Roman" panose="02020603050405020304" pitchFamily="18" charset="0"/>
              </a:rPr>
              <a:t>y</a:t>
            </a:r>
            <a:r>
              <a:rPr lang="en-US" spc="0" dirty="0" smtClean="0">
                <a:cs typeface="Times New Roman" panose="02020603050405020304" pitchFamily="18" charset="0"/>
              </a:rPr>
              <a:t>.</a:t>
            </a:r>
            <a:endParaRPr lang="en-US" dirty="0" smtClean="0">
              <a:cs typeface="Times New Roman" panose="02020603050405020304" pitchFamily="18"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pPr/>
              <a:t>18</a:t>
            </a:fld>
            <a:endParaRPr lang="en-US"/>
          </a:p>
        </p:txBody>
      </p:sp>
      <p:sp>
        <p:nvSpPr>
          <p:cNvPr id="7" name="Slide Image Placeholder 6"/>
          <p:cNvSpPr>
            <a:spLocks noGrp="1" noRot="1" noChangeAspect="1"/>
          </p:cNvSpPr>
          <p:nvPr>
            <p:ph type="sldImg"/>
          </p:nvPr>
        </p:nvSpPr>
        <p:spPr>
          <a:xfrm>
            <a:off x="485775" y="696913"/>
            <a:ext cx="6046788" cy="4535487"/>
          </a:xfrm>
        </p:spPr>
      </p:sp>
    </p:spTree>
    <p:extLst>
      <p:ext uri="{BB962C8B-B14F-4D97-AF65-F5344CB8AC3E}">
        <p14:creationId xmlns:p14="http://schemas.microsoft.com/office/powerpoint/2010/main" val="118452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62000" y="5334000"/>
            <a:ext cx="5486400" cy="3733800"/>
          </a:xfrm>
        </p:spPr>
        <p:txBody>
          <a:bodyPr/>
          <a:lstStyle/>
          <a:p>
            <a:pPr marL="171450" indent="-171450">
              <a:buFont typeface="Arial" panose="020B0604020202020204" pitchFamily="34" charset="0"/>
              <a:buChar char="•"/>
            </a:pPr>
            <a:r>
              <a:rPr lang="en-US" dirty="0" smtClean="0"/>
              <a:t>The</a:t>
            </a:r>
            <a:r>
              <a:rPr lang="en-US" baseline="0" dirty="0" smtClean="0"/>
              <a:t> </a:t>
            </a:r>
            <a:r>
              <a:rPr lang="en-US" dirty="0" smtClean="0"/>
              <a:t>quality of care for women: </a:t>
            </a:r>
          </a:p>
          <a:p>
            <a:pPr marL="628650" lvl="1" indent="-171450">
              <a:buFont typeface="Arial" panose="020B0604020202020204" pitchFamily="34" charset="0"/>
              <a:buChar char="•"/>
            </a:pPr>
            <a:r>
              <a:rPr lang="en-US" b="0" dirty="0" smtClean="0"/>
              <a:t>Improved for </a:t>
            </a:r>
            <a:r>
              <a:rPr lang="en-US" b="0" baseline="0" dirty="0" smtClean="0"/>
              <a:t>50</a:t>
            </a:r>
            <a:r>
              <a:rPr lang="en-US" b="0" dirty="0" smtClean="0"/>
              <a:t>%</a:t>
            </a:r>
            <a:r>
              <a:rPr lang="en-US" b="0" baseline="0" dirty="0" smtClean="0"/>
              <a:t> </a:t>
            </a:r>
            <a:r>
              <a:rPr lang="en-US" b="0" dirty="0" smtClean="0"/>
              <a:t>(91</a:t>
            </a:r>
            <a:r>
              <a:rPr lang="en-US" b="0" baseline="0" dirty="0" smtClean="0"/>
              <a:t> out of 182) </a:t>
            </a:r>
            <a:r>
              <a:rPr lang="en-US" b="0" dirty="0" smtClean="0"/>
              <a:t>of the measures.</a:t>
            </a:r>
          </a:p>
          <a:p>
            <a:pPr marL="628650" lvl="1" indent="-171450">
              <a:buFont typeface="Arial" panose="020B0604020202020204" pitchFamily="34" charset="0"/>
              <a:buChar char="•"/>
            </a:pPr>
            <a:r>
              <a:rPr lang="en-US" b="0" dirty="0" smtClean="0"/>
              <a:t>Worsened</a:t>
            </a:r>
            <a:r>
              <a:rPr lang="en-US" b="0" baseline="0" dirty="0" smtClean="0"/>
              <a:t> </a:t>
            </a:r>
            <a:r>
              <a:rPr lang="en-US" b="0" dirty="0" smtClean="0"/>
              <a:t>for 10%</a:t>
            </a:r>
            <a:r>
              <a:rPr lang="en-US" b="0" baseline="0" dirty="0" smtClean="0"/>
              <a:t> </a:t>
            </a:r>
            <a:r>
              <a:rPr lang="en-US" b="0" dirty="0" smtClean="0"/>
              <a:t>(18 out of 182) of the measures. </a:t>
            </a:r>
          </a:p>
          <a:p>
            <a:pPr marL="628650" lvl="1" indent="-171450">
              <a:buFont typeface="Arial" panose="020B0604020202020204" pitchFamily="34" charset="0"/>
              <a:buChar char="•"/>
            </a:pPr>
            <a:r>
              <a:rPr lang="en-US" b="0" dirty="0" smtClean="0"/>
              <a:t>Did</a:t>
            </a:r>
            <a:r>
              <a:rPr lang="en-US" b="0" baseline="0" dirty="0" smtClean="0"/>
              <a:t> </a:t>
            </a:r>
            <a:r>
              <a:rPr lang="en-US" b="0" dirty="0" smtClean="0"/>
              <a:t>not change for</a:t>
            </a:r>
            <a:r>
              <a:rPr lang="en-US" b="0" baseline="0" dirty="0" smtClean="0"/>
              <a:t> 40</a:t>
            </a:r>
            <a:r>
              <a:rPr lang="en-US" b="0" dirty="0" smtClean="0"/>
              <a:t>%</a:t>
            </a:r>
            <a:r>
              <a:rPr lang="en-US" b="0" baseline="0" dirty="0" smtClean="0"/>
              <a:t> </a:t>
            </a:r>
            <a:r>
              <a:rPr lang="en-US" b="0" dirty="0" smtClean="0"/>
              <a:t>(73 out 182) of the measures.</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19</a:t>
            </a:fld>
            <a:endParaRPr lang="en-US"/>
          </a:p>
        </p:txBody>
      </p:sp>
    </p:spTree>
    <p:extLst>
      <p:ext uri="{BB962C8B-B14F-4D97-AF65-F5344CB8AC3E}">
        <p14:creationId xmlns:p14="http://schemas.microsoft.com/office/powerpoint/2010/main" val="122730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562600"/>
            <a:ext cx="5608320" cy="3036895"/>
          </a:xfrm>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a:t>
            </a:fld>
            <a:endParaRPr lang="en-US"/>
          </a:p>
        </p:txBody>
      </p:sp>
    </p:spTree>
    <p:extLst>
      <p:ext uri="{BB962C8B-B14F-4D97-AF65-F5344CB8AC3E}">
        <p14:creationId xmlns:p14="http://schemas.microsoft.com/office/powerpoint/2010/main" val="404722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Overall: </a:t>
            </a:r>
            <a:r>
              <a:rPr lang="en-US" b="0" dirty="0" smtClean="0"/>
              <a:t>More</a:t>
            </a:r>
            <a:r>
              <a:rPr lang="en-US" b="0" baseline="0" dirty="0" smtClean="0"/>
              <a:t> measures of q</a:t>
            </a:r>
            <a:r>
              <a:rPr lang="en-US" b="0" dirty="0" smtClean="0"/>
              <a:t>uality</a:t>
            </a:r>
            <a:r>
              <a:rPr lang="en-US" b="0" baseline="0" dirty="0" smtClean="0"/>
              <a:t> of care for women showed improvement for </a:t>
            </a:r>
            <a:r>
              <a:rPr lang="en-US" baseline="0" dirty="0" smtClean="0"/>
              <a:t>Person-Centered Care (76% of the measures), Effective Treatment (52%), Healthy Living (48%), and Patient Safety (43%) compared with Access (20%).</a:t>
            </a:r>
            <a:endParaRPr lang="en-US" dirty="0" smtClean="0"/>
          </a:p>
          <a:p>
            <a:pPr marL="171450" indent="-171450">
              <a:buFont typeface="Arial" panose="020B0604020202020204" pitchFamily="34" charset="0"/>
              <a:buChar char="•"/>
            </a:pPr>
            <a:r>
              <a:rPr lang="en-US" b="1" dirty="0" smtClean="0"/>
              <a:t>Patient Safety measures: </a:t>
            </a:r>
            <a:r>
              <a:rPr lang="en-US" b="0" baseline="0" dirty="0" smtClean="0"/>
              <a:t>Quality of care for women was improving for 43</a:t>
            </a:r>
            <a:r>
              <a:rPr lang="en-US" b="0" dirty="0" smtClean="0"/>
              <a:t>% of the measures, not changing for 53%, and worsening for 4% of the measures</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Person-Centered care measures: </a:t>
            </a:r>
            <a:r>
              <a:rPr lang="en-US" b="0" baseline="0" dirty="0" smtClean="0"/>
              <a:t>Quality of care for women was improving for 76% of the measures and </a:t>
            </a:r>
            <a:r>
              <a:rPr lang="en-US" b="0" dirty="0" smtClean="0"/>
              <a:t>not changing for 24%</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Effective Treatment measures:</a:t>
            </a:r>
            <a:r>
              <a:rPr lang="en-US" b="0" dirty="0" smtClean="0"/>
              <a:t> </a:t>
            </a:r>
            <a:r>
              <a:rPr lang="en-US" b="0" baseline="0" dirty="0" smtClean="0"/>
              <a:t>Quality of care for women was improving for 52</a:t>
            </a:r>
            <a:r>
              <a:rPr lang="en-US" b="0" dirty="0" smtClean="0"/>
              <a:t>% of the measures, </a:t>
            </a:r>
            <a:r>
              <a:rPr lang="en-US" b="0" baseline="0" dirty="0" smtClean="0"/>
              <a:t>not changing for </a:t>
            </a:r>
            <a:r>
              <a:rPr lang="en-US" b="0" dirty="0" smtClean="0"/>
              <a:t>40%, and worsening for 8%</a:t>
            </a:r>
            <a:r>
              <a:rPr lang="en-US" b="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Healthy Living measures: </a:t>
            </a:r>
            <a:r>
              <a:rPr lang="en-US" b="0" baseline="0" dirty="0" smtClean="0"/>
              <a:t>Quality of care for women was improving for 48</a:t>
            </a:r>
            <a:r>
              <a:rPr lang="en-US" b="0" dirty="0" smtClean="0"/>
              <a:t>% of the measures, </a:t>
            </a:r>
            <a:r>
              <a:rPr lang="en-US" b="0" baseline="0" dirty="0" smtClean="0"/>
              <a:t>not changing for </a:t>
            </a:r>
            <a:r>
              <a:rPr lang="en-US" b="0" dirty="0" smtClean="0"/>
              <a:t>45%, and worsening for 7%</a:t>
            </a:r>
            <a:r>
              <a:rPr lang="en-US" dirty="0" smtClean="0"/>
              <a:t>.</a:t>
            </a:r>
            <a:endParaRPr lang="en-US" b="1" dirty="0" smtClean="0"/>
          </a:p>
          <a:p>
            <a:pPr marL="171450" indent="-171450">
              <a:buFont typeface="Arial" panose="020B0604020202020204" pitchFamily="34" charset="0"/>
              <a:buChar char="•"/>
            </a:pPr>
            <a:r>
              <a:rPr lang="en-US" b="1" dirty="0" smtClean="0"/>
              <a:t>Access measures: </a:t>
            </a:r>
            <a:r>
              <a:rPr lang="en-US" b="0" baseline="0" dirty="0" smtClean="0"/>
              <a:t>Quality of care for women was improving for </a:t>
            </a:r>
            <a:r>
              <a:rPr lang="en-US" b="0" dirty="0" smtClean="0"/>
              <a:t>20% of the measures, not changing for 68%, and worsening for 12%.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Times New Roman" panose="02020603050405020304" pitchFamily="18" charset="0"/>
              </a:rPr>
              <a:t>Th</a:t>
            </a:r>
            <a:r>
              <a:rPr lang="en-US" spc="-10" dirty="0" smtClean="0">
                <a:cs typeface="Times New Roman" panose="02020603050405020304" pitchFamily="18" charset="0"/>
              </a:rPr>
              <a:t>e</a:t>
            </a:r>
            <a:r>
              <a:rPr lang="en-US" spc="0" dirty="0" smtClean="0">
                <a:cs typeface="Times New Roman" panose="02020603050405020304" pitchFamily="18" charset="0"/>
              </a:rPr>
              <a:t>re </a:t>
            </a:r>
            <a:r>
              <a:rPr lang="en-US" spc="-5" dirty="0" smtClean="0">
                <a:cs typeface="Times New Roman" panose="02020603050405020304" pitchFamily="18" charset="0"/>
              </a:rPr>
              <a:t>a</a:t>
            </a:r>
            <a:r>
              <a:rPr lang="en-US" spc="0" dirty="0" smtClean="0">
                <a:cs typeface="Times New Roman" panose="02020603050405020304" pitchFamily="18" charset="0"/>
              </a:rPr>
              <a:t>re</a:t>
            </a:r>
            <a:r>
              <a:rPr lang="en-US" spc="-10" dirty="0" smtClean="0">
                <a:cs typeface="Times New Roman" panose="02020603050405020304" pitchFamily="18" charset="0"/>
              </a:rPr>
              <a:t> </a:t>
            </a:r>
            <a:r>
              <a:rPr lang="en-US" spc="0" dirty="0" smtClean="0">
                <a:cs typeface="Times New Roman" panose="02020603050405020304" pitchFamily="18" charset="0"/>
              </a:rPr>
              <a:t>insu</a:t>
            </a:r>
            <a:r>
              <a:rPr lang="en-US" spc="10" dirty="0" smtClean="0">
                <a:cs typeface="Times New Roman" panose="02020603050405020304" pitchFamily="18" charset="0"/>
              </a:rPr>
              <a:t>f</a:t>
            </a:r>
            <a:r>
              <a:rPr lang="en-US" spc="0" dirty="0" smtClean="0">
                <a:cs typeface="Times New Roman" panose="02020603050405020304" pitchFamily="18" charset="0"/>
              </a:rPr>
              <a:t>fi</a:t>
            </a:r>
            <a:r>
              <a:rPr lang="en-US" spc="-10" dirty="0" smtClean="0">
                <a:cs typeface="Times New Roman" panose="02020603050405020304" pitchFamily="18" charset="0"/>
              </a:rPr>
              <a:t>c</a:t>
            </a:r>
            <a:r>
              <a:rPr lang="en-US" spc="0" dirty="0" smtClean="0">
                <a:cs typeface="Times New Roman" panose="02020603050405020304" pitchFamily="18" charset="0"/>
              </a:rPr>
              <a:t>ient n</a:t>
            </a:r>
            <a:r>
              <a:rPr lang="en-US" spc="10" dirty="0" smtClean="0">
                <a:cs typeface="Times New Roman" panose="02020603050405020304" pitchFamily="18" charset="0"/>
              </a:rPr>
              <a:t>u</a:t>
            </a:r>
            <a:r>
              <a:rPr lang="en-US" spc="0" dirty="0" smtClean="0">
                <a:cs typeface="Times New Roman" panose="02020603050405020304" pitchFamily="18" charset="0"/>
              </a:rPr>
              <a:t>mbe</a:t>
            </a:r>
            <a:r>
              <a:rPr lang="en-US" spc="-10" dirty="0" smtClean="0">
                <a:cs typeface="Times New Roman" panose="02020603050405020304" pitchFamily="18" charset="0"/>
              </a:rPr>
              <a:t>r</a:t>
            </a:r>
            <a:r>
              <a:rPr lang="en-US" spc="0" dirty="0" smtClean="0">
                <a:cs typeface="Times New Roman" panose="02020603050405020304" pitchFamily="18" charset="0"/>
              </a:rPr>
              <a:t>s of </a:t>
            </a:r>
            <a:r>
              <a:rPr lang="en-US" spc="-10"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li</a:t>
            </a:r>
            <a:r>
              <a:rPr lang="en-US" spc="-5" dirty="0" smtClean="0">
                <a:cs typeface="Times New Roman" panose="02020603050405020304" pitchFamily="18" charset="0"/>
              </a:rPr>
              <a:t>a</a:t>
            </a:r>
            <a:r>
              <a:rPr lang="en-US" spc="0" dirty="0" smtClean="0">
                <a:cs typeface="Times New Roman" panose="02020603050405020304" pitchFamily="18" charset="0"/>
              </a:rPr>
              <a:t>b</a:t>
            </a:r>
            <a:r>
              <a:rPr lang="en-US" spc="10" dirty="0" smtClean="0">
                <a:cs typeface="Times New Roman" panose="02020603050405020304" pitchFamily="18" charset="0"/>
              </a:rPr>
              <a:t>l</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me</a:t>
            </a:r>
            <a:r>
              <a:rPr lang="en-US" spc="-10" dirty="0" smtClean="0">
                <a:cs typeface="Times New Roman" panose="02020603050405020304" pitchFamily="18" charset="0"/>
              </a:rPr>
              <a:t>a</a:t>
            </a:r>
            <a:r>
              <a:rPr lang="en-US" spc="0" dirty="0" smtClean="0">
                <a:cs typeface="Times New Roman" panose="02020603050405020304" pitchFamily="18" charset="0"/>
              </a:rPr>
              <a:t>su</a:t>
            </a:r>
            <a:r>
              <a:rPr lang="en-US" spc="5"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s of Ca</a:t>
            </a:r>
            <a:r>
              <a:rPr lang="en-US" spc="-10" dirty="0" smtClean="0">
                <a:cs typeface="Times New Roman" panose="02020603050405020304" pitchFamily="18" charset="0"/>
              </a:rPr>
              <a:t>r</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Coordi</a:t>
            </a:r>
            <a:r>
              <a:rPr lang="en-US" spc="5" dirty="0" smtClean="0">
                <a:cs typeface="Times New Roman" panose="02020603050405020304" pitchFamily="18" charset="0"/>
              </a:rPr>
              <a:t>n</a:t>
            </a:r>
            <a:r>
              <a:rPr lang="en-US" spc="-5" dirty="0" smtClean="0">
                <a:cs typeface="Times New Roman" panose="02020603050405020304" pitchFamily="18" charset="0"/>
              </a:rPr>
              <a:t>a</a:t>
            </a:r>
            <a:r>
              <a:rPr lang="en-US" spc="0" dirty="0" smtClean="0">
                <a:cs typeface="Times New Roman" panose="02020603050405020304" pitchFamily="18" charset="0"/>
              </a:rPr>
              <a:t>tion </a:t>
            </a:r>
            <a:r>
              <a:rPr lang="en-US" spc="-5" dirty="0" smtClean="0">
                <a:cs typeface="Times New Roman" panose="02020603050405020304" pitchFamily="18" charset="0"/>
              </a:rPr>
              <a:t>a</a:t>
            </a:r>
            <a:r>
              <a:rPr lang="en-US" spc="0" dirty="0" smtClean="0">
                <a:cs typeface="Times New Roman" panose="02020603050405020304" pitchFamily="18" charset="0"/>
              </a:rPr>
              <a:t>nd</a:t>
            </a:r>
            <a:r>
              <a:rPr lang="en-US" spc="15" dirty="0" smtClean="0">
                <a:cs typeface="Times New Roman" panose="02020603050405020304" pitchFamily="18" charset="0"/>
              </a:rPr>
              <a:t> </a:t>
            </a:r>
            <a:r>
              <a:rPr lang="en-US" spc="0" dirty="0" smtClean="0">
                <a:cs typeface="Times New Roman" panose="02020603050405020304" pitchFamily="18" charset="0"/>
              </a:rPr>
              <a:t>C</a:t>
            </a:r>
            <a:r>
              <a:rPr lang="en-US" spc="-5" dirty="0" smtClean="0">
                <a:cs typeface="Times New Roman" panose="02020603050405020304" pitchFamily="18" charset="0"/>
              </a:rPr>
              <a:t>a</a:t>
            </a:r>
            <a:r>
              <a:rPr lang="en-US" spc="0" dirty="0" smtClean="0">
                <a:cs typeface="Times New Roman" panose="02020603050405020304" pitchFamily="18" charset="0"/>
              </a:rPr>
              <a:t>re A</a:t>
            </a:r>
            <a:r>
              <a:rPr lang="en-US" spc="-10" dirty="0" smtClean="0">
                <a:cs typeface="Times New Roman" panose="02020603050405020304" pitchFamily="18" charset="0"/>
              </a:rPr>
              <a:t>f</a:t>
            </a:r>
            <a:r>
              <a:rPr lang="en-US" spc="0" dirty="0" smtClean="0">
                <a:cs typeface="Times New Roman" panose="02020603050405020304" pitchFamily="18" charset="0"/>
              </a:rPr>
              <a:t>fo</a:t>
            </a:r>
            <a:r>
              <a:rPr lang="en-US" spc="-10" dirty="0" smtClean="0">
                <a:cs typeface="Times New Roman" panose="02020603050405020304" pitchFamily="18" charset="0"/>
              </a:rPr>
              <a:t>r</a:t>
            </a:r>
            <a:r>
              <a:rPr lang="en-US" spc="10" dirty="0" smtClean="0">
                <a:cs typeface="Times New Roman" panose="02020603050405020304" pitchFamily="18" charset="0"/>
              </a:rPr>
              <a:t>d</a:t>
            </a:r>
            <a:r>
              <a:rPr lang="en-US" spc="-5" dirty="0" smtClean="0">
                <a:cs typeface="Times New Roman" panose="02020603050405020304" pitchFamily="18" charset="0"/>
              </a:rPr>
              <a:t>a</a:t>
            </a:r>
            <a:r>
              <a:rPr lang="en-US" spc="0" dirty="0" smtClean="0">
                <a:cs typeface="Times New Roman" panose="02020603050405020304" pitchFamily="18" charset="0"/>
              </a:rPr>
              <a:t>bili</a:t>
            </a:r>
            <a:r>
              <a:rPr lang="en-US" spc="15" dirty="0" smtClean="0">
                <a:cs typeface="Times New Roman" panose="02020603050405020304" pitchFamily="18" charset="0"/>
              </a:rPr>
              <a:t>t</a:t>
            </a:r>
            <a:r>
              <a:rPr lang="en-US" spc="0" dirty="0" smtClean="0">
                <a:cs typeface="Times New Roman" panose="02020603050405020304" pitchFamily="18" charset="0"/>
              </a:rPr>
              <a:t>y</a:t>
            </a:r>
            <a:r>
              <a:rPr lang="en-US" spc="-25" dirty="0" smtClean="0">
                <a:cs typeface="Times New Roman" panose="02020603050405020304" pitchFamily="18" charset="0"/>
              </a:rPr>
              <a:t> </a:t>
            </a:r>
            <a:r>
              <a:rPr lang="en-US" spc="0" dirty="0" smtClean="0">
                <a:cs typeface="Times New Roman" panose="02020603050405020304" pitchFamily="18" charset="0"/>
              </a:rPr>
              <a:t>to summ</a:t>
            </a:r>
            <a:r>
              <a:rPr lang="en-US" spc="-5" dirty="0" smtClean="0">
                <a:cs typeface="Times New Roman" panose="02020603050405020304" pitchFamily="18" charset="0"/>
              </a:rPr>
              <a:t>a</a:t>
            </a:r>
            <a:r>
              <a:rPr lang="en-US" spc="0" dirty="0" smtClean="0">
                <a:cs typeface="Times New Roman" panose="02020603050405020304" pitchFamily="18" charset="0"/>
              </a:rPr>
              <a:t>rize</a:t>
            </a:r>
            <a:r>
              <a:rPr lang="en-US" spc="-5" dirty="0" smtClean="0">
                <a:cs typeface="Times New Roman" panose="02020603050405020304" pitchFamily="18" charset="0"/>
              </a:rPr>
              <a:t> </a:t>
            </a:r>
            <a:r>
              <a:rPr lang="en-US" spc="0" dirty="0" smtClean="0">
                <a:cs typeface="Times New Roman" panose="02020603050405020304" pitchFamily="18" charset="0"/>
              </a:rPr>
              <a:t>in this w</a:t>
            </a:r>
            <a:r>
              <a:rPr lang="en-US" spc="5" dirty="0" smtClean="0">
                <a:cs typeface="Times New Roman" panose="02020603050405020304" pitchFamily="18" charset="0"/>
              </a:rPr>
              <a:t>a</a:t>
            </a:r>
            <a:r>
              <a:rPr lang="en-US" spc="-20" dirty="0" smtClean="0">
                <a:cs typeface="Times New Roman" panose="02020603050405020304" pitchFamily="18" charset="0"/>
              </a:rPr>
              <a:t>y</a:t>
            </a:r>
            <a:r>
              <a:rPr lang="en-US" spc="0" dirty="0" smtClean="0">
                <a:cs typeface="Times New Roman" panose="02020603050405020304" pitchFamily="18" charset="0"/>
              </a:rPr>
              <a:t>.</a:t>
            </a:r>
            <a:endParaRPr lang="en-US"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20</a:t>
            </a:fld>
            <a:endParaRPr lang="en-US"/>
          </a:p>
        </p:txBody>
      </p:sp>
    </p:spTree>
    <p:extLst>
      <p:ext uri="{BB962C8B-B14F-4D97-AF65-F5344CB8AC3E}">
        <p14:creationId xmlns:p14="http://schemas.microsoft.com/office/powerpoint/2010/main" val="118452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21</a:t>
            </a:fld>
            <a:endParaRPr lang="en-US"/>
          </a:p>
        </p:txBody>
      </p:sp>
    </p:spTree>
    <p:extLst>
      <p:ext uri="{BB962C8B-B14F-4D97-AF65-F5344CB8AC3E}">
        <p14:creationId xmlns:p14="http://schemas.microsoft.com/office/powerpoint/2010/main" val="224677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257800"/>
            <a:ext cx="5608320" cy="3341695"/>
          </a:xfrm>
        </p:spPr>
        <p:txBody>
          <a:bodyPr/>
          <a:lstStyle/>
          <a:p>
            <a:pPr marL="171450" indent="-171450">
              <a:buFont typeface="Arial" panose="020B0604020202020204" pitchFamily="34" charset="0"/>
              <a:buChar char="•"/>
            </a:pPr>
            <a:r>
              <a:rPr lang="en-US" b="1" dirty="0" smtClean="0"/>
              <a:t>Importance</a:t>
            </a:r>
            <a:r>
              <a:rPr lang="en-US" b="1" dirty="0"/>
              <a:t>:</a:t>
            </a:r>
            <a:r>
              <a:rPr lang="en-US" dirty="0"/>
              <a:t> </a:t>
            </a:r>
            <a:r>
              <a:rPr lang="en-US" dirty="0" smtClean="0"/>
              <a:t>Health insurance facilitates entry into the health care system. Uninsured people are less likely to receive medical care and more likely to have poor health status (Healthy People 2020).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Trends</a:t>
            </a:r>
            <a:r>
              <a:rPr lang="en-US" b="1" dirty="0"/>
              <a:t>: </a:t>
            </a:r>
            <a:r>
              <a:rPr lang="en-US" dirty="0" smtClean="0"/>
              <a:t>From 2010 </a:t>
            </a:r>
            <a:r>
              <a:rPr lang="en-US" dirty="0"/>
              <a:t>to </a:t>
            </a:r>
            <a:r>
              <a:rPr lang="en-US" dirty="0" smtClean="0"/>
              <a:t>2014, </a:t>
            </a:r>
            <a:r>
              <a:rPr lang="en-US" dirty="0"/>
              <a:t>the </a:t>
            </a:r>
            <a:r>
              <a:rPr lang="en-US" dirty="0" smtClean="0"/>
              <a:t>percentage of uninsured adults decreased significantly for both males and females:</a:t>
            </a:r>
          </a:p>
          <a:p>
            <a:pPr marL="628650" lvl="1" indent="-171450">
              <a:buFont typeface="Arial" panose="020B0604020202020204" pitchFamily="34" charset="0"/>
              <a:buChar char="•"/>
            </a:pPr>
            <a:r>
              <a:rPr lang="en-US" dirty="0" smtClean="0"/>
              <a:t>Men:</a:t>
            </a:r>
            <a:r>
              <a:rPr lang="en-US" baseline="0" dirty="0" smtClean="0"/>
              <a:t> from 25.3% to 18.3%</a:t>
            </a:r>
          </a:p>
          <a:p>
            <a:pPr marL="628650" lvl="1" indent="-171450">
              <a:buFont typeface="Arial" panose="020B0604020202020204" pitchFamily="34" charset="0"/>
              <a:buChar char="•"/>
            </a:pPr>
            <a:r>
              <a:rPr lang="en-US" baseline="0" dirty="0" smtClean="0"/>
              <a:t>Women: from 19.3% to 14.3%</a:t>
            </a:r>
            <a:endParaRPr lang="en-US" dirty="0" smtClean="0"/>
          </a:p>
          <a:p>
            <a:r>
              <a:rPr lang="en-US" dirty="0" smtClean="0"/>
              <a:t> </a:t>
            </a:r>
            <a:endParaRPr lang="en-US" dirty="0"/>
          </a:p>
          <a:p>
            <a:pPr marL="171450" indent="-171450">
              <a:buFont typeface="Arial" panose="020B0604020202020204" pitchFamily="34" charset="0"/>
              <a:buChar char="•"/>
            </a:pPr>
            <a:r>
              <a:rPr lang="en-US" b="1" dirty="0" smtClean="0"/>
              <a:t>Groups With Disparities:</a:t>
            </a:r>
            <a:endParaRPr lang="en-US" b="1" dirty="0"/>
          </a:p>
          <a:p>
            <a:pPr marL="628641" lvl="1" indent="-171441">
              <a:buFont typeface="Arial" panose="020B0604020202020204" pitchFamily="34" charset="0"/>
              <a:buChar char="•"/>
            </a:pPr>
            <a:r>
              <a:rPr lang="en-US" dirty="0" smtClean="0"/>
              <a:t>In</a:t>
            </a:r>
            <a:r>
              <a:rPr lang="en-US" baseline="0" dirty="0" smtClean="0"/>
              <a:t> all years, women were more likely than men to be insured at time of interview.</a:t>
            </a:r>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22</a:t>
            </a:fld>
            <a:endParaRPr lang="en-US" dirty="0"/>
          </a:p>
        </p:txBody>
      </p:sp>
    </p:spTree>
    <p:extLst>
      <p:ext uri="{BB962C8B-B14F-4D97-AF65-F5344CB8AC3E}">
        <p14:creationId xmlns:p14="http://schemas.microsoft.com/office/powerpoint/2010/main" val="307707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334000"/>
            <a:ext cx="5608320" cy="3265495"/>
          </a:xfrm>
        </p:spPr>
        <p:txBody>
          <a:bodyPr/>
          <a:lstStyle/>
          <a:p>
            <a:pPr marL="171450" indent="-171450">
              <a:buFont typeface="Arial" panose="020B0604020202020204" pitchFamily="34" charset="0"/>
              <a:buChar char="•"/>
            </a:pPr>
            <a:r>
              <a:rPr lang="en-US" b="1" dirty="0" smtClean="0"/>
              <a:t>Importance</a:t>
            </a:r>
            <a:r>
              <a:rPr lang="en-US" b="1" dirty="0"/>
              <a:t>: </a:t>
            </a:r>
            <a:r>
              <a:rPr lang="en-US" dirty="0" smtClean="0"/>
              <a:t>Lack of timeliness can result in emotional distress, physical harm, and higher treatment costs (Boudreau, et al., 2004). Timely delivery of appropriate care can help reduce mortality and morbidity for chronic conditions, such as kidney disease (Smart &amp; Titus, 2011).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Trends: </a:t>
            </a:r>
            <a:r>
              <a:rPr lang="en-US" b="0" dirty="0" smtClean="0"/>
              <a:t>From 2005 to 2012, the</a:t>
            </a:r>
            <a:r>
              <a:rPr lang="en-US" b="0" baseline="0" dirty="0" smtClean="0"/>
              <a:t> percentage of people who were unable to get or delayed in getting care decreased from 12.8% to 11.6% for females and from 9.9% to 9.4% for males.</a:t>
            </a:r>
            <a:endParaRPr lang="en-US" b="0"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Groups With Disparities:</a:t>
            </a:r>
            <a:endParaRPr lang="en-US" b="1" dirty="0"/>
          </a:p>
          <a:p>
            <a:pPr marL="628641" lvl="1" indent="-171441">
              <a:buFont typeface="Arial" panose="020B0604020202020204" pitchFamily="34" charset="0"/>
              <a:buChar char="•"/>
            </a:pPr>
            <a:r>
              <a:rPr lang="en-US" dirty="0" smtClean="0"/>
              <a:t>From 2005 to 2012, </a:t>
            </a:r>
            <a:r>
              <a:rPr lang="en-US" baseline="0" dirty="0" smtClean="0"/>
              <a:t>females were significantly more likely than males to be delayed or unable to get needed medical care, dental care, or prescription medicines in the last 12 months.</a:t>
            </a:r>
          </a:p>
        </p:txBody>
      </p:sp>
      <p:sp>
        <p:nvSpPr>
          <p:cNvPr id="4" name="Slide Number Placeholder 3"/>
          <p:cNvSpPr>
            <a:spLocks noGrp="1"/>
          </p:cNvSpPr>
          <p:nvPr>
            <p:ph type="sldNum" sz="quarter" idx="10"/>
          </p:nvPr>
        </p:nvSpPr>
        <p:spPr/>
        <p:txBody>
          <a:bodyPr/>
          <a:lstStyle/>
          <a:p>
            <a:fld id="{05E9B153-67B9-4602-A9FE-81AAF274874B}" type="slidenum">
              <a:rPr lang="en-US" smtClean="0"/>
              <a:t>23</a:t>
            </a:fld>
            <a:endParaRPr lang="en-US" dirty="0"/>
          </a:p>
        </p:txBody>
      </p:sp>
    </p:spTree>
    <p:extLst>
      <p:ext uri="{BB962C8B-B14F-4D97-AF65-F5344CB8AC3E}">
        <p14:creationId xmlns:p14="http://schemas.microsoft.com/office/powerpoint/2010/main" val="3077079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334000"/>
            <a:ext cx="5608320" cy="3265495"/>
          </a:xfrm>
        </p:spPr>
        <p:txBody>
          <a:bodyPr/>
          <a:lstStyle/>
          <a:p>
            <a:pPr marL="171450" indent="-171450">
              <a:buFont typeface="Arial" panose="020B0604020202020204" pitchFamily="34" charset="0"/>
              <a:buChar char="•"/>
            </a:pPr>
            <a:r>
              <a:rPr lang="en-US" b="1" dirty="0" smtClean="0"/>
              <a:t>Importance: </a:t>
            </a:r>
            <a:r>
              <a:rPr lang="en-US" dirty="0" smtClean="0"/>
              <a:t>Lack of timeliness can result in emotional distress, physical harm, and higher treatment costs (Boudreau, et al., 2004)</a:t>
            </a:r>
            <a:r>
              <a:rPr lang="en-US" baseline="0" dirty="0" smtClean="0"/>
              <a:t> and t</a:t>
            </a:r>
            <a:r>
              <a:rPr lang="en-US" dirty="0" smtClean="0"/>
              <a:t>imely delivery of appropriate care can help reduce mortality and morbidity for chronic conditions, such as kidney disease (Smart &amp; Titus, 2011).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Groups With Disparities: </a:t>
            </a:r>
          </a:p>
          <a:p>
            <a:pPr marL="628641" lvl="1" indent="-171441">
              <a:buFont typeface="Arial" panose="020B0604020202020204" pitchFamily="34" charset="0"/>
              <a:buChar char="•"/>
            </a:pPr>
            <a:r>
              <a:rPr lang="en-US" b="0" dirty="0" smtClean="0"/>
              <a:t>Education: There were no statistically</a:t>
            </a:r>
            <a:r>
              <a:rPr lang="en-US" b="0" baseline="0" dirty="0" smtClean="0"/>
              <a:t> </a:t>
            </a:r>
            <a:r>
              <a:rPr lang="en-US" b="0" dirty="0" smtClean="0"/>
              <a:t>significant differences observed.</a:t>
            </a:r>
          </a:p>
          <a:p>
            <a:pPr marL="628641" lvl="1" indent="-171441" defTabSz="914350">
              <a:buFont typeface="Arial" panose="020B0604020202020204" pitchFamily="34" charset="0"/>
              <a:buChar char="•"/>
              <a:defRPr/>
            </a:pPr>
            <a:r>
              <a:rPr lang="en-US" dirty="0" smtClean="0">
                <a:solidFill>
                  <a:prstClr val="black"/>
                </a:solidFill>
              </a:rPr>
              <a:t>Race: Asian women were </a:t>
            </a:r>
            <a:r>
              <a:rPr lang="en-US" dirty="0">
                <a:solidFill>
                  <a:prstClr val="black"/>
                </a:solidFill>
              </a:rPr>
              <a:t>significantly less likely </a:t>
            </a:r>
            <a:r>
              <a:rPr lang="en-US" dirty="0" smtClean="0">
                <a:solidFill>
                  <a:prstClr val="black"/>
                </a:solidFill>
              </a:rPr>
              <a:t>than White,</a:t>
            </a:r>
            <a:r>
              <a:rPr lang="en-US" baseline="0" dirty="0" smtClean="0">
                <a:solidFill>
                  <a:prstClr val="black"/>
                </a:solidFill>
              </a:rPr>
              <a:t> Black, and American Indian and Alaska Native women</a:t>
            </a:r>
            <a:r>
              <a:rPr lang="en-US" dirty="0" smtClean="0">
                <a:solidFill>
                  <a:prstClr val="black"/>
                </a:solidFill>
              </a:rPr>
              <a:t> </a:t>
            </a:r>
            <a:r>
              <a:rPr lang="en-US" dirty="0">
                <a:solidFill>
                  <a:prstClr val="black"/>
                </a:solidFill>
              </a:rPr>
              <a:t>to experience a delay in getting needed medical care, dental care, or </a:t>
            </a:r>
            <a:r>
              <a:rPr lang="en-US" dirty="0" smtClean="0">
                <a:solidFill>
                  <a:prstClr val="black"/>
                </a:solidFill>
              </a:rPr>
              <a:t>prescription </a:t>
            </a:r>
            <a:r>
              <a:rPr lang="en-US" dirty="0">
                <a:solidFill>
                  <a:prstClr val="black"/>
                </a:solidFill>
              </a:rPr>
              <a:t>medicines in the last 12 months. </a:t>
            </a:r>
          </a:p>
          <a:p>
            <a:pPr marL="628641" lvl="1" indent="-171441" defTabSz="914350">
              <a:buFont typeface="Arial" panose="020B0604020202020204" pitchFamily="34" charset="0"/>
              <a:buChar char="•"/>
              <a:defRPr/>
            </a:pPr>
            <a:r>
              <a:rPr lang="en-US" dirty="0" smtClean="0">
                <a:solidFill>
                  <a:prstClr val="black"/>
                </a:solidFill>
              </a:rPr>
              <a:t>Ethnicity: Hispanic women</a:t>
            </a:r>
            <a:r>
              <a:rPr lang="en-US" baseline="0" dirty="0" smtClean="0">
                <a:solidFill>
                  <a:prstClr val="black"/>
                </a:solidFill>
              </a:rPr>
              <a:t> </a:t>
            </a:r>
            <a:r>
              <a:rPr lang="en-US" dirty="0" smtClean="0">
                <a:solidFill>
                  <a:prstClr val="black"/>
                </a:solidFill>
              </a:rPr>
              <a:t>were </a:t>
            </a:r>
            <a:r>
              <a:rPr lang="en-US" dirty="0">
                <a:solidFill>
                  <a:prstClr val="black"/>
                </a:solidFill>
              </a:rPr>
              <a:t>significantly </a:t>
            </a:r>
            <a:r>
              <a:rPr lang="en-US" dirty="0" smtClean="0">
                <a:solidFill>
                  <a:prstClr val="black"/>
                </a:solidFill>
              </a:rPr>
              <a:t>less </a:t>
            </a:r>
            <a:r>
              <a:rPr lang="en-US" dirty="0">
                <a:solidFill>
                  <a:prstClr val="black"/>
                </a:solidFill>
              </a:rPr>
              <a:t>likely </a:t>
            </a:r>
            <a:r>
              <a:rPr lang="en-US" dirty="0" smtClean="0">
                <a:solidFill>
                  <a:prstClr val="black"/>
                </a:solidFill>
              </a:rPr>
              <a:t>than non-Hispanic</a:t>
            </a:r>
            <a:r>
              <a:rPr lang="en-US" baseline="0" dirty="0" smtClean="0">
                <a:solidFill>
                  <a:prstClr val="black"/>
                </a:solidFill>
              </a:rPr>
              <a:t> </a:t>
            </a:r>
            <a:r>
              <a:rPr lang="en-US" dirty="0" smtClean="0">
                <a:solidFill>
                  <a:prstClr val="black"/>
                </a:solidFill>
              </a:rPr>
              <a:t>White </a:t>
            </a:r>
            <a:r>
              <a:rPr lang="en-US" dirty="0">
                <a:solidFill>
                  <a:prstClr val="black"/>
                </a:solidFill>
              </a:rPr>
              <a:t>and </a:t>
            </a:r>
            <a:r>
              <a:rPr lang="en-US" dirty="0" smtClean="0">
                <a:solidFill>
                  <a:prstClr val="black"/>
                </a:solidFill>
              </a:rPr>
              <a:t>non-Hispanic Black women </a:t>
            </a:r>
            <a:r>
              <a:rPr lang="en-US" dirty="0">
                <a:solidFill>
                  <a:prstClr val="black"/>
                </a:solidFill>
              </a:rPr>
              <a:t>to experience a delay in getting needed medical care, dental care, or </a:t>
            </a:r>
            <a:r>
              <a:rPr lang="en-US" dirty="0" smtClean="0">
                <a:solidFill>
                  <a:prstClr val="black"/>
                </a:solidFill>
              </a:rPr>
              <a:t>prescription </a:t>
            </a:r>
            <a:r>
              <a:rPr lang="en-US" dirty="0">
                <a:solidFill>
                  <a:prstClr val="black"/>
                </a:solidFill>
              </a:rPr>
              <a:t>medicines in the last 12 months. </a:t>
            </a:r>
          </a:p>
          <a:p>
            <a:pPr marL="457174" lvl="1" defTabSz="914350">
              <a:defRPr/>
            </a:pPr>
            <a:endParaRPr lang="en-US" dirty="0">
              <a:solidFill>
                <a:prstClr val="black"/>
              </a:solidFill>
            </a:endParaRPr>
          </a:p>
          <a:p>
            <a:pPr marL="628615" lvl="1" indent="-171441" defTabSz="914350">
              <a:buFont typeface="Courier New" panose="02070309020205020404" pitchFamily="49" charset="0"/>
              <a:buChar char="o"/>
              <a:defRPr/>
            </a:pPr>
            <a:endParaRPr lang="en-US" dirty="0">
              <a:solidFill>
                <a:prstClr val="black"/>
              </a:solidFill>
            </a:endParaRPr>
          </a:p>
          <a:p>
            <a:pPr marL="171441" indent="-171441" defTabSz="914350">
              <a:buFont typeface="Arial" panose="020B0604020202020204" pitchFamily="34" charset="0"/>
              <a:buChar char="•"/>
              <a:defRPr/>
            </a:pPr>
            <a:endParaRPr lang="en-US" dirty="0">
              <a:solidFill>
                <a:prstClr val="black"/>
              </a:solidFill>
            </a:endParaRPr>
          </a:p>
          <a:p>
            <a:pPr marL="628615" lvl="1" indent="-171441">
              <a:buFont typeface="Courier New" panose="02070309020205020404" pitchFamily="49" charset="0"/>
              <a:buChar char="o"/>
            </a:pPr>
            <a:endParaRPr lang="en-US" dirty="0">
              <a:solidFill>
                <a:prstClr val="black"/>
              </a:solidFill>
            </a:endParaRPr>
          </a:p>
          <a:p>
            <a:endParaRPr lang="en-US" b="1" dirty="0">
              <a:solidFill>
                <a:prstClr val="black"/>
              </a:solidFill>
            </a:endParaRPr>
          </a:p>
          <a:p>
            <a:endParaRPr lang="en-US" b="1" dirty="0">
              <a:solidFill>
                <a:prstClr val="black"/>
              </a:solidFill>
            </a:endParaRPr>
          </a:p>
          <a:p>
            <a:endParaRPr lang="en-US" baseline="0" dirty="0" smtClean="0"/>
          </a:p>
          <a:p>
            <a:pPr marL="171441" indent="-171441">
              <a:buFont typeface="Arial" panose="020B0604020202020204" pitchFamily="34" charset="0"/>
              <a:buChar char="•"/>
            </a:pPr>
            <a:endParaRPr lang="en-US" baseline="0" dirty="0" smtClean="0"/>
          </a:p>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45487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25</a:t>
            </a:fld>
            <a:endParaRPr lang="en-US"/>
          </a:p>
        </p:txBody>
      </p:sp>
    </p:spTree>
    <p:extLst>
      <p:ext uri="{BB962C8B-B14F-4D97-AF65-F5344CB8AC3E}">
        <p14:creationId xmlns:p14="http://schemas.microsoft.com/office/powerpoint/2010/main" val="2006359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34000"/>
            <a:ext cx="6400800" cy="365760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b="1" dirty="0" smtClean="0"/>
              <a:t>Importance:</a:t>
            </a:r>
            <a:r>
              <a:rPr lang="en-US" sz="1150" dirty="0" smtClean="0"/>
              <a:t> </a:t>
            </a:r>
            <a:r>
              <a:rPr lang="en-US" sz="1150" b="0" i="0" kern="1200" dirty="0" smtClean="0">
                <a:solidFill>
                  <a:schemeClr val="tx1"/>
                </a:solidFill>
                <a:effectLst/>
              </a:rPr>
              <a:t>Some drugs that are prescribed for older patients are known to be potentially harmful for this age group (AGS, 2012). Adverse drug events occur</a:t>
            </a:r>
            <a:r>
              <a:rPr lang="en-US" sz="1150" b="0" i="0" kern="1200" baseline="0" dirty="0" smtClean="0">
                <a:solidFill>
                  <a:schemeClr val="tx1"/>
                </a:solidFill>
                <a:effectLst/>
              </a:rPr>
              <a:t> </a:t>
            </a:r>
            <a:r>
              <a:rPr lang="en-US" sz="1150" b="0" i="0" kern="1200" dirty="0" smtClean="0">
                <a:solidFill>
                  <a:schemeClr val="tx1"/>
                </a:solidFill>
                <a:effectLst/>
              </a:rPr>
              <a:t>in 15% or more of older patients presenting to offices, hospitals, and extended care facilities. These events are potentially preventable up to 50% of the time. W</a:t>
            </a:r>
            <a:r>
              <a:rPr lang="en-US" sz="1150" baseline="0" dirty="0" smtClean="0"/>
              <a:t>omen account for between one-third and one-half more incidents </a:t>
            </a:r>
            <a:r>
              <a:rPr lang="en-US" sz="1150" b="0" kern="1200" dirty="0" smtClean="0">
                <a:solidFill>
                  <a:schemeClr val="tx1"/>
                </a:solidFill>
                <a:effectLst/>
              </a:rPr>
              <a:t>(Pretorius, et al.,</a:t>
            </a:r>
            <a:r>
              <a:rPr lang="en-US" sz="1150" b="0" kern="1200" baseline="0" dirty="0" smtClean="0">
                <a:solidFill>
                  <a:schemeClr val="tx1"/>
                </a:solidFill>
                <a:effectLst/>
              </a:rPr>
              <a:t> </a:t>
            </a:r>
            <a:r>
              <a:rPr lang="en-US" sz="1150" b="0" kern="1200" dirty="0" smtClean="0">
                <a:solidFill>
                  <a:schemeClr val="tx1"/>
                </a:solidFill>
                <a:effectLst/>
              </a:rPr>
              <a:t>2013).</a:t>
            </a:r>
          </a:p>
          <a:p>
            <a:pPr marL="171450" indent="-171450">
              <a:buFont typeface="Arial" panose="020B0604020202020204" pitchFamily="34" charset="0"/>
              <a:buChar char="•"/>
            </a:pPr>
            <a:r>
              <a:rPr lang="en-US" sz="1150" b="1" dirty="0" smtClean="0"/>
              <a:t>Overall Rate:</a:t>
            </a:r>
            <a:r>
              <a:rPr lang="en-US" sz="1150" dirty="0" smtClean="0"/>
              <a:t> In 2012, 1.5% of adults age 65 and over were prescribed at least 1 medication from 11 medications that should be avoided in older adults.</a:t>
            </a:r>
            <a:r>
              <a:rPr lang="en-US" sz="1150" baseline="0" dirty="0" smtClean="0"/>
              <a:t> In 2012, the percentage was 0.9% for men and 2% for women (more than double). </a:t>
            </a:r>
          </a:p>
          <a:p>
            <a:pPr marL="171450" indent="-171450">
              <a:buFont typeface="Arial" panose="020B0604020202020204" pitchFamily="34" charset="0"/>
              <a:buChar char="•"/>
            </a:pPr>
            <a:r>
              <a:rPr lang="en-US" sz="1150" b="1" dirty="0" smtClean="0"/>
              <a:t>Trends: </a:t>
            </a:r>
            <a:endParaRPr lang="en-US" sz="1150" dirty="0" smtClean="0"/>
          </a:p>
          <a:p>
            <a:pPr marL="342900" lvl="1" indent="-171450">
              <a:buFont typeface="Arial" panose="020B0604020202020204" pitchFamily="34" charset="0"/>
              <a:buChar char="•"/>
            </a:pPr>
            <a:r>
              <a:rPr lang="en-US" sz="1150" dirty="0" smtClean="0"/>
              <a:t>From 2002 to 2012, the </a:t>
            </a:r>
            <a:r>
              <a:rPr lang="en-US" sz="1150" baseline="0" dirty="0" smtClean="0"/>
              <a:t>percentage of a</a:t>
            </a:r>
            <a:r>
              <a:rPr lang="en-US" sz="1150" dirty="0" smtClean="0"/>
              <a:t>dults age 65 and over who were prescribed at least 1 medication from 11 medications that should be avoided in older adults decreased from 3.3% to 1.5%.</a:t>
            </a:r>
          </a:p>
          <a:p>
            <a:pPr marL="342900" lvl="1" indent="-171450">
              <a:buFont typeface="Arial" panose="020B0604020202020204" pitchFamily="34" charset="0"/>
              <a:buChar char="•"/>
            </a:pPr>
            <a:r>
              <a:rPr lang="en-US" sz="1150" dirty="0" smtClean="0"/>
              <a:t>From 2002 to </a:t>
            </a:r>
            <a:r>
              <a:rPr lang="en-US" sz="1150" baseline="0" dirty="0" smtClean="0"/>
              <a:t>2012, the percentage of men </a:t>
            </a:r>
            <a:r>
              <a:rPr lang="en-US" sz="1150" dirty="0" smtClean="0"/>
              <a:t>age 65 and over who were prescribed at least 1 medication from 11 medications that should be avoided in older adults decreased from 2.2% to 0.9% and the percentage of women for the same measure decreased from 4.1% to 2%. </a:t>
            </a:r>
          </a:p>
          <a:p>
            <a:pPr marL="342900" lvl="1" indent="-171450">
              <a:buFont typeface="Arial" panose="020B0604020202020204" pitchFamily="34" charset="0"/>
              <a:buChar char="•"/>
            </a:pPr>
            <a:r>
              <a:rPr lang="en-US" sz="1150" dirty="0"/>
              <a:t>From 2002 to 2012, the percentage of adults age 65 </a:t>
            </a:r>
            <a:r>
              <a:rPr lang="en-US" sz="1150" dirty="0" smtClean="0"/>
              <a:t>and </a:t>
            </a:r>
            <a:r>
              <a:rPr lang="en-US" sz="1150" dirty="0"/>
              <a:t>over who received potentially inappropriate prescription medications decreased overall and for all racial and ethnic groups and all income </a:t>
            </a:r>
            <a:r>
              <a:rPr lang="en-US" sz="1150" dirty="0" smtClean="0"/>
              <a:t>groups (</a:t>
            </a:r>
            <a:r>
              <a:rPr lang="en-US" sz="1150" b="0" dirty="0" smtClean="0"/>
              <a:t>data not shown</a:t>
            </a:r>
            <a:r>
              <a:rPr lang="en-US" sz="1150" dirty="0" smtClean="0"/>
              <a:t>).</a:t>
            </a:r>
            <a:endParaRPr lang="en-US" sz="1150" dirty="0"/>
          </a:p>
          <a:p>
            <a:pPr marL="171450" indent="-171450">
              <a:buFont typeface="Arial" panose="020B0604020202020204" pitchFamily="34" charset="0"/>
              <a:buChar char="•"/>
            </a:pPr>
            <a:r>
              <a:rPr lang="en-US" sz="1150" b="1" dirty="0" smtClean="0"/>
              <a:t>Groups With Disparities: </a:t>
            </a:r>
            <a:r>
              <a:rPr lang="en-US" sz="1150" baseline="0" dirty="0" smtClean="0"/>
              <a:t>In </a:t>
            </a:r>
            <a:r>
              <a:rPr lang="en-US" sz="1150" b="0" baseline="0" dirty="0" smtClean="0"/>
              <a:t>all years </a:t>
            </a:r>
            <a:r>
              <a:rPr lang="en-US" sz="1150" baseline="0" dirty="0" smtClean="0"/>
              <a:t>from 2002 to 2012, men were less likely than women to be prescribed at least 1 medication from 11 medications that should be avoided in older adults. </a:t>
            </a:r>
          </a:p>
          <a:p>
            <a:endParaRPr lang="en-US" dirty="0"/>
          </a:p>
        </p:txBody>
      </p:sp>
      <p:sp>
        <p:nvSpPr>
          <p:cNvPr id="4" name="Slide Number Placeholder 3"/>
          <p:cNvSpPr>
            <a:spLocks noGrp="1"/>
          </p:cNvSpPr>
          <p:nvPr>
            <p:ph type="sldNum" sz="quarter" idx="10"/>
          </p:nvPr>
        </p:nvSpPr>
        <p:spPr/>
        <p:txBody>
          <a:bodyPr/>
          <a:lstStyle/>
          <a:p>
            <a:fld id="{1587C55C-637A-4B4E-8ACB-3ADE964723ED}" type="slidenum">
              <a:rPr lang="en-US" smtClean="0"/>
              <a:t>26</a:t>
            </a:fld>
            <a:endParaRPr lang="en-US"/>
          </a:p>
        </p:txBody>
      </p:sp>
    </p:spTree>
    <p:extLst>
      <p:ext uri="{BB962C8B-B14F-4D97-AF65-F5344CB8AC3E}">
        <p14:creationId xmlns:p14="http://schemas.microsoft.com/office/powerpoint/2010/main" val="558452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34000"/>
            <a:ext cx="6400800" cy="3733800"/>
          </a:xfrm>
        </p:spPr>
        <p:txBody>
          <a:bodyPr/>
          <a:lstStyle/>
          <a:p>
            <a:pPr marL="171450" indent="-171450">
              <a:buFont typeface="Arial" panose="020B0604020202020204" pitchFamily="34" charset="0"/>
              <a:buChar char="•"/>
            </a:pPr>
            <a:r>
              <a:rPr lang="en-US" b="1" dirty="0" smtClean="0"/>
              <a:t>Importance:</a:t>
            </a:r>
            <a:r>
              <a:rPr lang="en-US" dirty="0" smtClean="0"/>
              <a:t> The urinary tract is a common site of healthcare-associated infections (HAIs)</a:t>
            </a:r>
            <a:r>
              <a:rPr lang="en-US" baseline="0" dirty="0" smtClean="0"/>
              <a:t> and an indicator of hospital patient safety.</a:t>
            </a:r>
            <a:r>
              <a:rPr lang="en-US" dirty="0" smtClean="0"/>
              <a:t> Urinary catheter use and specific comorbid conditions can increase the risk of developing a urinary tract infection (UTI). Approximately 40% of all HAIs are attributed to catheter-associated UTI (CAUTI) (</a:t>
            </a:r>
            <a:r>
              <a:rPr lang="en-US" sz="1200" b="0" kern="1200" dirty="0" smtClean="0">
                <a:solidFill>
                  <a:schemeClr val="tx1"/>
                </a:solidFill>
                <a:effectLst/>
              </a:rPr>
              <a:t>Lo, et al., 2008).</a:t>
            </a:r>
          </a:p>
          <a:p>
            <a:pPr marL="171450" indent="-171450">
              <a:buFont typeface="Arial" panose="020B0604020202020204" pitchFamily="34" charset="0"/>
              <a:buChar char="•"/>
            </a:pPr>
            <a:endParaRPr lang="en-US" i="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Overall Rate:</a:t>
            </a:r>
            <a:r>
              <a:rPr lang="en-US" dirty="0" smtClean="0"/>
              <a:t> In 2012, the percentage of women</a:t>
            </a:r>
            <a:r>
              <a:rPr lang="en-US" baseline="0" dirty="0" smtClean="0"/>
              <a:t> with CAUTI was 3.3%, and the percentage of men with CAUTI was 2.1%.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dirty="0" smtClean="0"/>
              <a:t>Trends: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general, CAUTI</a:t>
            </a:r>
            <a:r>
              <a:rPr lang="en-US" sz="1200" b="0" i="0" kern="1200" dirty="0" smtClean="0">
                <a:solidFill>
                  <a:schemeClr val="tx1"/>
                </a:solidFill>
                <a:effectLst/>
                <a:latin typeface="+mn-lt"/>
                <a:ea typeface="+mn-ea"/>
                <a:cs typeface="+mn-cs"/>
              </a:rPr>
              <a:t> percentages decreased overall from 3.6 in 2010 to 2.8 in 2012.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Fro</a:t>
            </a:r>
            <a:r>
              <a:rPr lang="en-US" b="0" baseline="0" dirty="0" smtClean="0"/>
              <a:t>m 2009 to 2012, there was no statistically significant change in the percentage of</a:t>
            </a:r>
            <a:r>
              <a:rPr lang="en-US" b="1" baseline="0" dirty="0" smtClean="0"/>
              <a:t> </a:t>
            </a:r>
            <a:r>
              <a:rPr lang="en-US" b="0" baseline="0" dirty="0" smtClean="0"/>
              <a:t>women </a:t>
            </a:r>
            <a:r>
              <a:rPr lang="en-US" dirty="0" smtClean="0"/>
              <a:t>with postoperative CAUTI</a:t>
            </a:r>
            <a:r>
              <a:rPr lang="en-US" baseline="0" dirty="0" smtClean="0"/>
              <a:t>. </a:t>
            </a:r>
            <a:endParaRPr lang="en-US" b="1" baseline="0" dirty="0" smtClean="0"/>
          </a:p>
          <a:p>
            <a:endParaRPr lang="en-US" dirty="0" smtClean="0"/>
          </a:p>
          <a:p>
            <a:pPr marL="171450" indent="-171450">
              <a:buFont typeface="Arial" panose="020B0604020202020204" pitchFamily="34" charset="0"/>
              <a:buChar char="•"/>
            </a:pPr>
            <a:r>
              <a:rPr lang="en-US" b="1" baseline="0" dirty="0" smtClean="0"/>
              <a:t>Groups With Disparities:</a:t>
            </a:r>
            <a:r>
              <a:rPr lang="en-US" baseline="0" dirty="0" smtClean="0"/>
              <a:t>	</a:t>
            </a:r>
          </a:p>
          <a:p>
            <a:pPr marL="342900" lvl="1" indent="-171450">
              <a:buFont typeface="Arial" panose="020B0604020202020204" pitchFamily="34" charset="0"/>
              <a:buChar char="•"/>
            </a:pPr>
            <a:r>
              <a:rPr lang="en-US" baseline="0" dirty="0" smtClean="0"/>
              <a:t>From 2009 to 2012, the percentage of adults with postoperative CAUTI was higher for women compared with men</a:t>
            </a:r>
            <a:r>
              <a:rPr lang="en-US" baseline="0" smtClean="0"/>
              <a:t>. </a:t>
            </a:r>
            <a:endParaRPr lang="en-US" baseline="0" dirty="0" smtClean="0"/>
          </a:p>
        </p:txBody>
      </p:sp>
      <p:sp>
        <p:nvSpPr>
          <p:cNvPr id="4" name="Slide Number Placeholder 3"/>
          <p:cNvSpPr>
            <a:spLocks noGrp="1"/>
          </p:cNvSpPr>
          <p:nvPr>
            <p:ph type="sldNum" sz="quarter" idx="10"/>
          </p:nvPr>
        </p:nvSpPr>
        <p:spPr/>
        <p:txBody>
          <a:bodyPr/>
          <a:lstStyle/>
          <a:p>
            <a:fld id="{1587C55C-637A-4B4E-8ACB-3ADE964723ED}" type="slidenum">
              <a:rPr lang="en-US" smtClean="0"/>
              <a:t>27</a:t>
            </a:fld>
            <a:endParaRPr lang="en-US"/>
          </a:p>
        </p:txBody>
      </p:sp>
    </p:spTree>
    <p:extLst>
      <p:ext uri="{BB962C8B-B14F-4D97-AF65-F5344CB8AC3E}">
        <p14:creationId xmlns:p14="http://schemas.microsoft.com/office/powerpoint/2010/main" val="3345077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657600"/>
          </a:xfrm>
        </p:spPr>
        <p:txBody>
          <a:bodyPr/>
          <a:lstStyle/>
          <a:p>
            <a:endParaRPr lang="en-US" sz="1200" b="1" dirty="0" smtClean="0"/>
          </a:p>
          <a:p>
            <a:pPr marL="171450" indent="-171450">
              <a:buFont typeface="Arial" panose="020B0604020202020204" pitchFamily="34" charset="0"/>
              <a:buChar char="•"/>
            </a:pPr>
            <a:r>
              <a:rPr lang="en-US" b="1" dirty="0" smtClean="0"/>
              <a:t>Importance:</a:t>
            </a:r>
            <a:r>
              <a:rPr lang="en-US" dirty="0" smtClean="0"/>
              <a:t> Adverse effects of medical care can arise from medical and surgical procedures as well as from adverse drug reactions. Although patient safety initiatives focus mainly on inpatient hospital events, adverse effects of medical care are much more commonly treated at visits to outpatient settings, with more than 12 million such visits occurring annually. Providers treating adverse events in outpatient settings may include office-based physicians, hospital outpatient departments, and hospital emergency departments. Events treated in ambulatory settings may be less severe than those occurring in inpatient settings. Some adverse events, such as known side effects of appropriately prescribed medications, may be unavoidable, while others may be considered medical errors. Although the measure here does not distinguish between the two types of events, it provides an overall sense of the burden these events place on the population.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Overall Rate:</a:t>
            </a:r>
            <a:r>
              <a:rPr lang="en-US" dirty="0" smtClean="0"/>
              <a:t> </a:t>
            </a:r>
            <a:r>
              <a:rPr lang="en-US" b="0" dirty="0" smtClean="0"/>
              <a:t>In 2008-2009, the rate of ambulatory care visits for adverse effects of medical care was </a:t>
            </a:r>
            <a:r>
              <a:rPr lang="en-US" b="0" baseline="0" dirty="0" smtClean="0"/>
              <a:t>33.2 </a:t>
            </a:r>
            <a:r>
              <a:rPr lang="en-US" b="0" dirty="0" smtClean="0"/>
              <a:t>per 1,000 population</a:t>
            </a:r>
            <a:r>
              <a:rPr lang="en-US" b="0" baseline="0" dirty="0" smtClean="0"/>
              <a:t>.</a:t>
            </a:r>
            <a:endParaRPr lang="en-US" b="0"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Groups With Disparities: </a:t>
            </a:r>
            <a:r>
              <a:rPr lang="en-US" baseline="0" dirty="0" smtClean="0"/>
              <a:t>From 2006 to 2009, the rate of ambulatory care visits for adverse effects of medical care was higher for women than for men. </a:t>
            </a:r>
          </a:p>
          <a:p>
            <a:endParaRPr lang="en-US" dirty="0" smtClean="0"/>
          </a:p>
          <a:p>
            <a:pPr marL="171441" indent="-171441">
              <a:buFont typeface="Arial" panose="020B0604020202020204" pitchFamily="34" charset="0"/>
              <a:buChar char="•"/>
            </a:pPr>
            <a:endParaRPr lang="en-US" dirty="0" smtClean="0"/>
          </a:p>
          <a:p>
            <a:pPr marL="171441" indent="-171441">
              <a:buFont typeface="Arial" panose="020B0604020202020204"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28</a:t>
            </a:fld>
            <a:endParaRPr lang="en-US"/>
          </a:p>
        </p:txBody>
      </p:sp>
    </p:spTree>
    <p:extLst>
      <p:ext uri="{BB962C8B-B14F-4D97-AF65-F5344CB8AC3E}">
        <p14:creationId xmlns:p14="http://schemas.microsoft.com/office/powerpoint/2010/main" val="414651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Groups With Disparities:</a:t>
            </a:r>
            <a:endParaRPr lang="en-US" b="1" i="1" baseline="0" dirty="0" smtClean="0"/>
          </a:p>
          <a:p>
            <a:pPr marL="628650" lvl="1" indent="-171450">
              <a:buFont typeface="Arial" panose="020B0604020202020204" pitchFamily="34" charset="0"/>
              <a:buChar char="•"/>
              <a:defRPr/>
            </a:pPr>
            <a:r>
              <a:rPr lang="en-US" baseline="0" dirty="0" smtClean="0"/>
              <a:t>In 2008-2009, Blacks had higher rates of ambulatory care visits for adverse effects of medical care compared with Whites.</a:t>
            </a:r>
            <a:r>
              <a:rPr lang="en-US" b="1" baseline="0" dirty="0" smtClean="0"/>
              <a:t> </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29</a:t>
            </a:fld>
            <a:endParaRPr lang="en-US"/>
          </a:p>
        </p:txBody>
      </p:sp>
    </p:spTree>
    <p:extLst>
      <p:ext uri="{BB962C8B-B14F-4D97-AF65-F5344CB8AC3E}">
        <p14:creationId xmlns:p14="http://schemas.microsoft.com/office/powerpoint/2010/main" val="326186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848" y="5486400"/>
            <a:ext cx="5608320" cy="3113095"/>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3</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30</a:t>
            </a:fld>
            <a:endParaRPr lang="en-US"/>
          </a:p>
        </p:txBody>
      </p:sp>
    </p:spTree>
    <p:extLst>
      <p:ext uri="{BB962C8B-B14F-4D97-AF65-F5344CB8AC3E}">
        <p14:creationId xmlns:p14="http://schemas.microsoft.com/office/powerpoint/2010/main" val="3945071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733800"/>
          </a:xfrm>
        </p:spPr>
        <p:txBody>
          <a:bodyPr/>
          <a:lstStyle/>
          <a:p>
            <a:pPr marL="171450" indent="-171450">
              <a:buFont typeface="Arial" panose="020B0604020202020204" pitchFamily="34" charset="0"/>
              <a:buChar char="•"/>
            </a:pPr>
            <a:r>
              <a:rPr lang="en-US" b="1" dirty="0" smtClean="0"/>
              <a:t>Importance:</a:t>
            </a:r>
            <a:r>
              <a:rPr lang="en-US" dirty="0" smtClean="0"/>
              <a:t> </a:t>
            </a:r>
          </a:p>
          <a:p>
            <a:pPr marL="342900" lvl="1" indent="-171450">
              <a:buFont typeface="Arial" panose="020B0604020202020204" pitchFamily="34" charset="0"/>
              <a:buChar char="•"/>
            </a:pPr>
            <a:r>
              <a:rPr lang="en-US" dirty="0" smtClean="0"/>
              <a:t>Hospice care is generally delivered at the end of life to patients with a terminal illness or condition who desire palliative medical care.</a:t>
            </a:r>
          </a:p>
          <a:p>
            <a:pPr marL="342900" lvl="1" indent="-171450">
              <a:buFont typeface="Arial" panose="020B0604020202020204" pitchFamily="34" charset="0"/>
              <a:buChar char="•"/>
            </a:pPr>
            <a:r>
              <a:rPr lang="en-US" dirty="0" smtClean="0"/>
              <a:t>Hospice care also includes practical, psychosocial, and spiritual support for the patient and family. The goal of end-of-life care is to achieve a "good death," defined by the Institute of Medicine as “…free from avoidable distress and suffering for patients, families, and caregivers; in general accord with the patients' and families' wishes; and reasonably consistent with clinical, cultural, and ethical standards” (Field &amp; Cassel, 1997).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Overall Rate:</a:t>
            </a:r>
            <a:r>
              <a:rPr lang="en-US" dirty="0" smtClean="0"/>
              <a:t> From 2008 to 2013, the overall</a:t>
            </a:r>
            <a:r>
              <a:rPr lang="en-US" baseline="0" dirty="0" smtClean="0"/>
              <a:t> percentage of adult h</a:t>
            </a:r>
            <a:r>
              <a:rPr lang="en-US" sz="1200" dirty="0" smtClean="0"/>
              <a:t>ospice patients who received care consistent with their stated end-of-life wishes remained</a:t>
            </a:r>
            <a:r>
              <a:rPr lang="en-US" sz="1200" baseline="0" dirty="0" smtClean="0"/>
              <a:t> constant around 94%. </a:t>
            </a:r>
            <a:endParaRPr lang="en-US" dirty="0" smtClean="0"/>
          </a:p>
          <a:p>
            <a:pPr marL="171450" indent="-171450">
              <a:buFont typeface="Arial" panose="020B0604020202020204" pitchFamily="34" charset="0"/>
              <a:buChar char="•"/>
            </a:pPr>
            <a:r>
              <a:rPr lang="en-US" b="1" dirty="0" smtClean="0"/>
              <a:t>Trends: </a:t>
            </a:r>
            <a:r>
              <a:rPr lang="en-US" dirty="0" smtClean="0"/>
              <a:t>From </a:t>
            </a:r>
            <a:r>
              <a:rPr lang="en-US" b="0" dirty="0" smtClean="0"/>
              <a:t>2008 to 2013</a:t>
            </a:r>
            <a:r>
              <a:rPr lang="en-US" dirty="0" smtClean="0"/>
              <a:t>, th</a:t>
            </a:r>
            <a:r>
              <a:rPr lang="en-US" baseline="0" dirty="0" smtClean="0"/>
              <a:t>e percentage of female h</a:t>
            </a:r>
            <a:r>
              <a:rPr lang="en-US" sz="1200" dirty="0" smtClean="0"/>
              <a:t>ospice patients who received care consistent with their stated end-of-life wishes improved</a:t>
            </a:r>
            <a:r>
              <a:rPr lang="en-US" sz="1200" baseline="0" dirty="0" smtClean="0"/>
              <a:t> in </a:t>
            </a:r>
            <a:r>
              <a:rPr lang="en-US" sz="1200" b="0" baseline="0" dirty="0" smtClean="0"/>
              <a:t>3 of 5 years</a:t>
            </a:r>
            <a:r>
              <a:rPr lang="en-US" sz="1200" baseline="0" dirty="0" smtClean="0"/>
              <a:t>.</a:t>
            </a:r>
          </a:p>
          <a:p>
            <a:pPr marL="171450" indent="-171450">
              <a:buFont typeface="Arial" panose="020B0604020202020204" pitchFamily="34" charset="0"/>
              <a:buChar char="•"/>
            </a:pPr>
            <a:r>
              <a:rPr lang="en-US" b="1" dirty="0" smtClean="0"/>
              <a:t>Groups With Disparities: </a:t>
            </a:r>
            <a:r>
              <a:rPr lang="en-US" b="0" dirty="0" smtClean="0"/>
              <a:t>From</a:t>
            </a:r>
            <a:r>
              <a:rPr lang="en-US" b="0" baseline="0" dirty="0" smtClean="0"/>
              <a:t> 2008 to 2012, female hospice patients were more likely to receive care consistent with their stated end-of-life wishes compared to 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effectLst/>
                <a:latin typeface="+mn-lt"/>
                <a:ea typeface="+mn-ea"/>
                <a:cs typeface="+mn-cs"/>
              </a:rPr>
              <a:t>Achievable Benchmark: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effectLst/>
                <a:latin typeface="+mn-lt"/>
                <a:ea typeface="+mn-ea"/>
                <a:cs typeface="+mn-cs"/>
              </a:rPr>
              <a:t>The 2008 top 5 State achievable benchmark for h</a:t>
            </a:r>
            <a:r>
              <a:rPr lang="en-US" dirty="0" smtClean="0"/>
              <a:t>ospice patients who received care consistent with their stated end-of-life wishes </a:t>
            </a:r>
            <a:r>
              <a:rPr lang="en-US" kern="1200" baseline="0" dirty="0" smtClean="0">
                <a:effectLst/>
                <a:latin typeface="+mn-lt"/>
                <a:ea typeface="+mn-ea"/>
                <a:cs typeface="+mn-cs"/>
              </a:rPr>
              <a:t>was 96.5%</a:t>
            </a:r>
            <a:r>
              <a:rPr lang="en-US" kern="1200" dirty="0" smtClean="0">
                <a:effectLst/>
                <a:latin typeface="+mn-lt"/>
                <a:ea typeface="+mn-ea"/>
                <a:cs typeface="+mn-cs"/>
              </a:rPr>
              <a:t>.</a:t>
            </a:r>
            <a:r>
              <a:rPr lang="en-US" kern="1200" baseline="0" dirty="0" smtClean="0">
                <a:effectLst/>
                <a:latin typeface="+mn-lt"/>
                <a:ea typeface="+mn-ea"/>
                <a:cs typeface="+mn-cs"/>
              </a:rPr>
              <a:t> </a:t>
            </a:r>
            <a:r>
              <a:rPr lang="en-US" kern="1200" dirty="0" smtClean="0">
                <a:effectLst/>
                <a:latin typeface="+mn-lt"/>
                <a:ea typeface="+mn-ea"/>
                <a:cs typeface="+mn-cs"/>
              </a:rPr>
              <a:t>The top 5 States that contributed to the achievable benchmark are</a:t>
            </a:r>
            <a:r>
              <a:rPr lang="en-US" kern="1200" baseline="0" dirty="0" smtClean="0">
                <a:effectLst/>
                <a:latin typeface="+mn-lt"/>
                <a:ea typeface="+mn-ea"/>
                <a:cs typeface="+mn-cs"/>
              </a:rPr>
              <a:t> Maine, Minnesota, Mississippi, New Hampshire, and Tennessee.</a:t>
            </a:r>
          </a:p>
          <a:p>
            <a:pPr marL="342900" lvl="1" indent="-171450">
              <a:buFont typeface="Arial" panose="020B0604020202020204" pitchFamily="34" charset="0"/>
              <a:buChar char="•"/>
              <a:defRPr/>
            </a:pPr>
            <a:r>
              <a:rPr lang="en-US" kern="1200" dirty="0" smtClean="0">
                <a:effectLst/>
                <a:latin typeface="+mn-lt"/>
                <a:ea typeface="+mn-ea"/>
                <a:cs typeface="+mn-cs"/>
              </a:rPr>
              <a:t>At the current rate of change,</a:t>
            </a:r>
            <a:r>
              <a:rPr lang="en-US" kern="1200" baseline="0" dirty="0" smtClean="0">
                <a:effectLst/>
                <a:latin typeface="+mn-lt"/>
                <a:ea typeface="+mn-ea"/>
                <a:cs typeface="+mn-cs"/>
              </a:rPr>
              <a:t> the total population could achieve the benchmark in 14 years, men in 9 </a:t>
            </a:r>
            <a:r>
              <a:rPr lang="en-US" kern="1200" dirty="0" smtClean="0">
                <a:effectLst/>
                <a:latin typeface="+mn-lt"/>
                <a:ea typeface="+mn-ea"/>
                <a:cs typeface="+mn-cs"/>
              </a:rPr>
              <a:t>years,</a:t>
            </a:r>
            <a:r>
              <a:rPr lang="en-US" kern="1200" baseline="0" dirty="0" smtClean="0">
                <a:effectLst/>
                <a:latin typeface="+mn-lt"/>
                <a:ea typeface="+mn-ea"/>
                <a:cs typeface="+mn-cs"/>
              </a:rPr>
              <a:t> and women </a:t>
            </a:r>
            <a:r>
              <a:rPr lang="en-US" kern="1200" dirty="0" smtClean="0">
                <a:effectLst/>
                <a:latin typeface="+mn-lt"/>
                <a:ea typeface="+mn-ea"/>
                <a:cs typeface="+mn-cs"/>
              </a:rPr>
              <a:t>in 12 years.</a:t>
            </a:r>
            <a:r>
              <a:rPr lang="en-US" kern="1200" baseline="0" dirty="0" smtClean="0">
                <a:effectLst/>
                <a:latin typeface="+mn-lt"/>
                <a:ea typeface="+mn-ea"/>
                <a:cs typeface="+mn-cs"/>
              </a:rPr>
              <a:t> </a:t>
            </a:r>
            <a:endParaRPr lang="en-US" b="0"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31</a:t>
            </a:fld>
            <a:endParaRPr lang="en-US"/>
          </a:p>
        </p:txBody>
      </p:sp>
    </p:spTree>
    <p:extLst>
      <p:ext uri="{BB962C8B-B14F-4D97-AF65-F5344CB8AC3E}">
        <p14:creationId xmlns:p14="http://schemas.microsoft.com/office/powerpoint/2010/main" val="3175330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34000"/>
            <a:ext cx="6400800" cy="3581400"/>
          </a:xfrm>
        </p:spPr>
        <p:txBody>
          <a:bodyPr/>
          <a:lstStyle/>
          <a:p>
            <a:pPr marL="171450" indent="-171450">
              <a:buFont typeface="Arial" panose="020B0604020202020204" pitchFamily="34" charset="0"/>
              <a:buChar char="•"/>
              <a:defRPr/>
            </a:pPr>
            <a:r>
              <a:rPr lang="en-US" b="1" baseline="0" dirty="0" smtClean="0"/>
              <a:t>Importance: </a:t>
            </a:r>
            <a:r>
              <a:rPr lang="en-US" sz="1200" kern="1200" dirty="0" smtClean="0">
                <a:solidFill>
                  <a:schemeClr val="tx1"/>
                </a:solidFill>
                <a:effectLst/>
                <a:latin typeface="+mn-lt"/>
                <a:ea typeface="+mn-ea"/>
                <a:cs typeface="+mn-cs"/>
              </a:rPr>
              <a:t>Patient-centered care is supported by good provider-patient communication so that patients’ needs and wants are understood and addressed and patients understand and participate in their own </a:t>
            </a:r>
            <a:r>
              <a:rPr lang="en-US" sz="1200" b="0" kern="1200" dirty="0" smtClean="0">
                <a:solidFill>
                  <a:schemeClr val="tx1"/>
                </a:solidFill>
                <a:effectLst/>
                <a:latin typeface="+mn-lt"/>
                <a:ea typeface="+mn-ea"/>
                <a:cs typeface="+mn-cs"/>
              </a:rPr>
              <a:t>care (Hurtado, et al., 2001; Anderson, 2002). This style of care has been shown to improve patients’ health and health care (</a:t>
            </a:r>
            <a:r>
              <a:rPr lang="en-US" sz="1200" b="0" kern="1200" dirty="0" err="1" smtClean="0">
                <a:solidFill>
                  <a:schemeClr val="tx1"/>
                </a:solidFill>
                <a:effectLst/>
                <a:latin typeface="+mn-lt"/>
                <a:ea typeface="+mn-ea"/>
                <a:cs typeface="+mn-cs"/>
              </a:rPr>
              <a:t>Heidenreich</a:t>
            </a:r>
            <a:r>
              <a:rPr lang="en-US" sz="1200" b="0" kern="1200" dirty="0" smtClean="0">
                <a:solidFill>
                  <a:schemeClr val="tx1"/>
                </a:solidFill>
                <a:effectLst/>
                <a:latin typeface="+mn-lt"/>
                <a:ea typeface="+mn-ea"/>
                <a:cs typeface="+mn-cs"/>
              </a:rPr>
              <a:t>, 2013) and is reflected in this composite measure. Unfortunately, there are barriers to good communication: </a:t>
            </a:r>
            <a:r>
              <a:rPr lang="en-US" sz="1200" b="0" kern="1200" dirty="0" smtClean="0">
                <a:solidFill>
                  <a:schemeClr val="tx1"/>
                </a:solidFill>
                <a:effectLst/>
              </a:rPr>
              <a:t>more than one-third of adults in the United States have low health literacy (Kountz</a:t>
            </a:r>
            <a:r>
              <a:rPr lang="en-US" b="0" dirty="0" smtClean="0"/>
              <a:t>, 2009),</a:t>
            </a:r>
            <a:r>
              <a:rPr lang="en-US" sz="1200" b="0" kern="1200" dirty="0" smtClean="0">
                <a:solidFill>
                  <a:schemeClr val="tx1"/>
                </a:solidFill>
                <a:effectLst/>
                <a:latin typeface="+mn-lt"/>
                <a:ea typeface="+mn-ea"/>
                <a:cs typeface="+mn-cs"/>
              </a:rPr>
              <a:t> which means they lack </a:t>
            </a:r>
            <a:r>
              <a:rPr lang="en-US" sz="1200" kern="1200" dirty="0" smtClean="0">
                <a:solidFill>
                  <a:schemeClr val="tx1"/>
                </a:solidFill>
                <a:effectLst/>
                <a:latin typeface="+mn-lt"/>
                <a:ea typeface="+mn-ea"/>
                <a:cs typeface="+mn-cs"/>
              </a:rPr>
              <a:t>the “capacity to obtain, process, and understand basic health information and services needed to make appropriate health decisions” </a:t>
            </a:r>
            <a:r>
              <a:rPr lang="en-US" sz="1200" b="0" kern="1200" dirty="0" smtClean="0">
                <a:solidFill>
                  <a:schemeClr val="tx1"/>
                </a:solidFill>
                <a:effectLst/>
                <a:latin typeface="+mn-lt"/>
                <a:ea typeface="+mn-ea"/>
                <a:cs typeface="+mn-cs"/>
              </a:rPr>
              <a:t>(Selden, et al., 2000). </a:t>
            </a:r>
            <a:r>
              <a:rPr lang="en-US" b="0" dirty="0" smtClean="0"/>
              <a:t>Low </a:t>
            </a:r>
            <a:r>
              <a:rPr lang="en-US" b="0" dirty="0"/>
              <a:t>health literacy is associated with higher mortality, higher rates of hospitalization, and poor self-management skills for chronic </a:t>
            </a:r>
            <a:r>
              <a:rPr lang="en-US" b="0" dirty="0" smtClean="0"/>
              <a:t>disease (Mitchell, et al., 2012).</a:t>
            </a:r>
            <a:endParaRPr lang="en-US" sz="1200" b="0" kern="1200" dirty="0" smtClean="0">
              <a:solidFill>
                <a:schemeClr val="tx1"/>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Trends:</a:t>
            </a:r>
            <a:r>
              <a:rPr lang="en-US" sz="1200" b="0" kern="1200" dirty="0" smtClean="0">
                <a:solidFill>
                  <a:schemeClr val="tx1"/>
                </a:solidFill>
                <a:effectLst/>
                <a:latin typeface="+mn-lt"/>
                <a:ea typeface="+mn-ea"/>
                <a:cs typeface="+mn-cs"/>
              </a:rPr>
              <a:t> </a:t>
            </a:r>
            <a:r>
              <a:rPr lang="en-US" b="0" dirty="0" smtClean="0"/>
              <a:t>From 2002 to 2011, the percentage of adults who had poor communication with their health provi</a:t>
            </a:r>
            <a:r>
              <a:rPr lang="en-US" sz="1200" b="0" dirty="0" smtClean="0"/>
              <a:t>ders was slightly higher for women than for</a:t>
            </a:r>
            <a:r>
              <a:rPr lang="en-US" sz="1200" b="0" baseline="0" dirty="0" smtClean="0"/>
              <a:t> men, but in 2012 the percentages</a:t>
            </a:r>
            <a:r>
              <a:rPr lang="en-US" sz="1200" b="0" dirty="0" smtClean="0"/>
              <a:t> for men and women were the same</a:t>
            </a:r>
            <a:r>
              <a:rPr lang="en-US" sz="1200" b="0" baseline="0" dirty="0" smtClean="0"/>
              <a:t>. </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32</a:t>
            </a:fld>
            <a:endParaRPr lang="en-US"/>
          </a:p>
        </p:txBody>
      </p:sp>
      <p:pic>
        <p:nvPicPr>
          <p:cNvPr id="1026" name="Picture 2" descr="Exit Discla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4766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xit Discla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4766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it Discla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4766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xit Discla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4766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it Discla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47663"/>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xit Discla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47663"/>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30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58140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a:t>
            </a:r>
            <a:r>
              <a:rPr lang="en-US" b="1" dirty="0"/>
              <a:t>:</a:t>
            </a:r>
            <a:r>
              <a:rPr lang="en-US" b="0" dirty="0"/>
              <a:t> </a:t>
            </a:r>
            <a:endParaRPr lang="en-US" b="0" dirty="0" smtClean="0"/>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From </a:t>
            </a:r>
            <a:r>
              <a:rPr lang="en-US" b="0" dirty="0"/>
              <a:t>2002 to 2012, </a:t>
            </a:r>
            <a:r>
              <a:rPr lang="en-US" b="0" dirty="0" smtClean="0"/>
              <a:t>the percentage of women reporting poor communication with their health providers was lower for non-Hispanic White </a:t>
            </a:r>
            <a:r>
              <a:rPr lang="en-US" b="0" dirty="0"/>
              <a:t>women </a:t>
            </a:r>
            <a:r>
              <a:rPr lang="en-US" b="0" dirty="0" smtClean="0"/>
              <a:t>than for Hispanics </a:t>
            </a:r>
            <a:r>
              <a:rPr lang="en-US" b="0" dirty="0"/>
              <a:t>and </a:t>
            </a:r>
            <a:r>
              <a:rPr lang="en-US" b="0" dirty="0" smtClean="0"/>
              <a:t>non-Hispanic</a:t>
            </a:r>
            <a:r>
              <a:rPr lang="en-US" b="0" baseline="0" dirty="0" smtClean="0"/>
              <a:t> </a:t>
            </a:r>
            <a:r>
              <a:rPr lang="en-US" b="0" dirty="0" smtClean="0"/>
              <a:t>Blacks.</a:t>
            </a:r>
            <a:r>
              <a:rPr lang="en-US" b="0" dirty="0"/>
              <a:t> </a:t>
            </a:r>
            <a:endParaRPr lang="en-US" b="0" dirty="0" smtClean="0"/>
          </a:p>
          <a:p>
            <a:pPr marL="342900" lvl="2" indent="-171450">
              <a:buFont typeface="Arial" panose="020B0604020202020204" pitchFamily="34" charset="0"/>
              <a:buChar char="•"/>
            </a:pPr>
            <a:r>
              <a:rPr lang="en-US" b="0" dirty="0" smtClean="0"/>
              <a:t>From </a:t>
            </a:r>
            <a:r>
              <a:rPr lang="en-US" b="0" dirty="0"/>
              <a:t>2002 </a:t>
            </a:r>
            <a:r>
              <a:rPr lang="en-US" b="0" dirty="0" smtClean="0"/>
              <a:t>to </a:t>
            </a:r>
            <a:r>
              <a:rPr lang="en-US" b="0" dirty="0"/>
              <a:t>2012, the percentage of White </a:t>
            </a:r>
            <a:r>
              <a:rPr lang="en-US" b="0" dirty="0" smtClean="0"/>
              <a:t>women </a:t>
            </a:r>
            <a:r>
              <a:rPr lang="en-US" b="0" dirty="0"/>
              <a:t>who reported poor communication with their health providers </a:t>
            </a:r>
            <a:r>
              <a:rPr lang="en-US" b="0" dirty="0" smtClean="0"/>
              <a:t>decreased significantly from </a:t>
            </a:r>
            <a:r>
              <a:rPr lang="en-US" b="0" dirty="0"/>
              <a:t>10.3% to 6.9%.</a:t>
            </a:r>
          </a:p>
          <a:p>
            <a:pPr marL="171450" indent="-171450">
              <a:buFont typeface="Arial" panose="020B0604020202020204" pitchFamily="34" charset="0"/>
              <a:buChar char="•"/>
            </a:pP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a:t>
            </a:r>
            <a:r>
              <a:rPr lang="en-US" b="1" baseline="0" dirty="0" smtClean="0"/>
              <a:t> </a:t>
            </a:r>
          </a:p>
          <a:p>
            <a:pPr marL="342900" lvl="1" indent="-171450">
              <a:buFont typeface="Arial" panose="020B0604020202020204" pitchFamily="34" charset="0"/>
              <a:buChar char="•"/>
            </a:pPr>
            <a:r>
              <a:rPr lang="en-US" dirty="0" smtClean="0"/>
              <a:t>In all years, Hispanic women were significantly more likely than non-Hispanic Blacks and Whites to report poor communication</a:t>
            </a:r>
            <a:r>
              <a:rPr lang="en-US" baseline="0" dirty="0" smtClean="0"/>
              <a:t>.</a:t>
            </a:r>
            <a:endParaRPr lang="en-US" dirty="0" smtClean="0"/>
          </a:p>
          <a:p>
            <a:pPr marL="342900" lvl="1" indent="-171450">
              <a:buFont typeface="Arial" panose="020B0604020202020204" pitchFamily="34" charset="0"/>
              <a:buChar char="•"/>
            </a:pPr>
            <a:r>
              <a:rPr lang="en-US" dirty="0" smtClean="0"/>
              <a:t>In 10 of 11 years, non-Hispanic</a:t>
            </a:r>
            <a:r>
              <a:rPr lang="en-US" baseline="0" dirty="0" smtClean="0"/>
              <a:t> </a:t>
            </a:r>
            <a:r>
              <a:rPr lang="en-US" dirty="0" smtClean="0"/>
              <a:t>Black women were more likely than non-Hispanic White</a:t>
            </a:r>
            <a:r>
              <a:rPr lang="en-US" baseline="0" dirty="0" smtClean="0"/>
              <a:t> women</a:t>
            </a:r>
            <a:r>
              <a:rPr lang="en-US" dirty="0" smtClean="0"/>
              <a:t> to report poor communication with health providers.</a:t>
            </a:r>
          </a:p>
        </p:txBody>
      </p:sp>
      <p:sp>
        <p:nvSpPr>
          <p:cNvPr id="4" name="Slide Number Placeholder 3"/>
          <p:cNvSpPr>
            <a:spLocks noGrp="1"/>
          </p:cNvSpPr>
          <p:nvPr>
            <p:ph type="sldNum" sz="quarter" idx="10"/>
          </p:nvPr>
        </p:nvSpPr>
        <p:spPr/>
        <p:txBody>
          <a:bodyPr/>
          <a:lstStyle/>
          <a:p>
            <a:fld id="{E70E7EC0-D47B-461F-A069-1AF30F543FB1}" type="slidenum">
              <a:rPr lang="en-US" smtClean="0"/>
              <a:t>33</a:t>
            </a:fld>
            <a:endParaRPr lang="en-US"/>
          </a:p>
        </p:txBody>
      </p:sp>
    </p:spTree>
    <p:extLst>
      <p:ext uri="{BB962C8B-B14F-4D97-AF65-F5344CB8AC3E}">
        <p14:creationId xmlns:p14="http://schemas.microsoft.com/office/powerpoint/2010/main" val="858859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848" y="5410200"/>
            <a:ext cx="5608320" cy="3189295"/>
          </a:xfrm>
        </p:spPr>
        <p:txBody>
          <a:bodyPr/>
          <a:lstStyle/>
          <a:p>
            <a:pPr marL="171450" indent="-171450">
              <a:buFont typeface="Arial" panose="020B0604020202020204" pitchFamily="34" charset="0"/>
              <a:buChar char="•"/>
            </a:pPr>
            <a:r>
              <a:rPr lang="en-US" b="1" dirty="0" smtClean="0"/>
              <a:t>Importance:</a:t>
            </a:r>
          </a:p>
          <a:p>
            <a:pPr marL="342900" lvl="1" indent="-171450">
              <a:buFont typeface="Arial" panose="020B0604020202020204" pitchFamily="34" charset="0"/>
              <a:buChar char="•"/>
            </a:pPr>
            <a:r>
              <a:rPr lang="en-US" dirty="0" smtClean="0"/>
              <a:t>Language barriers in health care are associated with decreases in quality of care, safety, and patient and clinician satisfaction and contribute to health disparities, even among people with insurance. </a:t>
            </a:r>
          </a:p>
          <a:p>
            <a:pPr marL="342900" lvl="1" indent="-171450">
              <a:buFont typeface="Arial" panose="020B0604020202020204" pitchFamily="34" charset="0"/>
              <a:buChar char="•"/>
            </a:pPr>
            <a:r>
              <a:rPr lang="en-US" dirty="0" smtClean="0"/>
              <a:t>The Federal Government has issued 14 culturally and linguistically appropriate services standards (https://</a:t>
            </a:r>
            <a:r>
              <a:rPr lang="en-US" dirty="0" smtClean="0"/>
              <a:t>www.thinkculturalhealth.hhs.gov/clas). </a:t>
            </a:r>
            <a:r>
              <a:rPr lang="en-US" dirty="0" smtClean="0"/>
              <a:t>These standards, which are directed at health care organizations, are also encouraged for individual providers to improve accessibility of their practices.</a:t>
            </a:r>
          </a:p>
          <a:p>
            <a:endParaRPr lang="en-US" dirty="0" smtClean="0"/>
          </a:p>
          <a:p>
            <a:pPr marL="171450" indent="-171450">
              <a:buFont typeface="Arial" panose="020B0604020202020204" pitchFamily="34" charset="0"/>
              <a:buChar char="•"/>
            </a:pPr>
            <a:r>
              <a:rPr lang="en-US" b="1" dirty="0" smtClean="0"/>
              <a:t>Overall Rate:</a:t>
            </a:r>
            <a:r>
              <a:rPr lang="en-US" dirty="0" smtClean="0"/>
              <a:t> In 2012,</a:t>
            </a:r>
            <a:r>
              <a:rPr lang="en-US" baseline="0" dirty="0" smtClean="0"/>
              <a:t> t</a:t>
            </a:r>
            <a:r>
              <a:rPr lang="en-US" dirty="0" smtClean="0"/>
              <a:t>he overall percentage of</a:t>
            </a:r>
            <a:r>
              <a:rPr lang="en-US" baseline="0" dirty="0" smtClean="0"/>
              <a:t> a</a:t>
            </a:r>
            <a:r>
              <a:rPr lang="en-US" sz="1200" dirty="0" smtClean="0"/>
              <a:t>dults with limited English proficiency and a usual source of care (USC) who offered language assistance was 85.9%.</a:t>
            </a:r>
            <a:endParaRPr lang="en-US" dirty="0" smtClean="0"/>
          </a:p>
        </p:txBody>
      </p:sp>
      <p:sp>
        <p:nvSpPr>
          <p:cNvPr id="4" name="Slide Number Placeholder 3"/>
          <p:cNvSpPr>
            <a:spLocks noGrp="1"/>
          </p:cNvSpPr>
          <p:nvPr>
            <p:ph type="sldNum" sz="quarter" idx="10"/>
          </p:nvPr>
        </p:nvSpPr>
        <p:spPr/>
        <p:txBody>
          <a:bodyPr/>
          <a:lstStyle/>
          <a:p>
            <a:fld id="{E70E7EC0-D47B-461F-A069-1AF30F543FB1}" type="slidenum">
              <a:rPr lang="en-US" smtClean="0"/>
              <a:t>34</a:t>
            </a:fld>
            <a:endParaRPr lang="en-US"/>
          </a:p>
        </p:txBody>
      </p:sp>
    </p:spTree>
    <p:extLst>
      <p:ext uri="{BB962C8B-B14F-4D97-AF65-F5344CB8AC3E}">
        <p14:creationId xmlns:p14="http://schemas.microsoft.com/office/powerpoint/2010/main" val="1009645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35</a:t>
            </a:fld>
            <a:endParaRPr lang="en-US"/>
          </a:p>
        </p:txBody>
      </p:sp>
    </p:spTree>
    <p:extLst>
      <p:ext uri="{BB962C8B-B14F-4D97-AF65-F5344CB8AC3E}">
        <p14:creationId xmlns:p14="http://schemas.microsoft.com/office/powerpoint/2010/main" val="4139844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04800" y="5334000"/>
            <a:ext cx="6400800" cy="3429000"/>
          </a:xfrm>
        </p:spPr>
        <p:txBody>
          <a:bodyPr/>
          <a:lstStyle/>
          <a:p>
            <a:pPr marL="171450" indent="-171450">
              <a:buFont typeface="Arial" panose="020B0604020202020204" pitchFamily="34" charset="0"/>
              <a:buChar char="•"/>
            </a:pPr>
            <a:r>
              <a:rPr lang="en-US" b="1" dirty="0" smtClean="0"/>
              <a:t>Importance:</a:t>
            </a:r>
            <a:r>
              <a:rPr lang="en-US" dirty="0" smtClean="0"/>
              <a:t> </a:t>
            </a:r>
          </a:p>
          <a:p>
            <a:pPr marL="342900" lvl="1" indent="-171450">
              <a:buFont typeface="Arial" panose="020B0604020202020204" pitchFamily="34" charset="0"/>
              <a:buChar char="•"/>
            </a:pPr>
            <a:r>
              <a:rPr lang="en-US" dirty="0" smtClean="0">
                <a:effectLst/>
              </a:rPr>
              <a:t>Regardless of age, race, ethnicity, sex, class, income, or personal history, advances in asthma treatment mean that asthma control is achievable for nearly </a:t>
            </a:r>
            <a:r>
              <a:rPr lang="en-US" i="1" dirty="0" smtClean="0">
                <a:effectLst/>
              </a:rPr>
              <a:t>all</a:t>
            </a:r>
            <a:r>
              <a:rPr lang="en-US" dirty="0" smtClean="0">
                <a:effectLst/>
              </a:rPr>
              <a:t> persons with asthma, but only if clinicians and patients join together to follow the asthma guidelines (NHLBI). </a:t>
            </a:r>
          </a:p>
          <a:p>
            <a:pPr marL="342900" lvl="1" indent="-171450">
              <a:buFont typeface="Arial" panose="020B0604020202020204" pitchFamily="34" charset="0"/>
              <a:buChar char="•"/>
            </a:pPr>
            <a:r>
              <a:rPr lang="en-US" b="0" i="0" u="none" strike="noStrike" kern="1200" baseline="0" dirty="0" smtClean="0">
                <a:solidFill>
                  <a:schemeClr val="tx1"/>
                </a:solidFill>
                <a:latin typeface="+mn-lt"/>
                <a:ea typeface="+mn-ea"/>
                <a:cs typeface="+mn-cs"/>
              </a:rPr>
              <a:t>People with asthma need proper medical care to manage their disease. When their asthma is controlled with routine care and education, they are less likely to visit emergency departments and urgent care facilities for asthma-related treatments (CDC). </a:t>
            </a:r>
          </a:p>
          <a:p>
            <a:pPr marL="342900" lvl="1" indent="-171450">
              <a:buFont typeface="Arial" panose="020B0604020202020204" pitchFamily="34" charset="0"/>
              <a:buChar char="•"/>
            </a:pPr>
            <a:r>
              <a:rPr lang="en-US" b="0" i="0" u="none" strike="noStrike" kern="1200" baseline="0" dirty="0" smtClean="0">
                <a:solidFill>
                  <a:schemeClr val="tx1"/>
                </a:solidFill>
                <a:latin typeface="+mn-lt"/>
                <a:ea typeface="+mn-ea"/>
                <a:cs typeface="+mn-cs"/>
              </a:rPr>
              <a:t>In 2013, asthma prevalence was 6.2% among males and 8.3% among females (CDC).</a:t>
            </a:r>
            <a:endParaRPr lang="en-US" dirty="0" smtClean="0"/>
          </a:p>
          <a:p>
            <a:pPr marL="171450" indent="-171450">
              <a:buFont typeface="Arial" panose="020B0604020202020204" pitchFamily="34" charset="0"/>
              <a:buChar char="•"/>
            </a:pPr>
            <a:r>
              <a:rPr lang="en-US" b="1" dirty="0" smtClean="0"/>
              <a:t>Trends:</a:t>
            </a:r>
            <a:r>
              <a:rPr lang="en-US" dirty="0" smtClean="0"/>
              <a:t> </a:t>
            </a:r>
          </a:p>
          <a:p>
            <a:pPr marL="342900" lvl="1" indent="-171450">
              <a:buFont typeface="Arial" panose="020B0604020202020204" pitchFamily="34" charset="0"/>
              <a:buChar char="•"/>
            </a:pPr>
            <a:r>
              <a:rPr lang="en-US" dirty="0" smtClean="0"/>
              <a:t>From 2008 to 2011, the overall rate of emergency department visits for asthma increased from 578 to 582 per 100,000 population. </a:t>
            </a:r>
          </a:p>
          <a:p>
            <a:pPr marL="342900" lvl="1" indent="-171450">
              <a:buFont typeface="Arial" panose="020B0604020202020204" pitchFamily="34" charset="0"/>
              <a:buChar char="•"/>
            </a:pPr>
            <a:r>
              <a:rPr lang="en-US" dirty="0" smtClean="0"/>
              <a:t>Rates of emergency department visits for asthma among women decreased from 739.3 to</a:t>
            </a:r>
            <a:r>
              <a:rPr lang="en-US" baseline="0" dirty="0" smtClean="0"/>
              <a:t> 730.6 and among men increased from 419.1 to 435.6 per 100,000 population. </a:t>
            </a:r>
          </a:p>
          <a:p>
            <a:pPr marL="342900" lvl="1" indent="-171450">
              <a:buFont typeface="Arial" panose="020B0604020202020204" pitchFamily="34" charset="0"/>
              <a:buChar char="•"/>
            </a:pPr>
            <a:r>
              <a:rPr lang="en-US" baseline="0" dirty="0" smtClean="0"/>
              <a:t>None of </a:t>
            </a:r>
            <a:r>
              <a:rPr lang="en-US" dirty="0" smtClean="0"/>
              <a:t>these changes were statistically significant.</a:t>
            </a:r>
          </a:p>
          <a:p>
            <a:pPr marL="171450" indent="-171450">
              <a:buFont typeface="Arial" panose="020B0604020202020204" pitchFamily="34" charset="0"/>
              <a:buChar char="•"/>
            </a:pPr>
            <a:r>
              <a:rPr lang="en-US" b="1" baseline="0" dirty="0" smtClean="0"/>
              <a:t>Groups With Disparities: </a:t>
            </a:r>
          </a:p>
          <a:p>
            <a:pPr marL="342900" indent="-171450">
              <a:buFont typeface="Arial" panose="020B0604020202020204" pitchFamily="34" charset="0"/>
              <a:buChar char="•"/>
            </a:pPr>
            <a:r>
              <a:rPr lang="en-US" baseline="0" dirty="0" smtClean="0"/>
              <a:t>In all years, women were much more likely (more than 1.5 times) to have an emergency department visit for asthma than men.</a:t>
            </a:r>
          </a:p>
          <a:p>
            <a:pPr marL="342900" indent="-171450">
              <a:buFont typeface="Arial" panose="020B0604020202020204" pitchFamily="34" charset="0"/>
              <a:buChar char="•"/>
            </a:pPr>
            <a:r>
              <a:rPr lang="en-US" dirty="0" smtClean="0"/>
              <a:t>The gap between men and women grew smaller, indicating improvement.</a:t>
            </a:r>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36</a:t>
            </a:fld>
            <a:endParaRPr lang="en-US"/>
          </a:p>
        </p:txBody>
      </p:sp>
    </p:spTree>
    <p:extLst>
      <p:ext uri="{BB962C8B-B14F-4D97-AF65-F5344CB8AC3E}">
        <p14:creationId xmlns:p14="http://schemas.microsoft.com/office/powerpoint/2010/main" val="582933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b="1" dirty="0" smtClean="0"/>
              <a:t>:</a:t>
            </a:r>
            <a:r>
              <a:rPr lang="en-US" dirty="0" smtClean="0"/>
              <a:t> </a:t>
            </a:r>
            <a:r>
              <a:rPr lang="en-US" sz="1200" b="0" i="0" u="none" strike="noStrike" kern="1200" baseline="0" dirty="0" smtClean="0">
                <a:solidFill>
                  <a:schemeClr val="tx1"/>
                </a:solidFill>
                <a:latin typeface="+mn-lt"/>
                <a:ea typeface="+mn-ea"/>
                <a:cs typeface="+mn-cs"/>
              </a:rPr>
              <a:t>Hospitalization is expensive. Preventing avoidable hospitalizations could reduce health care costs. Not all hospitalizations that the AHRQ Prevention Quality Indicators (PQIs) track are preventable. But ambulatory care-sensitive conditions are those for which good outpatient care can prevent the need for hospitalization or for which early intervention can prevent complications or more severe disease. The AHRQ PQIs track these conditions using hospital discharge data.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Trends: </a:t>
            </a:r>
            <a:r>
              <a:rPr lang="en-US" dirty="0" smtClean="0"/>
              <a:t>From 2005 to 2012, overall </a:t>
            </a:r>
            <a:r>
              <a:rPr lang="en-US" dirty="0"/>
              <a:t>rates for potentially avoidable </a:t>
            </a:r>
            <a:r>
              <a:rPr lang="en-US" dirty="0" smtClean="0"/>
              <a:t>hospitalizations </a:t>
            </a:r>
            <a:r>
              <a:rPr lang="en-US" dirty="0"/>
              <a:t>for </a:t>
            </a:r>
            <a:r>
              <a:rPr lang="en-US" dirty="0" smtClean="0"/>
              <a:t>all </a:t>
            </a:r>
            <a:r>
              <a:rPr lang="en-US" dirty="0"/>
              <a:t>conditions improved </a:t>
            </a:r>
            <a:r>
              <a:rPr lang="en-US" dirty="0" smtClean="0"/>
              <a:t>from 1,941 to 1,582 per 100,000 population. Rates improved among men and women.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baseline="0" dirty="0" smtClean="0"/>
              <a:t>Groups With Disparities</a:t>
            </a:r>
            <a:r>
              <a:rPr lang="en-US" b="0" baseline="0" dirty="0" smtClean="0"/>
              <a:t>:</a:t>
            </a:r>
            <a:endParaRPr lang="en-US" baseline="0" dirty="0" smtClean="0"/>
          </a:p>
          <a:p>
            <a:pPr marL="342900" lvl="1" indent="-171450">
              <a:buFont typeface="Arial" panose="020B0604020202020204" pitchFamily="34" charset="0"/>
              <a:buChar char="•"/>
            </a:pPr>
            <a:r>
              <a:rPr lang="en-US" dirty="0" smtClean="0"/>
              <a:t>I</a:t>
            </a:r>
            <a:r>
              <a:rPr lang="en-US" baseline="0" dirty="0" smtClean="0"/>
              <a:t>n all years, there were no statistically significant differences </a:t>
            </a:r>
            <a:r>
              <a:rPr lang="en-US" dirty="0" smtClean="0"/>
              <a:t>between men and women. </a:t>
            </a:r>
          </a:p>
          <a:p>
            <a:pPr marL="342900" lvl="1" indent="-171450">
              <a:buFont typeface="Arial" panose="020B0604020202020204" pitchFamily="34" charset="0"/>
              <a:buChar char="•"/>
            </a:pPr>
            <a:r>
              <a:rPr lang="en-US" dirty="0"/>
              <a:t>In 2012, </a:t>
            </a:r>
            <a:r>
              <a:rPr lang="en-US" dirty="0" smtClean="0"/>
              <a:t>Asian and Pacific Islander (API) women were </a:t>
            </a:r>
            <a:r>
              <a:rPr lang="en-US" dirty="0"/>
              <a:t>less likely than White </a:t>
            </a:r>
            <a:r>
              <a:rPr lang="en-US" dirty="0" smtClean="0"/>
              <a:t>women to </a:t>
            </a:r>
            <a:r>
              <a:rPr lang="en-US" dirty="0"/>
              <a:t>have potentially avoidable </a:t>
            </a:r>
            <a:r>
              <a:rPr lang="en-US" dirty="0" smtClean="0"/>
              <a:t>hospitalizations (615.9 </a:t>
            </a:r>
            <a:r>
              <a:rPr lang="en-US" dirty="0"/>
              <a:t>compared with </a:t>
            </a:r>
            <a:r>
              <a:rPr lang="en-US" dirty="0" smtClean="0"/>
              <a:t>1,401.8 </a:t>
            </a:r>
            <a:r>
              <a:rPr lang="en-US" dirty="0"/>
              <a:t>per 1000,000 population). Black </a:t>
            </a:r>
            <a:r>
              <a:rPr lang="en-US" dirty="0" smtClean="0"/>
              <a:t>women were </a:t>
            </a:r>
            <a:r>
              <a:rPr lang="en-US" dirty="0"/>
              <a:t>more likely than White </a:t>
            </a:r>
            <a:r>
              <a:rPr lang="en-US" dirty="0" smtClean="0"/>
              <a:t>women to </a:t>
            </a:r>
            <a:r>
              <a:rPr lang="en-US" dirty="0"/>
              <a:t>have potentially avoidable </a:t>
            </a:r>
            <a:r>
              <a:rPr lang="en-US" dirty="0" smtClean="0"/>
              <a:t>hospitalizations (2,653.9 </a:t>
            </a:r>
            <a:r>
              <a:rPr lang="en-US" dirty="0"/>
              <a:t>compared with </a:t>
            </a:r>
            <a:r>
              <a:rPr lang="en-US" dirty="0" smtClean="0"/>
              <a:t>1,401.8 </a:t>
            </a:r>
            <a:r>
              <a:rPr lang="en-US" dirty="0"/>
              <a:t>per 1000,000 population).</a:t>
            </a:r>
          </a:p>
          <a:p>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37</a:t>
            </a:fld>
            <a:endParaRPr lang="en-US"/>
          </a:p>
        </p:txBody>
      </p:sp>
    </p:spTree>
    <p:extLst>
      <p:ext uri="{BB962C8B-B14F-4D97-AF65-F5344CB8AC3E}">
        <p14:creationId xmlns:p14="http://schemas.microsoft.com/office/powerpoint/2010/main" val="2674064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04800" y="5334000"/>
            <a:ext cx="6400800" cy="358140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a:t>
            </a:r>
            <a:r>
              <a:rPr lang="en-US" dirty="0" smtClean="0"/>
              <a:t> </a:t>
            </a:r>
            <a:r>
              <a:rPr lang="en-US" sz="1200" b="0" i="0" u="none" strike="noStrike" kern="1200" baseline="0" dirty="0" smtClean="0">
                <a:solidFill>
                  <a:schemeClr val="tx1"/>
                </a:solidFill>
                <a:latin typeface="+mn-lt"/>
                <a:ea typeface="+mn-ea"/>
                <a:cs typeface="+mn-cs"/>
              </a:rPr>
              <a:t>Hospitalization is expensive. Preventing avoidable hospitalizations could reduce health care cost. Not all hospitalizations that the AHRQ PQIs track are preventable. But ambulatory care-sensitive conditions are those for which good outpatient care can prevent the need for hospitalization or for which early intervention can prevent complications or more severe disease. The AHRQ PQIs track these conditions using hospital discharge data. Hospitalizations for chronic conditions include diabetes and congestive heart failure. </a:t>
            </a:r>
          </a:p>
          <a:p>
            <a:pPr marL="171450" indent="-171450">
              <a:buFont typeface="Arial" panose="020B0604020202020204" pitchFamily="34" charset="0"/>
              <a:buChar char="•"/>
            </a:pPr>
            <a:r>
              <a:rPr lang="en-US" b="1" dirty="0" smtClean="0"/>
              <a:t>Trends:</a:t>
            </a:r>
            <a:r>
              <a:rPr lang="en-US" dirty="0" smtClean="0"/>
              <a:t> From 2005 to 2012</a:t>
            </a:r>
            <a:r>
              <a:rPr lang="en-US" dirty="0"/>
              <a:t>, overall rates </a:t>
            </a:r>
            <a:r>
              <a:rPr lang="en-US" dirty="0" smtClean="0"/>
              <a:t>of potentially avoidable hospitalizations for chronic conditions improved from 1,118 </a:t>
            </a:r>
            <a:r>
              <a:rPr lang="en-US" dirty="0"/>
              <a:t>to </a:t>
            </a:r>
            <a:r>
              <a:rPr lang="en-US" dirty="0" smtClean="0"/>
              <a:t>961 </a:t>
            </a:r>
            <a:r>
              <a:rPr lang="en-US" dirty="0"/>
              <a:t>per 100,000 population</a:t>
            </a:r>
            <a:r>
              <a:rPr lang="en-US" dirty="0" smtClean="0"/>
              <a:t>. The rates improved among both men and women. </a:t>
            </a:r>
            <a:endParaRPr lang="en-US" dirty="0"/>
          </a:p>
          <a:p>
            <a:pPr marL="171450" indent="-171450">
              <a:buFont typeface="Arial" panose="020B0604020202020204" pitchFamily="34" charset="0"/>
              <a:buChar char="•"/>
            </a:pPr>
            <a:r>
              <a:rPr lang="en-US" b="1" baseline="0" dirty="0" smtClean="0"/>
              <a:t>Groups With Disparities:</a:t>
            </a:r>
          </a:p>
          <a:p>
            <a:pPr marL="342900" lvl="1" indent="-171450">
              <a:buFont typeface="Arial" panose="020B0604020202020204" pitchFamily="34" charset="0"/>
              <a:buChar char="•"/>
            </a:pPr>
            <a:r>
              <a:rPr lang="en-US" dirty="0" smtClean="0"/>
              <a:t>In </a:t>
            </a:r>
            <a:r>
              <a:rPr lang="en-US" dirty="0"/>
              <a:t>all </a:t>
            </a:r>
            <a:r>
              <a:rPr lang="en-US" dirty="0" smtClean="0"/>
              <a:t>years, there </a:t>
            </a:r>
            <a:r>
              <a:rPr lang="en-US" dirty="0"/>
              <a:t>were no statistically significant differences </a:t>
            </a:r>
            <a:r>
              <a:rPr lang="en-US" dirty="0" smtClean="0"/>
              <a:t>between men and women in </a:t>
            </a:r>
            <a:r>
              <a:rPr lang="en-US" dirty="0"/>
              <a:t>the rate </a:t>
            </a:r>
            <a:r>
              <a:rPr lang="en-US" dirty="0" smtClean="0"/>
              <a:t>of </a:t>
            </a:r>
            <a:r>
              <a:rPr lang="en-US" dirty="0"/>
              <a:t>potentially avoidable hospitalization for </a:t>
            </a:r>
            <a:r>
              <a:rPr lang="en-US" dirty="0" smtClean="0"/>
              <a:t>chronic conditions. </a:t>
            </a:r>
          </a:p>
          <a:p>
            <a:pPr marL="342900" lvl="1" indent="-171450">
              <a:buFont typeface="Arial" panose="020B0604020202020204" pitchFamily="34" charset="0"/>
              <a:buChar char="•"/>
            </a:pPr>
            <a:r>
              <a:rPr lang="en-US" dirty="0" smtClean="0"/>
              <a:t>In 2012, API women were less likely than White women to </a:t>
            </a:r>
            <a:r>
              <a:rPr lang="en-US" dirty="0"/>
              <a:t>have </a:t>
            </a:r>
            <a:r>
              <a:rPr lang="en-US" dirty="0" smtClean="0"/>
              <a:t>potentially </a:t>
            </a:r>
            <a:r>
              <a:rPr lang="en-US" dirty="0"/>
              <a:t>avoidable </a:t>
            </a:r>
            <a:r>
              <a:rPr lang="en-US" dirty="0" smtClean="0"/>
              <a:t>hospitalizations </a:t>
            </a:r>
            <a:r>
              <a:rPr lang="en-US" dirty="0"/>
              <a:t>for chronic </a:t>
            </a:r>
            <a:r>
              <a:rPr lang="en-US" dirty="0" smtClean="0"/>
              <a:t>conditions (338.9 compared with 766.3 per 100,000 population). Black women were more likely than White women to have potentially avoidable </a:t>
            </a:r>
            <a:r>
              <a:rPr lang="en-US" dirty="0"/>
              <a:t>hospitalization for chronic </a:t>
            </a:r>
            <a:r>
              <a:rPr lang="en-US" dirty="0" smtClean="0"/>
              <a:t>conditions (1,926.9 compared </a:t>
            </a:r>
            <a:r>
              <a:rPr lang="en-US" dirty="0"/>
              <a:t>with 766.3 per </a:t>
            </a:r>
            <a:r>
              <a:rPr lang="en-US" dirty="0" smtClean="0"/>
              <a:t>100,000 </a:t>
            </a:r>
            <a:r>
              <a:rPr lang="en-US" dirty="0"/>
              <a:t>population</a:t>
            </a:r>
            <a:r>
              <a:rPr lang="en-US" dirty="0" smtClean="0"/>
              <a:t>).</a:t>
            </a:r>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38</a:t>
            </a:fld>
            <a:endParaRPr lang="en-US"/>
          </a:p>
        </p:txBody>
      </p:sp>
    </p:spTree>
    <p:extLst>
      <p:ext uri="{BB962C8B-B14F-4D97-AF65-F5344CB8AC3E}">
        <p14:creationId xmlns:p14="http://schemas.microsoft.com/office/powerpoint/2010/main" val="1010472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a:t>
            </a:r>
            <a:r>
              <a:rPr lang="en-US" b="1" dirty="0" smtClean="0"/>
              <a:t>:</a:t>
            </a:r>
            <a:r>
              <a:rPr lang="en-US" dirty="0" smtClean="0"/>
              <a:t> </a:t>
            </a:r>
            <a:r>
              <a:rPr lang="en-US" b="0" dirty="0" smtClean="0">
                <a:effectLst/>
              </a:rPr>
              <a:t>About 70 million </a:t>
            </a:r>
            <a:r>
              <a:rPr lang="en-US" dirty="0" smtClean="0">
                <a:effectLst/>
              </a:rPr>
              <a:t>American adults (29%) have high blood pressure (</a:t>
            </a:r>
            <a:r>
              <a:rPr lang="en-US" dirty="0" err="1" smtClean="0">
                <a:effectLst/>
              </a:rPr>
              <a:t>Nwankwo</a:t>
            </a:r>
            <a:r>
              <a:rPr lang="en-US" dirty="0" smtClean="0">
                <a:effectLst/>
              </a:rPr>
              <a:t>, et al., 2013). High blood pressure costs the Nation </a:t>
            </a:r>
            <a:r>
              <a:rPr lang="en-US" b="0" dirty="0" smtClean="0">
                <a:effectLst/>
              </a:rPr>
              <a:t>$46 billion each year. </a:t>
            </a:r>
            <a:r>
              <a:rPr lang="en-US" dirty="0" smtClean="0">
                <a:effectLst/>
              </a:rPr>
              <a:t>This total includes the cost of health care services, medications to treat high blood pressure, and missed days of work. For people age 65 and over, high blood pressure affects more women than men (</a:t>
            </a:r>
            <a:r>
              <a:rPr lang="en-US" dirty="0" err="1" smtClean="0">
                <a:effectLst/>
              </a:rPr>
              <a:t>Mozzafarian</a:t>
            </a:r>
            <a:r>
              <a:rPr lang="en-US" dirty="0" smtClean="0">
                <a:effectLst/>
              </a:rPr>
              <a:t>, et al., 2015).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b="1" dirty="0"/>
              <a:t>Trends: </a:t>
            </a:r>
            <a:endParaRPr lang="en-US" b="1" dirty="0" smtClean="0"/>
          </a:p>
          <a:p>
            <a:pPr marL="342900" lvl="1" indent="-171450">
              <a:buFont typeface="Arial" panose="020B0604020202020204" pitchFamily="34" charset="0"/>
              <a:buChar char="•"/>
            </a:pPr>
            <a:r>
              <a:rPr lang="en-US" dirty="0" smtClean="0"/>
              <a:t>From </a:t>
            </a:r>
            <a:r>
              <a:rPr lang="en-US" b="0" dirty="0" smtClean="0"/>
              <a:t>2007 to 2012</a:t>
            </a:r>
            <a:r>
              <a:rPr lang="en-US" dirty="0"/>
              <a:t>, </a:t>
            </a:r>
            <a:r>
              <a:rPr lang="en-US" dirty="0" smtClean="0"/>
              <a:t>the overall rate of admissions with hypertension improved </a:t>
            </a:r>
            <a:r>
              <a:rPr lang="en-US" dirty="0"/>
              <a:t>from </a:t>
            </a:r>
            <a:r>
              <a:rPr lang="en-US" dirty="0" smtClean="0"/>
              <a:t>63.4 </a:t>
            </a:r>
            <a:r>
              <a:rPr lang="en-US" dirty="0"/>
              <a:t>to </a:t>
            </a:r>
            <a:r>
              <a:rPr lang="en-US" dirty="0" smtClean="0"/>
              <a:t>60.1 </a:t>
            </a:r>
            <a:r>
              <a:rPr lang="en-US" dirty="0"/>
              <a:t>per 100,000 population</a:t>
            </a:r>
            <a:r>
              <a:rPr lang="en-US" dirty="0" smtClean="0"/>
              <a:t>. </a:t>
            </a:r>
          </a:p>
          <a:p>
            <a:pPr marL="342900" lvl="1" indent="-171450">
              <a:buFont typeface="Arial" panose="020B0604020202020204" pitchFamily="34" charset="0"/>
              <a:buChar char="•"/>
            </a:pPr>
            <a:r>
              <a:rPr lang="en-US" dirty="0" smtClean="0"/>
              <a:t>During this time, the rate worsened </a:t>
            </a:r>
            <a:r>
              <a:rPr lang="en-US" dirty="0"/>
              <a:t>among </a:t>
            </a:r>
            <a:r>
              <a:rPr lang="en-US" dirty="0" smtClean="0"/>
              <a:t>men, but there were no statistically significant changes among women.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Groups With Disparities:</a:t>
            </a:r>
          </a:p>
          <a:p>
            <a:pPr marL="342900" lvl="1" indent="-171450">
              <a:buFont typeface="Arial" panose="020B0604020202020204" pitchFamily="34" charset="0"/>
              <a:buChar char="•"/>
            </a:pPr>
            <a:r>
              <a:rPr lang="en-US" dirty="0" smtClean="0"/>
              <a:t>In </a:t>
            </a:r>
            <a:r>
              <a:rPr lang="en-US" dirty="0"/>
              <a:t>2012, </a:t>
            </a:r>
            <a:r>
              <a:rPr lang="en-US" dirty="0" smtClean="0"/>
              <a:t>overall, women </a:t>
            </a:r>
            <a:r>
              <a:rPr lang="en-US" dirty="0"/>
              <a:t>had higher rates </a:t>
            </a:r>
            <a:r>
              <a:rPr lang="en-US" dirty="0" smtClean="0"/>
              <a:t>of admissions </a:t>
            </a:r>
            <a:r>
              <a:rPr lang="en-US" dirty="0"/>
              <a:t>with hypertension</a:t>
            </a:r>
            <a:r>
              <a:rPr lang="en-US" dirty="0" smtClean="0"/>
              <a:t> </a:t>
            </a:r>
            <a:r>
              <a:rPr lang="en-US" dirty="0"/>
              <a:t>than </a:t>
            </a:r>
            <a:r>
              <a:rPr lang="en-US" dirty="0" smtClean="0"/>
              <a:t>men. </a:t>
            </a:r>
          </a:p>
          <a:p>
            <a:pPr marL="342900" lvl="1" indent="-171450">
              <a:buFont typeface="Arial" panose="020B0604020202020204" pitchFamily="34" charset="0"/>
              <a:buChar char="•"/>
            </a:pPr>
            <a:r>
              <a:rPr lang="en-US" dirty="0" smtClean="0"/>
              <a:t>In 2012,</a:t>
            </a:r>
            <a:r>
              <a:rPr lang="en-US" baseline="0" dirty="0" smtClean="0"/>
              <a:t> the r</a:t>
            </a:r>
            <a:r>
              <a:rPr lang="en-US" dirty="0" smtClean="0"/>
              <a:t>ate of admissions with hypertension for Black women was more than five times</a:t>
            </a:r>
            <a:r>
              <a:rPr lang="en-US" b="1" dirty="0" smtClean="0"/>
              <a:t> </a:t>
            </a:r>
            <a:r>
              <a:rPr lang="en-US" dirty="0" smtClean="0"/>
              <a:t>the rate for White women.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39</a:t>
            </a:fld>
            <a:endParaRPr lang="en-US"/>
          </a:p>
        </p:txBody>
      </p:sp>
    </p:spTree>
    <p:extLst>
      <p:ext uri="{BB962C8B-B14F-4D97-AF65-F5344CB8AC3E}">
        <p14:creationId xmlns:p14="http://schemas.microsoft.com/office/powerpoint/2010/main" val="214251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4</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b="1" dirty="0" smtClean="0"/>
              <a:t>:</a:t>
            </a:r>
            <a:r>
              <a:rPr lang="en-US" dirty="0" smtClean="0"/>
              <a:t> According</a:t>
            </a:r>
            <a:r>
              <a:rPr lang="en-US" baseline="0" dirty="0" smtClean="0"/>
              <a:t> to the American Lung Association (2013), m</a:t>
            </a:r>
            <a:r>
              <a:rPr lang="en-US" dirty="0" smtClean="0"/>
              <a:t>ore than 7 million women in the United States live with chronic obstructive pulmonary disease (COPD). Millions more have the disease but are undiagnosed, possibly due to the common misdiagnosis of asthma for female COPD patients. In fact, the number of deaths among women from COPD has increased fourfold over the past three decades and, since 2000, more women than men in this country have died of the disease.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Trends:</a:t>
            </a:r>
            <a:r>
              <a:rPr lang="en-US" dirty="0"/>
              <a:t> From </a:t>
            </a:r>
            <a:r>
              <a:rPr lang="en-US" dirty="0" smtClean="0"/>
              <a:t>2005 to 2012</a:t>
            </a:r>
            <a:r>
              <a:rPr lang="en-US" dirty="0"/>
              <a:t>, </a:t>
            </a:r>
            <a:r>
              <a:rPr lang="en-US" dirty="0" smtClean="0"/>
              <a:t>there were </a:t>
            </a:r>
            <a:r>
              <a:rPr lang="en-US" dirty="0"/>
              <a:t>no statistically significant changes </a:t>
            </a:r>
            <a:r>
              <a:rPr lang="en-US" dirty="0" smtClean="0"/>
              <a:t>overall among women or men in the rate of admissions with COPD.</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smtClean="0"/>
              <a:t>Groups With Disparities: </a:t>
            </a:r>
          </a:p>
          <a:p>
            <a:pPr marL="342900" lvl="1" indent="-171450">
              <a:buFont typeface="Arial" panose="020B0604020202020204" pitchFamily="34" charset="0"/>
              <a:buChar char="•"/>
            </a:pPr>
            <a:r>
              <a:rPr lang="en-US" dirty="0" smtClean="0"/>
              <a:t>In all years, women </a:t>
            </a:r>
            <a:r>
              <a:rPr lang="en-US" dirty="0"/>
              <a:t>had higher rates of </a:t>
            </a:r>
            <a:r>
              <a:rPr lang="en-US" dirty="0" smtClean="0"/>
              <a:t>admissions </a:t>
            </a:r>
            <a:r>
              <a:rPr lang="en-US" dirty="0"/>
              <a:t>with </a:t>
            </a:r>
            <a:r>
              <a:rPr lang="en-US" dirty="0" smtClean="0"/>
              <a:t>COPD </a:t>
            </a:r>
            <a:r>
              <a:rPr lang="en-US" dirty="0"/>
              <a:t>than </a:t>
            </a:r>
            <a:r>
              <a:rPr lang="en-US" dirty="0" smtClean="0"/>
              <a:t>men. </a:t>
            </a:r>
          </a:p>
          <a:p>
            <a:pPr marL="342900" lvl="1" indent="-171450">
              <a:buFont typeface="Arial" panose="020B0604020202020204" pitchFamily="34" charset="0"/>
              <a:buChar char="•"/>
            </a:pPr>
            <a:r>
              <a:rPr lang="en-US" b="0" dirty="0" smtClean="0"/>
              <a:t>In 2012, rates of admission with COPD </a:t>
            </a:r>
            <a:r>
              <a:rPr lang="en-US" dirty="0" smtClean="0"/>
              <a:t>per 100,000 population </a:t>
            </a:r>
            <a:r>
              <a:rPr lang="en-US" b="0" dirty="0" smtClean="0"/>
              <a:t>were significantly</a:t>
            </a:r>
            <a:r>
              <a:rPr lang="en-US" b="0" baseline="0" dirty="0" smtClean="0"/>
              <a:t> lower for </a:t>
            </a:r>
            <a:r>
              <a:rPr lang="en-US" dirty="0" smtClean="0"/>
              <a:t>API (139.9) and Hispanic women (424.9) than White women (512.8). </a:t>
            </a:r>
            <a:endParaRPr lang="en-US" dirty="0"/>
          </a:p>
          <a:p>
            <a:pPr marL="342900" lvl="1" indent="-171450">
              <a:buFont typeface="Arial" panose="020B0604020202020204" pitchFamily="34" charset="0"/>
              <a:buChar char="•"/>
            </a:pPr>
            <a:r>
              <a:rPr lang="en-US" dirty="0" smtClean="0"/>
              <a:t>The rate </a:t>
            </a:r>
            <a:r>
              <a:rPr lang="en-US" dirty="0"/>
              <a:t>of admissions with </a:t>
            </a:r>
            <a:r>
              <a:rPr lang="en-US" dirty="0" smtClean="0"/>
              <a:t>COPD for </a:t>
            </a:r>
            <a:r>
              <a:rPr lang="en-US" dirty="0"/>
              <a:t>Black females was </a:t>
            </a:r>
            <a:r>
              <a:rPr lang="en-US" dirty="0" smtClean="0"/>
              <a:t>nearly twice </a:t>
            </a:r>
            <a:r>
              <a:rPr lang="en-US" dirty="0"/>
              <a:t>the rate of White females.</a:t>
            </a:r>
          </a:p>
          <a:p>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40</a:t>
            </a:fld>
            <a:endParaRPr lang="en-US"/>
          </a:p>
        </p:txBody>
      </p:sp>
    </p:spTree>
    <p:extLst>
      <p:ext uri="{BB962C8B-B14F-4D97-AF65-F5344CB8AC3E}">
        <p14:creationId xmlns:p14="http://schemas.microsoft.com/office/powerpoint/2010/main" val="4182044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410200"/>
            <a:ext cx="5608320" cy="3189295"/>
          </a:xfrm>
        </p:spPr>
        <p:txBody>
          <a:bodyPr/>
          <a:lstStyle/>
          <a:p>
            <a:pPr marL="171450" indent="-171450">
              <a:buFont typeface="Arial" panose="020B0604020202020204" pitchFamily="34" charset="0"/>
              <a:buChar char="•"/>
            </a:pPr>
            <a:r>
              <a:rPr lang="en-US" b="1" dirty="0"/>
              <a:t>Importance</a:t>
            </a:r>
            <a:r>
              <a:rPr lang="en-US" b="1" dirty="0" smtClean="0"/>
              <a:t>: </a:t>
            </a:r>
            <a:r>
              <a:rPr lang="en-US" sz="1200" b="0" i="0" u="none" strike="noStrike" kern="1200" baseline="0" dirty="0" smtClean="0">
                <a:solidFill>
                  <a:schemeClr val="tx1"/>
                </a:solidFill>
                <a:latin typeface="+mn-lt"/>
                <a:ea typeface="+mn-ea"/>
                <a:cs typeface="+mn-cs"/>
              </a:rPr>
              <a:t>An estimated one in three individuals has suffered from a mental health or substance abuse condition within the last 12 months, yet the community treatment system to support services for these individuals is regarded by the Institute of Medicine as ineffective (Owens, et al., 2010). In 2011, about 609,000 of the 1.84 million admissions (33.1%) to substance abuse treatment were female, and 1.23 million were male (66.9%). However, s</a:t>
            </a:r>
            <a:r>
              <a:rPr lang="en-US" dirty="0" smtClean="0"/>
              <a:t>pecific </a:t>
            </a:r>
            <a:r>
              <a:rPr lang="en-US" dirty="0"/>
              <a:t>types of mental disorders vary by sex. For instance, women are more likely than men to experience an anxiety or mood disorder, such as depression, while men are more likely to experience an </a:t>
            </a:r>
            <a:r>
              <a:rPr lang="en-US" dirty="0" smtClean="0"/>
              <a:t>impulse control </a:t>
            </a:r>
            <a:r>
              <a:rPr lang="en-US" dirty="0"/>
              <a:t>or substance use </a:t>
            </a:r>
            <a:r>
              <a:rPr lang="en-US" dirty="0" smtClean="0"/>
              <a:t>disorder (HRSA, 2013).</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Trends</a:t>
            </a:r>
            <a:r>
              <a:rPr lang="en-US" b="1" dirty="0" smtClean="0"/>
              <a:t>: </a:t>
            </a:r>
            <a:r>
              <a:rPr lang="en-US" dirty="0" smtClean="0"/>
              <a:t>From 2007 to 2011, the rates of emergency department visits with a principal diagnosis related to mental health, alcohol, or substance abuse worsened overall and for both males and females.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Groups With Disparities: </a:t>
            </a:r>
            <a:r>
              <a:rPr lang="en-US" dirty="0" smtClean="0"/>
              <a:t>In all years, females were less likely to have </a:t>
            </a:r>
            <a:r>
              <a:rPr lang="en-US" dirty="0"/>
              <a:t>an </a:t>
            </a:r>
            <a:r>
              <a:rPr lang="en-US" dirty="0" smtClean="0"/>
              <a:t>emergency </a:t>
            </a:r>
            <a:r>
              <a:rPr lang="en-US" dirty="0"/>
              <a:t>department </a:t>
            </a:r>
            <a:r>
              <a:rPr lang="en-US" dirty="0" smtClean="0"/>
              <a:t>visit </a:t>
            </a:r>
            <a:r>
              <a:rPr lang="en-US" dirty="0"/>
              <a:t>with a principal diagnosis </a:t>
            </a:r>
            <a:r>
              <a:rPr lang="en-US" dirty="0" smtClean="0"/>
              <a:t>related to </a:t>
            </a:r>
            <a:r>
              <a:rPr lang="en-US" dirty="0"/>
              <a:t>mental health, </a:t>
            </a:r>
            <a:r>
              <a:rPr lang="en-US" dirty="0" smtClean="0"/>
              <a:t>alcohol, </a:t>
            </a:r>
            <a:r>
              <a:rPr lang="en-US" dirty="0"/>
              <a:t>or substance </a:t>
            </a:r>
            <a:r>
              <a:rPr lang="en-US" dirty="0" smtClean="0"/>
              <a:t>abuse compared with males.</a:t>
            </a:r>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41</a:t>
            </a:fld>
            <a:endParaRPr lang="en-US"/>
          </a:p>
        </p:txBody>
      </p:sp>
    </p:spTree>
    <p:extLst>
      <p:ext uri="{BB962C8B-B14F-4D97-AF65-F5344CB8AC3E}">
        <p14:creationId xmlns:p14="http://schemas.microsoft.com/office/powerpoint/2010/main" val="119521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42</a:t>
            </a:fld>
            <a:endParaRPr lang="en-US"/>
          </a:p>
        </p:txBody>
      </p:sp>
    </p:spTree>
    <p:extLst>
      <p:ext uri="{BB962C8B-B14F-4D97-AF65-F5344CB8AC3E}">
        <p14:creationId xmlns:p14="http://schemas.microsoft.com/office/powerpoint/2010/main" val="1450784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334000"/>
            <a:ext cx="5608320" cy="3265495"/>
          </a:xfrm>
        </p:spPr>
        <p:txBody>
          <a:bodyPr/>
          <a:lstStyle/>
          <a:p>
            <a:pPr marL="171450" indent="-171450">
              <a:buFont typeface="Arial" panose="020B0604020202020204" pitchFamily="34" charset="0"/>
              <a:buChar char="•"/>
            </a:pPr>
            <a:r>
              <a:rPr lang="en-US" b="1" dirty="0"/>
              <a:t>Importance</a:t>
            </a:r>
            <a:r>
              <a:rPr lang="en-US" b="1" dirty="0" smtClean="0"/>
              <a:t>: </a:t>
            </a:r>
            <a:r>
              <a:rPr lang="en-US" dirty="0"/>
              <a:t>Cardiovascular disease (CVD) is the number one killer of women worldwide, accounting for one-third of all deaths. In the United States, more than 38 million women are living with CVD, and the at-risk population is even </a:t>
            </a:r>
            <a:r>
              <a:rPr lang="en-US" dirty="0" smtClean="0"/>
              <a:t>larger (</a:t>
            </a:r>
            <a:r>
              <a:rPr lang="en-US" sz="1200" kern="1200" dirty="0" smtClean="0">
                <a:solidFill>
                  <a:schemeClr val="tx1"/>
                </a:solidFill>
                <a:effectLst/>
                <a:latin typeface="+mn-lt"/>
                <a:ea typeface="+mn-ea"/>
                <a:cs typeface="+mn-cs"/>
              </a:rPr>
              <a:t>Collins-Sharp, 2012)</a:t>
            </a:r>
            <a:r>
              <a:rPr lang="en-US" dirty="0" smtClean="0"/>
              <a:t>. </a:t>
            </a:r>
            <a:r>
              <a:rPr lang="en-US" sz="1200" b="0" i="0" u="none" strike="noStrike" kern="1200" baseline="0" dirty="0" smtClean="0">
                <a:solidFill>
                  <a:schemeClr val="tx1"/>
                </a:solidFill>
                <a:latin typeface="+mn-lt"/>
                <a:ea typeface="+mn-ea"/>
                <a:cs typeface="+mn-cs"/>
              </a:rPr>
              <a:t>Heart attack, or acute myocardial infarction, is a common life-threatening condition that requires rapid recognition and efficient treatment in a hospital to reduce the risk of serious heart damage and death (</a:t>
            </a:r>
            <a:r>
              <a:rPr lang="en-US" sz="1200" kern="1200" dirty="0" smtClean="0">
                <a:solidFill>
                  <a:schemeClr val="tx1"/>
                </a:solidFill>
                <a:effectLst/>
                <a:latin typeface="+mn-lt"/>
                <a:ea typeface="+mn-ea"/>
                <a:cs typeface="+mn-cs"/>
              </a:rPr>
              <a:t>Collins-Sharp, 2012</a:t>
            </a:r>
            <a:r>
              <a:rPr lang="en-US" sz="1200" b="0" i="0" u="none" strike="noStrike" kern="1200" baseline="0" dirty="0" smtClean="0">
                <a:solidFill>
                  <a:schemeClr val="tx1"/>
                </a:solidFill>
                <a:latin typeface="+mn-lt"/>
                <a:ea typeface="+mn-ea"/>
                <a:cs typeface="+mn-cs"/>
              </a:rPr>
              <a:t>). </a:t>
            </a:r>
            <a:endParaRPr lang="en-US" dirty="0" smtClean="0"/>
          </a:p>
          <a:p>
            <a:endParaRPr lang="en-US" dirty="0"/>
          </a:p>
          <a:p>
            <a:pPr marL="171450" indent="-171450">
              <a:buFont typeface="Arial" panose="020B0604020202020204" pitchFamily="34" charset="0"/>
              <a:buChar char="•"/>
            </a:pPr>
            <a:r>
              <a:rPr lang="en-US" b="1" dirty="0" smtClean="0"/>
              <a:t>Trends:</a:t>
            </a:r>
            <a:r>
              <a:rPr lang="en-US" dirty="0" smtClean="0"/>
              <a:t> </a:t>
            </a:r>
          </a:p>
          <a:p>
            <a:pPr marL="342900" indent="-171450">
              <a:buFont typeface="Arial" panose="020B0604020202020204" pitchFamily="34" charset="0"/>
              <a:buChar char="•"/>
              <a:tabLst>
                <a:tab pos="285750" algn="l"/>
              </a:tabLst>
            </a:pPr>
            <a:r>
              <a:rPr lang="en-US" dirty="0" smtClean="0"/>
              <a:t>From 2000 </a:t>
            </a:r>
            <a:r>
              <a:rPr lang="en-US" dirty="0"/>
              <a:t>to </a:t>
            </a:r>
            <a:r>
              <a:rPr lang="en-US" dirty="0" smtClean="0"/>
              <a:t>2012, </a:t>
            </a:r>
            <a:r>
              <a:rPr lang="en-US" dirty="0"/>
              <a:t>the </a:t>
            </a:r>
            <a:r>
              <a:rPr lang="en-US" dirty="0" smtClean="0"/>
              <a:t>rate </a:t>
            </a:r>
            <a:r>
              <a:rPr lang="en-US" dirty="0"/>
              <a:t>of </a:t>
            </a:r>
            <a:r>
              <a:rPr lang="en-US" dirty="0" smtClean="0"/>
              <a:t>deaths per 1,000 hospital admissions with acute myocardial infarction improved overall </a:t>
            </a:r>
            <a:r>
              <a:rPr lang="en-US" dirty="0"/>
              <a:t>and for both </a:t>
            </a:r>
            <a:r>
              <a:rPr lang="en-US" dirty="0" smtClean="0"/>
              <a:t>men </a:t>
            </a:r>
            <a:r>
              <a:rPr lang="en-US" dirty="0"/>
              <a:t>and </a:t>
            </a:r>
            <a:r>
              <a:rPr lang="en-US" dirty="0" smtClean="0"/>
              <a:t>women. </a:t>
            </a:r>
          </a:p>
          <a:p>
            <a:pPr marL="342900" indent="-171450">
              <a:buFont typeface="Arial" panose="020B0604020202020204" pitchFamily="34" charset="0"/>
              <a:buChar char="•"/>
              <a:tabLst>
                <a:tab pos="285750" algn="l"/>
              </a:tabLst>
            </a:pPr>
            <a:r>
              <a:rPr lang="en-US" dirty="0" smtClean="0"/>
              <a:t>The rate for women decreased from 125.4 to 54.3 per 1,000 admissions. </a:t>
            </a:r>
          </a:p>
          <a:p>
            <a:pPr marL="342900" indent="-171450">
              <a:buFont typeface="Arial" panose="020B0604020202020204" pitchFamily="34" charset="0"/>
              <a:buChar char="•"/>
              <a:tabLst>
                <a:tab pos="285750" algn="l"/>
              </a:tabLst>
            </a:pPr>
            <a:r>
              <a:rPr lang="en-US" dirty="0" smtClean="0"/>
              <a:t>The rate for men decreased from 94 to </a:t>
            </a:r>
            <a:r>
              <a:rPr lang="en-US" b="0" dirty="0" smtClean="0"/>
              <a:t>43 </a:t>
            </a:r>
            <a:r>
              <a:rPr lang="en-US" dirty="0"/>
              <a:t>per </a:t>
            </a:r>
            <a:r>
              <a:rPr lang="en-US" dirty="0" smtClean="0"/>
              <a:t>1,000 admissions.</a:t>
            </a:r>
            <a:endParaRPr lang="en-US" dirty="0"/>
          </a:p>
          <a:p>
            <a:endParaRPr lang="en-US" dirty="0"/>
          </a:p>
          <a:p>
            <a:pPr marL="171450" indent="-171450">
              <a:buFont typeface="Arial" panose="020B0604020202020204" pitchFamily="34" charset="0"/>
              <a:buChar char="•"/>
            </a:pPr>
            <a:r>
              <a:rPr lang="en-US" b="1" dirty="0" smtClean="0"/>
              <a:t>Groups With Disparities: </a:t>
            </a:r>
          </a:p>
          <a:p>
            <a:pPr marL="342900" indent="-171450">
              <a:buFont typeface="Arial" panose="020B0604020202020204" pitchFamily="34" charset="0"/>
              <a:buChar char="•"/>
            </a:pPr>
            <a:r>
              <a:rPr lang="en-US" dirty="0" smtClean="0"/>
              <a:t>In all years from 2000 to 2012</a:t>
            </a:r>
            <a:r>
              <a:rPr lang="en-US" dirty="0"/>
              <a:t>, </a:t>
            </a:r>
            <a:r>
              <a:rPr lang="en-US" dirty="0" smtClean="0"/>
              <a:t>women </a:t>
            </a:r>
            <a:r>
              <a:rPr lang="en-US" dirty="0"/>
              <a:t>had higher rates of </a:t>
            </a:r>
            <a:r>
              <a:rPr lang="en-US" dirty="0" smtClean="0"/>
              <a:t>death </a:t>
            </a:r>
            <a:r>
              <a:rPr lang="en-US" dirty="0"/>
              <a:t>per </a:t>
            </a:r>
            <a:r>
              <a:rPr lang="en-US" dirty="0" smtClean="0"/>
              <a:t>1,000 </a:t>
            </a:r>
            <a:r>
              <a:rPr lang="en-US" dirty="0"/>
              <a:t>hospital admissions with acute myocardial infarction </a:t>
            </a:r>
            <a:r>
              <a:rPr lang="en-US" dirty="0" smtClean="0"/>
              <a:t>than men. </a:t>
            </a:r>
          </a:p>
          <a:p>
            <a:pPr marL="342900" indent="-171450">
              <a:buFont typeface="Arial" panose="020B0604020202020204" pitchFamily="34" charset="0"/>
              <a:buChar char="•"/>
            </a:pPr>
            <a:r>
              <a:rPr lang="en-US" dirty="0" smtClean="0"/>
              <a:t>In 2012, Black and Hispanic women had lower </a:t>
            </a:r>
            <a:r>
              <a:rPr lang="en-US" dirty="0"/>
              <a:t>rates of </a:t>
            </a:r>
            <a:r>
              <a:rPr lang="en-US" dirty="0" smtClean="0"/>
              <a:t>death than White women. </a:t>
            </a:r>
            <a:endParaRPr lang="en-US" dirty="0"/>
          </a:p>
          <a:p>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43</a:t>
            </a:fld>
            <a:endParaRPr lang="en-US"/>
          </a:p>
        </p:txBody>
      </p:sp>
    </p:spTree>
    <p:extLst>
      <p:ext uri="{BB962C8B-B14F-4D97-AF65-F5344CB8AC3E}">
        <p14:creationId xmlns:p14="http://schemas.microsoft.com/office/powerpoint/2010/main" val="143672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5325"/>
            <a:ext cx="6046788" cy="4535488"/>
          </a:xfrm>
        </p:spPr>
      </p:sp>
      <p:sp>
        <p:nvSpPr>
          <p:cNvPr id="3" name="Notes Placeholder 2"/>
          <p:cNvSpPr>
            <a:spLocks noGrp="1"/>
          </p:cNvSpPr>
          <p:nvPr>
            <p:ph type="body" idx="1"/>
          </p:nvPr>
        </p:nvSpPr>
        <p:spPr>
          <a:xfrm>
            <a:off x="304800" y="5334000"/>
            <a:ext cx="6400800" cy="3581400"/>
          </a:xfrm>
        </p:spPr>
        <p:txBody>
          <a:bodyPr/>
          <a:lstStyle/>
          <a:p>
            <a:pPr marL="171450" indent="-171450">
              <a:buFont typeface="Arial" panose="020B0604020202020204" pitchFamily="34" charset="0"/>
              <a:buChar char="•"/>
            </a:pPr>
            <a:r>
              <a:rPr lang="en-US" b="1" dirty="0"/>
              <a:t>Importance</a:t>
            </a:r>
            <a:r>
              <a:rPr lang="en-US" b="1" dirty="0" smtClean="0"/>
              <a:t>:</a:t>
            </a:r>
            <a:r>
              <a:rPr lang="en-US" dirty="0" smtClean="0"/>
              <a:t> According to the Centers for Disease Control and Prevention (Xu, et al., 2014), the rate for the top 10 leading causes of death has decreased or held steady, except the 10th leading cause of death in the United States, suicide. Rates of attempted suicide vary considerably among demographic groups. While males are 4 times more likely than females to die by suicide, females attempt suicide 3 times as often as males. The economic cost of suicide death in the United States was estimated in 2010 to be more than $44 billion annually. With the burden of suicide falling most heavily on adults of working age, the cost to the economy results almost entirely from lost wages and work productivity. In 2013 (the most recent year for which full data are available), 41,149 suicides were reported (CDC</a:t>
            </a:r>
            <a:r>
              <a:rPr lang="en-US" baseline="0" dirty="0" smtClean="0"/>
              <a:t> </a:t>
            </a:r>
            <a:r>
              <a:rPr lang="en-US" sz="1200" b="0" i="0" u="none" strike="noStrike" kern="1200" baseline="0" dirty="0" smtClean="0">
                <a:solidFill>
                  <a:schemeClr val="tx1"/>
                </a:solidFill>
                <a:latin typeface="+mn-lt"/>
                <a:ea typeface="+mn-ea"/>
                <a:cs typeface="+mn-cs"/>
              </a:rPr>
              <a:t>WISQARS, 2013; American Foundation for Suicide Prevention, 2015)</a:t>
            </a:r>
            <a:r>
              <a:rPr lang="en-US" dirty="0" smtClean="0"/>
              <a:t>.</a:t>
            </a:r>
          </a:p>
          <a:p>
            <a:pPr marL="171450" indent="-171450">
              <a:buFont typeface="Arial" panose="020B0604020202020204" pitchFamily="34" charset="0"/>
              <a:buChar char="•"/>
            </a:pPr>
            <a:r>
              <a:rPr lang="en-US" b="1" dirty="0" smtClean="0"/>
              <a:t>Trends</a:t>
            </a:r>
            <a:r>
              <a:rPr lang="en-US" b="1" dirty="0"/>
              <a:t>:</a:t>
            </a:r>
            <a:r>
              <a:rPr lang="en-US" dirty="0"/>
              <a:t> From </a:t>
            </a:r>
            <a:r>
              <a:rPr lang="en-US" dirty="0" smtClean="0"/>
              <a:t>2008 </a:t>
            </a:r>
            <a:r>
              <a:rPr lang="en-US" dirty="0"/>
              <a:t>to </a:t>
            </a:r>
            <a:r>
              <a:rPr lang="en-US" dirty="0" smtClean="0"/>
              <a:t>2012, suicide deaths among females showed a statistically significant increase. There were no statistically significant changes overall or among males.</a:t>
            </a:r>
            <a:endParaRPr lang="en-US" dirty="0"/>
          </a:p>
          <a:p>
            <a:pPr marL="171450" indent="-171450">
              <a:buFont typeface="Arial" panose="020B0604020202020204" pitchFamily="34" charset="0"/>
              <a:buChar char="•"/>
            </a:pPr>
            <a:r>
              <a:rPr lang="en-US" b="1" dirty="0" smtClean="0"/>
              <a:t>Groups With Disparities:</a:t>
            </a:r>
          </a:p>
          <a:p>
            <a:pPr marL="342900" lvl="1" indent="-171450">
              <a:buFont typeface="Arial" panose="020B0604020202020204" pitchFamily="34" charset="0"/>
              <a:buChar char="•"/>
            </a:pPr>
            <a:r>
              <a:rPr lang="en-US" dirty="0" smtClean="0"/>
              <a:t>In 2012</a:t>
            </a:r>
            <a:r>
              <a:rPr lang="en-US" dirty="0"/>
              <a:t>, </a:t>
            </a:r>
            <a:r>
              <a:rPr lang="en-US" dirty="0" smtClean="0"/>
              <a:t>overall, females had lower rates of suicide deaths than males (nearly 4 times as low). </a:t>
            </a:r>
          </a:p>
          <a:p>
            <a:pPr marL="342900" lvl="1" indent="-171450">
              <a:buFont typeface="Arial" panose="020B0604020202020204" pitchFamily="34" charset="0"/>
              <a:buChar char="•"/>
            </a:pPr>
            <a:r>
              <a:rPr lang="en-US" dirty="0" smtClean="0"/>
              <a:t>Females </a:t>
            </a:r>
            <a:r>
              <a:rPr lang="en-US" dirty="0"/>
              <a:t>from all ethnic groups had </a:t>
            </a:r>
            <a:r>
              <a:rPr lang="en-US" dirty="0" smtClean="0"/>
              <a:t>lower </a:t>
            </a:r>
            <a:r>
              <a:rPr lang="en-US" dirty="0"/>
              <a:t>rates of </a:t>
            </a:r>
            <a:r>
              <a:rPr lang="en-US" dirty="0" smtClean="0"/>
              <a:t>suicide </a:t>
            </a:r>
            <a:r>
              <a:rPr lang="en-US" dirty="0"/>
              <a:t>deaths than males</a:t>
            </a:r>
            <a:r>
              <a:rPr lang="en-US" dirty="0" smtClean="0"/>
              <a:t>. </a:t>
            </a:r>
          </a:p>
          <a:p>
            <a:pPr marL="342900" lvl="1" indent="-171450">
              <a:buFont typeface="Arial" panose="020B0604020202020204" pitchFamily="34" charset="0"/>
              <a:buChar char="•"/>
            </a:pPr>
            <a:r>
              <a:rPr lang="en-US" dirty="0" smtClean="0"/>
              <a:t>White females were more than 3 times as likely as Black females to die from suicide.</a:t>
            </a:r>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44</a:t>
            </a:fld>
            <a:endParaRPr lang="en-US"/>
          </a:p>
        </p:txBody>
      </p:sp>
    </p:spTree>
    <p:extLst>
      <p:ext uri="{BB962C8B-B14F-4D97-AF65-F5344CB8AC3E}">
        <p14:creationId xmlns:p14="http://schemas.microsoft.com/office/powerpoint/2010/main" val="2284604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410200"/>
            <a:ext cx="5608320" cy="3189295"/>
          </a:xfrm>
        </p:spPr>
        <p:txBody>
          <a:bodyPr/>
          <a:lstStyle/>
          <a:p>
            <a:pPr marL="171450" indent="-171450">
              <a:buFont typeface="Arial" panose="020B0604020202020204" pitchFamily="34" charset="0"/>
              <a:buChar char="•"/>
            </a:pPr>
            <a:r>
              <a:rPr lang="en-US" b="1" dirty="0"/>
              <a:t>Importance</a:t>
            </a:r>
            <a:r>
              <a:rPr lang="en-US" b="1" dirty="0" smtClean="0"/>
              <a:t>:</a:t>
            </a:r>
            <a:r>
              <a:rPr lang="en-US" dirty="0" smtClean="0"/>
              <a:t> </a:t>
            </a:r>
            <a:r>
              <a:rPr lang="en-US" dirty="0" smtClean="0">
                <a:effectLst/>
              </a:rPr>
              <a:t>In 2015, there will be an estimated 1,658,370 new cancer cases diagnosed and 589,430 cancer deaths in the United States </a:t>
            </a:r>
            <a:r>
              <a:rPr lang="en-US" sz="1200" b="0" i="0" u="none" strike="noStrike" kern="1200" baseline="0" dirty="0" smtClean="0">
                <a:solidFill>
                  <a:schemeClr val="tx1"/>
                </a:solidFill>
                <a:latin typeface="+mn-lt"/>
                <a:ea typeface="+mn-ea"/>
                <a:cs typeface="+mn-cs"/>
              </a:rPr>
              <a:t>(ACS, 2015)</a:t>
            </a:r>
            <a:r>
              <a:rPr lang="en-US" b="0" dirty="0" smtClean="0">
                <a:effectLst/>
              </a:rPr>
              <a:t>.</a:t>
            </a:r>
            <a:r>
              <a:rPr lang="en-US" dirty="0" smtClean="0">
                <a:effectLst/>
              </a:rPr>
              <a:t> </a:t>
            </a:r>
            <a:r>
              <a:rPr lang="en-US" sz="1200" b="0" i="0" u="none" strike="noStrike" kern="1200" baseline="0" dirty="0" smtClean="0">
                <a:solidFill>
                  <a:schemeClr val="tx1"/>
                </a:solidFill>
                <a:latin typeface="+mn-lt"/>
                <a:ea typeface="+mn-ea"/>
                <a:cs typeface="+mn-cs"/>
              </a:rPr>
              <a:t>AHRQ estimates that the direct medical costs (total of all health care expenditures) for cancer in the United States in 2011 were $88.7 billion. </a:t>
            </a:r>
            <a:endParaRPr lang="en-US" dirty="0" smtClean="0"/>
          </a:p>
          <a:p>
            <a:endParaRPr lang="en-US" dirty="0"/>
          </a:p>
          <a:p>
            <a:pPr marL="171450" indent="-171450">
              <a:buFont typeface="Arial" panose="020B0604020202020204" pitchFamily="34" charset="0"/>
              <a:buChar char="•"/>
            </a:pPr>
            <a:r>
              <a:rPr lang="en-US" b="1" dirty="0"/>
              <a:t>Trends:</a:t>
            </a:r>
            <a:r>
              <a:rPr lang="en-US" dirty="0"/>
              <a:t> From </a:t>
            </a:r>
            <a:r>
              <a:rPr lang="en-US" dirty="0" smtClean="0"/>
              <a:t>2004 </a:t>
            </a:r>
            <a:r>
              <a:rPr lang="en-US" dirty="0"/>
              <a:t>to 2012, </a:t>
            </a:r>
            <a:r>
              <a:rPr lang="en-US" dirty="0" smtClean="0"/>
              <a:t>cancer deaths overall and among both females and males showed </a:t>
            </a:r>
            <a:r>
              <a:rPr lang="en-US" dirty="0"/>
              <a:t>statistically significant </a:t>
            </a:r>
            <a:r>
              <a:rPr lang="en-US" dirty="0" smtClean="0"/>
              <a:t>improvement. </a:t>
            </a:r>
          </a:p>
          <a:p>
            <a:endParaRPr lang="en-US" dirty="0"/>
          </a:p>
          <a:p>
            <a:pPr marL="171450" indent="-171450">
              <a:buFont typeface="Arial" panose="020B0604020202020204" pitchFamily="34" charset="0"/>
              <a:buChar char="•"/>
            </a:pPr>
            <a:r>
              <a:rPr lang="en-US" b="1" dirty="0" smtClean="0"/>
              <a:t>Groups With Disparities: </a:t>
            </a:r>
          </a:p>
          <a:p>
            <a:pPr marL="342900" indent="-171450">
              <a:buFont typeface="Arial" panose="020B0604020202020204" pitchFamily="34" charset="0"/>
              <a:buChar char="•"/>
            </a:pPr>
            <a:r>
              <a:rPr lang="en-US" dirty="0" smtClean="0"/>
              <a:t>In </a:t>
            </a:r>
            <a:r>
              <a:rPr lang="en-US" dirty="0"/>
              <a:t>2012, </a:t>
            </a:r>
            <a:r>
              <a:rPr lang="en-US" dirty="0" smtClean="0"/>
              <a:t>overall, </a:t>
            </a:r>
            <a:r>
              <a:rPr lang="en-US" dirty="0"/>
              <a:t>females had </a:t>
            </a:r>
            <a:r>
              <a:rPr lang="en-US" dirty="0" smtClean="0"/>
              <a:t>lower </a:t>
            </a:r>
            <a:r>
              <a:rPr lang="en-US" dirty="0"/>
              <a:t>rates of </a:t>
            </a:r>
            <a:r>
              <a:rPr lang="en-US" dirty="0" smtClean="0"/>
              <a:t>cancer deaths </a:t>
            </a:r>
            <a:r>
              <a:rPr lang="en-US" dirty="0"/>
              <a:t>per </a:t>
            </a:r>
            <a:r>
              <a:rPr lang="en-US" dirty="0" smtClean="0"/>
              <a:t>100,000 </a:t>
            </a:r>
            <a:r>
              <a:rPr lang="en-US" dirty="0"/>
              <a:t>hospital admissions </a:t>
            </a:r>
            <a:r>
              <a:rPr lang="en-US" dirty="0" smtClean="0"/>
              <a:t>than </a:t>
            </a:r>
            <a:r>
              <a:rPr lang="en-US" dirty="0"/>
              <a:t>males. </a:t>
            </a:r>
            <a:endParaRPr lang="en-US" dirty="0" smtClean="0"/>
          </a:p>
          <a:p>
            <a:pPr marL="342900" indent="-171450">
              <a:buFont typeface="Arial" panose="020B0604020202020204" pitchFamily="34" charset="0"/>
              <a:buChar char="•"/>
            </a:pPr>
            <a:r>
              <a:rPr lang="en-US" dirty="0" smtClean="0"/>
              <a:t>Females </a:t>
            </a:r>
            <a:r>
              <a:rPr lang="en-US" dirty="0"/>
              <a:t>from all ethnic groups had </a:t>
            </a:r>
            <a:r>
              <a:rPr lang="en-US" dirty="0" smtClean="0"/>
              <a:t>lower </a:t>
            </a:r>
            <a:r>
              <a:rPr lang="en-US" dirty="0"/>
              <a:t>rates of </a:t>
            </a:r>
            <a:r>
              <a:rPr lang="en-US" dirty="0" smtClean="0"/>
              <a:t>cancer </a:t>
            </a:r>
            <a:r>
              <a:rPr lang="en-US" dirty="0"/>
              <a:t>deaths than males. </a:t>
            </a:r>
          </a:p>
          <a:p>
            <a:endParaRPr lang="en-US" dirty="0"/>
          </a:p>
        </p:txBody>
      </p:sp>
      <p:sp>
        <p:nvSpPr>
          <p:cNvPr id="4" name="Slide Number Placeholder 3"/>
          <p:cNvSpPr>
            <a:spLocks noGrp="1"/>
          </p:cNvSpPr>
          <p:nvPr>
            <p:ph type="sldNum" sz="quarter" idx="10"/>
          </p:nvPr>
        </p:nvSpPr>
        <p:spPr/>
        <p:txBody>
          <a:bodyPr/>
          <a:lstStyle/>
          <a:p>
            <a:fld id="{673D2322-2D32-4A43-B9E1-25761C83FBF1}" type="slidenum">
              <a:rPr lang="en-US" smtClean="0"/>
              <a:t>45</a:t>
            </a:fld>
            <a:endParaRPr lang="en-US"/>
          </a:p>
        </p:txBody>
      </p:sp>
    </p:spTree>
    <p:extLst>
      <p:ext uri="{BB962C8B-B14F-4D97-AF65-F5344CB8AC3E}">
        <p14:creationId xmlns:p14="http://schemas.microsoft.com/office/powerpoint/2010/main" val="1455862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46</a:t>
            </a:fld>
            <a:endParaRPr lang="en-US"/>
          </a:p>
        </p:txBody>
      </p:sp>
    </p:spTree>
    <p:extLst>
      <p:ext uri="{BB962C8B-B14F-4D97-AF65-F5344CB8AC3E}">
        <p14:creationId xmlns:p14="http://schemas.microsoft.com/office/powerpoint/2010/main" val="316867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228600" y="5334000"/>
            <a:ext cx="6629400" cy="3733800"/>
          </a:xfrm>
        </p:spPr>
        <p:txBody>
          <a:bodyPr/>
          <a:lstStyle/>
          <a:p>
            <a:pPr marL="171450" indent="-171450">
              <a:buFont typeface="Arial" panose="020B0604020202020204" pitchFamily="34" charset="0"/>
              <a:buChar char="•"/>
            </a:pPr>
            <a:r>
              <a:rPr lang="en-US" b="1" dirty="0" smtClean="0"/>
              <a:t>Importance: </a:t>
            </a:r>
            <a:r>
              <a:rPr lang="en-US" b="0" dirty="0" smtClean="0"/>
              <a:t>Infant mortality, or the death of</a:t>
            </a:r>
            <a:r>
              <a:rPr lang="en-US" b="0" baseline="0" dirty="0" smtClean="0"/>
              <a:t> a child within the first year, is an important indicator of population health that reflects the well-being of mothers and families, including the broader socioeconomic and environmental factors that influence one’s health and access to health care. Approximately two-thirds of infant deaths occur in the neonatal period or within 1 month and one-third occur in the </a:t>
            </a:r>
            <a:r>
              <a:rPr lang="en-US" b="0" baseline="0" dirty="0" err="1" smtClean="0"/>
              <a:t>postneonatal</a:t>
            </a:r>
            <a:r>
              <a:rPr lang="en-US" b="0" baseline="0" dirty="0" smtClean="0"/>
              <a:t> period from 1 month to less than 1 year. Neonatal mortality is predominantly related to prematurity, congenital anomalies, and other perinatal conditions. </a:t>
            </a:r>
            <a:r>
              <a:rPr lang="en-US" b="0" baseline="0" dirty="0" err="1" smtClean="0"/>
              <a:t>Postneonatal</a:t>
            </a:r>
            <a:r>
              <a:rPr lang="en-US" b="0" baseline="0" dirty="0" smtClean="0"/>
              <a:t> mortality is mostly attributable to sudden unexpected infant death (SUID), congenital anomalies, infection, and injury (Child Health USA, 2014).</a:t>
            </a:r>
            <a:endParaRPr lang="en-US" b="0" dirty="0" smtClean="0"/>
          </a:p>
          <a:p>
            <a:pPr marL="171450" indent="-171450" defTabSz="914350">
              <a:buFont typeface="Arial" panose="020B0604020202020204" pitchFamily="34" charset="0"/>
              <a:buChar char="•"/>
              <a:defRPr/>
            </a:pPr>
            <a:r>
              <a:rPr lang="en-US" b="1" dirty="0" smtClean="0"/>
              <a:t>Overall Rate: </a:t>
            </a:r>
            <a:r>
              <a:rPr lang="en-US" b="0" dirty="0" smtClean="0"/>
              <a:t>In</a:t>
            </a:r>
            <a:r>
              <a:rPr lang="en-US" b="0" baseline="0" dirty="0" smtClean="0"/>
              <a:t> 2010, the infant mortality rate was 6.1 per 1,000 live births.</a:t>
            </a:r>
          </a:p>
          <a:p>
            <a:pPr marL="171450" indent="-171450">
              <a:buFont typeface="Arial" panose="020B0604020202020204" pitchFamily="34" charset="0"/>
              <a:buChar char="•"/>
            </a:pPr>
            <a:r>
              <a:rPr lang="en-US" b="1" dirty="0" smtClean="0"/>
              <a:t>Trends: </a:t>
            </a:r>
            <a:r>
              <a:rPr lang="en-US" b="0" dirty="0" smtClean="0"/>
              <a:t>From</a:t>
            </a:r>
            <a:r>
              <a:rPr lang="en-US" b="0" baseline="0" dirty="0" smtClean="0"/>
              <a:t> 2003 to 2010, the infant mortality rate per 1,000 live births for all weights improved overall (from 6.8 to 6.1), for males (from 7.6 to 6.7), and for females (from 6.1 to 5.6).</a:t>
            </a:r>
            <a:endParaRPr lang="en-US" b="1" dirty="0" smtClean="0"/>
          </a:p>
          <a:p>
            <a:pPr marL="171450" indent="-171450">
              <a:buFont typeface="Arial" panose="020B0604020202020204" pitchFamily="34" charset="0"/>
              <a:buChar char="•"/>
            </a:pPr>
            <a:r>
              <a:rPr lang="en-US" b="1" dirty="0" smtClean="0"/>
              <a:t>Groups With Disparities: </a:t>
            </a:r>
            <a:r>
              <a:rPr lang="en-US" b="0" dirty="0" smtClean="0"/>
              <a:t>In</a:t>
            </a:r>
            <a:r>
              <a:rPr lang="en-US" b="0" baseline="0" dirty="0" smtClean="0"/>
              <a:t> all years</a:t>
            </a:r>
            <a:r>
              <a:rPr lang="en-US" b="0" dirty="0" smtClean="0"/>
              <a:t>,</a:t>
            </a:r>
            <a:r>
              <a:rPr lang="en-US" b="0" baseline="0" dirty="0" smtClean="0"/>
              <a:t> the infant mortality rate per 1,000 live births was lower for females than for males.</a:t>
            </a:r>
            <a:endParaRPr lang="en-US" b="0" dirty="0" smtClean="0"/>
          </a:p>
          <a:p>
            <a:pPr marL="171450" indent="-171450" defTabSz="931774">
              <a:buFont typeface="Arial" panose="020B0604020202020204" pitchFamily="34" charset="0"/>
              <a:buChar char="•"/>
              <a:defRPr/>
            </a:pPr>
            <a:r>
              <a:rPr lang="en-US" b="1" dirty="0" smtClean="0"/>
              <a:t>Achievable Benchmark: </a:t>
            </a:r>
            <a:endParaRPr lang="en-US" b="1" dirty="0"/>
          </a:p>
          <a:p>
            <a:pPr marL="342900" marR="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2005 top 5 State achievable benchmark for infant mortality was </a:t>
            </a:r>
            <a:r>
              <a:rPr lang="en-US" b="1" dirty="0"/>
              <a:t>5 per 1,000 </a:t>
            </a:r>
            <a:r>
              <a:rPr lang="en-US" b="1" dirty="0" smtClean="0"/>
              <a:t>live births</a:t>
            </a:r>
            <a:r>
              <a:rPr lang="en-US" dirty="0" smtClean="0"/>
              <a:t>. The top 5 States that contributed to the achievable benchmark are Massachusetts, Minnesota, New Jersey, Utah, and Washington.</a:t>
            </a:r>
          </a:p>
          <a:p>
            <a:pPr marL="342900" indent="-171450" defTabSz="931774">
              <a:buFont typeface="Arial" panose="020B0604020202020204" pitchFamily="34" charset="0"/>
              <a:buChar char="•"/>
              <a:defRPr/>
            </a:pPr>
            <a:r>
              <a:rPr lang="en-US" dirty="0" smtClean="0"/>
              <a:t>At </a:t>
            </a:r>
            <a:r>
              <a:rPr lang="en-US" dirty="0"/>
              <a:t>the current </a:t>
            </a:r>
            <a:r>
              <a:rPr lang="en-US" dirty="0" smtClean="0"/>
              <a:t>rate of change, </a:t>
            </a:r>
            <a:r>
              <a:rPr lang="en-US" dirty="0"/>
              <a:t>the total population could achieve the benchmark in 12 years, males in 15 </a:t>
            </a:r>
            <a:r>
              <a:rPr lang="en-US" dirty="0" smtClean="0"/>
              <a:t>years, </a:t>
            </a:r>
            <a:r>
              <a:rPr lang="en-US" dirty="0"/>
              <a:t>and </a:t>
            </a:r>
            <a:r>
              <a:rPr lang="en-US" dirty="0" smtClean="0"/>
              <a:t>females </a:t>
            </a:r>
            <a:r>
              <a:rPr lang="en-US" dirty="0"/>
              <a:t>in 10 years.</a:t>
            </a:r>
          </a:p>
          <a:p>
            <a:endParaRPr lang="en-US" dirty="0"/>
          </a:p>
        </p:txBody>
      </p:sp>
      <p:sp>
        <p:nvSpPr>
          <p:cNvPr id="4" name="Slide Number Placeholder 3"/>
          <p:cNvSpPr>
            <a:spLocks noGrp="1"/>
          </p:cNvSpPr>
          <p:nvPr>
            <p:ph type="sldNum" sz="quarter" idx="10"/>
          </p:nvPr>
        </p:nvSpPr>
        <p:spPr/>
        <p:txBody>
          <a:bodyPr/>
          <a:lstStyle/>
          <a:p>
            <a:fld id="{C1F1E384-3537-435F-8199-502F77397531}" type="slidenum">
              <a:rPr lang="en-US" smtClean="0"/>
              <a:t>47</a:t>
            </a:fld>
            <a:endParaRPr lang="en-US"/>
          </a:p>
        </p:txBody>
      </p:sp>
    </p:spTree>
    <p:extLst>
      <p:ext uri="{BB962C8B-B14F-4D97-AF65-F5344CB8AC3E}">
        <p14:creationId xmlns:p14="http://schemas.microsoft.com/office/powerpoint/2010/main" val="1290443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334000"/>
            <a:ext cx="5608320" cy="3265495"/>
          </a:xfrm>
        </p:spPr>
        <p:txBody>
          <a:bodyPr/>
          <a:lstStyle/>
          <a:p>
            <a:pPr marL="171450" indent="-171450" defTabSz="914350">
              <a:buFont typeface="Arial" panose="020B0604020202020204" pitchFamily="34" charset="0"/>
              <a:buChar char="•"/>
              <a:defRPr/>
            </a:pPr>
            <a:r>
              <a:rPr lang="en-US" b="1" dirty="0" smtClean="0"/>
              <a:t>Overall Rate: </a:t>
            </a:r>
            <a:r>
              <a:rPr lang="en-US" b="0" dirty="0" smtClean="0"/>
              <a:t>In</a:t>
            </a:r>
            <a:r>
              <a:rPr lang="en-US" b="0" baseline="0" dirty="0" smtClean="0"/>
              <a:t> 2010, the total infant mortality rate among females was 5.6 per 1,000 live births.</a:t>
            </a:r>
          </a:p>
          <a:p>
            <a:endParaRPr lang="en-US" b="1" dirty="0" smtClean="0"/>
          </a:p>
          <a:p>
            <a:pPr marL="171450" indent="-171450">
              <a:buFont typeface="Arial" panose="020B0604020202020204" pitchFamily="34" charset="0"/>
              <a:buChar char="•"/>
            </a:pPr>
            <a:r>
              <a:rPr lang="en-US" b="1" dirty="0" smtClean="0"/>
              <a:t>Groups With Disparities: </a:t>
            </a:r>
          </a:p>
          <a:p>
            <a:pPr marL="342900" indent="-171450">
              <a:buFont typeface="Arial" panose="020B0604020202020204" pitchFamily="34" charset="0"/>
              <a:buChar char="•"/>
            </a:pPr>
            <a:r>
              <a:rPr lang="en-US" b="0" dirty="0" smtClean="0"/>
              <a:t>In</a:t>
            </a:r>
            <a:r>
              <a:rPr lang="en-US" b="0" baseline="0" dirty="0" smtClean="0"/>
              <a:t> 2010, the infant mortality rate per 1,000 live births was higher for American Indian and Alaska Native (7.4) and Black infants (10.1) compared with White infants (4.7). </a:t>
            </a:r>
          </a:p>
          <a:p>
            <a:pPr marL="342900" indent="-171450">
              <a:buFont typeface="Arial" panose="020B0604020202020204" pitchFamily="34" charset="0"/>
              <a:buChar char="•"/>
            </a:pPr>
            <a:r>
              <a:rPr lang="en-US" b="0" baseline="0" dirty="0" smtClean="0"/>
              <a:t>The rate was lower for API infants (3.6) compared with White infants.</a:t>
            </a:r>
          </a:p>
          <a:p>
            <a:pPr marL="342900" indent="-171450">
              <a:buFont typeface="Arial" panose="020B0604020202020204" pitchFamily="34" charset="0"/>
              <a:buChar char="•"/>
            </a:pPr>
            <a:r>
              <a:rPr lang="en-US" b="0" baseline="0" dirty="0" smtClean="0"/>
              <a:t>In 2010, the infant mortality rate per 1,000 live births was worse for non-Hispanic Black (10.3 per 1,000) and total non-Hispanic (5.8) compared with non-Hispanic White infants (4.7)</a:t>
            </a:r>
            <a:endParaRPr lang="en-US" b="1" baseline="0" dirty="0" smtClean="0"/>
          </a:p>
          <a:p>
            <a:pPr marL="171441" indent="-171441">
              <a:buFont typeface="Arial" panose="020B0604020202020204" pitchFamily="34" charset="0"/>
              <a:buChar char="•"/>
            </a:pPr>
            <a:endParaRPr lang="en-US" b="1" dirty="0" smtClean="0"/>
          </a:p>
          <a:p>
            <a:endParaRPr lang="en-US" dirty="0"/>
          </a:p>
        </p:txBody>
      </p:sp>
      <p:sp>
        <p:nvSpPr>
          <p:cNvPr id="4" name="Slide Number Placeholder 3"/>
          <p:cNvSpPr>
            <a:spLocks noGrp="1"/>
          </p:cNvSpPr>
          <p:nvPr>
            <p:ph type="sldNum" sz="quarter" idx="10"/>
          </p:nvPr>
        </p:nvSpPr>
        <p:spPr/>
        <p:txBody>
          <a:bodyPr/>
          <a:lstStyle/>
          <a:p>
            <a:fld id="{C1F1E384-3537-435F-8199-502F77397531}" type="slidenum">
              <a:rPr lang="en-US" smtClean="0"/>
              <a:t>48</a:t>
            </a:fld>
            <a:endParaRPr lang="en-US"/>
          </a:p>
        </p:txBody>
      </p:sp>
    </p:spTree>
    <p:extLst>
      <p:ext uri="{BB962C8B-B14F-4D97-AF65-F5344CB8AC3E}">
        <p14:creationId xmlns:p14="http://schemas.microsoft.com/office/powerpoint/2010/main" val="3622407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696913"/>
            <a:ext cx="5608638" cy="4206875"/>
          </a:xfrm>
        </p:spPr>
      </p:sp>
      <p:sp>
        <p:nvSpPr>
          <p:cNvPr id="3" name="Notes Placeholder 2"/>
          <p:cNvSpPr>
            <a:spLocks noGrp="1"/>
          </p:cNvSpPr>
          <p:nvPr>
            <p:ph type="body" idx="1"/>
          </p:nvPr>
        </p:nvSpPr>
        <p:spPr>
          <a:xfrm>
            <a:off x="228600" y="5029200"/>
            <a:ext cx="6629400" cy="4114800"/>
          </a:xfrm>
        </p:spPr>
        <p:txBody>
          <a:bodyPr/>
          <a:lstStyle/>
          <a:p>
            <a:pPr marL="171450" indent="-171450">
              <a:buFont typeface="Arial" panose="020B0604020202020204" pitchFamily="34" charset="0"/>
              <a:buChar char="•"/>
            </a:pPr>
            <a:r>
              <a:rPr lang="en-US" b="1" dirty="0" smtClean="0"/>
              <a:t>Importance: </a:t>
            </a:r>
            <a:r>
              <a:rPr lang="en-US" dirty="0" smtClean="0"/>
              <a:t>A </a:t>
            </a:r>
            <a:r>
              <a:rPr lang="en-US" dirty="0"/>
              <a:t>licensed HPV vaccine has been available since 2006. It is recommended by the Advisory Committee on Immunization Practices (ACIP) for routine vaccination of adolescent girls at age 11 or 12 years with 3 doses of either HPV2 or HPV4</a:t>
            </a:r>
            <a:r>
              <a:rPr lang="en-US" dirty="0" smtClean="0"/>
              <a:t>, which </a:t>
            </a:r>
            <a:r>
              <a:rPr lang="en-US" dirty="0"/>
              <a:t>can be started at </a:t>
            </a:r>
            <a:r>
              <a:rPr lang="en-US" dirty="0" smtClean="0"/>
              <a:t>age </a:t>
            </a:r>
            <a:r>
              <a:rPr lang="en-US" dirty="0"/>
              <a:t>9 years</a:t>
            </a:r>
            <a:r>
              <a:rPr lang="en-US" dirty="0" smtClean="0"/>
              <a:t>, with catchup </a:t>
            </a:r>
            <a:r>
              <a:rPr lang="en-US" dirty="0"/>
              <a:t>vaccinations at later ages for females (13-26 years). The vaccine can be safely </a:t>
            </a:r>
            <a:r>
              <a:rPr lang="en-US" dirty="0" err="1" smtClean="0"/>
              <a:t>coadministered</a:t>
            </a:r>
            <a:r>
              <a:rPr lang="en-US" dirty="0" smtClean="0"/>
              <a:t> </a:t>
            </a:r>
            <a:r>
              <a:rPr lang="en-US" dirty="0"/>
              <a:t>with other routinely recommended </a:t>
            </a:r>
            <a:r>
              <a:rPr lang="en-US" dirty="0" smtClean="0"/>
              <a:t>vaccines. ACIP recommends administration </a:t>
            </a:r>
            <a:r>
              <a:rPr lang="en-US" dirty="0"/>
              <a:t>of all age-appropriate vaccines during a single </a:t>
            </a:r>
            <a:r>
              <a:rPr lang="en-US" dirty="0" smtClean="0"/>
              <a:t>visit (MMWR, 2010).</a:t>
            </a:r>
            <a:endParaRPr lang="en-US" dirty="0"/>
          </a:p>
          <a:p>
            <a:pPr marL="171450" indent="-171450" defTabSz="914350">
              <a:buFont typeface="Arial" panose="020B0604020202020204" pitchFamily="34" charset="0"/>
              <a:buChar char="•"/>
              <a:defRPr/>
            </a:pPr>
            <a:r>
              <a:rPr lang="en-US" b="1" dirty="0" smtClean="0"/>
              <a:t>Overall Rate: </a:t>
            </a:r>
            <a:r>
              <a:rPr lang="en-US" b="0" dirty="0" smtClean="0"/>
              <a:t>In</a:t>
            </a:r>
            <a:r>
              <a:rPr lang="en-US" b="0" baseline="0" dirty="0" smtClean="0"/>
              <a:t> 2012, the percentage of adolescent females ages 13-15 years who received 3 or more doses of HPV vaccine was 28.1%.</a:t>
            </a:r>
            <a:endParaRPr lang="en-US" b="1" dirty="0" smtClean="0"/>
          </a:p>
          <a:p>
            <a:pPr marL="171450" indent="-171450">
              <a:buFont typeface="Arial" panose="020B0604020202020204" pitchFamily="34" charset="0"/>
              <a:buChar char="•"/>
            </a:pPr>
            <a:r>
              <a:rPr lang="en-US" b="1" dirty="0" smtClean="0"/>
              <a:t>Trends: </a:t>
            </a:r>
          </a:p>
          <a:p>
            <a:pPr marL="342900" indent="-171450">
              <a:buFont typeface="Arial" panose="020B0604020202020204" pitchFamily="34" charset="0"/>
              <a:buChar char="•"/>
            </a:pPr>
            <a:r>
              <a:rPr lang="en-US" b="0" dirty="0" smtClean="0"/>
              <a:t>From 2008 to 2012, overall, the</a:t>
            </a:r>
            <a:r>
              <a:rPr lang="en-US" b="0" baseline="0" dirty="0" smtClean="0"/>
              <a:t> percentage of adolescent females ages 13-15 years who received 3 or more doses of HPV vaccine improved from 16.6% to 28.1%.</a:t>
            </a:r>
          </a:p>
          <a:p>
            <a:pPr marL="342900" indent="-171450">
              <a:buFont typeface="Arial" panose="020B0604020202020204" pitchFamily="34" charset="0"/>
              <a:buChar char="•"/>
            </a:pPr>
            <a:r>
              <a:rPr lang="en-US" b="0" baseline="0" dirty="0" smtClean="0"/>
              <a:t>From 2008 to 2012, the percentage of adolescent females ages 13-15 years who received 3 or more doses of HPV vaccine improved for non-Hispanic Blacks (from 13.6% to 25.2%) and Hispanics (from 13.9% to 30.9%).</a:t>
            </a:r>
          </a:p>
          <a:p>
            <a:pPr marL="171450" indent="-171450">
              <a:buFont typeface="Arial" panose="020B0604020202020204" pitchFamily="34" charset="0"/>
              <a:buChar char="•"/>
            </a:pPr>
            <a:r>
              <a:rPr lang="en-US" b="1" dirty="0" smtClean="0"/>
              <a:t>Achievable Benchmark:</a:t>
            </a:r>
          </a:p>
          <a:p>
            <a:pPr marL="342900" marR="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2008 top 4 State achievable benchmark for adolescent females ages 13-15 years who received 3 or more doses of </a:t>
            </a:r>
            <a:r>
              <a:rPr lang="en-US" dirty="0" smtClean="0"/>
              <a:t>HPV </a:t>
            </a:r>
            <a:r>
              <a:rPr lang="en-US" dirty="0"/>
              <a:t>vaccine was </a:t>
            </a:r>
            <a:r>
              <a:rPr lang="en-US" dirty="0" smtClean="0"/>
              <a:t>29.8%. The top 4 States that contributed to the achievable benchmark are Delaware, New York, Pennsylvania, and Rhode Island.</a:t>
            </a:r>
          </a:p>
          <a:p>
            <a:pPr marL="342900" indent="-171450" defTabSz="931774">
              <a:buFont typeface="Arial" panose="020B0604020202020204" pitchFamily="34" charset="0"/>
              <a:buChar char="•"/>
              <a:defRPr/>
            </a:pPr>
            <a:r>
              <a:rPr lang="en-US" dirty="0" smtClean="0"/>
              <a:t>At </a:t>
            </a:r>
            <a:r>
              <a:rPr lang="en-US" dirty="0"/>
              <a:t>the current </a:t>
            </a:r>
            <a:r>
              <a:rPr lang="en-US" dirty="0" smtClean="0"/>
              <a:t>rate of change, </a:t>
            </a:r>
            <a:r>
              <a:rPr lang="en-US" dirty="0"/>
              <a:t>the total population could achieve the benchmark in less than a year, and </a:t>
            </a:r>
            <a:r>
              <a:rPr lang="en-US" dirty="0" smtClean="0"/>
              <a:t>non-Hispanic White </a:t>
            </a:r>
            <a:r>
              <a:rPr lang="en-US" dirty="0"/>
              <a:t>and Black adolescent females could achieve it within 2 years. Hispanic and </a:t>
            </a:r>
            <a:r>
              <a:rPr lang="en-US" dirty="0" smtClean="0"/>
              <a:t>total non-Hispanic adolescent </a:t>
            </a:r>
            <a:r>
              <a:rPr lang="en-US" dirty="0"/>
              <a:t>females have achieved the benchmark.</a:t>
            </a:r>
          </a:p>
          <a:p>
            <a:endParaRPr lang="en-US" dirty="0" smtClean="0"/>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49</a:t>
            </a:fld>
            <a:endParaRPr lang="en-US" dirty="0"/>
          </a:p>
        </p:txBody>
      </p:sp>
    </p:spTree>
    <p:extLst>
      <p:ext uri="{BB962C8B-B14F-4D97-AF65-F5344CB8AC3E}">
        <p14:creationId xmlns:p14="http://schemas.microsoft.com/office/powerpoint/2010/main" val="23248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848" y="5638800"/>
            <a:ext cx="5608320" cy="2960695"/>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5</a:t>
            </a:fld>
            <a:endParaRPr lang="en-US"/>
          </a:p>
        </p:txBody>
      </p:sp>
    </p:spTree>
    <p:extLst>
      <p:ext uri="{BB962C8B-B14F-4D97-AF65-F5344CB8AC3E}">
        <p14:creationId xmlns:p14="http://schemas.microsoft.com/office/powerpoint/2010/main" val="4208751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334000"/>
            <a:ext cx="5608320" cy="3265495"/>
          </a:xfrm>
        </p:spPr>
        <p:txBody>
          <a:bodyPr/>
          <a:lstStyle/>
          <a:p>
            <a:pPr marL="171450" indent="-171450" defTabSz="914350">
              <a:buFont typeface="Arial" panose="020B0604020202020204" pitchFamily="34" charset="0"/>
              <a:buChar char="•"/>
              <a:defRPr/>
            </a:pPr>
            <a:r>
              <a:rPr lang="en-US" b="1" dirty="0" smtClean="0"/>
              <a:t>Overall Rate: </a:t>
            </a:r>
            <a:r>
              <a:rPr lang="en-US" b="0" dirty="0" smtClean="0"/>
              <a:t>In</a:t>
            </a:r>
            <a:r>
              <a:rPr lang="en-US" b="0" baseline="0" dirty="0" smtClean="0"/>
              <a:t> 2012, the percentage of adolescent females ages 16-17 years who received 3 or more doses of HPV vaccine was 41.6%.</a:t>
            </a:r>
            <a:endParaRPr lang="en-US" b="1" dirty="0" smtClean="0"/>
          </a:p>
          <a:p>
            <a:endParaRPr lang="en-US" b="1" dirty="0" smtClean="0"/>
          </a:p>
          <a:p>
            <a:pPr marL="171450" indent="-171450">
              <a:buFont typeface="Arial" panose="020B0604020202020204" pitchFamily="34" charset="0"/>
              <a:buChar char="•"/>
            </a:pPr>
            <a:r>
              <a:rPr lang="en-US" b="1" dirty="0" smtClean="0"/>
              <a:t>Trends: </a:t>
            </a:r>
          </a:p>
          <a:p>
            <a:pPr marL="342900" indent="-171450">
              <a:buFont typeface="Arial" panose="020B0604020202020204" pitchFamily="34" charset="0"/>
              <a:buChar char="•"/>
            </a:pPr>
            <a:r>
              <a:rPr lang="en-US" b="0" dirty="0" smtClean="0"/>
              <a:t>From 2008 to 2012, the</a:t>
            </a:r>
            <a:r>
              <a:rPr lang="en-US" b="0" baseline="0" dirty="0" smtClean="0"/>
              <a:t> total percentage of adolescent females ages 16-17 years who received 3 or more doses of HPV vaccine improved from 19.8% to 41.6%.</a:t>
            </a:r>
          </a:p>
          <a:p>
            <a:pPr marL="342900" indent="-171450">
              <a:buFont typeface="Arial" panose="020B0604020202020204" pitchFamily="34" charset="0"/>
              <a:buChar char="•"/>
            </a:pPr>
            <a:r>
              <a:rPr lang="en-US" b="0" baseline="0" dirty="0" smtClean="0"/>
              <a:t>From 2008 to 2012, the percentage of adolescent females ages 16-17 years who received 3 or more doses of HPV vaccine improved for Whites (from 22% to 43.9%), Hispanics (from 16.3% to 43.5%), and total non-Hispanic (from 14.4% to 34.3%).</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50</a:t>
            </a:fld>
            <a:endParaRPr lang="en-US" dirty="0"/>
          </a:p>
        </p:txBody>
      </p:sp>
    </p:spTree>
    <p:extLst>
      <p:ext uri="{BB962C8B-B14F-4D97-AF65-F5344CB8AC3E}">
        <p14:creationId xmlns:p14="http://schemas.microsoft.com/office/powerpoint/2010/main" val="3829924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457200"/>
            <a:ext cx="5364163" cy="4022725"/>
          </a:xfrm>
        </p:spPr>
      </p:sp>
      <p:sp>
        <p:nvSpPr>
          <p:cNvPr id="3" name="Notes Placeholder 2"/>
          <p:cNvSpPr>
            <a:spLocks noGrp="1"/>
          </p:cNvSpPr>
          <p:nvPr>
            <p:ph type="body" idx="1"/>
          </p:nvPr>
        </p:nvSpPr>
        <p:spPr>
          <a:xfrm>
            <a:off x="228600" y="4495800"/>
            <a:ext cx="6629400" cy="4724400"/>
          </a:xfrm>
        </p:spPr>
        <p:txBody>
          <a:bodyPr/>
          <a:lstStyle/>
          <a:p>
            <a:pPr marL="171450" indent="-171450">
              <a:buFont typeface="Arial" panose="020B0604020202020204" pitchFamily="34" charset="0"/>
              <a:buChar char="•"/>
            </a:pPr>
            <a:r>
              <a:rPr lang="en-US" sz="1100" b="1" dirty="0" smtClean="0"/>
              <a:t>Importance: </a:t>
            </a:r>
          </a:p>
          <a:p>
            <a:pPr marL="342900" indent="-171450">
              <a:buFont typeface="Arial" panose="020B0604020202020204" pitchFamily="34" charset="0"/>
              <a:buChar char="•"/>
            </a:pPr>
            <a:r>
              <a:rPr lang="en-US" sz="1100" dirty="0" smtClean="0"/>
              <a:t>Screening aims to identify high-grade precancerous cervical lesions to prevent development of cervical cancer and early-stage asymptomatic invasive cervical cancer. Early-stage cervical cancer may be treated with surgery (hysterectomy) or </a:t>
            </a:r>
            <a:r>
              <a:rPr lang="en-US" sz="1100" dirty="0" err="1" smtClean="0"/>
              <a:t>chemoradiation</a:t>
            </a:r>
            <a:r>
              <a:rPr lang="en-US" sz="1100" dirty="0" smtClean="0"/>
              <a:t>. The treatment of precancerous rather than early-stage cancerous lesions is unique to cervical cancer and is the foundation of the success of cervical cancer screening. Treatment of precancerous lesions is less invasive than treatment of cancer and results in fewer adverse effects (U.S. Preventive Services Task Force). </a:t>
            </a:r>
          </a:p>
          <a:p>
            <a:pPr marL="342900" indent="-171450">
              <a:buFont typeface="Arial" panose="020B0604020202020204" pitchFamily="34" charset="0"/>
              <a:buChar char="•"/>
            </a:pPr>
            <a:r>
              <a:rPr lang="en-US" sz="1100" dirty="0" smtClean="0"/>
              <a:t>Another</a:t>
            </a:r>
            <a:r>
              <a:rPr lang="en-US" sz="1100" baseline="0" dirty="0" smtClean="0"/>
              <a:t> important way for women to receive recommended cervical cancer screening is through federally supported community health centers (CHCs), which provide comprehensive primary care services, regardless of ability to pay, helping reduce disparities and improve access of vulnerable populations. Even though CHCs tend to serve low-income and mostly uninsured or publicly insured populations, the rates of recommended screenings among women seen at CHCs are similar to the national averages of all women. In 2009, 85.2% of female CHC patients reported receiving the recommended cervical cancer screening compared with 81.2% of all U.S women (Women’s Health USA, 2013).</a:t>
            </a:r>
            <a:endParaRPr lang="en-US" sz="1100" dirty="0" smtClean="0"/>
          </a:p>
          <a:p>
            <a:pPr marL="171450" indent="-171450">
              <a:buFont typeface="Arial" panose="020B0604020202020204" pitchFamily="34" charset="0"/>
              <a:buChar char="•"/>
            </a:pPr>
            <a:r>
              <a:rPr lang="en-US" sz="1100" b="1" dirty="0" smtClean="0"/>
              <a:t>Overall</a:t>
            </a:r>
            <a:r>
              <a:rPr lang="en-US" sz="1100" b="1" baseline="0" dirty="0" smtClean="0"/>
              <a:t> Rate: </a:t>
            </a:r>
            <a:r>
              <a:rPr lang="en-US" sz="1100" b="0" baseline="0" dirty="0" smtClean="0"/>
              <a:t>In 2013, the percentage of women ages 21-65 who received a Pap smear in the last 3 years was 80.7% (data not shown).</a:t>
            </a:r>
            <a:endParaRPr lang="en-US" sz="1100" b="1" dirty="0" smtClean="0"/>
          </a:p>
          <a:p>
            <a:pPr marL="171450" indent="-171450">
              <a:buFont typeface="Arial" panose="020B0604020202020204" pitchFamily="34" charset="0"/>
              <a:buChar char="•"/>
            </a:pPr>
            <a:r>
              <a:rPr lang="en-US" sz="1100" b="1" dirty="0" smtClean="0"/>
              <a:t>Groups With Disparities:</a:t>
            </a:r>
          </a:p>
          <a:p>
            <a:pPr marL="342900" indent="-171450">
              <a:buFont typeface="Arial" panose="020B0604020202020204" pitchFamily="34" charset="0"/>
              <a:buChar char="•"/>
            </a:pPr>
            <a:r>
              <a:rPr lang="en-US" sz="1100" dirty="0" smtClean="0"/>
              <a:t>In 2013,</a:t>
            </a:r>
            <a:r>
              <a:rPr lang="en-US" sz="1100" baseline="0" dirty="0" smtClean="0"/>
              <a:t> </a:t>
            </a:r>
            <a:r>
              <a:rPr lang="en-US" sz="1100" dirty="0" smtClean="0"/>
              <a:t>Asian</a:t>
            </a:r>
            <a:r>
              <a:rPr lang="en-US" sz="1100" baseline="0" dirty="0" smtClean="0"/>
              <a:t> women </a:t>
            </a:r>
            <a:r>
              <a:rPr lang="en-US" sz="1100" dirty="0" smtClean="0"/>
              <a:t>were less likely than White women to receive a Pap smear in the last 3 years regardless of educational</a:t>
            </a:r>
            <a:r>
              <a:rPr lang="en-US" sz="1100" baseline="0" dirty="0" smtClean="0"/>
              <a:t> level. About half of Asian women with less than a high school education (49.8%) received a Pap smear compared with 69.5% of White women. For those with any college, the percentages were 76.3% for Asian women and 86.5% for White women.</a:t>
            </a:r>
          </a:p>
          <a:p>
            <a:pPr marL="342900" indent="-171450">
              <a:buFont typeface="Arial" panose="020B0604020202020204" pitchFamily="34" charset="0"/>
              <a:buChar char="•"/>
            </a:pPr>
            <a:r>
              <a:rPr lang="en-US" sz="1100" baseline="0" dirty="0" smtClean="0"/>
              <a:t>Black women with a high school education and less than a high school education were more likely than White women to receive a Pap smear in the last 3 years. </a:t>
            </a:r>
          </a:p>
          <a:p>
            <a:pPr marL="342900" indent="-171450">
              <a:buFont typeface="Arial" panose="020B0604020202020204" pitchFamily="34" charset="0"/>
              <a:buChar char="•"/>
            </a:pPr>
            <a:r>
              <a:rPr lang="en-US" sz="1100" b="0" baseline="0" dirty="0" smtClean="0"/>
              <a:t>I</a:t>
            </a:r>
            <a:r>
              <a:rPr lang="en-US" sz="1100" baseline="0" dirty="0" smtClean="0"/>
              <a:t>n 2013, Hispanic and non-Hispanic Black women with a high school education and less than a high school education were more likely than non-Hispanic White women to receive a Pap smear in the last 3 years. Among high school graduates, the percentages were 81.4% among non-Hispanic Black women and 74% among non-Hispanic White women.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0454873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04800" y="5334000"/>
            <a:ext cx="6400800" cy="3505200"/>
          </a:xfrm>
        </p:spPr>
        <p:txBody>
          <a:bodyPr/>
          <a:lstStyle/>
          <a:p>
            <a:pPr marL="171450" indent="-171450">
              <a:buFont typeface="Arial" panose="020B0604020202020204" pitchFamily="34" charset="0"/>
              <a:buChar char="•"/>
            </a:pPr>
            <a:r>
              <a:rPr lang="en-US" b="1" dirty="0" smtClean="0"/>
              <a:t>Importance: </a:t>
            </a:r>
            <a:r>
              <a:rPr lang="en-US" dirty="0" smtClean="0"/>
              <a:t>Early </a:t>
            </a:r>
            <a:r>
              <a:rPr lang="en-US" dirty="0"/>
              <a:t>detection and treatment of high blood cholesterol can prevent heart disease and stroke. Because </a:t>
            </a:r>
            <a:r>
              <a:rPr lang="en-US" dirty="0" smtClean="0"/>
              <a:t>high cholesterol </a:t>
            </a:r>
            <a:r>
              <a:rPr lang="en-US" dirty="0"/>
              <a:t>levels typically </a:t>
            </a:r>
            <a:r>
              <a:rPr lang="en-US" dirty="0" smtClean="0"/>
              <a:t>cause </a:t>
            </a:r>
            <a:r>
              <a:rPr lang="en-US" dirty="0"/>
              <a:t>no symptoms, </a:t>
            </a:r>
            <a:r>
              <a:rPr lang="en-US" dirty="0" smtClean="0"/>
              <a:t>screening is essential</a:t>
            </a:r>
            <a:r>
              <a:rPr lang="en-US" dirty="0"/>
              <a:t>. </a:t>
            </a:r>
          </a:p>
          <a:p>
            <a:pPr marL="171450" indent="-171450">
              <a:buFont typeface="Arial" panose="020B0604020202020204" pitchFamily="34" charset="0"/>
              <a:buChar char="•"/>
            </a:pPr>
            <a:r>
              <a:rPr lang="en-US" b="1" baseline="0" dirty="0" smtClean="0"/>
              <a:t>O</a:t>
            </a:r>
            <a:r>
              <a:rPr lang="en-US" b="1" dirty="0" smtClean="0"/>
              <a:t>verall Rate: </a:t>
            </a:r>
            <a:r>
              <a:rPr lang="en-US" b="0" dirty="0" smtClean="0"/>
              <a:t>In</a:t>
            </a:r>
            <a:r>
              <a:rPr lang="en-US" b="0" baseline="0" dirty="0" smtClean="0"/>
              <a:t> 2008, the total percentage of adults who received a blood cholesterol measurement in the last 5 years was 74.6%. In 2008, the total percentage of women who received a blood cholesterol measurement in the last 5 years was 76.9%.</a:t>
            </a:r>
            <a:endParaRPr lang="en-US" b="1" dirty="0" smtClean="0"/>
          </a:p>
          <a:p>
            <a:pPr marL="171450" indent="-171450">
              <a:buFont typeface="Arial" panose="020B0604020202020204" pitchFamily="34" charset="0"/>
              <a:buChar char="•"/>
            </a:pPr>
            <a:r>
              <a:rPr lang="en-US" b="1" dirty="0" smtClean="0"/>
              <a:t>Groups With Disparities: </a:t>
            </a:r>
          </a:p>
          <a:p>
            <a:pPr marL="342900" indent="-171450">
              <a:buFont typeface="Arial" panose="020B0604020202020204" pitchFamily="34" charset="0"/>
              <a:buChar char="•"/>
            </a:pPr>
            <a:r>
              <a:rPr lang="en-US" b="0" dirty="0" smtClean="0"/>
              <a:t>In</a:t>
            </a:r>
            <a:r>
              <a:rPr lang="en-US" b="0" baseline="0" dirty="0" smtClean="0"/>
              <a:t> all years, women were more likely to receive a blood cholesterol measurement compared with men.</a:t>
            </a:r>
          </a:p>
          <a:p>
            <a:pPr marL="342900" indent="-171450">
              <a:buFont typeface="Arial" panose="020B0604020202020204" pitchFamily="34" charset="0"/>
              <a:buChar char="•"/>
            </a:pPr>
            <a:r>
              <a:rPr lang="en-US" b="0" baseline="0" dirty="0" smtClean="0"/>
              <a:t>In 2008, there were no statistically significant differences by race among women who received a blood cholesterol measurement: Whites (76.5%), Blacks (77.9%), Asians (80%), AI/ANs (67.3%), and more than 1 race (75%).</a:t>
            </a:r>
          </a:p>
          <a:p>
            <a:pPr marL="171450" indent="-171450" defTabSz="931774">
              <a:buFont typeface="Arial" panose="020B0604020202020204" pitchFamily="34" charset="0"/>
              <a:buChar char="•"/>
              <a:defRPr/>
            </a:pPr>
            <a:r>
              <a:rPr lang="en-US" b="1" dirty="0" smtClean="0"/>
              <a:t>Achievable Benchmark: </a:t>
            </a:r>
            <a:endParaRPr lang="en-US" b="1" dirty="0"/>
          </a:p>
          <a:p>
            <a:pPr marL="342900" indent="-171450" defTabSz="931774">
              <a:buFont typeface="Arial" panose="020B0604020202020204" pitchFamily="34" charset="0"/>
              <a:buChar char="•"/>
              <a:defRPr/>
            </a:pPr>
            <a:r>
              <a:rPr lang="en-US" dirty="0"/>
              <a:t>The 2009 top 5 State achievable benchmark </a:t>
            </a:r>
            <a:r>
              <a:rPr lang="en-US" dirty="0" smtClean="0"/>
              <a:t>was 82.6%. </a:t>
            </a:r>
            <a:r>
              <a:rPr lang="en-US" dirty="0"/>
              <a:t>The top 5 States that contributed to the achievable benchmark are District of Columbia, Maryland, Massachusetts, New York, and Rhode Island.</a:t>
            </a:r>
          </a:p>
          <a:p>
            <a:pPr marL="342900" indent="-171450" defTabSz="931774">
              <a:buFont typeface="Arial" panose="020B0604020202020204" pitchFamily="34" charset="0"/>
              <a:buChar char="•"/>
              <a:defRPr/>
            </a:pPr>
            <a:r>
              <a:rPr lang="en-US" dirty="0" smtClean="0"/>
              <a:t>At </a:t>
            </a:r>
            <a:r>
              <a:rPr lang="en-US" dirty="0"/>
              <a:t>the current </a:t>
            </a:r>
            <a:r>
              <a:rPr lang="en-US" dirty="0" smtClean="0"/>
              <a:t>rate of change, </a:t>
            </a:r>
            <a:r>
              <a:rPr lang="en-US" dirty="0"/>
              <a:t>the total population could achieve the benchmark in 11 years, </a:t>
            </a:r>
            <a:r>
              <a:rPr lang="en-US" dirty="0" smtClean="0"/>
              <a:t>men </a:t>
            </a:r>
            <a:r>
              <a:rPr lang="en-US" dirty="0"/>
              <a:t>in 13 </a:t>
            </a:r>
            <a:r>
              <a:rPr lang="en-US" dirty="0" smtClean="0"/>
              <a:t>years, </a:t>
            </a:r>
            <a:r>
              <a:rPr lang="en-US" dirty="0"/>
              <a:t>and women in 8 years. </a:t>
            </a:r>
          </a:p>
          <a:p>
            <a:pPr algn="l"/>
            <a:endParaRPr lang="en-US" b="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52</a:t>
            </a:fld>
            <a:endParaRPr lang="en-US" dirty="0"/>
          </a:p>
        </p:txBody>
      </p:sp>
    </p:spTree>
    <p:extLst>
      <p:ext uri="{BB962C8B-B14F-4D97-AF65-F5344CB8AC3E}">
        <p14:creationId xmlns:p14="http://schemas.microsoft.com/office/powerpoint/2010/main" val="551023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04800" y="5334000"/>
            <a:ext cx="6400800" cy="3733800"/>
          </a:xfrm>
        </p:spPr>
        <p:txBody>
          <a:bodyPr/>
          <a:lstStyle/>
          <a:p>
            <a:pPr marL="171450" indent="-171450">
              <a:buFont typeface="Arial" panose="020B0604020202020204" pitchFamily="34" charset="0"/>
              <a:buChar char="•"/>
            </a:pPr>
            <a:r>
              <a:rPr lang="en-US" b="1" dirty="0" smtClean="0"/>
              <a:t>Importance: </a:t>
            </a:r>
            <a:r>
              <a:rPr lang="en-US" dirty="0"/>
              <a:t>Smoking is a modifiable risk factor, and health care providers can help encourage patients to change their behavior and quit smoking. The 2008 update of the Public Health Service Clinical Practice Guideline </a:t>
            </a:r>
            <a:r>
              <a:rPr lang="en-US" i="1" dirty="0"/>
              <a:t>Treating Tobacco Use and Dependence </a:t>
            </a:r>
            <a:r>
              <a:rPr lang="en-US" dirty="0"/>
              <a:t>concludes that counseling and medication are both effective tools alone, but the combination of the two methods is more effective in increasing smoking cessation. For more information: http://www.ahrq.gov/professionals/clinicians-providers/guidelines-recommendations/ tobacco/index.html. </a:t>
            </a:r>
          </a:p>
          <a:p>
            <a:pPr marL="171450" indent="-171450" defTabSz="914350">
              <a:buFont typeface="Arial" panose="020B0604020202020204" pitchFamily="34" charset="0"/>
              <a:buChar char="•"/>
              <a:defRPr/>
            </a:pPr>
            <a:r>
              <a:rPr lang="en-US" b="1" dirty="0" smtClean="0"/>
              <a:t>Overall Rate: </a:t>
            </a:r>
            <a:r>
              <a:rPr lang="en-US" b="0" dirty="0" smtClean="0"/>
              <a:t>In</a:t>
            </a:r>
            <a:r>
              <a:rPr lang="en-US" b="0" baseline="0" dirty="0" smtClean="0"/>
              <a:t> 2012, the percentage of adult current smokers with a checkup in the last 12 months who received advice to quit smoking was 66.5%.</a:t>
            </a:r>
            <a:endParaRPr lang="en-US" b="1" dirty="0" smtClean="0"/>
          </a:p>
          <a:p>
            <a:pPr marL="171450" indent="-171450">
              <a:buFont typeface="Arial" panose="020B0604020202020204" pitchFamily="34" charset="0"/>
              <a:buChar char="•"/>
            </a:pPr>
            <a:r>
              <a:rPr lang="en-US" b="1" dirty="0" smtClean="0"/>
              <a:t>Trends: </a:t>
            </a:r>
            <a:r>
              <a:rPr lang="en-US" dirty="0"/>
              <a:t>From 2002 to 2012, the percentage of adult current smokers with a checkup in the last 12 months who received advice to quit </a:t>
            </a:r>
            <a:r>
              <a:rPr lang="en-US" dirty="0" smtClean="0"/>
              <a:t>smoking </a:t>
            </a:r>
            <a:r>
              <a:rPr lang="en-US" dirty="0"/>
              <a:t>improved overall </a:t>
            </a:r>
            <a:r>
              <a:rPr lang="en-US" dirty="0" smtClean="0"/>
              <a:t>(from 63.1</a:t>
            </a:r>
            <a:r>
              <a:rPr lang="en-US" dirty="0"/>
              <a:t>% to 66.5</a:t>
            </a:r>
            <a:r>
              <a:rPr lang="en-US" dirty="0" smtClean="0"/>
              <a:t>%) and </a:t>
            </a:r>
            <a:r>
              <a:rPr lang="en-US" dirty="0"/>
              <a:t>for </a:t>
            </a:r>
            <a:r>
              <a:rPr lang="en-US" dirty="0" smtClean="0"/>
              <a:t>women (from 64.5</a:t>
            </a:r>
            <a:r>
              <a:rPr lang="en-US" dirty="0"/>
              <a:t>% to 69.6%). </a:t>
            </a:r>
          </a:p>
          <a:p>
            <a:pPr marL="171450" indent="-171450">
              <a:buFont typeface="Arial" panose="020B0604020202020204" pitchFamily="34" charset="0"/>
              <a:buChar char="•"/>
            </a:pPr>
            <a:r>
              <a:rPr lang="en-US" b="1" dirty="0" smtClean="0"/>
              <a:t>Groups With Disparities: </a:t>
            </a:r>
          </a:p>
          <a:p>
            <a:pPr marL="342900" indent="-171450">
              <a:buFont typeface="Arial" panose="020B0604020202020204" pitchFamily="34" charset="0"/>
              <a:buChar char="•"/>
            </a:pPr>
            <a:r>
              <a:rPr lang="en-US" b="0" dirty="0" smtClean="0"/>
              <a:t>In</a:t>
            </a:r>
            <a:r>
              <a:rPr lang="en-US" b="0" baseline="0" dirty="0" smtClean="0"/>
              <a:t> 7 of 11 years, female adult current smokers with a checkup were more likely to receive advice to quit smoking compared with male adult current smokers.</a:t>
            </a:r>
          </a:p>
          <a:p>
            <a:pPr marL="342900" indent="-171450" defTabSz="914350">
              <a:buFont typeface="Arial" panose="020B0604020202020204" pitchFamily="34" charset="0"/>
              <a:buChar char="•"/>
              <a:defRPr/>
            </a:pPr>
            <a:r>
              <a:rPr lang="en-US" b="0" baseline="0" dirty="0" smtClean="0"/>
              <a:t>In 2012, female adult current smokers (69.6%) with a checkup were more likely to receive advice to quit smoking compared with male adult current smokers (63.2%).</a:t>
            </a:r>
            <a:endParaRPr lang="en-US" b="1"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53</a:t>
            </a:fld>
            <a:endParaRPr lang="en-US" dirty="0"/>
          </a:p>
        </p:txBody>
      </p:sp>
    </p:spTree>
    <p:extLst>
      <p:ext uri="{BB962C8B-B14F-4D97-AF65-F5344CB8AC3E}">
        <p14:creationId xmlns:p14="http://schemas.microsoft.com/office/powerpoint/2010/main" val="417290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334000"/>
            <a:ext cx="5608320" cy="3265495"/>
          </a:xfrm>
        </p:spPr>
        <p:txBody>
          <a:bodyPr/>
          <a:lstStyle/>
          <a:p>
            <a:pPr marL="171450" indent="-171450" defTabSz="914350">
              <a:buFont typeface="Arial" panose="020B0604020202020204" pitchFamily="34" charset="0"/>
              <a:buChar char="•"/>
              <a:defRPr/>
            </a:pPr>
            <a:r>
              <a:rPr lang="en-US" b="1" dirty="0" smtClean="0"/>
              <a:t>Overall Rate: </a:t>
            </a:r>
            <a:r>
              <a:rPr lang="en-US" b="0" dirty="0" smtClean="0"/>
              <a:t>In</a:t>
            </a:r>
            <a:r>
              <a:rPr lang="en-US" b="0" baseline="0" dirty="0" smtClean="0"/>
              <a:t> 2012, the percentage of female adult current smokers with a checkup in the last 12 months who received advice to quit smoking was 69.6%. </a:t>
            </a:r>
          </a:p>
          <a:p>
            <a:pPr defTabSz="914350">
              <a:defRPr/>
            </a:pPr>
            <a:endParaRPr lang="en-US" b="1" dirty="0" smtClean="0"/>
          </a:p>
          <a:p>
            <a:pPr marL="171450" indent="-171450">
              <a:buFont typeface="Arial" panose="020B0604020202020204" pitchFamily="34" charset="0"/>
              <a:buChar char="•"/>
            </a:pPr>
            <a:r>
              <a:rPr lang="en-US" b="1" dirty="0" smtClean="0"/>
              <a:t>Groups With Disparities:  </a:t>
            </a:r>
          </a:p>
          <a:p>
            <a:pPr marL="342900" indent="-171450">
              <a:buFont typeface="Arial" panose="020B0604020202020204" pitchFamily="34" charset="0"/>
              <a:buChar char="•"/>
            </a:pPr>
            <a:r>
              <a:rPr lang="en-US" b="0" dirty="0" smtClean="0"/>
              <a:t>In</a:t>
            </a:r>
            <a:r>
              <a:rPr lang="en-US" b="0" baseline="0" dirty="0" smtClean="0"/>
              <a:t> 2012, Hispanic female adult current smokers (58.9%) with a checkup were less likely to receive advice to quit smoking compared with non-Hispanic White female adult current smokers (70.7%).</a:t>
            </a:r>
          </a:p>
          <a:p>
            <a:pPr marL="342900" indent="-171450">
              <a:buFont typeface="Arial" panose="020B0604020202020204" pitchFamily="34" charset="0"/>
              <a:buChar char="•"/>
            </a:pPr>
            <a:r>
              <a:rPr lang="en-US" b="0" baseline="0" dirty="0" smtClean="0"/>
              <a:t>In 2012, female adult current smokers with a checkup with less than a high school education (61.7%) were less likely to receive advice to quit smoking compared with those with any college (72.6%).</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C1F1E384-3537-435F-8199-502F77397531}" type="slidenum">
              <a:rPr lang="en-US" smtClean="0"/>
              <a:t>54</a:t>
            </a:fld>
            <a:endParaRPr lang="en-US"/>
          </a:p>
        </p:txBody>
      </p:sp>
    </p:spTree>
    <p:extLst>
      <p:ext uri="{BB962C8B-B14F-4D97-AF65-F5344CB8AC3E}">
        <p14:creationId xmlns:p14="http://schemas.microsoft.com/office/powerpoint/2010/main" val="2954764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55</a:t>
            </a:fld>
            <a:endParaRPr lang="en-US"/>
          </a:p>
        </p:txBody>
      </p:sp>
    </p:spTree>
    <p:extLst>
      <p:ext uri="{BB962C8B-B14F-4D97-AF65-F5344CB8AC3E}">
        <p14:creationId xmlns:p14="http://schemas.microsoft.com/office/powerpoint/2010/main" val="1010172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485775" y="696913"/>
            <a:ext cx="6046788" cy="4535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xfrm>
            <a:off x="701848" y="5334000"/>
            <a:ext cx="5608320" cy="3265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Aft>
                <a:spcPts val="600"/>
              </a:spcAft>
              <a:buFont typeface="Arial" panose="020B0604020202020204" pitchFamily="34" charset="0"/>
              <a:buChar char="•"/>
            </a:pPr>
            <a:r>
              <a:rPr lang="en-US" altLang="en-US" b="1" dirty="0" smtClean="0"/>
              <a:t>Importance:</a:t>
            </a:r>
            <a:r>
              <a:rPr lang="en-US" altLang="en-US" dirty="0" smtClean="0"/>
              <a:t> Health care expenses that exceed 10% of family income are a marker of financial burden for families. </a:t>
            </a:r>
            <a:r>
              <a:rPr lang="en-US" altLang="en-US" dirty="0" err="1" smtClean="0"/>
              <a:t>Chevan</a:t>
            </a:r>
            <a:r>
              <a:rPr lang="en-US" altLang="en-US" dirty="0" smtClean="0"/>
              <a:t> and colleagues (2015) found that being female was one of the factors that increased the odds of out-of-pocket expenditures for physical therapy services.</a:t>
            </a:r>
          </a:p>
          <a:p>
            <a:pPr marL="171450" marR="0" indent="-171450" algn="l" defTabSz="914400" rtl="0" eaLnBrk="1" fontAlgn="base" latinLnBrk="0" hangingPunct="1">
              <a:spcAft>
                <a:spcPts val="600"/>
              </a:spcAft>
              <a:buClrTx/>
              <a:buSzTx/>
              <a:buFont typeface="Arial" panose="020B0604020202020204" pitchFamily="34" charset="0"/>
              <a:buChar char="•"/>
              <a:tabLst/>
              <a:defRPr/>
            </a:pPr>
            <a:r>
              <a:rPr lang="en-US" altLang="en-US" b="1" dirty="0" smtClean="0"/>
              <a:t>Overall Rate:</a:t>
            </a:r>
            <a:r>
              <a:rPr lang="en-US" altLang="en-US" dirty="0" smtClean="0"/>
              <a:t> </a:t>
            </a:r>
            <a:r>
              <a:rPr lang="en-US" altLang="en-US" b="0" dirty="0" smtClean="0"/>
              <a:t>In 2012, the total percentage of people with out-of-pocket expenditures greater than 10% of income was 17.9%. </a:t>
            </a:r>
          </a:p>
          <a:p>
            <a:pPr marL="171450" indent="-171450" eaLnBrk="1" hangingPunct="1">
              <a:spcAft>
                <a:spcPts val="600"/>
              </a:spcAft>
              <a:buFont typeface="Arial" panose="020B0604020202020204" pitchFamily="34" charset="0"/>
              <a:buChar char="•"/>
            </a:pPr>
            <a:r>
              <a:rPr lang="en-US" altLang="en-US" b="1" dirty="0" smtClean="0"/>
              <a:t>Trends: </a:t>
            </a:r>
            <a:r>
              <a:rPr lang="en-US" altLang="en-US" b="0" dirty="0" smtClean="0"/>
              <a:t>From 2006 to 2012, there were no statistically significant</a:t>
            </a:r>
            <a:r>
              <a:rPr lang="en-US" altLang="en-US" b="0" baseline="0" dirty="0" smtClean="0"/>
              <a:t> changes</a:t>
            </a:r>
            <a:r>
              <a:rPr lang="en-US" altLang="en-US" b="0" dirty="0" smtClean="0"/>
              <a:t> among the total population or among males and females. </a:t>
            </a:r>
          </a:p>
          <a:p>
            <a:pPr marL="171450" indent="-171450" eaLnBrk="1" hangingPunct="1">
              <a:buFont typeface="Arial" panose="020B0604020202020204" pitchFamily="34" charset="0"/>
              <a:buChar char="•"/>
            </a:pPr>
            <a:r>
              <a:rPr lang="en-US" altLang="en-US" b="1" dirty="0" smtClean="0"/>
              <a:t>Groups With Disparities:</a:t>
            </a:r>
          </a:p>
          <a:p>
            <a:pPr marL="342900" marR="0" indent="-171450" algn="l" defTabSz="914400" rtl="0" eaLnBrk="1" fontAlgn="base" latinLnBrk="0" hangingPunct="1">
              <a:buClrTx/>
              <a:buSzTx/>
              <a:buFont typeface="Arial" panose="020B0604020202020204" pitchFamily="34" charset="0"/>
              <a:buChar char="•"/>
              <a:tabLst/>
              <a:defRPr/>
            </a:pPr>
            <a:r>
              <a:rPr lang="en-US" altLang="en-US" b="0" dirty="0" smtClean="0"/>
              <a:t>In</a:t>
            </a:r>
            <a:r>
              <a:rPr lang="en-US" altLang="en-US" b="0" baseline="0" dirty="0" smtClean="0"/>
              <a:t> all years f</a:t>
            </a:r>
            <a:r>
              <a:rPr lang="en-US" altLang="en-US" b="0" dirty="0" smtClean="0"/>
              <a:t>rom </a:t>
            </a:r>
            <a:r>
              <a:rPr lang="en-US" altLang="en-US" dirty="0" smtClean="0"/>
              <a:t>2006 to 2012, the</a:t>
            </a:r>
            <a:r>
              <a:rPr lang="en-US" altLang="en-US" baseline="0" dirty="0" smtClean="0"/>
              <a:t> percentage of people with o</a:t>
            </a:r>
            <a:r>
              <a:rPr lang="en-US" altLang="en-US" dirty="0" smtClean="0"/>
              <a:t>ut-of-pocket expenditures greater than 10% of income was</a:t>
            </a:r>
            <a:r>
              <a:rPr lang="en-US" altLang="en-US" baseline="0" dirty="0" smtClean="0"/>
              <a:t> higher for females </a:t>
            </a:r>
            <a:r>
              <a:rPr lang="en-US" altLang="en-US" dirty="0" smtClean="0"/>
              <a:t>than for males.</a:t>
            </a:r>
          </a:p>
          <a:p>
            <a:pPr marL="342900" marR="0" indent="-171450" algn="l" defTabSz="914400" rtl="0" eaLnBrk="1" fontAlgn="base" latinLnBrk="0" hangingPunct="1">
              <a:spcAft>
                <a:spcPts val="600"/>
              </a:spcAft>
              <a:buClrTx/>
              <a:buSzTx/>
              <a:buFont typeface="Arial" panose="020B0604020202020204" pitchFamily="34" charset="0"/>
              <a:buChar char="•"/>
              <a:tabLst/>
              <a:defRPr/>
            </a:pPr>
            <a:r>
              <a:rPr lang="en-US" altLang="en-US" dirty="0" smtClean="0"/>
              <a:t>In 2012, females (19.1%) were more likely to have health insurance premiums and out-of-pocket medical expenditures more than 10% of total family income compared with males (16.7%).</a:t>
            </a:r>
          </a:p>
          <a:p>
            <a:pPr eaLnBrk="1" hangingPunct="1"/>
            <a:endParaRPr lang="en-US" altLang="en-US" b="1" dirty="0" smtClean="0"/>
          </a:p>
          <a:p>
            <a:pPr eaLnBrk="1" hangingPunct="1"/>
            <a:endParaRPr lang="en-US" altLang="en-US" b="1"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526CC27-CD60-484A-9B0D-B8E6AFB0F0F5}" type="slidenum">
              <a:rPr lang="en-US" altLang="en-US" sz="1200"/>
              <a:pPr eaLnBrk="1" hangingPunct="1"/>
              <a:t>56</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485775" y="696913"/>
            <a:ext cx="6046788" cy="4535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xfrm>
            <a:off x="701848" y="5257800"/>
            <a:ext cx="5608320" cy="33416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altLang="en-US" b="1" dirty="0" smtClean="0"/>
              <a:t>Overall Rate:</a:t>
            </a:r>
            <a:r>
              <a:rPr lang="en-US" altLang="en-US" dirty="0" smtClean="0"/>
              <a:t> In 2012, 19% of females had health insurance premiums and out-of-pocket medical expenditures that were more than 10% of total family income.</a:t>
            </a:r>
          </a:p>
          <a:p>
            <a:pPr eaLnBrk="1" hangingPunct="1"/>
            <a:endParaRPr lang="en-US" altLang="en-US" b="1" dirty="0" smtClean="0"/>
          </a:p>
          <a:p>
            <a:pPr marL="171450" indent="-171450" eaLnBrk="1" hangingPunct="1">
              <a:buFont typeface="Arial" panose="020B0604020202020204" pitchFamily="34" charset="0"/>
              <a:buChar char="•"/>
            </a:pPr>
            <a:r>
              <a:rPr lang="en-US" altLang="en-US" b="1" dirty="0" smtClean="0"/>
              <a:t>Groups With Disparities:</a:t>
            </a:r>
          </a:p>
          <a:p>
            <a:pPr marL="342900" indent="-171450" eaLnBrk="1" hangingPunct="1">
              <a:buFont typeface="Arial" panose="020B0604020202020204" pitchFamily="34" charset="0"/>
              <a:buChar char="•"/>
            </a:pPr>
            <a:r>
              <a:rPr lang="en-US" altLang="en-US" dirty="0" smtClean="0"/>
              <a:t>In 2012, non-Hispanic Black (16.5%) and Hispanic females (15.3%) were less likely to have health insurance premiums and out-of-pocket medical expenditures that were more than 10% of total family income compared with non-Hispanic</a:t>
            </a:r>
            <a:r>
              <a:rPr lang="en-US" altLang="en-US" baseline="0" dirty="0" smtClean="0"/>
              <a:t> </a:t>
            </a:r>
            <a:r>
              <a:rPr lang="en-US" altLang="en-US" dirty="0" smtClean="0"/>
              <a:t>White females (21.1%).</a:t>
            </a:r>
          </a:p>
          <a:p>
            <a:pPr marL="342900" indent="-171450" eaLnBrk="1" hangingPunct="1">
              <a:buFont typeface="Arial" panose="020B0604020202020204" pitchFamily="34" charset="0"/>
              <a:buChar char="•"/>
            </a:pPr>
            <a:r>
              <a:rPr lang="en-US" altLang="en-US" dirty="0" smtClean="0"/>
              <a:t>Women with less</a:t>
            </a:r>
            <a:r>
              <a:rPr lang="en-US" altLang="en-US" baseline="0" dirty="0" smtClean="0"/>
              <a:t> than a high school education (20.8%) and a </a:t>
            </a:r>
            <a:r>
              <a:rPr lang="en-US" altLang="en-US" dirty="0" smtClean="0"/>
              <a:t>high school education (22%) were more likely to have health insurance premiums and out-of-pocket expenditures that were more</a:t>
            </a:r>
            <a:r>
              <a:rPr lang="en-US" altLang="en-US" baseline="0" dirty="0" smtClean="0"/>
              <a:t> than 10% </a:t>
            </a:r>
            <a:r>
              <a:rPr lang="en-US" altLang="en-US" dirty="0" smtClean="0"/>
              <a:t>of  total family income compared with women with any college</a:t>
            </a:r>
            <a:r>
              <a:rPr lang="en-US" altLang="en-US" baseline="0" dirty="0" smtClean="0"/>
              <a:t> (</a:t>
            </a:r>
            <a:r>
              <a:rPr lang="en-US" altLang="en-US" dirty="0" smtClean="0"/>
              <a:t>18%).</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2CC0ABF-A760-4D50-9BD8-C5C6CEBA8315}" type="slidenum">
              <a:rPr lang="en-US" altLang="en-US" sz="1200"/>
              <a:pPr eaLnBrk="1" hangingPunct="1"/>
              <a:t>57</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485775" y="696913"/>
            <a:ext cx="6046788" cy="4535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xfrm>
            <a:off x="228600" y="5334000"/>
            <a:ext cx="6629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b="1" dirty="0" smtClean="0"/>
              <a:t>Importance:</a:t>
            </a:r>
            <a:r>
              <a:rPr lang="en-US" altLang="en-US" dirty="0" smtClean="0"/>
              <a:t> High-quality health care is facilitated by having a regular provider, but some Americans may not be able to afford one. It is estimated that women without a usual source of care do not receive recommended cancer screening (</a:t>
            </a:r>
            <a:r>
              <a:rPr lang="en-US" altLang="en-US" dirty="0" err="1" smtClean="0"/>
              <a:t>Sabatino</a:t>
            </a:r>
            <a:r>
              <a:rPr lang="en-US" altLang="en-US" dirty="0" smtClean="0"/>
              <a:t>, et al., 2015). Predictors for not having a usual source of care include lack of insurance, less educational attainment, and low income. </a:t>
            </a:r>
          </a:p>
          <a:p>
            <a:pPr marL="171450" indent="-171450">
              <a:buFont typeface="Arial" panose="020B0604020202020204" pitchFamily="34" charset="0"/>
              <a:buChar char="•"/>
            </a:pPr>
            <a:endParaRPr lang="en-US" alt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smtClean="0"/>
              <a:t>Overall Rate: </a:t>
            </a:r>
            <a:r>
              <a:rPr lang="en-US" altLang="en-US" dirty="0" smtClean="0"/>
              <a:t>In 2012, 20.2% of people without a usual source of care indicated a financial or insurance reason for not having a source of care.</a:t>
            </a:r>
          </a:p>
          <a:p>
            <a:pPr marL="171450" indent="-171450">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b="1" dirty="0" smtClean="0"/>
              <a:t>Trends: </a:t>
            </a:r>
            <a:endParaRPr lang="en-US" altLang="en-US" dirty="0" smtClean="0"/>
          </a:p>
          <a:p>
            <a:pPr marL="342900" indent="-171450" eaLnBrk="1" hangingPunct="1">
              <a:buFont typeface="Arial" panose="020B0604020202020204" pitchFamily="34" charset="0"/>
              <a:buChar char="•"/>
            </a:pPr>
            <a:r>
              <a:rPr lang="en-US" altLang="en-US" dirty="0" smtClean="0"/>
              <a:t>From 2002 to 2012, the percentage of people without a usual source of care who indicated a financial or insurance</a:t>
            </a:r>
            <a:r>
              <a:rPr lang="en-US" altLang="en-US" baseline="0" dirty="0" smtClean="0"/>
              <a:t> reason for not having a source of care</a:t>
            </a:r>
            <a:r>
              <a:rPr lang="en-US" altLang="en-US" dirty="0" smtClean="0"/>
              <a:t> worsened overall (from 15.6% to 20.2%) and for both sexes (from 13.9%</a:t>
            </a:r>
            <a:r>
              <a:rPr lang="en-US" altLang="en-US" baseline="0" dirty="0" smtClean="0"/>
              <a:t> to </a:t>
            </a:r>
            <a:r>
              <a:rPr lang="en-US" altLang="en-US" dirty="0" smtClean="0"/>
              <a:t>19% for males and from 18%</a:t>
            </a:r>
            <a:r>
              <a:rPr lang="en-US" altLang="en-US" baseline="0" dirty="0" smtClean="0"/>
              <a:t> to </a:t>
            </a:r>
            <a:r>
              <a:rPr lang="en-US" altLang="en-US" dirty="0" smtClean="0"/>
              <a:t>22% for females). </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b="1" dirty="0" smtClean="0"/>
              <a:t>Groups With Disparities:</a:t>
            </a:r>
          </a:p>
          <a:p>
            <a:pPr marL="342900" indent="-171450" eaLnBrk="1" hangingPunct="1">
              <a:buFont typeface="Arial" panose="020B0604020202020204" pitchFamily="34" charset="0"/>
              <a:buChar char="•"/>
            </a:pPr>
            <a:r>
              <a:rPr lang="en-US" altLang="en-US" dirty="0" smtClean="0"/>
              <a:t>From 2002 to 2012, females were</a:t>
            </a:r>
            <a:r>
              <a:rPr lang="en-US" altLang="en-US" baseline="0" dirty="0" smtClean="0"/>
              <a:t> more likely to be without a usual source of care and indicate a financial or insurance reason for not having a source of care </a:t>
            </a:r>
            <a:r>
              <a:rPr lang="en-US" altLang="en-US" dirty="0" smtClean="0"/>
              <a:t>than their male counterparts.</a:t>
            </a:r>
          </a:p>
          <a:p>
            <a:pPr marL="342900" indent="-171450" eaLnBrk="1" hangingPunct="1">
              <a:buFont typeface="Arial" panose="020B0604020202020204" pitchFamily="34" charset="0"/>
              <a:buChar char="•"/>
            </a:pPr>
            <a:r>
              <a:rPr lang="en-US" altLang="en-US" dirty="0" smtClean="0"/>
              <a:t>In 2012, females</a:t>
            </a:r>
            <a:r>
              <a:rPr lang="en-US" altLang="en-US" baseline="0" dirty="0" smtClean="0"/>
              <a:t> (</a:t>
            </a:r>
            <a:r>
              <a:rPr lang="en-US" altLang="en-US" dirty="0" smtClean="0"/>
              <a:t>22%) were</a:t>
            </a:r>
            <a:r>
              <a:rPr lang="en-US" altLang="en-US" baseline="0" dirty="0" smtClean="0"/>
              <a:t> more likely to be without a usual source of care and indicate a financial or insurance reason for not having a source of care than</a:t>
            </a:r>
            <a:r>
              <a:rPr lang="en-US" altLang="en-US" dirty="0" smtClean="0"/>
              <a:t> males</a:t>
            </a:r>
            <a:r>
              <a:rPr lang="en-US" altLang="en-US" baseline="0" dirty="0" smtClean="0"/>
              <a:t> (</a:t>
            </a:r>
            <a:r>
              <a:rPr lang="en-US" altLang="en-US" dirty="0" smtClean="0"/>
              <a:t>19%).</a:t>
            </a:r>
          </a:p>
          <a:p>
            <a:pPr eaLnBrk="1" hangingPunct="1"/>
            <a:endParaRPr lang="en-US" altLang="en-US" b="1" dirty="0" smtClean="0"/>
          </a:p>
          <a:p>
            <a:pPr eaLnBrk="1" hangingPunct="1"/>
            <a:endParaRPr lang="en-US" altLang="en-US" b="1" dirty="0"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9AFE276-AB91-4C68-AB7F-5B450E1752BC}" type="slidenum">
              <a:rPr lang="en-US" altLang="en-US" sz="1200"/>
              <a:pPr eaLnBrk="1" hangingPunct="1"/>
              <a:t>58</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485775" y="696913"/>
            <a:ext cx="6046788" cy="4535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xfrm>
            <a:off x="701848" y="5334000"/>
            <a:ext cx="5608320" cy="3265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altLang="en-US" b="1" dirty="0" smtClean="0"/>
              <a:t>Overall Rate: </a:t>
            </a:r>
            <a:r>
              <a:rPr lang="en-US" altLang="en-US" dirty="0" smtClean="0"/>
              <a:t>In 2012, 22% of females</a:t>
            </a:r>
            <a:r>
              <a:rPr lang="en-US" altLang="en-US" baseline="0" dirty="0" smtClean="0"/>
              <a:t> </a:t>
            </a:r>
            <a:r>
              <a:rPr lang="en-US" altLang="en-US" dirty="0" smtClean="0"/>
              <a:t>without a usual source of care indicated a financial or insurance reason for not having a source of care.</a:t>
            </a:r>
          </a:p>
          <a:p>
            <a:pPr eaLnBrk="1" hangingPunct="1"/>
            <a:endParaRPr lang="en-US" altLang="en-US" b="1" dirty="0" smtClean="0"/>
          </a:p>
          <a:p>
            <a:pPr marL="171450" indent="-171450" eaLnBrk="1" hangingPunct="1">
              <a:buFont typeface="Arial" panose="020B0604020202020204" pitchFamily="34" charset="0"/>
              <a:buChar char="•"/>
            </a:pPr>
            <a:r>
              <a:rPr lang="en-US" altLang="en-US" b="1" dirty="0" smtClean="0"/>
              <a:t>Groups With Disparities:</a:t>
            </a:r>
            <a:endParaRPr lang="en-US" altLang="en-US" dirty="0"/>
          </a:p>
          <a:p>
            <a:pPr marL="342900" indent="-171450" eaLnBrk="1" hangingPunct="1">
              <a:buFont typeface="Arial" panose="020B0604020202020204" pitchFamily="34" charset="0"/>
              <a:buChar char="•"/>
            </a:pPr>
            <a:r>
              <a:rPr lang="en-US" altLang="en-US" dirty="0" smtClean="0"/>
              <a:t>In 2012, Hispanic females</a:t>
            </a:r>
            <a:r>
              <a:rPr lang="en-US" altLang="en-US" baseline="0" dirty="0" smtClean="0"/>
              <a:t> (33%) </a:t>
            </a:r>
            <a:r>
              <a:rPr lang="en-US" altLang="en-US" dirty="0" smtClean="0"/>
              <a:t>without a usual source of care were more likely to indicate a financial or insurance reason for not having a usual source of care compared with non-Hispanic White females (18%). </a:t>
            </a:r>
          </a:p>
          <a:p>
            <a:pPr marL="342900" indent="-171450" eaLnBrk="1" hangingPunct="1">
              <a:buFont typeface="Arial" panose="020B0604020202020204" pitchFamily="34" charset="0"/>
              <a:buChar char="•"/>
            </a:pPr>
            <a:r>
              <a:rPr lang="en-US" altLang="en-US" dirty="0" smtClean="0"/>
              <a:t>Hispanic females</a:t>
            </a:r>
            <a:r>
              <a:rPr lang="en-US" altLang="en-US" baseline="0" dirty="0" smtClean="0"/>
              <a:t> </a:t>
            </a:r>
            <a:r>
              <a:rPr lang="en-US" altLang="en-US" dirty="0" smtClean="0"/>
              <a:t>were the group with the highest percentage of people without a usual source of care due</a:t>
            </a:r>
            <a:r>
              <a:rPr lang="en-US" altLang="en-US" baseline="0" dirty="0" smtClean="0"/>
              <a:t> to finances or insurance</a:t>
            </a:r>
            <a:r>
              <a:rPr lang="en-US" altLang="en-US" dirty="0" smtClean="0"/>
              <a:t>.</a:t>
            </a:r>
          </a:p>
          <a:p>
            <a:pPr marL="342900" indent="-171450" eaLnBrk="1" hangingPunct="1">
              <a:buFont typeface="Arial" panose="020B0604020202020204" pitchFamily="34" charset="0"/>
              <a:buChar char="•"/>
            </a:pPr>
            <a:r>
              <a:rPr lang="en-US" altLang="en-US" dirty="0" smtClean="0"/>
              <a:t>In 2012, women without a usual source of care with less than a high school education</a:t>
            </a:r>
            <a:r>
              <a:rPr lang="en-US" altLang="en-US" baseline="0" dirty="0" smtClean="0"/>
              <a:t> (</a:t>
            </a:r>
            <a:r>
              <a:rPr lang="en-US" altLang="en-US" dirty="0" smtClean="0"/>
              <a:t>34.1%) and those with a high school</a:t>
            </a:r>
            <a:r>
              <a:rPr lang="en-US" altLang="en-US" baseline="0" dirty="0" smtClean="0"/>
              <a:t> education (26.7%)</a:t>
            </a:r>
            <a:r>
              <a:rPr lang="en-US" altLang="en-US" dirty="0" smtClean="0"/>
              <a:t> were more</a:t>
            </a:r>
            <a:r>
              <a:rPr lang="en-US" altLang="en-US" baseline="0" dirty="0" smtClean="0"/>
              <a:t> likely to indicate a financial or insurance reason for not having a source of care </a:t>
            </a:r>
            <a:r>
              <a:rPr lang="en-US" altLang="en-US" dirty="0" smtClean="0"/>
              <a:t>compared with those with any college (18.2%).</a:t>
            </a:r>
          </a:p>
          <a:p>
            <a:endParaRPr lang="en-US" altLang="en-US" dirty="0"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28CD1A2-47BD-440C-9D45-FE0FDD0ECB85}" type="slidenum">
              <a:rPr lang="en-US" altLang="en-US" sz="1200"/>
              <a:pPr eaLnBrk="1" hangingPunct="1"/>
              <a:t>59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562600"/>
            <a:ext cx="5608320" cy="3036895"/>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6</a:t>
            </a:fld>
            <a:endParaRPr lang="en-US"/>
          </a:p>
        </p:txBody>
      </p:sp>
    </p:spTree>
    <p:extLst>
      <p:ext uri="{BB962C8B-B14F-4D97-AF65-F5344CB8AC3E}">
        <p14:creationId xmlns:p14="http://schemas.microsoft.com/office/powerpoint/2010/main" val="1786724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485775" y="696913"/>
            <a:ext cx="6046788" cy="4535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701848" y="5334000"/>
            <a:ext cx="5608320"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b="1" dirty="0" smtClean="0"/>
              <a:t>Importance:</a:t>
            </a:r>
            <a:r>
              <a:rPr lang="en-US" altLang="en-US" dirty="0" smtClean="0"/>
              <a:t> Some Americans cannot afford all the care they need. Therefore, many delay getting needed health care, which could exacerbate health conditions. Unaffordable health care has been cited as a significant factor precluding women veterans from obtaining needed medical care (Washington, et al.,</a:t>
            </a:r>
            <a:r>
              <a:rPr lang="en-US" altLang="en-US" i="1" dirty="0" smtClean="0"/>
              <a:t> </a:t>
            </a:r>
            <a:r>
              <a:rPr lang="en-US" altLang="en-US" dirty="0" smtClean="0"/>
              <a:t>2011).</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dirty="0" smtClean="0"/>
              <a:t>Overall Rate:</a:t>
            </a:r>
            <a:r>
              <a:rPr lang="en-US" altLang="en-US" dirty="0" smtClean="0"/>
              <a:t> </a:t>
            </a:r>
            <a:r>
              <a:rPr lang="en-US" altLang="en-US" b="0" dirty="0" smtClean="0"/>
              <a:t>In 2012, among people who were unable to get or delayed getting needed</a:t>
            </a:r>
            <a:r>
              <a:rPr lang="en-US" altLang="en-US" b="0" baseline="0" dirty="0" smtClean="0"/>
              <a:t> medical care, dental care, or prescription medicines, 69.3% indicated financial or insurance reasons</a:t>
            </a:r>
            <a:r>
              <a:rPr lang="en-US" altLang="en-US" b="0" dirty="0" smtClean="0"/>
              <a:t>.</a:t>
            </a:r>
          </a:p>
          <a:p>
            <a:pPr marL="171450" indent="-171450" eaLnBrk="1" hangingPunct="1">
              <a:buFont typeface="Arial" panose="020B0604020202020204" pitchFamily="34" charset="0"/>
              <a:buChar char="•"/>
            </a:pPr>
            <a:r>
              <a:rPr lang="en-US" altLang="en-US" b="1" dirty="0" smtClean="0"/>
              <a:t>Trends: </a:t>
            </a:r>
          </a:p>
          <a:p>
            <a:pPr marL="342900" lvl="1" indent="-171450" eaLnBrk="1" hangingPunct="1">
              <a:buFont typeface="Arial" panose="020B0604020202020204" pitchFamily="34" charset="0"/>
              <a:buChar char="•"/>
            </a:pPr>
            <a:r>
              <a:rPr lang="en-US" altLang="en-US" dirty="0" smtClean="0"/>
              <a:t>From 2002 to 2010, among people unable to get or delayed in getting needed medical care, the percentage who cited financial or insurance</a:t>
            </a:r>
            <a:r>
              <a:rPr lang="en-US" altLang="en-US" baseline="0" dirty="0" smtClean="0"/>
              <a:t> reasons</a:t>
            </a:r>
            <a:r>
              <a:rPr lang="en-US" altLang="en-US" dirty="0" smtClean="0"/>
              <a:t> increased, but by 2011 the percentage decreased. </a:t>
            </a:r>
          </a:p>
          <a:p>
            <a:pPr marL="342900" lvl="1" indent="-171450" eaLnBrk="1" hangingPunct="1">
              <a:buFont typeface="Arial" panose="020B0604020202020204" pitchFamily="34" charset="0"/>
              <a:buChar char="•"/>
            </a:pPr>
            <a:r>
              <a:rPr lang="en-US" altLang="en-US" b="0" dirty="0" smtClean="0"/>
              <a:t>From 2002 to 2012, </a:t>
            </a:r>
            <a:r>
              <a:rPr lang="en-US" altLang="en-US" dirty="0" smtClean="0"/>
              <a:t>the percentage worsened for females (from 62% to 72.3%) and for the total population (from 61.2% to 69.3%).</a:t>
            </a:r>
          </a:p>
          <a:p>
            <a:pPr marL="171450" indent="-171450" eaLnBrk="1" hangingPunct="1">
              <a:buFont typeface="Arial" panose="020B0604020202020204" pitchFamily="34" charset="0"/>
              <a:buChar char="•"/>
            </a:pPr>
            <a:r>
              <a:rPr lang="en-US" altLang="en-US" b="1" dirty="0" smtClean="0"/>
              <a:t>Groups With Disparities:</a:t>
            </a:r>
            <a:r>
              <a:rPr lang="en-US" altLang="en-US" b="0" dirty="0" smtClean="0"/>
              <a:t> In 2012, the percentage of females unable to get or delayed in getting health care who indicated financial</a:t>
            </a:r>
            <a:r>
              <a:rPr lang="en-US" altLang="en-US" b="0" baseline="0" dirty="0" smtClean="0"/>
              <a:t> or insurance reasons </a:t>
            </a:r>
            <a:r>
              <a:rPr lang="en-US" altLang="en-US" b="0" dirty="0" smtClean="0"/>
              <a:t>was higher than for males. Among those who were</a:t>
            </a:r>
            <a:r>
              <a:rPr lang="en-US" altLang="en-US" b="0" baseline="0" dirty="0" smtClean="0"/>
              <a:t> unable to get or delayed in getting needed care, approxi</a:t>
            </a:r>
            <a:r>
              <a:rPr lang="en-US" altLang="en-US" b="0" dirty="0" smtClean="0"/>
              <a:t>mately 72% of females cited financial</a:t>
            </a:r>
            <a:r>
              <a:rPr lang="en-US" altLang="en-US" b="0" baseline="0" dirty="0" smtClean="0"/>
              <a:t> or insurance reasons compare</a:t>
            </a:r>
            <a:r>
              <a:rPr lang="en-US" altLang="en-US" b="0" dirty="0" smtClean="0"/>
              <a:t>d with 65.5% of males.</a:t>
            </a:r>
          </a:p>
          <a:p>
            <a:pPr eaLnBrk="1" hangingPunct="1">
              <a:spcBef>
                <a:spcPct val="0"/>
              </a:spcBef>
            </a:pPr>
            <a:endParaRPr lang="en-US" altLang="en-US" b="0" dirty="0"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BE03577-C9FB-47DE-BAAE-38A4DF222D49}" type="slidenum">
              <a:rPr lang="en-US" altLang="en-US" sz="1200"/>
              <a:pPr eaLnBrk="1" hangingPunct="1"/>
              <a:t>60</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485775" y="696913"/>
            <a:ext cx="6046788" cy="4535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xfrm>
            <a:off x="701848" y="5334000"/>
            <a:ext cx="5608320" cy="3265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smtClean="0"/>
              <a:t>Overall Rate:</a:t>
            </a:r>
            <a:r>
              <a:rPr lang="en-US" altLang="en-US" dirty="0" smtClean="0"/>
              <a:t> In 2012, among females</a:t>
            </a:r>
            <a:r>
              <a:rPr lang="en-US" altLang="en-US" baseline="0" dirty="0" smtClean="0"/>
              <a:t> </a:t>
            </a:r>
            <a:r>
              <a:rPr lang="en-US" altLang="en-US" dirty="0" smtClean="0"/>
              <a:t>unable to get or delaying</a:t>
            </a:r>
            <a:r>
              <a:rPr lang="en-US" altLang="en-US" baseline="0" dirty="0" smtClean="0"/>
              <a:t> in getting needed medical care, dental care, or prescription medicines, approximately 72% cited financial or insurance reasons</a:t>
            </a:r>
            <a:r>
              <a:rPr lang="en-US" altLang="en-US" dirty="0" smtClean="0"/>
              <a:t>.</a:t>
            </a:r>
          </a:p>
          <a:p>
            <a:pPr marR="0" algn="l" defTabSz="914400" rtl="0" eaLnBrk="1" fontAlgn="auto" latinLnBrk="0" hangingPunct="1">
              <a:lnSpc>
                <a:spcPct val="100000"/>
              </a:lnSpc>
              <a:spcBef>
                <a:spcPts val="0"/>
              </a:spcBef>
              <a:spcAft>
                <a:spcPts val="0"/>
              </a:spcAft>
              <a:buClrTx/>
              <a:buSzTx/>
              <a:tabLst/>
              <a:defRPr/>
            </a:pPr>
            <a:endParaRPr lang="en-US" altLang="en-US" b="1" dirty="0" smtClean="0"/>
          </a:p>
          <a:p>
            <a:pPr marL="171450" indent="-171450" eaLnBrk="1" hangingPunct="1">
              <a:buFont typeface="Arial" panose="020B0604020202020204" pitchFamily="34" charset="0"/>
              <a:buChar char="•"/>
            </a:pPr>
            <a:r>
              <a:rPr lang="en-US" altLang="en-US" b="1" dirty="0" smtClean="0"/>
              <a:t>Groups With Disparities:</a:t>
            </a:r>
            <a:endParaRPr lang="en-US" altLang="en-US" dirty="0"/>
          </a:p>
          <a:p>
            <a:pPr marL="342900" indent="-171450" eaLnBrk="1" hangingPunct="1">
              <a:buFont typeface="Arial" panose="020B0604020202020204" pitchFamily="34" charset="0"/>
              <a:buChar char="•"/>
            </a:pPr>
            <a:r>
              <a:rPr lang="en-US" altLang="en-US" dirty="0" smtClean="0"/>
              <a:t>In 2012, among females u</a:t>
            </a:r>
            <a:r>
              <a:rPr lang="en-US" altLang="en-US" baseline="0" dirty="0" smtClean="0"/>
              <a:t>nable to get or delayed </a:t>
            </a:r>
            <a:r>
              <a:rPr lang="en-US" altLang="en-US" dirty="0" smtClean="0"/>
              <a:t>in getting needed</a:t>
            </a:r>
            <a:r>
              <a:rPr lang="en-US" altLang="en-US" baseline="0" dirty="0" smtClean="0"/>
              <a:t> health care,</a:t>
            </a:r>
            <a:r>
              <a:rPr lang="en-US" altLang="en-US" dirty="0" smtClean="0"/>
              <a:t> Hispanic females (81.8%) and non-Hispanic Black females (77.3%) were more likely to indicate</a:t>
            </a:r>
            <a:r>
              <a:rPr lang="en-US" altLang="en-US" baseline="0" dirty="0" smtClean="0"/>
              <a:t> financial or insurance reasons </a:t>
            </a:r>
            <a:r>
              <a:rPr lang="en-US" altLang="en-US" dirty="0" smtClean="0"/>
              <a:t>than non-Hispanic</a:t>
            </a:r>
            <a:r>
              <a:rPr lang="en-US" altLang="en-US" baseline="0" dirty="0" smtClean="0"/>
              <a:t> W</a:t>
            </a:r>
            <a:r>
              <a:rPr lang="en-US" altLang="en-US" dirty="0" smtClean="0"/>
              <a:t>hite females (70.3%).</a:t>
            </a:r>
          </a:p>
          <a:p>
            <a:pPr marL="342900" indent="-171450" eaLnBrk="1" hangingPunct="1">
              <a:buFont typeface="Arial" panose="020B0604020202020204" pitchFamily="34" charset="0"/>
              <a:buChar char="•"/>
            </a:pPr>
            <a:r>
              <a:rPr lang="en-US" altLang="en-US" dirty="0" smtClean="0"/>
              <a:t>In 2012, among women u</a:t>
            </a:r>
            <a:r>
              <a:rPr lang="en-US" altLang="en-US" baseline="0" dirty="0" smtClean="0"/>
              <a:t>nable to get or delayed </a:t>
            </a:r>
            <a:r>
              <a:rPr lang="en-US" altLang="en-US" dirty="0" smtClean="0"/>
              <a:t>in getting needed</a:t>
            </a:r>
            <a:r>
              <a:rPr lang="en-US" altLang="en-US" baseline="0" dirty="0" smtClean="0"/>
              <a:t> health care,</a:t>
            </a:r>
            <a:r>
              <a:rPr lang="en-US" altLang="en-US" dirty="0" smtClean="0"/>
              <a:t> those with less than a high school education (79.2%) were more likely to indicate financial or insurance reasons compared with those with any college </a:t>
            </a:r>
            <a:r>
              <a:rPr lang="en-US" altLang="en-US" baseline="0" dirty="0" smtClean="0"/>
              <a:t>(</a:t>
            </a:r>
            <a:r>
              <a:rPr lang="en-US" altLang="en-US" dirty="0" smtClean="0"/>
              <a:t>71.2%).</a:t>
            </a:r>
          </a:p>
          <a:p>
            <a:endParaRPr lang="en-US" altLang="en-US" dirty="0"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60B466B-0339-4ED7-A72D-E987FFCE2392}" type="slidenum">
              <a:rPr lang="en-US" altLang="en-US" sz="1200"/>
              <a:pPr eaLnBrk="1" hangingPunct="1"/>
              <a:t>61</a:t>
            </a:fld>
            <a:endParaRPr lang="en-US"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6787" cy="4535487"/>
          </a:xfrm>
        </p:spPr>
      </p:sp>
      <p:sp>
        <p:nvSpPr>
          <p:cNvPr id="4" name="Slide Number Placeholder 3"/>
          <p:cNvSpPr>
            <a:spLocks noGrp="1"/>
          </p:cNvSpPr>
          <p:nvPr>
            <p:ph type="sldNum" sz="quarter" idx="10"/>
          </p:nvPr>
        </p:nvSpPr>
        <p:spPr/>
        <p:txBody>
          <a:bodyPr/>
          <a:lstStyle/>
          <a:p>
            <a:fld id="{05E9B153-67B9-4602-A9FE-81AAF274874B}" type="slidenum">
              <a:rPr lang="en-US" smtClean="0"/>
              <a:t>62</a:t>
            </a:fld>
            <a:endParaRPr lang="en-US" dirty="0"/>
          </a:p>
        </p:txBody>
      </p:sp>
    </p:spTree>
    <p:extLst>
      <p:ext uri="{BB962C8B-B14F-4D97-AF65-F5344CB8AC3E}">
        <p14:creationId xmlns:p14="http://schemas.microsoft.com/office/powerpoint/2010/main" val="28673246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63</a:t>
            </a:fld>
            <a:endParaRPr lang="en-US"/>
          </a:p>
        </p:txBody>
      </p:sp>
    </p:spTree>
    <p:extLst>
      <p:ext uri="{BB962C8B-B14F-4D97-AF65-F5344CB8AC3E}">
        <p14:creationId xmlns:p14="http://schemas.microsoft.com/office/powerpoint/2010/main" val="985957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64</a:t>
            </a:fld>
            <a:endParaRPr lang="en-US"/>
          </a:p>
        </p:txBody>
      </p:sp>
    </p:spTree>
    <p:extLst>
      <p:ext uri="{BB962C8B-B14F-4D97-AF65-F5344CB8AC3E}">
        <p14:creationId xmlns:p14="http://schemas.microsoft.com/office/powerpoint/2010/main" val="13788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848" y="5486400"/>
            <a:ext cx="5608320" cy="3113095"/>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7</a:t>
            </a:fld>
            <a:endParaRPr lang="en-US"/>
          </a:p>
        </p:txBody>
      </p:sp>
    </p:spTree>
    <p:extLst>
      <p:ext uri="{BB962C8B-B14F-4D97-AF65-F5344CB8AC3E}">
        <p14:creationId xmlns:p14="http://schemas.microsoft.com/office/powerpoint/2010/main" val="146832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1"/>
            <a:ext cx="5608320" cy="3341370"/>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8</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848" y="5410200"/>
            <a:ext cx="5608320" cy="3189295"/>
          </a:xfrm>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9</a:t>
            </a:fld>
            <a:endParaRPr lang="en-US"/>
          </a:p>
        </p:txBody>
      </p:sp>
    </p:spTree>
    <p:extLst>
      <p:ext uri="{BB962C8B-B14F-4D97-AF65-F5344CB8AC3E}">
        <p14:creationId xmlns:p14="http://schemas.microsoft.com/office/powerpoint/2010/main" val="411822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hrq.gov/research/findings/nhqrdr/nhqdr14/intro.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chart" Target="../charts/chart32.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34.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chart" Target="../charts/chart39.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chart" Target="../charts/chart45.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chart" Target="../charts/char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chart" Target="../charts/chart51.xml"/></Relationships>
</file>

<file path=ppt/slides/_rels/slide5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chart" Target="../charts/char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chart" Target="../charts/chart57.xml"/></Relationships>
</file>

<file path=ppt/slides/_rels/slide62.xml.rels><?xml version="1.0" encoding="UTF-8" standalone="yes"?>
<Relationships xmlns="http://schemas.openxmlformats.org/package/2006/relationships"><Relationship Id="rId8" Type="http://schemas.openxmlformats.org/officeDocument/2006/relationships/hyperlink" Target="https://archive.ahrq.gov/research/findings/factsheets/women/womheart/index.html" TargetMode="External"/><Relationship Id="rId3" Type="http://schemas.openxmlformats.org/officeDocument/2006/relationships/hyperlink" Target="https://www.afsp.org/understanding-suicide/facts-and-figures" TargetMode="External"/><Relationship Id="rId7" Type="http://schemas.openxmlformats.org/officeDocument/2006/relationships/hyperlink" Target="http://mchb.hrsa.gov/chusa14/health-status-behaviors/infants/infant-mortality.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www.cdc.gov/injury/wisqars/index.html" TargetMode="External"/><Relationship Id="rId5" Type="http://schemas.openxmlformats.org/officeDocument/2006/relationships/hyperlink" Target="http://www.cdc.gov/asthma/most_recent_data.htm" TargetMode="External"/><Relationship Id="rId4" Type="http://schemas.openxmlformats.org/officeDocument/2006/relationships/hyperlink" Target="https://www.afsp.org/news-events/in-the-news/suicide-prevention-investment-needed-to-reverse-trend-of-increasing-suicide"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www.nhlbi.nih.gov/health-pro/resources/lung/naci/discover/disparities.htm" TargetMode="External"/><Relationship Id="rId3" Type="http://schemas.openxmlformats.org/officeDocument/2006/relationships/hyperlink" Target="http://www.cdc.gov/mmwr/preview/mmwrhtml/mm5920a4.htm" TargetMode="External"/><Relationship Id="rId7" Type="http://schemas.openxmlformats.org/officeDocument/2006/relationships/hyperlink" Target="http://circoutcomes.ahajournals.org/content/6/1/2.ful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healthypeople.gov/2020/topics-objectives/topic/Access-to-Health-Services" TargetMode="External"/><Relationship Id="rId5" Type="http://schemas.openxmlformats.org/officeDocument/2006/relationships/hyperlink" Target="http://www.mchb.hrsa.gov/whusa13/index.html" TargetMode="External"/><Relationship Id="rId4" Type="http://schemas.openxmlformats.org/officeDocument/2006/relationships/hyperlink" Target="http://www.nap.edu/openbook.php?record_id=5801"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hcup-us.ahrq.gov/reports/statbriefs/sb92.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www.uspreventiveservicestaskforce.org/Page/Document/RecommendationStatementFinal/cervical-cancer-screening#consider" TargetMode="External"/><Relationship Id="rId5" Type="http://schemas.openxmlformats.org/officeDocument/2006/relationships/hyperlink" Target="http://www.uspreventiveservicestaskforce.org/Page/Document/UpdateSummaryFinal/cervical-cancer-screening" TargetMode="External"/><Relationship Id="rId4" Type="http://schemas.openxmlformats.org/officeDocument/2006/relationships/hyperlink" Target="http://www.lung.org/our-initiatives/research/lung-health-disparities/the-rise-of-copd-in-women.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rchive.ahrq.gov/research/findings/nhqrdr/2014chartbook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Healthcare Quality and Disparities Report</a:t>
            </a:r>
            <a:endParaRPr lang="en-US" dirty="0"/>
          </a:p>
        </p:txBody>
      </p:sp>
      <p:sp>
        <p:nvSpPr>
          <p:cNvPr id="5" name="Content Placeholder 4"/>
          <p:cNvSpPr>
            <a:spLocks noGrp="1"/>
          </p:cNvSpPr>
          <p:nvPr>
            <p:ph type="subTitle" idx="1"/>
          </p:nvPr>
        </p:nvSpPr>
        <p:spPr/>
        <p:txBody>
          <a:bodyPr>
            <a:normAutofit fontScale="85000" lnSpcReduction="20000"/>
          </a:bodyPr>
          <a:lstStyle/>
          <a:p>
            <a:r>
              <a:rPr lang="en-US" dirty="0" err="1" smtClean="0"/>
              <a:t>Chartbook</a:t>
            </a:r>
            <a:r>
              <a:rPr lang="en-US" dirty="0" smtClean="0"/>
              <a:t> on Women’s Health Care</a:t>
            </a:r>
          </a:p>
          <a:p>
            <a:r>
              <a:rPr lang="en-US" dirty="0" smtClean="0"/>
              <a:t>September 2015</a:t>
            </a:r>
            <a:endParaRPr lang="en-US" dirty="0"/>
          </a:p>
        </p:txBody>
      </p:sp>
      <p:sp>
        <p:nvSpPr>
          <p:cNvPr id="6" name="TextBox 5"/>
          <p:cNvSpPr txBox="1"/>
          <p:nvPr/>
        </p:nvSpPr>
        <p:spPr>
          <a:xfrm>
            <a:off x="457200" y="6207897"/>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extLst>
      <p:ext uri="{BB962C8B-B14F-4D97-AF65-F5344CB8AC3E}">
        <p14:creationId xmlns:p14="http://schemas.microsoft.com/office/powerpoint/2010/main" val="72710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Chartbook</a:t>
            </a:r>
            <a:r>
              <a:rPr lang="en-US" dirty="0" smtClean="0"/>
              <a:t> on Women’s Health Care</a:t>
            </a:r>
            <a:endParaRPr lang="en-US" dirty="0"/>
          </a:p>
        </p:txBody>
      </p:sp>
      <p:sp>
        <p:nvSpPr>
          <p:cNvPr id="5" name="Content Placeholder 4"/>
          <p:cNvSpPr>
            <a:spLocks noGrp="1"/>
          </p:cNvSpPr>
          <p:nvPr>
            <p:ph idx="1"/>
          </p:nvPr>
        </p:nvSpPr>
        <p:spPr/>
        <p:txBody>
          <a:bodyPr>
            <a:normAutofit fontScale="85000" lnSpcReduction="20000"/>
          </a:bodyPr>
          <a:lstStyle/>
          <a:p>
            <a:pPr>
              <a:lnSpc>
                <a:spcPct val="120000"/>
              </a:lnSpc>
              <a:spcBef>
                <a:spcPts val="0"/>
              </a:spcBef>
            </a:pPr>
            <a:r>
              <a:rPr lang="en-US" dirty="0" smtClean="0"/>
              <a:t>This </a:t>
            </a:r>
            <a:r>
              <a:rPr lang="en-US" dirty="0" err="1" smtClean="0"/>
              <a:t>chartbook</a:t>
            </a:r>
            <a:r>
              <a:rPr lang="en-US" dirty="0" smtClean="0"/>
              <a:t> includes: </a:t>
            </a:r>
          </a:p>
          <a:p>
            <a:pPr lvl="1">
              <a:lnSpc>
                <a:spcPct val="120000"/>
              </a:lnSpc>
              <a:spcBef>
                <a:spcPts val="0"/>
              </a:spcBef>
            </a:pPr>
            <a:r>
              <a:rPr lang="en-US" dirty="0" smtClean="0"/>
              <a:t>Summary of trends in health care quality and disparities for females.</a:t>
            </a:r>
          </a:p>
          <a:p>
            <a:pPr lvl="1">
              <a:lnSpc>
                <a:spcPct val="120000"/>
              </a:lnSpc>
              <a:spcBef>
                <a:spcPts val="0"/>
              </a:spcBef>
            </a:pPr>
            <a:r>
              <a:rPr lang="en-US" dirty="0" smtClean="0"/>
              <a:t>Figures illustrating select measures of Access to Health Care and 6 NQS Priorities for females. </a:t>
            </a:r>
          </a:p>
          <a:p>
            <a:pPr>
              <a:lnSpc>
                <a:spcPct val="120000"/>
              </a:lnSpc>
              <a:spcBef>
                <a:spcPts val="0"/>
              </a:spcBef>
            </a:pPr>
            <a:r>
              <a:rPr lang="en-US" dirty="0" smtClean="0">
                <a:hlinkClick r:id="rId3"/>
              </a:rPr>
              <a:t>Introduction and Methods</a:t>
            </a:r>
            <a:r>
              <a:rPr lang="en-US" dirty="0" smtClean="0"/>
              <a:t> </a:t>
            </a:r>
            <a:r>
              <a:rPr lang="en-US" dirty="0"/>
              <a:t>section of the 2014 National Healthcare Quality and Disparities Report contains </a:t>
            </a:r>
            <a:r>
              <a:rPr lang="en-US" dirty="0" smtClean="0"/>
              <a:t>information about methods used in the </a:t>
            </a:r>
            <a:r>
              <a:rPr lang="en-US" dirty="0" err="1" smtClean="0"/>
              <a:t>chartbook</a:t>
            </a:r>
            <a:r>
              <a:rPr lang="en-US" dirty="0" smtClean="0"/>
              <a:t>. </a:t>
            </a:r>
          </a:p>
          <a:p>
            <a:pPr>
              <a:lnSpc>
                <a:spcPct val="120000"/>
              </a:lnSpc>
              <a:spcBef>
                <a:spcPts val="0"/>
              </a:spcBef>
            </a:pPr>
            <a:r>
              <a:rPr lang="en-US" dirty="0" smtClean="0"/>
              <a:t>Appendixes include information about measures and data.</a:t>
            </a:r>
          </a:p>
          <a:p>
            <a:pPr>
              <a:lnSpc>
                <a:spcPct val="120000"/>
              </a:lnSpc>
              <a:spcBef>
                <a:spcPts val="0"/>
              </a:spcBef>
            </a:pPr>
            <a:r>
              <a:rPr lang="en-US" dirty="0" smtClean="0"/>
              <a:t>A Data Query tool (</a:t>
            </a:r>
            <a:r>
              <a:rPr lang="en-US" dirty="0" smtClean="0">
                <a:hlinkClick r:id="rId4"/>
              </a:rPr>
              <a:t>http://nhqrnet.ahrq.gov/</a:t>
            </a:r>
          </a:p>
          <a:p>
            <a:pPr marL="347663" indent="0">
              <a:lnSpc>
                <a:spcPct val="120000"/>
              </a:lnSpc>
              <a:spcBef>
                <a:spcPts val="0"/>
              </a:spcBef>
              <a:buNone/>
            </a:pPr>
            <a:r>
              <a:rPr lang="en-US" dirty="0" err="1" smtClean="0">
                <a:hlinkClick r:id="rId4"/>
              </a:rPr>
              <a:t>inhqrdr</a:t>
            </a:r>
            <a:r>
              <a:rPr lang="en-US" dirty="0" smtClean="0">
                <a:hlinkClick r:id="rId4"/>
              </a:rPr>
              <a:t>/data/query</a:t>
            </a:r>
            <a:r>
              <a:rPr lang="en-US" dirty="0" smtClean="0"/>
              <a:t>) provides access to all data tables. </a:t>
            </a:r>
            <a:endParaRPr lang="en-US" dirty="0"/>
          </a:p>
        </p:txBody>
      </p:sp>
    </p:spTree>
    <p:extLst>
      <p:ext uri="{BB962C8B-B14F-4D97-AF65-F5344CB8AC3E}">
        <p14:creationId xmlns:p14="http://schemas.microsoft.com/office/powerpoint/2010/main" val="418948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Presented in This </a:t>
            </a:r>
            <a:r>
              <a:rPr lang="en-US" dirty="0" err="1" smtClean="0"/>
              <a:t>Chartbook</a:t>
            </a:r>
            <a:endParaRPr lang="en-US" dirty="0"/>
          </a:p>
        </p:txBody>
      </p:sp>
      <p:sp>
        <p:nvSpPr>
          <p:cNvPr id="3" name="Content Placeholder 2"/>
          <p:cNvSpPr>
            <a:spLocks noGrp="1"/>
          </p:cNvSpPr>
          <p:nvPr>
            <p:ph idx="1"/>
          </p:nvPr>
        </p:nvSpPr>
        <p:spPr/>
        <p:txBody>
          <a:bodyPr>
            <a:normAutofit/>
          </a:bodyPr>
          <a:lstStyle/>
          <a:p>
            <a:r>
              <a:rPr lang="en-US" dirty="0" smtClean="0"/>
              <a:t>Women age 18 years and over</a:t>
            </a:r>
          </a:p>
          <a:p>
            <a:r>
              <a:rPr lang="en-US" dirty="0" smtClean="0"/>
              <a:t>One adolescent female measure related to human papillomavirus (HPV) vaccine receipt</a:t>
            </a:r>
          </a:p>
          <a:p>
            <a:r>
              <a:rPr lang="en-US" dirty="0" smtClean="0"/>
              <a:t>Breakouts by race/ethnicity and socioeconomic status when available and compared with men</a:t>
            </a:r>
          </a:p>
          <a:p>
            <a:r>
              <a:rPr lang="en-US" dirty="0" smtClean="0"/>
              <a:t>Further designations derived from special populations who receive care from the U.S. Health Resources and Services Administration (HRSA) Community Health Centers </a:t>
            </a:r>
          </a:p>
          <a:p>
            <a:endParaRPr lang="en-US" dirty="0"/>
          </a:p>
        </p:txBody>
      </p:sp>
    </p:spTree>
    <p:extLst>
      <p:ext uri="{BB962C8B-B14F-4D97-AF65-F5344CB8AC3E}">
        <p14:creationId xmlns:p14="http://schemas.microsoft.com/office/powerpoint/2010/main" val="48948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Health Care Services by Women</a:t>
            </a:r>
            <a:endParaRPr lang="en-US" dirty="0"/>
          </a:p>
        </p:txBody>
      </p:sp>
      <p:sp>
        <p:nvSpPr>
          <p:cNvPr id="3" name="Content Placeholder 2"/>
          <p:cNvSpPr>
            <a:spLocks noGrp="1"/>
          </p:cNvSpPr>
          <p:nvPr>
            <p:ph idx="1"/>
          </p:nvPr>
        </p:nvSpPr>
        <p:spPr/>
        <p:txBody>
          <a:bodyPr>
            <a:normAutofit/>
          </a:bodyPr>
          <a:lstStyle/>
          <a:p>
            <a:r>
              <a:rPr lang="en-US" dirty="0" smtClean="0"/>
              <a:t>Women, on average, use more health care services compared with men:</a:t>
            </a:r>
          </a:p>
          <a:p>
            <a:pPr lvl="1"/>
            <a:r>
              <a:rPr lang="en-US" dirty="0" smtClean="0"/>
              <a:t>More health care contacts and opportunities to receive counseling and preventive care. </a:t>
            </a:r>
          </a:p>
          <a:p>
            <a:r>
              <a:rPr lang="en-US" dirty="0" smtClean="0"/>
              <a:t>Women differ in disease risk factors and certain patterns of illness compared with men even when maternity care is excluded or considered separately (AHRQ HCUP; Women’s Health USA, 2013). </a:t>
            </a:r>
            <a:endParaRPr lang="en-US" dirty="0"/>
          </a:p>
        </p:txBody>
      </p:sp>
    </p:spTree>
    <p:extLst>
      <p:ext uri="{BB962C8B-B14F-4D97-AF65-F5344CB8AC3E}">
        <p14:creationId xmlns:p14="http://schemas.microsoft.com/office/powerpoint/2010/main" val="56447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Disease in Women</a:t>
            </a:r>
            <a:endParaRPr lang="en-US" dirty="0"/>
          </a:p>
        </p:txBody>
      </p:sp>
      <p:sp>
        <p:nvSpPr>
          <p:cNvPr id="3" name="Content Placeholder 2"/>
          <p:cNvSpPr>
            <a:spLocks noGrp="1"/>
          </p:cNvSpPr>
          <p:nvPr>
            <p:ph idx="1"/>
          </p:nvPr>
        </p:nvSpPr>
        <p:spPr/>
        <p:txBody>
          <a:bodyPr>
            <a:normAutofit/>
          </a:bodyPr>
          <a:lstStyle/>
          <a:p>
            <a:r>
              <a:rPr lang="en-US" dirty="0" smtClean="0"/>
              <a:t>Evidence demonstrates that chronic disease affects women and men differently:</a:t>
            </a:r>
          </a:p>
          <a:p>
            <a:pPr lvl="1"/>
            <a:r>
              <a:rPr lang="en-US" dirty="0" smtClean="0"/>
              <a:t>Related to biologic, socioeconomic, and cultural dynamics. </a:t>
            </a:r>
          </a:p>
          <a:p>
            <a:r>
              <a:rPr lang="en-US" dirty="0" smtClean="0"/>
              <a:t>Women experience a higher burden of chronic disease and tend to live more years with a disability compared with </a:t>
            </a:r>
            <a:r>
              <a:rPr lang="en-US" dirty="0"/>
              <a:t>men (AHRQ HCUP; Women’s Health USA, </a:t>
            </a:r>
            <a:r>
              <a:rPr lang="en-US" dirty="0" smtClean="0"/>
              <a:t>2013).</a:t>
            </a:r>
          </a:p>
          <a:p>
            <a:endParaRPr lang="en-US" dirty="0"/>
          </a:p>
        </p:txBody>
      </p:sp>
    </p:spTree>
    <p:extLst>
      <p:ext uri="{BB962C8B-B14F-4D97-AF65-F5344CB8AC3E}">
        <p14:creationId xmlns:p14="http://schemas.microsoft.com/office/powerpoint/2010/main" val="144548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Tables</a:t>
            </a:r>
            <a:endParaRPr lang="en-US" dirty="0"/>
          </a:p>
        </p:txBody>
      </p:sp>
      <p:sp>
        <p:nvSpPr>
          <p:cNvPr id="4" name="Text Placeholder 3"/>
          <p:cNvSpPr>
            <a:spLocks noGrp="1"/>
          </p:cNvSpPr>
          <p:nvPr>
            <p:ph type="body" idx="1"/>
          </p:nvPr>
        </p:nvSpPr>
        <p:spPr/>
        <p:txBody>
          <a:bodyPr/>
          <a:lstStyle/>
          <a:p>
            <a:r>
              <a:rPr lang="en-US" dirty="0" err="1" smtClean="0"/>
              <a:t>Chartbook</a:t>
            </a:r>
            <a:r>
              <a:rPr lang="en-US" dirty="0" smtClean="0"/>
              <a:t> on Women’s Health Care</a:t>
            </a:r>
            <a:endParaRPr lang="en-US" dirty="0"/>
          </a:p>
        </p:txBody>
      </p:sp>
    </p:spTree>
    <p:extLst>
      <p:ext uri="{BB962C8B-B14F-4D97-AF65-F5344CB8AC3E}">
        <p14:creationId xmlns:p14="http://schemas.microsoft.com/office/powerpoint/2010/main" val="2155354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Disparities in measures of quality between males and females</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66999626"/>
              </p:ext>
            </p:extLst>
          </p:nvPr>
        </p:nvGraphicFramePr>
        <p:xfrm>
          <a:off x="457200" y="1463040"/>
          <a:ext cx="822960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4294967295"/>
          </p:nvPr>
        </p:nvSpPr>
        <p:spPr>
          <a:xfrm rot="10800000" flipH="1" flipV="1">
            <a:off x="508000" y="5410200"/>
            <a:ext cx="8229600" cy="990600"/>
          </a:xfrm>
        </p:spPr>
        <p:txBody>
          <a:bodyPr>
            <a:noAutofit/>
          </a:bodyPr>
          <a:lstStyle/>
          <a:p>
            <a:pPr marL="0" indent="0">
              <a:buNone/>
            </a:pPr>
            <a:r>
              <a:rPr lang="en-US" sz="1000" b="1" dirty="0" smtClean="0"/>
              <a:t>Key</a:t>
            </a:r>
            <a:r>
              <a:rPr lang="en-US" sz="1000" b="1" dirty="0"/>
              <a:t>: </a:t>
            </a:r>
            <a:r>
              <a:rPr lang="en-US" sz="1000" dirty="0"/>
              <a:t>n = number of measures.</a:t>
            </a:r>
            <a:endParaRPr lang="en-US" sz="1000" b="1" dirty="0"/>
          </a:p>
          <a:p>
            <a:pPr marL="0" lvl="1" indent="0">
              <a:buNone/>
            </a:pPr>
            <a:r>
              <a:rPr lang="en-US" sz="1000" b="1" dirty="0"/>
              <a:t>Better </a:t>
            </a:r>
            <a:r>
              <a:rPr lang="en-US" sz="1000" dirty="0"/>
              <a:t>= Population received better quality of care than reference </a:t>
            </a:r>
            <a:r>
              <a:rPr lang="en-US" sz="1000" dirty="0" smtClean="0"/>
              <a:t>group (males)</a:t>
            </a:r>
            <a:endParaRPr lang="en-US" sz="1000" dirty="0"/>
          </a:p>
          <a:p>
            <a:pPr marL="0" lvl="1" indent="0">
              <a:buNone/>
            </a:pPr>
            <a:r>
              <a:rPr lang="en-US" sz="1000" b="1" dirty="0" smtClean="0"/>
              <a:t>Same</a:t>
            </a:r>
            <a:r>
              <a:rPr lang="en-US" sz="1000" dirty="0" smtClean="0"/>
              <a:t> </a:t>
            </a:r>
            <a:r>
              <a:rPr lang="en-US" sz="1000" dirty="0"/>
              <a:t>= Population and reference group received about the same quality of care</a:t>
            </a:r>
          </a:p>
          <a:p>
            <a:pPr marL="0" lvl="1" indent="0">
              <a:buNone/>
            </a:pPr>
            <a:r>
              <a:rPr lang="en-US" sz="1000" b="1" dirty="0"/>
              <a:t>Worse </a:t>
            </a:r>
            <a:r>
              <a:rPr lang="en-US" sz="1000" dirty="0"/>
              <a:t>= Population received worse quality of care than reference group</a:t>
            </a:r>
          </a:p>
          <a:p>
            <a:pPr marL="0" indent="0">
              <a:buNone/>
            </a:pPr>
            <a:r>
              <a:rPr lang="en-US" sz="1000" b="1" dirty="0"/>
              <a:t>Note: </a:t>
            </a:r>
            <a:r>
              <a:rPr lang="en-US" sz="1000" dirty="0"/>
              <a:t>For each measure, the most recent data year available was analyzed</a:t>
            </a:r>
            <a:r>
              <a:rPr lang="en-US" sz="1000" dirty="0" smtClean="0"/>
              <a:t>. </a:t>
            </a:r>
            <a:r>
              <a:rPr lang="en-US" sz="1000" dirty="0"/>
              <a:t>These data represent </a:t>
            </a:r>
            <a:r>
              <a:rPr lang="en-US" sz="1000" dirty="0" smtClean="0"/>
              <a:t>2012-2013.</a:t>
            </a:r>
            <a:endParaRPr lang="en-US" sz="1000" dirty="0"/>
          </a:p>
          <a:p>
            <a:endParaRPr lang="en-US" sz="1000" dirty="0"/>
          </a:p>
          <a:p>
            <a:pPr marL="0" indent="0">
              <a:buNone/>
            </a:pPr>
            <a:endParaRPr lang="en-US" sz="1000" dirty="0"/>
          </a:p>
        </p:txBody>
      </p:sp>
    </p:spTree>
    <p:extLst>
      <p:ext uri="{BB962C8B-B14F-4D97-AF65-F5344CB8AC3E}">
        <p14:creationId xmlns:p14="http://schemas.microsoft.com/office/powerpoint/2010/main" val="4207146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Disparities in quality of care measures between males and females, by 4 NQS priorities and Access</a:t>
            </a:r>
            <a:endParaRPr lang="en-US" sz="2000" dirty="0"/>
          </a:p>
        </p:txBody>
      </p:sp>
      <p:sp>
        <p:nvSpPr>
          <p:cNvPr id="5" name="Content Placeholder 2"/>
          <p:cNvSpPr>
            <a:spLocks noGrp="1"/>
          </p:cNvSpPr>
          <p:nvPr>
            <p:ph idx="1"/>
          </p:nvPr>
        </p:nvSpPr>
        <p:spPr>
          <a:xfrm>
            <a:off x="457200" y="5669280"/>
            <a:ext cx="8229600" cy="822960"/>
          </a:xfrm>
        </p:spPr>
        <p:txBody>
          <a:bodyPr>
            <a:normAutofit/>
          </a:bodyPr>
          <a:lstStyle/>
          <a:p>
            <a:pPr marL="0" indent="0">
              <a:buNone/>
            </a:pPr>
            <a:r>
              <a:rPr lang="en-US" sz="1000" b="1" dirty="0" smtClean="0"/>
              <a:t>Key:</a:t>
            </a:r>
            <a:r>
              <a:rPr lang="en-US" sz="1000" dirty="0" smtClean="0"/>
              <a:t> n = number of measures.</a:t>
            </a:r>
          </a:p>
          <a:p>
            <a:pPr marL="4762" indent="0">
              <a:buNone/>
            </a:pPr>
            <a:r>
              <a:rPr lang="en-US" sz="1000" b="1" dirty="0" smtClean="0"/>
              <a:t>Better </a:t>
            </a:r>
            <a:r>
              <a:rPr lang="en-US" sz="1000" dirty="0" smtClean="0"/>
              <a:t>= Population received better quality of care than reference group (males)</a:t>
            </a:r>
          </a:p>
          <a:p>
            <a:pPr marL="4762" indent="0">
              <a:buNone/>
            </a:pPr>
            <a:r>
              <a:rPr lang="en-US" sz="1000" b="1" dirty="0" smtClean="0"/>
              <a:t>Same </a:t>
            </a:r>
            <a:r>
              <a:rPr lang="en-US" sz="1000" dirty="0" smtClean="0"/>
              <a:t>=</a:t>
            </a:r>
            <a:r>
              <a:rPr lang="en-US" sz="1000" b="1" dirty="0" smtClean="0"/>
              <a:t> </a:t>
            </a:r>
            <a:r>
              <a:rPr lang="en-US" sz="1000" dirty="0" smtClean="0"/>
              <a:t>Population and reference group received about the same quality of care</a:t>
            </a:r>
          </a:p>
          <a:p>
            <a:pPr marL="4762" indent="0">
              <a:buNone/>
            </a:pPr>
            <a:r>
              <a:rPr lang="en-US" sz="1000" b="1" dirty="0" smtClean="0"/>
              <a:t>Worse </a:t>
            </a:r>
            <a:r>
              <a:rPr lang="en-US" sz="1000" dirty="0" smtClean="0"/>
              <a:t>= Population received worse quality of care than reference group</a:t>
            </a:r>
            <a:endParaRPr lang="en-US" sz="1000" dirty="0"/>
          </a:p>
        </p:txBody>
      </p:sp>
      <p:graphicFrame>
        <p:nvGraphicFramePr>
          <p:cNvPr id="8" name="Content Placeholder 9"/>
          <p:cNvGraphicFramePr>
            <a:graphicFrameLocks noGrp="1"/>
          </p:cNvGraphicFramePr>
          <p:nvPr>
            <p:ph sz="half" idx="4294967295"/>
            <p:extLst>
              <p:ext uri="{D42A27DB-BD31-4B8C-83A1-F6EECF244321}">
                <p14:modId xmlns:p14="http://schemas.microsoft.com/office/powerpoint/2010/main" val="11586953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990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Change in disparities in measures of quality between </a:t>
            </a:r>
            <a:r>
              <a:rPr lang="en-US" sz="2000" dirty="0" smtClean="0"/>
              <a:t>males and females</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0293522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a:spLocks noGrp="1"/>
          </p:cNvSpPr>
          <p:nvPr>
            <p:ph sz="half" idx="4294967295"/>
          </p:nvPr>
        </p:nvSpPr>
        <p:spPr>
          <a:xfrm>
            <a:off x="457200" y="5578475"/>
            <a:ext cx="8229600" cy="1004888"/>
          </a:xfrm>
        </p:spPr>
        <p:txBody>
          <a:bodyPr>
            <a:normAutofit/>
          </a:bodyPr>
          <a:lstStyle/>
          <a:p>
            <a:pPr marL="0" indent="0">
              <a:buNone/>
            </a:pPr>
            <a:r>
              <a:rPr lang="en-US" sz="1000" b="1" dirty="0" smtClean="0"/>
              <a:t>Key</a:t>
            </a:r>
            <a:r>
              <a:rPr lang="en-US" sz="1000" b="1" dirty="0"/>
              <a:t>: </a:t>
            </a:r>
            <a:r>
              <a:rPr lang="en-US" sz="1000" dirty="0"/>
              <a:t>n = number of measures.</a:t>
            </a:r>
            <a:endParaRPr lang="en-US" sz="1000" b="1" dirty="0"/>
          </a:p>
          <a:p>
            <a:pPr marL="0" indent="0">
              <a:buNone/>
            </a:pPr>
            <a:r>
              <a:rPr lang="en-US" sz="1000" b="1" dirty="0"/>
              <a:t>Improving </a:t>
            </a:r>
            <a:r>
              <a:rPr lang="en-US" sz="1000" dirty="0"/>
              <a:t>= Disparity is getting smaller at a rate greater than 1% per year</a:t>
            </a:r>
          </a:p>
          <a:p>
            <a:pPr marL="0" indent="0">
              <a:buNone/>
            </a:pPr>
            <a:r>
              <a:rPr lang="en-US" sz="1000" b="1" dirty="0"/>
              <a:t>No change </a:t>
            </a:r>
            <a:r>
              <a:rPr lang="en-US" sz="1000" dirty="0"/>
              <a:t>= Disparity is not changing or is changing at a rate less than 1% per year</a:t>
            </a:r>
          </a:p>
          <a:p>
            <a:pPr marL="0" indent="0">
              <a:buNone/>
            </a:pPr>
            <a:r>
              <a:rPr lang="en-US" sz="1000" b="1" dirty="0"/>
              <a:t>Worsening</a:t>
            </a:r>
            <a:r>
              <a:rPr lang="en-US" sz="1000" dirty="0"/>
              <a:t> = Disparity is getting larger at a rate greater than 1% per year</a:t>
            </a:r>
            <a:endParaRPr lang="en-US" sz="1400" b="1" dirty="0"/>
          </a:p>
          <a:p>
            <a:pPr marL="0" indent="0">
              <a:buNone/>
            </a:pPr>
            <a:r>
              <a:rPr lang="en-US" sz="1000" b="1" dirty="0"/>
              <a:t>Note:</a:t>
            </a:r>
            <a:r>
              <a:rPr lang="en-US" sz="1000" dirty="0"/>
              <a:t> For each measure, the earliest and most recent data year available were analyzed </a:t>
            </a:r>
            <a:r>
              <a:rPr lang="en-US" sz="1000" dirty="0" smtClean="0"/>
              <a:t>through 2012-2013.</a:t>
            </a:r>
          </a:p>
        </p:txBody>
      </p:sp>
    </p:spTree>
    <p:extLst>
      <p:ext uri="{BB962C8B-B14F-4D97-AF65-F5344CB8AC3E}">
        <p14:creationId xmlns:p14="http://schemas.microsoft.com/office/powerpoint/2010/main" val="845443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Change in disparities between males and females, by 4 NQS priorities and Access</a:t>
            </a:r>
            <a:endParaRPr lang="en-US" sz="2000" dirty="0"/>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388202267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a:spLocks noGrp="1"/>
          </p:cNvSpPr>
          <p:nvPr>
            <p:ph sz="half" idx="4294967295"/>
          </p:nvPr>
        </p:nvSpPr>
        <p:spPr>
          <a:xfrm>
            <a:off x="457200" y="5669280"/>
            <a:ext cx="8229600" cy="1005840"/>
          </a:xfrm>
        </p:spPr>
        <p:txBody>
          <a:bodyPr>
            <a:normAutofit/>
          </a:bodyPr>
          <a:lstStyle/>
          <a:p>
            <a:pPr marL="0" indent="0">
              <a:buNone/>
            </a:pPr>
            <a:r>
              <a:rPr lang="en-US" sz="1000" b="1" dirty="0" smtClean="0"/>
              <a:t>Key</a:t>
            </a:r>
            <a:r>
              <a:rPr lang="en-US" sz="1000" b="1" dirty="0"/>
              <a:t>: </a:t>
            </a:r>
            <a:r>
              <a:rPr lang="en-US" sz="1000" dirty="0"/>
              <a:t>n = number of measures.</a:t>
            </a:r>
            <a:endParaRPr lang="en-US" sz="1000" b="1" dirty="0"/>
          </a:p>
          <a:p>
            <a:pPr marL="0" indent="0">
              <a:buNone/>
            </a:pPr>
            <a:r>
              <a:rPr lang="en-US" sz="1000" b="1" dirty="0"/>
              <a:t>Improving </a:t>
            </a:r>
            <a:r>
              <a:rPr lang="en-US" sz="1000" dirty="0"/>
              <a:t>= Disparity is getting smaller at a rate greater than 1% per year</a:t>
            </a:r>
          </a:p>
          <a:p>
            <a:pPr marL="0" indent="0">
              <a:buNone/>
            </a:pPr>
            <a:r>
              <a:rPr lang="en-US" sz="1000" b="1" dirty="0"/>
              <a:t>No change </a:t>
            </a:r>
            <a:r>
              <a:rPr lang="en-US" sz="1000" dirty="0"/>
              <a:t>= Disparity is not changing or is changing at a rate less than 1% per year</a:t>
            </a:r>
          </a:p>
          <a:p>
            <a:pPr marL="0" indent="0">
              <a:buNone/>
            </a:pPr>
            <a:r>
              <a:rPr lang="en-US" sz="1000" b="1" dirty="0"/>
              <a:t>Worsening</a:t>
            </a:r>
            <a:r>
              <a:rPr lang="en-US" sz="1000" dirty="0"/>
              <a:t> = Disparity is getting larger at a rate greater than 1% per year</a:t>
            </a:r>
            <a:endParaRPr lang="en-US" sz="1400" b="1" dirty="0"/>
          </a:p>
        </p:txBody>
      </p:sp>
    </p:spTree>
    <p:extLst>
      <p:ext uri="{BB962C8B-B14F-4D97-AF65-F5344CB8AC3E}">
        <p14:creationId xmlns:p14="http://schemas.microsoft.com/office/powerpoint/2010/main" val="3431982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Trends in measures of quality for females</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180510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a:spLocks noGrp="1"/>
          </p:cNvSpPr>
          <p:nvPr>
            <p:ph sz="half" idx="4294967295"/>
          </p:nvPr>
        </p:nvSpPr>
        <p:spPr>
          <a:xfrm>
            <a:off x="457200" y="5577840"/>
            <a:ext cx="8229600" cy="1005840"/>
          </a:xfrm>
        </p:spPr>
        <p:txBody>
          <a:bodyPr>
            <a:normAutofit/>
          </a:bodyPr>
          <a:lstStyle/>
          <a:p>
            <a:pPr marL="0" indent="0">
              <a:buNone/>
            </a:pPr>
            <a:r>
              <a:rPr lang="en-US" sz="1000" b="1" dirty="0"/>
              <a:t>Key: </a:t>
            </a:r>
            <a:r>
              <a:rPr lang="en-US" sz="1000" dirty="0"/>
              <a:t>n = number of measures.</a:t>
            </a:r>
            <a:endParaRPr lang="en-US" sz="1000" b="1" dirty="0"/>
          </a:p>
          <a:p>
            <a:pPr marL="0" indent="0">
              <a:buNone/>
            </a:pPr>
            <a:r>
              <a:rPr lang="en-US" sz="1000" b="1" dirty="0"/>
              <a:t>Improving</a:t>
            </a:r>
            <a:r>
              <a:rPr lang="en-US" sz="1000" dirty="0"/>
              <a:t> = Quality is going in a positive direction at an average annual rate greater than 1% per year</a:t>
            </a:r>
          </a:p>
          <a:p>
            <a:pPr marL="0" indent="0">
              <a:buNone/>
            </a:pPr>
            <a:r>
              <a:rPr lang="en-US" sz="1000" b="1" dirty="0"/>
              <a:t>No Change </a:t>
            </a:r>
            <a:r>
              <a:rPr lang="en-US" sz="1000" dirty="0"/>
              <a:t>= Quality is not changing or is changing at an average annual rate less than 1% per year</a:t>
            </a:r>
          </a:p>
          <a:p>
            <a:pPr marL="0" indent="0">
              <a:buNone/>
            </a:pPr>
            <a:r>
              <a:rPr lang="en-US" sz="1000" b="1" dirty="0"/>
              <a:t>Worsening</a:t>
            </a:r>
            <a:r>
              <a:rPr lang="en-US" sz="1000" dirty="0"/>
              <a:t> = Quality is going in a negative direction at an average annual rate greater than 1% per year</a:t>
            </a:r>
          </a:p>
          <a:p>
            <a:pPr marL="0" indent="0">
              <a:buNone/>
            </a:pPr>
            <a:r>
              <a:rPr lang="en-US" sz="1000" b="1" dirty="0"/>
              <a:t>Note: </a:t>
            </a:r>
            <a:r>
              <a:rPr lang="en-US" sz="1000" dirty="0"/>
              <a:t>For each measure, the earliest and most recent data year available were analyzed through </a:t>
            </a:r>
            <a:r>
              <a:rPr lang="en-US" sz="1000" dirty="0" smtClean="0"/>
              <a:t>2012 </a:t>
            </a:r>
            <a:r>
              <a:rPr lang="en-US" sz="1000" dirty="0"/>
              <a:t>to </a:t>
            </a:r>
            <a:r>
              <a:rPr lang="en-US" sz="1000" dirty="0" smtClean="0"/>
              <a:t>2013.</a:t>
            </a:r>
            <a:endParaRPr lang="en-US" sz="1000" dirty="0"/>
          </a:p>
        </p:txBody>
      </p:sp>
    </p:spTree>
    <p:extLst>
      <p:ext uri="{BB962C8B-B14F-4D97-AF65-F5344CB8AC3E}">
        <p14:creationId xmlns:p14="http://schemas.microsoft.com/office/powerpoint/2010/main" val="3153006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of the </a:t>
            </a:r>
            <a:r>
              <a:rPr lang="en-US" dirty="0" err="1" smtClean="0"/>
              <a:t>Chartbook</a:t>
            </a:r>
            <a:r>
              <a:rPr lang="en-US" dirty="0" smtClean="0"/>
              <a:t> on Women’s Health Care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Part of a series related to the National Healthcare Quality and Disparities Report (QDR).</a:t>
            </a:r>
          </a:p>
          <a:p>
            <a:r>
              <a:rPr lang="en-US" dirty="0" smtClean="0"/>
              <a:t>Contents:</a:t>
            </a:r>
          </a:p>
          <a:p>
            <a:pPr lvl="1"/>
            <a:r>
              <a:rPr lang="en-US" dirty="0" smtClean="0"/>
              <a:t>Overview of the QDR</a:t>
            </a:r>
          </a:p>
          <a:p>
            <a:pPr lvl="1"/>
            <a:r>
              <a:rPr lang="en-US" dirty="0" smtClean="0"/>
              <a:t>Overview of women, one of the priority populations of the QDR</a:t>
            </a:r>
          </a:p>
          <a:p>
            <a:pPr lvl="1"/>
            <a:r>
              <a:rPr lang="en-US" dirty="0" smtClean="0"/>
              <a:t>Summary of trends in health care quality and disparities for females</a:t>
            </a:r>
          </a:p>
          <a:p>
            <a:pPr lvl="1"/>
            <a:r>
              <a:rPr lang="en-US" dirty="0" smtClean="0"/>
              <a:t>Tracking of access and quality measures for females:</a:t>
            </a:r>
          </a:p>
          <a:p>
            <a:pPr lvl="2"/>
            <a:r>
              <a:rPr lang="en-US" dirty="0" smtClean="0"/>
              <a:t>Access to Health Care</a:t>
            </a:r>
          </a:p>
          <a:p>
            <a:pPr lvl="2"/>
            <a:r>
              <a:rPr lang="en-US" dirty="0" smtClean="0"/>
              <a:t>Patient Safety</a:t>
            </a:r>
          </a:p>
          <a:p>
            <a:pPr lvl="2"/>
            <a:r>
              <a:rPr lang="en-US" dirty="0" smtClean="0"/>
              <a:t>Person- and Family-Centered Care</a:t>
            </a:r>
          </a:p>
          <a:p>
            <a:pPr lvl="2"/>
            <a:r>
              <a:rPr lang="en-US" dirty="0" smtClean="0"/>
              <a:t>Communication and Care Coordination</a:t>
            </a:r>
          </a:p>
          <a:p>
            <a:pPr lvl="2"/>
            <a:r>
              <a:rPr lang="en-US" dirty="0" smtClean="0"/>
              <a:t>Effective Treatment of Leading Causes of Morbidity and Mortality</a:t>
            </a:r>
          </a:p>
          <a:p>
            <a:pPr lvl="2"/>
            <a:r>
              <a:rPr lang="en-US" dirty="0" smtClean="0"/>
              <a:t>Healthy Living</a:t>
            </a:r>
          </a:p>
          <a:p>
            <a:pPr lvl="2"/>
            <a:r>
              <a:rPr lang="en-US" dirty="0" smtClean="0"/>
              <a:t>Affordability</a:t>
            </a:r>
            <a:endParaRPr lang="en-US" dirty="0"/>
          </a:p>
        </p:txBody>
      </p:sp>
    </p:spTree>
    <p:extLst>
      <p:ext uri="{BB962C8B-B14F-4D97-AF65-F5344CB8AC3E}">
        <p14:creationId xmlns:p14="http://schemas.microsoft.com/office/powerpoint/2010/main" val="2854624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Trends in measures of quality for females, by 4 NQS priorities and Access</a:t>
            </a:r>
            <a:endParaRPr lang="en-US" sz="2000" dirty="0"/>
          </a:p>
        </p:txBody>
      </p:sp>
      <p:sp>
        <p:nvSpPr>
          <p:cNvPr id="6" name="Content Placeholder 2"/>
          <p:cNvSpPr>
            <a:spLocks noGrp="1"/>
          </p:cNvSpPr>
          <p:nvPr>
            <p:ph idx="1"/>
          </p:nvPr>
        </p:nvSpPr>
        <p:spPr>
          <a:xfrm>
            <a:off x="457200" y="5669280"/>
            <a:ext cx="8229600" cy="822960"/>
          </a:xfrm>
        </p:spPr>
        <p:txBody>
          <a:bodyPr>
            <a:normAutofit/>
          </a:bodyPr>
          <a:lstStyle/>
          <a:p>
            <a:pPr marL="0" indent="0">
              <a:buNone/>
            </a:pPr>
            <a:r>
              <a:rPr lang="en-US" sz="1000" b="1" dirty="0" smtClean="0"/>
              <a:t>Key</a:t>
            </a:r>
            <a:r>
              <a:rPr lang="en-US" sz="1000" b="1" dirty="0"/>
              <a:t>: </a:t>
            </a:r>
            <a:r>
              <a:rPr lang="en-US" sz="1000" dirty="0"/>
              <a:t>n = number of measures.</a:t>
            </a:r>
            <a:endParaRPr lang="en-US" sz="1000" b="1" dirty="0"/>
          </a:p>
          <a:p>
            <a:pPr marL="0" indent="0">
              <a:buNone/>
            </a:pPr>
            <a:r>
              <a:rPr lang="en-US" sz="1000" b="1" dirty="0"/>
              <a:t>Improving</a:t>
            </a:r>
            <a:r>
              <a:rPr lang="en-US" sz="1000" dirty="0"/>
              <a:t> = Quality is going in a positive direction at an average annual rate greater than 1% per year</a:t>
            </a:r>
          </a:p>
          <a:p>
            <a:pPr marL="0" indent="0">
              <a:buNone/>
            </a:pPr>
            <a:r>
              <a:rPr lang="en-US" sz="1000" b="1" dirty="0"/>
              <a:t>No Change </a:t>
            </a:r>
            <a:r>
              <a:rPr lang="en-US" sz="1000" dirty="0"/>
              <a:t>= Quality is not changing or is changing at an average annual rate less than 1% per year</a:t>
            </a:r>
          </a:p>
          <a:p>
            <a:pPr marL="0" indent="0">
              <a:buNone/>
            </a:pPr>
            <a:r>
              <a:rPr lang="en-US" sz="1000" b="1" dirty="0"/>
              <a:t>Worsening</a:t>
            </a:r>
            <a:r>
              <a:rPr lang="en-US" sz="1000" dirty="0"/>
              <a:t> = Quality is going in a negative direction at an average annual rate greater than 1% per year</a:t>
            </a:r>
          </a:p>
          <a:p>
            <a:endParaRPr lang="en-US" sz="1000" dirty="0" smtClean="0"/>
          </a:p>
        </p:txBody>
      </p:sp>
      <p:graphicFrame>
        <p:nvGraphicFramePr>
          <p:cNvPr id="8" name="Content Placeholder 9"/>
          <p:cNvGraphicFramePr>
            <a:graphicFrameLocks noGrp="1"/>
          </p:cNvGraphicFramePr>
          <p:nvPr>
            <p:ph sz="half" idx="4294967295"/>
            <p:extLst>
              <p:ext uri="{D42A27DB-BD31-4B8C-83A1-F6EECF244321}">
                <p14:modId xmlns:p14="http://schemas.microsoft.com/office/powerpoint/2010/main" val="3576092987"/>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9343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health care</a:t>
            </a:r>
            <a:endParaRPr lang="en-US" dirty="0"/>
          </a:p>
        </p:txBody>
      </p:sp>
      <p:sp>
        <p:nvSpPr>
          <p:cNvPr id="6" name="Text Placeholder 5"/>
          <p:cNvSpPr>
            <a:spLocks noGrp="1"/>
          </p:cNvSpPr>
          <p:nvPr>
            <p:ph type="body" idx="1"/>
          </p:nvPr>
        </p:nvSpPr>
        <p:spPr/>
        <p:txBody>
          <a:bodyPr/>
          <a:lstStyle/>
          <a:p>
            <a:r>
              <a:rPr lang="en-US" dirty="0" err="1"/>
              <a:t>Chartbook</a:t>
            </a:r>
            <a:r>
              <a:rPr lang="en-US" dirty="0"/>
              <a:t> on Women’s Health </a:t>
            </a:r>
            <a:r>
              <a:rPr lang="en-US" dirty="0" smtClean="0"/>
              <a:t>Care</a:t>
            </a:r>
            <a:endParaRPr lang="en-US" dirty="0"/>
          </a:p>
        </p:txBody>
      </p:sp>
    </p:spTree>
    <p:extLst>
      <p:ext uri="{BB962C8B-B14F-4D97-AF65-F5344CB8AC3E}">
        <p14:creationId xmlns:p14="http://schemas.microsoft.com/office/powerpoint/2010/main" val="268372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ages 18-64 who were uninsured at time of interview, by sex, January 2010-December 2014</a:t>
            </a:r>
            <a:endParaRPr lang="en-US" sz="2000" dirty="0"/>
          </a:p>
        </p:txBody>
      </p:sp>
      <p:graphicFrame>
        <p:nvGraphicFramePr>
          <p:cNvPr id="4" name="Chart 3"/>
          <p:cNvGraphicFramePr/>
          <p:nvPr>
            <p:extLst>
              <p:ext uri="{D42A27DB-BD31-4B8C-83A1-F6EECF244321}">
                <p14:modId xmlns:p14="http://schemas.microsoft.com/office/powerpoint/2010/main" val="103287298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669280"/>
            <a:ext cx="8229600" cy="430887"/>
          </a:xfrm>
          <a:prstGeom prst="rect">
            <a:avLst/>
          </a:prstGeom>
        </p:spPr>
        <p:txBody>
          <a:bodyPr wrap="square">
            <a:spAutoFit/>
          </a:bodyPr>
          <a:lstStyle/>
          <a:p>
            <a:r>
              <a:rPr lang="en-US" sz="1100" b="1" dirty="0" smtClean="0"/>
              <a:t>Source: </a:t>
            </a:r>
            <a:r>
              <a:rPr lang="en-US" sz="1100" dirty="0" smtClean="0"/>
              <a:t>Centers for Disease Control and Prevention, National Center for Health Statistics, </a:t>
            </a:r>
            <a:r>
              <a:rPr lang="en-US" sz="1100" dirty="0"/>
              <a:t>National Health Interview </a:t>
            </a:r>
            <a:r>
              <a:rPr lang="en-US" sz="1100" dirty="0" smtClean="0"/>
              <a:t>Survey, Family </a:t>
            </a:r>
            <a:r>
              <a:rPr lang="en-US" sz="1100" dirty="0"/>
              <a:t>Core </a:t>
            </a:r>
            <a:r>
              <a:rPr lang="en-US" sz="1100" dirty="0" smtClean="0"/>
              <a:t>Component, 2010-2014.</a:t>
            </a:r>
            <a:endParaRPr lang="en-US" sz="1100" dirty="0"/>
          </a:p>
        </p:txBody>
      </p:sp>
    </p:spTree>
    <p:extLst>
      <p:ext uri="{BB962C8B-B14F-4D97-AF65-F5344CB8AC3E}">
        <p14:creationId xmlns:p14="http://schemas.microsoft.com/office/powerpoint/2010/main" val="2050525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People who were unable to get or delayed in getting needed medical care, dental care, or prescription medicines in the last 12 months, by sex, 2005-2012</a:t>
            </a:r>
            <a:endParaRPr lang="en-US" sz="2000" dirty="0"/>
          </a:p>
        </p:txBody>
      </p:sp>
      <p:graphicFrame>
        <p:nvGraphicFramePr>
          <p:cNvPr id="4" name="Chart 3"/>
          <p:cNvGraphicFramePr/>
          <p:nvPr>
            <p:extLst>
              <p:ext uri="{D42A27DB-BD31-4B8C-83A1-F6EECF244321}">
                <p14:modId xmlns:p14="http://schemas.microsoft.com/office/powerpoint/2010/main" val="50436828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669280"/>
            <a:ext cx="8229600" cy="261610"/>
          </a:xfrm>
          <a:prstGeom prst="rect">
            <a:avLst/>
          </a:prstGeom>
        </p:spPr>
        <p:txBody>
          <a:bodyPr wrap="square">
            <a:spAutoFit/>
          </a:bodyPr>
          <a:lstStyle/>
          <a:p>
            <a:r>
              <a:rPr lang="en-US" sz="1100" b="1" dirty="0" smtClean="0"/>
              <a:t>Source</a:t>
            </a:r>
            <a:r>
              <a:rPr lang="en-US" sz="1100" b="1" dirty="0"/>
              <a:t>: </a:t>
            </a:r>
            <a:r>
              <a:rPr lang="en-US" sz="1100" dirty="0"/>
              <a:t>Agency for Healthcare Research and Quality, </a:t>
            </a:r>
            <a:r>
              <a:rPr lang="en-US" sz="1100" dirty="0" smtClean="0"/>
              <a:t>Medical </a:t>
            </a:r>
            <a:r>
              <a:rPr lang="en-US" sz="1100" dirty="0"/>
              <a:t>Expenditure Panel </a:t>
            </a:r>
            <a:r>
              <a:rPr lang="en-US" sz="1100" dirty="0" smtClean="0"/>
              <a:t>Survey, 2005-2012.</a:t>
            </a:r>
            <a:endParaRPr lang="en-US" sz="1100" dirty="0"/>
          </a:p>
        </p:txBody>
      </p:sp>
    </p:spTree>
    <p:extLst>
      <p:ext uri="{BB962C8B-B14F-4D97-AF65-F5344CB8AC3E}">
        <p14:creationId xmlns:p14="http://schemas.microsoft.com/office/powerpoint/2010/main" val="2738798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5120640"/>
            <a:ext cx="4114800" cy="457200"/>
          </a:xfrm>
          <a:prstGeom prst="rect">
            <a:avLst/>
          </a:prstGeom>
        </p:spPr>
        <p:txBody>
          <a:bodyPr wrap="square">
            <a:spAutoFit/>
          </a:bodyPr>
          <a:lstStyle/>
          <a:p>
            <a:r>
              <a:rPr lang="en-US" sz="1100" b="1" dirty="0" smtClean="0">
                <a:solidFill>
                  <a:prstClr val="black"/>
                </a:solidFill>
              </a:rPr>
              <a:t>Source</a:t>
            </a:r>
            <a:r>
              <a:rPr lang="en-US" sz="1100" b="1" dirty="0">
                <a:solidFill>
                  <a:prstClr val="black"/>
                </a:solidFill>
              </a:rPr>
              <a:t>: </a:t>
            </a:r>
            <a:r>
              <a:rPr lang="en-US" sz="1100" dirty="0">
                <a:solidFill>
                  <a:prstClr val="black"/>
                </a:solidFill>
              </a:rPr>
              <a:t>Agency for Healthcare Research and Quality, Medical Expenditure Panel Survey, </a:t>
            </a:r>
            <a:r>
              <a:rPr lang="en-US" sz="1100" dirty="0" smtClean="0">
                <a:solidFill>
                  <a:prstClr val="black"/>
                </a:solidFill>
              </a:rPr>
              <a:t>2012.</a:t>
            </a:r>
            <a:endParaRPr lang="en-US" sz="1100" dirty="0">
              <a:solidFill>
                <a:prstClr val="black"/>
              </a:solidFill>
            </a:endParaRPr>
          </a:p>
        </p:txBody>
      </p:sp>
      <p:graphicFrame>
        <p:nvGraphicFramePr>
          <p:cNvPr id="6" name="Chart 5"/>
          <p:cNvGraphicFramePr/>
          <p:nvPr>
            <p:extLst>
              <p:ext uri="{D42A27DB-BD31-4B8C-83A1-F6EECF244321}">
                <p14:modId xmlns:p14="http://schemas.microsoft.com/office/powerpoint/2010/main" val="1588565787"/>
              </p:ext>
            </p:extLst>
          </p:nvPr>
        </p:nvGraphicFramePr>
        <p:xfrm>
          <a:off x="457200" y="3840480"/>
          <a:ext cx="4114800"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111500236"/>
              </p:ext>
            </p:extLst>
          </p:nvPr>
        </p:nvGraphicFramePr>
        <p:xfrm>
          <a:off x="4572000" y="1371600"/>
          <a:ext cx="4114800"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4160589474"/>
              </p:ext>
            </p:extLst>
          </p:nvPr>
        </p:nvGraphicFramePr>
        <p:xfrm>
          <a:off x="457200" y="1371600"/>
          <a:ext cx="4114800" cy="256032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noAutofit/>
          </a:bodyPr>
          <a:lstStyle/>
          <a:p>
            <a:r>
              <a:rPr lang="en-US" sz="1800" dirty="0" smtClean="0"/>
              <a:t>Women who were unable to get or delayed in getting needed medical care, dental care, or prescription medicines in the last 12 months, by education, race, and ethnicity, 2012</a:t>
            </a:r>
            <a:endParaRPr lang="en-US" sz="1800" dirty="0"/>
          </a:p>
        </p:txBody>
      </p:sp>
    </p:spTree>
    <p:extLst>
      <p:ext uri="{BB962C8B-B14F-4D97-AF65-F5344CB8AC3E}">
        <p14:creationId xmlns:p14="http://schemas.microsoft.com/office/powerpoint/2010/main" val="3444035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Safety</a:t>
            </a:r>
            <a:endParaRPr lang="en-US" dirty="0"/>
          </a:p>
        </p:txBody>
      </p:sp>
      <p:sp>
        <p:nvSpPr>
          <p:cNvPr id="6" name="Text Placeholder 5"/>
          <p:cNvSpPr>
            <a:spLocks noGrp="1"/>
          </p:cNvSpPr>
          <p:nvPr>
            <p:ph type="body" idx="1"/>
          </p:nvPr>
        </p:nvSpPr>
        <p:spPr/>
        <p:txBody>
          <a:bodyPr/>
          <a:lstStyle/>
          <a:p>
            <a:r>
              <a:rPr lang="en-US" dirty="0" err="1" smtClean="0"/>
              <a:t>Chartbook</a:t>
            </a:r>
            <a:r>
              <a:rPr lang="en-US" dirty="0" smtClean="0"/>
              <a:t> on Women’s Health Care</a:t>
            </a:r>
            <a:endParaRPr lang="en-US" dirty="0"/>
          </a:p>
        </p:txBody>
      </p:sp>
    </p:spTree>
    <p:extLst>
      <p:ext uri="{BB962C8B-B14F-4D97-AF65-F5344CB8AC3E}">
        <p14:creationId xmlns:p14="http://schemas.microsoft.com/office/powerpoint/2010/main" val="262663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200" dirty="0" smtClean="0"/>
              <a:t>Adults age 65 and over with at least 1 prescription from 11 medications that should be avoided in older adults, by sex, 2002-2012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2099391"/>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303520"/>
            <a:ext cx="8229600" cy="1015663"/>
          </a:xfrm>
          <a:prstGeom prst="rect">
            <a:avLst/>
          </a:prstGeom>
        </p:spPr>
        <p:txBody>
          <a:bodyPr wrap="square">
            <a:spAutoFit/>
          </a:bodyPr>
          <a:lstStyle/>
          <a:p>
            <a:r>
              <a:rPr lang="en-US" sz="1000" b="1" dirty="0" smtClean="0"/>
              <a:t>Source:</a:t>
            </a:r>
            <a:r>
              <a:rPr lang="en-US" sz="1000" dirty="0" smtClean="0"/>
              <a:t> Agency for Healthcare Research and Quality, Medical Expenditure Panel Survey, 2002-2012.</a:t>
            </a:r>
          </a:p>
          <a:p>
            <a:r>
              <a:rPr lang="en-US" sz="1000" b="1" dirty="0"/>
              <a:t>Note: </a:t>
            </a:r>
            <a:r>
              <a:rPr lang="en-US" sz="1000" dirty="0"/>
              <a:t>For this measure, lower rates are better. Prescription medications received include all prescribed medications initially purchased or otherwise obtained as well as any refills. </a:t>
            </a:r>
            <a:r>
              <a:rPr lang="en-US" sz="1000" dirty="0" smtClean="0"/>
              <a:t>For </a:t>
            </a:r>
            <a:r>
              <a:rPr lang="en-US" sz="1000" dirty="0"/>
              <a:t>more information on inappropriate medications and examples of the 11 medications that should be avoided in older adults, see </a:t>
            </a:r>
            <a:r>
              <a:rPr lang="en-US" sz="1000" dirty="0" smtClean="0"/>
              <a:t>American </a:t>
            </a:r>
            <a:r>
              <a:rPr lang="en-US" sz="1000" dirty="0"/>
              <a:t>Geriatrics Society 2012 Beers Criteria Update Expert Panel. American Geriatrics Society updated Beers Criteria for potentially inappropriate medication use in older adults. J Am </a:t>
            </a:r>
            <a:r>
              <a:rPr lang="en-US" sz="1000" dirty="0" err="1"/>
              <a:t>Geriatr</a:t>
            </a:r>
            <a:r>
              <a:rPr lang="en-US" sz="1000" dirty="0"/>
              <a:t> </a:t>
            </a:r>
            <a:r>
              <a:rPr lang="en-US" sz="1000" dirty="0" err="1"/>
              <a:t>Soc</a:t>
            </a:r>
            <a:r>
              <a:rPr lang="en-US" sz="1000" dirty="0"/>
              <a:t> 2012 Apr;60(4):616-31.</a:t>
            </a:r>
          </a:p>
          <a:p>
            <a:endParaRPr lang="en-US" sz="1000" dirty="0"/>
          </a:p>
        </p:txBody>
      </p:sp>
    </p:spTree>
    <p:extLst>
      <p:ext uri="{BB962C8B-B14F-4D97-AF65-F5344CB8AC3E}">
        <p14:creationId xmlns:p14="http://schemas.microsoft.com/office/powerpoint/2010/main" val="3428380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surgery patients age 18 and over with postoperative catheter-associated urinary tract infection, by sex, 2009-2012</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1273645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760720"/>
            <a:ext cx="8229600" cy="400110"/>
          </a:xfrm>
          <a:prstGeom prst="rect">
            <a:avLst/>
          </a:prstGeom>
        </p:spPr>
        <p:txBody>
          <a:bodyPr wrap="square">
            <a:spAutoFit/>
          </a:bodyPr>
          <a:lstStyle/>
          <a:p>
            <a:r>
              <a:rPr lang="en-US" sz="1000" b="1" dirty="0"/>
              <a:t>Source: </a:t>
            </a:r>
            <a:r>
              <a:rPr lang="en-US" sz="1000" dirty="0" smtClean="0"/>
              <a:t>Agency for Healthcare Research and Quality (AHRQ), 2009-2011 </a:t>
            </a:r>
            <a:r>
              <a:rPr lang="en-US" sz="1000" dirty="0"/>
              <a:t>Nationwide Inpatient Sample, 2012 State Inpatient Databases quality analysis file, and AHRQ Quality Indicators, version 4.4</a:t>
            </a:r>
            <a:r>
              <a:rPr lang="en-US" sz="1000" dirty="0" smtClean="0"/>
              <a:t>.</a:t>
            </a:r>
            <a:endParaRPr lang="en-US" sz="1000" dirty="0"/>
          </a:p>
        </p:txBody>
      </p:sp>
    </p:spTree>
    <p:extLst>
      <p:ext uri="{BB962C8B-B14F-4D97-AF65-F5344CB8AC3E}">
        <p14:creationId xmlns:p14="http://schemas.microsoft.com/office/powerpoint/2010/main" val="361533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ambulatory medical care visits due to adverse effects of medical care per 1,000 population, by sex, 2006-2007, 2008-2009</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4208657"/>
              </p:ext>
            </p:extLst>
          </p:nvPr>
        </p:nvGraphicFramePr>
        <p:xfrm>
          <a:off x="457200" y="14478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760720"/>
            <a:ext cx="8229600" cy="553998"/>
          </a:xfrm>
          <a:prstGeom prst="rect">
            <a:avLst/>
          </a:prstGeom>
        </p:spPr>
        <p:txBody>
          <a:bodyPr wrap="square">
            <a:spAutoFit/>
          </a:bodyPr>
          <a:lstStyle/>
          <a:p>
            <a:r>
              <a:rPr lang="en-US" sz="1000" b="1" dirty="0"/>
              <a:t>Source:</a:t>
            </a:r>
            <a:r>
              <a:rPr lang="en-US" sz="1000" dirty="0"/>
              <a:t> Centers for Disease Control and Prevention, National Center for Health Statistics, National Ambulatory Medical Care Survey and National Hospital Ambulatory Medical Care </a:t>
            </a:r>
            <a:r>
              <a:rPr lang="en-US" sz="1000" dirty="0" smtClean="0"/>
              <a:t>Survey, 2006-2007 and 2008-2009.</a:t>
            </a:r>
          </a:p>
          <a:p>
            <a:r>
              <a:rPr lang="en-US" sz="1000" b="1" dirty="0" smtClean="0"/>
              <a:t>Note:</a:t>
            </a:r>
            <a:r>
              <a:rPr lang="en-US" sz="1000" dirty="0"/>
              <a:t> </a:t>
            </a:r>
            <a:r>
              <a:rPr lang="en-US" sz="1000" dirty="0" smtClean="0"/>
              <a:t>”</a:t>
            </a:r>
            <a:r>
              <a:rPr lang="en-US" sz="1000" dirty="0"/>
              <a:t>Ambulatory care” includes visits to office-based physicians, hospital outpatient departments, and hospital emergency departments</a:t>
            </a:r>
            <a:r>
              <a:rPr lang="en-US" sz="1000" dirty="0" smtClean="0"/>
              <a:t>.</a:t>
            </a:r>
            <a:endParaRPr lang="en-US" sz="1000" dirty="0"/>
          </a:p>
        </p:txBody>
      </p:sp>
    </p:spTree>
    <p:extLst>
      <p:ext uri="{BB962C8B-B14F-4D97-AF65-F5344CB8AC3E}">
        <p14:creationId xmlns:p14="http://schemas.microsoft.com/office/powerpoint/2010/main" val="2655187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ambulatory medical care visits due to adverse effects of medical care per 1,000 population, by race, stratified by sex, United States, 2008-2009</a:t>
            </a:r>
            <a:endParaRPr lang="en-US" sz="20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87970431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486400"/>
            <a:ext cx="8229600" cy="400110"/>
          </a:xfrm>
          <a:prstGeom prst="rect">
            <a:avLst/>
          </a:prstGeom>
          <a:noFill/>
        </p:spPr>
        <p:txBody>
          <a:bodyPr wrap="square" rtlCol="0">
            <a:spAutoFit/>
          </a:bodyPr>
          <a:lstStyle/>
          <a:p>
            <a:r>
              <a:rPr lang="en-US" sz="1000" b="1" dirty="0" smtClean="0"/>
              <a:t>Source: </a:t>
            </a:r>
            <a:r>
              <a:rPr lang="en-US" sz="1000" dirty="0"/>
              <a:t>Centers for Disease Control and Prevention, National Center for Health Statistics, National Ambulatory Medical Care Survey and National Hospital Ambulatory Medical Care </a:t>
            </a:r>
            <a:r>
              <a:rPr lang="en-US" sz="1000" dirty="0" smtClean="0"/>
              <a:t>Survey, 2008-2009.</a:t>
            </a:r>
            <a:endParaRPr lang="en-US" sz="1000" b="1" dirty="0"/>
          </a:p>
        </p:txBody>
      </p:sp>
    </p:spTree>
    <p:extLst>
      <p:ext uri="{BB962C8B-B14F-4D97-AF65-F5344CB8AC3E}">
        <p14:creationId xmlns:p14="http://schemas.microsoft.com/office/powerpoint/2010/main" val="4282715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Annual report to Congress mandated in the Healthcare Research and Quality Act of 1999 (P.L. 106-129)</a:t>
            </a:r>
          </a:p>
          <a:p>
            <a:r>
              <a:rPr lang="en-US" dirty="0" smtClean="0"/>
              <a:t>Provides a comprehensive overview of: </a:t>
            </a:r>
          </a:p>
          <a:p>
            <a:pPr lvl="1"/>
            <a:r>
              <a:rPr lang="en-US" dirty="0" smtClean="0"/>
              <a:t>Quality of health care received by the general U.S. population</a:t>
            </a:r>
          </a:p>
          <a:p>
            <a:pPr lvl="1"/>
            <a:r>
              <a:rPr lang="en-US" dirty="0" smtClean="0"/>
              <a:t>Disparities in care experienced by different racial, ethnic, and socioeconomic groups</a:t>
            </a:r>
          </a:p>
          <a:p>
            <a:r>
              <a:rPr lang="en-US" dirty="0" smtClean="0"/>
              <a:t>Assesses the performance of our health system and identifies areas of strengths and weaknesses along three main axes: </a:t>
            </a:r>
          </a:p>
          <a:p>
            <a:pPr lvl="1"/>
            <a:r>
              <a:rPr lang="en-US" dirty="0" smtClean="0"/>
              <a:t>Access to health care</a:t>
            </a:r>
          </a:p>
          <a:p>
            <a:pPr lvl="1"/>
            <a:r>
              <a:rPr lang="en-US" dirty="0" smtClean="0"/>
              <a:t>Quality of health care</a:t>
            </a:r>
          </a:p>
          <a:p>
            <a:pPr lvl="1"/>
            <a:r>
              <a:rPr lang="en-US" dirty="0" smtClean="0"/>
              <a:t>Priorities of the National Quality Strategy</a:t>
            </a:r>
          </a:p>
          <a:p>
            <a:endParaRPr lang="en-US" dirty="0"/>
          </a:p>
        </p:txBody>
      </p:sp>
    </p:spTree>
    <p:extLst>
      <p:ext uri="{BB962C8B-B14F-4D97-AF65-F5344CB8AC3E}">
        <p14:creationId xmlns:p14="http://schemas.microsoft.com/office/powerpoint/2010/main" val="3759779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and family-Centered care</a:t>
            </a:r>
            <a:endParaRPr lang="en-US" dirty="0"/>
          </a:p>
        </p:txBody>
      </p:sp>
      <p:sp>
        <p:nvSpPr>
          <p:cNvPr id="6" name="Text Placeholder 5"/>
          <p:cNvSpPr>
            <a:spLocks noGrp="1"/>
          </p:cNvSpPr>
          <p:nvPr>
            <p:ph type="body" idx="1"/>
          </p:nvPr>
        </p:nvSpPr>
        <p:spPr/>
        <p:txBody>
          <a:bodyPr/>
          <a:lstStyle/>
          <a:p>
            <a:r>
              <a:rPr lang="en-US" dirty="0" err="1" smtClean="0"/>
              <a:t>Chartbook</a:t>
            </a:r>
            <a:r>
              <a:rPr lang="en-US" dirty="0" smtClean="0"/>
              <a:t> on Women’s Health Care</a:t>
            </a:r>
            <a:endParaRPr lang="en-US" dirty="0"/>
          </a:p>
        </p:txBody>
      </p:sp>
    </p:spTree>
    <p:extLst>
      <p:ext uri="{BB962C8B-B14F-4D97-AF65-F5344CB8AC3E}">
        <p14:creationId xmlns:p14="http://schemas.microsoft.com/office/powerpoint/2010/main" val="329957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000" dirty="0" smtClean="0"/>
              <a:t>Adult hospice patients who received care consistent with their stated end-of-life wishes, by sex, 2008-2013</a:t>
            </a:r>
            <a:br>
              <a:rPr lang="en-US" sz="2000" dirty="0" smtClean="0"/>
            </a:br>
            <a:endParaRPr lang="en-US" sz="2000" dirty="0"/>
          </a:p>
        </p:txBody>
      </p:sp>
      <p:sp>
        <p:nvSpPr>
          <p:cNvPr id="3" name="Rectangle 2"/>
          <p:cNvSpPr/>
          <p:nvPr/>
        </p:nvSpPr>
        <p:spPr>
          <a:xfrm>
            <a:off x="457200" y="5852160"/>
            <a:ext cx="8229600" cy="246221"/>
          </a:xfrm>
          <a:prstGeom prst="rect">
            <a:avLst/>
          </a:prstGeom>
        </p:spPr>
        <p:txBody>
          <a:bodyPr wrap="square">
            <a:spAutoFit/>
          </a:bodyPr>
          <a:lstStyle/>
          <a:p>
            <a:r>
              <a:rPr lang="en-US" sz="1000" b="1" dirty="0"/>
              <a:t>Source: </a:t>
            </a:r>
            <a:r>
              <a:rPr lang="en-US" sz="1000" dirty="0" smtClean="0"/>
              <a:t>National </a:t>
            </a:r>
            <a:r>
              <a:rPr lang="en-US" sz="1000" dirty="0"/>
              <a:t>Hospice and Palliative Care Organization, Family Evaluation of Hospice Care </a:t>
            </a:r>
            <a:r>
              <a:rPr lang="en-US" sz="1000" dirty="0" smtClean="0"/>
              <a:t>Survey, 2008-2013.</a:t>
            </a:r>
            <a:endParaRPr lang="en-US" sz="1000" dirty="0"/>
          </a:p>
        </p:txBody>
      </p:sp>
      <p:graphicFrame>
        <p:nvGraphicFramePr>
          <p:cNvPr id="6" name="Chart 5"/>
          <p:cNvGraphicFramePr/>
          <p:nvPr>
            <p:extLst>
              <p:ext uri="{D42A27DB-BD31-4B8C-83A1-F6EECF244321}">
                <p14:modId xmlns:p14="http://schemas.microsoft.com/office/powerpoint/2010/main" val="440448377"/>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5205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Adults who had a doctor's office or clinic visit in the last 12 </a:t>
            </a:r>
            <a:br>
              <a:rPr lang="en-US" sz="2000" dirty="0" smtClean="0"/>
            </a:br>
            <a:r>
              <a:rPr lang="en-US" sz="2000" dirty="0" smtClean="0"/>
              <a:t>months who had poor communication with their health providers, by sex, 2002-2012</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5622257"/>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r>
              <a:rPr lang="en-US" sz="1000" b="1" dirty="0" smtClean="0"/>
              <a:t>Source: </a:t>
            </a:r>
            <a:r>
              <a:rPr lang="en-US" sz="1000" dirty="0" smtClean="0"/>
              <a:t>Agency </a:t>
            </a:r>
            <a:r>
              <a:rPr lang="en-US" sz="1000" dirty="0"/>
              <a:t>for Healthcare Research and </a:t>
            </a:r>
            <a:r>
              <a:rPr lang="en-US" sz="1000" dirty="0" smtClean="0"/>
              <a:t>Quality, Medical </a:t>
            </a:r>
            <a:r>
              <a:rPr lang="en-US" sz="1000" dirty="0"/>
              <a:t>Expenditure Panel </a:t>
            </a:r>
            <a:r>
              <a:rPr lang="en-US" sz="1000" dirty="0" smtClean="0"/>
              <a:t>Survey, 2002-2012.</a:t>
            </a:r>
          </a:p>
          <a:p>
            <a:r>
              <a:rPr lang="en-US" sz="1000" b="1" dirty="0" smtClean="0"/>
              <a:t>Note: </a:t>
            </a:r>
            <a:r>
              <a:rPr lang="en-US" sz="1000" dirty="0" smtClean="0"/>
              <a:t>Poor communication refers to health </a:t>
            </a:r>
            <a:r>
              <a:rPr lang="en-US" sz="1000" dirty="0"/>
              <a:t>providers </a:t>
            </a:r>
            <a:r>
              <a:rPr lang="en-US" sz="1000" dirty="0" smtClean="0"/>
              <a:t>who sometimes </a:t>
            </a:r>
            <a:r>
              <a:rPr lang="en-US" sz="1000" dirty="0"/>
              <a:t>or never listened carefully, explained things clearly, respected what </a:t>
            </a:r>
            <a:r>
              <a:rPr lang="en-US" sz="1000" dirty="0" smtClean="0"/>
              <a:t>the patients had to </a:t>
            </a:r>
            <a:r>
              <a:rPr lang="en-US" sz="1000" dirty="0"/>
              <a:t>say, and spent enough time with </a:t>
            </a:r>
            <a:r>
              <a:rPr lang="en-US" sz="1000" dirty="0" smtClean="0"/>
              <a:t>them, For this measure, lower </a:t>
            </a:r>
            <a:r>
              <a:rPr lang="en-US" sz="1000" dirty="0"/>
              <a:t>rates are better. </a:t>
            </a:r>
            <a:endParaRPr lang="en-US" sz="1000" b="1" dirty="0"/>
          </a:p>
        </p:txBody>
      </p:sp>
    </p:spTree>
    <p:extLst>
      <p:ext uri="{BB962C8B-B14F-4D97-AF65-F5344CB8AC3E}">
        <p14:creationId xmlns:p14="http://schemas.microsoft.com/office/powerpoint/2010/main" val="1313954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1800" dirty="0"/>
              <a:t>Adult women who had a doctor's office or clinic visit in the last </a:t>
            </a:r>
            <a:r>
              <a:rPr lang="en-US" sz="1800" dirty="0" smtClean="0"/>
              <a:t>12 months </a:t>
            </a:r>
            <a:r>
              <a:rPr lang="en-US" sz="1800" dirty="0"/>
              <a:t>who had poor communication with their health providers, by ethnicity and race, United States, </a:t>
            </a:r>
            <a:r>
              <a:rPr lang="en-US" sz="1800" dirty="0" smtClean="0"/>
              <a:t>2002-2012</a:t>
            </a:r>
            <a:endParaRPr lang="en-US" sz="18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49779466"/>
              </p:ext>
            </p:extLst>
          </p:nvPr>
        </p:nvGraphicFramePr>
        <p:xfrm>
          <a:off x="457200" y="160020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265059558"/>
              </p:ext>
            </p:extLst>
          </p:nvPr>
        </p:nvGraphicFramePr>
        <p:xfrm>
          <a:off x="4495800" y="152400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r>
              <a:rPr lang="en-US" sz="1000" b="1" dirty="0" smtClean="0"/>
              <a:t>Source: </a:t>
            </a:r>
            <a:r>
              <a:rPr lang="en-US" sz="1000" dirty="0" smtClean="0"/>
              <a:t>Agency </a:t>
            </a:r>
            <a:r>
              <a:rPr lang="en-US" sz="1000" dirty="0"/>
              <a:t>for Healthcare Research and </a:t>
            </a:r>
            <a:r>
              <a:rPr lang="en-US" sz="1000" dirty="0" smtClean="0"/>
              <a:t>Quality, </a:t>
            </a:r>
            <a:r>
              <a:rPr lang="en-US" sz="1000" dirty="0"/>
              <a:t>Medical Expenditure Panel </a:t>
            </a:r>
            <a:r>
              <a:rPr lang="en-US" sz="1000" dirty="0" smtClean="0"/>
              <a:t>Survey, 2002-2012.</a:t>
            </a:r>
          </a:p>
          <a:p>
            <a:r>
              <a:rPr lang="en-US" sz="1000" b="1" dirty="0" smtClean="0"/>
              <a:t>Note: </a:t>
            </a:r>
            <a:r>
              <a:rPr lang="en-US" sz="1000" dirty="0" smtClean="0"/>
              <a:t>Poor communication refers to health </a:t>
            </a:r>
            <a:r>
              <a:rPr lang="en-US" sz="1000" dirty="0"/>
              <a:t>providers </a:t>
            </a:r>
            <a:r>
              <a:rPr lang="en-US" sz="1000" dirty="0" smtClean="0"/>
              <a:t>who sometimes </a:t>
            </a:r>
            <a:r>
              <a:rPr lang="en-US" sz="1000" dirty="0"/>
              <a:t>or never listened carefully, explained things clearly, respected what </a:t>
            </a:r>
            <a:r>
              <a:rPr lang="en-US" sz="1000" dirty="0" smtClean="0"/>
              <a:t>they patients had to </a:t>
            </a:r>
            <a:r>
              <a:rPr lang="en-US" sz="1000" dirty="0"/>
              <a:t>say, and spent enough time with </a:t>
            </a:r>
            <a:r>
              <a:rPr lang="en-US" sz="1000" dirty="0" smtClean="0"/>
              <a:t>them. For this measure, lower rates </a:t>
            </a:r>
            <a:r>
              <a:rPr lang="en-US" sz="1000" dirty="0"/>
              <a:t>are better. </a:t>
            </a:r>
            <a:endParaRPr lang="en-US" sz="1000" b="1" dirty="0"/>
          </a:p>
        </p:txBody>
      </p:sp>
    </p:spTree>
    <p:extLst>
      <p:ext uri="{BB962C8B-B14F-4D97-AF65-F5344CB8AC3E}">
        <p14:creationId xmlns:p14="http://schemas.microsoft.com/office/powerpoint/2010/main" val="1514282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limited English proficiency and a usual source of care who offered language assistance, </a:t>
            </a:r>
            <a:br>
              <a:rPr lang="en-US" sz="2000" dirty="0" smtClean="0"/>
            </a:br>
            <a:r>
              <a:rPr lang="en-US" sz="2000" dirty="0" smtClean="0"/>
              <a:t>2002-2012</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55832510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57200" y="5760720"/>
            <a:ext cx="8229600" cy="246221"/>
          </a:xfrm>
          <a:prstGeom prst="rect">
            <a:avLst/>
          </a:prstGeom>
        </p:spPr>
        <p:txBody>
          <a:bodyPr wrap="square">
            <a:spAutoFit/>
          </a:bodyPr>
          <a:lstStyle/>
          <a:p>
            <a:r>
              <a:rPr lang="en-US" sz="1000" b="1" dirty="0"/>
              <a:t>Source: </a:t>
            </a:r>
            <a:r>
              <a:rPr lang="en-US" sz="1000" dirty="0"/>
              <a:t>Agency for Healthcare Research and Quality</a:t>
            </a:r>
            <a:r>
              <a:rPr lang="en-US" sz="1000" dirty="0" smtClean="0"/>
              <a:t>, </a:t>
            </a:r>
            <a:r>
              <a:rPr lang="en-US" sz="1000" dirty="0"/>
              <a:t>Medical Expenditure Panel </a:t>
            </a:r>
            <a:r>
              <a:rPr lang="en-US" sz="1000" dirty="0" smtClean="0"/>
              <a:t>Survey, 2002-2012.</a:t>
            </a:r>
            <a:endParaRPr lang="en-US" sz="1000" dirty="0"/>
          </a:p>
        </p:txBody>
      </p:sp>
    </p:spTree>
    <p:extLst>
      <p:ext uri="{BB962C8B-B14F-4D97-AF65-F5344CB8AC3E}">
        <p14:creationId xmlns:p14="http://schemas.microsoft.com/office/powerpoint/2010/main" val="2667901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and Care Coordination</a:t>
            </a:r>
            <a:endParaRPr lang="en-US" dirty="0"/>
          </a:p>
        </p:txBody>
      </p:sp>
      <p:sp>
        <p:nvSpPr>
          <p:cNvPr id="4" name="Text Placeholder 3"/>
          <p:cNvSpPr>
            <a:spLocks noGrp="1"/>
          </p:cNvSpPr>
          <p:nvPr>
            <p:ph type="body" idx="1"/>
          </p:nvPr>
        </p:nvSpPr>
        <p:spPr/>
        <p:txBody>
          <a:bodyPr/>
          <a:lstStyle/>
          <a:p>
            <a:r>
              <a:rPr lang="en-US" dirty="0" err="1" smtClean="0"/>
              <a:t>Chartbook</a:t>
            </a:r>
            <a:r>
              <a:rPr lang="en-US" dirty="0" smtClean="0"/>
              <a:t> on Women’s Health Care</a:t>
            </a:r>
            <a:endParaRPr lang="en-US" dirty="0"/>
          </a:p>
        </p:txBody>
      </p:sp>
    </p:spTree>
    <p:extLst>
      <p:ext uri="{BB962C8B-B14F-4D97-AF65-F5344CB8AC3E}">
        <p14:creationId xmlns:p14="http://schemas.microsoft.com/office/powerpoint/2010/main" val="201318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Emergency department visits for asthma per 100,000 population, ages 18-39, by sex, 2008-2011</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251615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8229600" cy="246221"/>
          </a:xfrm>
          <a:prstGeom prst="rect">
            <a:avLst/>
          </a:prstGeom>
          <a:noFill/>
        </p:spPr>
        <p:txBody>
          <a:bodyPr wrap="square" rtlCol="0">
            <a:spAutoFit/>
          </a:bodyPr>
          <a:lstStyle/>
          <a:p>
            <a:r>
              <a:rPr lang="en-US" sz="1000" b="1" dirty="0" smtClean="0"/>
              <a:t>Source</a:t>
            </a:r>
            <a:r>
              <a:rPr lang="en-US" sz="1000" b="1" dirty="0"/>
              <a:t>: </a:t>
            </a:r>
            <a:r>
              <a:rPr lang="en-US" sz="1000" dirty="0"/>
              <a:t>Agency for Healthcare </a:t>
            </a:r>
            <a:r>
              <a:rPr lang="en-US" sz="1000" dirty="0" smtClean="0"/>
              <a:t>Research, </a:t>
            </a:r>
            <a:r>
              <a:rPr lang="en-US" sz="1000" dirty="0"/>
              <a:t>Healthcare Cost and Utilization Project, </a:t>
            </a:r>
            <a:r>
              <a:rPr lang="en-US" sz="1000" dirty="0" smtClean="0"/>
              <a:t>Nationwide </a:t>
            </a:r>
            <a:r>
              <a:rPr lang="en-US" sz="1000" dirty="0"/>
              <a:t>Emergency Department </a:t>
            </a:r>
            <a:r>
              <a:rPr lang="en-US" sz="1000" dirty="0" smtClean="0"/>
              <a:t>Sample, 2008-2011. </a:t>
            </a:r>
            <a:endParaRPr lang="en-US" sz="1000" dirty="0"/>
          </a:p>
        </p:txBody>
      </p:sp>
    </p:spTree>
    <p:extLst>
      <p:ext uri="{BB962C8B-B14F-4D97-AF65-F5344CB8AC3E}">
        <p14:creationId xmlns:p14="http://schemas.microsoft.com/office/powerpoint/2010/main" val="970956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noAutofit/>
          </a:bodyPr>
          <a:lstStyle/>
          <a:p>
            <a:r>
              <a:rPr lang="en-US" sz="2000" dirty="0" smtClean="0"/>
              <a:t>Potentially avoidable hospitalizations for all conditions per 100,000 population, age 18 and over, by sex, 2005-2012, and by race/ethnicity, 2012</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1028747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65742292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57200" y="5669280"/>
            <a:ext cx="8229600" cy="1015663"/>
          </a:xfrm>
          <a:prstGeom prst="rect">
            <a:avLst/>
          </a:prstGeom>
          <a:noFill/>
        </p:spPr>
        <p:txBody>
          <a:bodyPr wrap="square" rtlCol="0">
            <a:spAutoFit/>
          </a:bodyPr>
          <a:lstStyle/>
          <a:p>
            <a:r>
              <a:rPr lang="en-US" sz="1000" b="1" dirty="0" smtClean="0"/>
              <a:t>Key:</a:t>
            </a:r>
            <a:r>
              <a:rPr lang="en-US" sz="1000" dirty="0" smtClean="0"/>
              <a:t> API = Asian or Pacific Islander.</a:t>
            </a:r>
          </a:p>
          <a:p>
            <a:r>
              <a:rPr lang="en-US" sz="1000" b="1" dirty="0"/>
              <a:t>Source: </a:t>
            </a:r>
            <a:r>
              <a:rPr lang="en-US" sz="1000" dirty="0"/>
              <a:t>Agency for Healthcare Research and Quality (AHRQ), </a:t>
            </a:r>
            <a:r>
              <a:rPr lang="en-US" sz="1000" dirty="0" smtClean="0"/>
              <a:t>Healthcare </a:t>
            </a:r>
            <a:r>
              <a:rPr lang="en-US" sz="1000" dirty="0"/>
              <a:t>Cost and Utilization Project, </a:t>
            </a:r>
            <a:r>
              <a:rPr lang="en-US" sz="1000" dirty="0" smtClean="0"/>
              <a:t>2005-2011 Nationwide </a:t>
            </a:r>
            <a:r>
              <a:rPr lang="en-US" sz="1000" dirty="0"/>
              <a:t>Inpatient </a:t>
            </a:r>
            <a:r>
              <a:rPr lang="en-US" sz="1000" dirty="0" smtClean="0"/>
              <a:t>Sample, 2012 State Inpatient Databases disparities </a:t>
            </a:r>
            <a:r>
              <a:rPr lang="en-US" sz="1000" dirty="0"/>
              <a:t>analysis </a:t>
            </a:r>
            <a:r>
              <a:rPr lang="en-US" sz="1000" dirty="0" smtClean="0"/>
              <a:t>file, </a:t>
            </a:r>
            <a:r>
              <a:rPr lang="en-US" sz="1000" dirty="0"/>
              <a:t>and AHRQ Quality Indicators, version 4.4</a:t>
            </a:r>
            <a:r>
              <a:rPr lang="en-US" sz="1000" dirty="0" smtClean="0"/>
              <a:t>.</a:t>
            </a:r>
            <a:r>
              <a:rPr lang="en-US" sz="1000" b="1" dirty="0"/>
              <a:t> </a:t>
            </a:r>
            <a:endParaRPr lang="en-US" sz="1000" b="1" dirty="0" smtClean="0"/>
          </a:p>
          <a:p>
            <a:r>
              <a:rPr lang="en-US" sz="1000" b="1" dirty="0" smtClean="0"/>
              <a:t>Note</a:t>
            </a:r>
            <a:r>
              <a:rPr lang="en-US" sz="1000" b="1" dirty="0"/>
              <a:t>:</a:t>
            </a:r>
            <a:r>
              <a:rPr lang="en-US" sz="1000" dirty="0"/>
              <a:t> </a:t>
            </a:r>
            <a:r>
              <a:rPr lang="en-US" sz="1000" dirty="0" smtClean="0"/>
              <a:t>White</a:t>
            </a:r>
            <a:r>
              <a:rPr lang="en-US" sz="1000" dirty="0"/>
              <a:t>, Black, and API are non-Hispanic. Hispanic includes all </a:t>
            </a:r>
            <a:r>
              <a:rPr lang="en-US" sz="1000" dirty="0" smtClean="0"/>
              <a:t>races. All </a:t>
            </a:r>
            <a:r>
              <a:rPr lang="en-US" sz="1000" dirty="0"/>
              <a:t>conditions based on the </a:t>
            </a:r>
            <a:r>
              <a:rPr lang="en-US" sz="1000" dirty="0" smtClean="0"/>
              <a:t>12 </a:t>
            </a:r>
            <a:r>
              <a:rPr lang="en-US" sz="1000" dirty="0"/>
              <a:t>AHRQ </a:t>
            </a:r>
            <a:r>
              <a:rPr lang="en-US" sz="1000" dirty="0" smtClean="0"/>
              <a:t>Prevention Quality Indicators </a:t>
            </a:r>
            <a:r>
              <a:rPr lang="en-US" sz="1000" dirty="0"/>
              <a:t>for angina, asthma, bacterial pneumonia, chronic obstructive pulmonary disease, congestive heart failure, dehydration, diabetes, hypertension, and urinary tract infection.</a:t>
            </a:r>
          </a:p>
        </p:txBody>
      </p:sp>
    </p:spTree>
    <p:extLst>
      <p:ext uri="{BB962C8B-B14F-4D97-AF65-F5344CB8AC3E}">
        <p14:creationId xmlns:p14="http://schemas.microsoft.com/office/powerpoint/2010/main" val="2481523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Potentially avoidable hospitalizations for chronic conditions per 100,000 population, age 18 and over, by sex, 2005-2012, and by race/ethnicity, 2012</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2114128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8963497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760720"/>
            <a:ext cx="8229600" cy="707886"/>
          </a:xfrm>
          <a:prstGeom prst="rect">
            <a:avLst/>
          </a:prstGeom>
          <a:noFill/>
        </p:spPr>
        <p:txBody>
          <a:bodyPr wrap="square" rtlCol="0">
            <a:spAutoFit/>
          </a:bodyPr>
          <a:lstStyle/>
          <a:p>
            <a:r>
              <a:rPr lang="en-US" sz="1000" b="1" dirty="0" smtClean="0"/>
              <a:t>Key</a:t>
            </a:r>
            <a:r>
              <a:rPr lang="en-US" sz="1000" b="1" dirty="0"/>
              <a:t>:</a:t>
            </a:r>
            <a:r>
              <a:rPr lang="en-US" sz="1000" dirty="0"/>
              <a:t> API </a:t>
            </a:r>
            <a:r>
              <a:rPr lang="en-US" sz="1000" dirty="0" smtClean="0"/>
              <a:t>= </a:t>
            </a:r>
            <a:r>
              <a:rPr lang="en-US" sz="1000" dirty="0"/>
              <a:t>Asian or Pacific Islander</a:t>
            </a:r>
          </a:p>
          <a:p>
            <a:r>
              <a:rPr lang="en-US" sz="1000" b="1" dirty="0"/>
              <a:t>Source: </a:t>
            </a:r>
            <a:r>
              <a:rPr lang="en-US" sz="1000" dirty="0"/>
              <a:t>Agency for Healthcare Research and Quality (AHRQ), </a:t>
            </a:r>
            <a:r>
              <a:rPr lang="en-US" sz="1000" dirty="0" smtClean="0"/>
              <a:t>Healthcare </a:t>
            </a:r>
            <a:r>
              <a:rPr lang="en-US" sz="1000" dirty="0"/>
              <a:t>Cost and Utilization Project, 2005-2011 Nationwide Inpatient Sample, 2012 State Inpatient Databases disparities analysis </a:t>
            </a:r>
            <a:r>
              <a:rPr lang="en-US" sz="1000" dirty="0" smtClean="0"/>
              <a:t>files, </a:t>
            </a:r>
            <a:r>
              <a:rPr lang="en-US" sz="1000" dirty="0"/>
              <a:t>and AHRQ Quality Indicators, version 4.4</a:t>
            </a:r>
            <a:r>
              <a:rPr lang="en-US" sz="1000" dirty="0" smtClean="0"/>
              <a:t>.</a:t>
            </a:r>
          </a:p>
          <a:p>
            <a:r>
              <a:rPr lang="en-US" sz="1000" b="1" dirty="0"/>
              <a:t>Note: </a:t>
            </a:r>
            <a:r>
              <a:rPr lang="en-US" sz="1000" dirty="0"/>
              <a:t>White, Black, and API are non-Hispanic. Hispanic includes all races</a:t>
            </a:r>
            <a:r>
              <a:rPr lang="en-US" sz="1000" dirty="0" smtClean="0"/>
              <a:t>.</a:t>
            </a:r>
            <a:endParaRPr lang="en-US" dirty="0"/>
          </a:p>
        </p:txBody>
      </p:sp>
    </p:spTree>
    <p:extLst>
      <p:ext uri="{BB962C8B-B14F-4D97-AF65-F5344CB8AC3E}">
        <p14:creationId xmlns:p14="http://schemas.microsoft.com/office/powerpoint/2010/main" val="4018628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Admissions with hypertension per 100,000 population, by sex, 2007-2012, and by race/ethnicity, 2012</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41276503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noGrp="1"/>
          </p:cNvGraphicFramePr>
          <p:nvPr>
            <p:ph sz="half" idx="2"/>
            <p:extLst>
              <p:ext uri="{D42A27DB-BD31-4B8C-83A1-F6EECF244321}">
                <p14:modId xmlns:p14="http://schemas.microsoft.com/office/powerpoint/2010/main" val="328261946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760720"/>
            <a:ext cx="8229600" cy="553998"/>
          </a:xfrm>
          <a:prstGeom prst="rect">
            <a:avLst/>
          </a:prstGeom>
          <a:noFill/>
        </p:spPr>
        <p:txBody>
          <a:bodyPr wrap="square" rtlCol="0">
            <a:spAutoFit/>
          </a:bodyPr>
          <a:lstStyle/>
          <a:p>
            <a:r>
              <a:rPr lang="en-US" sz="1000" b="1" dirty="0"/>
              <a:t>Source:</a:t>
            </a:r>
            <a:r>
              <a:rPr lang="en-US" sz="1000" dirty="0"/>
              <a:t> Agency for Healthcare Research and Quality (AHRQ</a:t>
            </a:r>
            <a:r>
              <a:rPr lang="en-US" sz="1000" dirty="0" smtClean="0"/>
              <a:t>), </a:t>
            </a:r>
            <a:r>
              <a:rPr lang="en-US" sz="1000" dirty="0"/>
              <a:t>Healthcare Cost and Utilization Project, </a:t>
            </a:r>
            <a:r>
              <a:rPr lang="en-US" sz="1000" dirty="0" smtClean="0"/>
              <a:t>2007-2011 </a:t>
            </a:r>
            <a:r>
              <a:rPr lang="en-US" sz="1000" dirty="0"/>
              <a:t>Nationwide Inpatient Sample, 2012 State Inpatient Databases disparities analysis </a:t>
            </a:r>
            <a:r>
              <a:rPr lang="en-US" sz="1000" dirty="0" smtClean="0"/>
              <a:t>files, </a:t>
            </a:r>
            <a:r>
              <a:rPr lang="en-US" sz="1000" dirty="0"/>
              <a:t>and AHRQ Quality Indicators, version 4.4</a:t>
            </a:r>
            <a:r>
              <a:rPr lang="en-US" sz="1000" dirty="0" smtClean="0"/>
              <a:t>.</a:t>
            </a:r>
          </a:p>
          <a:p>
            <a:r>
              <a:rPr lang="en-US" sz="1000" b="1" dirty="0"/>
              <a:t>Note: </a:t>
            </a:r>
            <a:r>
              <a:rPr lang="en-US" sz="1000" dirty="0"/>
              <a:t>White, Black, and API are non-Hispanic. Hispanic includes all races</a:t>
            </a:r>
            <a:r>
              <a:rPr lang="en-US" sz="1000" dirty="0" smtClean="0"/>
              <a:t>.</a:t>
            </a:r>
            <a:endParaRPr lang="en-US" sz="1000" dirty="0"/>
          </a:p>
        </p:txBody>
      </p:sp>
    </p:spTree>
    <p:extLst>
      <p:ext uri="{BB962C8B-B14F-4D97-AF65-F5344CB8AC3E}">
        <p14:creationId xmlns:p14="http://schemas.microsoft.com/office/powerpoint/2010/main" val="4009610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lstStyle/>
          <a:p>
            <a:r>
              <a:rPr lang="en-US" smtClean="0"/>
              <a:t>Based on more than 250 measures of quality and disparities covering a broad array of health care services and settings</a:t>
            </a:r>
          </a:p>
          <a:p>
            <a:r>
              <a:rPr lang="en-US" smtClean="0"/>
              <a:t>Data generally available through 2012</a:t>
            </a:r>
          </a:p>
          <a:p>
            <a:r>
              <a:rPr lang="en-US" smtClean="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2412002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Admissions with chronic obstructive pulmonary disease or asthma per 100,000 population, age 40 and over, by sex, 2005-2012, and by race/ethnicity, 2012</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43554068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noGrp="1"/>
          </p:cNvGraphicFramePr>
          <p:nvPr>
            <p:ph sz="half" idx="2"/>
            <p:extLst>
              <p:ext uri="{D42A27DB-BD31-4B8C-83A1-F6EECF244321}">
                <p14:modId xmlns:p14="http://schemas.microsoft.com/office/powerpoint/2010/main" val="2394349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760720"/>
            <a:ext cx="8229600" cy="553998"/>
          </a:xfrm>
          <a:prstGeom prst="rect">
            <a:avLst/>
          </a:prstGeom>
          <a:noFill/>
        </p:spPr>
        <p:txBody>
          <a:bodyPr wrap="square" rtlCol="0">
            <a:spAutoFit/>
          </a:bodyPr>
          <a:lstStyle/>
          <a:p>
            <a:r>
              <a:rPr lang="en-US" sz="1000" b="1" dirty="0"/>
              <a:t>Source:</a:t>
            </a:r>
            <a:r>
              <a:rPr lang="en-US" sz="1000" dirty="0"/>
              <a:t> Agency for Healthcare Research and Quality (AHRQ</a:t>
            </a:r>
            <a:r>
              <a:rPr lang="en-US" sz="1000" dirty="0" smtClean="0"/>
              <a:t>), Healthcare </a:t>
            </a:r>
            <a:r>
              <a:rPr lang="en-US" sz="1000" dirty="0"/>
              <a:t>Cost and Utilization Project, 2005-2011 Nationwide Inpatient Sample, 2012 State Inpatient Databases disparities analysis </a:t>
            </a:r>
            <a:r>
              <a:rPr lang="en-US" sz="1000" dirty="0" smtClean="0"/>
              <a:t>files, </a:t>
            </a:r>
            <a:r>
              <a:rPr lang="en-US" sz="1000" dirty="0"/>
              <a:t>and AHRQ Quality Indicators, version 4.4</a:t>
            </a:r>
            <a:r>
              <a:rPr lang="en-US" sz="1000" dirty="0" smtClean="0"/>
              <a:t>.</a:t>
            </a:r>
          </a:p>
          <a:p>
            <a:r>
              <a:rPr lang="en-US" sz="1000" b="1" dirty="0" smtClean="0"/>
              <a:t>Note: </a:t>
            </a:r>
            <a:r>
              <a:rPr lang="en-US" sz="1000" dirty="0" smtClean="0"/>
              <a:t>White, Black, and API are non-Hispanic. Hispanic includes all races.</a:t>
            </a:r>
            <a:endParaRPr lang="en-US" sz="1000" b="1" dirty="0"/>
          </a:p>
        </p:txBody>
      </p:sp>
    </p:spTree>
    <p:extLst>
      <p:ext uri="{BB962C8B-B14F-4D97-AF65-F5344CB8AC3E}">
        <p14:creationId xmlns:p14="http://schemas.microsoft.com/office/powerpoint/2010/main" val="2305030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Emergency department visits with a principal diagnosis related to mental health, alcohol, or substance abuse per 100,000 population, by sex, 2007-2011</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797199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8229600" cy="400110"/>
          </a:xfrm>
          <a:prstGeom prst="rect">
            <a:avLst/>
          </a:prstGeom>
          <a:noFill/>
        </p:spPr>
        <p:txBody>
          <a:bodyPr wrap="square" rtlCol="0">
            <a:spAutoFit/>
          </a:bodyPr>
          <a:lstStyle/>
          <a:p>
            <a:r>
              <a:rPr lang="en-US" sz="1000" b="1" dirty="0" smtClean="0"/>
              <a:t>Source:</a:t>
            </a:r>
            <a:r>
              <a:rPr lang="en-US" sz="1000" dirty="0" smtClean="0"/>
              <a:t> Agency </a:t>
            </a:r>
            <a:r>
              <a:rPr lang="en-US" sz="1000" dirty="0"/>
              <a:t>for Healthcare Research and Quality, Healthcare Cost and Utilization Project, </a:t>
            </a:r>
            <a:r>
              <a:rPr lang="en-US" sz="1000" dirty="0" smtClean="0"/>
              <a:t>Nationwide </a:t>
            </a:r>
            <a:r>
              <a:rPr lang="en-US" sz="1000" dirty="0"/>
              <a:t>Emergency Department </a:t>
            </a:r>
            <a:r>
              <a:rPr lang="en-US" sz="1000" dirty="0" smtClean="0"/>
              <a:t>Sample, 2007-2011.</a:t>
            </a:r>
            <a:endParaRPr lang="en-US" sz="1000" dirty="0"/>
          </a:p>
        </p:txBody>
      </p:sp>
    </p:spTree>
    <p:extLst>
      <p:ext uri="{BB962C8B-B14F-4D97-AF65-F5344CB8AC3E}">
        <p14:creationId xmlns:p14="http://schemas.microsoft.com/office/powerpoint/2010/main" val="2607559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r>
              <a:rPr lang="en-US" sz="2400" b="1" dirty="0" smtClean="0">
                <a:solidFill>
                  <a:srgbClr val="4F81BD"/>
                </a:solidFill>
                <a:latin typeface="+mn-lt"/>
              </a:rPr>
              <a:t>EFFECTIVE TREATMENT OF LEADING CAUSES OF MORBIDITY AND MORTALITY</a:t>
            </a:r>
            <a:endParaRPr lang="en-US" sz="2400" b="1" dirty="0">
              <a:solidFill>
                <a:srgbClr val="4F81BD"/>
              </a:solidFill>
              <a:latin typeface="+mn-lt"/>
            </a:endParaRPr>
          </a:p>
        </p:txBody>
      </p:sp>
      <p:sp>
        <p:nvSpPr>
          <p:cNvPr id="4" name="Text Placeholder 3"/>
          <p:cNvSpPr>
            <a:spLocks noGrp="1"/>
          </p:cNvSpPr>
          <p:nvPr>
            <p:ph type="body" idx="1"/>
          </p:nvPr>
        </p:nvSpPr>
        <p:spPr/>
        <p:txBody>
          <a:bodyPr/>
          <a:lstStyle/>
          <a:p>
            <a:r>
              <a:rPr lang="en-US" dirty="0" err="1" smtClean="0"/>
              <a:t>Chartbook</a:t>
            </a:r>
            <a:r>
              <a:rPr lang="en-US" dirty="0" smtClean="0"/>
              <a:t> on Women’s Health</a:t>
            </a:r>
            <a:endParaRPr lang="en-US" dirty="0"/>
          </a:p>
        </p:txBody>
      </p:sp>
    </p:spTree>
    <p:extLst>
      <p:ext uri="{BB962C8B-B14F-4D97-AF65-F5344CB8AC3E}">
        <p14:creationId xmlns:p14="http://schemas.microsoft.com/office/powerpoint/2010/main" val="539507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Deaths per 1,000 hospital admissions with acute myocardial infarction (AMI), age 18 and </a:t>
            </a:r>
            <a:r>
              <a:rPr lang="en-US" sz="2000" dirty="0" smtClean="0"/>
              <a:t>over, by sex, 2000-2012, and by race/ethnicity, 2012</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3689576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8229600" cy="707886"/>
          </a:xfrm>
          <a:prstGeom prst="rect">
            <a:avLst/>
          </a:prstGeom>
          <a:noFill/>
        </p:spPr>
        <p:txBody>
          <a:bodyPr wrap="square" rtlCol="0">
            <a:spAutoFit/>
          </a:bodyPr>
          <a:lstStyle/>
          <a:p>
            <a:r>
              <a:rPr lang="en-US" sz="1000" b="1" dirty="0" smtClean="0"/>
              <a:t>Key: </a:t>
            </a:r>
            <a:r>
              <a:rPr lang="en-US" sz="1000" dirty="0" smtClean="0"/>
              <a:t>API = Asian or Pacific Islander.</a:t>
            </a:r>
            <a:endParaRPr lang="en-US" sz="1000" b="1" dirty="0" smtClean="0"/>
          </a:p>
          <a:p>
            <a:r>
              <a:rPr lang="en-US" sz="1000" b="1" dirty="0" smtClean="0"/>
              <a:t>Source</a:t>
            </a:r>
            <a:r>
              <a:rPr lang="en-US" sz="1000" b="1" dirty="0"/>
              <a:t>:</a:t>
            </a:r>
            <a:r>
              <a:rPr lang="en-US" sz="1000" dirty="0"/>
              <a:t> Agency for Healthcare Research and Quality (AHRQ), </a:t>
            </a:r>
            <a:r>
              <a:rPr lang="en-US" sz="1000" dirty="0" smtClean="0"/>
              <a:t>Healthcare </a:t>
            </a:r>
            <a:r>
              <a:rPr lang="en-US" sz="1000" dirty="0"/>
              <a:t>Cost and Utilization Project, </a:t>
            </a:r>
            <a:r>
              <a:rPr lang="en-US" sz="1000" dirty="0" smtClean="0"/>
              <a:t>2000-2011 </a:t>
            </a:r>
            <a:r>
              <a:rPr lang="en-US" sz="1000" dirty="0"/>
              <a:t>Nationwide Inpatient Sample, 2012 State Inpatient Databases disparities analysis </a:t>
            </a:r>
            <a:r>
              <a:rPr lang="en-US" sz="1000" dirty="0" smtClean="0"/>
              <a:t>files, </a:t>
            </a:r>
            <a:r>
              <a:rPr lang="en-US" sz="1000" dirty="0"/>
              <a:t>and AHRQ Quality Indicators, version 4.4</a:t>
            </a:r>
            <a:r>
              <a:rPr lang="en-US" sz="1000" dirty="0" smtClean="0"/>
              <a:t>.</a:t>
            </a:r>
          </a:p>
          <a:p>
            <a:r>
              <a:rPr lang="en-US" sz="1000" b="1" dirty="0" smtClean="0"/>
              <a:t>Note: </a:t>
            </a:r>
            <a:r>
              <a:rPr lang="en-US" sz="1000" dirty="0" smtClean="0"/>
              <a:t>White, Black, and API are non-Hispanic. Hispanic includes all races.</a:t>
            </a:r>
            <a:endParaRPr lang="en-US" sz="1000" b="1" dirty="0"/>
          </a:p>
        </p:txBody>
      </p:sp>
      <p:graphicFrame>
        <p:nvGraphicFramePr>
          <p:cNvPr id="6" name="Content Placeholder 3"/>
          <p:cNvGraphicFramePr>
            <a:graphicFrameLocks noGrp="1"/>
          </p:cNvGraphicFramePr>
          <p:nvPr>
            <p:ph sz="half" idx="2"/>
            <p:extLst>
              <p:ext uri="{D42A27DB-BD31-4B8C-83A1-F6EECF244321}">
                <p14:modId xmlns:p14="http://schemas.microsoft.com/office/powerpoint/2010/main" val="20832329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1893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Suicide deaths per 100,000 population, by sex, 2008-2012, and by race/ethnicity, 2012</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8740039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noGrp="1"/>
          </p:cNvGraphicFramePr>
          <p:nvPr>
            <p:ph sz="half" idx="2"/>
            <p:extLst>
              <p:ext uri="{D42A27DB-BD31-4B8C-83A1-F6EECF244321}">
                <p14:modId xmlns:p14="http://schemas.microsoft.com/office/powerpoint/2010/main" val="413951383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76072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Vital Statistics </a:t>
            </a:r>
            <a:r>
              <a:rPr lang="en-US" sz="1000" dirty="0" smtClean="0"/>
              <a:t>System, 2008-2012.</a:t>
            </a:r>
            <a:endParaRPr lang="en-US" sz="1000" dirty="0"/>
          </a:p>
        </p:txBody>
      </p:sp>
    </p:spTree>
    <p:extLst>
      <p:ext uri="{BB962C8B-B14F-4D97-AF65-F5344CB8AC3E}">
        <p14:creationId xmlns:p14="http://schemas.microsoft.com/office/powerpoint/2010/main" val="4192538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Cancer deaths per 100,000 population per year for all cancers, by sex, 2004-2012, and by race/ethnicity, 2012</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5196955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noGrp="1"/>
          </p:cNvGraphicFramePr>
          <p:nvPr>
            <p:ph sz="half" idx="2"/>
            <p:extLst>
              <p:ext uri="{D42A27DB-BD31-4B8C-83A1-F6EECF244321}">
                <p14:modId xmlns:p14="http://schemas.microsoft.com/office/powerpoint/2010/main" val="337106112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760720"/>
            <a:ext cx="8229600" cy="246221"/>
          </a:xfrm>
          <a:prstGeom prst="rect">
            <a:avLst/>
          </a:prstGeom>
          <a:noFill/>
        </p:spPr>
        <p:txBody>
          <a:bodyPr wrap="square" rtlCol="0">
            <a:spAutoFit/>
          </a:bodyPr>
          <a:lstStyle/>
          <a:p>
            <a:r>
              <a:rPr lang="en-US" sz="1000" b="1" dirty="0" smtClean="0"/>
              <a:t>Source</a:t>
            </a:r>
            <a:r>
              <a:rPr lang="en-US" sz="1000" dirty="0"/>
              <a:t>: Centers for Disease Control and Prevention, National Vital Statistics System.</a:t>
            </a:r>
          </a:p>
        </p:txBody>
      </p:sp>
    </p:spTree>
    <p:extLst>
      <p:ext uri="{BB962C8B-B14F-4D97-AF65-F5344CB8AC3E}">
        <p14:creationId xmlns:p14="http://schemas.microsoft.com/office/powerpoint/2010/main" val="1981000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Healthy Living</a:t>
            </a:r>
            <a:endParaRPr lang="en-US" dirty="0"/>
          </a:p>
        </p:txBody>
      </p:sp>
      <p:sp>
        <p:nvSpPr>
          <p:cNvPr id="6" name="Text Placeholder 5"/>
          <p:cNvSpPr>
            <a:spLocks noGrp="1"/>
          </p:cNvSpPr>
          <p:nvPr>
            <p:ph type="body" idx="1"/>
          </p:nvPr>
        </p:nvSpPr>
        <p:spPr/>
        <p:txBody>
          <a:bodyPr/>
          <a:lstStyle/>
          <a:p>
            <a:r>
              <a:rPr lang="en-US" dirty="0" err="1" smtClean="0"/>
              <a:t>Chartbook</a:t>
            </a:r>
            <a:r>
              <a:rPr lang="en-US" dirty="0" smtClean="0"/>
              <a:t> on Women’s Health</a:t>
            </a:r>
            <a:endParaRPr lang="en-US" dirty="0"/>
          </a:p>
        </p:txBody>
      </p:sp>
    </p:spTree>
    <p:extLst>
      <p:ext uri="{BB962C8B-B14F-4D97-AF65-F5344CB8AC3E}">
        <p14:creationId xmlns:p14="http://schemas.microsoft.com/office/powerpoint/2010/main" val="1393740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Infant mortality per 1,000 live births, all birth weights, by sex, 2003-2010</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94839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r>
              <a:rPr lang="en-US" sz="1000" b="1" dirty="0"/>
              <a:t>Source: </a:t>
            </a:r>
            <a:r>
              <a:rPr lang="en-US" sz="1000" dirty="0"/>
              <a:t>Centers for Disease Control and Prevention, National Center for Health Statistics, National Vital Statistics System - Linked Birth and Infant Death Data</a:t>
            </a:r>
            <a:r>
              <a:rPr lang="en-US" sz="1000" dirty="0" smtClean="0"/>
              <a:t>.</a:t>
            </a:r>
            <a:r>
              <a:rPr lang="en-US" sz="1000" b="1" dirty="0"/>
              <a:t> </a:t>
            </a:r>
            <a:endParaRPr lang="en-US" sz="1000" b="1" dirty="0" smtClean="0"/>
          </a:p>
          <a:p>
            <a:r>
              <a:rPr lang="en-US" sz="1000" b="1" dirty="0" smtClean="0"/>
              <a:t>Note</a:t>
            </a:r>
            <a:r>
              <a:rPr lang="en-US" sz="1000" b="1" dirty="0"/>
              <a:t>: </a:t>
            </a:r>
            <a:r>
              <a:rPr lang="en-US" sz="1000" dirty="0"/>
              <a:t>For this measure, lower rates are better.</a:t>
            </a:r>
            <a:r>
              <a:rPr lang="en-US" sz="1000" b="1" dirty="0"/>
              <a:t> </a:t>
            </a:r>
            <a:endParaRPr lang="en-US" sz="1000" dirty="0"/>
          </a:p>
        </p:txBody>
      </p:sp>
    </p:spTree>
    <p:extLst>
      <p:ext uri="{BB962C8B-B14F-4D97-AF65-F5344CB8AC3E}">
        <p14:creationId xmlns:p14="http://schemas.microsoft.com/office/powerpoint/2010/main" val="4006719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Infant mortality per 1,000 female live births, all birth weights, by race and ethnicity, 2010</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96668480"/>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602937614"/>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57200" y="5303520"/>
            <a:ext cx="8229600" cy="707886"/>
          </a:xfrm>
          <a:prstGeom prst="rect">
            <a:avLst/>
          </a:prstGeom>
          <a:noFill/>
        </p:spPr>
        <p:txBody>
          <a:bodyPr wrap="square" rtlCol="0">
            <a:spAutoFit/>
          </a:bodyPr>
          <a:lstStyle/>
          <a:p>
            <a:r>
              <a:rPr lang="en-US" sz="1000" b="1" dirty="0"/>
              <a:t>Source: </a:t>
            </a:r>
            <a:r>
              <a:rPr lang="en-US" sz="1000" dirty="0"/>
              <a:t>Centers for Disease Control and Prevention, National Center for Health Statistics, National Vital Statistics System - Linked Birth and Infant Death Data</a:t>
            </a:r>
            <a:r>
              <a:rPr lang="en-US" sz="1000" dirty="0" smtClean="0"/>
              <a:t>. </a:t>
            </a:r>
          </a:p>
          <a:p>
            <a:r>
              <a:rPr lang="en-US" sz="1000" b="1" dirty="0" smtClean="0"/>
              <a:t>Note</a:t>
            </a:r>
            <a:r>
              <a:rPr lang="en-US" sz="1000" b="1" dirty="0"/>
              <a:t>: </a:t>
            </a:r>
            <a:r>
              <a:rPr lang="en-US" sz="1000" dirty="0" smtClean="0"/>
              <a:t>For </a:t>
            </a:r>
            <a:r>
              <a:rPr lang="en-US" sz="1000" dirty="0"/>
              <a:t>this measure, lower rates are better.</a:t>
            </a:r>
            <a:r>
              <a:rPr lang="en-US" sz="1000" b="1" dirty="0"/>
              <a:t> </a:t>
            </a:r>
            <a:endParaRPr lang="en-US" sz="1000" dirty="0"/>
          </a:p>
          <a:p>
            <a:endParaRPr lang="en-US" sz="1000" dirty="0"/>
          </a:p>
        </p:txBody>
      </p:sp>
    </p:spTree>
    <p:extLst>
      <p:ext uri="{BB962C8B-B14F-4D97-AF65-F5344CB8AC3E}">
        <p14:creationId xmlns:p14="http://schemas.microsoft.com/office/powerpoint/2010/main" val="2363931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Adolescent females ages 13-15 years who received 3 or more doses of human papillomavirus (HPV) vaccine, by race/ethnicity, United States, 2008-2012</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907611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400110"/>
          </a:xfrm>
          <a:prstGeom prst="rect">
            <a:avLst/>
          </a:prstGeom>
          <a:noFill/>
        </p:spPr>
        <p:txBody>
          <a:bodyPr wrap="square" rtlCol="0">
            <a:spAutoFit/>
          </a:bodyPr>
          <a:lstStyle/>
          <a:p>
            <a:r>
              <a:rPr lang="en-US" sz="1000" b="1" dirty="0"/>
              <a:t>Source:</a:t>
            </a:r>
            <a:r>
              <a:rPr lang="en-US" sz="1000" dirty="0"/>
              <a:t> Centers for Disease Control and Prevention, National Center for Immunizations and Respiratory Diseases and National Center for Health Statistics, National Immunization Survey </a:t>
            </a:r>
            <a:r>
              <a:rPr lang="en-US" sz="1000" dirty="0" smtClean="0"/>
              <a:t>– Teen, 2008-2012. </a:t>
            </a:r>
            <a:endParaRPr lang="en-US" sz="1000" dirty="0"/>
          </a:p>
        </p:txBody>
      </p:sp>
    </p:spTree>
    <p:extLst>
      <p:ext uri="{BB962C8B-B14F-4D97-AF65-F5344CB8AC3E}">
        <p14:creationId xmlns:p14="http://schemas.microsoft.com/office/powerpoint/2010/main" val="1882997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for 2014</a:t>
            </a:r>
            <a:endParaRPr lang="en-US" dirty="0"/>
          </a:p>
        </p:txBody>
      </p:sp>
      <p:sp>
        <p:nvSpPr>
          <p:cNvPr id="3" name="Content Placeholder 2"/>
          <p:cNvSpPr>
            <a:spLocks noGrp="1"/>
          </p:cNvSpPr>
          <p:nvPr>
            <p:ph idx="1"/>
          </p:nvPr>
        </p:nvSpPr>
        <p:spPr/>
        <p:txBody>
          <a:bodyPr/>
          <a:lstStyle/>
          <a:p>
            <a:r>
              <a:rPr lang="en-US" dirty="0" smtClean="0"/>
              <a:t>New National Healthcare Quality and Disparities Report (QDR)</a:t>
            </a:r>
          </a:p>
          <a:p>
            <a:pPr lvl="1"/>
            <a:r>
              <a:rPr lang="en-US" dirty="0" smtClean="0"/>
              <a:t>Integrates findings on health care quality and health care disparities into a single document to highlight the importance of examining quality and disparities together</a:t>
            </a:r>
          </a:p>
          <a:p>
            <a:pPr lvl="1"/>
            <a:r>
              <a:rPr lang="en-US" dirty="0" smtClean="0"/>
              <a:t>Focuses on summarizing information on more than 200 measures that are tracked</a:t>
            </a:r>
          </a:p>
        </p:txBody>
      </p:sp>
    </p:spTree>
    <p:extLst>
      <p:ext uri="{BB962C8B-B14F-4D97-AF65-F5344CB8AC3E}">
        <p14:creationId xmlns:p14="http://schemas.microsoft.com/office/powerpoint/2010/main" val="2403135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smtClean="0"/>
              <a:t>Adolescent females ages 16-17 years who received 3 or more doses of human papillomavirus (HPV) vaccine, by race/ethnicity, 2008-2012</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1709948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57200" y="5760720"/>
            <a:ext cx="8229600" cy="707886"/>
          </a:xfrm>
          <a:prstGeom prst="rect">
            <a:avLst/>
          </a:prstGeom>
          <a:noFill/>
        </p:spPr>
        <p:txBody>
          <a:bodyPr wrap="square" rtlCol="0">
            <a:spAutoFit/>
          </a:bodyPr>
          <a:lstStyle/>
          <a:p>
            <a:r>
              <a:rPr lang="en-US" sz="1000" b="1" dirty="0"/>
              <a:t>Source: </a:t>
            </a:r>
            <a:r>
              <a:rPr lang="en-US" sz="1000" dirty="0"/>
              <a:t>Centers for Disease Control and Prevention, National Center for Immunizations and Respiratory Diseases and National Center for Health Statistics, National Immunization Survey - </a:t>
            </a:r>
            <a:r>
              <a:rPr lang="en-US" sz="1000" dirty="0" smtClean="0"/>
              <a:t>Teen, 2008-2012.</a:t>
            </a:r>
          </a:p>
          <a:p>
            <a:pPr lvl="0"/>
            <a:r>
              <a:rPr lang="en-US" sz="1000" b="1" dirty="0"/>
              <a:t>Note:</a:t>
            </a:r>
            <a:r>
              <a:rPr lang="en-US" sz="1000" dirty="0"/>
              <a:t> Data for non-Hispanic Blacks for 2008 have not been analyzed.</a:t>
            </a:r>
          </a:p>
          <a:p>
            <a:endParaRPr lang="en-US" sz="1000" dirty="0"/>
          </a:p>
        </p:txBody>
      </p:sp>
    </p:spTree>
    <p:extLst>
      <p:ext uri="{BB962C8B-B14F-4D97-AF65-F5344CB8AC3E}">
        <p14:creationId xmlns:p14="http://schemas.microsoft.com/office/powerpoint/2010/main" val="1859292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760720"/>
            <a:ext cx="8229600" cy="246221"/>
          </a:xfrm>
          <a:prstGeom prst="rect">
            <a:avLst/>
          </a:prstGeom>
        </p:spPr>
        <p:txBody>
          <a:bodyPr wrap="square">
            <a:spAutoFit/>
          </a:bodyPr>
          <a:lstStyle/>
          <a:p>
            <a:r>
              <a:rPr lang="en-US" sz="1000" b="1" dirty="0" smtClean="0">
                <a:solidFill>
                  <a:prstClr val="black"/>
                </a:solidFill>
              </a:rPr>
              <a:t>Source</a:t>
            </a:r>
            <a:r>
              <a:rPr lang="en-US" sz="1000" b="1" dirty="0">
                <a:solidFill>
                  <a:prstClr val="black"/>
                </a:solidFill>
              </a:rPr>
              <a:t>: </a:t>
            </a:r>
            <a:r>
              <a:rPr lang="en-US" sz="1000" dirty="0">
                <a:solidFill>
                  <a:prstClr val="black"/>
                </a:solidFill>
              </a:rPr>
              <a:t>Agency for Healthcare Research and Quality, Medical Expenditure Panel Survey, </a:t>
            </a:r>
            <a:r>
              <a:rPr lang="en-US" sz="1000" dirty="0" smtClean="0">
                <a:solidFill>
                  <a:prstClr val="black"/>
                </a:solidFill>
              </a:rPr>
              <a:t>2013.</a:t>
            </a:r>
            <a:endParaRPr lang="en-US" sz="1000" dirty="0">
              <a:solidFill>
                <a:prstClr val="black"/>
              </a:solidFill>
            </a:endParaRPr>
          </a:p>
        </p:txBody>
      </p:sp>
      <p:graphicFrame>
        <p:nvGraphicFramePr>
          <p:cNvPr id="6" name="Chart 5"/>
          <p:cNvGraphicFramePr/>
          <p:nvPr>
            <p:extLst>
              <p:ext uri="{D42A27DB-BD31-4B8C-83A1-F6EECF244321}">
                <p14:modId xmlns:p14="http://schemas.microsoft.com/office/powerpoint/2010/main" val="3771159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1524000" y="228600"/>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1800" dirty="0">
              <a:solidFill>
                <a:srgbClr val="2147EB"/>
              </a:solidFill>
            </a:endParaRPr>
          </a:p>
        </p:txBody>
      </p:sp>
      <p:graphicFrame>
        <p:nvGraphicFramePr>
          <p:cNvPr id="8" name="Chart 7"/>
          <p:cNvGraphicFramePr/>
          <p:nvPr>
            <p:extLst>
              <p:ext uri="{D42A27DB-BD31-4B8C-83A1-F6EECF244321}">
                <p14:modId xmlns:p14="http://schemas.microsoft.com/office/powerpoint/2010/main" val="337280468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1600200" y="274638"/>
            <a:ext cx="6858000" cy="868362"/>
          </a:xfrm>
        </p:spPr>
        <p:txBody>
          <a:bodyPr>
            <a:noAutofit/>
          </a:bodyPr>
          <a:lstStyle/>
          <a:p>
            <a:r>
              <a:rPr lang="en-US" sz="2000" dirty="0" smtClean="0"/>
              <a:t>Women ages 21-65 who received a Pap smear in the last 3 years, by race and ethnicity, stratified by education, 2013</a:t>
            </a:r>
            <a:endParaRPr lang="en-US" sz="2000" dirty="0"/>
          </a:p>
        </p:txBody>
      </p:sp>
    </p:spTree>
    <p:extLst>
      <p:ext uri="{BB962C8B-B14F-4D97-AF65-F5344CB8AC3E}">
        <p14:creationId xmlns:p14="http://schemas.microsoft.com/office/powerpoint/2010/main" val="406348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who received a blood cholesterol measurement in the last 5 years, by sex, 1998, 2003, and 2008, and by race, 2008</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23119115"/>
              </p:ext>
            </p:extLst>
          </p:nvPr>
        </p:nvGraphicFramePr>
        <p:xfrm>
          <a:off x="457200" y="144780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noGrp="1"/>
          </p:cNvGraphicFramePr>
          <p:nvPr>
            <p:ph sz="half" idx="2"/>
            <p:extLst>
              <p:ext uri="{D42A27DB-BD31-4B8C-83A1-F6EECF244321}">
                <p14:modId xmlns:p14="http://schemas.microsoft.com/office/powerpoint/2010/main" val="43373083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200" y="5760720"/>
            <a:ext cx="8229600" cy="400110"/>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a:t>
            </a:r>
            <a:r>
              <a:rPr lang="en-US" sz="1000" dirty="0" smtClean="0"/>
              <a:t>Survey, 1998, 2003, and 2008.</a:t>
            </a:r>
            <a:endParaRPr lang="en-US" sz="1000" dirty="0"/>
          </a:p>
        </p:txBody>
      </p:sp>
    </p:spTree>
    <p:extLst>
      <p:ext uri="{BB962C8B-B14F-4D97-AF65-F5344CB8AC3E}">
        <p14:creationId xmlns:p14="http://schemas.microsoft.com/office/powerpoint/2010/main" val="3864479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current smokers with a checkup in the last 12 months who received advice to quit smoking, by sex, 2002-2012</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875599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246221"/>
          </a:xfrm>
          <a:prstGeom prst="rect">
            <a:avLst/>
          </a:prstGeom>
          <a:noFill/>
        </p:spPr>
        <p:txBody>
          <a:bodyPr wrap="square" rtlCol="0">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2002-2012.</a:t>
            </a:r>
            <a:endParaRPr lang="en-US" sz="1000" dirty="0"/>
          </a:p>
        </p:txBody>
      </p:sp>
    </p:spTree>
    <p:extLst>
      <p:ext uri="{BB962C8B-B14F-4D97-AF65-F5344CB8AC3E}">
        <p14:creationId xmlns:p14="http://schemas.microsoft.com/office/powerpoint/2010/main" val="1160637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Female adult current smokers with a checkup in the last 12 months who received advice to quit smoking, by race/ethnicity and education, 2012</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9493289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4"/>
          <p:cNvGraphicFramePr>
            <a:graphicFrameLocks noGrp="1"/>
          </p:cNvGraphicFramePr>
          <p:nvPr>
            <p:ph sz="half" idx="2"/>
            <p:extLst>
              <p:ext uri="{D42A27DB-BD31-4B8C-83A1-F6EECF244321}">
                <p14:modId xmlns:p14="http://schemas.microsoft.com/office/powerpoint/2010/main" val="110144252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760720"/>
            <a:ext cx="8229600" cy="246221"/>
          </a:xfrm>
          <a:prstGeom prst="rect">
            <a:avLst/>
          </a:prstGeom>
          <a:noFill/>
        </p:spPr>
        <p:txBody>
          <a:bodyPr wrap="square" rtlCol="0">
            <a:spAutoFit/>
          </a:bodyPr>
          <a:lstStyle/>
          <a:p>
            <a:r>
              <a:rPr lang="en-US" sz="1000" b="1" dirty="0"/>
              <a:t>Source: </a:t>
            </a:r>
            <a:r>
              <a:rPr lang="en-US" sz="1000" dirty="0"/>
              <a:t>Agency for Healthcare Research and </a:t>
            </a:r>
            <a:r>
              <a:rPr lang="en-US" sz="1000" dirty="0" smtClean="0"/>
              <a:t>Quality, Medical </a:t>
            </a:r>
            <a:r>
              <a:rPr lang="en-US" sz="1000" dirty="0"/>
              <a:t>Expenditure Panel </a:t>
            </a:r>
            <a:r>
              <a:rPr lang="en-US" sz="1000" dirty="0" smtClean="0"/>
              <a:t>Survey, 2012.</a:t>
            </a:r>
            <a:endParaRPr lang="en-US" sz="1000" dirty="0"/>
          </a:p>
        </p:txBody>
      </p:sp>
    </p:spTree>
    <p:extLst>
      <p:ext uri="{BB962C8B-B14F-4D97-AF65-F5344CB8AC3E}">
        <p14:creationId xmlns:p14="http://schemas.microsoft.com/office/powerpoint/2010/main" val="1063518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smtClean="0"/>
              <a:t>Affordability</a:t>
            </a:r>
          </a:p>
        </p:txBody>
      </p:sp>
      <p:sp>
        <p:nvSpPr>
          <p:cNvPr id="2" name="Text Placeholder 1"/>
          <p:cNvSpPr>
            <a:spLocks noGrp="1"/>
          </p:cNvSpPr>
          <p:nvPr>
            <p:ph type="body" idx="1"/>
          </p:nvPr>
        </p:nvSpPr>
        <p:spPr/>
        <p:txBody>
          <a:bodyPr/>
          <a:lstStyle/>
          <a:p>
            <a:r>
              <a:rPr lang="en-US" dirty="0" err="1" smtClean="0"/>
              <a:t>Chartbook</a:t>
            </a:r>
            <a:r>
              <a:rPr lang="en-US" dirty="0" smtClean="0"/>
              <a:t> on Women’s Health Care</a:t>
            </a:r>
            <a:endParaRPr lang="en-US" dirty="0"/>
          </a:p>
        </p:txBody>
      </p:sp>
    </p:spTree>
    <p:extLst>
      <p:ext uri="{BB962C8B-B14F-4D97-AF65-F5344CB8AC3E}">
        <p14:creationId xmlns:p14="http://schemas.microsoft.com/office/powerpoint/2010/main" val="2778346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600200" y="274638"/>
            <a:ext cx="7086600" cy="868362"/>
          </a:xfrm>
        </p:spPr>
        <p:txBody>
          <a:bodyPr>
            <a:noAutofit/>
          </a:bodyPr>
          <a:lstStyle/>
          <a:p>
            <a:r>
              <a:rPr lang="en-US" altLang="en-US" sz="1800" dirty="0" smtClean="0"/>
              <a:t>People under age 65 whose family’s health insurance premiums and out-of-pocket medical expenditures were more than 10% of total family income, by sex, 2006-2012</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80591062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7411" name="TextBox 4"/>
          <p:cNvSpPr txBox="1">
            <a:spLocks noChangeArrowheads="1"/>
          </p:cNvSpPr>
          <p:nvPr/>
        </p:nvSpPr>
        <p:spPr bwMode="auto">
          <a:xfrm>
            <a:off x="457200" y="5760720"/>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000" b="1" dirty="0">
                <a:latin typeface="Arial" pitchFamily="34" charset="0"/>
              </a:rPr>
              <a:t>Source:</a:t>
            </a:r>
            <a:r>
              <a:rPr lang="en-US" altLang="en-US" sz="1000" dirty="0">
                <a:latin typeface="Arial" pitchFamily="34" charset="0"/>
              </a:rPr>
              <a:t> Agency for Healthcare Research and Quality, </a:t>
            </a:r>
            <a:r>
              <a:rPr lang="en-US" altLang="en-US" sz="1000" dirty="0" smtClean="0">
                <a:latin typeface="Arial" pitchFamily="34" charset="0"/>
              </a:rPr>
              <a:t>Medical </a:t>
            </a:r>
            <a:r>
              <a:rPr lang="en-US" altLang="en-US" sz="1000" dirty="0">
                <a:latin typeface="Arial" pitchFamily="34" charset="0"/>
              </a:rPr>
              <a:t>Expenditure Panel </a:t>
            </a:r>
            <a:r>
              <a:rPr lang="en-US" altLang="en-US" sz="1000" dirty="0" smtClean="0">
                <a:latin typeface="Arial" pitchFamily="34" charset="0"/>
              </a:rPr>
              <a:t>Survey, 2006-2012.</a:t>
            </a:r>
            <a:r>
              <a:rPr lang="en-US" altLang="en-US" sz="1000" b="1" dirty="0" smtClean="0">
                <a:latin typeface="Arial" pitchFamily="34" charset="0"/>
              </a:rPr>
              <a:t> </a:t>
            </a:r>
          </a:p>
          <a:p>
            <a:pPr eaLnBrk="1" hangingPunct="1"/>
            <a:r>
              <a:rPr lang="en-US" altLang="en-US" sz="1000" b="1" dirty="0" smtClean="0">
                <a:latin typeface="Arial" pitchFamily="34" charset="0"/>
              </a:rPr>
              <a:t>Note: </a:t>
            </a:r>
            <a:r>
              <a:rPr lang="en-US" altLang="en-US" sz="1000" dirty="0" smtClean="0">
                <a:latin typeface="Arial" pitchFamily="34" charset="0"/>
              </a:rPr>
              <a:t>For </a:t>
            </a:r>
            <a:r>
              <a:rPr lang="en-US" altLang="en-US" sz="1000" dirty="0">
                <a:latin typeface="Arial" pitchFamily="34" charset="0"/>
              </a:rPr>
              <a:t>this measure, lower rates are better</a:t>
            </a:r>
          </a:p>
        </p:txBody>
      </p:sp>
    </p:spTree>
    <p:extLst>
      <p:ext uri="{BB962C8B-B14F-4D97-AF65-F5344CB8AC3E}">
        <p14:creationId xmlns:p14="http://schemas.microsoft.com/office/powerpoint/2010/main" val="33744774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1600200" y="274638"/>
            <a:ext cx="7086600" cy="868362"/>
          </a:xfrm>
        </p:spPr>
        <p:txBody>
          <a:bodyPr>
            <a:noAutofit/>
          </a:bodyPr>
          <a:lstStyle/>
          <a:p>
            <a:r>
              <a:rPr lang="en-US" altLang="en-US" sz="1700" dirty="0" smtClean="0"/>
              <a:t>Females under age 65 whose family’s health insurance premiums and out-of-pocket medical expenditures were more than 10% of total family income, by race/ethnicity and education, 2012</a:t>
            </a:r>
          </a:p>
        </p:txBody>
      </p:sp>
      <p:graphicFrame>
        <p:nvGraphicFramePr>
          <p:cNvPr id="2" name="Content Placeholder 6"/>
          <p:cNvGraphicFramePr>
            <a:graphicFrameLocks noGrp="1"/>
          </p:cNvGraphicFramePr>
          <p:nvPr>
            <p:ph sz="half" idx="1"/>
            <p:extLst>
              <p:ext uri="{D42A27DB-BD31-4B8C-83A1-F6EECF244321}">
                <p14:modId xmlns:p14="http://schemas.microsoft.com/office/powerpoint/2010/main" val="161376451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4"/>
          <p:cNvGraphicFramePr>
            <a:graphicFrameLocks noGrp="1"/>
          </p:cNvGraphicFramePr>
          <p:nvPr>
            <p:ph sz="half" idx="2"/>
            <p:extLst>
              <p:ext uri="{D42A27DB-BD31-4B8C-83A1-F6EECF244321}">
                <p14:modId xmlns:p14="http://schemas.microsoft.com/office/powerpoint/2010/main" val="35432218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9459" name="TextBox 8"/>
          <p:cNvSpPr txBox="1">
            <a:spLocks noChangeArrowheads="1"/>
          </p:cNvSpPr>
          <p:nvPr/>
        </p:nvSpPr>
        <p:spPr bwMode="auto">
          <a:xfrm>
            <a:off x="457200" y="5760720"/>
            <a:ext cx="822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000" b="1" dirty="0">
                <a:latin typeface="+mn-lt"/>
              </a:rPr>
              <a:t>Source:</a:t>
            </a:r>
            <a:r>
              <a:rPr lang="en-US" altLang="en-US" sz="1000" dirty="0">
                <a:latin typeface="+mn-lt"/>
              </a:rPr>
              <a:t> Agency for Healthcare Research and </a:t>
            </a:r>
            <a:r>
              <a:rPr lang="en-US" altLang="en-US" sz="1000" dirty="0" smtClean="0">
                <a:latin typeface="+mn-lt"/>
              </a:rPr>
              <a:t>Quality, </a:t>
            </a:r>
            <a:r>
              <a:rPr lang="en-US" altLang="en-US" sz="1000" dirty="0">
                <a:latin typeface="+mn-lt"/>
              </a:rPr>
              <a:t>Medical Expenditure Panel </a:t>
            </a:r>
            <a:r>
              <a:rPr lang="en-US" altLang="en-US" sz="1000" dirty="0" smtClean="0">
                <a:latin typeface="+mn-lt"/>
              </a:rPr>
              <a:t>Survey, 2012.</a:t>
            </a:r>
            <a:r>
              <a:rPr lang="en-US" sz="1000" dirty="0" smtClean="0">
                <a:latin typeface="+mn-lt"/>
              </a:rPr>
              <a:t> </a:t>
            </a:r>
            <a:r>
              <a:rPr lang="en-US" altLang="en-US" sz="1000" b="1" dirty="0" smtClean="0">
                <a:latin typeface="+mn-lt"/>
              </a:rPr>
              <a:t> </a:t>
            </a:r>
          </a:p>
          <a:p>
            <a:pPr eaLnBrk="1" hangingPunct="1"/>
            <a:r>
              <a:rPr lang="en-US" altLang="en-US" sz="1000" b="1" dirty="0" smtClean="0">
                <a:latin typeface="+mn-lt"/>
              </a:rPr>
              <a:t>Note: </a:t>
            </a:r>
            <a:r>
              <a:rPr lang="en-US" altLang="en-US" sz="1000" dirty="0" smtClean="0">
                <a:latin typeface="+mn-lt"/>
              </a:rPr>
              <a:t>For </a:t>
            </a:r>
            <a:r>
              <a:rPr lang="en-US" altLang="en-US" sz="1000" dirty="0">
                <a:latin typeface="+mn-lt"/>
              </a:rPr>
              <a:t>this measure, lower rates are better</a:t>
            </a:r>
            <a:endParaRPr lang="en-US" sz="1000" dirty="0" smtClean="0">
              <a:latin typeface="+mn-lt"/>
            </a:endParaRPr>
          </a:p>
          <a:p>
            <a:pPr eaLnBrk="1" hangingPunct="1"/>
            <a:endParaRPr lang="en-US" altLang="en-US" sz="1000" dirty="0">
              <a:latin typeface="+mn-lt"/>
            </a:endParaRPr>
          </a:p>
        </p:txBody>
      </p:sp>
    </p:spTree>
    <p:extLst>
      <p:ext uri="{BB962C8B-B14F-4D97-AF65-F5344CB8AC3E}">
        <p14:creationId xmlns:p14="http://schemas.microsoft.com/office/powerpoint/2010/main" val="21950552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People without a usual source of care who indicate a financial or insurance reason for not having a source of care, by sex, 2002-2012</a:t>
            </a:r>
            <a:endParaRPr lang="en-US" sz="2000" dirty="0"/>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313164656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1507" name="TextBox 5"/>
          <p:cNvSpPr txBox="1">
            <a:spLocks noChangeArrowheads="1"/>
          </p:cNvSpPr>
          <p:nvPr/>
        </p:nvSpPr>
        <p:spPr bwMode="auto">
          <a:xfrm>
            <a:off x="457200" y="5760720"/>
            <a:ext cx="822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000" b="1" dirty="0">
                <a:latin typeface="Arial" pitchFamily="34" charset="0"/>
              </a:rPr>
              <a:t>Source: </a:t>
            </a:r>
            <a:r>
              <a:rPr lang="en-US" altLang="en-US" sz="1000" dirty="0">
                <a:latin typeface="Arial" pitchFamily="34" charset="0"/>
              </a:rPr>
              <a:t>Agency for Healthcare Research and Quality, </a:t>
            </a:r>
            <a:r>
              <a:rPr lang="en-US" altLang="en-US" sz="1000" dirty="0" smtClean="0">
                <a:latin typeface="Arial" pitchFamily="34" charset="0"/>
              </a:rPr>
              <a:t>Medical </a:t>
            </a:r>
            <a:r>
              <a:rPr lang="en-US" altLang="en-US" sz="1000" dirty="0">
                <a:latin typeface="Arial" pitchFamily="34" charset="0"/>
              </a:rPr>
              <a:t>Expenditure Panel </a:t>
            </a:r>
            <a:r>
              <a:rPr lang="en-US" altLang="en-US" sz="1000" dirty="0" smtClean="0">
                <a:latin typeface="Arial" pitchFamily="34" charset="0"/>
              </a:rPr>
              <a:t>Survey, 2002-2012.</a:t>
            </a:r>
            <a:endParaRPr lang="en-US" altLang="en-US" sz="1000" dirty="0">
              <a:latin typeface="Arial" pitchFamily="34" charset="0"/>
            </a:endParaRPr>
          </a:p>
          <a:p>
            <a:pPr eaLnBrk="1" hangingPunct="1">
              <a:buFont typeface="Arial" pitchFamily="34" charset="0"/>
              <a:buNone/>
            </a:pPr>
            <a:r>
              <a:rPr lang="en-US" altLang="en-US" sz="1000" b="1" dirty="0">
                <a:latin typeface="Arial" pitchFamily="34" charset="0"/>
              </a:rPr>
              <a:t>Note</a:t>
            </a:r>
            <a:r>
              <a:rPr lang="en-US" altLang="en-US" sz="1000" b="1" dirty="0" smtClean="0">
                <a:latin typeface="Arial" pitchFamily="34" charset="0"/>
              </a:rPr>
              <a:t>: </a:t>
            </a:r>
            <a:r>
              <a:rPr lang="en-US" altLang="en-US" sz="1000" dirty="0" smtClean="0">
                <a:latin typeface="Arial" pitchFamily="34" charset="0"/>
              </a:rPr>
              <a:t>For </a:t>
            </a:r>
            <a:r>
              <a:rPr lang="en-US" altLang="en-US" sz="1000" dirty="0">
                <a:latin typeface="Arial" pitchFamily="34" charset="0"/>
              </a:rPr>
              <a:t>this measure, lower rates are better. </a:t>
            </a:r>
          </a:p>
          <a:p>
            <a:pPr eaLnBrk="1" hangingPunct="1"/>
            <a:endParaRPr lang="en-US" altLang="en-US" sz="1000" dirty="0">
              <a:latin typeface="Arial" pitchFamily="34" charset="0"/>
            </a:endParaRPr>
          </a:p>
        </p:txBody>
      </p:sp>
    </p:spTree>
    <p:extLst>
      <p:ext uri="{BB962C8B-B14F-4D97-AF65-F5344CB8AC3E}">
        <p14:creationId xmlns:p14="http://schemas.microsoft.com/office/powerpoint/2010/main" val="23852902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Autofit/>
          </a:bodyPr>
          <a:lstStyle/>
          <a:p>
            <a:r>
              <a:rPr lang="en-US" altLang="en-US" sz="2000" dirty="0" smtClean="0"/>
              <a:t>Females without a usual source of care who indicate a financial or insurance reason for not having a source of care, by race/ethnicity and education, 2012</a:t>
            </a:r>
          </a:p>
        </p:txBody>
      </p:sp>
      <p:graphicFrame>
        <p:nvGraphicFramePr>
          <p:cNvPr id="2" name="Content Placeholder 4"/>
          <p:cNvGraphicFramePr>
            <a:graphicFrameLocks noGrp="1"/>
          </p:cNvGraphicFramePr>
          <p:nvPr>
            <p:ph sz="half" idx="1"/>
            <p:extLst>
              <p:ext uri="{D42A27DB-BD31-4B8C-83A1-F6EECF244321}">
                <p14:modId xmlns:p14="http://schemas.microsoft.com/office/powerpoint/2010/main" val="27194019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4"/>
          <p:cNvGraphicFramePr>
            <a:graphicFrameLocks noGrp="1"/>
          </p:cNvGraphicFramePr>
          <p:nvPr>
            <p:ph sz="half" idx="2"/>
            <p:extLst>
              <p:ext uri="{D42A27DB-BD31-4B8C-83A1-F6EECF244321}">
                <p14:modId xmlns:p14="http://schemas.microsoft.com/office/powerpoint/2010/main" val="292918824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3555" name="TextBox 6"/>
          <p:cNvSpPr txBox="1">
            <a:spLocks noChangeArrowheads="1"/>
          </p:cNvSpPr>
          <p:nvPr/>
        </p:nvSpPr>
        <p:spPr bwMode="auto">
          <a:xfrm>
            <a:off x="457200" y="576072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000" b="1" dirty="0">
                <a:latin typeface="+mn-lt"/>
              </a:rPr>
              <a:t>Source: </a:t>
            </a:r>
            <a:r>
              <a:rPr lang="en-US" altLang="en-US" sz="1000" dirty="0">
                <a:latin typeface="+mn-lt"/>
              </a:rPr>
              <a:t>Agency for Healthcare Research and Quality</a:t>
            </a:r>
            <a:r>
              <a:rPr lang="en-US" altLang="en-US" sz="1000" dirty="0" smtClean="0">
                <a:latin typeface="+mn-lt"/>
              </a:rPr>
              <a:t>, </a:t>
            </a:r>
            <a:r>
              <a:rPr lang="en-US" altLang="en-US" sz="1000" dirty="0">
                <a:latin typeface="+mn-lt"/>
              </a:rPr>
              <a:t>Medical Expenditure Panel </a:t>
            </a:r>
            <a:r>
              <a:rPr lang="en-US" altLang="en-US" sz="1000" dirty="0" smtClean="0">
                <a:latin typeface="+mn-lt"/>
              </a:rPr>
              <a:t>Survey, 2012.</a:t>
            </a:r>
            <a:r>
              <a:rPr lang="en-US" altLang="en-US" sz="1000" b="1" dirty="0" smtClean="0">
                <a:latin typeface="+mn-lt"/>
              </a:rPr>
              <a:t> </a:t>
            </a:r>
          </a:p>
          <a:p>
            <a:pPr eaLnBrk="1" hangingPunct="1"/>
            <a:r>
              <a:rPr lang="en-US" altLang="en-US" sz="1000" b="1" dirty="0" smtClean="0">
                <a:latin typeface="+mn-lt"/>
              </a:rPr>
              <a:t>Note: </a:t>
            </a:r>
            <a:r>
              <a:rPr lang="en-US" altLang="en-US" sz="1000" dirty="0" smtClean="0">
                <a:latin typeface="+mn-lt"/>
              </a:rPr>
              <a:t>For this measure, lower rates are better. </a:t>
            </a:r>
            <a:r>
              <a:rPr lang="en-US" sz="1000" dirty="0" smtClean="0">
                <a:latin typeface="+mn-lt"/>
              </a:rPr>
              <a:t>White and Black are non-Hispanics. Hispanic includes all races.</a:t>
            </a:r>
          </a:p>
          <a:p>
            <a:pPr eaLnBrk="1" hangingPunct="1"/>
            <a:endParaRPr lang="en-US" altLang="en-US" sz="1000" dirty="0" smtClean="0">
              <a:latin typeface="Arial" pitchFamily="34" charset="0"/>
            </a:endParaRPr>
          </a:p>
          <a:p>
            <a:pPr eaLnBrk="1" hangingPunct="1"/>
            <a:endParaRPr lang="en-US" altLang="en-US" sz="1000" dirty="0">
              <a:latin typeface="Arial" pitchFamily="34" charset="0"/>
            </a:endParaRPr>
          </a:p>
        </p:txBody>
      </p:sp>
    </p:spTree>
    <p:extLst>
      <p:ext uri="{BB962C8B-B14F-4D97-AF65-F5344CB8AC3E}">
        <p14:creationId xmlns:p14="http://schemas.microsoft.com/office/powerpoint/2010/main" val="213873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 of the 2014 QDR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Nation has made clear progress in improving the health care delivery system to achieve the three National Quality Strategy (NQS) aims: better care, smarter spending, and healthier people.</a:t>
            </a:r>
          </a:p>
          <a:p>
            <a:r>
              <a:rPr lang="en-US" dirty="0" smtClean="0"/>
              <a:t>There is still more work to do, specifically to address disparities in care.</a:t>
            </a:r>
          </a:p>
          <a:p>
            <a:pPr lvl="1"/>
            <a:r>
              <a:rPr lang="en-US" dirty="0" smtClean="0"/>
              <a:t>Access improved. </a:t>
            </a:r>
          </a:p>
          <a:p>
            <a:pPr lvl="1"/>
            <a:r>
              <a:rPr lang="en-US" dirty="0" smtClean="0"/>
              <a:t>Quality improved for most National Quality Strategy priorities.</a:t>
            </a:r>
          </a:p>
          <a:p>
            <a:pPr lvl="1"/>
            <a:r>
              <a:rPr lang="en-US" dirty="0" smtClean="0"/>
              <a:t>Few disparities were eliminated.</a:t>
            </a:r>
          </a:p>
          <a:p>
            <a:pPr lvl="1"/>
            <a:r>
              <a:rPr lang="en-US" dirty="0" smtClean="0"/>
              <a:t>Many challenges in improving quality and reducing disparities remain.</a:t>
            </a:r>
            <a:endParaRPr lang="en-US" dirty="0"/>
          </a:p>
        </p:txBody>
      </p:sp>
    </p:spTree>
    <p:extLst>
      <p:ext uri="{BB962C8B-B14F-4D97-AF65-F5344CB8AC3E}">
        <p14:creationId xmlns:p14="http://schemas.microsoft.com/office/powerpoint/2010/main" val="1200787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unable to get or delayed in getting needed medical care, dental care, or prescription medicines who indicate financial or insurance reasons, by sex, 2002-2012</a:t>
            </a:r>
            <a:endParaRPr lang="en-US" sz="1800" dirty="0"/>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373845626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TextBox 5"/>
          <p:cNvSpPr txBox="1">
            <a:spLocks noChangeArrowheads="1"/>
          </p:cNvSpPr>
          <p:nvPr/>
        </p:nvSpPr>
        <p:spPr bwMode="auto">
          <a:xfrm>
            <a:off x="457200" y="5760720"/>
            <a:ext cx="822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000" b="1" dirty="0">
                <a:latin typeface="Arial" pitchFamily="34" charset="0"/>
              </a:rPr>
              <a:t>Source: </a:t>
            </a:r>
            <a:r>
              <a:rPr lang="en-US" altLang="en-US" sz="1000" dirty="0">
                <a:latin typeface="Arial" pitchFamily="34" charset="0"/>
              </a:rPr>
              <a:t>Agency for Healthcare Research and Quality</a:t>
            </a:r>
            <a:r>
              <a:rPr lang="en-US" altLang="en-US" sz="1000" dirty="0" smtClean="0">
                <a:latin typeface="Arial" pitchFamily="34" charset="0"/>
              </a:rPr>
              <a:t>, </a:t>
            </a:r>
            <a:r>
              <a:rPr lang="en-US" altLang="en-US" sz="1000" dirty="0">
                <a:latin typeface="Arial" pitchFamily="34" charset="0"/>
              </a:rPr>
              <a:t>Medical Expenditure Panel </a:t>
            </a:r>
            <a:r>
              <a:rPr lang="en-US" altLang="en-US" sz="1000" dirty="0" smtClean="0">
                <a:latin typeface="Arial" pitchFamily="34" charset="0"/>
              </a:rPr>
              <a:t>Survey, 2002-2012.</a:t>
            </a:r>
            <a:endParaRPr lang="en-US" altLang="en-US" sz="1000" dirty="0">
              <a:latin typeface="Arial" pitchFamily="34" charset="0"/>
            </a:endParaRPr>
          </a:p>
        </p:txBody>
      </p:sp>
    </p:spTree>
    <p:extLst>
      <p:ext uri="{BB962C8B-B14F-4D97-AF65-F5344CB8AC3E}">
        <p14:creationId xmlns:p14="http://schemas.microsoft.com/office/powerpoint/2010/main" val="2706283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Autofit/>
          </a:bodyPr>
          <a:lstStyle/>
          <a:p>
            <a:r>
              <a:rPr lang="en-US" altLang="en-US" sz="1750" dirty="0" smtClean="0"/>
              <a:t>Females unable to get or delayed in getting needed medical care, dental care, or prescription medicines who indicate financial or insurance reasons, by race/ethnicity and education, 2012</a:t>
            </a:r>
          </a:p>
        </p:txBody>
      </p:sp>
      <p:graphicFrame>
        <p:nvGraphicFramePr>
          <p:cNvPr id="2" name="Content Placeholder 4"/>
          <p:cNvGraphicFramePr>
            <a:graphicFrameLocks noGrp="1"/>
          </p:cNvGraphicFramePr>
          <p:nvPr>
            <p:ph sz="half" idx="1"/>
            <p:extLst>
              <p:ext uri="{D42A27DB-BD31-4B8C-83A1-F6EECF244321}">
                <p14:modId xmlns:p14="http://schemas.microsoft.com/office/powerpoint/2010/main" val="306504781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4"/>
          <p:cNvGraphicFramePr>
            <a:graphicFrameLocks noGrp="1"/>
          </p:cNvGraphicFramePr>
          <p:nvPr>
            <p:ph sz="half" idx="2"/>
            <p:extLst>
              <p:ext uri="{D42A27DB-BD31-4B8C-83A1-F6EECF244321}">
                <p14:modId xmlns:p14="http://schemas.microsoft.com/office/powerpoint/2010/main" val="348103159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7651" name="TextBox 6"/>
          <p:cNvSpPr txBox="1">
            <a:spLocks noChangeArrowheads="1"/>
          </p:cNvSpPr>
          <p:nvPr/>
        </p:nvSpPr>
        <p:spPr bwMode="auto">
          <a:xfrm>
            <a:off x="457200" y="5760720"/>
            <a:ext cx="8686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000" b="1" dirty="0">
                <a:latin typeface="+mn-lt"/>
              </a:rPr>
              <a:t>Source:</a:t>
            </a:r>
            <a:r>
              <a:rPr lang="en-US" altLang="en-US" sz="1000" dirty="0">
                <a:latin typeface="+mn-lt"/>
              </a:rPr>
              <a:t> Agency for Healthcare Research and Quality, </a:t>
            </a:r>
            <a:r>
              <a:rPr lang="en-US" altLang="en-US" sz="1000" dirty="0" smtClean="0">
                <a:latin typeface="+mn-lt"/>
              </a:rPr>
              <a:t>Medical </a:t>
            </a:r>
            <a:r>
              <a:rPr lang="en-US" altLang="en-US" sz="1000" dirty="0">
                <a:latin typeface="+mn-lt"/>
              </a:rPr>
              <a:t>Expenditure Panel </a:t>
            </a:r>
            <a:r>
              <a:rPr lang="en-US" altLang="en-US" sz="1000" dirty="0" smtClean="0">
                <a:latin typeface="+mn-lt"/>
              </a:rPr>
              <a:t>Survey, 2012.</a:t>
            </a:r>
            <a:r>
              <a:rPr lang="en-US" sz="1000" dirty="0" smtClean="0">
                <a:latin typeface="+mn-lt"/>
              </a:rPr>
              <a:t> </a:t>
            </a:r>
            <a:endParaRPr lang="en-US" altLang="en-US" sz="1000" dirty="0">
              <a:latin typeface="Arial" pitchFamily="34" charset="0"/>
            </a:endParaRPr>
          </a:p>
        </p:txBody>
      </p:sp>
    </p:spTree>
    <p:extLst>
      <p:ext uri="{BB962C8B-B14F-4D97-AF65-F5344CB8AC3E}">
        <p14:creationId xmlns:p14="http://schemas.microsoft.com/office/powerpoint/2010/main" val="12878804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4" name="Content Placeholder 3"/>
          <p:cNvSpPr>
            <a:spLocks noGrp="1"/>
          </p:cNvSpPr>
          <p:nvPr>
            <p:ph idx="1"/>
          </p:nvPr>
        </p:nvSpPr>
        <p:spPr>
          <a:xfrm>
            <a:off x="457200" y="1524000"/>
            <a:ext cx="8229600" cy="5181600"/>
          </a:xfrm>
        </p:spPr>
        <p:txBody>
          <a:bodyPr>
            <a:normAutofit fontScale="32500" lnSpcReduction="20000"/>
          </a:bodyPr>
          <a:lstStyle/>
          <a:p>
            <a:pPr marL="228600" indent="-228600">
              <a:lnSpc>
                <a:spcPct val="120000"/>
              </a:lnSpc>
            </a:pPr>
            <a:r>
              <a:rPr lang="en-US" sz="3700" dirty="0" smtClean="0"/>
              <a:t>American Cancer Society. Cancer Facts &amp; Figures 2015. Atlanta: American Cancer Society; 2015.</a:t>
            </a:r>
          </a:p>
          <a:p>
            <a:pPr marL="228600" indent="-228600">
              <a:lnSpc>
                <a:spcPct val="120000"/>
              </a:lnSpc>
            </a:pPr>
            <a:r>
              <a:rPr lang="en-US" sz="3700" dirty="0" smtClean="0"/>
              <a:t>American Foundation for Suicide Prevention. Facts and Figures. </a:t>
            </a:r>
            <a:r>
              <a:rPr lang="en-US" sz="3700" dirty="0" smtClean="0">
                <a:hlinkClick r:id="rId3"/>
              </a:rPr>
              <a:t>https://www.afsp.org/understanding-suicide/facts-and-figures</a:t>
            </a:r>
            <a:r>
              <a:rPr lang="en-US" sz="3700" dirty="0" smtClean="0"/>
              <a:t>. Accessed August 13, 2015.</a:t>
            </a:r>
          </a:p>
          <a:p>
            <a:pPr marL="228600" indent="-228600">
              <a:lnSpc>
                <a:spcPct val="120000"/>
              </a:lnSpc>
            </a:pPr>
            <a:r>
              <a:rPr lang="en-US" sz="3700" dirty="0" smtClean="0"/>
              <a:t>American Foundation for Suicide Prevention. Suicide prevention investment needed to reverse trend of increasing suicide. </a:t>
            </a:r>
            <a:r>
              <a:rPr lang="en-US" sz="3700" dirty="0" smtClean="0">
                <a:hlinkClick r:id="rId4"/>
              </a:rPr>
              <a:t>https://www.afsp.org/news-events/in-the-news/suicide-prevention-investment-needed-to-reverse-trend-of-increasing-suicide</a:t>
            </a:r>
            <a:r>
              <a:rPr lang="en-US" sz="3700" dirty="0" smtClean="0"/>
              <a:t>. Accessed August 13, 2015.</a:t>
            </a:r>
          </a:p>
          <a:p>
            <a:pPr marL="228600" indent="-228600">
              <a:lnSpc>
                <a:spcPct val="120000"/>
              </a:lnSpc>
            </a:pPr>
            <a:r>
              <a:rPr lang="en-US" sz="3700" dirty="0" smtClean="0"/>
              <a:t>American Geriatrics Society 2012 Beers Criteria Update Expert Panel. American Geriatrics Society updated Beers Criteria for potentially inappropriate medication use in older adults. J Am </a:t>
            </a:r>
            <a:r>
              <a:rPr lang="en-US" sz="3700" dirty="0" err="1" smtClean="0"/>
              <a:t>Geriatr</a:t>
            </a:r>
            <a:r>
              <a:rPr lang="en-US" sz="3700" dirty="0" smtClean="0"/>
              <a:t> </a:t>
            </a:r>
            <a:r>
              <a:rPr lang="en-US" sz="3700" dirty="0" err="1" smtClean="0"/>
              <a:t>Soc</a:t>
            </a:r>
            <a:r>
              <a:rPr lang="en-US" sz="3700" dirty="0" smtClean="0"/>
              <a:t> 2012 Apr;60(4):616-31</a:t>
            </a:r>
          </a:p>
          <a:p>
            <a:pPr marL="228600" indent="-228600">
              <a:lnSpc>
                <a:spcPct val="120000"/>
              </a:lnSpc>
            </a:pPr>
            <a:r>
              <a:rPr lang="en-US" sz="3700" dirty="0" smtClean="0"/>
              <a:t>Anderson EB. Patient centeredness: a new approach. </a:t>
            </a:r>
            <a:r>
              <a:rPr lang="en-US" sz="3700" dirty="0" err="1" smtClean="0"/>
              <a:t>Nephrol</a:t>
            </a:r>
            <a:r>
              <a:rPr lang="en-US" sz="3700" dirty="0" smtClean="0"/>
              <a:t> News Issues 2002 Nov;16(12):80-2.</a:t>
            </a:r>
          </a:p>
          <a:p>
            <a:pPr marL="228600" indent="-228600">
              <a:lnSpc>
                <a:spcPct val="120000"/>
              </a:lnSpc>
            </a:pPr>
            <a:r>
              <a:rPr lang="en-US" sz="3700" dirty="0" smtClean="0"/>
              <a:t>Boudreau RM, McNally C, </a:t>
            </a:r>
            <a:r>
              <a:rPr lang="en-US" sz="3700" dirty="0" err="1" smtClean="0"/>
              <a:t>Rensing</a:t>
            </a:r>
            <a:r>
              <a:rPr lang="en-US" sz="3700" dirty="0" smtClean="0"/>
              <a:t> EM, et al. Improving the timeliness of written patient notification of mammography results by mammography centers. Breast J 2004 Jan-Feb;10(1):10-9.</a:t>
            </a:r>
          </a:p>
          <a:p>
            <a:pPr marL="228600" indent="-228600">
              <a:lnSpc>
                <a:spcPct val="120000"/>
              </a:lnSpc>
            </a:pPr>
            <a:r>
              <a:rPr lang="en-US" sz="3700" dirty="0" smtClean="0"/>
              <a:t>Centers for Disease Control and Prevention. Most recent asthma data. </a:t>
            </a:r>
            <a:r>
              <a:rPr lang="en-US" sz="3700" dirty="0" smtClean="0">
                <a:hlinkClick r:id="rId5"/>
              </a:rPr>
              <a:t>http://www.cdc.gov/asthma/most_recent_data.htm</a:t>
            </a:r>
            <a:r>
              <a:rPr lang="en-US" sz="3700" dirty="0" smtClean="0"/>
              <a:t>. Accessed September1, 2015.</a:t>
            </a:r>
          </a:p>
          <a:p>
            <a:pPr marL="228600" indent="-228600">
              <a:lnSpc>
                <a:spcPct val="120000"/>
              </a:lnSpc>
            </a:pPr>
            <a:r>
              <a:rPr lang="en-US" sz="3700" dirty="0" smtClean="0"/>
              <a:t>Centers for Disease Control and Prevention. Web-based Injury Statistics Query and Reporting System (WISQARS) [Online]. (2013). </a:t>
            </a:r>
            <a:r>
              <a:rPr lang="en-US" sz="3700" dirty="0" smtClean="0">
                <a:hlinkClick r:id="rId6"/>
              </a:rPr>
              <a:t>http://www.cdc.gov/injury/wisqars/index.html</a:t>
            </a:r>
            <a:r>
              <a:rPr lang="en-US" sz="3700" dirty="0" smtClean="0"/>
              <a:t> . Accessed September 1, 2015.</a:t>
            </a:r>
          </a:p>
          <a:p>
            <a:pPr marL="228600" indent="-228600">
              <a:lnSpc>
                <a:spcPct val="120000"/>
              </a:lnSpc>
            </a:pPr>
            <a:r>
              <a:rPr lang="en-US" sz="3700" dirty="0" err="1" smtClean="0"/>
              <a:t>Chevan</a:t>
            </a:r>
            <a:r>
              <a:rPr lang="en-US" sz="3700" dirty="0" smtClean="0"/>
              <a:t> J, Riddle DL, Reed SD. Out-of-pocket spending for ambulatory physical therapy services from 2008 to 2012: National Panel Survey. </a:t>
            </a:r>
            <a:r>
              <a:rPr lang="en-US" sz="3700" dirty="0" err="1" smtClean="0"/>
              <a:t>Phys</a:t>
            </a:r>
            <a:r>
              <a:rPr lang="en-US" sz="3700" dirty="0" smtClean="0"/>
              <a:t> </a:t>
            </a:r>
            <a:r>
              <a:rPr lang="en-US" sz="3700" dirty="0" err="1" smtClean="0"/>
              <a:t>Ther</a:t>
            </a:r>
            <a:r>
              <a:rPr lang="en-US" sz="3700" dirty="0" smtClean="0"/>
              <a:t> 2015 Jun 25. [</a:t>
            </a:r>
            <a:r>
              <a:rPr lang="en-US" sz="3700" dirty="0" err="1" smtClean="0"/>
              <a:t>Epub</a:t>
            </a:r>
            <a:r>
              <a:rPr lang="en-US" sz="3700" dirty="0" smtClean="0"/>
              <a:t> ahead of print]</a:t>
            </a:r>
          </a:p>
          <a:p>
            <a:pPr marL="228600" indent="-228600">
              <a:lnSpc>
                <a:spcPct val="120000"/>
              </a:lnSpc>
            </a:pPr>
            <a:r>
              <a:rPr lang="en-US" sz="3700" dirty="0"/>
              <a:t>Child Health USA 2014. Infant Mortality. Rockville, MD: Health Resources and Services Administration; 2014. </a:t>
            </a:r>
            <a:r>
              <a:rPr lang="en-US" sz="3700" dirty="0">
                <a:hlinkClick r:id="rId7"/>
              </a:rPr>
              <a:t>http://mchb.hrsa.gov/chusa14/health-status-behaviors/infants/infant-mortality.html</a:t>
            </a:r>
            <a:r>
              <a:rPr lang="en-US" sz="3700" dirty="0"/>
              <a:t>. Accessed August 31, 2015. </a:t>
            </a:r>
            <a:endParaRPr lang="en-US" sz="3700" dirty="0" smtClean="0"/>
          </a:p>
          <a:p>
            <a:pPr marL="228600" indent="-228600">
              <a:lnSpc>
                <a:spcPct val="120000"/>
              </a:lnSpc>
            </a:pPr>
            <a:r>
              <a:rPr lang="en-US" sz="3700" dirty="0"/>
              <a:t>Collins-Sharp B. Cardiovascular disease and other chronic conditions in women. Recent findings (Program Brief). Rockville, MD: Agency for Healthcare Research and Quality; October 2012. AHRQ Pub. No. 12(13)-P011-EF.  </a:t>
            </a:r>
            <a:r>
              <a:rPr lang="en-US" sz="3700" dirty="0">
                <a:hlinkClick r:id="rId8"/>
              </a:rPr>
              <a:t>http://www.ahrq.gov/research/findings/factsheets/women/</a:t>
            </a:r>
          </a:p>
          <a:p>
            <a:pPr marL="228600" indent="0">
              <a:lnSpc>
                <a:spcPct val="120000"/>
              </a:lnSpc>
              <a:spcBef>
                <a:spcPts val="0"/>
              </a:spcBef>
              <a:buNone/>
            </a:pPr>
            <a:r>
              <a:rPr lang="en-US" sz="3700" dirty="0" err="1">
                <a:hlinkClick r:id="rId8"/>
              </a:rPr>
              <a:t>womheart</a:t>
            </a:r>
            <a:r>
              <a:rPr lang="en-US" sz="3700" dirty="0">
                <a:hlinkClick r:id="rId8"/>
              </a:rPr>
              <a:t>/index.html</a:t>
            </a:r>
            <a:r>
              <a:rPr lang="en-US" sz="3700" dirty="0"/>
              <a:t>. Accessed August 14, 2015. </a:t>
            </a:r>
          </a:p>
          <a:p>
            <a:pPr marL="228600" indent="-228600"/>
            <a:endParaRPr lang="en-US" sz="3500" dirty="0"/>
          </a:p>
          <a:p>
            <a:pPr marL="228600" indent="-228600"/>
            <a:endParaRPr lang="en-US" sz="2900" dirty="0" smtClean="0"/>
          </a:p>
          <a:p>
            <a:pPr marL="228600" indent="-228600"/>
            <a:endParaRPr lang="en-US" sz="29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503129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524000"/>
            <a:ext cx="8229600" cy="5105400"/>
          </a:xfrm>
        </p:spPr>
        <p:txBody>
          <a:bodyPr>
            <a:normAutofit fontScale="25000" lnSpcReduction="20000"/>
          </a:bodyPr>
          <a:lstStyle/>
          <a:p>
            <a:pPr marL="228600" indent="-228600">
              <a:lnSpc>
                <a:spcPct val="120000"/>
              </a:lnSpc>
              <a:spcBef>
                <a:spcPts val="0"/>
              </a:spcBef>
            </a:pPr>
            <a:r>
              <a:rPr lang="en-US" sz="4800" dirty="0" smtClean="0"/>
              <a:t>FDA licensure of bivalent human papillomavirus vaccine (HPV2, </a:t>
            </a:r>
            <a:r>
              <a:rPr lang="en-US" sz="4800" dirty="0" err="1" smtClean="0"/>
              <a:t>Cervarix</a:t>
            </a:r>
            <a:r>
              <a:rPr lang="en-US" sz="4800" dirty="0" smtClean="0"/>
              <a:t>) for use in females and updated HPV vaccination recommendations from Advisory Committee on Immunization Practices (ACIP). MMWR 2010 May 28;59(20):626-9. </a:t>
            </a:r>
            <a:r>
              <a:rPr lang="en-US" sz="4800" dirty="0" smtClean="0">
                <a:hlinkClick r:id="rId3"/>
              </a:rPr>
              <a:t>http://www.cdc.gov/mmwr/preview/mmwrhtml/mm5920a4.htm</a:t>
            </a:r>
            <a:r>
              <a:rPr lang="en-US" sz="4800" dirty="0" smtClean="0"/>
              <a:t>. Accessed August 31, 2015. </a:t>
            </a:r>
          </a:p>
          <a:p>
            <a:pPr marL="228600" indent="-228600">
              <a:lnSpc>
                <a:spcPct val="120000"/>
              </a:lnSpc>
              <a:spcBef>
                <a:spcPts val="0"/>
              </a:spcBef>
            </a:pPr>
            <a:r>
              <a:rPr lang="en-US" sz="4800" dirty="0" smtClean="0"/>
              <a:t>Field MJ, Cassel CK, eds. Committee on Care at the End of Life. Institute of Medicine Division of Health Care Services. Approaching death: improving care at the end of life. Washington, DC: National Academy Press; 1997. </a:t>
            </a:r>
            <a:r>
              <a:rPr lang="en-US" sz="4800" dirty="0" smtClean="0">
                <a:hlinkClick r:id="rId4"/>
              </a:rPr>
              <a:t>http://www.nap.edu/openbook.php?record_id=5801</a:t>
            </a:r>
            <a:r>
              <a:rPr lang="en-US" sz="4800" dirty="0" smtClean="0"/>
              <a:t>. Accessed September 15, 2015. </a:t>
            </a:r>
          </a:p>
          <a:p>
            <a:pPr marL="228600" indent="-228600">
              <a:lnSpc>
                <a:spcPct val="120000"/>
              </a:lnSpc>
              <a:spcBef>
                <a:spcPts val="0"/>
              </a:spcBef>
            </a:pPr>
            <a:r>
              <a:rPr lang="en-US" sz="4800" dirty="0" smtClean="0"/>
              <a:t>Health Resources and Services Administration. Women’s Health USA 2013. </a:t>
            </a:r>
            <a:r>
              <a:rPr lang="en-US" sz="4800" dirty="0" smtClean="0">
                <a:hlinkClick r:id="rId5"/>
              </a:rPr>
              <a:t>http://www.mchb.hrsa.gov/whusa13/index.html</a:t>
            </a:r>
            <a:r>
              <a:rPr lang="en-US" sz="4800" dirty="0" smtClean="0"/>
              <a:t>. Accessed September 15, 2015. </a:t>
            </a:r>
          </a:p>
          <a:p>
            <a:pPr marL="228600" indent="-228600">
              <a:lnSpc>
                <a:spcPct val="120000"/>
              </a:lnSpc>
              <a:spcBef>
                <a:spcPts val="0"/>
              </a:spcBef>
            </a:pPr>
            <a:r>
              <a:rPr lang="en-US" sz="4800" dirty="0" smtClean="0"/>
              <a:t>Healthy People 2020. Access to Health Services. Washington, DC: U.S. Department of Health and Human Services, Office of Disease Prevention and Health Promotion. </a:t>
            </a:r>
            <a:r>
              <a:rPr lang="en-US" sz="4800" dirty="0" smtClean="0">
                <a:hlinkClick r:id="rId6"/>
              </a:rPr>
              <a:t>http://www.healthypeople.gov/2020/topics-objectives/topic/Access-to-Health-Services</a:t>
            </a:r>
            <a:r>
              <a:rPr lang="en-US" sz="4800" dirty="0" smtClean="0"/>
              <a:t>. Accessed September 1, 2015.</a:t>
            </a:r>
          </a:p>
          <a:p>
            <a:pPr marL="228600" indent="-228600">
              <a:lnSpc>
                <a:spcPct val="120000"/>
              </a:lnSpc>
              <a:spcBef>
                <a:spcPts val="0"/>
              </a:spcBef>
            </a:pPr>
            <a:r>
              <a:rPr lang="en-US" sz="4800" dirty="0" err="1"/>
              <a:t>Heidenreich</a:t>
            </a:r>
            <a:r>
              <a:rPr lang="en-US" sz="4800" dirty="0"/>
              <a:t> PA. Editor’s Perspective. Time for a thorough evaluation of patient-centered care. </a:t>
            </a:r>
            <a:r>
              <a:rPr lang="en-US" sz="4800" dirty="0" err="1"/>
              <a:t>Circ</a:t>
            </a:r>
            <a:r>
              <a:rPr lang="en-US" sz="4800" dirty="0"/>
              <a:t> </a:t>
            </a:r>
            <a:r>
              <a:rPr lang="en-US" sz="4800" dirty="0" err="1"/>
              <a:t>Cardiovasc</a:t>
            </a:r>
            <a:r>
              <a:rPr lang="en-US" sz="4800" dirty="0"/>
              <a:t> </a:t>
            </a:r>
            <a:r>
              <a:rPr lang="en-US" sz="4800" dirty="0" err="1"/>
              <a:t>Qual</a:t>
            </a:r>
            <a:r>
              <a:rPr lang="en-US" sz="4800" dirty="0"/>
              <a:t> Outcomes 2013;6:2-4. </a:t>
            </a:r>
            <a:r>
              <a:rPr lang="en-US" sz="4800" dirty="0">
                <a:hlinkClick r:id="rId7"/>
              </a:rPr>
              <a:t>http://circoutcomes.ahajournals.org/content/6/1/2.full</a:t>
            </a:r>
            <a:r>
              <a:rPr lang="en-US" sz="4800" dirty="0"/>
              <a:t> </a:t>
            </a:r>
          </a:p>
          <a:p>
            <a:pPr marL="228600" indent="-228600">
              <a:lnSpc>
                <a:spcPct val="120000"/>
              </a:lnSpc>
              <a:spcBef>
                <a:spcPts val="0"/>
              </a:spcBef>
            </a:pPr>
            <a:r>
              <a:rPr lang="en-US" sz="4800" dirty="0"/>
              <a:t>Hurtado MP, Swift EK, Corrigan JM, eds., Institute of Medicine, Committee on the National Quality Report on Health Care Delivery. Envisioning the National Health Care Quality Report. Washington, DC: National Academy Press; 2001</a:t>
            </a:r>
            <a:r>
              <a:rPr lang="en-US" sz="4800" dirty="0" smtClean="0"/>
              <a:t>.</a:t>
            </a:r>
          </a:p>
          <a:p>
            <a:pPr marL="228600" indent="-228600">
              <a:lnSpc>
                <a:spcPct val="120000"/>
              </a:lnSpc>
              <a:spcBef>
                <a:spcPts val="0"/>
              </a:spcBef>
            </a:pPr>
            <a:r>
              <a:rPr lang="en-US" sz="4800" dirty="0" err="1"/>
              <a:t>Kountz</a:t>
            </a:r>
            <a:r>
              <a:rPr lang="en-US" sz="4800" dirty="0"/>
              <a:t> DS. Strategies for improving low health literacy. Postgrad Med 2009 Sep;121(5):171-7. PMID: 19820287. </a:t>
            </a:r>
            <a:endParaRPr lang="en-US" sz="4800" dirty="0" smtClean="0"/>
          </a:p>
          <a:p>
            <a:pPr marL="228600" indent="-228600">
              <a:lnSpc>
                <a:spcPct val="120000"/>
              </a:lnSpc>
              <a:spcBef>
                <a:spcPts val="0"/>
              </a:spcBef>
            </a:pPr>
            <a:r>
              <a:rPr lang="en-US" sz="4800" dirty="0"/>
              <a:t>Lo E, Nicolle L, </a:t>
            </a:r>
            <a:r>
              <a:rPr lang="en-US" sz="4800" dirty="0" err="1"/>
              <a:t>Classen</a:t>
            </a:r>
            <a:r>
              <a:rPr lang="en-US" sz="4800" dirty="0"/>
              <a:t> D, et al. Strategies to prevent catheter-associated urinary tract infections in acute care hospitals. Infect </a:t>
            </a:r>
            <a:r>
              <a:rPr lang="en-US" sz="4800" dirty="0" err="1"/>
              <a:t>Contr</a:t>
            </a:r>
            <a:r>
              <a:rPr lang="en-US" sz="4800" dirty="0"/>
              <a:t> 2008;29(S1);S41-S50</a:t>
            </a:r>
            <a:r>
              <a:rPr lang="en-US" sz="4800" dirty="0" smtClean="0"/>
              <a:t>.</a:t>
            </a:r>
          </a:p>
          <a:p>
            <a:pPr marL="228600" indent="-228600">
              <a:lnSpc>
                <a:spcPct val="120000"/>
              </a:lnSpc>
              <a:spcBef>
                <a:spcPts val="0"/>
              </a:spcBef>
            </a:pPr>
            <a:r>
              <a:rPr lang="en-US" sz="4800" dirty="0"/>
              <a:t>Mitchell SE, </a:t>
            </a:r>
            <a:r>
              <a:rPr lang="en-US" sz="4800" dirty="0" err="1"/>
              <a:t>Sadikova</a:t>
            </a:r>
            <a:r>
              <a:rPr lang="en-US" sz="4800" dirty="0"/>
              <a:t> E, Jack BW, et al. Health literacy and 30-day </a:t>
            </a:r>
            <a:r>
              <a:rPr lang="en-US" sz="4800" dirty="0" err="1"/>
              <a:t>postdischarge</a:t>
            </a:r>
            <a:r>
              <a:rPr lang="en-US" sz="4800" dirty="0"/>
              <a:t> hospital utilization. J Health </a:t>
            </a:r>
            <a:r>
              <a:rPr lang="en-US" sz="4800" dirty="0" err="1"/>
              <a:t>Commun</a:t>
            </a:r>
            <a:r>
              <a:rPr lang="en-US" sz="4800" dirty="0"/>
              <a:t> 2012;17 </a:t>
            </a:r>
            <a:r>
              <a:rPr lang="en-US" sz="4800" dirty="0" err="1"/>
              <a:t>Suppl</a:t>
            </a:r>
            <a:r>
              <a:rPr lang="en-US" sz="4800" dirty="0"/>
              <a:t> 3:325-38. PMID: 23030580. </a:t>
            </a:r>
          </a:p>
          <a:p>
            <a:pPr marL="228600" indent="-228600">
              <a:lnSpc>
                <a:spcPct val="120000"/>
              </a:lnSpc>
              <a:spcBef>
                <a:spcPts val="0"/>
              </a:spcBef>
            </a:pPr>
            <a:r>
              <a:rPr lang="en-US" sz="4800" dirty="0" err="1"/>
              <a:t>Mozzafarian</a:t>
            </a:r>
            <a:r>
              <a:rPr lang="en-US" sz="4800" dirty="0"/>
              <a:t> D, Benjamin EJ, Go AS, et al. Heart disease and stroke statistics-2015 update: a report from the American Heart Association. Circulation 2015;e29-322</a:t>
            </a:r>
            <a:r>
              <a:rPr lang="en-US" sz="4800" dirty="0" smtClean="0"/>
              <a:t>.</a:t>
            </a:r>
          </a:p>
          <a:p>
            <a:pPr marL="228600" indent="-228600">
              <a:lnSpc>
                <a:spcPct val="120000"/>
              </a:lnSpc>
              <a:spcBef>
                <a:spcPts val="0"/>
              </a:spcBef>
            </a:pPr>
            <a:r>
              <a:rPr lang="en-US" sz="4800" dirty="0"/>
              <a:t>National Heart, Lung, and Blood Institute. Reducing Asthma Disparities. </a:t>
            </a:r>
            <a:r>
              <a:rPr lang="en-US" sz="4800" dirty="0">
                <a:hlinkClick r:id="rId8"/>
              </a:rPr>
              <a:t>http://www.nhlbi.nih.gov/health-pro/resources/lung/naci/discover/disparities.htm</a:t>
            </a:r>
            <a:r>
              <a:rPr lang="en-US" sz="4800" dirty="0"/>
              <a:t>. Accessed August 14, 2015.</a:t>
            </a:r>
          </a:p>
          <a:p>
            <a:pPr marL="228600" indent="-228600">
              <a:lnSpc>
                <a:spcPct val="120000"/>
              </a:lnSpc>
              <a:spcBef>
                <a:spcPts val="0"/>
              </a:spcBef>
            </a:pPr>
            <a:endParaRPr lang="en-US" sz="4800" dirty="0"/>
          </a:p>
          <a:p>
            <a:pPr marL="228600" indent="-228600"/>
            <a:endParaRPr lang="en-US" sz="5600" dirty="0"/>
          </a:p>
          <a:p>
            <a:pPr marL="228600" indent="-228600"/>
            <a:endParaRPr lang="en-US" sz="3500" dirty="0"/>
          </a:p>
          <a:p>
            <a:pPr marL="228600" indent="-228600"/>
            <a:endParaRPr lang="en-US" sz="2900"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698707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600200"/>
            <a:ext cx="8229600" cy="4876800"/>
          </a:xfrm>
        </p:spPr>
        <p:txBody>
          <a:bodyPr>
            <a:normAutofit fontScale="25000" lnSpcReduction="20000"/>
          </a:bodyPr>
          <a:lstStyle/>
          <a:p>
            <a:pPr marL="228600" indent="-228600">
              <a:lnSpc>
                <a:spcPct val="120000"/>
              </a:lnSpc>
              <a:spcBef>
                <a:spcPts val="0"/>
              </a:spcBef>
            </a:pPr>
            <a:r>
              <a:rPr lang="en-US" sz="4800" dirty="0" err="1" smtClean="0"/>
              <a:t>Nwankwo</a:t>
            </a:r>
            <a:r>
              <a:rPr lang="en-US" sz="4800" dirty="0" smtClean="0"/>
              <a:t> T, Yoon SS, Burt V, et al. Hypertension among adults in the US: National Health and Nutrition Examination Survey, 2011-2012. NCHS Data Brief, No. 133. Hyattsville, MD: National Center for Health Statistics, Centers for Disease Control and Prevention; 2013.</a:t>
            </a:r>
          </a:p>
          <a:p>
            <a:pPr marL="228600" lvl="0" indent="-228600">
              <a:lnSpc>
                <a:spcPct val="120000"/>
              </a:lnSpc>
              <a:spcBef>
                <a:spcPts val="0"/>
              </a:spcBef>
            </a:pPr>
            <a:r>
              <a:rPr lang="en-US" sz="4800" dirty="0" smtClean="0"/>
              <a:t>Owens PL, Mutter R, Stocks C. Mental health and substance abuse-related emergency department visits among adults, 2007. HCUP Statistical Brief #92. Rockville, MD: Agency for Healthcare Research and Quality; July 2010. </a:t>
            </a:r>
            <a:r>
              <a:rPr lang="en-US" sz="4800" dirty="0" smtClean="0">
                <a:hlinkClick r:id="rId3"/>
              </a:rPr>
              <a:t>http://www.hcup-us.ahrq.gov/reports/statbriefs/sb92.pdf</a:t>
            </a:r>
            <a:r>
              <a:rPr lang="en-US" sz="4800" dirty="0" smtClean="0"/>
              <a:t>. Accessed September 21, 2015. </a:t>
            </a:r>
          </a:p>
          <a:p>
            <a:pPr marL="228600" indent="-228600">
              <a:lnSpc>
                <a:spcPct val="120000"/>
              </a:lnSpc>
              <a:spcBef>
                <a:spcPts val="0"/>
              </a:spcBef>
            </a:pPr>
            <a:r>
              <a:rPr lang="en-US" sz="4800" dirty="0" smtClean="0"/>
              <a:t>Pretorius RW, </a:t>
            </a:r>
            <a:r>
              <a:rPr lang="en-US" sz="4800" dirty="0" err="1" smtClean="0"/>
              <a:t>Gataric</a:t>
            </a:r>
            <a:r>
              <a:rPr lang="en-US" sz="4800" dirty="0" smtClean="0"/>
              <a:t> G, </a:t>
            </a:r>
            <a:r>
              <a:rPr lang="en-US" sz="4800" dirty="0" err="1" smtClean="0"/>
              <a:t>Swedlund</a:t>
            </a:r>
            <a:r>
              <a:rPr lang="en-US" sz="4800" dirty="0" smtClean="0"/>
              <a:t> SK, et al. Reducing the risk of adverse drug events in older adults. Am </a:t>
            </a:r>
            <a:r>
              <a:rPr lang="en-US" sz="4800" dirty="0" err="1" smtClean="0"/>
              <a:t>Fam</a:t>
            </a:r>
            <a:r>
              <a:rPr lang="en-US" sz="4800" dirty="0" smtClean="0"/>
              <a:t> Physician 2013 Mar 1;87(5):331-6.</a:t>
            </a:r>
          </a:p>
          <a:p>
            <a:pPr marL="228600" indent="-228600">
              <a:lnSpc>
                <a:spcPct val="120000"/>
              </a:lnSpc>
              <a:spcBef>
                <a:spcPts val="0"/>
              </a:spcBef>
            </a:pPr>
            <a:r>
              <a:rPr lang="en-US" sz="4800" dirty="0" err="1" smtClean="0"/>
              <a:t>Sabatino</a:t>
            </a:r>
            <a:r>
              <a:rPr lang="en-US" sz="4800" dirty="0" smtClean="0"/>
              <a:t> SA, White MC, Thompson TD, et al. Cancer screening test use—United States, 2013. MMWR 2015;64(17):464-8.</a:t>
            </a:r>
          </a:p>
          <a:p>
            <a:pPr marL="228600" indent="-228600">
              <a:lnSpc>
                <a:spcPct val="120000"/>
              </a:lnSpc>
              <a:spcBef>
                <a:spcPts val="0"/>
              </a:spcBef>
            </a:pPr>
            <a:r>
              <a:rPr lang="en-US" sz="4800" dirty="0" smtClean="0"/>
              <a:t>Selden C, Zorn M, </a:t>
            </a:r>
            <a:r>
              <a:rPr lang="en-US" sz="4800" dirty="0" err="1" smtClean="0"/>
              <a:t>Ratzan</a:t>
            </a:r>
            <a:r>
              <a:rPr lang="en-US" sz="4800" dirty="0" smtClean="0"/>
              <a:t> S, et al., compilers. Health literacy: January 1990 through October 1999 [bibliography]. February 2000; p. vi. (Current Bibliographies in Medicine; CBM 2000-1). </a:t>
            </a:r>
          </a:p>
          <a:p>
            <a:pPr marL="228600" indent="-228600">
              <a:lnSpc>
                <a:spcPct val="120000"/>
              </a:lnSpc>
              <a:spcBef>
                <a:spcPts val="0"/>
              </a:spcBef>
            </a:pPr>
            <a:r>
              <a:rPr lang="en-US" sz="4800" dirty="0" smtClean="0"/>
              <a:t>Smart NA, Titus TT. Outcomes of early versus late nephrology referral in chronic kidney disease: a systematic review. Am J Med 2011 Nov;124(11):1073-80e2.</a:t>
            </a:r>
          </a:p>
          <a:p>
            <a:pPr marL="228600" indent="-228600">
              <a:lnSpc>
                <a:spcPct val="120000"/>
              </a:lnSpc>
              <a:spcBef>
                <a:spcPts val="0"/>
              </a:spcBef>
            </a:pPr>
            <a:r>
              <a:rPr lang="en-US" sz="4800" dirty="0" smtClean="0"/>
              <a:t>Taking her breath away: the rise of COPD in women. Disparities in Lung Health Series. Chicago, IL: American Lung Association; June 2013. </a:t>
            </a:r>
            <a:r>
              <a:rPr lang="en-US" sz="4800" smtClean="0">
                <a:hlinkClick r:id="rId4"/>
              </a:rPr>
              <a:t>http://www.lung.org/our-initiatives/research/lung-health-disparities/the-rise-of-copd-in-women.html</a:t>
            </a:r>
            <a:r>
              <a:rPr lang="en-US" sz="4800" smtClean="0"/>
              <a:t>. </a:t>
            </a:r>
            <a:r>
              <a:rPr lang="en-US" sz="4800" dirty="0" smtClean="0"/>
              <a:t>Accessed August 14, 2015.</a:t>
            </a:r>
          </a:p>
          <a:p>
            <a:pPr marL="228600" indent="-228600">
              <a:lnSpc>
                <a:spcPct val="120000"/>
              </a:lnSpc>
              <a:spcBef>
                <a:spcPts val="0"/>
              </a:spcBef>
            </a:pPr>
            <a:r>
              <a:rPr lang="en-US" sz="4800" dirty="0" smtClean="0"/>
              <a:t>U.S. Preventive Services Task Force. Cervical Cancer Screening. </a:t>
            </a:r>
            <a:r>
              <a:rPr lang="en-US" sz="4800" dirty="0" smtClean="0">
                <a:hlinkClick r:id="rId5"/>
              </a:rPr>
              <a:t>http://www.uspreventiveservicestaskforce.org/Page/Document/UpdateSummaryFinal/cervical-cancer-screening</a:t>
            </a:r>
            <a:r>
              <a:rPr lang="en-US" sz="4800" dirty="0" smtClean="0"/>
              <a:t> and </a:t>
            </a:r>
            <a:r>
              <a:rPr lang="en-US" sz="4800" dirty="0" smtClean="0">
                <a:hlinkClick r:id="rId6"/>
              </a:rPr>
              <a:t>http://www.uspreventiveservicestaskforce.org/Page/Document/</a:t>
            </a:r>
          </a:p>
          <a:p>
            <a:pPr marL="228600" indent="-228600">
              <a:lnSpc>
                <a:spcPct val="120000"/>
              </a:lnSpc>
              <a:spcBef>
                <a:spcPts val="0"/>
              </a:spcBef>
            </a:pPr>
            <a:r>
              <a:rPr lang="en-US" sz="4800" dirty="0" err="1" smtClean="0">
                <a:hlinkClick r:id="rId6"/>
              </a:rPr>
              <a:t>RecommendationStatementFinal</a:t>
            </a:r>
            <a:r>
              <a:rPr lang="en-US" sz="4800" dirty="0" smtClean="0">
                <a:hlinkClick r:id="rId6"/>
              </a:rPr>
              <a:t>/</a:t>
            </a:r>
            <a:r>
              <a:rPr lang="en-US" sz="4800" dirty="0" err="1" smtClean="0">
                <a:hlinkClick r:id="rId6"/>
              </a:rPr>
              <a:t>cervical-cancer-screening#consider</a:t>
            </a:r>
            <a:r>
              <a:rPr lang="en-US" sz="4800" dirty="0" smtClean="0"/>
              <a:t>. Accessed 1 September 1, 2015.</a:t>
            </a:r>
          </a:p>
          <a:p>
            <a:pPr marL="228600" indent="-228600">
              <a:lnSpc>
                <a:spcPct val="120000"/>
              </a:lnSpc>
              <a:spcBef>
                <a:spcPts val="0"/>
              </a:spcBef>
            </a:pPr>
            <a:r>
              <a:rPr lang="en-US" sz="4800" dirty="0" smtClean="0"/>
              <a:t>Washington DL, Bean-Mayberry B, </a:t>
            </a:r>
            <a:r>
              <a:rPr lang="en-US" sz="4800" dirty="0" err="1" smtClean="0"/>
              <a:t>Riopelle</a:t>
            </a:r>
            <a:r>
              <a:rPr lang="en-US" sz="4800" dirty="0" smtClean="0"/>
              <a:t> D, et al. Access to care for women veterans: delayed healthcare and unmet need. J Gen Intern Med 2011;26(2):655-61.</a:t>
            </a:r>
          </a:p>
          <a:p>
            <a:pPr marL="228600" indent="-228600">
              <a:lnSpc>
                <a:spcPct val="120000"/>
              </a:lnSpc>
              <a:spcBef>
                <a:spcPts val="0"/>
              </a:spcBef>
            </a:pPr>
            <a:r>
              <a:rPr lang="en-US" sz="4800" dirty="0" smtClean="0"/>
              <a:t>Xu JQ, </a:t>
            </a:r>
            <a:r>
              <a:rPr lang="en-US" sz="4800" dirty="0" err="1" smtClean="0"/>
              <a:t>Kochanek</a:t>
            </a:r>
            <a:r>
              <a:rPr lang="en-US" sz="4800" dirty="0" smtClean="0"/>
              <a:t> KD, Murphy SL, et al. Mortality in the United States, 2012. NCHS Data Brief, no 168. Hyattsville, MD: National Center for Health Statistics; 2014.</a:t>
            </a:r>
          </a:p>
          <a:p>
            <a:pPr>
              <a:lnSpc>
                <a:spcPct val="120000"/>
              </a:lnSpc>
              <a:spcBef>
                <a:spcPts val="0"/>
              </a:spcBef>
            </a:pPr>
            <a:endParaRPr lang="en-US" dirty="0" smtClean="0"/>
          </a:p>
          <a:p>
            <a:pPr>
              <a:lnSpc>
                <a:spcPct val="120000"/>
              </a:lnSpc>
              <a:spcBef>
                <a:spcPts val="0"/>
              </a:spcBef>
            </a:pPr>
            <a:endParaRPr lang="en-US" dirty="0" smtClean="0"/>
          </a:p>
          <a:p>
            <a:pPr>
              <a:lnSpc>
                <a:spcPct val="120000"/>
              </a:lnSpc>
              <a:spcBef>
                <a:spcPts val="0"/>
              </a:spcBef>
            </a:pPr>
            <a:endParaRPr lang="en-US" dirty="0" smtClean="0"/>
          </a:p>
          <a:p>
            <a:pPr>
              <a:lnSpc>
                <a:spcPct val="120000"/>
              </a:lnSpc>
              <a:spcBef>
                <a:spcPts val="0"/>
              </a:spcBef>
            </a:pPr>
            <a:endParaRPr lang="en-US" dirty="0" smtClean="0"/>
          </a:p>
          <a:p>
            <a:pPr>
              <a:lnSpc>
                <a:spcPct val="120000"/>
              </a:lnSpc>
              <a:spcBef>
                <a:spcPts val="0"/>
              </a:spcBef>
            </a:pPr>
            <a:endParaRPr lang="en-US" dirty="0"/>
          </a:p>
        </p:txBody>
      </p:sp>
    </p:spTree>
    <p:extLst>
      <p:ext uri="{BB962C8B-B14F-4D97-AF65-F5344CB8AC3E}">
        <p14:creationId xmlns:p14="http://schemas.microsoft.com/office/powerpoint/2010/main" val="113190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2014 Chartbooks</a:t>
            </a:r>
            <a:endParaRPr lang="en-US" dirty="0"/>
          </a:p>
        </p:txBody>
      </p:sp>
      <p:sp>
        <p:nvSpPr>
          <p:cNvPr id="3" name="Content Placeholder 2"/>
          <p:cNvSpPr>
            <a:spLocks noGrp="1"/>
          </p:cNvSpPr>
          <p:nvPr>
            <p:ph idx="1"/>
          </p:nvPr>
        </p:nvSpPr>
        <p:spPr/>
        <p:txBody>
          <a:bodyPr>
            <a:normAutofit fontScale="92500"/>
          </a:bodyPr>
          <a:lstStyle/>
          <a:p>
            <a:r>
              <a:rPr lang="en-US" dirty="0" smtClean="0"/>
              <a:t>2014 QDR supported by a series of related </a:t>
            </a:r>
            <a:r>
              <a:rPr lang="en-US" dirty="0" err="1" smtClean="0"/>
              <a:t>chartbooks</a:t>
            </a:r>
            <a:r>
              <a:rPr lang="en-US" dirty="0" smtClean="0"/>
              <a:t> that:</a:t>
            </a:r>
          </a:p>
          <a:p>
            <a:pPr lvl="1"/>
            <a:r>
              <a:rPr lang="en-US" dirty="0" smtClean="0"/>
              <a:t>Present information on individual measures </a:t>
            </a:r>
          </a:p>
          <a:p>
            <a:pPr lvl="1"/>
            <a:r>
              <a:rPr lang="en-US" dirty="0" smtClean="0"/>
              <a:t>Are updated annually</a:t>
            </a:r>
          </a:p>
          <a:p>
            <a:pPr lvl="1"/>
            <a:r>
              <a:rPr lang="en-US" dirty="0" smtClean="0"/>
              <a:t>Are posted on the Web </a:t>
            </a:r>
            <a:r>
              <a:rPr lang="en-US" sz="1900" dirty="0" smtClean="0"/>
              <a:t>(</a:t>
            </a:r>
            <a:r>
              <a:rPr lang="en-US" sz="1900" dirty="0">
                <a:hlinkClick r:id="rId3"/>
              </a:rPr>
              <a:t>https://</a:t>
            </a:r>
            <a:r>
              <a:rPr lang="en-US" sz="1900" dirty="0" smtClean="0">
                <a:hlinkClick r:id="rId3"/>
              </a:rPr>
              <a:t>archive.ahrq.gov/research/findings/nhqrdr/2014chartbooks/index.html</a:t>
            </a:r>
            <a:r>
              <a:rPr lang="en-US" sz="1900" dirty="0" smtClean="0"/>
              <a:t>)</a:t>
            </a:r>
          </a:p>
          <a:p>
            <a:pPr lvl="1"/>
            <a:r>
              <a:rPr lang="en-US" dirty="0" smtClean="0"/>
              <a:t>Order </a:t>
            </a:r>
            <a:r>
              <a:rPr lang="en-US" dirty="0" smtClean="0"/>
              <a:t>and topics of </a:t>
            </a:r>
            <a:r>
              <a:rPr lang="en-US" dirty="0" err="1" smtClean="0"/>
              <a:t>chartbooks</a:t>
            </a:r>
            <a:r>
              <a:rPr lang="en-US" dirty="0" smtClean="0"/>
              <a:t>:</a:t>
            </a:r>
          </a:p>
          <a:p>
            <a:pPr lvl="1"/>
            <a:r>
              <a:rPr lang="en-US" dirty="0" smtClean="0"/>
              <a:t>Access to care</a:t>
            </a:r>
          </a:p>
          <a:p>
            <a:pPr lvl="1"/>
            <a:r>
              <a:rPr lang="en-US" dirty="0" smtClean="0"/>
              <a:t>Priorities of the National Quality Strategy</a:t>
            </a:r>
          </a:p>
          <a:p>
            <a:pPr lvl="1"/>
            <a:r>
              <a:rPr lang="en-US" dirty="0" smtClean="0"/>
              <a:t>Access and quality of care for different priority populations</a:t>
            </a:r>
          </a:p>
          <a:p>
            <a:endParaRPr lang="en-US" dirty="0"/>
          </a:p>
        </p:txBody>
      </p:sp>
    </p:spTree>
    <p:extLst>
      <p:ext uri="{BB962C8B-B14F-4D97-AF65-F5344CB8AC3E}">
        <p14:creationId xmlns:p14="http://schemas.microsoft.com/office/powerpoint/2010/main" val="107663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239000" cy="990600"/>
          </a:xfrm>
        </p:spPr>
        <p:txBody>
          <a:bodyPr>
            <a:noAutofit/>
          </a:bodyPr>
          <a:lstStyle/>
          <a:p>
            <a:r>
              <a:rPr lang="en-US" sz="2800" dirty="0" smtClean="0"/>
              <a:t>Six </a:t>
            </a:r>
            <a:r>
              <a:rPr lang="en-US" sz="2800" dirty="0" err="1" smtClean="0"/>
              <a:t>Chartbooks</a:t>
            </a:r>
            <a:r>
              <a:rPr lang="en-US" sz="2800" dirty="0" smtClean="0"/>
              <a:t> Organized Around Priorities of the National Quality Strategy</a:t>
            </a:r>
            <a:endParaRPr lang="en-US" sz="2800"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514350" indent="-514350">
              <a:lnSpc>
                <a:spcPct val="120000"/>
              </a:lnSpc>
              <a:spcBef>
                <a:spcPts val="0"/>
              </a:spcBef>
              <a:buSzPct val="100000"/>
              <a:buFont typeface="+mj-lt"/>
              <a:buAutoNum type="arabicPeriod"/>
            </a:pPr>
            <a:r>
              <a:rPr lang="en-US" dirty="0" smtClean="0"/>
              <a:t>Making care safer by reducing harm caused in the delivery of care.</a:t>
            </a:r>
          </a:p>
          <a:p>
            <a:pPr marL="514350" indent="-514350">
              <a:lnSpc>
                <a:spcPct val="120000"/>
              </a:lnSpc>
              <a:spcBef>
                <a:spcPts val="0"/>
              </a:spcBef>
              <a:buSzPct val="100000"/>
              <a:buFont typeface="+mj-lt"/>
              <a:buAutoNum type="arabicPeriod"/>
            </a:pPr>
            <a:r>
              <a:rPr lang="en-US" dirty="0" smtClean="0"/>
              <a:t>Ensuring that each person and family is engaged as partners in their care.</a:t>
            </a:r>
          </a:p>
          <a:p>
            <a:pPr marL="514350" indent="-514350">
              <a:lnSpc>
                <a:spcPct val="120000"/>
              </a:lnSpc>
              <a:spcBef>
                <a:spcPts val="0"/>
              </a:spcBef>
              <a:buSzPct val="100000"/>
              <a:buFont typeface="+mj-lt"/>
              <a:buAutoNum type="arabicPeriod"/>
            </a:pPr>
            <a:r>
              <a:rPr lang="en-US" dirty="0" smtClean="0"/>
              <a:t>Promoting effective communication and coordination of care.</a:t>
            </a:r>
          </a:p>
          <a:p>
            <a:pPr marL="514350" indent="-514350">
              <a:lnSpc>
                <a:spcPct val="120000"/>
              </a:lnSpc>
              <a:spcBef>
                <a:spcPts val="0"/>
              </a:spcBef>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lnSpc>
                <a:spcPct val="120000"/>
              </a:lnSpc>
              <a:spcBef>
                <a:spcPts val="0"/>
              </a:spcBef>
              <a:buSzPct val="100000"/>
              <a:buFont typeface="+mj-lt"/>
              <a:buAutoNum type="arabicPeriod"/>
            </a:pPr>
            <a:r>
              <a:rPr lang="en-US" dirty="0" smtClean="0"/>
              <a:t>Working with communities to promote wide use of best practices to enable healthy living.</a:t>
            </a:r>
          </a:p>
          <a:p>
            <a:pPr marL="514350" indent="-514350">
              <a:lnSpc>
                <a:spcPct val="120000"/>
              </a:lnSpc>
              <a:spcBef>
                <a:spcPts val="0"/>
              </a:spcBef>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397977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Other </a:t>
            </a:r>
            <a:r>
              <a:rPr lang="en-US" sz="2800" dirty="0" err="1" smtClean="0"/>
              <a:t>Chartbooks</a:t>
            </a:r>
            <a:r>
              <a:rPr lang="en-US" sz="2800" dirty="0" smtClean="0"/>
              <a:t> Organized Around AHRQ’s Priority Populations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AHRQ’s priority populations, specified in the Healthcare Research and Quality Act of 1999 (Public Law 106-129):</a:t>
            </a:r>
          </a:p>
          <a:p>
            <a:pPr lvl="1"/>
            <a:r>
              <a:rPr lang="en-US" dirty="0" smtClean="0"/>
              <a:t>Racial and ethnic minority groups</a:t>
            </a:r>
          </a:p>
          <a:p>
            <a:pPr lvl="1"/>
            <a:r>
              <a:rPr lang="en-US" dirty="0" smtClean="0"/>
              <a:t>Low-income groups</a:t>
            </a:r>
          </a:p>
          <a:p>
            <a:pPr lvl="1"/>
            <a:r>
              <a:rPr lang="en-US" dirty="0" smtClean="0"/>
              <a:t>Women</a:t>
            </a:r>
          </a:p>
          <a:p>
            <a:pPr lvl="1"/>
            <a:r>
              <a:rPr lang="en-US" dirty="0" smtClean="0"/>
              <a:t>Children (under age 18)</a:t>
            </a:r>
          </a:p>
          <a:p>
            <a:pPr lvl="1"/>
            <a:r>
              <a:rPr lang="en-US" dirty="0" smtClean="0"/>
              <a:t>Older adults (age 65 and over)</a:t>
            </a:r>
          </a:p>
          <a:p>
            <a:pPr lvl="1"/>
            <a:r>
              <a:rPr lang="en-US" dirty="0" smtClean="0"/>
              <a:t>Residents of rural areas</a:t>
            </a:r>
          </a:p>
          <a:p>
            <a:pPr lvl="1"/>
            <a:r>
              <a:rPr lang="en-US" dirty="0" smtClean="0"/>
              <a:t>Individuals with special health care needs, including:</a:t>
            </a:r>
          </a:p>
          <a:p>
            <a:pPr lvl="2"/>
            <a:r>
              <a:rPr lang="en-US" dirty="0" smtClean="0"/>
              <a:t>Individuals with disabilities</a:t>
            </a:r>
          </a:p>
          <a:p>
            <a:pPr lvl="2"/>
            <a:r>
              <a:rPr lang="en-US" dirty="0" smtClean="0"/>
              <a:t>Individuals who need chronic care or end-of-life care</a:t>
            </a:r>
          </a:p>
          <a:p>
            <a:endParaRPr lang="en-US" dirty="0"/>
          </a:p>
        </p:txBody>
      </p:sp>
    </p:spTree>
    <p:extLst>
      <p:ext uri="{BB962C8B-B14F-4D97-AF65-F5344CB8AC3E}">
        <p14:creationId xmlns:p14="http://schemas.microsoft.com/office/powerpoint/2010/main" val="429101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14070</TotalTime>
  <Words>10602</Words>
  <Application>Microsoft Office PowerPoint</Application>
  <PresentationFormat>On-screen Show (4:3)</PresentationFormat>
  <Paragraphs>667</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MS PGothic</vt:lpstr>
      <vt:lpstr>Arial</vt:lpstr>
      <vt:lpstr>Calibri</vt:lpstr>
      <vt:lpstr>Courier New</vt:lpstr>
      <vt:lpstr>Times New Roman</vt:lpstr>
      <vt:lpstr>Office Theme</vt:lpstr>
      <vt:lpstr>National Healthcare Quality and Disparities Report</vt:lpstr>
      <vt:lpstr>Organization of the Chartbook on Women’s Health Care</vt:lpstr>
      <vt:lpstr>National Healthcare Quality and Disparities Report</vt:lpstr>
      <vt:lpstr>National Healthcare Quality and Disparities Report</vt:lpstr>
      <vt:lpstr>Changes for 2014</vt:lpstr>
      <vt:lpstr>Key Findings of the 2014 QDR</vt:lpstr>
      <vt:lpstr>2014 Chartbooks</vt:lpstr>
      <vt:lpstr>Six Chartbooks Organized Around Priorities of the National Quality Strategy</vt:lpstr>
      <vt:lpstr>Other Chartbooks Organized Around AHRQ’s Priority Populations</vt:lpstr>
      <vt:lpstr>Chartbook on Women’s Health Care</vt:lpstr>
      <vt:lpstr>Data Presented in This Chartbook</vt:lpstr>
      <vt:lpstr>Use of Health Care Services by Women</vt:lpstr>
      <vt:lpstr>Chronic Disease in Women</vt:lpstr>
      <vt:lpstr>Summary Tables</vt:lpstr>
      <vt:lpstr>Disparities in measures of quality between males and females</vt:lpstr>
      <vt:lpstr>Disparities in quality of care measures between males and females, by 4 NQS priorities and Access</vt:lpstr>
      <vt:lpstr>Change in disparities in measures of quality between males and females</vt:lpstr>
      <vt:lpstr>Change in disparities between males and females, by 4 NQS priorities and Access</vt:lpstr>
      <vt:lpstr>Trends in measures of quality for females</vt:lpstr>
      <vt:lpstr>Trends in measures of quality for females, by 4 NQS priorities and Access</vt:lpstr>
      <vt:lpstr>Access to health care</vt:lpstr>
      <vt:lpstr>Adults ages 18-64 who were uninsured at time of interview, by sex, January 2010-December 2014</vt:lpstr>
      <vt:lpstr>People who were unable to get or delayed in getting needed medical care, dental care, or prescription medicines in the last 12 months, by sex, 2005-2012</vt:lpstr>
      <vt:lpstr>Women who were unable to get or delayed in getting needed medical care, dental care, or prescription medicines in the last 12 months, by education, race, and ethnicity, 2012</vt:lpstr>
      <vt:lpstr>Patient Safety</vt:lpstr>
      <vt:lpstr>Adults age 65 and over with at least 1 prescription from 11 medications that should be avoided in older adults, by sex, 2002-2012</vt:lpstr>
      <vt:lpstr>Adult surgery patients age 18 and over with postoperative catheter-associated urinary tract infection, by sex, 2009-2012</vt:lpstr>
      <vt:lpstr>Adult ambulatory medical care visits due to adverse effects of medical care per 1,000 population, by sex, 2006-2007, 2008-2009</vt:lpstr>
      <vt:lpstr>Adult ambulatory medical care visits due to adverse effects of medical care per 1,000 population, by race, stratified by sex, United States, 2008-2009</vt:lpstr>
      <vt:lpstr>Person- and family-Centered care</vt:lpstr>
      <vt:lpstr>Adult hospice patients who received care consistent with their stated end-of-life wishes, by sex, 2008-2013 </vt:lpstr>
      <vt:lpstr>Adults who had a doctor's office or clinic visit in the last 12  months who had poor communication with their health providers, by sex, 2002-2012</vt:lpstr>
      <vt:lpstr>Adult women who had a doctor's office or clinic visit in the last 12 months who had poor communication with their health providers, by ethnicity and race, United States, 2002-2012</vt:lpstr>
      <vt:lpstr>Adults with limited English proficiency and a usual source of care who offered language assistance,  2002-2012</vt:lpstr>
      <vt:lpstr>Communication and Care Coordination</vt:lpstr>
      <vt:lpstr>Emergency department visits for asthma per 100,000 population, ages 18-39, by sex, 2008-2011</vt:lpstr>
      <vt:lpstr>Potentially avoidable hospitalizations for all conditions per 100,000 population, age 18 and over, by sex, 2005-2012, and by race/ethnicity, 2012</vt:lpstr>
      <vt:lpstr>Potentially avoidable hospitalizations for chronic conditions per 100,000 population, age 18 and over, by sex, 2005-2012, and by race/ethnicity, 2012</vt:lpstr>
      <vt:lpstr>Admissions with hypertension per 100,000 population, by sex, 2007-2012, and by race/ethnicity, 2012</vt:lpstr>
      <vt:lpstr>Admissions with chronic obstructive pulmonary disease or asthma per 100,000 population, age 40 and over, by sex, 2005-2012, and by race/ethnicity, 2012</vt:lpstr>
      <vt:lpstr>Emergency department visits with a principal diagnosis related to mental health, alcohol, or substance abuse per 100,000 population, by sex, 2007-2011</vt:lpstr>
      <vt:lpstr>EFFECTIVE TREATMENT OF LEADING CAUSES OF MORBIDITY AND MORTALITY</vt:lpstr>
      <vt:lpstr>Deaths per 1,000 hospital admissions with acute myocardial infarction (AMI), age 18 and over, by sex, 2000-2012, and by race/ethnicity, 2012</vt:lpstr>
      <vt:lpstr>Suicide deaths per 100,000 population, by sex, 2008-2012, and by race/ethnicity, 2012</vt:lpstr>
      <vt:lpstr>Cancer deaths per 100,000 population per year for all cancers, by sex, 2004-2012, and by race/ethnicity, 2012</vt:lpstr>
      <vt:lpstr>Healthy Living</vt:lpstr>
      <vt:lpstr>Infant mortality per 1,000 live births, all birth weights, by sex, 2003-2010</vt:lpstr>
      <vt:lpstr>Infant mortality per 1,000 female live births, all birth weights, by race and ethnicity, 2010</vt:lpstr>
      <vt:lpstr>Adolescent females ages 13-15 years who received 3 or more doses of human papillomavirus (HPV) vaccine, by race/ethnicity, United States, 2008-2012</vt:lpstr>
      <vt:lpstr>Adolescent females ages 16-17 years who received 3 or more doses of human papillomavirus (HPV) vaccine, by race/ethnicity, 2008-2012</vt:lpstr>
      <vt:lpstr>Women ages 21-65 who received a Pap smear in the last 3 years, by race and ethnicity, stratified by education, 2013</vt:lpstr>
      <vt:lpstr>Adults who received a blood cholesterol measurement in the last 5 years, by sex, 1998, 2003, and 2008, and by race, 2008</vt:lpstr>
      <vt:lpstr>Adult current smokers with a checkup in the last 12 months who received advice to quit smoking, by sex, 2002-2012</vt:lpstr>
      <vt:lpstr>Female adult current smokers with a checkup in the last 12 months who received advice to quit smoking, by race/ethnicity and education, 2012</vt:lpstr>
      <vt:lpstr>Affordability</vt:lpstr>
      <vt:lpstr>People under age 65 whose family’s health insurance premiums and out-of-pocket medical expenditures were more than 10% of total family income, by sex, 2006-2012</vt:lpstr>
      <vt:lpstr>Females under age 65 whose family’s health insurance premiums and out-of-pocket medical expenditures were more than 10% of total family income, by race/ethnicity and education, 2012</vt:lpstr>
      <vt:lpstr>People without a usual source of care who indicate a financial or insurance reason for not having a source of care, by sex, 2002-2012</vt:lpstr>
      <vt:lpstr>Females without a usual source of care who indicate a financial or insurance reason for not having a source of care, by race/ethnicity and education, 2012</vt:lpstr>
      <vt:lpstr>People unable to get or delayed in getting needed medical care, dental care, or prescription medicines who indicate financial or insurance reasons, by sex, 2002-2012</vt:lpstr>
      <vt:lpstr>Females unable to get or delayed in getting needed medical care, dental care, or prescription medicines who indicate financial or insurance reasons, by race/ethnicity and education, 2012</vt:lpstr>
      <vt:lpstr>References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Ramage, Kathryn (AHRQ/OC) (CTR)</cp:lastModifiedBy>
  <cp:revision>616</cp:revision>
  <cp:lastPrinted>2015-06-11T19:23:03Z</cp:lastPrinted>
  <dcterms:created xsi:type="dcterms:W3CDTF">2013-09-03T18:05:51Z</dcterms:created>
  <dcterms:modified xsi:type="dcterms:W3CDTF">2020-03-26T18:20:20Z</dcterms:modified>
</cp:coreProperties>
</file>