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59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2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6A1E-4DC8-4B97-9735-D05403F9CA2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and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Author and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National Healthcare</a:t>
            </a:r>
            <a:br>
              <a:rPr lang="en-US" dirty="0" smtClean="0"/>
            </a:br>
            <a:r>
              <a:rPr lang="en-US" dirty="0" smtClean="0"/>
              <a:t>Quality and  Disparities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2000 to 2017:</a:t>
            </a:r>
          </a:p>
          <a:p>
            <a:pPr lvl="1"/>
            <a:r>
              <a:rPr lang="en-US" dirty="0" smtClean="0"/>
              <a:t>More than half of access measures showed improvement: 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example, there were significant gains in the percentage of people who reported having health insurance. </a:t>
            </a:r>
          </a:p>
          <a:p>
            <a:pPr lvl="1"/>
            <a:r>
              <a:rPr lang="en-US" dirty="0" smtClean="0"/>
              <a:t>One-third of access measures did not show improvement. </a:t>
            </a:r>
          </a:p>
          <a:p>
            <a:pPr lvl="1"/>
            <a:r>
              <a:rPr lang="en-US" dirty="0" smtClean="0"/>
              <a:t>Fourteen percent showed worsening.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Quality of healthcare improved overall from 2000 through 2016-2017, but the pace of improvement varied by priority area: </a:t>
            </a:r>
          </a:p>
          <a:p>
            <a:pPr lvl="1">
              <a:lnSpc>
                <a:spcPct val="115000"/>
              </a:lnSpc>
            </a:pPr>
            <a:r>
              <a:rPr lang="en-US" b="1" dirty="0" smtClean="0"/>
              <a:t>Person-Centered Care: </a:t>
            </a:r>
            <a:r>
              <a:rPr lang="en-US" dirty="0" smtClean="0"/>
              <a:t>Almost 70% of measures were improving. </a:t>
            </a:r>
          </a:p>
          <a:p>
            <a:pPr lvl="1">
              <a:lnSpc>
                <a:spcPct val="115000"/>
              </a:lnSpc>
            </a:pPr>
            <a:r>
              <a:rPr lang="en-US" b="1" dirty="0" smtClean="0"/>
              <a:t>Patient Safety: </a:t>
            </a:r>
            <a:r>
              <a:rPr lang="en-US" dirty="0" smtClean="0"/>
              <a:t>More than 60% of measures were improving. </a:t>
            </a:r>
          </a:p>
          <a:p>
            <a:pPr lvl="1">
              <a:lnSpc>
                <a:spcPct val="115000"/>
              </a:lnSpc>
            </a:pPr>
            <a:r>
              <a:rPr lang="en-US" b="1" dirty="0" smtClean="0"/>
              <a:t>Healthy Living: </a:t>
            </a:r>
            <a:r>
              <a:rPr lang="en-US" dirty="0" smtClean="0"/>
              <a:t>Almost 60% of measures were improving. </a:t>
            </a:r>
          </a:p>
          <a:p>
            <a:pPr lvl="1">
              <a:lnSpc>
                <a:spcPct val="115000"/>
              </a:lnSpc>
            </a:pPr>
            <a:r>
              <a:rPr lang="en-US" b="1" dirty="0" smtClean="0"/>
              <a:t>Effective Treatment: </a:t>
            </a:r>
            <a:r>
              <a:rPr lang="en-US" dirty="0" smtClean="0"/>
              <a:t>Almost half of measures were improving. </a:t>
            </a:r>
          </a:p>
          <a:p>
            <a:pPr lvl="1">
              <a:lnSpc>
                <a:spcPct val="115000"/>
              </a:lnSpc>
            </a:pPr>
            <a:r>
              <a:rPr lang="en-US" b="1" dirty="0" smtClean="0"/>
              <a:t>Care Coordination: </a:t>
            </a:r>
            <a:r>
              <a:rPr lang="en-US" dirty="0" smtClean="0"/>
              <a:t>One-third of measures were improving. </a:t>
            </a:r>
          </a:p>
          <a:p>
            <a:pPr lvl="1">
              <a:lnSpc>
                <a:spcPct val="115000"/>
              </a:lnSpc>
            </a:pPr>
            <a:r>
              <a:rPr lang="en-US" b="1" dirty="0" smtClean="0"/>
              <a:t>Care Affordability: </a:t>
            </a:r>
            <a:r>
              <a:rPr lang="en-US" dirty="0" smtClean="0"/>
              <a:t>No care affordability measures changed.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</a:t>
            </a:r>
            <a:r>
              <a:rPr lang="en-US" dirty="0"/>
              <a:t>disparities were getting smaller from 2000 through 2016-2017, but disparities persist, especially for poor and uninsured populations in all priority areas. </a:t>
            </a:r>
          </a:p>
          <a:p>
            <a:r>
              <a:rPr lang="en-US" dirty="0" smtClean="0"/>
              <a:t>Racial </a:t>
            </a:r>
            <a:r>
              <a:rPr lang="en-US" dirty="0"/>
              <a:t>and ethnic disparities vary by group: </a:t>
            </a:r>
          </a:p>
          <a:p>
            <a:pPr lvl="1"/>
            <a:r>
              <a:rPr lang="en-US" dirty="0" smtClean="0"/>
              <a:t>Blacks</a:t>
            </a:r>
            <a:r>
              <a:rPr lang="en-US" dirty="0"/>
              <a:t>, American Indians and Alaska Natives (AI/ANs), and Native Hawaiians/Pacific Islanders (NHPIs) received worse care than Whites for about 40% of quality measures. </a:t>
            </a:r>
            <a:endParaRPr lang="en-US" dirty="0" smtClean="0"/>
          </a:p>
          <a:p>
            <a:pPr lvl="1"/>
            <a:r>
              <a:rPr lang="en-US" dirty="0" smtClean="0"/>
              <a:t>Disparities </a:t>
            </a:r>
            <a:r>
              <a:rPr lang="en-US" dirty="0"/>
              <a:t>were improving for only 4 measures for Blacks, 2 measures for AI/ANs, and 1 measure for NHPIs.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1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Disparities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Racial </a:t>
            </a:r>
            <a:r>
              <a:rPr lang="en-US" dirty="0"/>
              <a:t>and ethnic disparities vary by group: </a:t>
            </a:r>
          </a:p>
          <a:p>
            <a:pPr lvl="1"/>
            <a:r>
              <a:rPr lang="en-US" dirty="0" smtClean="0"/>
              <a:t>Hispanics </a:t>
            </a:r>
            <a:r>
              <a:rPr lang="en-US" dirty="0"/>
              <a:t>received worse care than Whites for about 35% of </a:t>
            </a:r>
            <a:r>
              <a:rPr lang="en-US" dirty="0" smtClean="0"/>
              <a:t>quality </a:t>
            </a:r>
            <a:r>
              <a:rPr lang="en-US" dirty="0"/>
              <a:t>measures. </a:t>
            </a:r>
            <a:endParaRPr lang="en-US" dirty="0" smtClean="0"/>
          </a:p>
          <a:p>
            <a:pPr lvl="1"/>
            <a:r>
              <a:rPr lang="en-US" dirty="0" smtClean="0"/>
              <a:t>From </a:t>
            </a:r>
            <a:r>
              <a:rPr lang="en-US" dirty="0"/>
              <a:t>2000 to 2017, disparities were improving for 5 measures for Hispanics. </a:t>
            </a:r>
          </a:p>
          <a:p>
            <a:pPr lvl="1"/>
            <a:r>
              <a:rPr lang="en-US" dirty="0" smtClean="0"/>
              <a:t>Asians </a:t>
            </a:r>
            <a:r>
              <a:rPr lang="en-US" dirty="0"/>
              <a:t>received worse care than Whites for 27% of quality measures but better care than Whites for 28% of quality measures. </a:t>
            </a:r>
            <a:endParaRPr lang="en-US" dirty="0" smtClean="0"/>
          </a:p>
          <a:p>
            <a:pPr lvl="1"/>
            <a:r>
              <a:rPr lang="en-US" dirty="0" smtClean="0"/>
              <a:t>Disparities </a:t>
            </a:r>
            <a:r>
              <a:rPr lang="en-US" dirty="0"/>
              <a:t>were improving for only 2 measures for Asians.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Mandated </a:t>
            </a:r>
            <a:r>
              <a:rPr lang="en-US" dirty="0"/>
              <a:t>by Congress to provide a comprehensive overview of the quality of healthcare received by the general U.S. population and disparities in care experienced by different racial and socioeconomic groups.</a:t>
            </a:r>
          </a:p>
          <a:p>
            <a:r>
              <a:rPr lang="en-US" dirty="0" smtClean="0"/>
              <a:t>More </a:t>
            </a:r>
            <a:r>
              <a:rPr lang="en-US" dirty="0"/>
              <a:t>than 250 measures </a:t>
            </a:r>
            <a:r>
              <a:rPr lang="en-US" dirty="0" smtClean="0"/>
              <a:t>that span structure</a:t>
            </a:r>
            <a:r>
              <a:rPr lang="en-US" dirty="0"/>
              <a:t>, process, and outcome measures for which existing national data sources can be used. </a:t>
            </a:r>
            <a:endParaRPr lang="en-US" dirty="0" smtClean="0"/>
          </a:p>
          <a:p>
            <a:r>
              <a:rPr lang="en-US" dirty="0" smtClean="0"/>
              <a:t>Supported by a U.S</a:t>
            </a:r>
            <a:r>
              <a:rPr lang="en-US" dirty="0"/>
              <a:t>. Department of Health and Human Services </a:t>
            </a:r>
            <a:r>
              <a:rPr lang="en-US" dirty="0" smtClean="0"/>
              <a:t>Interagency </a:t>
            </a:r>
            <a:r>
              <a:rPr lang="en-US" dirty="0"/>
              <a:t>Work </a:t>
            </a:r>
            <a:r>
              <a:rPr lang="en-US" dirty="0" smtClean="0"/>
              <a:t>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7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42A41A-D2EC-4387-A3D7-1BDDEC0CF04C}">
  <ds:schemaRefs>
    <ds:schemaRef ds:uri="http://purl.org/dc/elements/1.1/"/>
    <ds:schemaRef ds:uri="http://schemas.microsoft.com/office/2006/metadata/properties"/>
    <ds:schemaRef ds:uri="http://schemas.microsoft.com/sharepoint/v3"/>
    <ds:schemaRef ds:uri="a8f12d5d-e9b2-448e-8eb7-60c9384bbf01"/>
    <ds:schemaRef ds:uri="http://purl.org/dc/terms/"/>
    <ds:schemaRef ds:uri="a0cb785d-7160-4b74-9d38-f0a6b70d7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373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2018 National Healthcare Quality and  Disparities Report</vt:lpstr>
      <vt:lpstr>Access to Care</vt:lpstr>
      <vt:lpstr>Quality</vt:lpstr>
      <vt:lpstr>Disparities</vt:lpstr>
      <vt:lpstr>Disparities (cont’d.)</vt:lpstr>
      <vt:lpstr>Report Background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National Healthcare Quality and Disparities Report Executive Summary</dc:title>
  <dc:creator>Agency for Healthcare Research and Quality</dc:creator>
  <cp:lastModifiedBy>Bonnett, Doreen (AHRQ/OC)</cp:lastModifiedBy>
  <cp:revision>39</cp:revision>
  <dcterms:created xsi:type="dcterms:W3CDTF">2013-09-03T18:05:51Z</dcterms:created>
  <dcterms:modified xsi:type="dcterms:W3CDTF">2019-09-06T16:35:06Z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