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theme/themeOverride9.xml" ContentType="application/vnd.openxmlformats-officedocument.themeOverride+xml"/>
  <Override PartName="/ppt/notesSlides/notesSlide22.xml" ContentType="application/vnd.openxmlformats-officedocument.presentationml.notesSlide+xml"/>
  <Override PartName="/ppt/charts/chart11.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notesSlides/notesSlide24.xml" ContentType="application/vnd.openxmlformats-officedocument.presentationml.notesSlide+xml"/>
  <Override PartName="/ppt/charts/chart13.xml" ContentType="application/vnd.openxmlformats-officedocument.drawingml.chart+xml"/>
  <Override PartName="/ppt/theme/themeOverride12.xml" ContentType="application/vnd.openxmlformats-officedocument.themeOverride+xml"/>
  <Override PartName="/ppt/notesSlides/notesSlide25.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6.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notesSlides/notesSlide27.xml" ContentType="application/vnd.openxmlformats-officedocument.presentationml.notesSlide+xml"/>
  <Override PartName="/ppt/charts/chart16.xml" ContentType="application/vnd.openxmlformats-officedocument.drawingml.chart+xml"/>
  <Override PartName="/ppt/theme/themeOverride15.xml" ContentType="application/vnd.openxmlformats-officedocument.themeOverride+xml"/>
  <Override PartName="/ppt/notesSlides/notesSlide28.xml" ContentType="application/vnd.openxmlformats-officedocument.presentationml.notesSlide+xml"/>
  <Override PartName="/ppt/charts/chart17.xml" ContentType="application/vnd.openxmlformats-officedocument.drawingml.chart+xml"/>
  <Override PartName="/ppt/theme/themeOverride16.xml" ContentType="application/vnd.openxmlformats-officedocument.themeOverride+xml"/>
  <Override PartName="/ppt/notesSlides/notesSlide29.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30.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31.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notesSlides/notesSlide32.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notesSlides/notesSlide35.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notesSlides/notesSlide38.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ppt/notesSlides/notesSlide41.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8.xml" ContentType="application/vnd.openxmlformats-officedocument.drawingml.chart+xml"/>
  <Override PartName="/ppt/theme/themeOverride27.xml" ContentType="application/vnd.openxmlformats-officedocument.themeOverride+xml"/>
  <Override PartName="/ppt/notesSlides/notesSlide44.xml" ContentType="application/vnd.openxmlformats-officedocument.presentationml.notesSlide+xml"/>
  <Override PartName="/ppt/charts/chart29.xml" ContentType="application/vnd.openxmlformats-officedocument.drawingml.chart+xml"/>
  <Override PartName="/ppt/theme/themeOverride28.xml" ContentType="application/vnd.openxmlformats-officedocument.themeOverr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notesSlides/notesSlide48.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60.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61.xml" ContentType="application/vnd.openxmlformats-officedocument.presentationml.notesSlide+xml"/>
  <Override PartName="/ppt/charts/chart35.xml" ContentType="application/vnd.openxmlformats-officedocument.drawingml.chart+xml"/>
  <Override PartName="/ppt/theme/themeOverride34.xml" ContentType="application/vnd.openxmlformats-officedocument.themeOverr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notesSlides/notesSlide69.xml" ContentType="application/vnd.openxmlformats-officedocument.presentationml.notesSlide+xml"/>
  <Override PartName="/ppt/charts/chart37.xml" ContentType="application/vnd.openxmlformats-officedocument.drawingml.chart+xml"/>
  <Override PartName="/ppt/theme/themeOverride36.xml" ContentType="application/vnd.openxmlformats-officedocument.themeOverride+xml"/>
  <Override PartName="/ppt/notesSlides/notesSlide70.xml" ContentType="application/vnd.openxmlformats-officedocument.presentationml.notesSlide+xml"/>
  <Override PartName="/ppt/charts/chart38.xml" ContentType="application/vnd.openxmlformats-officedocument.drawingml.chart+xml"/>
  <Override PartName="/ppt/theme/themeOverride37.xml" ContentType="application/vnd.openxmlformats-officedocument.themeOverride+xml"/>
  <Override PartName="/ppt/notesSlides/notesSlide71.xml" ContentType="application/vnd.openxmlformats-officedocument.presentationml.notesSlide+xml"/>
  <Override PartName="/ppt/charts/chart39.xml" ContentType="application/vnd.openxmlformats-officedocument.drawingml.chart+xml"/>
  <Override PartName="/ppt/theme/themeOverride38.xml" ContentType="application/vnd.openxmlformats-officedocument.themeOverride+xml"/>
  <Override PartName="/ppt/drawings/drawing1.xml" ContentType="application/vnd.openxmlformats-officedocument.drawingml.chartshape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40.xml" ContentType="application/vnd.openxmlformats-officedocument.drawingml.chart+xml"/>
  <Override PartName="/ppt/theme/themeOverride39.xml" ContentType="application/vnd.openxmlformats-officedocument.themeOverride+xml"/>
  <Override PartName="/ppt/drawings/drawing2.xml" ContentType="application/vnd.openxmlformats-officedocument.drawingml.chartshapes+xml"/>
  <Override PartName="/ppt/notesSlides/notesSlide79.xml" ContentType="application/vnd.openxmlformats-officedocument.presentationml.notesSlide+xml"/>
  <Override PartName="/ppt/charts/chart41.xml" ContentType="application/vnd.openxmlformats-officedocument.drawingml.chart+xml"/>
  <Override PartName="/ppt/theme/themeOverride40.xml" ContentType="application/vnd.openxmlformats-officedocument.themeOverride+xml"/>
  <Override PartName="/ppt/drawings/drawing3.xml" ContentType="application/vnd.openxmlformats-officedocument.drawingml.chartshapes+xml"/>
  <Override PartName="/ppt/notesSlides/notesSlide80.xml" ContentType="application/vnd.openxmlformats-officedocument.presentationml.notesSlide+xml"/>
  <Override PartName="/ppt/charts/chart42.xml" ContentType="application/vnd.openxmlformats-officedocument.drawingml.chart+xml"/>
  <Override PartName="/ppt/theme/themeOverride41.xml" ContentType="application/vnd.openxmlformats-officedocument.themeOverride+xml"/>
  <Override PartName="/ppt/notesSlides/notesSlide81.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drawings/drawing4.xml" ContentType="application/vnd.openxmlformats-officedocument.drawingml.chartshapes+xml"/>
  <Override PartName="/ppt/notesSlides/notesSlide82.xml" ContentType="application/vnd.openxmlformats-officedocument.presentationml.notesSlide+xml"/>
  <Override PartName="/ppt/charts/chart44.xml" ContentType="application/vnd.openxmlformats-officedocument.drawingml.chart+xml"/>
  <Override PartName="/ppt/theme/themeOverride43.xml" ContentType="application/vnd.openxmlformats-officedocument.themeOverride+xml"/>
  <Override PartName="/ppt/drawings/drawing5.xml" ContentType="application/vnd.openxmlformats-officedocument.drawingml.chartshape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45.xml" ContentType="application/vnd.openxmlformats-officedocument.drawingml.chart+xml"/>
  <Override PartName="/ppt/theme/themeOverride44.xml" ContentType="application/vnd.openxmlformats-officedocument.themeOverride+xml"/>
  <Override PartName="/ppt/drawings/drawing6.xml" ContentType="application/vnd.openxmlformats-officedocument.drawingml.chartshapes+xml"/>
  <Override PartName="/ppt/notesSlides/notesSlide90.xml" ContentType="application/vnd.openxmlformats-officedocument.presentationml.notesSlide+xml"/>
  <Override PartName="/ppt/charts/chart46.xml" ContentType="application/vnd.openxmlformats-officedocument.drawingml.chart+xml"/>
  <Override PartName="/ppt/theme/themeOverride45.xml" ContentType="application/vnd.openxmlformats-officedocument.themeOverride+xml"/>
  <Override PartName="/ppt/notesSlides/notesSlide91.xml" ContentType="application/vnd.openxmlformats-officedocument.presentationml.notesSlide+xml"/>
  <Override PartName="/ppt/charts/chart47.xml" ContentType="application/vnd.openxmlformats-officedocument.drawingml.chart+xml"/>
  <Override PartName="/ppt/theme/themeOverride46.xml" ContentType="application/vnd.openxmlformats-officedocument.themeOverride+xml"/>
  <Override PartName="/ppt/notesSlides/notesSlide92.xml" ContentType="application/vnd.openxmlformats-officedocument.presentationml.notesSlide+xml"/>
  <Override PartName="/ppt/charts/chart48.xml" ContentType="application/vnd.openxmlformats-officedocument.drawingml.chart+xml"/>
  <Override PartName="/ppt/theme/themeOverride47.xml" ContentType="application/vnd.openxmlformats-officedocument.themeOverride+xml"/>
  <Override PartName="/ppt/notesSlides/notesSlide93.xml" ContentType="application/vnd.openxmlformats-officedocument.presentationml.notesSlide+xml"/>
  <Override PartName="/ppt/charts/chart49.xml" ContentType="application/vnd.openxmlformats-officedocument.drawingml.chart+xml"/>
  <Override PartName="/ppt/theme/themeOverride48.xml" ContentType="application/vnd.openxmlformats-officedocument.themeOverride+xml"/>
  <Override PartName="/ppt/drawings/drawing7.xml" ContentType="application/vnd.openxmlformats-officedocument.drawingml.chartshapes+xml"/>
  <Override PartName="/ppt/notesSlides/notesSlide94.xml" ContentType="application/vnd.openxmlformats-officedocument.presentationml.notesSlide+xml"/>
  <Override PartName="/ppt/charts/chart50.xml" ContentType="application/vnd.openxmlformats-officedocument.drawingml.chart+xml"/>
  <Override PartName="/ppt/theme/themeOverride49.xml" ContentType="application/vnd.openxmlformats-officedocument.themeOverr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51.xml" ContentType="application/vnd.openxmlformats-officedocument.drawingml.chart+xml"/>
  <Override PartName="/ppt/theme/themeOverride50.xml" ContentType="application/vnd.openxmlformats-officedocument.themeOverride+xml"/>
  <Override PartName="/ppt/drawings/drawing8.xml" ContentType="application/vnd.openxmlformats-officedocument.drawingml.chartshapes+xml"/>
  <Override PartName="/ppt/notesSlides/notesSlide102.xml" ContentType="application/vnd.openxmlformats-officedocument.presentationml.notesSlide+xml"/>
  <Override PartName="/ppt/charts/chart52.xml" ContentType="application/vnd.openxmlformats-officedocument.drawingml.chart+xml"/>
  <Override PartName="/ppt/theme/themeOverride51.xml" ContentType="application/vnd.openxmlformats-officedocument.themeOverride+xml"/>
  <Override PartName="/ppt/drawings/drawing9.xml" ContentType="application/vnd.openxmlformats-officedocument.drawingml.chartshapes+xml"/>
  <Override PartName="/ppt/notesSlides/notesSlide103.xml" ContentType="application/vnd.openxmlformats-officedocument.presentationml.notesSlide+xml"/>
  <Override PartName="/ppt/charts/chart53.xml" ContentType="application/vnd.openxmlformats-officedocument.drawingml.chart+xml"/>
  <Override PartName="/ppt/theme/themeOverride52.xml" ContentType="application/vnd.openxmlformats-officedocument.themeOverride+xml"/>
  <Override PartName="/ppt/drawings/drawing10.xml" ContentType="application/vnd.openxmlformats-officedocument.drawingml.chartshapes+xml"/>
  <Override PartName="/ppt/notesSlides/notesSlide104.xml" ContentType="application/vnd.openxmlformats-officedocument.presentationml.notesSlide+xml"/>
  <Override PartName="/ppt/charts/chart54.xml" ContentType="application/vnd.openxmlformats-officedocument.drawingml.chart+xml"/>
  <Override PartName="/ppt/theme/themeOverride53.xml" ContentType="application/vnd.openxmlformats-officedocument.themeOverride+xml"/>
  <Override PartName="/ppt/drawings/drawing11.xml" ContentType="application/vnd.openxmlformats-officedocument.drawingml.chartshapes+xml"/>
  <Override PartName="/ppt/notesSlides/notesSlide105.xml" ContentType="application/vnd.openxmlformats-officedocument.presentationml.notesSlide+xml"/>
  <Override PartName="/ppt/charts/chart55.xml" ContentType="application/vnd.openxmlformats-officedocument.drawingml.chart+xml"/>
  <Override PartName="/ppt/theme/themeOverride54.xml" ContentType="application/vnd.openxmlformats-officedocument.themeOverride+xml"/>
  <Override PartName="/ppt/drawings/drawing12.xml" ContentType="application/vnd.openxmlformats-officedocument.drawingml.chartshapes+xml"/>
  <Override PartName="/ppt/notesSlides/notesSlide106.xml" ContentType="application/vnd.openxmlformats-officedocument.presentationml.notesSlide+xml"/>
  <Override PartName="/ppt/charts/chart56.xml" ContentType="application/vnd.openxmlformats-officedocument.drawingml.chart+xml"/>
  <Override PartName="/ppt/theme/themeOverride55.xml" ContentType="application/vnd.openxmlformats-officedocument.themeOverride+xml"/>
  <Override PartName="/ppt/drawings/drawing13.xml" ContentType="application/vnd.openxmlformats-officedocument.drawingml.chartshape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rts/chart57.xml" ContentType="application/vnd.openxmlformats-officedocument.drawingml.chart+xml"/>
  <Override PartName="/ppt/theme/themeOverride56.xml" ContentType="application/vnd.openxmlformats-officedocument.themeOverride+xml"/>
  <Override PartName="/ppt/notesSlides/notesSlide113.xml" ContentType="application/vnd.openxmlformats-officedocument.presentationml.notesSlide+xml"/>
  <Override PartName="/ppt/charts/chart58.xml" ContentType="application/vnd.openxmlformats-officedocument.drawingml.chart+xml"/>
  <Override PartName="/ppt/theme/themeOverride57.xml" ContentType="application/vnd.openxmlformats-officedocument.themeOverride+xml"/>
  <Override PartName="/ppt/notesSlides/notesSlide114.xml" ContentType="application/vnd.openxmlformats-officedocument.presentationml.notesSlide+xml"/>
  <Override PartName="/ppt/charts/chart59.xml" ContentType="application/vnd.openxmlformats-officedocument.drawingml.chart+xml"/>
  <Override PartName="/ppt/theme/themeOverride58.xml" ContentType="application/vnd.openxmlformats-officedocument.themeOverr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60.xml" ContentType="application/vnd.openxmlformats-officedocument.drawingml.chart+xml"/>
  <Override PartName="/ppt/theme/themeOverride59.xml" ContentType="application/vnd.openxmlformats-officedocument.themeOverride+xml"/>
  <Override PartName="/ppt/drawings/drawing14.xml" ContentType="application/vnd.openxmlformats-officedocument.drawingml.chartshapes+xml"/>
  <Override PartName="/ppt/notesSlides/notesSlide117.xml" ContentType="application/vnd.openxmlformats-officedocument.presentationml.notesSlide+xml"/>
  <Override PartName="/ppt/charts/chart61.xml" ContentType="application/vnd.openxmlformats-officedocument.drawingml.chart+xml"/>
  <Override PartName="/ppt/theme/themeOverride60.xml" ContentType="application/vnd.openxmlformats-officedocument.themeOverride+xml"/>
  <Override PartName="/ppt/drawings/drawing15.xml" ContentType="application/vnd.openxmlformats-officedocument.drawingml.chartshapes+xml"/>
  <Override PartName="/ppt/notesSlides/notesSlide118.xml" ContentType="application/vnd.openxmlformats-officedocument.presentationml.notesSlide+xml"/>
  <Override PartName="/ppt/charts/chart62.xml" ContentType="application/vnd.openxmlformats-officedocument.drawingml.chart+xml"/>
  <Override PartName="/ppt/theme/themeOverride61.xml" ContentType="application/vnd.openxmlformats-officedocument.themeOverride+xml"/>
  <Override PartName="/ppt/drawings/drawing16.xml" ContentType="application/vnd.openxmlformats-officedocument.drawingml.chartshapes+xml"/>
  <Override PartName="/ppt/notesSlides/notesSlide119.xml" ContentType="application/vnd.openxmlformats-officedocument.presentationml.notesSlide+xml"/>
  <Override PartName="/ppt/charts/chart63.xml" ContentType="application/vnd.openxmlformats-officedocument.drawingml.chart+xml"/>
  <Override PartName="/ppt/theme/themeOverride62.xml" ContentType="application/vnd.openxmlformats-officedocument.themeOverride+xml"/>
  <Override PartName="/ppt/notesSlides/notesSlide120.xml" ContentType="application/vnd.openxmlformats-officedocument.presentationml.notesSlide+xml"/>
  <Override PartName="/ppt/charts/chart64.xml" ContentType="application/vnd.openxmlformats-officedocument.drawingml.chart+xml"/>
  <Override PartName="/ppt/theme/themeOverride63.xml" ContentType="application/vnd.openxmlformats-officedocument.themeOverride+xml"/>
  <Override PartName="/ppt/notesSlides/notesSlide121.xml" ContentType="application/vnd.openxmlformats-officedocument.presentationml.notesSlide+xml"/>
  <Override PartName="/ppt/charts/chart65.xml" ContentType="application/vnd.openxmlformats-officedocument.drawingml.chart+xml"/>
  <Override PartName="/ppt/theme/themeOverride64.xml" ContentType="application/vnd.openxmlformats-officedocument.themeOverride+xml"/>
  <Override PartName="/ppt/drawings/drawing17.xml" ContentType="application/vnd.openxmlformats-officedocument.drawingml.chartshapes+xml"/>
  <Override PartName="/ppt/notesSlides/notesSlide122.xml" ContentType="application/vnd.openxmlformats-officedocument.presentationml.notesSlide+xml"/>
  <Override PartName="/ppt/charts/chart66.xml" ContentType="application/vnd.openxmlformats-officedocument.drawingml.chart+xml"/>
  <Override PartName="/ppt/theme/themeOverride65.xml" ContentType="application/vnd.openxmlformats-officedocument.themeOverride+xml"/>
  <Override PartName="/ppt/drawings/drawing18.xml" ContentType="application/vnd.openxmlformats-officedocument.drawingml.chartshapes+xml"/>
  <Override PartName="/ppt/notesSlides/notesSlide123.xml" ContentType="application/vnd.openxmlformats-officedocument.presentationml.notesSlide+xml"/>
  <Override PartName="/ppt/charts/chart67.xml" ContentType="application/vnd.openxmlformats-officedocument.drawingml.chart+xml"/>
  <Override PartName="/ppt/theme/themeOverride66.xml" ContentType="application/vnd.openxmlformats-officedocument.themeOverride+xml"/>
  <Override PartName="/ppt/notesSlides/notesSlide124.xml" ContentType="application/vnd.openxmlformats-officedocument.presentationml.notesSlide+xml"/>
  <Override PartName="/ppt/charts/chart68.xml" ContentType="application/vnd.openxmlformats-officedocument.drawingml.chart+xml"/>
  <Override PartName="/ppt/theme/themeOverride67.xml" ContentType="application/vnd.openxmlformats-officedocument.themeOverride+xml"/>
  <Override PartName="/ppt/notesSlides/notesSlide125.xml" ContentType="application/vnd.openxmlformats-officedocument.presentationml.notesSlide+xml"/>
  <Override PartName="/ppt/charts/chart69.xml" ContentType="application/vnd.openxmlformats-officedocument.drawingml.chart+xml"/>
  <Override PartName="/ppt/theme/themeOverride68.xml" ContentType="application/vnd.openxmlformats-officedocument.themeOverr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charts/chart70.xml" ContentType="application/vnd.openxmlformats-officedocument.drawingml.chart+xml"/>
  <Override PartName="/ppt/theme/themeOverride69.xml" ContentType="application/vnd.openxmlformats-officedocument.themeOverride+xml"/>
  <Override PartName="/ppt/notesSlides/notesSlide128.xml" ContentType="application/vnd.openxmlformats-officedocument.presentationml.notesSlide+xml"/>
  <Override PartName="/ppt/charts/chart71.xml" ContentType="application/vnd.openxmlformats-officedocument.drawingml.chart+xml"/>
  <Override PartName="/ppt/theme/themeOverride70.xml" ContentType="application/vnd.openxmlformats-officedocument.themeOverride+xml"/>
  <Override PartName="/ppt/drawings/drawing19.xml" ContentType="application/vnd.openxmlformats-officedocument.drawingml.chartshapes+xml"/>
  <Override PartName="/ppt/notesSlides/notesSlide129.xml" ContentType="application/vnd.openxmlformats-officedocument.presentationml.notesSlide+xml"/>
  <Override PartName="/ppt/charts/chart72.xml" ContentType="application/vnd.openxmlformats-officedocument.drawingml.chart+xml"/>
  <Override PartName="/ppt/theme/themeOverride71.xml" ContentType="application/vnd.openxmlformats-officedocument.themeOverride+xml"/>
  <Override PartName="/ppt/notesSlides/notesSlide130.xml" ContentType="application/vnd.openxmlformats-officedocument.presentationml.notesSlide+xml"/>
  <Override PartName="/ppt/charts/chart73.xml" ContentType="application/vnd.openxmlformats-officedocument.drawingml.chart+xml"/>
  <Override PartName="/ppt/theme/themeOverride72.xml" ContentType="application/vnd.openxmlformats-officedocument.themeOverride+xml"/>
  <Override PartName="/ppt/notesSlides/notesSlide131.xml" ContentType="application/vnd.openxmlformats-officedocument.presentationml.notesSlide+xml"/>
  <Override PartName="/ppt/charts/chart74.xml" ContentType="application/vnd.openxmlformats-officedocument.drawingml.chart+xml"/>
  <Override PartName="/ppt/theme/themeOverride73.xml" ContentType="application/vnd.openxmlformats-officedocument.themeOverride+xml"/>
  <Override PartName="/ppt/notesSlides/notesSlide132.xml" ContentType="application/vnd.openxmlformats-officedocument.presentationml.notesSlide+xml"/>
  <Override PartName="/ppt/charts/chart75.xml" ContentType="application/vnd.openxmlformats-officedocument.drawingml.chart+xml"/>
  <Override PartName="/ppt/theme/themeOverride74.xml" ContentType="application/vnd.openxmlformats-officedocument.themeOverride+xml"/>
  <Override PartName="/ppt/drawings/drawing20.xml" ContentType="application/vnd.openxmlformats-officedocument.drawingml.chartshapes+xml"/>
  <Override PartName="/ppt/notesSlides/notesSlide133.xml" ContentType="application/vnd.openxmlformats-officedocument.presentationml.notesSlide+xml"/>
  <Override PartName="/ppt/charts/chart76.xml" ContentType="application/vnd.openxmlformats-officedocument.drawingml.chart+xml"/>
  <Override PartName="/ppt/theme/themeOverride75.xml" ContentType="application/vnd.openxmlformats-officedocument.themeOverride+xml"/>
  <Override PartName="/ppt/drawings/drawing21.xml" ContentType="application/vnd.openxmlformats-officedocument.drawingml.chartshapes+xml"/>
  <Override PartName="/ppt/notesSlides/notesSlide134.xml" ContentType="application/vnd.openxmlformats-officedocument.presentationml.notesSlide+xml"/>
  <Override PartName="/ppt/charts/chart77.xml" ContentType="application/vnd.openxmlformats-officedocument.drawingml.chart+xml"/>
  <Override PartName="/ppt/theme/themeOverride76.xml" ContentType="application/vnd.openxmlformats-officedocument.themeOverr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charts/chart78.xml" ContentType="application/vnd.openxmlformats-officedocument.drawingml.chart+xml"/>
  <Override PartName="/ppt/theme/themeOverride77.xml" ContentType="application/vnd.openxmlformats-officedocument.themeOverride+xml"/>
  <Override PartName="/ppt/notesSlides/notesSlide137.xml" ContentType="application/vnd.openxmlformats-officedocument.presentationml.notesSlide+xml"/>
  <Override PartName="/ppt/charts/chart79.xml" ContentType="application/vnd.openxmlformats-officedocument.drawingml.chart+xml"/>
  <Override PartName="/ppt/theme/themeOverride78.xml" ContentType="application/vnd.openxmlformats-officedocument.themeOverride+xml"/>
  <Override PartName="/ppt/notesSlides/notesSlide138.xml" ContentType="application/vnd.openxmlformats-officedocument.presentationml.notesSlide+xml"/>
  <Override PartName="/ppt/charts/chart80.xml" ContentType="application/vnd.openxmlformats-officedocument.drawingml.chart+xml"/>
  <Override PartName="/ppt/theme/themeOverride79.xml" ContentType="application/vnd.openxmlformats-officedocument.themeOverride+xml"/>
  <Override PartName="/ppt/drawings/drawing22.xml" ContentType="application/vnd.openxmlformats-officedocument.drawingml.chartshapes+xml"/>
  <Override PartName="/ppt/notesSlides/notesSlide139.xml" ContentType="application/vnd.openxmlformats-officedocument.presentationml.notesSlide+xml"/>
  <Override PartName="/ppt/charts/chart81.xml" ContentType="application/vnd.openxmlformats-officedocument.drawingml.chart+xml"/>
  <Override PartName="/ppt/theme/themeOverride80.xml" ContentType="application/vnd.openxmlformats-officedocument.themeOverride+xml"/>
  <Override PartName="/ppt/notesSlides/notesSlide140.xml" ContentType="application/vnd.openxmlformats-officedocument.presentationml.notesSlide+xml"/>
  <Override PartName="/ppt/charts/chart82.xml" ContentType="application/vnd.openxmlformats-officedocument.drawingml.chart+xml"/>
  <Override PartName="/ppt/theme/themeOverride81.xml" ContentType="application/vnd.openxmlformats-officedocument.themeOverride+xml"/>
  <Override PartName="/ppt/notesSlides/notesSlide141.xml" ContentType="application/vnd.openxmlformats-officedocument.presentationml.notesSlide+xml"/>
  <Override PartName="/ppt/charts/chart83.xml" ContentType="application/vnd.openxmlformats-officedocument.drawingml.chart+xml"/>
  <Override PartName="/ppt/theme/themeOverride82.xml" ContentType="application/vnd.openxmlformats-officedocument.themeOverride+xml"/>
  <Override PartName="/ppt/notesSlides/notesSlide142.xml" ContentType="application/vnd.openxmlformats-officedocument.presentationml.notesSlide+xml"/>
  <Override PartName="/ppt/charts/chart84.xml" ContentType="application/vnd.openxmlformats-officedocument.drawingml.chart+xml"/>
  <Override PartName="/ppt/theme/themeOverride83.xml" ContentType="application/vnd.openxmlformats-officedocument.themeOverr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charts/chart85.xml" ContentType="application/vnd.openxmlformats-officedocument.drawingml.chart+xml"/>
  <Override PartName="/ppt/theme/themeOverride84.xml" ContentType="application/vnd.openxmlformats-officedocument.themeOverride+xml"/>
  <Override PartName="/ppt/notesSlides/notesSlide145.xml" ContentType="application/vnd.openxmlformats-officedocument.presentationml.notesSlide+xml"/>
  <Override PartName="/ppt/charts/chart86.xml" ContentType="application/vnd.openxmlformats-officedocument.drawingml.chart+xml"/>
  <Override PartName="/ppt/theme/themeOverride85.xml" ContentType="application/vnd.openxmlformats-officedocument.themeOverride+xml"/>
  <Override PartName="/ppt/drawings/drawing23.xml" ContentType="application/vnd.openxmlformats-officedocument.drawingml.chartshapes+xml"/>
  <Override PartName="/ppt/notesSlides/notesSlide146.xml" ContentType="application/vnd.openxmlformats-officedocument.presentationml.notesSlide+xml"/>
  <Override PartName="/ppt/charts/chart87.xml" ContentType="application/vnd.openxmlformats-officedocument.drawingml.chart+xml"/>
  <Override PartName="/ppt/theme/themeOverride86.xml" ContentType="application/vnd.openxmlformats-officedocument.themeOverride+xml"/>
  <Override PartName="/ppt/drawings/drawing24.xml" ContentType="application/vnd.openxmlformats-officedocument.drawingml.chartshapes+xml"/>
  <Override PartName="/ppt/notesSlides/notesSlide147.xml" ContentType="application/vnd.openxmlformats-officedocument.presentationml.notesSlide+xml"/>
  <Override PartName="/ppt/charts/chart88.xml" ContentType="application/vnd.openxmlformats-officedocument.drawingml.chart+xml"/>
  <Override PartName="/ppt/theme/themeOverride87.xml" ContentType="application/vnd.openxmlformats-officedocument.themeOverride+xml"/>
  <Override PartName="/ppt/notesSlides/notesSlide148.xml" ContentType="application/vnd.openxmlformats-officedocument.presentationml.notesSlide+xml"/>
  <Override PartName="/ppt/charts/chart89.xml" ContentType="application/vnd.openxmlformats-officedocument.drawingml.chart+xml"/>
  <Override PartName="/ppt/theme/themeOverride88.xml" ContentType="application/vnd.openxmlformats-officedocument.themeOverride+xml"/>
  <Override PartName="/ppt/notesSlides/notesSlide149.xml" ContentType="application/vnd.openxmlformats-officedocument.presentationml.notesSlide+xml"/>
  <Override PartName="/ppt/charts/chart90.xml" ContentType="application/vnd.openxmlformats-officedocument.drawingml.chart+xml"/>
  <Override PartName="/ppt/theme/themeOverride89.xml" ContentType="application/vnd.openxmlformats-officedocument.themeOverride+xml"/>
  <Override PartName="/ppt/drawings/drawing25.xml" ContentType="application/vnd.openxmlformats-officedocument.drawingml.chartshapes+xml"/>
  <Override PartName="/ppt/notesSlides/notesSlide150.xml" ContentType="application/vnd.openxmlformats-officedocument.presentationml.notesSlide+xml"/>
  <Override PartName="/ppt/charts/chart91.xml" ContentType="application/vnd.openxmlformats-officedocument.drawingml.chart+xml"/>
  <Override PartName="/ppt/theme/themeOverride90.xml" ContentType="application/vnd.openxmlformats-officedocument.themeOverr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charts/chart92.xml" ContentType="application/vnd.openxmlformats-officedocument.drawingml.chart+xml"/>
  <Override PartName="/ppt/theme/themeOverride91.xml" ContentType="application/vnd.openxmlformats-officedocument.themeOverride+xml"/>
  <Override PartName="/ppt/drawings/drawing26.xml" ContentType="application/vnd.openxmlformats-officedocument.drawingml.chartshapes+xml"/>
  <Override PartName="/ppt/notesSlides/notesSlide153.xml" ContentType="application/vnd.openxmlformats-officedocument.presentationml.notesSlide+xml"/>
  <Override PartName="/ppt/charts/chart93.xml" ContentType="application/vnd.openxmlformats-officedocument.drawingml.chart+xml"/>
  <Override PartName="/ppt/theme/themeOverride92.xml" ContentType="application/vnd.openxmlformats-officedocument.themeOverride+xml"/>
  <Override PartName="/ppt/notesSlides/notesSlide154.xml" ContentType="application/vnd.openxmlformats-officedocument.presentationml.notesSlide+xml"/>
  <Override PartName="/ppt/charts/chart94.xml" ContentType="application/vnd.openxmlformats-officedocument.drawingml.chart+xml"/>
  <Override PartName="/ppt/theme/themeOverride93.xml" ContentType="application/vnd.openxmlformats-officedocument.themeOverride+xml"/>
  <Override PartName="/ppt/notesSlides/notesSlide155.xml" ContentType="application/vnd.openxmlformats-officedocument.presentationml.notesSlide+xml"/>
  <Override PartName="/ppt/charts/chart95.xml" ContentType="application/vnd.openxmlformats-officedocument.drawingml.chart+xml"/>
  <Override PartName="/ppt/theme/themeOverride94.xml" ContentType="application/vnd.openxmlformats-officedocument.themeOverride+xml"/>
  <Override PartName="/ppt/notesSlides/notesSlide156.xml" ContentType="application/vnd.openxmlformats-officedocument.presentationml.notesSlide+xml"/>
  <Override PartName="/ppt/charts/chart96.xml" ContentType="application/vnd.openxmlformats-officedocument.drawingml.chart+xml"/>
  <Override PartName="/ppt/theme/themeOverride95.xml" ContentType="application/vnd.openxmlformats-officedocument.themeOverride+xml"/>
  <Override PartName="/ppt/notesSlides/notesSlide157.xml" ContentType="application/vnd.openxmlformats-officedocument.presentationml.notesSlide+xml"/>
  <Override PartName="/ppt/charts/chart97.xml" ContentType="application/vnd.openxmlformats-officedocument.drawingml.chart+xml"/>
  <Override PartName="/ppt/theme/themeOverride96.xml" ContentType="application/vnd.openxmlformats-officedocument.themeOverride+xml"/>
  <Override PartName="/ppt/notesSlides/notesSlide158.xml" ContentType="application/vnd.openxmlformats-officedocument.presentationml.notesSlide+xml"/>
  <Override PartName="/ppt/charts/chart98.xml" ContentType="application/vnd.openxmlformats-officedocument.drawingml.chart+xml"/>
  <Override PartName="/ppt/theme/themeOverride97.xml" ContentType="application/vnd.openxmlformats-officedocument.themeOverride+xml"/>
  <Override PartName="/ppt/notesSlides/notesSlide159.xml" ContentType="application/vnd.openxmlformats-officedocument.presentationml.notesSlide+xml"/>
  <Override PartName="/ppt/charts/chart99.xml" ContentType="application/vnd.openxmlformats-officedocument.drawingml.chart+xml"/>
  <Override PartName="/ppt/theme/themeOverride98.xml" ContentType="application/vnd.openxmlformats-officedocument.themeOverride+xml"/>
  <Override PartName="/ppt/notesSlides/notesSlide160.xml" ContentType="application/vnd.openxmlformats-officedocument.presentationml.notesSlide+xml"/>
  <Override PartName="/ppt/charts/chart100.xml" ContentType="application/vnd.openxmlformats-officedocument.drawingml.chart+xml"/>
  <Override PartName="/ppt/theme/themeOverride99.xml" ContentType="application/vnd.openxmlformats-officedocument.themeOverr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charts/chart101.xml" ContentType="application/vnd.openxmlformats-officedocument.drawingml.chart+xml"/>
  <Override PartName="/ppt/theme/themeOverride100.xml" ContentType="application/vnd.openxmlformats-officedocument.themeOverr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charts/chart102.xml" ContentType="application/vnd.openxmlformats-officedocument.drawingml.chart+xml"/>
  <Override PartName="/ppt/theme/themeOverride101.xml" ContentType="application/vnd.openxmlformats-officedocument.themeOverride+xml"/>
  <Override PartName="/ppt/notesSlides/notesSlide165.xml" ContentType="application/vnd.openxmlformats-officedocument.presentationml.notesSlide+xml"/>
  <Override PartName="/ppt/charts/chart103.xml" ContentType="application/vnd.openxmlformats-officedocument.drawingml.chart+xml"/>
  <Override PartName="/ppt/theme/themeOverride102.xml" ContentType="application/vnd.openxmlformats-officedocument.themeOverride+xml"/>
  <Override PartName="/ppt/drawings/drawing27.xml" ContentType="application/vnd.openxmlformats-officedocument.drawingml.chartshapes+xml"/>
  <Override PartName="/ppt/notesSlides/notesSlide166.xml" ContentType="application/vnd.openxmlformats-officedocument.presentationml.notesSlide+xml"/>
  <Override PartName="/ppt/charts/chart104.xml" ContentType="application/vnd.openxmlformats-officedocument.drawingml.chart+xml"/>
  <Override PartName="/ppt/theme/themeOverride103.xml" ContentType="application/vnd.openxmlformats-officedocument.themeOverride+xml"/>
  <Override PartName="/ppt/notesSlides/notesSlide167.xml" ContentType="application/vnd.openxmlformats-officedocument.presentationml.notesSlide+xml"/>
  <Override PartName="/ppt/charts/chart105.xml" ContentType="application/vnd.openxmlformats-officedocument.drawingml.chart+xml"/>
  <Override PartName="/ppt/theme/themeOverride104.xml" ContentType="application/vnd.openxmlformats-officedocument.themeOverride+xml"/>
  <Override PartName="/ppt/notesSlides/notesSlide168.xml" ContentType="application/vnd.openxmlformats-officedocument.presentationml.notesSlide+xml"/>
  <Override PartName="/ppt/charts/chart106.xml" ContentType="application/vnd.openxmlformats-officedocument.drawingml.chart+xml"/>
  <Override PartName="/ppt/theme/themeOverride105.xml" ContentType="application/vnd.openxmlformats-officedocument.themeOverride+xml"/>
  <Override PartName="/ppt/notesSlides/notesSlide169.xml" ContentType="application/vnd.openxmlformats-officedocument.presentationml.notesSlide+xml"/>
  <Override PartName="/ppt/charts/chart107.xml" ContentType="application/vnd.openxmlformats-officedocument.drawingml.chart+xml"/>
  <Override PartName="/ppt/theme/themeOverride106.xml" ContentType="application/vnd.openxmlformats-officedocument.themeOverride+xml"/>
  <Override PartName="/ppt/notesSlides/notesSlide170.xml" ContentType="application/vnd.openxmlformats-officedocument.presentationml.notesSlide+xml"/>
  <Override PartName="/ppt/charts/chart108.xml" ContentType="application/vnd.openxmlformats-officedocument.drawingml.chart+xml"/>
  <Override PartName="/ppt/theme/themeOverride107.xml" ContentType="application/vnd.openxmlformats-officedocument.themeOverride+xml"/>
  <Override PartName="/ppt/notesSlides/notesSlide171.xml" ContentType="application/vnd.openxmlformats-officedocument.presentationml.notesSlide+xml"/>
  <Override PartName="/ppt/charts/chart109.xml" ContentType="application/vnd.openxmlformats-officedocument.drawingml.chart+xml"/>
  <Override PartName="/ppt/theme/themeOverride108.xml" ContentType="application/vnd.openxmlformats-officedocument.themeOverride+xml"/>
  <Override PartName="/ppt/notesSlides/notesSlide172.xml" ContentType="application/vnd.openxmlformats-officedocument.presentationml.notesSlide+xml"/>
  <Override PartName="/ppt/charts/chart110.xml" ContentType="application/vnd.openxmlformats-officedocument.drawingml.chart+xml"/>
  <Override PartName="/ppt/theme/themeOverride109.xml" ContentType="application/vnd.openxmlformats-officedocument.themeOverride+xml"/>
  <Override PartName="/ppt/notesSlides/notesSlide173.xml" ContentType="application/vnd.openxmlformats-officedocument.presentationml.notesSlide+xml"/>
  <Override PartName="/ppt/charts/chart111.xml" ContentType="application/vnd.openxmlformats-officedocument.drawingml.chart+xml"/>
  <Override PartName="/ppt/theme/themeOverride110.xml" ContentType="application/vnd.openxmlformats-officedocument.themeOverride+xml"/>
  <Override PartName="/ppt/notesSlides/notesSlide174.xml" ContentType="application/vnd.openxmlformats-officedocument.presentationml.notesSlide+xml"/>
  <Override PartName="/ppt/charts/chart112.xml" ContentType="application/vnd.openxmlformats-officedocument.drawingml.chart+xml"/>
  <Override PartName="/ppt/theme/themeOverride111.xml" ContentType="application/vnd.openxmlformats-officedocument.themeOverride+xml"/>
  <Override PartName="/ppt/notesSlides/notesSlide175.xml" ContentType="application/vnd.openxmlformats-officedocument.presentationml.notesSlide+xml"/>
  <Override PartName="/ppt/charts/chart113.xml" ContentType="application/vnd.openxmlformats-officedocument.drawingml.chart+xml"/>
  <Override PartName="/ppt/theme/themeOverride112.xml" ContentType="application/vnd.openxmlformats-officedocument.themeOverride+xml"/>
  <Override PartName="/ppt/notesSlides/notesSlide176.xml" ContentType="application/vnd.openxmlformats-officedocument.presentationml.notesSlide+xml"/>
  <Override PartName="/ppt/charts/chart114.xml" ContentType="application/vnd.openxmlformats-officedocument.drawingml.chart+xml"/>
  <Override PartName="/ppt/theme/themeOverride113.xml" ContentType="application/vnd.openxmlformats-officedocument.themeOverride+xml"/>
  <Override PartName="/ppt/notesSlides/notesSlide177.xml" ContentType="application/vnd.openxmlformats-officedocument.presentationml.notesSlide+xml"/>
  <Override PartName="/ppt/charts/chart115.xml" ContentType="application/vnd.openxmlformats-officedocument.drawingml.chart+xml"/>
  <Override PartName="/ppt/theme/themeOverride114.xml" ContentType="application/vnd.openxmlformats-officedocument.themeOverr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charts/chart116.xml" ContentType="application/vnd.openxmlformats-officedocument.drawingml.chart+xml"/>
  <Override PartName="/ppt/theme/themeOverride115.xml" ContentType="application/vnd.openxmlformats-officedocument.themeOverr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charts/chart117.xml" ContentType="application/vnd.openxmlformats-officedocument.drawingml.chart+xml"/>
  <Override PartName="/ppt/theme/themeOverride116.xml" ContentType="application/vnd.openxmlformats-officedocument.themeOverride+xml"/>
  <Override PartName="/ppt/notesSlides/notesSlide182.xml" ContentType="application/vnd.openxmlformats-officedocument.presentationml.notesSlide+xml"/>
  <Override PartName="/ppt/charts/chart118.xml" ContentType="application/vnd.openxmlformats-officedocument.drawingml.chart+xml"/>
  <Override PartName="/ppt/theme/themeOverride117.xml" ContentType="application/vnd.openxmlformats-officedocument.themeOverride+xml"/>
  <Override PartName="/ppt/notesSlides/notesSlide183.xml" ContentType="application/vnd.openxmlformats-officedocument.presentationml.notesSlide+xml"/>
  <Override PartName="/ppt/charts/chart119.xml" ContentType="application/vnd.openxmlformats-officedocument.drawingml.chart+xml"/>
  <Override PartName="/ppt/theme/themeOverride118.xml" ContentType="application/vnd.openxmlformats-officedocument.themeOverr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charts/chart120.xml" ContentType="application/vnd.openxmlformats-officedocument.drawingml.chart+xml"/>
  <Override PartName="/ppt/theme/themeOverride119.xml" ContentType="application/vnd.openxmlformats-officedocument.themeOverride+xml"/>
  <Override PartName="/ppt/notesSlides/notesSlide186.xml" ContentType="application/vnd.openxmlformats-officedocument.presentationml.notesSlide+xml"/>
  <Override PartName="/ppt/charts/chart121.xml" ContentType="application/vnd.openxmlformats-officedocument.drawingml.chart+xml"/>
  <Override PartName="/ppt/theme/themeOverride120.xml" ContentType="application/vnd.openxmlformats-officedocument.themeOverride+xml"/>
  <Override PartName="/ppt/notesSlides/notesSlide187.xml" ContentType="application/vnd.openxmlformats-officedocument.presentationml.notesSlide+xml"/>
  <Override PartName="/ppt/charts/chart122.xml" ContentType="application/vnd.openxmlformats-officedocument.drawingml.chart+xml"/>
  <Override PartName="/ppt/theme/themeOverride121.xml" ContentType="application/vnd.openxmlformats-officedocument.themeOverride+xml"/>
  <Override PartName="/ppt/notesSlides/notesSlide188.xml" ContentType="application/vnd.openxmlformats-officedocument.presentationml.notesSlide+xml"/>
  <Override PartName="/ppt/charts/chart123.xml" ContentType="application/vnd.openxmlformats-officedocument.drawingml.chart+xml"/>
  <Override PartName="/ppt/theme/themeOverride122.xml" ContentType="application/vnd.openxmlformats-officedocument.themeOverride+xml"/>
  <Override PartName="/ppt/notesSlides/notesSlide189.xml" ContentType="application/vnd.openxmlformats-officedocument.presentationml.notesSlide+xml"/>
  <Override PartName="/ppt/charts/chart124.xml" ContentType="application/vnd.openxmlformats-officedocument.drawingml.chart+xml"/>
  <Override PartName="/ppt/theme/themeOverride123.xml" ContentType="application/vnd.openxmlformats-officedocument.themeOverride+xml"/>
  <Override PartName="/ppt/notesSlides/notesSlide190.xml" ContentType="application/vnd.openxmlformats-officedocument.presentationml.notesSlide+xml"/>
  <Override PartName="/ppt/charts/chart125.xml" ContentType="application/vnd.openxmlformats-officedocument.drawingml.chart+xml"/>
  <Override PartName="/ppt/theme/themeOverride124.xml" ContentType="application/vnd.openxmlformats-officedocument.themeOverride+xml"/>
  <Override PartName="/ppt/notesSlides/notesSlide191.xml" ContentType="application/vnd.openxmlformats-officedocument.presentationml.notesSlide+xml"/>
  <Override PartName="/ppt/charts/chart126.xml" ContentType="application/vnd.openxmlformats-officedocument.drawingml.chart+xml"/>
  <Override PartName="/ppt/theme/themeOverride125.xml" ContentType="application/vnd.openxmlformats-officedocument.themeOverr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charts/chart127.xml" ContentType="application/vnd.openxmlformats-officedocument.drawingml.chart+xml"/>
  <Override PartName="/ppt/theme/themeOverride126.xml" ContentType="application/vnd.openxmlformats-officedocument.themeOverr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charts/chart128.xml" ContentType="application/vnd.openxmlformats-officedocument.drawingml.chart+xml"/>
  <Override PartName="/ppt/theme/themeOverride127.xml" ContentType="application/vnd.openxmlformats-officedocument.themeOverride+xml"/>
  <Override PartName="/ppt/notesSlides/notesSlide201.xml" ContentType="application/vnd.openxmlformats-officedocument.presentationml.notesSlide+xml"/>
  <Override PartName="/ppt/charts/chart129.xml" ContentType="application/vnd.openxmlformats-officedocument.drawingml.chart+xml"/>
  <Override PartName="/ppt/theme/themeOverride128.xml" ContentType="application/vnd.openxmlformats-officedocument.themeOverride+xml"/>
  <Override PartName="/ppt/notesSlides/notesSlide202.xml" ContentType="application/vnd.openxmlformats-officedocument.presentationml.notesSlide+xml"/>
  <Override PartName="/ppt/charts/chart130.xml" ContentType="application/vnd.openxmlformats-officedocument.drawingml.chart+xml"/>
  <Override PartName="/ppt/theme/themeOverride129.xml" ContentType="application/vnd.openxmlformats-officedocument.themeOverride+xml"/>
  <Override PartName="/ppt/notesSlides/notesSlide203.xml" ContentType="application/vnd.openxmlformats-officedocument.presentationml.notesSlide+xml"/>
  <Override PartName="/ppt/charts/chart131.xml" ContentType="application/vnd.openxmlformats-officedocument.drawingml.chart+xml"/>
  <Override PartName="/ppt/theme/themeOverride130.xml" ContentType="application/vnd.openxmlformats-officedocument.themeOverride+xml"/>
  <Override PartName="/ppt/notesSlides/notesSlide204.xml" ContentType="application/vnd.openxmlformats-officedocument.presentationml.notesSlide+xml"/>
  <Override PartName="/ppt/charts/chart132.xml" ContentType="application/vnd.openxmlformats-officedocument.drawingml.chart+xml"/>
  <Override PartName="/ppt/theme/themeOverride131.xml" ContentType="application/vnd.openxmlformats-officedocument.themeOverride+xml"/>
  <Override PartName="/ppt/notesSlides/notesSlide205.xml" ContentType="application/vnd.openxmlformats-officedocument.presentationml.notesSlide+xml"/>
  <Override PartName="/ppt/charts/chart133.xml" ContentType="application/vnd.openxmlformats-officedocument.drawingml.chart+xml"/>
  <Override PartName="/ppt/theme/themeOverride132.xml" ContentType="application/vnd.openxmlformats-officedocument.themeOverride+xml"/>
  <Override PartName="/ppt/notesSlides/notesSlide206.xml" ContentType="application/vnd.openxmlformats-officedocument.presentationml.notesSlide+xml"/>
  <Override PartName="/ppt/charts/chart134.xml" ContentType="application/vnd.openxmlformats-officedocument.drawingml.chart+xml"/>
  <Override PartName="/ppt/theme/themeOverride133.xml" ContentType="application/vnd.openxmlformats-officedocument.themeOverride+xml"/>
  <Override PartName="/ppt/notesSlides/notesSlide207.xml" ContentType="application/vnd.openxmlformats-officedocument.presentationml.notesSlide+xml"/>
  <Override PartName="/ppt/charts/chart135.xml" ContentType="application/vnd.openxmlformats-officedocument.drawingml.chart+xml"/>
  <Override PartName="/ppt/theme/themeOverride134.xml" ContentType="application/vnd.openxmlformats-officedocument.themeOverride+xml"/>
  <Override PartName="/ppt/notesSlides/notesSlide208.xml" ContentType="application/vnd.openxmlformats-officedocument.presentationml.notesSlide+xml"/>
  <Override PartName="/ppt/charts/chart136.xml" ContentType="application/vnd.openxmlformats-officedocument.drawingml.chart+xml"/>
  <Override PartName="/ppt/theme/themeOverride135.xml" ContentType="application/vnd.openxmlformats-officedocument.themeOverride+xml"/>
  <Override PartName="/ppt/notesSlides/notesSlide209.xml" ContentType="application/vnd.openxmlformats-officedocument.presentationml.notesSlide+xml"/>
  <Override PartName="/ppt/charts/chart137.xml" ContentType="application/vnd.openxmlformats-officedocument.drawingml.chart+xml"/>
  <Override PartName="/ppt/theme/themeOverride136.xml" ContentType="application/vnd.openxmlformats-officedocument.themeOverride+xml"/>
  <Override PartName="/ppt/notesSlides/notesSlide210.xml" ContentType="application/vnd.openxmlformats-officedocument.presentationml.notesSlide+xml"/>
  <Override PartName="/ppt/charts/chart138.xml" ContentType="application/vnd.openxmlformats-officedocument.drawingml.chart+xml"/>
  <Override PartName="/ppt/theme/themeOverride137.xml" ContentType="application/vnd.openxmlformats-officedocument.themeOverride+xml"/>
  <Override PartName="/ppt/notesSlides/notesSlide211.xml" ContentType="application/vnd.openxmlformats-officedocument.presentationml.notesSlide+xml"/>
  <Override PartName="/ppt/charts/chart139.xml" ContentType="application/vnd.openxmlformats-officedocument.drawingml.chart+xml"/>
  <Override PartName="/ppt/theme/themeOverride138.xml" ContentType="application/vnd.openxmlformats-officedocument.themeOverride+xml"/>
  <Override PartName="/ppt/notesSlides/notesSlide212.xml" ContentType="application/vnd.openxmlformats-officedocument.presentationml.notesSlide+xml"/>
  <Override PartName="/ppt/charts/chart140.xml" ContentType="application/vnd.openxmlformats-officedocument.drawingml.chart+xml"/>
  <Override PartName="/ppt/theme/themeOverride139.xml" ContentType="application/vnd.openxmlformats-officedocument.themeOverr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charts/chart141.xml" ContentType="application/vnd.openxmlformats-officedocument.drawingml.chart+xml"/>
  <Override PartName="/ppt/theme/themeOverride140.xml" ContentType="application/vnd.openxmlformats-officedocument.themeOverride+xml"/>
  <Override PartName="/ppt/drawings/drawing28.xml" ContentType="application/vnd.openxmlformats-officedocument.drawingml.chartshapes+xml"/>
  <Override PartName="/ppt/notesSlides/notesSlide221.xml" ContentType="application/vnd.openxmlformats-officedocument.presentationml.notesSlide+xml"/>
  <Override PartName="/ppt/charts/chart142.xml" ContentType="application/vnd.openxmlformats-officedocument.drawingml.chart+xml"/>
  <Override PartName="/ppt/theme/themeOverride141.xml" ContentType="application/vnd.openxmlformats-officedocument.themeOverride+xml"/>
  <Override PartName="/ppt/drawings/drawing29.xml" ContentType="application/vnd.openxmlformats-officedocument.drawingml.chartshapes+xml"/>
  <Override PartName="/ppt/notesSlides/notesSlide222.xml" ContentType="application/vnd.openxmlformats-officedocument.presentationml.notesSlide+xml"/>
  <Override PartName="/ppt/charts/chart143.xml" ContentType="application/vnd.openxmlformats-officedocument.drawingml.chart+xml"/>
  <Override PartName="/ppt/theme/themeOverride142.xml" ContentType="application/vnd.openxmlformats-officedocument.themeOverride+xml"/>
  <Override PartName="/ppt/drawings/drawing30.xml" ContentType="application/vnd.openxmlformats-officedocument.drawingml.chartshapes+xml"/>
  <Override PartName="/ppt/notesSlides/notesSlide223.xml" ContentType="application/vnd.openxmlformats-officedocument.presentationml.notesSlide+xml"/>
  <Override PartName="/ppt/charts/chart144.xml" ContentType="application/vnd.openxmlformats-officedocument.drawingml.chart+xml"/>
  <Override PartName="/ppt/theme/themeOverride143.xml" ContentType="application/vnd.openxmlformats-officedocument.themeOverride+xml"/>
  <Override PartName="/ppt/notesSlides/notesSlide224.xml" ContentType="application/vnd.openxmlformats-officedocument.presentationml.notesSlide+xml"/>
  <Override PartName="/ppt/charts/chart145.xml" ContentType="application/vnd.openxmlformats-officedocument.drawingml.chart+xml"/>
  <Override PartName="/ppt/theme/themeOverride144.xml" ContentType="application/vnd.openxmlformats-officedocument.themeOverride+xml"/>
  <Override PartName="/ppt/notesSlides/notesSlide225.xml" ContentType="application/vnd.openxmlformats-officedocument.presentationml.notesSlide+xml"/>
  <Override PartName="/ppt/charts/chart146.xml" ContentType="application/vnd.openxmlformats-officedocument.drawingml.chart+xml"/>
  <Override PartName="/ppt/theme/themeOverride145.xml" ContentType="application/vnd.openxmlformats-officedocument.themeOverride+xml"/>
  <Override PartName="/ppt/drawings/drawing31.xml" ContentType="application/vnd.openxmlformats-officedocument.drawingml.chartshapes+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charts/chart147.xml" ContentType="application/vnd.openxmlformats-officedocument.drawingml.chart+xml"/>
  <Override PartName="/ppt/theme/themeOverride146.xml" ContentType="application/vnd.openxmlformats-officedocument.themeOverr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charts/chart148.xml" ContentType="application/vnd.openxmlformats-officedocument.drawingml.chart+xml"/>
  <Override PartName="/ppt/theme/themeOverride147.xml" ContentType="application/vnd.openxmlformats-officedocument.themeOverride+xml"/>
  <Override PartName="/ppt/notesSlides/notesSlide231.xml" ContentType="application/vnd.openxmlformats-officedocument.presentationml.notesSlide+xml"/>
  <Override PartName="/ppt/charts/chart149.xml" ContentType="application/vnd.openxmlformats-officedocument.drawingml.chart+xml"/>
  <Override PartName="/ppt/theme/themeOverride148.xml" ContentType="application/vnd.openxmlformats-officedocument.themeOverr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charts/chart150.xml" ContentType="application/vnd.openxmlformats-officedocument.drawingml.chart+xml"/>
  <Override PartName="/ppt/theme/themeOverride149.xml" ContentType="application/vnd.openxmlformats-officedocument.themeOverride+xml"/>
  <Override PartName="/ppt/notesSlides/notesSlide236.xml" ContentType="application/vnd.openxmlformats-officedocument.presentationml.notesSlide+xml"/>
  <Override PartName="/ppt/charts/chart151.xml" ContentType="application/vnd.openxmlformats-officedocument.drawingml.chart+xml"/>
  <Override PartName="/ppt/theme/themeOverride150.xml" ContentType="application/vnd.openxmlformats-officedocument.themeOverride+xml"/>
  <Override PartName="/ppt/notesSlides/notesSlide237.xml" ContentType="application/vnd.openxmlformats-officedocument.presentationml.notesSlide+xml"/>
  <Override PartName="/ppt/charts/chart152.xml" ContentType="application/vnd.openxmlformats-officedocument.drawingml.chart+xml"/>
  <Override PartName="/ppt/theme/themeOverride151.xml" ContentType="application/vnd.openxmlformats-officedocument.themeOverride+xml"/>
  <Override PartName="/ppt/notesSlides/notesSlide238.xml" ContentType="application/vnd.openxmlformats-officedocument.presentationml.notesSlide+xml"/>
  <Override PartName="/ppt/charts/chart153.xml" ContentType="application/vnd.openxmlformats-officedocument.drawingml.chart+xml"/>
  <Override PartName="/ppt/theme/themeOverride152.xml" ContentType="application/vnd.openxmlformats-officedocument.themeOverride+xml"/>
  <Override PartName="/ppt/notesSlides/notesSlide239.xml" ContentType="application/vnd.openxmlformats-officedocument.presentationml.notesSlide+xml"/>
  <Override PartName="/ppt/charts/chart154.xml" ContentType="application/vnd.openxmlformats-officedocument.drawingml.chart+xml"/>
  <Override PartName="/ppt/theme/themeOverride153.xml" ContentType="application/vnd.openxmlformats-officedocument.themeOverride+xml"/>
  <Override PartName="/ppt/notesSlides/notesSlide240.xml" ContentType="application/vnd.openxmlformats-officedocument.presentationml.notesSlide+xml"/>
  <Override PartName="/ppt/charts/chart155.xml" ContentType="application/vnd.openxmlformats-officedocument.drawingml.chart+xml"/>
  <Override PartName="/ppt/theme/themeOverride154.xml" ContentType="application/vnd.openxmlformats-officedocument.themeOverride+xml"/>
  <Override PartName="/ppt/notesSlides/notesSlide241.xml" ContentType="application/vnd.openxmlformats-officedocument.presentationml.notesSlide+xml"/>
  <Override PartName="/ppt/charts/chart156.xml" ContentType="application/vnd.openxmlformats-officedocument.drawingml.chart+xml"/>
  <Override PartName="/ppt/theme/themeOverride155.xml" ContentType="application/vnd.openxmlformats-officedocument.themeOverride+xml"/>
  <Override PartName="/ppt/notesSlides/notesSlide242.xml" ContentType="application/vnd.openxmlformats-officedocument.presentationml.notesSlide+xml"/>
  <Override PartName="/ppt/charts/chart157.xml" ContentType="application/vnd.openxmlformats-officedocument.drawingml.chart+xml"/>
  <Override PartName="/ppt/theme/themeOverride156.xml" ContentType="application/vnd.openxmlformats-officedocument.themeOverride+xml"/>
  <Override PartName="/ppt/notesSlides/notesSlide243.xml" ContentType="application/vnd.openxmlformats-officedocument.presentationml.notesSlide+xml"/>
  <Override PartName="/ppt/charts/chart158.xml" ContentType="application/vnd.openxmlformats-officedocument.drawingml.chart+xml"/>
  <Override PartName="/ppt/theme/themeOverride157.xml" ContentType="application/vnd.openxmlformats-officedocument.themeOverride+xml"/>
  <Override PartName="/ppt/notesSlides/notesSlide244.xml" ContentType="application/vnd.openxmlformats-officedocument.presentationml.notesSlide+xml"/>
  <Override PartName="/ppt/charts/chart159.xml" ContentType="application/vnd.openxmlformats-officedocument.drawingml.chart+xml"/>
  <Override PartName="/ppt/theme/themeOverride158.xml" ContentType="application/vnd.openxmlformats-officedocument.themeOverride+xml"/>
  <Override PartName="/ppt/notesSlides/notesSlide245.xml" ContentType="application/vnd.openxmlformats-officedocument.presentationml.notesSlide+xml"/>
  <Override PartName="/ppt/charts/chart160.xml" ContentType="application/vnd.openxmlformats-officedocument.drawingml.chart+xml"/>
  <Override PartName="/ppt/theme/themeOverride159.xml" ContentType="application/vnd.openxmlformats-officedocument.themeOverride+xml"/>
  <Override PartName="/ppt/notesSlides/notesSlide246.xml" ContentType="application/vnd.openxmlformats-officedocument.presentationml.notesSlide+xml"/>
  <Override PartName="/ppt/charts/chart161.xml" ContentType="application/vnd.openxmlformats-officedocument.drawingml.chart+xml"/>
  <Override PartName="/ppt/theme/themeOverride160.xml" ContentType="application/vnd.openxmlformats-officedocument.themeOverride+xml"/>
  <Override PartName="/ppt/notesSlides/notesSlide247.xml" ContentType="application/vnd.openxmlformats-officedocument.presentationml.notesSlide+xml"/>
  <Override PartName="/ppt/charts/chart162.xml" ContentType="application/vnd.openxmlformats-officedocument.drawingml.chart+xml"/>
  <Override PartName="/ppt/theme/themeOverride161.xml" ContentType="application/vnd.openxmlformats-officedocument.themeOverr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harts/chart163.xml" ContentType="application/vnd.openxmlformats-officedocument.drawingml.chart+xml"/>
  <Override PartName="/ppt/theme/themeOverride162.xml" ContentType="application/vnd.openxmlformats-officedocument.themeOverride+xml"/>
  <Override PartName="/ppt/notesSlides/notesSlide251.xml" ContentType="application/vnd.openxmlformats-officedocument.presentationml.notesSlide+xml"/>
  <Override PartName="/ppt/charts/chart164.xml" ContentType="application/vnd.openxmlformats-officedocument.drawingml.chart+xml"/>
  <Override PartName="/ppt/theme/themeOverride163.xml" ContentType="application/vnd.openxmlformats-officedocument.themeOverr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1">
  <p:sldMasterIdLst>
    <p:sldMasterId id="2147483648" r:id="rId4"/>
    <p:sldMasterId id="2147483660" r:id="rId5"/>
  </p:sldMasterIdLst>
  <p:notesMasterIdLst>
    <p:notesMasterId r:id="rId278"/>
  </p:notesMasterIdLst>
  <p:handoutMasterIdLst>
    <p:handoutMasterId r:id="rId279"/>
  </p:handoutMasterIdLst>
  <p:sldIdLst>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74" r:id="rId57"/>
    <p:sldId id="315" r:id="rId58"/>
    <p:sldId id="316" r:id="rId59"/>
    <p:sldId id="317" r:id="rId60"/>
    <p:sldId id="318" r:id="rId61"/>
    <p:sldId id="319" r:id="rId62"/>
    <p:sldId id="375"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76" r:id="rId80"/>
    <p:sldId id="336" r:id="rId81"/>
    <p:sldId id="337" r:id="rId82"/>
    <p:sldId id="338" r:id="rId83"/>
    <p:sldId id="339" r:id="rId84"/>
    <p:sldId id="340" r:id="rId85"/>
    <p:sldId id="341" r:id="rId86"/>
    <p:sldId id="342" r:id="rId87"/>
    <p:sldId id="343" r:id="rId88"/>
    <p:sldId id="344" r:id="rId89"/>
    <p:sldId id="345" r:id="rId90"/>
    <p:sldId id="346" r:id="rId91"/>
    <p:sldId id="377"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78" r:id="rId107"/>
    <p:sldId id="361" r:id="rId108"/>
    <p:sldId id="362" r:id="rId109"/>
    <p:sldId id="363" r:id="rId110"/>
    <p:sldId id="379" r:id="rId111"/>
    <p:sldId id="380" r:id="rId112"/>
    <p:sldId id="381" r:id="rId113"/>
    <p:sldId id="395" r:id="rId114"/>
    <p:sldId id="382" r:id="rId115"/>
    <p:sldId id="383" r:id="rId116"/>
    <p:sldId id="384" r:id="rId117"/>
    <p:sldId id="385" r:id="rId118"/>
    <p:sldId id="386" r:id="rId119"/>
    <p:sldId id="387" r:id="rId120"/>
    <p:sldId id="388" r:id="rId121"/>
    <p:sldId id="389" r:id="rId122"/>
    <p:sldId id="390" r:id="rId123"/>
    <p:sldId id="391" r:id="rId124"/>
    <p:sldId id="392" r:id="rId125"/>
    <p:sldId id="393" r:id="rId126"/>
    <p:sldId id="394" r:id="rId127"/>
    <p:sldId id="364" r:id="rId128"/>
    <p:sldId id="365" r:id="rId129"/>
    <p:sldId id="366" r:id="rId130"/>
    <p:sldId id="367" r:id="rId131"/>
    <p:sldId id="368" r:id="rId132"/>
    <p:sldId id="369" r:id="rId133"/>
    <p:sldId id="370" r:id="rId134"/>
    <p:sldId id="371" r:id="rId135"/>
    <p:sldId id="396" r:id="rId136"/>
    <p:sldId id="397" r:id="rId137"/>
    <p:sldId id="398" r:id="rId138"/>
    <p:sldId id="399" r:id="rId139"/>
    <p:sldId id="400" r:id="rId140"/>
    <p:sldId id="401" r:id="rId141"/>
    <p:sldId id="402" r:id="rId142"/>
    <p:sldId id="403" r:id="rId143"/>
    <p:sldId id="404" r:id="rId144"/>
    <p:sldId id="405" r:id="rId145"/>
    <p:sldId id="406" r:id="rId146"/>
    <p:sldId id="407" r:id="rId147"/>
    <p:sldId id="408" r:id="rId148"/>
    <p:sldId id="409" r:id="rId149"/>
    <p:sldId id="410" r:id="rId150"/>
    <p:sldId id="372" r:id="rId151"/>
    <p:sldId id="427" r:id="rId152"/>
    <p:sldId id="373" r:id="rId153"/>
    <p:sldId id="411" r:id="rId154"/>
    <p:sldId id="412" r:id="rId155"/>
    <p:sldId id="413" r:id="rId156"/>
    <p:sldId id="414" r:id="rId157"/>
    <p:sldId id="415" r:id="rId158"/>
    <p:sldId id="416" r:id="rId159"/>
    <p:sldId id="417" r:id="rId160"/>
    <p:sldId id="418" r:id="rId161"/>
    <p:sldId id="419" r:id="rId162"/>
    <p:sldId id="420" r:id="rId163"/>
    <p:sldId id="421" r:id="rId164"/>
    <p:sldId id="422" r:id="rId165"/>
    <p:sldId id="423" r:id="rId166"/>
    <p:sldId id="424" r:id="rId167"/>
    <p:sldId id="425" r:id="rId168"/>
    <p:sldId id="426" r:id="rId169"/>
    <p:sldId id="428" r:id="rId170"/>
    <p:sldId id="429" r:id="rId171"/>
    <p:sldId id="430" r:id="rId172"/>
    <p:sldId id="431" r:id="rId173"/>
    <p:sldId id="432" r:id="rId174"/>
    <p:sldId id="433" r:id="rId175"/>
    <p:sldId id="434" r:id="rId176"/>
    <p:sldId id="435" r:id="rId177"/>
    <p:sldId id="436" r:id="rId178"/>
    <p:sldId id="437" r:id="rId179"/>
    <p:sldId id="438" r:id="rId180"/>
    <p:sldId id="439" r:id="rId181"/>
    <p:sldId id="440" r:id="rId182"/>
    <p:sldId id="441" r:id="rId183"/>
    <p:sldId id="442" r:id="rId184"/>
    <p:sldId id="443" r:id="rId185"/>
    <p:sldId id="446" r:id="rId186"/>
    <p:sldId id="447" r:id="rId187"/>
    <p:sldId id="448" r:id="rId188"/>
    <p:sldId id="449" r:id="rId189"/>
    <p:sldId id="450" r:id="rId190"/>
    <p:sldId id="451" r:id="rId191"/>
    <p:sldId id="452" r:id="rId192"/>
    <p:sldId id="453" r:id="rId193"/>
    <p:sldId id="454" r:id="rId194"/>
    <p:sldId id="455" r:id="rId195"/>
    <p:sldId id="456" r:id="rId196"/>
    <p:sldId id="457" r:id="rId197"/>
    <p:sldId id="458" r:id="rId198"/>
    <p:sldId id="459" r:id="rId199"/>
    <p:sldId id="460" r:id="rId200"/>
    <p:sldId id="444" r:id="rId201"/>
    <p:sldId id="445" r:id="rId202"/>
    <p:sldId id="462" r:id="rId203"/>
    <p:sldId id="461" r:id="rId204"/>
    <p:sldId id="480" r:id="rId205"/>
    <p:sldId id="463" r:id="rId206"/>
    <p:sldId id="464" r:id="rId207"/>
    <p:sldId id="465" r:id="rId208"/>
    <p:sldId id="466" r:id="rId209"/>
    <p:sldId id="467" r:id="rId210"/>
    <p:sldId id="468" r:id="rId211"/>
    <p:sldId id="469" r:id="rId212"/>
    <p:sldId id="470" r:id="rId213"/>
    <p:sldId id="471" r:id="rId214"/>
    <p:sldId id="472" r:id="rId215"/>
    <p:sldId id="473" r:id="rId216"/>
    <p:sldId id="474" r:id="rId217"/>
    <p:sldId id="475" r:id="rId218"/>
    <p:sldId id="476" r:id="rId219"/>
    <p:sldId id="477" r:id="rId220"/>
    <p:sldId id="481" r:id="rId221"/>
    <p:sldId id="478" r:id="rId222"/>
    <p:sldId id="479" r:id="rId223"/>
    <p:sldId id="482" r:id="rId224"/>
    <p:sldId id="483" r:id="rId225"/>
    <p:sldId id="484" r:id="rId226"/>
    <p:sldId id="485" r:id="rId227"/>
    <p:sldId id="486" r:id="rId228"/>
    <p:sldId id="487" r:id="rId229"/>
    <p:sldId id="488" r:id="rId230"/>
    <p:sldId id="489" r:id="rId231"/>
    <p:sldId id="490" r:id="rId232"/>
    <p:sldId id="491" r:id="rId233"/>
    <p:sldId id="492" r:id="rId234"/>
    <p:sldId id="493" r:id="rId235"/>
    <p:sldId id="494" r:id="rId236"/>
    <p:sldId id="495" r:id="rId237"/>
    <p:sldId id="496" r:id="rId238"/>
    <p:sldId id="500" r:id="rId239"/>
    <p:sldId id="497" r:id="rId240"/>
    <p:sldId id="498" r:id="rId241"/>
    <p:sldId id="499" r:id="rId242"/>
    <p:sldId id="501" r:id="rId243"/>
    <p:sldId id="502" r:id="rId244"/>
    <p:sldId id="503" r:id="rId245"/>
    <p:sldId id="504" r:id="rId246"/>
    <p:sldId id="505" r:id="rId247"/>
    <p:sldId id="506" r:id="rId248"/>
    <p:sldId id="507" r:id="rId249"/>
    <p:sldId id="508" r:id="rId250"/>
    <p:sldId id="509" r:id="rId251"/>
    <p:sldId id="510" r:id="rId252"/>
    <p:sldId id="511" r:id="rId253"/>
    <p:sldId id="512" r:id="rId254"/>
    <p:sldId id="513" r:id="rId255"/>
    <p:sldId id="514" r:id="rId256"/>
    <p:sldId id="515" r:id="rId257"/>
    <p:sldId id="516" r:id="rId258"/>
    <p:sldId id="519" r:id="rId259"/>
    <p:sldId id="520" r:id="rId260"/>
    <p:sldId id="521" r:id="rId261"/>
    <p:sldId id="522" r:id="rId262"/>
    <p:sldId id="523" r:id="rId263"/>
    <p:sldId id="524" r:id="rId264"/>
    <p:sldId id="517" r:id="rId265"/>
    <p:sldId id="518" r:id="rId266"/>
    <p:sldId id="525" r:id="rId267"/>
    <p:sldId id="526" r:id="rId268"/>
    <p:sldId id="527" r:id="rId269"/>
    <p:sldId id="528" r:id="rId270"/>
    <p:sldId id="529" r:id="rId271"/>
    <p:sldId id="530" r:id="rId272"/>
    <p:sldId id="531" r:id="rId273"/>
    <p:sldId id="532" r:id="rId274"/>
    <p:sldId id="533" r:id="rId275"/>
    <p:sldId id="534" r:id="rId276"/>
    <p:sldId id="535" r:id="rId2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876"/>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72960" autoAdjust="0"/>
  </p:normalViewPr>
  <p:slideViewPr>
    <p:cSldViewPr>
      <p:cViewPr varScale="1">
        <p:scale>
          <a:sx n="50" d="100"/>
          <a:sy n="50" d="100"/>
        </p:scale>
        <p:origin x="17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408"/>
    </p:cViewPr>
  </p:notesTextViewPr>
  <p:sorterViewPr>
    <p:cViewPr>
      <p:scale>
        <a:sx n="100" d="100"/>
        <a:sy n="100" d="100"/>
      </p:scale>
      <p:origin x="0" y="0"/>
    </p:cViewPr>
  </p:sorterViewPr>
  <p:notesViewPr>
    <p:cSldViewPr>
      <p:cViewPr varScale="1">
        <p:scale>
          <a:sx n="81" d="100"/>
          <a:sy n="81" d="100"/>
        </p:scale>
        <p:origin x="38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59" Type="http://schemas.openxmlformats.org/officeDocument/2006/relationships/slide" Target="slides/slide154.xml"/><Relationship Id="rId170" Type="http://schemas.openxmlformats.org/officeDocument/2006/relationships/slide" Target="slides/slide165.xml"/><Relationship Id="rId191" Type="http://schemas.openxmlformats.org/officeDocument/2006/relationships/slide" Target="slides/slide186.xml"/><Relationship Id="rId205" Type="http://schemas.openxmlformats.org/officeDocument/2006/relationships/slide" Target="slides/slide200.xml"/><Relationship Id="rId226" Type="http://schemas.openxmlformats.org/officeDocument/2006/relationships/slide" Target="slides/slide221.xml"/><Relationship Id="rId247" Type="http://schemas.openxmlformats.org/officeDocument/2006/relationships/slide" Target="slides/slide242.xml"/><Relationship Id="rId107" Type="http://schemas.openxmlformats.org/officeDocument/2006/relationships/slide" Target="slides/slide102.xml"/><Relationship Id="rId268" Type="http://schemas.openxmlformats.org/officeDocument/2006/relationships/slide" Target="slides/slide263.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160" Type="http://schemas.openxmlformats.org/officeDocument/2006/relationships/slide" Target="slides/slide155.xml"/><Relationship Id="rId181" Type="http://schemas.openxmlformats.org/officeDocument/2006/relationships/slide" Target="slides/slide176.xml"/><Relationship Id="rId216" Type="http://schemas.openxmlformats.org/officeDocument/2006/relationships/slide" Target="slides/slide211.xml"/><Relationship Id="rId237" Type="http://schemas.openxmlformats.org/officeDocument/2006/relationships/slide" Target="slides/slide232.xml"/><Relationship Id="rId258" Type="http://schemas.openxmlformats.org/officeDocument/2006/relationships/slide" Target="slides/slide253.xml"/><Relationship Id="rId279" Type="http://schemas.openxmlformats.org/officeDocument/2006/relationships/handoutMaster" Target="handoutMasters/handoutMaster1.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5" Type="http://schemas.openxmlformats.org/officeDocument/2006/relationships/slide" Target="slides/slide80.xml"/><Relationship Id="rId150" Type="http://schemas.openxmlformats.org/officeDocument/2006/relationships/slide" Target="slides/slide145.xml"/><Relationship Id="rId171" Type="http://schemas.openxmlformats.org/officeDocument/2006/relationships/slide" Target="slides/slide166.xml"/><Relationship Id="rId192" Type="http://schemas.openxmlformats.org/officeDocument/2006/relationships/slide" Target="slides/slide187.xml"/><Relationship Id="rId206" Type="http://schemas.openxmlformats.org/officeDocument/2006/relationships/slide" Target="slides/slide201.xml"/><Relationship Id="rId227" Type="http://schemas.openxmlformats.org/officeDocument/2006/relationships/slide" Target="slides/slide222.xml"/><Relationship Id="rId248" Type="http://schemas.openxmlformats.org/officeDocument/2006/relationships/slide" Target="slides/slide243.xml"/><Relationship Id="rId269" Type="http://schemas.openxmlformats.org/officeDocument/2006/relationships/slide" Target="slides/slide264.xml"/><Relationship Id="rId12" Type="http://schemas.openxmlformats.org/officeDocument/2006/relationships/slide" Target="slides/slide7.xml"/><Relationship Id="rId33" Type="http://schemas.openxmlformats.org/officeDocument/2006/relationships/slide" Target="slides/slide28.xml"/><Relationship Id="rId108" Type="http://schemas.openxmlformats.org/officeDocument/2006/relationships/slide" Target="slides/slide103.xml"/><Relationship Id="rId129" Type="http://schemas.openxmlformats.org/officeDocument/2006/relationships/slide" Target="slides/slide124.xml"/><Relationship Id="rId280" Type="http://schemas.openxmlformats.org/officeDocument/2006/relationships/presProps" Target="presProps.xml"/><Relationship Id="rId54" Type="http://schemas.openxmlformats.org/officeDocument/2006/relationships/slide" Target="slides/slide49.xml"/><Relationship Id="rId75" Type="http://schemas.openxmlformats.org/officeDocument/2006/relationships/slide" Target="slides/slide70.xml"/><Relationship Id="rId96" Type="http://schemas.openxmlformats.org/officeDocument/2006/relationships/slide" Target="slides/slide91.xml"/><Relationship Id="rId140" Type="http://schemas.openxmlformats.org/officeDocument/2006/relationships/slide" Target="slides/slide135.xml"/><Relationship Id="rId161" Type="http://schemas.openxmlformats.org/officeDocument/2006/relationships/slide" Target="slides/slide156.xml"/><Relationship Id="rId182" Type="http://schemas.openxmlformats.org/officeDocument/2006/relationships/slide" Target="slides/slide177.xml"/><Relationship Id="rId217" Type="http://schemas.openxmlformats.org/officeDocument/2006/relationships/slide" Target="slides/slide212.xml"/><Relationship Id="rId6" Type="http://schemas.openxmlformats.org/officeDocument/2006/relationships/slide" Target="slides/slide1.xml"/><Relationship Id="rId238" Type="http://schemas.openxmlformats.org/officeDocument/2006/relationships/slide" Target="slides/slide233.xml"/><Relationship Id="rId259" Type="http://schemas.openxmlformats.org/officeDocument/2006/relationships/slide" Target="slides/slide254.xml"/><Relationship Id="rId23" Type="http://schemas.openxmlformats.org/officeDocument/2006/relationships/slide" Target="slides/slide18.xml"/><Relationship Id="rId119" Type="http://schemas.openxmlformats.org/officeDocument/2006/relationships/slide" Target="slides/slide114.xml"/><Relationship Id="rId270" Type="http://schemas.openxmlformats.org/officeDocument/2006/relationships/slide" Target="slides/slide265.xml"/><Relationship Id="rId44" Type="http://schemas.openxmlformats.org/officeDocument/2006/relationships/slide" Target="slides/slide39.xml"/><Relationship Id="rId65" Type="http://schemas.openxmlformats.org/officeDocument/2006/relationships/slide" Target="slides/slide60.xml"/><Relationship Id="rId86" Type="http://schemas.openxmlformats.org/officeDocument/2006/relationships/slide" Target="slides/slide81.xml"/><Relationship Id="rId130" Type="http://schemas.openxmlformats.org/officeDocument/2006/relationships/slide" Target="slides/slide125.xml"/><Relationship Id="rId151" Type="http://schemas.openxmlformats.org/officeDocument/2006/relationships/slide" Target="slides/slide146.xml"/><Relationship Id="rId172" Type="http://schemas.openxmlformats.org/officeDocument/2006/relationships/slide" Target="slides/slide167.xml"/><Relationship Id="rId193" Type="http://schemas.openxmlformats.org/officeDocument/2006/relationships/slide" Target="slides/slide188.xml"/><Relationship Id="rId207" Type="http://schemas.openxmlformats.org/officeDocument/2006/relationships/slide" Target="slides/slide202.xml"/><Relationship Id="rId228" Type="http://schemas.openxmlformats.org/officeDocument/2006/relationships/slide" Target="slides/slide223.xml"/><Relationship Id="rId249" Type="http://schemas.openxmlformats.org/officeDocument/2006/relationships/slide" Target="slides/slide24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260" Type="http://schemas.openxmlformats.org/officeDocument/2006/relationships/slide" Target="slides/slide255.xml"/><Relationship Id="rId265" Type="http://schemas.openxmlformats.org/officeDocument/2006/relationships/slide" Target="slides/slide260.xml"/><Relationship Id="rId281" Type="http://schemas.openxmlformats.org/officeDocument/2006/relationships/viewProps" Target="viewProp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167" Type="http://schemas.openxmlformats.org/officeDocument/2006/relationships/slide" Target="slides/slide162.xml"/><Relationship Id="rId188" Type="http://schemas.openxmlformats.org/officeDocument/2006/relationships/slide" Target="slides/slide183.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162" Type="http://schemas.openxmlformats.org/officeDocument/2006/relationships/slide" Target="slides/slide157.xml"/><Relationship Id="rId183" Type="http://schemas.openxmlformats.org/officeDocument/2006/relationships/slide" Target="slides/slide178.xml"/><Relationship Id="rId213" Type="http://schemas.openxmlformats.org/officeDocument/2006/relationships/slide" Target="slides/slide208.xml"/><Relationship Id="rId218" Type="http://schemas.openxmlformats.org/officeDocument/2006/relationships/slide" Target="slides/slide213.xml"/><Relationship Id="rId234" Type="http://schemas.openxmlformats.org/officeDocument/2006/relationships/slide" Target="slides/slide229.xml"/><Relationship Id="rId239" Type="http://schemas.openxmlformats.org/officeDocument/2006/relationships/slide" Target="slides/slide234.xml"/><Relationship Id="rId2" Type="http://schemas.openxmlformats.org/officeDocument/2006/relationships/customXml" Target="../customXml/item2.xml"/><Relationship Id="rId29" Type="http://schemas.openxmlformats.org/officeDocument/2006/relationships/slide" Target="slides/slide24.xml"/><Relationship Id="rId250" Type="http://schemas.openxmlformats.org/officeDocument/2006/relationships/slide" Target="slides/slide245.xml"/><Relationship Id="rId255" Type="http://schemas.openxmlformats.org/officeDocument/2006/relationships/slide" Target="slides/slide250.xml"/><Relationship Id="rId271" Type="http://schemas.openxmlformats.org/officeDocument/2006/relationships/slide" Target="slides/slide266.xml"/><Relationship Id="rId276" Type="http://schemas.openxmlformats.org/officeDocument/2006/relationships/slide" Target="slides/slide271.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slide" Target="slides/slide152.xml"/><Relationship Id="rId178" Type="http://schemas.openxmlformats.org/officeDocument/2006/relationships/slide" Target="slides/slide173.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slide" Target="slides/slide147.xml"/><Relationship Id="rId173" Type="http://schemas.openxmlformats.org/officeDocument/2006/relationships/slide" Target="slides/slide168.xml"/><Relationship Id="rId194" Type="http://schemas.openxmlformats.org/officeDocument/2006/relationships/slide" Target="slides/slide189.xml"/><Relationship Id="rId199" Type="http://schemas.openxmlformats.org/officeDocument/2006/relationships/slide" Target="slides/slide194.xml"/><Relationship Id="rId203" Type="http://schemas.openxmlformats.org/officeDocument/2006/relationships/slide" Target="slides/slide198.xml"/><Relationship Id="rId208" Type="http://schemas.openxmlformats.org/officeDocument/2006/relationships/slide" Target="slides/slide203.xml"/><Relationship Id="rId229" Type="http://schemas.openxmlformats.org/officeDocument/2006/relationships/slide" Target="slides/slide224.xml"/><Relationship Id="rId19" Type="http://schemas.openxmlformats.org/officeDocument/2006/relationships/slide" Target="slides/slide14.xml"/><Relationship Id="rId224" Type="http://schemas.openxmlformats.org/officeDocument/2006/relationships/slide" Target="slides/slide219.xml"/><Relationship Id="rId240" Type="http://schemas.openxmlformats.org/officeDocument/2006/relationships/slide" Target="slides/slide235.xml"/><Relationship Id="rId245" Type="http://schemas.openxmlformats.org/officeDocument/2006/relationships/slide" Target="slides/slide240.xml"/><Relationship Id="rId261" Type="http://schemas.openxmlformats.org/officeDocument/2006/relationships/slide" Target="slides/slide256.xml"/><Relationship Id="rId266" Type="http://schemas.openxmlformats.org/officeDocument/2006/relationships/slide" Target="slides/slide261.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168" Type="http://schemas.openxmlformats.org/officeDocument/2006/relationships/slide" Target="slides/slide163.xml"/><Relationship Id="rId282"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163" Type="http://schemas.openxmlformats.org/officeDocument/2006/relationships/slide" Target="slides/slide158.xml"/><Relationship Id="rId184" Type="http://schemas.openxmlformats.org/officeDocument/2006/relationships/slide" Target="slides/slide179.xml"/><Relationship Id="rId189" Type="http://schemas.openxmlformats.org/officeDocument/2006/relationships/slide" Target="slides/slide184.xml"/><Relationship Id="rId219" Type="http://schemas.openxmlformats.org/officeDocument/2006/relationships/slide" Target="slides/slide214.xml"/><Relationship Id="rId3" Type="http://schemas.openxmlformats.org/officeDocument/2006/relationships/customXml" Target="../customXml/item3.xml"/><Relationship Id="rId214" Type="http://schemas.openxmlformats.org/officeDocument/2006/relationships/slide" Target="slides/slide209.xml"/><Relationship Id="rId230" Type="http://schemas.openxmlformats.org/officeDocument/2006/relationships/slide" Target="slides/slide225.xml"/><Relationship Id="rId235" Type="http://schemas.openxmlformats.org/officeDocument/2006/relationships/slide" Target="slides/slide230.xml"/><Relationship Id="rId251" Type="http://schemas.openxmlformats.org/officeDocument/2006/relationships/slide" Target="slides/slide246.xml"/><Relationship Id="rId256" Type="http://schemas.openxmlformats.org/officeDocument/2006/relationships/slide" Target="slides/slide251.xml"/><Relationship Id="rId277" Type="http://schemas.openxmlformats.org/officeDocument/2006/relationships/slide" Target="slides/slide27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openxmlformats.org/officeDocument/2006/relationships/slide" Target="slides/slide153.xml"/><Relationship Id="rId272" Type="http://schemas.openxmlformats.org/officeDocument/2006/relationships/slide" Target="slides/slide267.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slide" Target="slides/slide148.xml"/><Relationship Id="rId174" Type="http://schemas.openxmlformats.org/officeDocument/2006/relationships/slide" Target="slides/slide169.xml"/><Relationship Id="rId179" Type="http://schemas.openxmlformats.org/officeDocument/2006/relationships/slide" Target="slides/slide174.xml"/><Relationship Id="rId195" Type="http://schemas.openxmlformats.org/officeDocument/2006/relationships/slide" Target="slides/slide190.xml"/><Relationship Id="rId209" Type="http://schemas.openxmlformats.org/officeDocument/2006/relationships/slide" Target="slides/slide204.xml"/><Relationship Id="rId190" Type="http://schemas.openxmlformats.org/officeDocument/2006/relationships/slide" Target="slides/slide185.xml"/><Relationship Id="rId204" Type="http://schemas.openxmlformats.org/officeDocument/2006/relationships/slide" Target="slides/slide199.xml"/><Relationship Id="rId220" Type="http://schemas.openxmlformats.org/officeDocument/2006/relationships/slide" Target="slides/slide215.xml"/><Relationship Id="rId225" Type="http://schemas.openxmlformats.org/officeDocument/2006/relationships/slide" Target="slides/slide220.xml"/><Relationship Id="rId241" Type="http://schemas.openxmlformats.org/officeDocument/2006/relationships/slide" Target="slides/slide236.xml"/><Relationship Id="rId246" Type="http://schemas.openxmlformats.org/officeDocument/2006/relationships/slide" Target="slides/slide241.xml"/><Relationship Id="rId267" Type="http://schemas.openxmlformats.org/officeDocument/2006/relationships/slide" Target="slides/slide262.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262" Type="http://schemas.openxmlformats.org/officeDocument/2006/relationships/slide" Target="slides/slide257.xml"/><Relationship Id="rId283"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164" Type="http://schemas.openxmlformats.org/officeDocument/2006/relationships/slide" Target="slides/slide159.xml"/><Relationship Id="rId169" Type="http://schemas.openxmlformats.org/officeDocument/2006/relationships/slide" Target="slides/slide164.xml"/><Relationship Id="rId185" Type="http://schemas.openxmlformats.org/officeDocument/2006/relationships/slide" Target="slides/slide180.xml"/><Relationship Id="rId4" Type="http://schemas.openxmlformats.org/officeDocument/2006/relationships/slideMaster" Target="slideMasters/slideMaster1.xml"/><Relationship Id="rId9" Type="http://schemas.openxmlformats.org/officeDocument/2006/relationships/slide" Target="slides/slide4.xml"/><Relationship Id="rId180" Type="http://schemas.openxmlformats.org/officeDocument/2006/relationships/slide" Target="slides/slide175.xml"/><Relationship Id="rId210" Type="http://schemas.openxmlformats.org/officeDocument/2006/relationships/slide" Target="slides/slide205.xml"/><Relationship Id="rId215" Type="http://schemas.openxmlformats.org/officeDocument/2006/relationships/slide" Target="slides/slide210.xml"/><Relationship Id="rId236" Type="http://schemas.openxmlformats.org/officeDocument/2006/relationships/slide" Target="slides/slide231.xml"/><Relationship Id="rId257" Type="http://schemas.openxmlformats.org/officeDocument/2006/relationships/slide" Target="slides/slide252.xml"/><Relationship Id="rId278" Type="http://schemas.openxmlformats.org/officeDocument/2006/relationships/notesMaster" Target="notesMasters/notesMaster1.xml"/><Relationship Id="rId26" Type="http://schemas.openxmlformats.org/officeDocument/2006/relationships/slide" Target="slides/slide21.xml"/><Relationship Id="rId231" Type="http://schemas.openxmlformats.org/officeDocument/2006/relationships/slide" Target="slides/slide226.xml"/><Relationship Id="rId252" Type="http://schemas.openxmlformats.org/officeDocument/2006/relationships/slide" Target="slides/slide247.xml"/><Relationship Id="rId273" Type="http://schemas.openxmlformats.org/officeDocument/2006/relationships/slide" Target="slides/slide268.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slide" Target="slides/slide149.xml"/><Relationship Id="rId175" Type="http://schemas.openxmlformats.org/officeDocument/2006/relationships/slide" Target="slides/slide170.xml"/><Relationship Id="rId196" Type="http://schemas.openxmlformats.org/officeDocument/2006/relationships/slide" Target="slides/slide191.xml"/><Relationship Id="rId200" Type="http://schemas.openxmlformats.org/officeDocument/2006/relationships/slide" Target="slides/slide195.xml"/><Relationship Id="rId16" Type="http://schemas.openxmlformats.org/officeDocument/2006/relationships/slide" Target="slides/slide11.xml"/><Relationship Id="rId221" Type="http://schemas.openxmlformats.org/officeDocument/2006/relationships/slide" Target="slides/slide216.xml"/><Relationship Id="rId242" Type="http://schemas.openxmlformats.org/officeDocument/2006/relationships/slide" Target="slides/slide237.xml"/><Relationship Id="rId263" Type="http://schemas.openxmlformats.org/officeDocument/2006/relationships/slide" Target="slides/slide258.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165" Type="http://schemas.openxmlformats.org/officeDocument/2006/relationships/slide" Target="slides/slide160.xml"/><Relationship Id="rId186" Type="http://schemas.openxmlformats.org/officeDocument/2006/relationships/slide" Target="slides/slide181.xml"/><Relationship Id="rId211" Type="http://schemas.openxmlformats.org/officeDocument/2006/relationships/slide" Target="slides/slide206.xml"/><Relationship Id="rId232" Type="http://schemas.openxmlformats.org/officeDocument/2006/relationships/slide" Target="slides/slide227.xml"/><Relationship Id="rId253" Type="http://schemas.openxmlformats.org/officeDocument/2006/relationships/slide" Target="slides/slide248.xml"/><Relationship Id="rId274" Type="http://schemas.openxmlformats.org/officeDocument/2006/relationships/slide" Target="slides/slide269.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 Id="rId80" Type="http://schemas.openxmlformats.org/officeDocument/2006/relationships/slide" Target="slides/slide75.xml"/><Relationship Id="rId155" Type="http://schemas.openxmlformats.org/officeDocument/2006/relationships/slide" Target="slides/slide150.xml"/><Relationship Id="rId176" Type="http://schemas.openxmlformats.org/officeDocument/2006/relationships/slide" Target="slides/slide171.xml"/><Relationship Id="rId197" Type="http://schemas.openxmlformats.org/officeDocument/2006/relationships/slide" Target="slides/slide192.xml"/><Relationship Id="rId201" Type="http://schemas.openxmlformats.org/officeDocument/2006/relationships/slide" Target="slides/slide196.xml"/><Relationship Id="rId222" Type="http://schemas.openxmlformats.org/officeDocument/2006/relationships/slide" Target="slides/slide217.xml"/><Relationship Id="rId243" Type="http://schemas.openxmlformats.org/officeDocument/2006/relationships/slide" Target="slides/slide238.xml"/><Relationship Id="rId264" Type="http://schemas.openxmlformats.org/officeDocument/2006/relationships/slide" Target="slides/slide259.xml"/><Relationship Id="rId17" Type="http://schemas.openxmlformats.org/officeDocument/2006/relationships/slide" Target="slides/slide12.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24" Type="http://schemas.openxmlformats.org/officeDocument/2006/relationships/slide" Target="slides/slide119.xml"/><Relationship Id="rId70" Type="http://schemas.openxmlformats.org/officeDocument/2006/relationships/slide" Target="slides/slide65.xml"/><Relationship Id="rId91" Type="http://schemas.openxmlformats.org/officeDocument/2006/relationships/slide" Target="slides/slide86.xml"/><Relationship Id="rId145" Type="http://schemas.openxmlformats.org/officeDocument/2006/relationships/slide" Target="slides/slide140.xml"/><Relationship Id="rId166" Type="http://schemas.openxmlformats.org/officeDocument/2006/relationships/slide" Target="slides/slide161.xml"/><Relationship Id="rId187" Type="http://schemas.openxmlformats.org/officeDocument/2006/relationships/slide" Target="slides/slide182.xml"/><Relationship Id="rId1" Type="http://schemas.openxmlformats.org/officeDocument/2006/relationships/customXml" Target="../customXml/item1.xml"/><Relationship Id="rId212" Type="http://schemas.openxmlformats.org/officeDocument/2006/relationships/slide" Target="slides/slide207.xml"/><Relationship Id="rId233" Type="http://schemas.openxmlformats.org/officeDocument/2006/relationships/slide" Target="slides/slide228.xml"/><Relationship Id="rId254" Type="http://schemas.openxmlformats.org/officeDocument/2006/relationships/slide" Target="slides/slide249.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275" Type="http://schemas.openxmlformats.org/officeDocument/2006/relationships/slide" Target="slides/slide270.xml"/><Relationship Id="rId60" Type="http://schemas.openxmlformats.org/officeDocument/2006/relationships/slide" Target="slides/slide55.xml"/><Relationship Id="rId81" Type="http://schemas.openxmlformats.org/officeDocument/2006/relationships/slide" Target="slides/slide76.xml"/><Relationship Id="rId135" Type="http://schemas.openxmlformats.org/officeDocument/2006/relationships/slide" Target="slides/slide130.xml"/><Relationship Id="rId156" Type="http://schemas.openxmlformats.org/officeDocument/2006/relationships/slide" Target="slides/slide151.xml"/><Relationship Id="rId177" Type="http://schemas.openxmlformats.org/officeDocument/2006/relationships/slide" Target="slides/slide172.xml"/><Relationship Id="rId198" Type="http://schemas.openxmlformats.org/officeDocument/2006/relationships/slide" Target="slides/slide193.xml"/><Relationship Id="rId202" Type="http://schemas.openxmlformats.org/officeDocument/2006/relationships/slide" Target="slides/slide197.xml"/><Relationship Id="rId223" Type="http://schemas.openxmlformats.org/officeDocument/2006/relationships/slide" Target="slides/slide218.xml"/><Relationship Id="rId244" Type="http://schemas.openxmlformats.org/officeDocument/2006/relationships/slide" Target="slides/slide2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00.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themeOverride" Target="../theme/themeOverride9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themeOverride" Target="../theme/themeOverride100.xml"/></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themeOverride" Target="../theme/themeOverride101.xml"/></Relationships>
</file>

<file path=ppt/charts/_rels/chart103.xml.rels><?xml version="1.0" encoding="UTF-8" standalone="yes"?>
<Relationships xmlns="http://schemas.openxmlformats.org/package/2006/relationships"><Relationship Id="rId3" Type="http://schemas.openxmlformats.org/officeDocument/2006/relationships/chartUserShapes" Target="../drawings/drawing27.xml"/><Relationship Id="rId2" Type="http://schemas.openxmlformats.org/officeDocument/2006/relationships/package" Target="../embeddings/Microsoft_Excel_Worksheet99.xlsx"/><Relationship Id="rId1" Type="http://schemas.openxmlformats.org/officeDocument/2006/relationships/themeOverride" Target="../theme/themeOverride102.xml"/></Relationships>
</file>

<file path=ppt/charts/_rels/chart104.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themeOverride" Target="../theme/themeOverride103.xml"/></Relationships>
</file>

<file path=ppt/charts/_rels/chart105.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104.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themeOverride" Target="../theme/themeOverride105.xml"/></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3.xlsx"/><Relationship Id="rId1" Type="http://schemas.openxmlformats.org/officeDocument/2006/relationships/themeOverride" Target="../theme/themeOverride106.xml"/></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4.xlsx"/><Relationship Id="rId1" Type="http://schemas.openxmlformats.org/officeDocument/2006/relationships/themeOverride" Target="../theme/themeOverride107.xml"/></Relationships>
</file>

<file path=ppt/charts/_rels/chart109.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themeOverride" Target="../theme/themeOverride10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0.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109.xml"/></Relationships>
</file>

<file path=ppt/charts/_rels/chart111.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themeOverride" Target="../theme/themeOverride110.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111.xml"/></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09.xlsx"/><Relationship Id="rId1" Type="http://schemas.openxmlformats.org/officeDocument/2006/relationships/themeOverride" Target="../theme/themeOverride112.xml"/></Relationships>
</file>

<file path=ppt/charts/_rels/chart114.xml.rels><?xml version="1.0" encoding="UTF-8" standalone="yes"?>
<Relationships xmlns="http://schemas.openxmlformats.org/package/2006/relationships"><Relationship Id="rId2" Type="http://schemas.openxmlformats.org/officeDocument/2006/relationships/package" Target="../embeddings/Microsoft_Excel_Worksheet110.xlsx"/><Relationship Id="rId1" Type="http://schemas.openxmlformats.org/officeDocument/2006/relationships/themeOverride" Target="../theme/themeOverride113.xml"/></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themeOverride" Target="../theme/themeOverride114.xml"/></Relationships>
</file>

<file path=ppt/charts/_rels/chart116.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themeOverride" Target="../theme/themeOverride115.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116.xml"/></Relationships>
</file>

<file path=ppt/charts/_rels/chart118.xml.rels><?xml version="1.0" encoding="UTF-8" standalone="yes"?>
<Relationships xmlns="http://schemas.openxmlformats.org/package/2006/relationships"><Relationship Id="rId2" Type="http://schemas.openxmlformats.org/officeDocument/2006/relationships/package" Target="../embeddings/Microsoft_Excel_Worksheet114.xlsx"/><Relationship Id="rId1" Type="http://schemas.openxmlformats.org/officeDocument/2006/relationships/themeOverride" Target="../theme/themeOverride117.xml"/></Relationships>
</file>

<file path=ppt/charts/_rels/chart119.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11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themeOverride" Target="../theme/themeOverride119.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17.xlsx"/><Relationship Id="rId1" Type="http://schemas.openxmlformats.org/officeDocument/2006/relationships/themeOverride" Target="../theme/themeOverride120.xml"/></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18.xlsx"/><Relationship Id="rId1" Type="http://schemas.openxmlformats.org/officeDocument/2006/relationships/themeOverride" Target="../theme/themeOverride121.xml"/></Relationships>
</file>

<file path=ppt/charts/_rels/chart123.xml.rels><?xml version="1.0" encoding="UTF-8" standalone="yes"?>
<Relationships xmlns="http://schemas.openxmlformats.org/package/2006/relationships"><Relationship Id="rId2" Type="http://schemas.openxmlformats.org/officeDocument/2006/relationships/package" Target="../embeddings/Microsoft_Excel_Worksheet119.xlsx"/><Relationship Id="rId1" Type="http://schemas.openxmlformats.org/officeDocument/2006/relationships/themeOverride" Target="../theme/themeOverride122.xml"/></Relationships>
</file>

<file path=ppt/charts/_rels/chart124.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themeOverride" Target="../theme/themeOverride123.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1.xlsx"/><Relationship Id="rId1" Type="http://schemas.openxmlformats.org/officeDocument/2006/relationships/themeOverride" Target="../theme/themeOverride124.xml"/></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125.xml"/></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3.xlsx"/><Relationship Id="rId1" Type="http://schemas.openxmlformats.org/officeDocument/2006/relationships/themeOverride" Target="../theme/themeOverride126.xml"/></Relationships>
</file>

<file path=ppt/charts/_rels/chart128.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themeOverride" Target="../theme/themeOverride127.xml"/></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themeOverride" Target="../theme/themeOverride128.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0.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themeOverride" Target="../theme/themeOverride129.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130.xml"/></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28.xlsx"/><Relationship Id="rId1" Type="http://schemas.openxmlformats.org/officeDocument/2006/relationships/themeOverride" Target="../theme/themeOverride131.xml"/></Relationships>
</file>

<file path=ppt/charts/_rels/chart133.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themeOverride" Target="../theme/themeOverride132.xml"/></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themeOverride" Target="../theme/themeOverride133.xml"/></Relationships>
</file>

<file path=ppt/charts/_rels/chart135.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themeOverride" Target="../theme/themeOverride134.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2.xlsx"/><Relationship Id="rId1" Type="http://schemas.openxmlformats.org/officeDocument/2006/relationships/themeOverride" Target="../theme/themeOverride135.xml"/></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3.xlsx"/><Relationship Id="rId1" Type="http://schemas.openxmlformats.org/officeDocument/2006/relationships/themeOverride" Target="../theme/themeOverride136.xml"/></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themeOverride" Target="../theme/themeOverride137.xml"/></Relationships>
</file>

<file path=ppt/charts/_rels/chart139.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themeOverride" Target="../theme/themeOverride138.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0.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themeOverride" Target="../theme/themeOverride139.xml"/></Relationships>
</file>

<file path=ppt/charts/_rels/chart141.xml.rels><?xml version="1.0" encoding="UTF-8" standalone="yes"?>
<Relationships xmlns="http://schemas.openxmlformats.org/package/2006/relationships"><Relationship Id="rId3" Type="http://schemas.openxmlformats.org/officeDocument/2006/relationships/chartUserShapes" Target="../drawings/drawing28.xml"/><Relationship Id="rId2" Type="http://schemas.openxmlformats.org/officeDocument/2006/relationships/package" Target="../embeddings/Microsoft_Excel_Worksheet137.xlsx"/><Relationship Id="rId1" Type="http://schemas.openxmlformats.org/officeDocument/2006/relationships/themeOverride" Target="../theme/themeOverride140.xml"/></Relationships>
</file>

<file path=ppt/charts/_rels/chart142.xml.rels><?xml version="1.0" encoding="UTF-8" standalone="yes"?>
<Relationships xmlns="http://schemas.openxmlformats.org/package/2006/relationships"><Relationship Id="rId3" Type="http://schemas.openxmlformats.org/officeDocument/2006/relationships/chartUserShapes" Target="../drawings/drawing29.xml"/><Relationship Id="rId2" Type="http://schemas.openxmlformats.org/officeDocument/2006/relationships/package" Target="../embeddings/Microsoft_Excel_Worksheet138.xlsx"/><Relationship Id="rId1" Type="http://schemas.openxmlformats.org/officeDocument/2006/relationships/themeOverride" Target="../theme/themeOverride141.xml"/></Relationships>
</file>

<file path=ppt/charts/_rels/chart143.xml.rels><?xml version="1.0" encoding="UTF-8" standalone="yes"?>
<Relationships xmlns="http://schemas.openxmlformats.org/package/2006/relationships"><Relationship Id="rId3" Type="http://schemas.openxmlformats.org/officeDocument/2006/relationships/chartUserShapes" Target="../drawings/drawing30.xml"/><Relationship Id="rId2" Type="http://schemas.openxmlformats.org/officeDocument/2006/relationships/package" Target="../embeddings/Microsoft_Excel_Worksheet139.xlsx"/><Relationship Id="rId1" Type="http://schemas.openxmlformats.org/officeDocument/2006/relationships/themeOverride" Target="../theme/themeOverride142.xml"/></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0.xlsx"/><Relationship Id="rId1" Type="http://schemas.openxmlformats.org/officeDocument/2006/relationships/themeOverride" Target="../theme/themeOverride143.xml"/></Relationships>
</file>

<file path=ppt/charts/_rels/chart145.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themeOverride" Target="../theme/themeOverride144.xml"/></Relationships>
</file>

<file path=ppt/charts/_rels/chart146.xml.rels><?xml version="1.0" encoding="UTF-8" standalone="yes"?>
<Relationships xmlns="http://schemas.openxmlformats.org/package/2006/relationships"><Relationship Id="rId3" Type="http://schemas.openxmlformats.org/officeDocument/2006/relationships/chartUserShapes" Target="../drawings/drawing31.xml"/><Relationship Id="rId2" Type="http://schemas.openxmlformats.org/officeDocument/2006/relationships/package" Target="../embeddings/Microsoft_Excel_Worksheet142.xlsx"/><Relationship Id="rId1" Type="http://schemas.openxmlformats.org/officeDocument/2006/relationships/themeOverride" Target="../theme/themeOverride145.xml"/></Relationships>
</file>

<file path=ppt/charts/_rels/chart147.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themeOverride" Target="../theme/themeOverride14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4.xlsx"/><Relationship Id="rId1" Type="http://schemas.openxmlformats.org/officeDocument/2006/relationships/themeOverride" Target="../theme/themeOverride147.xml"/></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5.xlsx"/><Relationship Id="rId1" Type="http://schemas.openxmlformats.org/officeDocument/2006/relationships/themeOverride" Target="../theme/themeOverride14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149.xml"/></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themeOverride" Target="../theme/themeOverride150.xml"/></Relationships>
</file>

<file path=ppt/charts/_rels/chart152.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151.xml"/></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themeOverride" Target="../theme/themeOverride152.xml"/></Relationships>
</file>

<file path=ppt/charts/_rels/chart154.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themeOverride" Target="../theme/themeOverride153.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1.xlsx"/><Relationship Id="rId1" Type="http://schemas.openxmlformats.org/officeDocument/2006/relationships/themeOverride" Target="../theme/themeOverride154.xml"/></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2.xlsx"/><Relationship Id="rId1" Type="http://schemas.openxmlformats.org/officeDocument/2006/relationships/themeOverride" Target="../theme/themeOverride155.xml"/></Relationships>
</file>

<file path=ppt/charts/_rels/chart157.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themeOverride" Target="../theme/themeOverride156.xml"/></Relationships>
</file>

<file path=ppt/charts/_rels/chart158.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themeOverride" Target="../theme/themeOverride157.xml"/></Relationships>
</file>

<file path=ppt/charts/_rels/chart159.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themeOverride" Target="../theme/themeOverride15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Excel_Worksheet156.xlsx"/><Relationship Id="rId1" Type="http://schemas.openxmlformats.org/officeDocument/2006/relationships/themeOverride" Target="../theme/themeOverride159.xml"/></Relationships>
</file>

<file path=ppt/charts/_rels/chart161.xml.rels><?xml version="1.0" encoding="UTF-8" standalone="yes"?>
<Relationships xmlns="http://schemas.openxmlformats.org/package/2006/relationships"><Relationship Id="rId2" Type="http://schemas.openxmlformats.org/officeDocument/2006/relationships/package" Target="../embeddings/Microsoft_Excel_Worksheet157.xlsx"/><Relationship Id="rId1" Type="http://schemas.openxmlformats.org/officeDocument/2006/relationships/themeOverride" Target="../theme/themeOverride160.xml"/></Relationships>
</file>

<file path=ppt/charts/_rels/chart162.xml.rels><?xml version="1.0" encoding="UTF-8" standalone="yes"?>
<Relationships xmlns="http://schemas.openxmlformats.org/package/2006/relationships"><Relationship Id="rId2" Type="http://schemas.openxmlformats.org/officeDocument/2006/relationships/package" Target="../embeddings/Microsoft_Excel_Worksheet158.xlsx"/><Relationship Id="rId1" Type="http://schemas.openxmlformats.org/officeDocument/2006/relationships/themeOverride" Target="../theme/themeOverride161.xml"/></Relationships>
</file>

<file path=ppt/charts/_rels/chart163.xml.rels><?xml version="1.0" encoding="UTF-8" standalone="yes"?>
<Relationships xmlns="http://schemas.openxmlformats.org/package/2006/relationships"><Relationship Id="rId2" Type="http://schemas.openxmlformats.org/officeDocument/2006/relationships/package" Target="../embeddings/Microsoft_Excel_Worksheet159.xlsx"/><Relationship Id="rId1" Type="http://schemas.openxmlformats.org/officeDocument/2006/relationships/themeOverride" Target="../theme/themeOverride162.xml"/></Relationships>
</file>

<file path=ppt/charts/_rels/chart164.xml.rels><?xml version="1.0" encoding="UTF-8" standalone="yes"?>
<Relationships xmlns="http://schemas.openxmlformats.org/package/2006/relationships"><Relationship Id="rId2" Type="http://schemas.openxmlformats.org/officeDocument/2006/relationships/package" Target="../embeddings/Microsoft_Excel_Worksheet160.xlsx"/><Relationship Id="rId1" Type="http://schemas.openxmlformats.org/officeDocument/2006/relationships/themeOverride" Target="../theme/themeOverride16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8.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9.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0.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2.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43.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44.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4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46.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47.xml"/></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48.xlsx"/><Relationship Id="rId1" Type="http://schemas.openxmlformats.org/officeDocument/2006/relationships/themeOverride" Target="../theme/themeOverride48.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9.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0.xlsx"/><Relationship Id="rId1" Type="http://schemas.openxmlformats.org/officeDocument/2006/relationships/themeOverride" Target="../theme/themeOverride50.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1.xlsx"/><Relationship Id="rId1" Type="http://schemas.openxmlformats.org/officeDocument/2006/relationships/themeOverride" Target="../theme/themeOverride51.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2.xlsx"/><Relationship Id="rId1" Type="http://schemas.openxmlformats.org/officeDocument/2006/relationships/themeOverride" Target="../theme/themeOverride52.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3.xlsx"/><Relationship Id="rId1" Type="http://schemas.openxmlformats.org/officeDocument/2006/relationships/themeOverride" Target="../theme/themeOverride53.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4.xlsx"/><Relationship Id="rId1" Type="http://schemas.openxmlformats.org/officeDocument/2006/relationships/themeOverride" Target="../theme/themeOverride54.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55.xlsx"/><Relationship Id="rId1" Type="http://schemas.openxmlformats.org/officeDocument/2006/relationships/themeOverride" Target="../theme/themeOverride55.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56.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57.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8.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59.xlsx"/><Relationship Id="rId1" Type="http://schemas.openxmlformats.org/officeDocument/2006/relationships/themeOverride" Target="../theme/themeOverride59.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0.xlsx"/><Relationship Id="rId1" Type="http://schemas.openxmlformats.org/officeDocument/2006/relationships/themeOverride" Target="../theme/themeOverride60.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1.xlsx"/><Relationship Id="rId1" Type="http://schemas.openxmlformats.org/officeDocument/2006/relationships/themeOverride" Target="../theme/themeOverride61.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62.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63.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64.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C:\Users\Doreen.Bonnett\AppData\Local\Microsoft\Windows\INetCache\Content.Outlook\ZMIERTLK\Blacks_Gap_Improved_Charts.xlsx" TargetMode="External"/><Relationship Id="rId1" Type="http://schemas.openxmlformats.org/officeDocument/2006/relationships/themeOverride" Target="../theme/themeOverride65.xml"/></Relationships>
</file>

<file path=ppt/charts/_rels/chart67.xml.rels><?xml version="1.0" encoding="UTF-8" standalone="yes"?>
<Relationships xmlns="http://schemas.openxmlformats.org/package/2006/relationships"><Relationship Id="rId2" Type="http://schemas.openxmlformats.org/officeDocument/2006/relationships/oleObject" Target="file:///C:\Users\Doreen.Bonnett\AppData\Roaming\Microsoft\Excel\Blacks_Gap_Improved_Charts%20(version%201).xlsb" TargetMode="External"/><Relationship Id="rId1" Type="http://schemas.openxmlformats.org/officeDocument/2006/relationships/themeOverride" Target="../theme/themeOverride66.xml"/></Relationships>
</file>

<file path=ppt/charts/_rels/chart68.xml.rels><?xml version="1.0" encoding="UTF-8" standalone="yes"?>
<Relationships xmlns="http://schemas.openxmlformats.org/package/2006/relationships"><Relationship Id="rId2" Type="http://schemas.openxmlformats.org/officeDocument/2006/relationships/oleObject" Target="file:///C:\Users\Doreen.Bonnett\AppData\Roaming\Microsoft\Excel\Blacks_Gap_Improved_Charts%20(version%201).xlsb" TargetMode="External"/><Relationship Id="rId1" Type="http://schemas.openxmlformats.org/officeDocument/2006/relationships/themeOverride" Target="../theme/themeOverride67.xml"/></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68.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69.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7.xlsx"/><Relationship Id="rId1" Type="http://schemas.openxmlformats.org/officeDocument/2006/relationships/themeOverride" Target="../theme/themeOverride70.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themeOverride" Target="../theme/themeOverride71.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themeOverride" Target="../theme/themeOverride72.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73.xml"/></Relationships>
</file>

<file path=ppt/charts/_rels/chart75.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71.xlsx"/><Relationship Id="rId1" Type="http://schemas.openxmlformats.org/officeDocument/2006/relationships/themeOverride" Target="../theme/themeOverride74.xml"/></Relationships>
</file>

<file path=ppt/charts/_rels/chart76.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72.xlsx"/><Relationship Id="rId1" Type="http://schemas.openxmlformats.org/officeDocument/2006/relationships/themeOverride" Target="../theme/themeOverride75.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76.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77.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78.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76.xlsx"/><Relationship Id="rId1" Type="http://schemas.openxmlformats.org/officeDocument/2006/relationships/themeOverride" Target="../theme/themeOverride79.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80.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81.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82.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83.xml"/></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84.xml"/></Relationships>
</file>

<file path=ppt/charts/_rels/chart86.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82.xlsx"/><Relationship Id="rId1" Type="http://schemas.openxmlformats.org/officeDocument/2006/relationships/themeOverride" Target="../theme/themeOverride85.xml"/></Relationships>
</file>

<file path=ppt/charts/_rels/chart87.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83.xlsx"/><Relationship Id="rId1" Type="http://schemas.openxmlformats.org/officeDocument/2006/relationships/themeOverride" Target="../theme/themeOverride86.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themeOverride" Target="../theme/themeOverride87.xml"/></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8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0.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86.xlsx"/><Relationship Id="rId1" Type="http://schemas.openxmlformats.org/officeDocument/2006/relationships/themeOverride" Target="../theme/themeOverride89.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90.xml"/></Relationships>
</file>

<file path=ppt/charts/_rels/chart92.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88.xlsx"/><Relationship Id="rId1" Type="http://schemas.openxmlformats.org/officeDocument/2006/relationships/themeOverride" Target="../theme/themeOverride91.xml"/></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92.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93.xml"/></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themeOverride" Target="../theme/themeOverride94.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95.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themeOverride" Target="../theme/themeOverride96.xml"/></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97.xml"/></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9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01010101010102E-2"/>
          <c:y val="2.2222222222222223E-2"/>
          <c:w val="0.98484848484848486"/>
          <c:h val="0.64736745406824148"/>
        </c:manualLayout>
      </c:layout>
      <c:barChart>
        <c:barDir val="col"/>
        <c:grouping val="clustered"/>
        <c:varyColors val="0"/>
        <c:ser>
          <c:idx val="0"/>
          <c:order val="0"/>
          <c:tx>
            <c:strRef>
              <c:f>Sheet1!$B$1</c:f>
              <c:strCache>
                <c:ptCount val="1"/>
                <c:pt idx="0">
                  <c:v>Any</c:v>
                </c:pt>
              </c:strCache>
            </c:strRef>
          </c:tx>
          <c:spPr>
            <a:solidFill>
              <a:srgbClr val="0072C6"/>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50-149 Physicians (205 Systems)</c:v>
                </c:pt>
                <c:pt idx="1">
                  <c:v>150-499 Physicians (215 Systems)</c:v>
                </c:pt>
                <c:pt idx="2">
                  <c:v>500+ Physicians (206 Systems)</c:v>
                </c:pt>
              </c:strCache>
            </c:strRef>
          </c:cat>
          <c:val>
            <c:numRef>
              <c:f>Sheet1!$B$2:$B$4</c:f>
              <c:numCache>
                <c:formatCode>0%</c:formatCode>
                <c:ptCount val="3"/>
                <c:pt idx="0">
                  <c:v>0.02</c:v>
                </c:pt>
                <c:pt idx="1">
                  <c:v>0.1</c:v>
                </c:pt>
                <c:pt idx="2">
                  <c:v>0.23</c:v>
                </c:pt>
              </c:numCache>
            </c:numRef>
          </c:val>
          <c:extLst>
            <c:ext xmlns:c16="http://schemas.microsoft.com/office/drawing/2014/chart" uri="{C3380CC4-5D6E-409C-BE32-E72D297353CC}">
              <c16:uniqueId val="{00000000-4900-4B4C-9FB5-79C5841E0FFD}"/>
            </c:ext>
          </c:extLst>
        </c:ser>
        <c:ser>
          <c:idx val="1"/>
          <c:order val="1"/>
          <c:tx>
            <c:strRef>
              <c:f>Sheet1!$C$1</c:f>
              <c:strCache>
                <c:ptCount val="1"/>
                <c:pt idx="0">
                  <c:v>HMO</c:v>
                </c:pt>
              </c:strCache>
            </c:strRef>
          </c:tx>
          <c:spPr>
            <a:solidFill>
              <a:srgbClr val="AABA0A"/>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50-149 Physicians (205 Systems)</c:v>
                </c:pt>
                <c:pt idx="1">
                  <c:v>150-499 Physicians (215 Systems)</c:v>
                </c:pt>
                <c:pt idx="2">
                  <c:v>500+ Physicians (206 Systems)</c:v>
                </c:pt>
              </c:strCache>
            </c:strRef>
          </c:cat>
          <c:val>
            <c:numRef>
              <c:f>Sheet1!$C$2:$C$4</c:f>
              <c:numCache>
                <c:formatCode>0%</c:formatCode>
                <c:ptCount val="3"/>
                <c:pt idx="0">
                  <c:v>0.02</c:v>
                </c:pt>
                <c:pt idx="1">
                  <c:v>0.05</c:v>
                </c:pt>
                <c:pt idx="2">
                  <c:v>0.17</c:v>
                </c:pt>
              </c:numCache>
            </c:numRef>
          </c:val>
          <c:extLst>
            <c:ext xmlns:c16="http://schemas.microsoft.com/office/drawing/2014/chart" uri="{C3380CC4-5D6E-409C-BE32-E72D297353CC}">
              <c16:uniqueId val="{00000001-4900-4B4C-9FB5-79C5841E0FFD}"/>
            </c:ext>
          </c:extLst>
        </c:ser>
        <c:ser>
          <c:idx val="2"/>
          <c:order val="2"/>
          <c:tx>
            <c:strRef>
              <c:f>Sheet1!$D$1</c:f>
              <c:strCache>
                <c:ptCount val="1"/>
                <c:pt idx="0">
                  <c:v>PACE</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50-149 Physicians (205 Systems)</c:v>
                </c:pt>
                <c:pt idx="1">
                  <c:v>150-499 Physicians (215 Systems)</c:v>
                </c:pt>
                <c:pt idx="2">
                  <c:v>500+ Physicians (206 Systems)</c:v>
                </c:pt>
              </c:strCache>
            </c:strRef>
          </c:cat>
          <c:val>
            <c:numRef>
              <c:f>Sheet1!$D$2:$D$4</c:f>
              <c:numCache>
                <c:formatCode>0%</c:formatCode>
                <c:ptCount val="3"/>
                <c:pt idx="0">
                  <c:v>0.01</c:v>
                </c:pt>
                <c:pt idx="1">
                  <c:v>0.04</c:v>
                </c:pt>
                <c:pt idx="2">
                  <c:v>7.0000000000000007E-2</c:v>
                </c:pt>
              </c:numCache>
            </c:numRef>
          </c:val>
          <c:extLst>
            <c:ext xmlns:c16="http://schemas.microsoft.com/office/drawing/2014/chart" uri="{C3380CC4-5D6E-409C-BE32-E72D297353CC}">
              <c16:uniqueId val="{00000002-4900-4B4C-9FB5-79C5841E0FFD}"/>
            </c:ext>
          </c:extLst>
        </c:ser>
        <c:ser>
          <c:idx val="3"/>
          <c:order val="3"/>
          <c:tx>
            <c:strRef>
              <c:f>Sheet1!$E$1</c:f>
              <c:strCache>
                <c:ptCount val="1"/>
                <c:pt idx="0">
                  <c:v>Other</c:v>
                </c:pt>
              </c:strCache>
            </c:strRef>
          </c:tx>
          <c:spPr>
            <a:pattFill prst="pct20">
              <a:fgClr>
                <a:schemeClr val="tx1"/>
              </a:fgClr>
              <a:bgClr>
                <a:schemeClr val="bg1"/>
              </a:bgClr>
            </a:pattFill>
            <a:ln>
              <a:solidFill>
                <a:schemeClr val="tx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rebuchet MS" panose="020B06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50-149 Physicians (205 Systems)</c:v>
                </c:pt>
                <c:pt idx="1">
                  <c:v>150-499 Physicians (215 Systems)</c:v>
                </c:pt>
                <c:pt idx="2">
                  <c:v>500+ Physicians (206 Systems)</c:v>
                </c:pt>
              </c:strCache>
            </c:strRef>
          </c:cat>
          <c:val>
            <c:numRef>
              <c:f>Sheet1!$E$2:$E$4</c:f>
              <c:numCache>
                <c:formatCode>0%</c:formatCode>
                <c:ptCount val="3"/>
                <c:pt idx="0" formatCode="0.0%">
                  <c:v>5.0000000000000001E-3</c:v>
                </c:pt>
                <c:pt idx="1">
                  <c:v>0.02</c:v>
                </c:pt>
                <c:pt idx="2">
                  <c:v>0.08</c:v>
                </c:pt>
              </c:numCache>
            </c:numRef>
          </c:val>
          <c:extLst>
            <c:ext xmlns:c16="http://schemas.microsoft.com/office/drawing/2014/chart" uri="{C3380CC4-5D6E-409C-BE32-E72D297353CC}">
              <c16:uniqueId val="{00000003-4900-4B4C-9FB5-79C5841E0FFD}"/>
            </c:ext>
          </c:extLst>
        </c:ser>
        <c:dLbls>
          <c:dLblPos val="outEnd"/>
          <c:showLegendKey val="0"/>
          <c:showVal val="1"/>
          <c:showCatName val="0"/>
          <c:showSerName val="0"/>
          <c:showPercent val="0"/>
          <c:showBubbleSize val="0"/>
        </c:dLbls>
        <c:gapWidth val="219"/>
        <c:axId val="584896160"/>
        <c:axId val="584892224"/>
      </c:barChart>
      <c:catAx>
        <c:axId val="58489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crossAx val="584892224"/>
        <c:crosses val="autoZero"/>
        <c:auto val="1"/>
        <c:lblAlgn val="ctr"/>
        <c:lblOffset val="100"/>
        <c:noMultiLvlLbl val="0"/>
      </c:catAx>
      <c:valAx>
        <c:axId val="584892224"/>
        <c:scaling>
          <c:orientation val="minMax"/>
          <c:max val="0.25"/>
        </c:scaling>
        <c:delete val="1"/>
        <c:axPos val="l"/>
        <c:majorGridlines>
          <c:spPr>
            <a:ln w="9525" cap="flat" cmpd="sng" algn="ctr">
              <a:noFill/>
              <a:round/>
            </a:ln>
            <a:effectLst/>
          </c:spPr>
        </c:majorGridlines>
        <c:numFmt formatCode="0%" sourceLinked="1"/>
        <c:majorTickMark val="none"/>
        <c:minorTickMark val="none"/>
        <c:tickLblPos val="nextTo"/>
        <c:crossAx val="584896160"/>
        <c:crosses val="autoZero"/>
        <c:crossBetween val="between"/>
      </c:valAx>
      <c:spPr>
        <a:noFill/>
        <a:ln>
          <a:noFill/>
        </a:ln>
        <a:effectLst/>
      </c:spPr>
    </c:plotArea>
    <c:legend>
      <c:legendPos val="b"/>
      <c:layout>
        <c:manualLayout>
          <c:xMode val="edge"/>
          <c:yMode val="edge"/>
          <c:x val="0.15385170603674542"/>
          <c:y val="0.8972563429571303"/>
          <c:w val="0.72259961822953944"/>
          <c:h val="0.1027436570428696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rebuchet MS" panose="020B0603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Trebuchet MS" panose="020B06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71848711218795E-2"/>
          <c:y val="0.1148659903089037"/>
          <c:w val="0.92132815128878121"/>
          <c:h val="0.77802047580590883"/>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Access Total (n=21)</c:v>
                </c:pt>
              </c:strCache>
            </c:strRef>
          </c:cat>
          <c:val>
            <c:numRef>
              <c:f>Sheet1!$B$2</c:f>
              <c:numCache>
                <c:formatCode>General</c:formatCode>
                <c:ptCount val="1"/>
                <c:pt idx="0">
                  <c:v>11</c:v>
                </c:pt>
              </c:numCache>
            </c:numRef>
          </c:val>
          <c:extLst>
            <c:ext xmlns:c16="http://schemas.microsoft.com/office/drawing/2014/chart" uri="{C3380CC4-5D6E-409C-BE32-E72D297353CC}">
              <c16:uniqueId val="{00000000-BAA4-4A3C-B895-07FEAAD3EB0F}"/>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A4-4A3C-B895-07FEAAD3EB0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Access Total (n=21)</c:v>
                </c:pt>
              </c:strCache>
            </c:strRef>
          </c:cat>
          <c:val>
            <c:numRef>
              <c:f>Sheet1!$C$2</c:f>
              <c:numCache>
                <c:formatCode>General</c:formatCode>
                <c:ptCount val="1"/>
                <c:pt idx="0">
                  <c:v>7</c:v>
                </c:pt>
              </c:numCache>
            </c:numRef>
          </c:val>
          <c:extLst>
            <c:ext xmlns:c16="http://schemas.microsoft.com/office/drawing/2014/chart" uri="{C3380CC4-5D6E-409C-BE32-E72D297353CC}">
              <c16:uniqueId val="{00000002-BAA4-4A3C-B895-07FEAAD3EB0F}"/>
            </c:ext>
          </c:extLst>
        </c:ser>
        <c:ser>
          <c:idx val="0"/>
          <c:order val="2"/>
          <c:tx>
            <c:strRef>
              <c:f>Sheet1!$D$1</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Access Total (n=21)</c:v>
                </c:pt>
              </c:strCache>
            </c:strRef>
          </c:cat>
          <c:val>
            <c:numRef>
              <c:f>Sheet1!$D$2</c:f>
              <c:numCache>
                <c:formatCode>General</c:formatCode>
                <c:ptCount val="1"/>
                <c:pt idx="0">
                  <c:v>3</c:v>
                </c:pt>
              </c:numCache>
            </c:numRef>
          </c:val>
          <c:extLst>
            <c:ext xmlns:c16="http://schemas.microsoft.com/office/drawing/2014/chart" uri="{C3380CC4-5D6E-409C-BE32-E72D297353CC}">
              <c16:uniqueId val="{00000003-BAA4-4A3C-B895-07FEAAD3EB0F}"/>
            </c:ext>
          </c:extLst>
        </c:ser>
        <c:dLbls>
          <c:showLegendKey val="0"/>
          <c:showVal val="1"/>
          <c:showCatName val="0"/>
          <c:showSerName val="0"/>
          <c:showPercent val="0"/>
          <c:showBubbleSize val="0"/>
        </c:dLbls>
        <c:gapWidth val="150"/>
        <c:overlap val="100"/>
        <c:axId val="130480384"/>
        <c:axId val="130498560"/>
      </c:barChart>
      <c:catAx>
        <c:axId val="130480384"/>
        <c:scaling>
          <c:orientation val="minMax"/>
        </c:scaling>
        <c:delete val="0"/>
        <c:axPos val="b"/>
        <c:numFmt formatCode="General" sourceLinked="1"/>
        <c:majorTickMark val="out"/>
        <c:minorTickMark val="none"/>
        <c:tickLblPos val="nextTo"/>
        <c:txPr>
          <a:bodyPr rot="0" vert="horz"/>
          <a:lstStyle/>
          <a:p>
            <a:pPr>
              <a:defRPr/>
            </a:pPr>
            <a:endParaRPr lang="en-US"/>
          </a:p>
        </c:txPr>
        <c:crossAx val="130498560"/>
        <c:crosses val="autoZero"/>
        <c:auto val="1"/>
        <c:lblAlgn val="ctr"/>
        <c:lblOffset val="100"/>
        <c:tickLblSkip val="1"/>
        <c:tickMarkSkip val="1"/>
        <c:noMultiLvlLbl val="0"/>
      </c:catAx>
      <c:valAx>
        <c:axId val="13049856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3048038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59477981918927E-2"/>
          <c:y val="0.11030621172353455"/>
          <c:w val="0.89425597841936422"/>
          <c:h val="0.76246375453068371"/>
        </c:manualLayout>
      </c:layout>
      <c:lineChart>
        <c:grouping val="standard"/>
        <c:varyColors val="0"/>
        <c:ser>
          <c:idx val="3"/>
          <c:order val="0"/>
          <c:tx>
            <c:strRef>
              <c:f>Sheet1!$A$2</c:f>
              <c:strCache>
                <c:ptCount val="1"/>
                <c:pt idx="0">
                  <c:v>Hispanic</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38.799999999999997</c:v>
                </c:pt>
                <c:pt idx="1">
                  <c:v>44.5</c:v>
                </c:pt>
                <c:pt idx="2">
                  <c:v>41.3</c:v>
                </c:pt>
                <c:pt idx="3">
                  <c:v>40.6</c:v>
                </c:pt>
                <c:pt idx="4">
                  <c:v>45.6</c:v>
                </c:pt>
                <c:pt idx="5">
                  <c:v>48.2</c:v>
                </c:pt>
                <c:pt idx="6">
                  <c:v>53.3</c:v>
                </c:pt>
                <c:pt idx="7">
                  <c:v>56.5</c:v>
                </c:pt>
                <c:pt idx="8">
                  <c:v>53.6</c:v>
                </c:pt>
                <c:pt idx="9">
                  <c:v>51.2</c:v>
                </c:pt>
                <c:pt idx="10">
                  <c:v>50.2</c:v>
                </c:pt>
                <c:pt idx="11">
                  <c:v>52.2</c:v>
                </c:pt>
                <c:pt idx="12">
                  <c:v>51.2</c:v>
                </c:pt>
                <c:pt idx="13">
                  <c:v>55</c:v>
                </c:pt>
                <c:pt idx="14">
                  <c:v>51.9</c:v>
                </c:pt>
              </c:numCache>
            </c:numRef>
          </c:val>
          <c:smooth val="0"/>
          <c:extLst>
            <c:ext xmlns:c16="http://schemas.microsoft.com/office/drawing/2014/chart" uri="{C3380CC4-5D6E-409C-BE32-E72D297353CC}">
              <c16:uniqueId val="{00000000-D33B-4F36-A029-CC018BF2BAE1}"/>
            </c:ext>
          </c:extLst>
        </c:ser>
        <c:ser>
          <c:idx val="0"/>
          <c:order val="1"/>
          <c:tx>
            <c:strRef>
              <c:f>Sheet1!$A$3</c:f>
              <c:strCache>
                <c:ptCount val="1"/>
                <c:pt idx="0">
                  <c:v>Non-Hispanic White</c:v>
                </c:pt>
              </c:strCache>
            </c:strRef>
          </c:tx>
          <c:spPr>
            <a:ln>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49.5</c:v>
                </c:pt>
                <c:pt idx="1">
                  <c:v>49.8</c:v>
                </c:pt>
                <c:pt idx="2">
                  <c:v>49.9</c:v>
                </c:pt>
                <c:pt idx="3">
                  <c:v>51</c:v>
                </c:pt>
                <c:pt idx="4">
                  <c:v>50</c:v>
                </c:pt>
                <c:pt idx="5">
                  <c:v>50.1</c:v>
                </c:pt>
                <c:pt idx="6">
                  <c:v>49</c:v>
                </c:pt>
                <c:pt idx="7">
                  <c:v>50.5</c:v>
                </c:pt>
                <c:pt idx="8">
                  <c:v>50.1</c:v>
                </c:pt>
                <c:pt idx="9">
                  <c:v>50.4</c:v>
                </c:pt>
                <c:pt idx="10">
                  <c:v>49.5</c:v>
                </c:pt>
                <c:pt idx="11">
                  <c:v>51.5</c:v>
                </c:pt>
                <c:pt idx="12">
                  <c:v>50.4</c:v>
                </c:pt>
                <c:pt idx="13">
                  <c:v>50.7</c:v>
                </c:pt>
                <c:pt idx="14">
                  <c:v>46.3</c:v>
                </c:pt>
              </c:numCache>
            </c:numRef>
          </c:val>
          <c:smooth val="0"/>
          <c:extLst>
            <c:ext xmlns:c16="http://schemas.microsoft.com/office/drawing/2014/chart" uri="{C3380CC4-5D6E-409C-BE32-E72D297353CC}">
              <c16:uniqueId val="{00000001-D33B-4F36-A029-CC018BF2BAE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7.123067949839604E-4"/>
              <c:y val="0.39901356080489941"/>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87070366204224"/>
        </c:manualLayout>
      </c:layout>
      <c:barChart>
        <c:barDir val="col"/>
        <c:grouping val="percentStacked"/>
        <c:varyColors val="0"/>
        <c:ser>
          <c:idx val="2"/>
          <c:order val="0"/>
          <c:tx>
            <c:strRef>
              <c:f>Sheet1!$B$1</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(n=363)</c:v>
                </c:pt>
                <c:pt idx="1">
                  <c:v>Poor (n=121)</c:v>
                </c:pt>
                <c:pt idx="2">
                  <c:v>Low Income (n=121)</c:v>
                </c:pt>
                <c:pt idx="3">
                  <c:v>Middle Income (n=121)</c:v>
                </c:pt>
              </c:strCache>
            </c:strRef>
          </c:cat>
          <c:val>
            <c:numRef>
              <c:f>Sheet1!$B$2:$B$5</c:f>
              <c:numCache>
                <c:formatCode>0</c:formatCode>
                <c:ptCount val="4"/>
                <c:pt idx="0">
                  <c:v>24</c:v>
                </c:pt>
                <c:pt idx="1">
                  <c:v>11</c:v>
                </c:pt>
                <c:pt idx="2">
                  <c:v>7</c:v>
                </c:pt>
                <c:pt idx="3">
                  <c:v>6</c:v>
                </c:pt>
              </c:numCache>
            </c:numRef>
          </c:val>
          <c:extLst>
            <c:ext xmlns:c16="http://schemas.microsoft.com/office/drawing/2014/chart" uri="{C3380CC4-5D6E-409C-BE32-E72D297353CC}">
              <c16:uniqueId val="{00000000-8D95-41D5-B0C8-D45799F4228C}"/>
            </c:ext>
          </c:extLst>
        </c:ser>
        <c:ser>
          <c:idx val="1"/>
          <c:order val="1"/>
          <c:tx>
            <c:strRef>
              <c:f>Sheet1!$C$1</c:f>
              <c:strCache>
                <c:ptCount val="1"/>
                <c:pt idx="0">
                  <c:v>Same </c:v>
                </c:pt>
              </c:strCache>
            </c:strRef>
          </c:tx>
          <c:spPr>
            <a:solidFill>
              <a:srgbClr val="FAD201"/>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95-41D5-B0C8-D45799F422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(n=363)</c:v>
                </c:pt>
                <c:pt idx="1">
                  <c:v>Poor (n=121)</c:v>
                </c:pt>
                <c:pt idx="2">
                  <c:v>Low Income (n=121)</c:v>
                </c:pt>
                <c:pt idx="3">
                  <c:v>Middle Income (n=121)</c:v>
                </c:pt>
              </c:strCache>
            </c:strRef>
          </c:cat>
          <c:val>
            <c:numRef>
              <c:f>Sheet1!$C$2:$C$5</c:f>
              <c:numCache>
                <c:formatCode>0</c:formatCode>
                <c:ptCount val="4"/>
                <c:pt idx="0">
                  <c:v>135</c:v>
                </c:pt>
                <c:pt idx="1">
                  <c:v>37</c:v>
                </c:pt>
                <c:pt idx="2">
                  <c:v>43</c:v>
                </c:pt>
                <c:pt idx="3">
                  <c:v>55</c:v>
                </c:pt>
              </c:numCache>
            </c:numRef>
          </c:val>
          <c:extLst>
            <c:ext xmlns:c16="http://schemas.microsoft.com/office/drawing/2014/chart" uri="{C3380CC4-5D6E-409C-BE32-E72D297353CC}">
              <c16:uniqueId val="{00000002-8D95-41D5-B0C8-D45799F4228C}"/>
            </c:ext>
          </c:extLst>
        </c:ser>
        <c:ser>
          <c:idx val="0"/>
          <c:order val="2"/>
          <c:tx>
            <c:strRef>
              <c:f>Sheet1!$D$1</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(n=363)</c:v>
                </c:pt>
                <c:pt idx="1">
                  <c:v>Poor (n=121)</c:v>
                </c:pt>
                <c:pt idx="2">
                  <c:v>Low Income (n=121)</c:v>
                </c:pt>
                <c:pt idx="3">
                  <c:v>Middle Income (n=121)</c:v>
                </c:pt>
              </c:strCache>
            </c:strRef>
          </c:cat>
          <c:val>
            <c:numRef>
              <c:f>Sheet1!$D$2:$D$5</c:f>
              <c:numCache>
                <c:formatCode>0</c:formatCode>
                <c:ptCount val="4"/>
                <c:pt idx="0">
                  <c:v>204</c:v>
                </c:pt>
                <c:pt idx="1">
                  <c:v>73</c:v>
                </c:pt>
                <c:pt idx="2">
                  <c:v>71</c:v>
                </c:pt>
                <c:pt idx="3">
                  <c:v>60</c:v>
                </c:pt>
              </c:numCache>
            </c:numRef>
          </c:val>
          <c:extLst>
            <c:ext xmlns:c16="http://schemas.microsoft.com/office/drawing/2014/chart" uri="{C3380CC4-5D6E-409C-BE32-E72D297353CC}">
              <c16:uniqueId val="{00000003-8D95-41D5-B0C8-D45799F4228C}"/>
            </c:ext>
          </c:extLst>
        </c:ser>
        <c:dLbls>
          <c:showLegendKey val="0"/>
          <c:showVal val="1"/>
          <c:showCatName val="0"/>
          <c:showSerName val="0"/>
          <c:showPercent val="0"/>
          <c:showBubbleSize val="0"/>
        </c:dLbls>
        <c:gapWidth val="150"/>
        <c:overlap val="100"/>
        <c:axId val="213950848"/>
        <c:axId val="213952384"/>
      </c:barChart>
      <c:catAx>
        <c:axId val="213950848"/>
        <c:scaling>
          <c:orientation val="minMax"/>
        </c:scaling>
        <c:delete val="0"/>
        <c:axPos val="b"/>
        <c:numFmt formatCode="General" sourceLinked="1"/>
        <c:majorTickMark val="out"/>
        <c:minorTickMark val="none"/>
        <c:tickLblPos val="nextTo"/>
        <c:txPr>
          <a:bodyPr rot="0" vert="horz"/>
          <a:lstStyle/>
          <a:p>
            <a:pPr>
              <a:defRPr/>
            </a:pPr>
            <a:endParaRPr lang="en-US"/>
          </a:p>
        </c:txPr>
        <c:crossAx val="213952384"/>
        <c:crosses val="autoZero"/>
        <c:auto val="1"/>
        <c:lblAlgn val="ctr"/>
        <c:lblOffset val="100"/>
        <c:tickLblSkip val="1"/>
        <c:tickMarkSkip val="1"/>
        <c:noMultiLvlLbl val="0"/>
      </c:catAx>
      <c:valAx>
        <c:axId val="213952384"/>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950848"/>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Sheet1!$A$2:$A$6</c:f>
              <c:strCache>
                <c:ptCount val="5"/>
                <c:pt idx="0">
                  <c:v>Total</c:v>
                </c:pt>
                <c:pt idx="1">
                  <c:v>Poor</c:v>
                </c:pt>
                <c:pt idx="2">
                  <c:v>Low Income</c:v>
                </c:pt>
                <c:pt idx="3">
                  <c:v>Middle Income</c:v>
                </c:pt>
                <c:pt idx="4">
                  <c:v>High Income</c:v>
                </c:pt>
              </c:strCache>
            </c:strRef>
          </c:cat>
          <c:val>
            <c:numRef>
              <c:f>Sheet1!$B$2:$B$6</c:f>
              <c:numCache>
                <c:formatCode>General</c:formatCode>
                <c:ptCount val="5"/>
                <c:pt idx="0">
                  <c:v>13.8</c:v>
                </c:pt>
                <c:pt idx="1">
                  <c:v>22.9</c:v>
                </c:pt>
                <c:pt idx="2">
                  <c:v>19.899999999999999</c:v>
                </c:pt>
                <c:pt idx="3">
                  <c:v>13.4</c:v>
                </c:pt>
                <c:pt idx="4">
                  <c:v>6.8</c:v>
                </c:pt>
              </c:numCache>
            </c:numRef>
          </c:val>
          <c:extLst>
            <c:ext xmlns:c16="http://schemas.microsoft.com/office/drawing/2014/chart" uri="{C3380CC4-5D6E-409C-BE32-E72D297353CC}">
              <c16:uniqueId val="{00000000-0E0D-49E4-B2C0-C121DEE65FF1}"/>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8.309671518332935E-3"/>
              <c:y val="0.35368313335833018"/>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2015</c:v>
                </c:pt>
              </c:strCache>
            </c:strRef>
          </c:tx>
          <c:spPr>
            <a:solidFill>
              <a:srgbClr val="0072C6"/>
            </a:solidFill>
          </c:spPr>
          <c:invertIfNegative val="0"/>
          <c:cat>
            <c:strRef>
              <c:f>Sheet1!$A$2:$A$5</c:f>
              <c:strCache>
                <c:ptCount val="4"/>
                <c:pt idx="0">
                  <c:v>Total</c:v>
                </c:pt>
                <c:pt idx="1">
                  <c:v>Low Income</c:v>
                </c:pt>
                <c:pt idx="2">
                  <c:v>Middle Income</c:v>
                </c:pt>
                <c:pt idx="3">
                  <c:v>High Income</c:v>
                </c:pt>
              </c:strCache>
            </c:strRef>
          </c:cat>
          <c:val>
            <c:numRef>
              <c:f>Sheet1!$B$2:$B$5</c:f>
              <c:numCache>
                <c:formatCode>General</c:formatCode>
                <c:ptCount val="4"/>
                <c:pt idx="0">
                  <c:v>81.2</c:v>
                </c:pt>
                <c:pt idx="1">
                  <c:v>74.5</c:v>
                </c:pt>
                <c:pt idx="2">
                  <c:v>79.3</c:v>
                </c:pt>
                <c:pt idx="3">
                  <c:v>88</c:v>
                </c:pt>
              </c:numCache>
            </c:numRef>
          </c:val>
          <c:extLst>
            <c:ext xmlns:c16="http://schemas.microsoft.com/office/drawing/2014/chart" uri="{C3380CC4-5D6E-409C-BE32-E72D297353CC}">
              <c16:uniqueId val="{00000000-3F0C-447C-A79C-1999AFE7497E}"/>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8.3096103371693916E-3"/>
              <c:y val="0.36104373042079413"/>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Middle Income</c:v>
                </c:pt>
                <c:pt idx="2">
                  <c:v>High Income</c:v>
                </c:pt>
              </c:strCache>
            </c:strRef>
          </c:cat>
          <c:val>
            <c:numRef>
              <c:f>Sheet1!$B$2:$B$4</c:f>
              <c:numCache>
                <c:formatCode>General</c:formatCode>
                <c:ptCount val="3"/>
                <c:pt idx="0">
                  <c:v>17.100000000000001</c:v>
                </c:pt>
                <c:pt idx="1">
                  <c:v>21</c:v>
                </c:pt>
                <c:pt idx="2">
                  <c:v>10.9</c:v>
                </c:pt>
              </c:numCache>
            </c:numRef>
          </c:val>
          <c:extLst>
            <c:ext xmlns:c16="http://schemas.microsoft.com/office/drawing/2014/chart" uri="{C3380CC4-5D6E-409C-BE32-E72D297353CC}">
              <c16:uniqueId val="{00000000-A57A-4ED4-8132-363FD28E08E3}"/>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8.3096103371693916E-3"/>
              <c:y val="0.38344516411255036"/>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Low Income</c:v>
                </c:pt>
                <c:pt idx="2">
                  <c:v>High Income</c:v>
                </c:pt>
              </c:strCache>
            </c:strRef>
          </c:cat>
          <c:val>
            <c:numRef>
              <c:f>Sheet1!$B$2:$B$4</c:f>
              <c:numCache>
                <c:formatCode>0.0</c:formatCode>
                <c:ptCount val="3"/>
                <c:pt idx="0">
                  <c:v>5.24</c:v>
                </c:pt>
                <c:pt idx="1">
                  <c:v>8.85</c:v>
                </c:pt>
                <c:pt idx="2">
                  <c:v>3.51</c:v>
                </c:pt>
              </c:numCache>
            </c:numRef>
          </c:val>
          <c:extLst>
            <c:ext xmlns:c16="http://schemas.microsoft.com/office/drawing/2014/chart" uri="{C3380CC4-5D6E-409C-BE32-E72D297353CC}">
              <c16:uniqueId val="{00000000-35A2-412C-87F0-4B0F344D21F6}"/>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4.0361060636651186E-3"/>
              <c:y val="0.37448459063584794"/>
            </c:manualLayout>
          </c:layout>
          <c:overlay val="0"/>
        </c:title>
        <c:numFmt formatCode="0" sourceLinked="0"/>
        <c:majorTickMark val="out"/>
        <c:minorTickMark val="none"/>
        <c:tickLblPos val="nextTo"/>
        <c:crossAx val="104665856"/>
        <c:crosses val="autoZero"/>
        <c:crossBetween val="between"/>
        <c:majorUnit val="1"/>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15058213877112"/>
          <c:y val="4.674786745406824E-2"/>
          <c:w val="0.85674860353994209"/>
          <c:h val="0.8312804024496938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Poor</c:v>
                </c:pt>
                <c:pt idx="2">
                  <c:v>High Income</c:v>
                </c:pt>
              </c:strCache>
            </c:strRef>
          </c:cat>
          <c:val>
            <c:numRef>
              <c:f>Sheet1!$B$2:$B$4</c:f>
              <c:numCache>
                <c:formatCode>General</c:formatCode>
                <c:ptCount val="3"/>
                <c:pt idx="0">
                  <c:v>464.5</c:v>
                </c:pt>
                <c:pt idx="1">
                  <c:v>754.3</c:v>
                </c:pt>
                <c:pt idx="2">
                  <c:v>246.1</c:v>
                </c:pt>
              </c:numCache>
            </c:numRef>
          </c:val>
          <c:extLst>
            <c:ext xmlns:c16="http://schemas.microsoft.com/office/drawing/2014/chart" uri="{C3380CC4-5D6E-409C-BE32-E72D297353CC}">
              <c16:uniqueId val="{00000000-2717-4C10-8FD0-3E0435EBF16D}"/>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0"/>
          <c:min val="0"/>
        </c:scaling>
        <c:delete val="0"/>
        <c:axPos val="l"/>
        <c:majorGridlines/>
        <c:title>
          <c:tx>
            <c:rich>
              <a:bodyPr rot="-5400000" vert="horz"/>
              <a:lstStyle/>
              <a:p>
                <a:pPr>
                  <a:defRPr/>
                </a:pPr>
                <a:r>
                  <a:rPr lang="en-US"/>
                  <a:t>Rate per 100,000 Population</a:t>
                </a:r>
              </a:p>
            </c:rich>
          </c:tx>
          <c:layout>
            <c:manualLayout>
              <c:xMode val="edge"/>
              <c:yMode val="edge"/>
              <c:x val="1.4871075143384855E-2"/>
              <c:y val="0.13346132082829665"/>
            </c:manualLayout>
          </c:layout>
          <c:overlay val="0"/>
        </c:title>
        <c:numFmt formatCode="#,##0" sourceLinked="0"/>
        <c:majorTickMark val="out"/>
        <c:minorTickMark val="none"/>
        <c:tickLblPos val="nextTo"/>
        <c:crossAx val="104665856"/>
        <c:crosses val="autoZero"/>
        <c:crossBetween val="between"/>
        <c:majorUnit val="10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61047482701026"/>
          <c:y val="3.7787161685434487E-2"/>
          <c:w val="0.86587846973673743"/>
          <c:h val="0.8546019247594051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Poor</c:v>
                </c:pt>
                <c:pt idx="2">
                  <c:v>High Income</c:v>
                </c:pt>
              </c:strCache>
            </c:strRef>
          </c:cat>
          <c:val>
            <c:numRef>
              <c:f>Sheet1!$B$2:$B$4</c:f>
              <c:numCache>
                <c:formatCode>General</c:formatCode>
                <c:ptCount val="3"/>
                <c:pt idx="0">
                  <c:v>53.3</c:v>
                </c:pt>
                <c:pt idx="1">
                  <c:v>83.6</c:v>
                </c:pt>
                <c:pt idx="2">
                  <c:v>27.7</c:v>
                </c:pt>
              </c:numCache>
            </c:numRef>
          </c:val>
          <c:extLst>
            <c:ext xmlns:c16="http://schemas.microsoft.com/office/drawing/2014/chart" uri="{C3380CC4-5D6E-409C-BE32-E72D297353CC}">
              <c16:uniqueId val="{00000000-57C8-4EBF-861B-86E65EF065AE}"/>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0"/>
        </c:scaling>
        <c:delete val="0"/>
        <c:axPos val="l"/>
        <c:majorGridlines/>
        <c:title>
          <c:tx>
            <c:rich>
              <a:bodyPr rot="-5400000" vert="horz"/>
              <a:lstStyle/>
              <a:p>
                <a:pPr>
                  <a:defRPr/>
                </a:pPr>
                <a:r>
                  <a:rPr lang="en-US"/>
                  <a:t>Rate per 100,000 Population</a:t>
                </a:r>
              </a:p>
            </c:rich>
          </c:tx>
          <c:layout>
            <c:manualLayout>
              <c:xMode val="edge"/>
              <c:yMode val="edge"/>
              <c:x val="6.1729610187615438E-3"/>
              <c:y val="0.1565810414269847"/>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7145700537432826"/>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5"/>
                <c:pt idx="0">
                  <c:v>Total (n=311)</c:v>
                </c:pt>
                <c:pt idx="1">
                  <c:v>Poor (n=78)</c:v>
                </c:pt>
                <c:pt idx="2">
                  <c:v>Low Income (n=78)</c:v>
                </c:pt>
                <c:pt idx="3">
                  <c:v>Middle Income (n=78)</c:v>
                </c:pt>
                <c:pt idx="4">
                  <c:v>High Income (n=77)</c:v>
                </c:pt>
              </c:strCache>
            </c:strRef>
          </c:cat>
          <c:val>
            <c:numRef>
              <c:f>Sheet1!$B$2:$H$2</c:f>
              <c:numCache>
                <c:formatCode>General</c:formatCode>
                <c:ptCount val="5"/>
                <c:pt idx="0">
                  <c:v>165</c:v>
                </c:pt>
                <c:pt idx="1">
                  <c:v>44</c:v>
                </c:pt>
                <c:pt idx="2">
                  <c:v>44</c:v>
                </c:pt>
                <c:pt idx="3">
                  <c:v>41</c:v>
                </c:pt>
                <c:pt idx="4">
                  <c:v>36</c:v>
                </c:pt>
              </c:numCache>
            </c:numRef>
          </c:val>
          <c:extLst>
            <c:ext xmlns:c16="http://schemas.microsoft.com/office/drawing/2014/chart" uri="{C3380CC4-5D6E-409C-BE32-E72D297353CC}">
              <c16:uniqueId val="{00000000-5A24-4976-BB22-EDF3FF710516}"/>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24-4976-BB22-EDF3FF71051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5"/>
                <c:pt idx="0">
                  <c:v>Total (n=311)</c:v>
                </c:pt>
                <c:pt idx="1">
                  <c:v>Poor (n=78)</c:v>
                </c:pt>
                <c:pt idx="2">
                  <c:v>Low Income (n=78)</c:v>
                </c:pt>
                <c:pt idx="3">
                  <c:v>Middle Income (n=78)</c:v>
                </c:pt>
                <c:pt idx="4">
                  <c:v>High Income (n=77)</c:v>
                </c:pt>
              </c:strCache>
            </c:strRef>
          </c:cat>
          <c:val>
            <c:numRef>
              <c:f>Sheet1!$B$3:$H$3</c:f>
              <c:numCache>
                <c:formatCode>General</c:formatCode>
                <c:ptCount val="5"/>
                <c:pt idx="0">
                  <c:v>121</c:v>
                </c:pt>
                <c:pt idx="1">
                  <c:v>29</c:v>
                </c:pt>
                <c:pt idx="2">
                  <c:v>29</c:v>
                </c:pt>
                <c:pt idx="3">
                  <c:v>30</c:v>
                </c:pt>
                <c:pt idx="4">
                  <c:v>33</c:v>
                </c:pt>
              </c:numCache>
            </c:numRef>
          </c:val>
          <c:extLst>
            <c:ext xmlns:c16="http://schemas.microsoft.com/office/drawing/2014/chart" uri="{C3380CC4-5D6E-409C-BE32-E72D297353CC}">
              <c16:uniqueId val="{00000002-5A24-4976-BB22-EDF3FF710516}"/>
            </c:ext>
          </c:extLst>
        </c:ser>
        <c:ser>
          <c:idx val="0"/>
          <c:order val="2"/>
          <c:tx>
            <c:strRef>
              <c:f>Sheet1!$A$4</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5"/>
                <c:pt idx="0">
                  <c:v>Total (n=311)</c:v>
                </c:pt>
                <c:pt idx="1">
                  <c:v>Poor (n=78)</c:v>
                </c:pt>
                <c:pt idx="2">
                  <c:v>Low Income (n=78)</c:v>
                </c:pt>
                <c:pt idx="3">
                  <c:v>Middle Income (n=78)</c:v>
                </c:pt>
                <c:pt idx="4">
                  <c:v>High Income (n=77)</c:v>
                </c:pt>
              </c:strCache>
            </c:strRef>
          </c:cat>
          <c:val>
            <c:numRef>
              <c:f>Sheet1!$B$4:$H$4</c:f>
              <c:numCache>
                <c:formatCode>General</c:formatCode>
                <c:ptCount val="5"/>
                <c:pt idx="0">
                  <c:v>25</c:v>
                </c:pt>
                <c:pt idx="1">
                  <c:v>5</c:v>
                </c:pt>
                <c:pt idx="2">
                  <c:v>5</c:v>
                </c:pt>
                <c:pt idx="3">
                  <c:v>7</c:v>
                </c:pt>
                <c:pt idx="4">
                  <c:v>8</c:v>
                </c:pt>
              </c:numCache>
            </c:numRef>
          </c:val>
          <c:extLst>
            <c:ext xmlns:c16="http://schemas.microsoft.com/office/drawing/2014/chart" uri="{C3380CC4-5D6E-409C-BE32-E72D297353CC}">
              <c16:uniqueId val="{00000003-5A24-4976-BB22-EDF3FF710516}"/>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8990442521215465"/>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078-49B1-83F6-2527B93DC9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(n=160)</c:v>
                </c:pt>
                <c:pt idx="1">
                  <c:v>Poor (n=55)</c:v>
                </c:pt>
                <c:pt idx="2">
                  <c:v>Low Income (n=55)</c:v>
                </c:pt>
                <c:pt idx="3">
                  <c:v>Middle Income (n=50)</c:v>
                </c:pt>
              </c:strCache>
            </c:strRef>
          </c:cat>
          <c:val>
            <c:numRef>
              <c:f>Sheet1!$B$2:$B$5</c:f>
              <c:numCache>
                <c:formatCode>0</c:formatCode>
                <c:ptCount val="4"/>
                <c:pt idx="0">
                  <c:v>13</c:v>
                </c:pt>
                <c:pt idx="1">
                  <c:v>8</c:v>
                </c:pt>
                <c:pt idx="2">
                  <c:v>5</c:v>
                </c:pt>
              </c:numCache>
            </c:numRef>
          </c:val>
          <c:extLst>
            <c:ext xmlns:c16="http://schemas.microsoft.com/office/drawing/2014/chart" uri="{C3380CC4-5D6E-409C-BE32-E72D297353CC}">
              <c16:uniqueId val="{00000001-7078-49B1-83F6-2527B93DC9FA}"/>
            </c:ext>
          </c:extLst>
        </c:ser>
        <c:ser>
          <c:idx val="1"/>
          <c:order val="1"/>
          <c:tx>
            <c:strRef>
              <c:f>Sheet1!$C$1</c:f>
              <c:strCache>
                <c:ptCount val="1"/>
                <c:pt idx="0">
                  <c:v>Not Changing</c:v>
                </c:pt>
              </c:strCache>
            </c:strRef>
          </c:tx>
          <c:spPr>
            <a:solidFill>
              <a:srgbClr val="FAD201"/>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78-49B1-83F6-2527B93DC9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(n=160)</c:v>
                </c:pt>
                <c:pt idx="1">
                  <c:v>Poor (n=55)</c:v>
                </c:pt>
                <c:pt idx="2">
                  <c:v>Low Income (n=55)</c:v>
                </c:pt>
                <c:pt idx="3">
                  <c:v>Middle Income (n=50)</c:v>
                </c:pt>
              </c:strCache>
            </c:strRef>
          </c:cat>
          <c:val>
            <c:numRef>
              <c:f>Sheet1!$C$2:$C$5</c:f>
              <c:numCache>
                <c:formatCode>0</c:formatCode>
                <c:ptCount val="4"/>
                <c:pt idx="0">
                  <c:v>142</c:v>
                </c:pt>
                <c:pt idx="1">
                  <c:v>45</c:v>
                </c:pt>
                <c:pt idx="2">
                  <c:v>48</c:v>
                </c:pt>
                <c:pt idx="3">
                  <c:v>49</c:v>
                </c:pt>
              </c:numCache>
            </c:numRef>
          </c:val>
          <c:extLst>
            <c:ext xmlns:c16="http://schemas.microsoft.com/office/drawing/2014/chart" uri="{C3380CC4-5D6E-409C-BE32-E72D297353CC}">
              <c16:uniqueId val="{00000003-7078-49B1-83F6-2527B93DC9FA}"/>
            </c:ext>
          </c:extLst>
        </c:ser>
        <c:ser>
          <c:idx val="0"/>
          <c:order val="2"/>
          <c:tx>
            <c:strRef>
              <c:f>Sheet1!$D$1</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Total (n=160)</c:v>
                </c:pt>
                <c:pt idx="1">
                  <c:v>Poor (n=55)</c:v>
                </c:pt>
                <c:pt idx="2">
                  <c:v>Low Income (n=55)</c:v>
                </c:pt>
                <c:pt idx="3">
                  <c:v>Middle Income (n=50)</c:v>
                </c:pt>
              </c:strCache>
            </c:strRef>
          </c:cat>
          <c:val>
            <c:numRef>
              <c:f>Sheet1!$D$2:$D$5</c:f>
              <c:numCache>
                <c:formatCode>0</c:formatCode>
                <c:ptCount val="4"/>
                <c:pt idx="0">
                  <c:v>5</c:v>
                </c:pt>
                <c:pt idx="1">
                  <c:v>2</c:v>
                </c:pt>
                <c:pt idx="2">
                  <c:v>2</c:v>
                </c:pt>
                <c:pt idx="3">
                  <c:v>1</c:v>
                </c:pt>
              </c:numCache>
            </c:numRef>
          </c:val>
          <c:extLst>
            <c:ext xmlns:c16="http://schemas.microsoft.com/office/drawing/2014/chart" uri="{C3380CC4-5D6E-409C-BE32-E72D297353CC}">
              <c16:uniqueId val="{00000004-7078-49B1-83F6-2527B93DC9FA}"/>
            </c:ext>
          </c:extLst>
        </c:ser>
        <c:dLbls>
          <c:showLegendKey val="0"/>
          <c:showVal val="1"/>
          <c:showCatName val="0"/>
          <c:showSerName val="0"/>
          <c:showPercent val="0"/>
          <c:showBubbleSize val="0"/>
        </c:dLbls>
        <c:gapWidth val="150"/>
        <c:overlap val="100"/>
        <c:axId val="214124032"/>
        <c:axId val="214125568"/>
      </c:barChart>
      <c:catAx>
        <c:axId val="214124032"/>
        <c:scaling>
          <c:orientation val="minMax"/>
        </c:scaling>
        <c:delete val="0"/>
        <c:axPos val="b"/>
        <c:numFmt formatCode="General" sourceLinked="1"/>
        <c:majorTickMark val="out"/>
        <c:minorTickMark val="none"/>
        <c:tickLblPos val="nextTo"/>
        <c:txPr>
          <a:bodyPr rot="0" vert="horz"/>
          <a:lstStyle/>
          <a:p>
            <a:pPr>
              <a:defRPr/>
            </a:pPr>
            <a:endParaRPr lang="en-US"/>
          </a:p>
        </c:txPr>
        <c:crossAx val="214125568"/>
        <c:crosses val="autoZero"/>
        <c:auto val="1"/>
        <c:lblAlgn val="ctr"/>
        <c:lblOffset val="100"/>
        <c:tickLblSkip val="1"/>
        <c:tickMarkSkip val="1"/>
        <c:noMultiLvlLbl val="0"/>
      </c:catAx>
      <c:valAx>
        <c:axId val="214125568"/>
        <c:scaling>
          <c:orientation val="minMax"/>
        </c:scaling>
        <c:delete val="0"/>
        <c:axPos val="l"/>
        <c:majorGridlines>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txPr>
          <a:bodyPr rot="0" vert="horz"/>
          <a:lstStyle/>
          <a:p>
            <a:pPr>
              <a:defRPr/>
            </a:pPr>
            <a:endParaRPr lang="en-US"/>
          </a:p>
        </c:txPr>
        <c:crossAx val="21412403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89107611548563E-2"/>
          <c:y val="5.0782402199725032E-2"/>
          <c:w val="0.89340952172645083"/>
          <c:h val="0.79817804024496941"/>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General</c:formatCode>
                <c:ptCount val="15"/>
                <c:pt idx="0">
                  <c:v>10.199999999999999</c:v>
                </c:pt>
                <c:pt idx="1">
                  <c:v>8.6999999999999993</c:v>
                </c:pt>
                <c:pt idx="2">
                  <c:v>7</c:v>
                </c:pt>
                <c:pt idx="3">
                  <c:v>7.1</c:v>
                </c:pt>
                <c:pt idx="4">
                  <c:v>7</c:v>
                </c:pt>
                <c:pt idx="5">
                  <c:v>7.3</c:v>
                </c:pt>
                <c:pt idx="6">
                  <c:v>6.5</c:v>
                </c:pt>
                <c:pt idx="7">
                  <c:v>5.5</c:v>
                </c:pt>
                <c:pt idx="8">
                  <c:v>5.5</c:v>
                </c:pt>
                <c:pt idx="9">
                  <c:v>6</c:v>
                </c:pt>
                <c:pt idx="10">
                  <c:v>5.2</c:v>
                </c:pt>
                <c:pt idx="11">
                  <c:v>5.5</c:v>
                </c:pt>
                <c:pt idx="12">
                  <c:v>5.3</c:v>
                </c:pt>
                <c:pt idx="13">
                  <c:v>5.2</c:v>
                </c:pt>
                <c:pt idx="14">
                  <c:v>5.8</c:v>
                </c:pt>
              </c:numCache>
            </c:numRef>
          </c:val>
          <c:smooth val="0"/>
          <c:extLst>
            <c:ext xmlns:c16="http://schemas.microsoft.com/office/drawing/2014/chart" uri="{C3380CC4-5D6E-409C-BE32-E72D297353CC}">
              <c16:uniqueId val="{00000000-63DF-4EA4-81C9-1E4F39CB5F0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Percent</a:t>
                </a:r>
              </a:p>
            </c:rich>
          </c:tx>
          <c:layout>
            <c:manualLayout>
              <c:xMode val="edge"/>
              <c:yMode val="edge"/>
              <c:x val="3.2051983085447651E-3"/>
              <c:y val="0.34793517396863854"/>
            </c:manualLayout>
          </c:layout>
          <c:overlay val="0"/>
        </c:title>
        <c:numFmt formatCode="0" sourceLinked="0"/>
        <c:majorTickMark val="out"/>
        <c:minorTickMark val="none"/>
        <c:tickLblPos val="nextTo"/>
        <c:crossAx val="123682176"/>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10078067164681"/>
          <c:y val="9.2674447890983322E-2"/>
          <c:w val="0.87549364021804965"/>
          <c:h val="0.80603475701900895"/>
        </c:manualLayout>
      </c:layout>
      <c:lineChart>
        <c:grouping val="standard"/>
        <c:varyColors val="0"/>
        <c:ser>
          <c:idx val="3"/>
          <c:order val="0"/>
          <c:tx>
            <c:strRef>
              <c:f>Sheet1!$A$3</c:f>
              <c:strCache>
                <c:ptCount val="1"/>
                <c:pt idx="0">
                  <c:v>Low Income</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27.6</c:v>
                </c:pt>
                <c:pt idx="1">
                  <c:v>28.3</c:v>
                </c:pt>
                <c:pt idx="2">
                  <c:v>30.7</c:v>
                </c:pt>
                <c:pt idx="3">
                  <c:v>32.4</c:v>
                </c:pt>
                <c:pt idx="4">
                  <c:v>33.6</c:v>
                </c:pt>
                <c:pt idx="5">
                  <c:v>31.1</c:v>
                </c:pt>
                <c:pt idx="6">
                  <c:v>31.9</c:v>
                </c:pt>
                <c:pt idx="7">
                  <c:v>33</c:v>
                </c:pt>
                <c:pt idx="8">
                  <c:v>38.299999999999997</c:v>
                </c:pt>
                <c:pt idx="9">
                  <c:v>36.1</c:v>
                </c:pt>
                <c:pt idx="10">
                  <c:v>37.5</c:v>
                </c:pt>
                <c:pt idx="11">
                  <c:v>43.2</c:v>
                </c:pt>
                <c:pt idx="12">
                  <c:v>37.9</c:v>
                </c:pt>
                <c:pt idx="13">
                  <c:v>42.5</c:v>
                </c:pt>
                <c:pt idx="14">
                  <c:v>40.9</c:v>
                </c:pt>
              </c:numCache>
            </c:numRef>
          </c:val>
          <c:smooth val="0"/>
          <c:extLst>
            <c:ext xmlns:c16="http://schemas.microsoft.com/office/drawing/2014/chart" uri="{C3380CC4-5D6E-409C-BE32-E72D297353CC}">
              <c16:uniqueId val="{00000000-0D0E-4752-86D2-327CA2779C5C}"/>
            </c:ext>
          </c:extLst>
        </c:ser>
        <c:ser>
          <c:idx val="0"/>
          <c:order val="1"/>
          <c:tx>
            <c:strRef>
              <c:f>Sheet1!$A$2</c:f>
              <c:strCache>
                <c:ptCount val="1"/>
                <c:pt idx="0">
                  <c:v>High Income</c:v>
                </c:pt>
              </c:strCache>
            </c:strRef>
          </c:tx>
          <c:spPr>
            <a:ln w="25400">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56.3</c:v>
                </c:pt>
                <c:pt idx="1">
                  <c:v>59.7</c:v>
                </c:pt>
                <c:pt idx="2">
                  <c:v>58.5</c:v>
                </c:pt>
                <c:pt idx="3">
                  <c:v>56.3</c:v>
                </c:pt>
                <c:pt idx="4">
                  <c:v>61.1</c:v>
                </c:pt>
                <c:pt idx="5">
                  <c:v>59.8</c:v>
                </c:pt>
                <c:pt idx="6">
                  <c:v>55.7</c:v>
                </c:pt>
                <c:pt idx="7">
                  <c:v>57</c:v>
                </c:pt>
                <c:pt idx="8">
                  <c:v>55.2</c:v>
                </c:pt>
                <c:pt idx="9">
                  <c:v>53.7</c:v>
                </c:pt>
                <c:pt idx="10">
                  <c:v>59.9</c:v>
                </c:pt>
                <c:pt idx="11">
                  <c:v>55.6</c:v>
                </c:pt>
                <c:pt idx="12">
                  <c:v>60.1</c:v>
                </c:pt>
                <c:pt idx="13">
                  <c:v>54.8</c:v>
                </c:pt>
                <c:pt idx="14">
                  <c:v>56</c:v>
                </c:pt>
              </c:numCache>
            </c:numRef>
          </c:val>
          <c:smooth val="0"/>
          <c:extLst>
            <c:ext xmlns:c16="http://schemas.microsoft.com/office/drawing/2014/chart" uri="{C3380CC4-5D6E-409C-BE32-E72D297353CC}">
              <c16:uniqueId val="{00000001-0D0E-4752-86D2-327CA2779C5C}"/>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60000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6.2321376494604841E-3"/>
              <c:y val="0.38957123599994081"/>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7.8073053368328954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0950949679677137"/>
          <c:w val="0.88825750947798177"/>
          <c:h val="0.75532120984876894"/>
        </c:manualLayout>
      </c:layout>
      <c:lineChart>
        <c:grouping val="standard"/>
        <c:varyColors val="0"/>
        <c:ser>
          <c:idx val="3"/>
          <c:order val="0"/>
          <c:tx>
            <c:strRef>
              <c:f>Sheet1!$A$3</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82.9</c:v>
                </c:pt>
                <c:pt idx="1">
                  <c:v>81.599999999999994</c:v>
                </c:pt>
                <c:pt idx="2">
                  <c:v>81.400000000000006</c:v>
                </c:pt>
                <c:pt idx="3">
                  <c:v>83.4</c:v>
                </c:pt>
                <c:pt idx="4">
                  <c:v>84.6</c:v>
                </c:pt>
                <c:pt idx="5">
                  <c:v>82.6</c:v>
                </c:pt>
                <c:pt idx="6">
                  <c:v>84.8</c:v>
                </c:pt>
                <c:pt idx="7">
                  <c:v>86.7</c:v>
                </c:pt>
                <c:pt idx="8">
                  <c:v>85.9</c:v>
                </c:pt>
                <c:pt idx="9">
                  <c:v>88</c:v>
                </c:pt>
                <c:pt idx="10">
                  <c:v>89.4</c:v>
                </c:pt>
                <c:pt idx="11">
                  <c:v>80.5</c:v>
                </c:pt>
                <c:pt idx="12">
                  <c:v>74.900000000000006</c:v>
                </c:pt>
                <c:pt idx="13">
                  <c:v>73.5</c:v>
                </c:pt>
                <c:pt idx="14">
                  <c:v>73.7</c:v>
                </c:pt>
              </c:numCache>
            </c:numRef>
          </c:val>
          <c:smooth val="0"/>
          <c:extLst>
            <c:ext xmlns:c16="http://schemas.microsoft.com/office/drawing/2014/chart" uri="{C3380CC4-5D6E-409C-BE32-E72D297353CC}">
              <c16:uniqueId val="{00000000-2A95-4316-861A-80761CDBEDBE}"/>
            </c:ext>
          </c:extLst>
        </c:ser>
        <c:ser>
          <c:idx val="0"/>
          <c:order val="1"/>
          <c:tx>
            <c:strRef>
              <c:f>Sheet1!$A$2</c:f>
              <c:strCache>
                <c:ptCount val="1"/>
                <c:pt idx="0">
                  <c:v>High Income</c:v>
                </c:pt>
              </c:strCache>
            </c:strRef>
          </c:tx>
          <c:spPr>
            <a:ln w="25400">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48.5</c:v>
                </c:pt>
                <c:pt idx="1">
                  <c:v>48.7</c:v>
                </c:pt>
                <c:pt idx="2">
                  <c:v>45.3</c:v>
                </c:pt>
                <c:pt idx="3">
                  <c:v>55.5</c:v>
                </c:pt>
                <c:pt idx="4">
                  <c:v>59</c:v>
                </c:pt>
                <c:pt idx="5">
                  <c:v>63.7</c:v>
                </c:pt>
                <c:pt idx="6">
                  <c:v>52.2</c:v>
                </c:pt>
                <c:pt idx="7">
                  <c:v>58.5</c:v>
                </c:pt>
                <c:pt idx="8">
                  <c:v>67.2</c:v>
                </c:pt>
                <c:pt idx="9">
                  <c:v>60.1</c:v>
                </c:pt>
                <c:pt idx="10">
                  <c:v>72</c:v>
                </c:pt>
                <c:pt idx="11">
                  <c:v>59.3</c:v>
                </c:pt>
                <c:pt idx="12">
                  <c:v>59.6</c:v>
                </c:pt>
                <c:pt idx="13">
                  <c:v>61.6</c:v>
                </c:pt>
                <c:pt idx="14">
                  <c:v>56.2</c:v>
                </c:pt>
              </c:numCache>
            </c:numRef>
          </c:val>
          <c:smooth val="0"/>
          <c:extLst>
            <c:ext xmlns:c16="http://schemas.microsoft.com/office/drawing/2014/chart" uri="{C3380CC4-5D6E-409C-BE32-E72D297353CC}">
              <c16:uniqueId val="{00000001-2A95-4316-861A-80761CDBEDBE}"/>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60000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4.4516136871779917E-3"/>
              <c:y val="0.39122591148005409"/>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9.4908070203345796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9.851235451629152E-2"/>
          <c:w val="0.88825750947798177"/>
          <c:h val="0.76664829396325462"/>
        </c:manualLayout>
      </c:layout>
      <c:lineChart>
        <c:grouping val="standard"/>
        <c:varyColors val="0"/>
        <c:ser>
          <c:idx val="3"/>
          <c:order val="0"/>
          <c:tx>
            <c:strRef>
              <c:f>Sheet1!$A$3</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67.900000000000006</c:v>
                </c:pt>
                <c:pt idx="1">
                  <c:v>71.5</c:v>
                </c:pt>
                <c:pt idx="2">
                  <c:v>72.099999999999994</c:v>
                </c:pt>
                <c:pt idx="3">
                  <c:v>72.599999999999994</c:v>
                </c:pt>
                <c:pt idx="4">
                  <c:v>73.5</c:v>
                </c:pt>
                <c:pt idx="5">
                  <c:v>72.3</c:v>
                </c:pt>
                <c:pt idx="6">
                  <c:v>70.599999999999994</c:v>
                </c:pt>
                <c:pt idx="7">
                  <c:v>69.400000000000006</c:v>
                </c:pt>
                <c:pt idx="8">
                  <c:v>72.599999999999994</c:v>
                </c:pt>
                <c:pt idx="9">
                  <c:v>66.7</c:v>
                </c:pt>
                <c:pt idx="10">
                  <c:v>64.7</c:v>
                </c:pt>
                <c:pt idx="11">
                  <c:v>70.3</c:v>
                </c:pt>
                <c:pt idx="12">
                  <c:v>66.099999999999994</c:v>
                </c:pt>
                <c:pt idx="13">
                  <c:v>50.9</c:v>
                </c:pt>
                <c:pt idx="14">
                  <c:v>45.6</c:v>
                </c:pt>
              </c:numCache>
            </c:numRef>
          </c:val>
          <c:smooth val="0"/>
          <c:extLst>
            <c:ext xmlns:c16="http://schemas.microsoft.com/office/drawing/2014/chart" uri="{C3380CC4-5D6E-409C-BE32-E72D297353CC}">
              <c16:uniqueId val="{00000000-B5BB-4FEF-B40B-91729DC42327}"/>
            </c:ext>
          </c:extLst>
        </c:ser>
        <c:ser>
          <c:idx val="0"/>
          <c:order val="1"/>
          <c:tx>
            <c:strRef>
              <c:f>Sheet1!$A$2</c:f>
              <c:strCache>
                <c:ptCount val="1"/>
                <c:pt idx="0">
                  <c:v>High Income</c:v>
                </c:pt>
              </c:strCache>
            </c:strRef>
          </c:tx>
          <c:spPr>
            <a:ln w="25400">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32.700000000000003</c:v>
                </c:pt>
                <c:pt idx="1">
                  <c:v>35.4</c:v>
                </c:pt>
                <c:pt idx="2">
                  <c:v>31</c:v>
                </c:pt>
                <c:pt idx="3">
                  <c:v>30.8</c:v>
                </c:pt>
                <c:pt idx="4">
                  <c:v>30.4</c:v>
                </c:pt>
                <c:pt idx="5">
                  <c:v>32.200000000000003</c:v>
                </c:pt>
                <c:pt idx="6">
                  <c:v>37.299999999999997</c:v>
                </c:pt>
                <c:pt idx="7">
                  <c:v>39.299999999999997</c:v>
                </c:pt>
                <c:pt idx="8">
                  <c:v>43.4</c:v>
                </c:pt>
                <c:pt idx="9">
                  <c:v>32.5</c:v>
                </c:pt>
                <c:pt idx="10">
                  <c:v>44.9</c:v>
                </c:pt>
                <c:pt idx="11">
                  <c:v>43.8</c:v>
                </c:pt>
                <c:pt idx="12">
                  <c:v>38.799999999999997</c:v>
                </c:pt>
                <c:pt idx="13">
                  <c:v>33.5</c:v>
                </c:pt>
                <c:pt idx="14">
                  <c:v>32.299999999999997</c:v>
                </c:pt>
              </c:numCache>
            </c:numRef>
          </c:val>
          <c:smooth val="0"/>
          <c:extLst>
            <c:ext xmlns:c16="http://schemas.microsoft.com/office/drawing/2014/chart" uri="{C3380CC4-5D6E-409C-BE32-E72D297353CC}">
              <c16:uniqueId val="{00000001-B5BB-4FEF-B40B-91729DC42327}"/>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60000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4.6296296296296294E-3"/>
              <c:y val="0.39076015424783633"/>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8.526869747342188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295035701182513"/>
          <c:w val="0.88825750947798177"/>
          <c:h val="0.77702119621410959"/>
        </c:manualLayout>
      </c:layout>
      <c:lineChart>
        <c:grouping val="standard"/>
        <c:varyColors val="0"/>
        <c:ser>
          <c:idx val="3"/>
          <c:order val="0"/>
          <c:tx>
            <c:strRef>
              <c:f>Sheet1!$A$3</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2008</c:v>
                </c:pt>
                <c:pt idx="1">
                  <c:v>2009</c:v>
                </c:pt>
                <c:pt idx="2">
                  <c:v>2010</c:v>
                </c:pt>
                <c:pt idx="3">
                  <c:v>2011</c:v>
                </c:pt>
                <c:pt idx="4">
                  <c:v>2012</c:v>
                </c:pt>
                <c:pt idx="5">
                  <c:v>2013</c:v>
                </c:pt>
                <c:pt idx="6">
                  <c:v>2014</c:v>
                </c:pt>
                <c:pt idx="7">
                  <c:v>2015</c:v>
                </c:pt>
                <c:pt idx="8">
                  <c:v>2016</c:v>
                </c:pt>
              </c:strCache>
            </c:strRef>
          </c:cat>
          <c:val>
            <c:numRef>
              <c:f>Sheet1!$B$3:$J$3</c:f>
              <c:numCache>
                <c:formatCode>0.0</c:formatCode>
                <c:ptCount val="9"/>
                <c:pt idx="0">
                  <c:v>12.7</c:v>
                </c:pt>
                <c:pt idx="1">
                  <c:v>24.2</c:v>
                </c:pt>
                <c:pt idx="2">
                  <c:v>27.3</c:v>
                </c:pt>
                <c:pt idx="3">
                  <c:v>34.299999999999997</c:v>
                </c:pt>
                <c:pt idx="4">
                  <c:v>36.1</c:v>
                </c:pt>
                <c:pt idx="5">
                  <c:v>36.299999999999997</c:v>
                </c:pt>
                <c:pt idx="6">
                  <c:v>38.9</c:v>
                </c:pt>
                <c:pt idx="7">
                  <c:v>40.9</c:v>
                </c:pt>
                <c:pt idx="8">
                  <c:v>42.1</c:v>
                </c:pt>
              </c:numCache>
            </c:numRef>
          </c:val>
          <c:smooth val="0"/>
          <c:extLst>
            <c:ext xmlns:c16="http://schemas.microsoft.com/office/drawing/2014/chart" uri="{C3380CC4-5D6E-409C-BE32-E72D297353CC}">
              <c16:uniqueId val="{00000000-7138-439D-83A8-7117859993E7}"/>
            </c:ext>
          </c:extLst>
        </c:ser>
        <c:ser>
          <c:idx val="0"/>
          <c:order val="1"/>
          <c:tx>
            <c:strRef>
              <c:f>Sheet1!$A$2</c:f>
              <c:strCache>
                <c:ptCount val="1"/>
                <c:pt idx="0">
                  <c:v>High Income</c:v>
                </c:pt>
              </c:strCache>
            </c:strRef>
          </c:tx>
          <c:spPr>
            <a:ln w="25400">
              <a:solidFill>
                <a:srgbClr val="0072C6"/>
              </a:solidFill>
            </a:ln>
          </c:spPr>
          <c:marker>
            <c:symbol val="square"/>
            <c:size val="7"/>
            <c:spPr>
              <a:solidFill>
                <a:srgbClr val="0072C6"/>
              </a:solidFill>
              <a:ln>
                <a:noFill/>
              </a:ln>
            </c:spPr>
          </c:marker>
          <c:cat>
            <c:strRef>
              <c:f>Sheet1!$B$1:$J$1</c:f>
              <c:strCache>
                <c:ptCount val="9"/>
                <c:pt idx="0">
                  <c:v>2008</c:v>
                </c:pt>
                <c:pt idx="1">
                  <c:v>2009</c:v>
                </c:pt>
                <c:pt idx="2">
                  <c:v>2010</c:v>
                </c:pt>
                <c:pt idx="3">
                  <c:v>2011</c:v>
                </c:pt>
                <c:pt idx="4">
                  <c:v>2012</c:v>
                </c:pt>
                <c:pt idx="5">
                  <c:v>2013</c:v>
                </c:pt>
                <c:pt idx="6">
                  <c:v>2014</c:v>
                </c:pt>
                <c:pt idx="7">
                  <c:v>2015</c:v>
                </c:pt>
                <c:pt idx="8">
                  <c:v>2016</c:v>
                </c:pt>
              </c:strCache>
            </c:strRef>
          </c:cat>
          <c:val>
            <c:numRef>
              <c:f>Sheet1!$B$2:$J$2</c:f>
              <c:numCache>
                <c:formatCode>0.0</c:formatCode>
                <c:ptCount val="9"/>
                <c:pt idx="0">
                  <c:v>22.7</c:v>
                </c:pt>
                <c:pt idx="1">
                  <c:v>27.3</c:v>
                </c:pt>
                <c:pt idx="2">
                  <c:v>31.7</c:v>
                </c:pt>
                <c:pt idx="3">
                  <c:v>31.5</c:v>
                </c:pt>
                <c:pt idx="4">
                  <c:v>26.3</c:v>
                </c:pt>
                <c:pt idx="5">
                  <c:v>33.700000000000003</c:v>
                </c:pt>
                <c:pt idx="6">
                  <c:v>34.9</c:v>
                </c:pt>
                <c:pt idx="7">
                  <c:v>35.1</c:v>
                </c:pt>
                <c:pt idx="8">
                  <c:v>39.799999999999997</c:v>
                </c:pt>
              </c:numCache>
            </c:numRef>
          </c:val>
          <c:smooth val="0"/>
          <c:extLst>
            <c:ext xmlns:c16="http://schemas.microsoft.com/office/drawing/2014/chart" uri="{C3380CC4-5D6E-409C-BE32-E72D297353CC}">
              <c16:uniqueId val="{00000001-7138-439D-83A8-7117859993E7}"/>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6.5882910469524641E-3"/>
              <c:y val="0.40562919218431032"/>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0.10047448706008523"/>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4184164479441"/>
          <c:y val="9.5987168270632819E-2"/>
          <c:w val="0.88257163167104113"/>
          <c:h val="0.79098315835520561"/>
        </c:manualLayout>
      </c:layout>
      <c:lineChart>
        <c:grouping val="standard"/>
        <c:varyColors val="0"/>
        <c:ser>
          <c:idx val="3"/>
          <c:order val="0"/>
          <c:tx>
            <c:strRef>
              <c:f>Sheet1!$A$4</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0.0</c:formatCode>
                <c:ptCount val="12"/>
                <c:pt idx="0">
                  <c:v>104.9</c:v>
                </c:pt>
                <c:pt idx="1">
                  <c:v>109.8</c:v>
                </c:pt>
                <c:pt idx="2">
                  <c:v>104.4</c:v>
                </c:pt>
                <c:pt idx="3">
                  <c:v>109</c:v>
                </c:pt>
                <c:pt idx="4">
                  <c:v>130.1</c:v>
                </c:pt>
                <c:pt idx="5">
                  <c:v>142.5</c:v>
                </c:pt>
                <c:pt idx="6">
                  <c:v>153.4</c:v>
                </c:pt>
                <c:pt idx="7">
                  <c:v>178.7</c:v>
                </c:pt>
                <c:pt idx="8">
                  <c:v>208.4</c:v>
                </c:pt>
                <c:pt idx="9">
                  <c:v>231.9</c:v>
                </c:pt>
                <c:pt idx="10">
                  <c:v>254</c:v>
                </c:pt>
                <c:pt idx="11">
                  <c:v>314.3</c:v>
                </c:pt>
              </c:numCache>
            </c:numRef>
          </c:val>
          <c:smooth val="0"/>
          <c:extLst>
            <c:ext xmlns:c16="http://schemas.microsoft.com/office/drawing/2014/chart" uri="{C3380CC4-5D6E-409C-BE32-E72D297353CC}">
              <c16:uniqueId val="{00000000-37B1-4B71-A6CA-FB466A020D78}"/>
            </c:ext>
          </c:extLst>
        </c:ser>
        <c:ser>
          <c:idx val="0"/>
          <c:order val="1"/>
          <c:tx>
            <c:strRef>
              <c:f>Sheet1!$A$3</c:f>
              <c:strCache>
                <c:ptCount val="1"/>
                <c:pt idx="0">
                  <c:v>Low Income</c:v>
                </c:pt>
              </c:strCache>
            </c:strRef>
          </c:tx>
          <c:spPr>
            <a:ln w="25400">
              <a:solidFill>
                <a:srgbClr val="0072C6"/>
              </a:solidFill>
            </a:ln>
          </c:spPr>
          <c:marker>
            <c:symbol val="square"/>
            <c:size val="7"/>
            <c:spPr>
              <a:solidFill>
                <a:srgbClr val="0072C6"/>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0.0</c:formatCode>
                <c:ptCount val="12"/>
                <c:pt idx="0">
                  <c:v>90.2</c:v>
                </c:pt>
                <c:pt idx="1">
                  <c:v>96.8</c:v>
                </c:pt>
                <c:pt idx="2">
                  <c:v>82.8</c:v>
                </c:pt>
                <c:pt idx="3">
                  <c:v>100.6</c:v>
                </c:pt>
                <c:pt idx="4">
                  <c:v>111.9</c:v>
                </c:pt>
                <c:pt idx="5">
                  <c:v>119.2</c:v>
                </c:pt>
                <c:pt idx="6">
                  <c:v>135.4</c:v>
                </c:pt>
                <c:pt idx="7">
                  <c:v>145.9</c:v>
                </c:pt>
                <c:pt idx="8">
                  <c:v>168.4</c:v>
                </c:pt>
                <c:pt idx="9">
                  <c:v>176.5</c:v>
                </c:pt>
                <c:pt idx="10">
                  <c:v>203.2</c:v>
                </c:pt>
                <c:pt idx="11">
                  <c:v>255.3</c:v>
                </c:pt>
              </c:numCache>
            </c:numRef>
          </c:val>
          <c:smooth val="0"/>
          <c:extLst>
            <c:ext xmlns:c16="http://schemas.microsoft.com/office/drawing/2014/chart" uri="{C3380CC4-5D6E-409C-BE32-E72D297353CC}">
              <c16:uniqueId val="{00000001-37B1-4B71-A6CA-FB466A020D78}"/>
            </c:ext>
          </c:extLst>
        </c:ser>
        <c:ser>
          <c:idx val="1"/>
          <c:order val="2"/>
          <c:tx>
            <c:strRef>
              <c:f>Sheet1!$A$2</c:f>
              <c:strCache>
                <c:ptCount val="1"/>
                <c:pt idx="0">
                  <c:v>High Income</c:v>
                </c:pt>
              </c:strCache>
            </c:strRef>
          </c:tx>
          <c:spPr>
            <a:ln w="25400">
              <a:solidFill>
                <a:srgbClr val="AABA0A"/>
              </a:solidFill>
            </a:ln>
          </c:spPr>
          <c:marker>
            <c:symbol val="triangle"/>
            <c:size val="7"/>
            <c:spPr>
              <a:solidFill>
                <a:srgbClr val="AABA0A"/>
              </a:solidFill>
              <a:ln>
                <a:solidFill>
                  <a:srgbClr val="AABA0A"/>
                </a:solid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65.5</c:v>
                </c:pt>
                <c:pt idx="1">
                  <c:v>67</c:v>
                </c:pt>
                <c:pt idx="2">
                  <c:v>56.5</c:v>
                </c:pt>
                <c:pt idx="3">
                  <c:v>67.400000000000006</c:v>
                </c:pt>
                <c:pt idx="4">
                  <c:v>73.900000000000006</c:v>
                </c:pt>
                <c:pt idx="5">
                  <c:v>88.5</c:v>
                </c:pt>
                <c:pt idx="6">
                  <c:v>101.3</c:v>
                </c:pt>
                <c:pt idx="7">
                  <c:v>111.8</c:v>
                </c:pt>
                <c:pt idx="8">
                  <c:v>118.7</c:v>
                </c:pt>
                <c:pt idx="9">
                  <c:v>132.1</c:v>
                </c:pt>
                <c:pt idx="10">
                  <c:v>163.6</c:v>
                </c:pt>
                <c:pt idx="11">
                  <c:v>169.8</c:v>
                </c:pt>
              </c:numCache>
            </c:numRef>
          </c:val>
          <c:smooth val="0"/>
          <c:extLst>
            <c:ext xmlns:c16="http://schemas.microsoft.com/office/drawing/2014/chart" uri="{C3380CC4-5D6E-409C-BE32-E72D297353CC}">
              <c16:uniqueId val="{00000002-37B1-4B71-A6CA-FB466A020D78}"/>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400"/>
          <c:min val="0"/>
        </c:scaling>
        <c:delete val="0"/>
        <c:axPos val="l"/>
        <c:majorGridlines/>
        <c:title>
          <c:tx>
            <c:rich>
              <a:bodyPr rot="-5400000" vert="horz"/>
              <a:lstStyle/>
              <a:p>
                <a:pPr>
                  <a:defRPr/>
                </a:pPr>
                <a:r>
                  <a:rPr lang="en-US"/>
                  <a:t>Rate per 100,000 Population</a:t>
                </a:r>
              </a:p>
            </c:rich>
          </c:tx>
          <c:layout>
            <c:manualLayout>
              <c:xMode val="edge"/>
              <c:yMode val="edge"/>
              <c:x val="4.4516136871779917E-3"/>
              <c:y val="0.18668645766657835"/>
            </c:manualLayout>
          </c:layout>
          <c:overlay val="0"/>
        </c:title>
        <c:numFmt formatCode="0" sourceLinked="0"/>
        <c:majorTickMark val="out"/>
        <c:minorTickMark val="none"/>
        <c:tickLblPos val="nextTo"/>
        <c:crossAx val="110513152"/>
        <c:crosses val="autoZero"/>
        <c:crossBetween val="between"/>
        <c:majorUnit val="50"/>
      </c:valAx>
    </c:plotArea>
    <c:legend>
      <c:legendPos val="t"/>
      <c:layout>
        <c:manualLayout>
          <c:xMode val="edge"/>
          <c:yMode val="edge"/>
          <c:x val="8.1995479731700217E-3"/>
          <c:y val="1.167518533867475E-3"/>
          <c:w val="0.99127867697093419"/>
          <c:h val="6.9159350770808814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8.649666274287364E-2"/>
          <c:w val="0.8780521905915607"/>
          <c:h val="0.80611454818147732"/>
        </c:manualLayout>
      </c:layout>
      <c:lineChart>
        <c:grouping val="standard"/>
        <c:varyColors val="0"/>
        <c:ser>
          <c:idx val="3"/>
          <c:order val="0"/>
          <c:tx>
            <c:strRef>
              <c:f>Sheet1!$A$5</c:f>
              <c:strCache>
                <c:ptCount val="1"/>
                <c:pt idx="0">
                  <c:v>Poor</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Sheet1!$B$5:$M$5</c:f>
              <c:numCache>
                <c:formatCode>0.0</c:formatCode>
                <c:ptCount val="12"/>
                <c:pt idx="0">
                  <c:v>179.6</c:v>
                </c:pt>
                <c:pt idx="1">
                  <c:v>223.8</c:v>
                </c:pt>
                <c:pt idx="2">
                  <c:v>198.4</c:v>
                </c:pt>
                <c:pt idx="3">
                  <c:v>206.3</c:v>
                </c:pt>
                <c:pt idx="4">
                  <c:v>229.3</c:v>
                </c:pt>
                <c:pt idx="5">
                  <c:v>253.4</c:v>
                </c:pt>
                <c:pt idx="6">
                  <c:v>255.5</c:v>
                </c:pt>
                <c:pt idx="7">
                  <c:v>271.60000000000002</c:v>
                </c:pt>
                <c:pt idx="8">
                  <c:v>275.89999999999998</c:v>
                </c:pt>
                <c:pt idx="9">
                  <c:v>296.8</c:v>
                </c:pt>
                <c:pt idx="10">
                  <c:v>333.6</c:v>
                </c:pt>
                <c:pt idx="11">
                  <c:v>386.9</c:v>
                </c:pt>
              </c:numCache>
            </c:numRef>
          </c:val>
          <c:smooth val="0"/>
          <c:extLst>
            <c:ext xmlns:c16="http://schemas.microsoft.com/office/drawing/2014/chart" uri="{C3380CC4-5D6E-409C-BE32-E72D297353CC}">
              <c16:uniqueId val="{00000000-3EC1-4821-BEAC-A83FDFAB442D}"/>
            </c:ext>
          </c:extLst>
        </c:ser>
        <c:ser>
          <c:idx val="0"/>
          <c:order val="1"/>
          <c:tx>
            <c:strRef>
              <c:f>Sheet1!$A$4</c:f>
              <c:strCache>
                <c:ptCount val="1"/>
                <c:pt idx="0">
                  <c:v>Low Income</c:v>
                </c:pt>
              </c:strCache>
            </c:strRef>
          </c:tx>
          <c:spPr>
            <a:ln>
              <a:solidFill>
                <a:srgbClr val="0072C6"/>
              </a:solidFill>
            </a:ln>
          </c:spPr>
          <c:marker>
            <c:symbol val="square"/>
            <c:size val="7"/>
            <c:spPr>
              <a:solidFill>
                <a:srgbClr val="0072C6"/>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Sheet1!$B$4:$M$4</c:f>
              <c:numCache>
                <c:formatCode>0.0</c:formatCode>
                <c:ptCount val="12"/>
                <c:pt idx="0">
                  <c:v>125.5</c:v>
                </c:pt>
                <c:pt idx="1">
                  <c:v>150.80000000000001</c:v>
                </c:pt>
                <c:pt idx="2">
                  <c:v>147.6</c:v>
                </c:pt>
                <c:pt idx="3">
                  <c:v>154.6</c:v>
                </c:pt>
                <c:pt idx="4">
                  <c:v>169.5</c:v>
                </c:pt>
                <c:pt idx="5">
                  <c:v>184.2</c:v>
                </c:pt>
                <c:pt idx="6">
                  <c:v>207.7</c:v>
                </c:pt>
                <c:pt idx="7">
                  <c:v>201.4</c:v>
                </c:pt>
                <c:pt idx="8">
                  <c:v>209.2</c:v>
                </c:pt>
                <c:pt idx="9">
                  <c:v>218.2</c:v>
                </c:pt>
                <c:pt idx="10">
                  <c:v>249.6</c:v>
                </c:pt>
                <c:pt idx="11">
                  <c:v>303.8</c:v>
                </c:pt>
              </c:numCache>
            </c:numRef>
          </c:val>
          <c:smooth val="0"/>
          <c:extLst>
            <c:ext xmlns:c16="http://schemas.microsoft.com/office/drawing/2014/chart" uri="{C3380CC4-5D6E-409C-BE32-E72D297353CC}">
              <c16:uniqueId val="{00000001-3EC1-4821-BEAC-A83FDFAB442D}"/>
            </c:ext>
          </c:extLst>
        </c:ser>
        <c:ser>
          <c:idx val="1"/>
          <c:order val="2"/>
          <c:tx>
            <c:strRef>
              <c:f>Sheet1!$A$3</c:f>
              <c:strCache>
                <c:ptCount val="1"/>
                <c:pt idx="0">
                  <c:v>Middle Income</c:v>
                </c:pt>
              </c:strCache>
            </c:strRef>
          </c:tx>
          <c:spPr>
            <a:ln>
              <a:solidFill>
                <a:srgbClr val="AABA0A"/>
              </a:solidFill>
            </a:ln>
          </c:spPr>
          <c:marker>
            <c:symbol val="triangle"/>
            <c:size val="8"/>
            <c:spPr>
              <a:solidFill>
                <a:srgbClr val="AABA0A"/>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0.0</c:formatCode>
                <c:ptCount val="12"/>
                <c:pt idx="0">
                  <c:v>117.2</c:v>
                </c:pt>
                <c:pt idx="1">
                  <c:v>130.69999999999999</c:v>
                </c:pt>
                <c:pt idx="2">
                  <c:v>141.5</c:v>
                </c:pt>
                <c:pt idx="3">
                  <c:v>142.5</c:v>
                </c:pt>
                <c:pt idx="4">
                  <c:v>149.6</c:v>
                </c:pt>
                <c:pt idx="5">
                  <c:v>172</c:v>
                </c:pt>
                <c:pt idx="6">
                  <c:v>181</c:v>
                </c:pt>
                <c:pt idx="7">
                  <c:v>181.6</c:v>
                </c:pt>
                <c:pt idx="8">
                  <c:v>182.3</c:v>
                </c:pt>
                <c:pt idx="9">
                  <c:v>192.8</c:v>
                </c:pt>
                <c:pt idx="10">
                  <c:v>217.4</c:v>
                </c:pt>
                <c:pt idx="11">
                  <c:v>260.89999999999998</c:v>
                </c:pt>
              </c:numCache>
            </c:numRef>
          </c:val>
          <c:smooth val="0"/>
          <c:extLst>
            <c:ext xmlns:c16="http://schemas.microsoft.com/office/drawing/2014/chart" uri="{C3380CC4-5D6E-409C-BE32-E72D297353CC}">
              <c16:uniqueId val="{00000002-3EC1-4821-BEAC-A83FDFAB442D}"/>
            </c:ext>
          </c:extLst>
        </c:ser>
        <c:ser>
          <c:idx val="2"/>
          <c:order val="3"/>
          <c:tx>
            <c:strRef>
              <c:f>Sheet1!$A$2</c:f>
              <c:strCache>
                <c:ptCount val="1"/>
                <c:pt idx="0">
                  <c:v>High Income</c:v>
                </c:pt>
              </c:strCache>
            </c:strRef>
          </c:tx>
          <c:spPr>
            <a:ln>
              <a:solidFill>
                <a:srgbClr val="EEECE1">
                  <a:lumMod val="50000"/>
                </a:srgbClr>
              </a:solidFill>
            </a:ln>
          </c:spPr>
          <c:marker>
            <c:symbol val="diamond"/>
            <c:size val="9"/>
            <c:spPr>
              <a:solidFill>
                <a:srgbClr val="EEECE1">
                  <a:lumMod val="50000"/>
                </a:srgbClr>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98.1</c:v>
                </c:pt>
                <c:pt idx="1">
                  <c:v>119</c:v>
                </c:pt>
                <c:pt idx="2">
                  <c:v>113.8</c:v>
                </c:pt>
                <c:pt idx="3">
                  <c:v>131.6</c:v>
                </c:pt>
                <c:pt idx="4">
                  <c:v>127.4</c:v>
                </c:pt>
                <c:pt idx="5">
                  <c:v>132.19999999999999</c:v>
                </c:pt>
                <c:pt idx="6">
                  <c:v>156.30000000000001</c:v>
                </c:pt>
                <c:pt idx="7">
                  <c:v>153.6</c:v>
                </c:pt>
                <c:pt idx="8">
                  <c:v>156.5</c:v>
                </c:pt>
                <c:pt idx="9">
                  <c:v>157.80000000000001</c:v>
                </c:pt>
                <c:pt idx="10">
                  <c:v>177.9</c:v>
                </c:pt>
                <c:pt idx="11">
                  <c:v>205.4</c:v>
                </c:pt>
              </c:numCache>
            </c:numRef>
          </c:val>
          <c:smooth val="0"/>
          <c:extLst>
            <c:ext xmlns:c16="http://schemas.microsoft.com/office/drawing/2014/chart" uri="{C3380CC4-5D6E-409C-BE32-E72D297353CC}">
              <c16:uniqueId val="{00000003-3EC1-4821-BEAC-A83FDFAB442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0"/>
          <c:min val="0"/>
        </c:scaling>
        <c:delete val="0"/>
        <c:axPos val="l"/>
        <c:majorGridlines/>
        <c:title>
          <c:tx>
            <c:rich>
              <a:bodyPr rot="-5400000" vert="horz"/>
              <a:lstStyle/>
              <a:p>
                <a:pPr>
                  <a:defRPr/>
                </a:pPr>
                <a:r>
                  <a:rPr lang="en-US"/>
                  <a:t>Rate per 100,000 Population</a:t>
                </a:r>
              </a:p>
            </c:rich>
          </c:tx>
          <c:layout>
            <c:manualLayout>
              <c:xMode val="edge"/>
              <c:yMode val="edge"/>
              <c:x val="5.5199523670652279E-3"/>
              <c:y val="0.19037848961646398"/>
            </c:manualLayout>
          </c:layout>
          <c:overlay val="0"/>
        </c:title>
        <c:numFmt formatCode="0" sourceLinked="0"/>
        <c:majorTickMark val="out"/>
        <c:minorTickMark val="none"/>
        <c:tickLblPos val="nextTo"/>
        <c:crossAx val="123682176"/>
        <c:crosses val="autoZero"/>
        <c:crossBetween val="between"/>
        <c:majorUnit val="50"/>
      </c:valAx>
    </c:plotArea>
    <c:legend>
      <c:legendPos val="t"/>
      <c:layout>
        <c:manualLayout>
          <c:xMode val="edge"/>
          <c:yMode val="edge"/>
          <c:x val="0.10472138098122348"/>
          <c:y val="3.968253968253968E-3"/>
          <c:w val="0.87816390739619088"/>
          <c:h val="6.152199725034369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7510279965004369"/>
        </c:manualLayout>
      </c:layout>
      <c:barChart>
        <c:barDir val="col"/>
        <c:grouping val="percentStacked"/>
        <c:varyColors val="0"/>
        <c:ser>
          <c:idx val="2"/>
          <c:order val="0"/>
          <c:tx>
            <c:strRef>
              <c:f>Sheet1!$B$1</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(n=142)</c:v>
                </c:pt>
                <c:pt idx="1">
                  <c:v>Public Insurance Only (n=73)</c:v>
                </c:pt>
                <c:pt idx="2">
                  <c:v>Uninsured (n=69)</c:v>
                </c:pt>
              </c:strCache>
            </c:strRef>
          </c:cat>
          <c:val>
            <c:numRef>
              <c:f>Sheet1!$B$2:$B$4</c:f>
              <c:numCache>
                <c:formatCode>General</c:formatCode>
                <c:ptCount val="3"/>
                <c:pt idx="0">
                  <c:v>21</c:v>
                </c:pt>
                <c:pt idx="1">
                  <c:v>12</c:v>
                </c:pt>
                <c:pt idx="2">
                  <c:v>9</c:v>
                </c:pt>
              </c:numCache>
            </c:numRef>
          </c:val>
          <c:extLst>
            <c:ext xmlns:c16="http://schemas.microsoft.com/office/drawing/2014/chart" uri="{C3380CC4-5D6E-409C-BE32-E72D297353CC}">
              <c16:uniqueId val="{00000000-08B9-48F5-A649-F303B07F1E01}"/>
            </c:ext>
          </c:extLst>
        </c:ser>
        <c:ser>
          <c:idx val="1"/>
          <c:order val="1"/>
          <c:tx>
            <c:strRef>
              <c:f>Sheet1!$C$1</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B9-48F5-A649-F303B07F1E0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(n=142)</c:v>
                </c:pt>
                <c:pt idx="1">
                  <c:v>Public Insurance Only (n=73)</c:v>
                </c:pt>
                <c:pt idx="2">
                  <c:v>Uninsured (n=69)</c:v>
                </c:pt>
              </c:strCache>
            </c:strRef>
          </c:cat>
          <c:val>
            <c:numRef>
              <c:f>Sheet1!$C$2:$C$4</c:f>
              <c:numCache>
                <c:formatCode>General</c:formatCode>
                <c:ptCount val="3"/>
                <c:pt idx="0">
                  <c:v>44</c:v>
                </c:pt>
                <c:pt idx="1">
                  <c:v>28</c:v>
                </c:pt>
                <c:pt idx="2">
                  <c:v>16</c:v>
                </c:pt>
              </c:numCache>
            </c:numRef>
          </c:val>
          <c:extLst>
            <c:ext xmlns:c16="http://schemas.microsoft.com/office/drawing/2014/chart" uri="{C3380CC4-5D6E-409C-BE32-E72D297353CC}">
              <c16:uniqueId val="{00000002-08B9-48F5-A649-F303B07F1E01}"/>
            </c:ext>
          </c:extLst>
        </c:ser>
        <c:ser>
          <c:idx val="0"/>
          <c:order val="2"/>
          <c:tx>
            <c:strRef>
              <c:f>Sheet1!$D$1</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(n=142)</c:v>
                </c:pt>
                <c:pt idx="1">
                  <c:v>Public Insurance Only (n=73)</c:v>
                </c:pt>
                <c:pt idx="2">
                  <c:v>Uninsured (n=69)</c:v>
                </c:pt>
              </c:strCache>
            </c:strRef>
          </c:cat>
          <c:val>
            <c:numRef>
              <c:f>Sheet1!$D$2:$D$4</c:f>
              <c:numCache>
                <c:formatCode>General</c:formatCode>
                <c:ptCount val="3"/>
                <c:pt idx="0">
                  <c:v>77</c:v>
                </c:pt>
                <c:pt idx="1">
                  <c:v>33</c:v>
                </c:pt>
                <c:pt idx="2">
                  <c:v>44</c:v>
                </c:pt>
              </c:numCache>
            </c:numRef>
          </c:val>
          <c:extLst>
            <c:ext xmlns:c16="http://schemas.microsoft.com/office/drawing/2014/chart" uri="{C3380CC4-5D6E-409C-BE32-E72D297353CC}">
              <c16:uniqueId val="{00000003-08B9-48F5-A649-F303B07F1E01}"/>
            </c:ext>
          </c:extLst>
        </c:ser>
        <c:dLbls>
          <c:showLegendKey val="0"/>
          <c:showVal val="1"/>
          <c:showCatName val="0"/>
          <c:showSerName val="0"/>
          <c:showPercent val="0"/>
          <c:showBubbleSize val="0"/>
        </c:dLbls>
        <c:gapWidth val="150"/>
        <c:overlap val="100"/>
        <c:axId val="214680704"/>
        <c:axId val="214682240"/>
      </c:barChart>
      <c:catAx>
        <c:axId val="214680704"/>
        <c:scaling>
          <c:orientation val="minMax"/>
        </c:scaling>
        <c:delete val="0"/>
        <c:axPos val="b"/>
        <c:numFmt formatCode="General" sourceLinked="1"/>
        <c:majorTickMark val="out"/>
        <c:minorTickMark val="none"/>
        <c:tickLblPos val="nextTo"/>
        <c:txPr>
          <a:bodyPr rot="0" vert="horz"/>
          <a:lstStyle/>
          <a:p>
            <a:pPr>
              <a:defRPr/>
            </a:pPr>
            <a:endParaRPr lang="en-US"/>
          </a:p>
        </c:txPr>
        <c:crossAx val="214682240"/>
        <c:crosses val="autoZero"/>
        <c:auto val="1"/>
        <c:lblAlgn val="ctr"/>
        <c:lblOffset val="100"/>
        <c:tickLblSkip val="1"/>
        <c:tickMarkSkip val="1"/>
        <c:noMultiLvlLbl val="0"/>
      </c:catAx>
      <c:valAx>
        <c:axId val="21468224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468070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Public Insurance Only</c:v>
                </c:pt>
                <c:pt idx="2">
                  <c:v>Private Insurance</c:v>
                </c:pt>
              </c:strCache>
            </c:strRef>
          </c:cat>
          <c:val>
            <c:numRef>
              <c:f>Sheet1!$B$2:$B$4</c:f>
              <c:numCache>
                <c:formatCode>General</c:formatCode>
                <c:ptCount val="3"/>
                <c:pt idx="0" formatCode="0.0">
                  <c:v>5.24</c:v>
                </c:pt>
                <c:pt idx="1">
                  <c:v>9.8000000000000007</c:v>
                </c:pt>
                <c:pt idx="2" formatCode="0.0">
                  <c:v>4</c:v>
                </c:pt>
              </c:numCache>
            </c:numRef>
          </c:val>
          <c:extLst>
            <c:ext xmlns:c16="http://schemas.microsoft.com/office/drawing/2014/chart" uri="{C3380CC4-5D6E-409C-BE32-E72D297353CC}">
              <c16:uniqueId val="{00000000-F4F7-4339-B210-E9E0177229C6}"/>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6.1728582004172555E-3"/>
              <c:y val="0.36907751832745039"/>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Public Insurance Only</c:v>
                </c:pt>
                <c:pt idx="2">
                  <c:v>Private Insurance</c:v>
                </c:pt>
              </c:strCache>
            </c:strRef>
          </c:cat>
          <c:val>
            <c:numRef>
              <c:f>Sheet1!$B$2:$B$4</c:f>
              <c:numCache>
                <c:formatCode>General</c:formatCode>
                <c:ptCount val="3"/>
                <c:pt idx="0">
                  <c:v>10.199999999999999</c:v>
                </c:pt>
                <c:pt idx="1">
                  <c:v>20.2</c:v>
                </c:pt>
                <c:pt idx="2">
                  <c:v>8.5</c:v>
                </c:pt>
              </c:numCache>
            </c:numRef>
          </c:val>
          <c:extLst>
            <c:ext xmlns:c16="http://schemas.microsoft.com/office/drawing/2014/chart" uri="{C3380CC4-5D6E-409C-BE32-E72D297353CC}">
              <c16:uniqueId val="{00000000-BD3A-4AB2-B445-5EBADCDEE0BD}"/>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1.8993080410403245E-3"/>
              <c:y val="0.36907751832745039"/>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Public Insurance Only</c:v>
                </c:pt>
                <c:pt idx="2">
                  <c:v>Private Insurance</c:v>
                </c:pt>
              </c:strCache>
            </c:strRef>
          </c:cat>
          <c:val>
            <c:numRef>
              <c:f>Sheet1!$B$2:$B$4</c:f>
              <c:numCache>
                <c:formatCode>General</c:formatCode>
                <c:ptCount val="3"/>
                <c:pt idx="0" formatCode="0.0">
                  <c:v>6.61</c:v>
                </c:pt>
                <c:pt idx="1">
                  <c:v>12.6</c:v>
                </c:pt>
                <c:pt idx="2">
                  <c:v>5.6</c:v>
                </c:pt>
              </c:numCache>
            </c:numRef>
          </c:val>
          <c:extLst>
            <c:ext xmlns:c16="http://schemas.microsoft.com/office/drawing/2014/chart" uri="{C3380CC4-5D6E-409C-BE32-E72D297353CC}">
              <c16:uniqueId val="{00000000-29FD-4C58-8F00-6EA4B8FDFDF2}"/>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8.309671518332935E-3"/>
              <c:y val="0.36856408573928262"/>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33552055993"/>
          <c:y val="3.8877640294963135E-2"/>
          <c:w val="0.88268190434529015"/>
          <c:h val="0.81008280214973127"/>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87.5</c:v>
                </c:pt>
                <c:pt idx="1">
                  <c:v>87.9</c:v>
                </c:pt>
                <c:pt idx="2">
                  <c:v>87.8</c:v>
                </c:pt>
                <c:pt idx="3">
                  <c:v>86.3</c:v>
                </c:pt>
                <c:pt idx="4">
                  <c:v>88.3</c:v>
                </c:pt>
                <c:pt idx="5">
                  <c:v>90.5</c:v>
                </c:pt>
                <c:pt idx="6">
                  <c:v>89.8</c:v>
                </c:pt>
                <c:pt idx="7">
                  <c:v>90.5</c:v>
                </c:pt>
                <c:pt idx="8">
                  <c:v>89.5</c:v>
                </c:pt>
              </c:numCache>
            </c:numRef>
          </c:val>
          <c:smooth val="0"/>
          <c:extLst>
            <c:ext xmlns:c16="http://schemas.microsoft.com/office/drawing/2014/chart" uri="{C3380CC4-5D6E-409C-BE32-E72D297353CC}">
              <c16:uniqueId val="{00000000-6FBE-47AB-9234-2D555488F07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4.1548799455623604E-3"/>
              <c:y val="0.35033634838295152"/>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Uninsured </c:v>
                </c:pt>
                <c:pt idx="2">
                  <c:v>Private Insurance</c:v>
                </c:pt>
              </c:strCache>
            </c:strRef>
          </c:cat>
          <c:val>
            <c:numRef>
              <c:f>Sheet1!$B$2:$B$4</c:f>
              <c:numCache>
                <c:formatCode>General</c:formatCode>
                <c:ptCount val="3"/>
                <c:pt idx="0">
                  <c:v>13.8</c:v>
                </c:pt>
                <c:pt idx="1">
                  <c:v>36.1</c:v>
                </c:pt>
                <c:pt idx="2">
                  <c:v>7.2</c:v>
                </c:pt>
              </c:numCache>
            </c:numRef>
          </c:val>
          <c:extLst>
            <c:ext xmlns:c16="http://schemas.microsoft.com/office/drawing/2014/chart" uri="{C3380CC4-5D6E-409C-BE32-E72D297353CC}">
              <c16:uniqueId val="{00000000-E187-4613-A882-A8B3E0429F06}"/>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6.1729610187615438E-3"/>
              <c:y val="0.37228563291392347"/>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97033325379782"/>
          <c:y val="4.674786745406824E-2"/>
          <c:w val="0.87092897478724252"/>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Uninsured</c:v>
                </c:pt>
                <c:pt idx="2">
                  <c:v>Private Insurance</c:v>
                </c:pt>
              </c:strCache>
            </c:strRef>
          </c:cat>
          <c:val>
            <c:numRef>
              <c:f>Sheet1!$B$2:$B$4</c:f>
              <c:numCache>
                <c:formatCode>General</c:formatCode>
                <c:ptCount val="3"/>
                <c:pt idx="0">
                  <c:v>36.799999999999997</c:v>
                </c:pt>
                <c:pt idx="1">
                  <c:v>109.8</c:v>
                </c:pt>
                <c:pt idx="2">
                  <c:v>27.2</c:v>
                </c:pt>
              </c:numCache>
            </c:numRef>
          </c:val>
          <c:extLst>
            <c:ext xmlns:c16="http://schemas.microsoft.com/office/drawing/2014/chart" uri="{C3380CC4-5D6E-409C-BE32-E72D297353CC}">
              <c16:uniqueId val="{00000000-20BF-47DD-B34A-205881701B20}"/>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50"/>
          <c:min val="0"/>
        </c:scaling>
        <c:delete val="0"/>
        <c:axPos val="l"/>
        <c:majorGridlines/>
        <c:title>
          <c:tx>
            <c:rich>
              <a:bodyPr rot="-5400000" vert="horz"/>
              <a:lstStyle/>
              <a:p>
                <a:pPr>
                  <a:defRPr/>
                </a:pPr>
                <a:r>
                  <a:rPr lang="en-US"/>
                  <a:t>Deaths per 1,000 Admissions</a:t>
                </a:r>
              </a:p>
            </c:rich>
          </c:tx>
          <c:layout>
            <c:manualLayout>
              <c:xMode val="edge"/>
              <c:yMode val="edge"/>
              <c:x val="4.4245163798969575E-3"/>
              <c:y val="0.15455340664517142"/>
            </c:manualLayout>
          </c:layout>
          <c:overlay val="0"/>
        </c:title>
        <c:numFmt formatCode="0" sourceLinked="0"/>
        <c:majorTickMark val="out"/>
        <c:minorTickMark val="none"/>
        <c:tickLblPos val="nextTo"/>
        <c:crossAx val="104665856"/>
        <c:crosses val="autoZero"/>
        <c:crossBetween val="between"/>
        <c:majorUnit val="2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2017</c:v>
                </c:pt>
              </c:strCache>
            </c:strRef>
          </c:tx>
          <c:spPr>
            <a:solidFill>
              <a:srgbClr val="0072C6"/>
            </a:solidFill>
          </c:spPr>
          <c:invertIfNegative val="0"/>
          <c:cat>
            <c:strRef>
              <c:f>Sheet1!$A$2:$A$4</c:f>
              <c:strCache>
                <c:ptCount val="3"/>
                <c:pt idx="0">
                  <c:v>Total</c:v>
                </c:pt>
                <c:pt idx="1">
                  <c:v>Uninsured</c:v>
                </c:pt>
                <c:pt idx="2">
                  <c:v>Private Insurance</c:v>
                </c:pt>
              </c:strCache>
            </c:strRef>
          </c:cat>
          <c:val>
            <c:numRef>
              <c:f>Sheet1!$B$2:$B$4</c:f>
              <c:numCache>
                <c:formatCode>General</c:formatCode>
                <c:ptCount val="3"/>
                <c:pt idx="0">
                  <c:v>92.8</c:v>
                </c:pt>
                <c:pt idx="1">
                  <c:v>78.400000000000006</c:v>
                </c:pt>
                <c:pt idx="2">
                  <c:v>94.3</c:v>
                </c:pt>
              </c:numCache>
            </c:numRef>
          </c:val>
          <c:extLst>
            <c:ext xmlns:c16="http://schemas.microsoft.com/office/drawing/2014/chart" uri="{C3380CC4-5D6E-409C-BE32-E72D297353CC}">
              <c16:uniqueId val="{00000000-3040-4352-AA56-688835CFEDC6}"/>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3096103371693916E-3"/>
              <c:y val="0.38344516411255036"/>
            </c:manualLayout>
          </c:layout>
          <c:overlay val="0"/>
        </c:title>
        <c:numFmt formatCode="0" sourceLinked="0"/>
        <c:majorTickMark val="out"/>
        <c:minorTickMark val="none"/>
        <c:tickLblPos val="nextTo"/>
        <c:crossAx val="10466585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80437257842769638"/>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4"/>
                <c:pt idx="0">
                  <c:v>Total (n=149)</c:v>
                </c:pt>
                <c:pt idx="1">
                  <c:v>Uninsured (n=49)</c:v>
                </c:pt>
                <c:pt idx="2">
                  <c:v>Public Insurance Only (n=50)</c:v>
                </c:pt>
                <c:pt idx="3">
                  <c:v>Private Insurance (n=50)</c:v>
                </c:pt>
              </c:strCache>
            </c:strRef>
          </c:cat>
          <c:val>
            <c:numRef>
              <c:f>Sheet1!$B$2:$H$2</c:f>
              <c:numCache>
                <c:formatCode>General</c:formatCode>
                <c:ptCount val="4"/>
                <c:pt idx="0">
                  <c:v>70</c:v>
                </c:pt>
                <c:pt idx="1">
                  <c:v>18</c:v>
                </c:pt>
                <c:pt idx="2">
                  <c:v>28</c:v>
                </c:pt>
                <c:pt idx="3">
                  <c:v>24</c:v>
                </c:pt>
              </c:numCache>
            </c:numRef>
          </c:val>
          <c:extLst>
            <c:ext xmlns:c16="http://schemas.microsoft.com/office/drawing/2014/chart" uri="{C3380CC4-5D6E-409C-BE32-E72D297353CC}">
              <c16:uniqueId val="{00000000-A3E8-452B-963E-218F69972995}"/>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E8-452B-963E-218F6997299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4"/>
                <c:pt idx="0">
                  <c:v>Total (n=149)</c:v>
                </c:pt>
                <c:pt idx="1">
                  <c:v>Uninsured (n=49)</c:v>
                </c:pt>
                <c:pt idx="2">
                  <c:v>Public Insurance Only (n=50)</c:v>
                </c:pt>
                <c:pt idx="3">
                  <c:v>Private Insurance (n=50)</c:v>
                </c:pt>
              </c:strCache>
            </c:strRef>
          </c:cat>
          <c:val>
            <c:numRef>
              <c:f>Sheet1!$B$3:$H$3</c:f>
              <c:numCache>
                <c:formatCode>General</c:formatCode>
                <c:ptCount val="4"/>
                <c:pt idx="0">
                  <c:v>69</c:v>
                </c:pt>
                <c:pt idx="1">
                  <c:v>28</c:v>
                </c:pt>
                <c:pt idx="2">
                  <c:v>20</c:v>
                </c:pt>
                <c:pt idx="3">
                  <c:v>21</c:v>
                </c:pt>
              </c:numCache>
            </c:numRef>
          </c:val>
          <c:extLst>
            <c:ext xmlns:c16="http://schemas.microsoft.com/office/drawing/2014/chart" uri="{C3380CC4-5D6E-409C-BE32-E72D297353CC}">
              <c16:uniqueId val="{00000002-A3E8-452B-963E-218F69972995}"/>
            </c:ext>
          </c:extLst>
        </c:ser>
        <c:ser>
          <c:idx val="0"/>
          <c:order val="2"/>
          <c:tx>
            <c:strRef>
              <c:f>Sheet1!$A$4</c:f>
              <c:strCache>
                <c:ptCount val="1"/>
                <c:pt idx="0">
                  <c:v>Worsening</c:v>
                </c:pt>
              </c:strCache>
            </c:strRef>
          </c:tx>
          <c:spPr>
            <a:solidFill>
              <a:srgbClr val="E5152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4"/>
                <c:pt idx="0">
                  <c:v>Total (n=149)</c:v>
                </c:pt>
                <c:pt idx="1">
                  <c:v>Uninsured (n=49)</c:v>
                </c:pt>
                <c:pt idx="2">
                  <c:v>Public Insurance Only (n=50)</c:v>
                </c:pt>
                <c:pt idx="3">
                  <c:v>Private Insurance (n=50)</c:v>
                </c:pt>
              </c:strCache>
            </c:strRef>
          </c:cat>
          <c:val>
            <c:numRef>
              <c:f>Sheet1!$B$4:$H$4</c:f>
              <c:numCache>
                <c:formatCode>General</c:formatCode>
                <c:ptCount val="4"/>
                <c:pt idx="0">
                  <c:v>10</c:v>
                </c:pt>
                <c:pt idx="1">
                  <c:v>3</c:v>
                </c:pt>
                <c:pt idx="2">
                  <c:v>2</c:v>
                </c:pt>
                <c:pt idx="3">
                  <c:v>5</c:v>
                </c:pt>
              </c:numCache>
            </c:numRef>
          </c:val>
          <c:extLst>
            <c:ext xmlns:c16="http://schemas.microsoft.com/office/drawing/2014/chart" uri="{C3380CC4-5D6E-409C-BE32-E72D297353CC}">
              <c16:uniqueId val="{00000003-A3E8-452B-963E-218F69972995}"/>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7400798459907868"/>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dLbl>
              <c:idx val="0"/>
              <c:layout>
                <c:manualLayout>
                  <c:x val="-2.5252525252525255E-3"/>
                  <c:y val="-1.5873015873016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FA-474B-AF2F-234BB55441D2}"/>
                </c:ext>
              </c:extLst>
            </c:dLbl>
            <c:dLbl>
              <c:idx val="1"/>
              <c:layout>
                <c:manualLayout>
                  <c:x val="-3.9173336640061513E-17"/>
                  <c:y val="-7.93650793650793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FA-474B-AF2F-234BB55441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(n=58)</c:v>
                </c:pt>
                <c:pt idx="1">
                  <c:v>Uninsured (n=35)</c:v>
                </c:pt>
                <c:pt idx="2">
                  <c:v>Public Insurance Only (n=23)</c:v>
                </c:pt>
              </c:strCache>
            </c:strRef>
          </c:cat>
          <c:val>
            <c:numRef>
              <c:f>Sheet1!$B$2:$B$4</c:f>
              <c:numCache>
                <c:formatCode>0</c:formatCode>
                <c:ptCount val="3"/>
                <c:pt idx="0">
                  <c:v>1</c:v>
                </c:pt>
                <c:pt idx="1">
                  <c:v>1</c:v>
                </c:pt>
              </c:numCache>
            </c:numRef>
          </c:val>
          <c:extLst>
            <c:ext xmlns:c16="http://schemas.microsoft.com/office/drawing/2014/chart" uri="{C3380CC4-5D6E-409C-BE32-E72D297353CC}">
              <c16:uniqueId val="{00000002-97FA-474B-AF2F-234BB55441D2}"/>
            </c:ext>
          </c:extLst>
        </c:ser>
        <c:ser>
          <c:idx val="1"/>
          <c:order val="1"/>
          <c:tx>
            <c:strRef>
              <c:f>Sheet1!$C$1</c:f>
              <c:strCache>
                <c:ptCount val="1"/>
                <c:pt idx="0">
                  <c:v>Not Changing</c:v>
                </c:pt>
              </c:strCache>
            </c:strRef>
          </c:tx>
          <c:spPr>
            <a:solidFill>
              <a:srgbClr val="FAD201"/>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FA-474B-AF2F-234BB55441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(n=58)</c:v>
                </c:pt>
                <c:pt idx="1">
                  <c:v>Uninsured (n=35)</c:v>
                </c:pt>
                <c:pt idx="2">
                  <c:v>Public Insurance Only (n=23)</c:v>
                </c:pt>
              </c:strCache>
            </c:strRef>
          </c:cat>
          <c:val>
            <c:numRef>
              <c:f>Sheet1!$C$2:$C$4</c:f>
              <c:numCache>
                <c:formatCode>0</c:formatCode>
                <c:ptCount val="3"/>
                <c:pt idx="0">
                  <c:v>56</c:v>
                </c:pt>
                <c:pt idx="1">
                  <c:v>33</c:v>
                </c:pt>
                <c:pt idx="2">
                  <c:v>23</c:v>
                </c:pt>
              </c:numCache>
            </c:numRef>
          </c:val>
          <c:extLst>
            <c:ext xmlns:c16="http://schemas.microsoft.com/office/drawing/2014/chart" uri="{C3380CC4-5D6E-409C-BE32-E72D297353CC}">
              <c16:uniqueId val="{00000004-97FA-474B-AF2F-234BB55441D2}"/>
            </c:ext>
          </c:extLst>
        </c:ser>
        <c:ser>
          <c:idx val="0"/>
          <c:order val="2"/>
          <c:tx>
            <c:strRef>
              <c:f>Sheet1!$D$1</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 (n=58)</c:v>
                </c:pt>
                <c:pt idx="1">
                  <c:v>Uninsured (n=35)</c:v>
                </c:pt>
                <c:pt idx="2">
                  <c:v>Public Insurance Only (n=23)</c:v>
                </c:pt>
              </c:strCache>
            </c:strRef>
          </c:cat>
          <c:val>
            <c:numRef>
              <c:f>Sheet1!$D$2:$D$4</c:f>
              <c:numCache>
                <c:formatCode>0</c:formatCode>
                <c:ptCount val="3"/>
                <c:pt idx="0">
                  <c:v>1</c:v>
                </c:pt>
                <c:pt idx="1">
                  <c:v>1</c:v>
                </c:pt>
              </c:numCache>
            </c:numRef>
          </c:val>
          <c:extLst>
            <c:ext xmlns:c16="http://schemas.microsoft.com/office/drawing/2014/chart" uri="{C3380CC4-5D6E-409C-BE32-E72D297353CC}">
              <c16:uniqueId val="{00000005-97FA-474B-AF2F-234BB55441D2}"/>
            </c:ext>
          </c:extLst>
        </c:ser>
        <c:dLbls>
          <c:showLegendKey val="0"/>
          <c:showVal val="1"/>
          <c:showCatName val="0"/>
          <c:showSerName val="0"/>
          <c:showPercent val="0"/>
          <c:showBubbleSize val="0"/>
        </c:dLbls>
        <c:gapWidth val="150"/>
        <c:overlap val="100"/>
        <c:axId val="214124032"/>
        <c:axId val="214125568"/>
      </c:barChart>
      <c:catAx>
        <c:axId val="214124032"/>
        <c:scaling>
          <c:orientation val="minMax"/>
        </c:scaling>
        <c:delete val="0"/>
        <c:axPos val="b"/>
        <c:numFmt formatCode="General" sourceLinked="1"/>
        <c:majorTickMark val="out"/>
        <c:minorTickMark val="none"/>
        <c:tickLblPos val="nextTo"/>
        <c:txPr>
          <a:bodyPr rot="0" vert="horz"/>
          <a:lstStyle/>
          <a:p>
            <a:pPr>
              <a:defRPr/>
            </a:pPr>
            <a:endParaRPr lang="en-US"/>
          </a:p>
        </c:txPr>
        <c:crossAx val="214125568"/>
        <c:crosses val="autoZero"/>
        <c:auto val="1"/>
        <c:lblAlgn val="ctr"/>
        <c:lblOffset val="100"/>
        <c:tickLblSkip val="1"/>
        <c:tickMarkSkip val="1"/>
        <c:noMultiLvlLbl val="0"/>
      </c:catAx>
      <c:valAx>
        <c:axId val="214125568"/>
        <c:scaling>
          <c:orientation val="minMax"/>
        </c:scaling>
        <c:delete val="0"/>
        <c:axPos val="l"/>
        <c:majorGridlines>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txPr>
          <a:bodyPr rot="0" vert="horz"/>
          <a:lstStyle/>
          <a:p>
            <a:pPr>
              <a:defRPr/>
            </a:pPr>
            <a:endParaRPr lang="en-US"/>
          </a:p>
        </c:txPr>
        <c:crossAx val="21412403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3639115423072112"/>
          <c:w val="0.88825750947798177"/>
          <c:h val="0.77372739865850104"/>
        </c:manualLayout>
      </c:layout>
      <c:lineChart>
        <c:grouping val="standard"/>
        <c:varyColors val="0"/>
        <c:ser>
          <c:idx val="3"/>
          <c:order val="0"/>
          <c:tx>
            <c:strRef>
              <c:f>Sheet1!$A$4</c:f>
              <c:strCache>
                <c:ptCount val="1"/>
                <c:pt idx="0">
                  <c:v>Uninsured</c:v>
                </c:pt>
              </c:strCache>
            </c:strRef>
          </c:tx>
          <c:spPr>
            <a:ln w="25400">
              <a:solidFill>
                <a:sysClr val="windowText" lastClr="000000"/>
              </a:solidFill>
            </a:ln>
          </c:spPr>
          <c:marker>
            <c:symbol val="circle"/>
            <c:size val="7"/>
            <c:spPr>
              <a:solidFill>
                <a:sysClr val="windowText" lastClr="000000"/>
              </a:solidFill>
              <a:ln>
                <a:noFill/>
              </a:ln>
            </c:spPr>
          </c:marker>
          <c:cat>
            <c:strRef>
              <c:f>Sheet1!$B$1:$J$1</c:f>
              <c:strCache>
                <c:ptCount val="9"/>
                <c:pt idx="0">
                  <c:v>2008</c:v>
                </c:pt>
                <c:pt idx="1">
                  <c:v>2009</c:v>
                </c:pt>
                <c:pt idx="2">
                  <c:v>2010</c:v>
                </c:pt>
                <c:pt idx="3">
                  <c:v>2011</c:v>
                </c:pt>
                <c:pt idx="4">
                  <c:v>2012</c:v>
                </c:pt>
                <c:pt idx="5">
                  <c:v>2013</c:v>
                </c:pt>
                <c:pt idx="6">
                  <c:v>2014</c:v>
                </c:pt>
                <c:pt idx="7">
                  <c:v>2015</c:v>
                </c:pt>
                <c:pt idx="8">
                  <c:v>2016</c:v>
                </c:pt>
              </c:strCache>
            </c:strRef>
          </c:cat>
          <c:val>
            <c:numRef>
              <c:f>Sheet1!$B$4:$J$4</c:f>
              <c:numCache>
                <c:formatCode>0.0</c:formatCode>
                <c:ptCount val="9"/>
                <c:pt idx="0">
                  <c:v>36.700000000000003</c:v>
                </c:pt>
                <c:pt idx="1">
                  <c:v>37.5</c:v>
                </c:pt>
                <c:pt idx="2">
                  <c:v>39.9</c:v>
                </c:pt>
                <c:pt idx="3">
                  <c:v>34.299999999999997</c:v>
                </c:pt>
                <c:pt idx="4">
                  <c:v>36.9</c:v>
                </c:pt>
                <c:pt idx="5">
                  <c:v>40.1</c:v>
                </c:pt>
                <c:pt idx="6">
                  <c:v>35</c:v>
                </c:pt>
                <c:pt idx="7">
                  <c:v>49.9</c:v>
                </c:pt>
                <c:pt idx="8">
                  <c:v>49.7</c:v>
                </c:pt>
              </c:numCache>
            </c:numRef>
          </c:val>
          <c:smooth val="0"/>
          <c:extLst>
            <c:ext xmlns:c16="http://schemas.microsoft.com/office/drawing/2014/chart" uri="{C3380CC4-5D6E-409C-BE32-E72D297353CC}">
              <c16:uniqueId val="{00000000-A691-48C1-AA44-3B978EEDF62C}"/>
            </c:ext>
          </c:extLst>
        </c:ser>
        <c:ser>
          <c:idx val="0"/>
          <c:order val="1"/>
          <c:tx>
            <c:strRef>
              <c:f>Sheet1!$A$3</c:f>
              <c:strCache>
                <c:ptCount val="1"/>
                <c:pt idx="0">
                  <c:v>Public Insurance Only</c:v>
                </c:pt>
              </c:strCache>
            </c:strRef>
          </c:tx>
          <c:spPr>
            <a:ln w="25400">
              <a:solidFill>
                <a:srgbClr val="0072C6"/>
              </a:solidFill>
            </a:ln>
          </c:spPr>
          <c:marker>
            <c:symbol val="square"/>
            <c:size val="7"/>
            <c:spPr>
              <a:solidFill>
                <a:srgbClr val="0072C6"/>
              </a:solidFill>
              <a:ln>
                <a:noFill/>
              </a:ln>
            </c:spPr>
          </c:marker>
          <c:cat>
            <c:strRef>
              <c:f>Sheet1!$B$1:$J$1</c:f>
              <c:strCache>
                <c:ptCount val="9"/>
                <c:pt idx="0">
                  <c:v>2008</c:v>
                </c:pt>
                <c:pt idx="1">
                  <c:v>2009</c:v>
                </c:pt>
                <c:pt idx="2">
                  <c:v>2010</c:v>
                </c:pt>
                <c:pt idx="3">
                  <c:v>2011</c:v>
                </c:pt>
                <c:pt idx="4">
                  <c:v>2012</c:v>
                </c:pt>
                <c:pt idx="5">
                  <c:v>2013</c:v>
                </c:pt>
                <c:pt idx="6">
                  <c:v>2014</c:v>
                </c:pt>
                <c:pt idx="7">
                  <c:v>2015</c:v>
                </c:pt>
                <c:pt idx="8">
                  <c:v>2016</c:v>
                </c:pt>
              </c:strCache>
            </c:strRef>
          </c:cat>
          <c:val>
            <c:numRef>
              <c:f>Sheet1!$B$3:$J$3</c:f>
              <c:numCache>
                <c:formatCode>0.0</c:formatCode>
                <c:ptCount val="9"/>
                <c:pt idx="0">
                  <c:v>52.5</c:v>
                </c:pt>
                <c:pt idx="1">
                  <c:v>50.2</c:v>
                </c:pt>
                <c:pt idx="2">
                  <c:v>61</c:v>
                </c:pt>
                <c:pt idx="3">
                  <c:v>60.1</c:v>
                </c:pt>
                <c:pt idx="4">
                  <c:v>65.5</c:v>
                </c:pt>
                <c:pt idx="5">
                  <c:v>62.9</c:v>
                </c:pt>
                <c:pt idx="6">
                  <c:v>66.900000000000006</c:v>
                </c:pt>
                <c:pt idx="7">
                  <c:v>57.7</c:v>
                </c:pt>
                <c:pt idx="8">
                  <c:v>62.4</c:v>
                </c:pt>
              </c:numCache>
            </c:numRef>
          </c:val>
          <c:smooth val="0"/>
          <c:extLst>
            <c:ext xmlns:c16="http://schemas.microsoft.com/office/drawing/2014/chart" uri="{C3380CC4-5D6E-409C-BE32-E72D297353CC}">
              <c16:uniqueId val="{00000001-A691-48C1-AA44-3B978EEDF62C}"/>
            </c:ext>
          </c:extLst>
        </c:ser>
        <c:ser>
          <c:idx val="1"/>
          <c:order val="2"/>
          <c:tx>
            <c:strRef>
              <c:f>Sheet1!$A$2</c:f>
              <c:strCache>
                <c:ptCount val="1"/>
                <c:pt idx="0">
                  <c:v>Private Insurance</c:v>
                </c:pt>
              </c:strCache>
            </c:strRef>
          </c:tx>
          <c:spPr>
            <a:ln w="25400">
              <a:solidFill>
                <a:srgbClr val="AABA0A"/>
              </a:solidFill>
            </a:ln>
          </c:spPr>
          <c:marker>
            <c:symbol val="triangle"/>
            <c:size val="7"/>
            <c:spPr>
              <a:solidFill>
                <a:srgbClr val="AABA0A"/>
              </a:solidFill>
              <a:ln>
                <a:solidFill>
                  <a:srgbClr val="AABA0A"/>
                </a:solidFill>
              </a:ln>
            </c:spPr>
          </c:marker>
          <c:cat>
            <c:strRef>
              <c:f>Sheet1!$B$1:$J$1</c:f>
              <c:strCache>
                <c:ptCount val="9"/>
                <c:pt idx="0">
                  <c:v>2008</c:v>
                </c:pt>
                <c:pt idx="1">
                  <c:v>2009</c:v>
                </c:pt>
                <c:pt idx="2">
                  <c:v>2010</c:v>
                </c:pt>
                <c:pt idx="3">
                  <c:v>2011</c:v>
                </c:pt>
                <c:pt idx="4">
                  <c:v>2012</c:v>
                </c:pt>
                <c:pt idx="5">
                  <c:v>2013</c:v>
                </c:pt>
                <c:pt idx="6">
                  <c:v>2014</c:v>
                </c:pt>
                <c:pt idx="7">
                  <c:v>2015</c:v>
                </c:pt>
                <c:pt idx="8">
                  <c:v>2016</c:v>
                </c:pt>
              </c:strCache>
            </c:strRef>
          </c:cat>
          <c:val>
            <c:numRef>
              <c:f>Sheet1!$B$2:$J$2</c:f>
              <c:numCache>
                <c:formatCode>0.0</c:formatCode>
                <c:ptCount val="9"/>
                <c:pt idx="0">
                  <c:v>60.6</c:v>
                </c:pt>
                <c:pt idx="1">
                  <c:v>60.2</c:v>
                </c:pt>
                <c:pt idx="2">
                  <c:v>61.3</c:v>
                </c:pt>
                <c:pt idx="3">
                  <c:v>64</c:v>
                </c:pt>
                <c:pt idx="4">
                  <c:v>61.6</c:v>
                </c:pt>
                <c:pt idx="5">
                  <c:v>58.9</c:v>
                </c:pt>
                <c:pt idx="6">
                  <c:v>55.5</c:v>
                </c:pt>
                <c:pt idx="7">
                  <c:v>59.5</c:v>
                </c:pt>
                <c:pt idx="8">
                  <c:v>59.7</c:v>
                </c:pt>
              </c:numCache>
            </c:numRef>
          </c:val>
          <c:smooth val="0"/>
          <c:extLst>
            <c:ext xmlns:c16="http://schemas.microsoft.com/office/drawing/2014/chart" uri="{C3380CC4-5D6E-409C-BE32-E72D297353CC}">
              <c16:uniqueId val="{00000002-A691-48C1-AA44-3B978EEDF62C}"/>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42120151647710702"/>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3639115423072112"/>
          <c:w val="0.88825750947798177"/>
          <c:h val="0.7505792505103529"/>
        </c:manualLayout>
      </c:layout>
      <c:lineChart>
        <c:grouping val="standard"/>
        <c:varyColors val="0"/>
        <c:ser>
          <c:idx val="3"/>
          <c:order val="0"/>
          <c:tx>
            <c:strRef>
              <c:f>Sheet1!$A$4</c:f>
              <c:strCache>
                <c:ptCount val="1"/>
                <c:pt idx="0">
                  <c:v>Uninsured</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Sheet1!$B$4:$P$4</c:f>
              <c:numCache>
                <c:formatCode>0.0</c:formatCode>
                <c:ptCount val="15"/>
                <c:pt idx="0">
                  <c:v>28</c:v>
                </c:pt>
                <c:pt idx="1">
                  <c:v>27</c:v>
                </c:pt>
                <c:pt idx="2">
                  <c:v>28.3</c:v>
                </c:pt>
                <c:pt idx="3">
                  <c:v>30.7</c:v>
                </c:pt>
                <c:pt idx="4">
                  <c:v>31.9</c:v>
                </c:pt>
                <c:pt idx="5">
                  <c:v>32.200000000000003</c:v>
                </c:pt>
                <c:pt idx="6">
                  <c:v>31.7</c:v>
                </c:pt>
                <c:pt idx="7">
                  <c:v>38.700000000000003</c:v>
                </c:pt>
                <c:pt idx="8">
                  <c:v>41.4</c:v>
                </c:pt>
                <c:pt idx="9">
                  <c:v>40.5</c:v>
                </c:pt>
                <c:pt idx="10">
                  <c:v>40.799999999999997</c:v>
                </c:pt>
                <c:pt idx="11">
                  <c:v>47.2</c:v>
                </c:pt>
                <c:pt idx="12">
                  <c:v>42.6</c:v>
                </c:pt>
                <c:pt idx="13">
                  <c:v>38.9</c:v>
                </c:pt>
                <c:pt idx="14">
                  <c:v>36.1</c:v>
                </c:pt>
              </c:numCache>
            </c:numRef>
          </c:val>
          <c:smooth val="0"/>
          <c:extLst>
            <c:ext xmlns:c16="http://schemas.microsoft.com/office/drawing/2014/chart" uri="{C3380CC4-5D6E-409C-BE32-E72D297353CC}">
              <c16:uniqueId val="{00000000-8F1D-4251-8938-0A507D16DDCE}"/>
            </c:ext>
          </c:extLst>
        </c:ser>
        <c:ser>
          <c:idx val="0"/>
          <c:order val="1"/>
          <c:tx>
            <c:strRef>
              <c:f>Sheet1!$A$3</c:f>
              <c:strCache>
                <c:ptCount val="1"/>
                <c:pt idx="0">
                  <c:v>Public Insurance Only</c:v>
                </c:pt>
              </c:strCache>
            </c:strRef>
          </c:tx>
          <c:spPr>
            <a:ln w="25400">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18.5</c:v>
                </c:pt>
                <c:pt idx="1">
                  <c:v>19.899999999999999</c:v>
                </c:pt>
                <c:pt idx="2">
                  <c:v>17.3</c:v>
                </c:pt>
                <c:pt idx="3">
                  <c:v>21</c:v>
                </c:pt>
                <c:pt idx="4">
                  <c:v>21.4</c:v>
                </c:pt>
                <c:pt idx="5">
                  <c:v>23.6</c:v>
                </c:pt>
                <c:pt idx="6">
                  <c:v>21.5</c:v>
                </c:pt>
                <c:pt idx="7">
                  <c:v>24.7</c:v>
                </c:pt>
                <c:pt idx="8">
                  <c:v>20</c:v>
                </c:pt>
                <c:pt idx="9">
                  <c:v>18.399999999999999</c:v>
                </c:pt>
                <c:pt idx="10">
                  <c:v>20.6</c:v>
                </c:pt>
                <c:pt idx="11">
                  <c:v>22.8</c:v>
                </c:pt>
                <c:pt idx="12">
                  <c:v>22.1</c:v>
                </c:pt>
                <c:pt idx="13">
                  <c:v>16.5</c:v>
                </c:pt>
                <c:pt idx="14">
                  <c:v>13.5</c:v>
                </c:pt>
              </c:numCache>
            </c:numRef>
          </c:val>
          <c:smooth val="0"/>
          <c:extLst>
            <c:ext xmlns:c16="http://schemas.microsoft.com/office/drawing/2014/chart" uri="{C3380CC4-5D6E-409C-BE32-E72D297353CC}">
              <c16:uniqueId val="{00000001-8F1D-4251-8938-0A507D16DDCE}"/>
            </c:ext>
          </c:extLst>
        </c:ser>
        <c:ser>
          <c:idx val="1"/>
          <c:order val="2"/>
          <c:tx>
            <c:strRef>
              <c:f>Sheet1!$A$2</c:f>
              <c:strCache>
                <c:ptCount val="1"/>
                <c:pt idx="0">
                  <c:v>Private Insurance</c:v>
                </c:pt>
              </c:strCache>
            </c:strRef>
          </c:tx>
          <c:spPr>
            <a:ln w="25400">
              <a:solidFill>
                <a:srgbClr val="AABA0A"/>
              </a:solidFill>
            </a:ln>
          </c:spPr>
          <c:marker>
            <c:symbol val="triangle"/>
            <c:size val="7"/>
            <c:spPr>
              <a:solidFill>
                <a:srgbClr val="AABA0A"/>
              </a:solidFill>
              <a:ln>
                <a:solidFill>
                  <a:srgbClr val="AABA0A"/>
                </a:solid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8.9</c:v>
                </c:pt>
                <c:pt idx="1">
                  <c:v>9.3000000000000007</c:v>
                </c:pt>
                <c:pt idx="2">
                  <c:v>6.9</c:v>
                </c:pt>
                <c:pt idx="3">
                  <c:v>7.2</c:v>
                </c:pt>
                <c:pt idx="4">
                  <c:v>7.5</c:v>
                </c:pt>
                <c:pt idx="5">
                  <c:v>8.3000000000000007</c:v>
                </c:pt>
                <c:pt idx="6">
                  <c:v>8.5</c:v>
                </c:pt>
                <c:pt idx="7">
                  <c:v>8.8000000000000007</c:v>
                </c:pt>
                <c:pt idx="8">
                  <c:v>8.1</c:v>
                </c:pt>
                <c:pt idx="9">
                  <c:v>7.4</c:v>
                </c:pt>
                <c:pt idx="10">
                  <c:v>7.3</c:v>
                </c:pt>
                <c:pt idx="11">
                  <c:v>9.6999999999999993</c:v>
                </c:pt>
                <c:pt idx="12">
                  <c:v>9.3000000000000007</c:v>
                </c:pt>
                <c:pt idx="13">
                  <c:v>6.8</c:v>
                </c:pt>
                <c:pt idx="14">
                  <c:v>7.2</c:v>
                </c:pt>
              </c:numCache>
            </c:numRef>
          </c:val>
          <c:smooth val="0"/>
          <c:extLst>
            <c:ext xmlns:c16="http://schemas.microsoft.com/office/drawing/2014/chart" uri="{C3380CC4-5D6E-409C-BE32-E72D297353CC}">
              <c16:uniqueId val="{00000002-8F1D-4251-8938-0A507D16DDCE}"/>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600000"/>
          <a:lstStyle/>
          <a:p>
            <a:pPr>
              <a:defRPr/>
            </a:pPr>
            <a:endParaRPr lang="en-US"/>
          </a:p>
        </c:txPr>
        <c:crossAx val="110519040"/>
        <c:crosses val="autoZero"/>
        <c:auto val="1"/>
        <c:lblAlgn val="ctr"/>
        <c:lblOffset val="100"/>
        <c:noMultiLvlLbl val="0"/>
      </c:catAx>
      <c:valAx>
        <c:axId val="11051904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0"/>
              <c:y val="0.40731262758821812"/>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0.1273561008362327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752183175397318E-2"/>
          <c:y val="8.1456692913385836E-2"/>
          <c:w val="0.92132815128878121"/>
          <c:h val="0.70628924717236974"/>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dLbl>
              <c:idx val="1"/>
              <c:layout>
                <c:manualLayout>
                  <c:x val="0"/>
                  <c:y val="-4.6296296296297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4E-4A2C-8351-81CCC6F8DF85}"/>
                </c:ext>
              </c:extLst>
            </c:dLbl>
            <c:dLbl>
              <c:idx val="2"/>
              <c:layout>
                <c:manualLayout>
                  <c:x val="-2.136752136752137E-3"/>
                  <c:y val="-8.40660542432204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E-4A2C-8351-81CCC6F8DF85}"/>
                </c:ext>
              </c:extLst>
            </c:dLbl>
            <c:dLbl>
              <c:idx val="3"/>
              <c:layout>
                <c:manualLayout>
                  <c:x val="2.135217076760045E-3"/>
                  <c:y val="-8.69070730724250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4E-4A2C-8351-81CCC6F8DF85}"/>
                </c:ext>
              </c:extLst>
            </c:dLbl>
            <c:dLbl>
              <c:idx val="4"/>
              <c:layout>
                <c:manualLayout>
                  <c:x val="-7.8346673280123027E-17"/>
                  <c:y val="-4.62962962962971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4E-4A2C-8351-81CCC6F8DF85}"/>
                </c:ext>
              </c:extLst>
            </c:dLbl>
            <c:dLbl>
              <c:idx val="5"/>
              <c:layout>
                <c:manualLayout>
                  <c:x val="0"/>
                  <c:y val="-1.30360609608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4E-4A2C-8351-81CCC6F8DF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(n=508)</c:v>
                </c:pt>
                <c:pt idx="1">
                  <c:v>Large Central Metro (n=106)</c:v>
                </c:pt>
                <c:pt idx="2">
                  <c:v>Medium Metro (n=103)</c:v>
                </c:pt>
                <c:pt idx="3">
                  <c:v>Small Metro (n=102)</c:v>
                </c:pt>
                <c:pt idx="4">
                  <c:v>Micropolitan (n=102)</c:v>
                </c:pt>
                <c:pt idx="5">
                  <c:v>Noncore (n=95)</c:v>
                </c:pt>
              </c:strCache>
            </c:strRef>
          </c:cat>
          <c:val>
            <c:numRef>
              <c:f>Sheet1!$B$2:$G$2</c:f>
              <c:numCache>
                <c:formatCode>General</c:formatCode>
                <c:ptCount val="6"/>
                <c:pt idx="0">
                  <c:v>40</c:v>
                </c:pt>
                <c:pt idx="1">
                  <c:v>5</c:v>
                </c:pt>
                <c:pt idx="2">
                  <c:v>6</c:v>
                </c:pt>
                <c:pt idx="3">
                  <c:v>9</c:v>
                </c:pt>
                <c:pt idx="4">
                  <c:v>10</c:v>
                </c:pt>
                <c:pt idx="5">
                  <c:v>10</c:v>
                </c:pt>
              </c:numCache>
            </c:numRef>
          </c:val>
          <c:extLst>
            <c:ext xmlns:c16="http://schemas.microsoft.com/office/drawing/2014/chart" uri="{C3380CC4-5D6E-409C-BE32-E72D297353CC}">
              <c16:uniqueId val="{00000005-364E-4A2C-8351-81CCC6F8DF85}"/>
            </c:ext>
          </c:extLst>
        </c:ser>
        <c:ser>
          <c:idx val="1"/>
          <c:order val="1"/>
          <c:tx>
            <c:strRef>
              <c:f>Sheet1!$A$3</c:f>
              <c:strCache>
                <c:ptCount val="1"/>
                <c:pt idx="0">
                  <c:v>Same</c:v>
                </c:pt>
              </c:strCache>
            </c:strRef>
          </c:tx>
          <c:spPr>
            <a:solidFill>
              <a:srgbClr val="FAD201"/>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4E-4A2C-8351-81CCC6F8DF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(n=508)</c:v>
                </c:pt>
                <c:pt idx="1">
                  <c:v>Large Central Metro (n=106)</c:v>
                </c:pt>
                <c:pt idx="2">
                  <c:v>Medium Metro (n=103)</c:v>
                </c:pt>
                <c:pt idx="3">
                  <c:v>Small Metro (n=102)</c:v>
                </c:pt>
                <c:pt idx="4">
                  <c:v>Micropolitan (n=102)</c:v>
                </c:pt>
                <c:pt idx="5">
                  <c:v>Noncore (n=95)</c:v>
                </c:pt>
              </c:strCache>
            </c:strRef>
          </c:cat>
          <c:val>
            <c:numRef>
              <c:f>Sheet1!$B$3:$G$3</c:f>
              <c:numCache>
                <c:formatCode>General</c:formatCode>
                <c:ptCount val="6"/>
                <c:pt idx="0">
                  <c:v>359</c:v>
                </c:pt>
                <c:pt idx="1">
                  <c:v>80</c:v>
                </c:pt>
                <c:pt idx="2">
                  <c:v>87</c:v>
                </c:pt>
                <c:pt idx="3">
                  <c:v>81</c:v>
                </c:pt>
                <c:pt idx="4">
                  <c:v>60</c:v>
                </c:pt>
                <c:pt idx="5">
                  <c:v>51</c:v>
                </c:pt>
              </c:numCache>
            </c:numRef>
          </c:val>
          <c:extLst>
            <c:ext xmlns:c16="http://schemas.microsoft.com/office/drawing/2014/chart" uri="{C3380CC4-5D6E-409C-BE32-E72D297353CC}">
              <c16:uniqueId val="{00000007-364E-4A2C-8351-81CCC6F8DF85}"/>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 (n=508)</c:v>
                </c:pt>
                <c:pt idx="1">
                  <c:v>Large Central Metro (n=106)</c:v>
                </c:pt>
                <c:pt idx="2">
                  <c:v>Medium Metro (n=103)</c:v>
                </c:pt>
                <c:pt idx="3">
                  <c:v>Small Metro (n=102)</c:v>
                </c:pt>
                <c:pt idx="4">
                  <c:v>Micropolitan (n=102)</c:v>
                </c:pt>
                <c:pt idx="5">
                  <c:v>Noncore (n=95)</c:v>
                </c:pt>
              </c:strCache>
            </c:strRef>
          </c:cat>
          <c:val>
            <c:numRef>
              <c:f>Sheet1!$B$4:$G$4</c:f>
              <c:numCache>
                <c:formatCode>General</c:formatCode>
                <c:ptCount val="6"/>
                <c:pt idx="0">
                  <c:v>109</c:v>
                </c:pt>
                <c:pt idx="1">
                  <c:v>21</c:v>
                </c:pt>
                <c:pt idx="2">
                  <c:v>10</c:v>
                </c:pt>
                <c:pt idx="3">
                  <c:v>12</c:v>
                </c:pt>
                <c:pt idx="4">
                  <c:v>32</c:v>
                </c:pt>
                <c:pt idx="5">
                  <c:v>34</c:v>
                </c:pt>
              </c:numCache>
            </c:numRef>
          </c:val>
          <c:extLst>
            <c:ext xmlns:c16="http://schemas.microsoft.com/office/drawing/2014/chart" uri="{C3380CC4-5D6E-409C-BE32-E72D297353CC}">
              <c16:uniqueId val="{00000008-364E-4A2C-8351-81CCC6F8DF85}"/>
            </c:ext>
          </c:extLst>
        </c:ser>
        <c:dLbls>
          <c:showLegendKey val="0"/>
          <c:showVal val="1"/>
          <c:showCatName val="0"/>
          <c:showSerName val="0"/>
          <c:showPercent val="0"/>
          <c:showBubbleSize val="0"/>
        </c:dLbls>
        <c:gapWidth val="150"/>
        <c:overlap val="100"/>
        <c:axId val="221574272"/>
        <c:axId val="221575808"/>
      </c:barChart>
      <c:catAx>
        <c:axId val="221574272"/>
        <c:scaling>
          <c:orientation val="minMax"/>
        </c:scaling>
        <c:delete val="0"/>
        <c:axPos val="b"/>
        <c:numFmt formatCode="General" sourceLinked="1"/>
        <c:majorTickMark val="out"/>
        <c:minorTickMark val="none"/>
        <c:tickLblPos val="nextTo"/>
        <c:txPr>
          <a:bodyPr rot="0" vert="horz"/>
          <a:lstStyle/>
          <a:p>
            <a:pPr>
              <a:defRPr/>
            </a:pPr>
            <a:endParaRPr lang="en-US"/>
          </a:p>
        </c:txPr>
        <c:crossAx val="221575808"/>
        <c:crosses val="autoZero"/>
        <c:auto val="1"/>
        <c:lblAlgn val="ctr"/>
        <c:lblOffset val="100"/>
        <c:tickLblSkip val="1"/>
        <c:tickMarkSkip val="1"/>
        <c:noMultiLvlLbl val="0"/>
      </c:catAx>
      <c:valAx>
        <c:axId val="221575808"/>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21574272"/>
        <c:crosses val="autoZero"/>
        <c:crossBetween val="between"/>
        <c:majorUnit val="0.2"/>
      </c:valAx>
    </c:plotArea>
    <c:legend>
      <c:legendPos val="t"/>
      <c:layout>
        <c:manualLayout>
          <c:xMode val="edge"/>
          <c:yMode val="edge"/>
          <c:x val="0"/>
          <c:y val="1.071097730430755E-4"/>
          <c:w val="0.99860387643852211"/>
          <c:h val="5.7877765279340077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09886264216972"/>
          <c:y val="5.1228021900488245E-2"/>
          <c:w val="0.86437992125984253"/>
          <c:h val="0.80520123562653956"/>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Sheet1!$A$2:$A$5</c:f>
              <c:strCache>
                <c:ptCount val="4"/>
                <c:pt idx="0">
                  <c:v>Total</c:v>
                </c:pt>
                <c:pt idx="1">
                  <c:v>Large Central Metro</c:v>
                </c:pt>
                <c:pt idx="2">
                  <c:v>Medium Metro</c:v>
                </c:pt>
                <c:pt idx="3">
                  <c:v>Large Fringe Metro</c:v>
                </c:pt>
              </c:strCache>
            </c:strRef>
          </c:cat>
          <c:val>
            <c:numRef>
              <c:f>Sheet1!$B$2:$B$5</c:f>
              <c:numCache>
                <c:formatCode>General</c:formatCode>
                <c:ptCount val="4"/>
                <c:pt idx="0">
                  <c:v>1.8</c:v>
                </c:pt>
                <c:pt idx="1">
                  <c:v>2.9</c:v>
                </c:pt>
                <c:pt idx="2">
                  <c:v>1.6</c:v>
                </c:pt>
                <c:pt idx="3">
                  <c:v>1.2</c:v>
                </c:pt>
              </c:numCache>
            </c:numRef>
          </c:val>
          <c:extLst>
            <c:ext xmlns:c16="http://schemas.microsoft.com/office/drawing/2014/chart" uri="{C3380CC4-5D6E-409C-BE32-E72D297353CC}">
              <c16:uniqueId val="{00000000-8328-45C5-8208-7B760C5606E8}"/>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
          <c:min val="0"/>
        </c:scaling>
        <c:delete val="0"/>
        <c:axPos val="l"/>
        <c:majorGridlines/>
        <c:title>
          <c:tx>
            <c:rich>
              <a:bodyPr rot="-5400000" vert="horz"/>
              <a:lstStyle/>
              <a:p>
                <a:pPr>
                  <a:defRPr/>
                </a:pPr>
                <a:r>
                  <a:rPr lang="en-US"/>
                  <a:t>Deaths per 100,000 Population</a:t>
                </a:r>
              </a:p>
            </c:rich>
          </c:tx>
          <c:layout>
            <c:manualLayout>
              <c:xMode val="edge"/>
              <c:yMode val="edge"/>
              <c:x val="9.3688636142704382E-3"/>
              <c:y val="0.13124698544817975"/>
            </c:manualLayout>
          </c:layout>
          <c:overlay val="0"/>
        </c:title>
        <c:numFmt formatCode="0" sourceLinked="0"/>
        <c:majorTickMark val="out"/>
        <c:minorTickMark val="none"/>
        <c:tickLblPos val="nextTo"/>
        <c:crossAx val="104665856"/>
        <c:crosses val="autoZero"/>
        <c:crossBetween val="between"/>
        <c:majorUnit val="1"/>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15058213877112"/>
          <c:y val="3.4492885080541408E-2"/>
          <c:w val="0.85674860353994209"/>
          <c:h val="0.88143591426071743"/>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Noncore</c:v>
                </c:pt>
                <c:pt idx="2">
                  <c:v>Large Fringe Metro</c:v>
                </c:pt>
              </c:strCache>
            </c:strRef>
          </c:cat>
          <c:val>
            <c:numRef>
              <c:f>Sheet1!$B$2:$B$4</c:f>
              <c:numCache>
                <c:formatCode>General</c:formatCode>
                <c:ptCount val="3"/>
                <c:pt idx="0">
                  <c:v>0.22</c:v>
                </c:pt>
                <c:pt idx="1">
                  <c:v>0.43</c:v>
                </c:pt>
                <c:pt idx="2">
                  <c:v>0.21</c:v>
                </c:pt>
              </c:numCache>
            </c:numRef>
          </c:val>
          <c:extLst>
            <c:ext xmlns:c16="http://schemas.microsoft.com/office/drawing/2014/chart" uri="{C3380CC4-5D6E-409C-BE32-E72D297353CC}">
              <c16:uniqueId val="{00000000-2206-4B44-9A30-7BE8AE3878F3}"/>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
          <c:min val="0"/>
        </c:scaling>
        <c:delete val="0"/>
        <c:axPos val="l"/>
        <c:majorGridlines/>
        <c:title>
          <c:tx>
            <c:rich>
              <a:bodyPr rot="-5400000" vert="horz"/>
              <a:lstStyle/>
              <a:p>
                <a:pPr>
                  <a:defRPr sz="1600"/>
                </a:pPr>
                <a:r>
                  <a:rPr lang="en-US" sz="1600"/>
                  <a:t>Deaths per 1,000 Hospital Admissions</a:t>
                </a:r>
              </a:p>
            </c:rich>
          </c:tx>
          <c:layout>
            <c:manualLayout>
              <c:xMode val="edge"/>
              <c:yMode val="edge"/>
              <c:x val="8.5469524642753005E-3"/>
              <c:y val="7.9027340332458451E-2"/>
            </c:manualLayout>
          </c:layout>
          <c:overlay val="0"/>
        </c:title>
        <c:numFmt formatCode="General" sourceLinked="0"/>
        <c:majorTickMark val="out"/>
        <c:minorTickMark val="none"/>
        <c:tickLblPos val="nextTo"/>
        <c:crossAx val="104665856"/>
        <c:crosses val="autoZero"/>
        <c:crossBetween val="between"/>
        <c:majorUnit val="0.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4.2845894263217096E-2"/>
          <c:w val="0.89194116360454945"/>
          <c:h val="0.80611454818147732"/>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85.5</c:v>
                </c:pt>
                <c:pt idx="1">
                  <c:v>85.5</c:v>
                </c:pt>
                <c:pt idx="2">
                  <c:v>86.8</c:v>
                </c:pt>
                <c:pt idx="3">
                  <c:v>85.9</c:v>
                </c:pt>
                <c:pt idx="4">
                  <c:v>86.6</c:v>
                </c:pt>
                <c:pt idx="5">
                  <c:v>87.9</c:v>
                </c:pt>
                <c:pt idx="6">
                  <c:v>87.7</c:v>
                </c:pt>
                <c:pt idx="7">
                  <c:v>88.2</c:v>
                </c:pt>
                <c:pt idx="8">
                  <c:v>88.3</c:v>
                </c:pt>
              </c:numCache>
            </c:numRef>
          </c:val>
          <c:smooth val="0"/>
          <c:extLst>
            <c:ext xmlns:c16="http://schemas.microsoft.com/office/drawing/2014/chart" uri="{C3380CC4-5D6E-409C-BE32-E72D297353CC}">
              <c16:uniqueId val="{00000000-AC93-41E9-A9D8-48865A666EB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5.5200738796539325E-3"/>
              <c:y val="0.34982507586232497"/>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29356557703014"/>
          <c:y val="4.674786745406824E-2"/>
          <c:w val="0.8886057424640101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Small Metro</c:v>
                </c:pt>
                <c:pt idx="2">
                  <c:v>Large Fringe Metro</c:v>
                </c:pt>
              </c:strCache>
            </c:strRef>
          </c:cat>
          <c:val>
            <c:numRef>
              <c:f>Sheet1!$B$2:$B$4</c:f>
              <c:numCache>
                <c:formatCode>General</c:formatCode>
                <c:ptCount val="3"/>
                <c:pt idx="0">
                  <c:v>2.1</c:v>
                </c:pt>
                <c:pt idx="1">
                  <c:v>2.6</c:v>
                </c:pt>
                <c:pt idx="2">
                  <c:v>1.7</c:v>
                </c:pt>
              </c:numCache>
            </c:numRef>
          </c:val>
          <c:extLst>
            <c:ext xmlns:c16="http://schemas.microsoft.com/office/drawing/2014/chart" uri="{C3380CC4-5D6E-409C-BE32-E72D297353CC}">
              <c16:uniqueId val="{00000000-0D76-418D-8345-74C07B19789B}"/>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
          <c:min val="0"/>
        </c:scaling>
        <c:delete val="0"/>
        <c:axPos val="l"/>
        <c:majorGridlines/>
        <c:title>
          <c:tx>
            <c:rich>
              <a:bodyPr rot="-5400000" vert="horz"/>
              <a:lstStyle/>
              <a:p>
                <a:pPr>
                  <a:defRPr/>
                </a:pPr>
                <a:r>
                  <a:rPr lang="en-US"/>
                  <a:t>Deaths per 1,000 Live Births</a:t>
                </a:r>
              </a:p>
            </c:rich>
          </c:tx>
          <c:layout>
            <c:manualLayout>
              <c:xMode val="edge"/>
              <c:yMode val="edge"/>
              <c:x val="6.1729610187615438E-3"/>
              <c:y val="0.1717247798976704"/>
            </c:manualLayout>
          </c:layout>
          <c:overlay val="0"/>
        </c:title>
        <c:numFmt formatCode="General" sourceLinked="0"/>
        <c:majorTickMark val="out"/>
        <c:minorTickMark val="none"/>
        <c:tickLblPos val="nextTo"/>
        <c:crossAx val="104665856"/>
        <c:crosses val="autoZero"/>
        <c:crossBetween val="between"/>
        <c:majorUnit val="1"/>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50584586017656"/>
          <c:y val="2.882658820873198E-2"/>
          <c:w val="0.84696810625944485"/>
          <c:h val="0.81425542573307352"/>
        </c:manualLayout>
      </c:layout>
      <c:barChart>
        <c:barDir val="col"/>
        <c:grouping val="clustered"/>
        <c:varyColors val="0"/>
        <c:ser>
          <c:idx val="0"/>
          <c:order val="0"/>
          <c:tx>
            <c:strRef>
              <c:f>Sheet1!$B$1</c:f>
              <c:strCache>
                <c:ptCount val="1"/>
                <c:pt idx="0">
                  <c:v>2017</c:v>
                </c:pt>
              </c:strCache>
            </c:strRef>
          </c:tx>
          <c:spPr>
            <a:solidFill>
              <a:srgbClr val="0072C6"/>
            </a:solidFill>
          </c:spPr>
          <c:invertIfNegative val="0"/>
          <c:cat>
            <c:strRef>
              <c:f>Sheet1!$A$2:$A$6</c:f>
              <c:strCache>
                <c:ptCount val="5"/>
                <c:pt idx="0">
                  <c:v>Total</c:v>
                </c:pt>
                <c:pt idx="1">
                  <c:v>Medium Metro</c:v>
                </c:pt>
                <c:pt idx="2">
                  <c:v>Small Metro</c:v>
                </c:pt>
                <c:pt idx="3">
                  <c:v>Micropolitan</c:v>
                </c:pt>
                <c:pt idx="4">
                  <c:v>Large Fringe Metro</c:v>
                </c:pt>
              </c:strCache>
            </c:strRef>
          </c:cat>
          <c:val>
            <c:numRef>
              <c:f>Sheet1!$B$2:$B$6</c:f>
              <c:numCache>
                <c:formatCode>General</c:formatCode>
                <c:ptCount val="5"/>
                <c:pt idx="0">
                  <c:v>84</c:v>
                </c:pt>
                <c:pt idx="1">
                  <c:v>84.2</c:v>
                </c:pt>
                <c:pt idx="2">
                  <c:v>82.6</c:v>
                </c:pt>
                <c:pt idx="3" formatCode="0.0">
                  <c:v>78</c:v>
                </c:pt>
                <c:pt idx="4">
                  <c:v>88.7</c:v>
                </c:pt>
              </c:numCache>
            </c:numRef>
          </c:val>
          <c:extLst>
            <c:ext xmlns:c16="http://schemas.microsoft.com/office/drawing/2014/chart" uri="{C3380CC4-5D6E-409C-BE32-E72D297353CC}">
              <c16:uniqueId val="{00000000-ADE8-4148-B25D-91EB93E958D0}"/>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4425731505784E-3"/>
              <c:y val="0.33856971433482774"/>
            </c:manualLayout>
          </c:layout>
          <c:overlay val="0"/>
        </c:title>
        <c:numFmt formatCode="General" sourceLinked="0"/>
        <c:majorTickMark val="out"/>
        <c:minorTickMark val="none"/>
        <c:tickLblPos val="nextTo"/>
        <c:crossAx val="10466585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2017</c:v>
                </c:pt>
              </c:strCache>
            </c:strRef>
          </c:tx>
          <c:spPr>
            <a:solidFill>
              <a:srgbClr val="0072C6"/>
            </a:solidFill>
          </c:spPr>
          <c:invertIfNegative val="0"/>
          <c:cat>
            <c:strRef>
              <c:f>Sheet1!$A$2:$A$4</c:f>
              <c:strCache>
                <c:ptCount val="3"/>
                <c:pt idx="0">
                  <c:v>Total</c:v>
                </c:pt>
                <c:pt idx="1">
                  <c:v>Micropolitan</c:v>
                </c:pt>
                <c:pt idx="2">
                  <c:v>Large Fringe Metro</c:v>
                </c:pt>
              </c:strCache>
            </c:strRef>
          </c:cat>
          <c:val>
            <c:numRef>
              <c:f>Sheet1!$B$2:$B$4</c:f>
              <c:numCache>
                <c:formatCode>0.0</c:formatCode>
                <c:ptCount val="3"/>
                <c:pt idx="0" formatCode="General">
                  <c:v>93.4</c:v>
                </c:pt>
                <c:pt idx="1">
                  <c:v>91</c:v>
                </c:pt>
                <c:pt idx="2" formatCode="General">
                  <c:v>95.3</c:v>
                </c:pt>
              </c:numCache>
            </c:numRef>
          </c:val>
          <c:extLst>
            <c:ext xmlns:c16="http://schemas.microsoft.com/office/drawing/2014/chart" uri="{C3380CC4-5D6E-409C-BE32-E72D297353CC}">
              <c16:uniqueId val="{00000000-2BB8-4086-85D8-C74879E87AB1}"/>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1.8993080410403245E-3"/>
              <c:y val="0.3732974910394265"/>
            </c:manualLayout>
          </c:layout>
          <c:overlay val="0"/>
        </c:title>
        <c:numFmt formatCode="General" sourceLinked="0"/>
        <c:majorTickMark val="out"/>
        <c:minorTickMark val="none"/>
        <c:tickLblPos val="nextTo"/>
        <c:crossAx val="10466585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94941541398234"/>
          <c:y val="4.070904180455704E-2"/>
          <c:w val="0.84994989262705778"/>
          <c:h val="0.82594336034082694"/>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Large Central Metro</c:v>
                </c:pt>
                <c:pt idx="2">
                  <c:v>Large Fringe Metro</c:v>
                </c:pt>
              </c:strCache>
            </c:strRef>
          </c:cat>
          <c:val>
            <c:numRef>
              <c:f>Sheet1!$B$2:$B$4</c:f>
              <c:numCache>
                <c:formatCode>General</c:formatCode>
                <c:ptCount val="3"/>
                <c:pt idx="0">
                  <c:v>730.7</c:v>
                </c:pt>
                <c:pt idx="1">
                  <c:v>1058.8</c:v>
                </c:pt>
                <c:pt idx="2">
                  <c:v>606.9</c:v>
                </c:pt>
              </c:numCache>
            </c:numRef>
          </c:val>
          <c:extLst>
            <c:ext xmlns:c16="http://schemas.microsoft.com/office/drawing/2014/chart" uri="{C3380CC4-5D6E-409C-BE32-E72D297353CC}">
              <c16:uniqueId val="{00000000-00B0-4C8E-ACE2-5012235E56A7}"/>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400"/>
          <c:min val="0"/>
        </c:scaling>
        <c:delete val="0"/>
        <c:axPos val="l"/>
        <c:majorGridlines/>
        <c:title>
          <c:tx>
            <c:rich>
              <a:bodyPr rot="-5400000" vert="horz"/>
              <a:lstStyle/>
              <a:p>
                <a:pPr>
                  <a:defRPr/>
                </a:pPr>
                <a:r>
                  <a:rPr lang="en-US"/>
                  <a:t>Rate Per 100,000 Population</a:t>
                </a:r>
              </a:p>
            </c:rich>
          </c:tx>
          <c:layout>
            <c:manualLayout>
              <c:xMode val="edge"/>
              <c:yMode val="edge"/>
              <c:x val="4.4245163798969575E-3"/>
              <c:y val="0.13735507780333159"/>
            </c:manualLayout>
          </c:layout>
          <c:overlay val="0"/>
        </c:title>
        <c:numFmt formatCode="#,##0" sourceLinked="0"/>
        <c:majorTickMark val="out"/>
        <c:minorTickMark val="none"/>
        <c:tickLblPos val="nextTo"/>
        <c:crossAx val="104665856"/>
        <c:crosses val="autoZero"/>
        <c:crossBetween val="between"/>
        <c:majorUnit val="20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12184840531297"/>
          <c:y val="4.674786745406824E-2"/>
          <c:w val="0.85577745963572738"/>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Large Central Metro</c:v>
                </c:pt>
                <c:pt idx="2">
                  <c:v>Large Fringe Metro</c:v>
                </c:pt>
              </c:strCache>
            </c:strRef>
          </c:cat>
          <c:val>
            <c:numRef>
              <c:f>Sheet1!$B$2:$B$4</c:f>
              <c:numCache>
                <c:formatCode>General</c:formatCode>
                <c:ptCount val="3"/>
                <c:pt idx="0">
                  <c:v>86.1</c:v>
                </c:pt>
                <c:pt idx="1">
                  <c:v>127.3</c:v>
                </c:pt>
                <c:pt idx="2">
                  <c:v>73.900000000000006</c:v>
                </c:pt>
              </c:numCache>
            </c:numRef>
          </c:val>
          <c:extLst>
            <c:ext xmlns:c16="http://schemas.microsoft.com/office/drawing/2014/chart" uri="{C3380CC4-5D6E-409C-BE32-E72D297353CC}">
              <c16:uniqueId val="{00000000-40A3-48FB-A114-DD99A2275D18}"/>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50"/>
          <c:min val="0"/>
        </c:scaling>
        <c:delete val="0"/>
        <c:axPos val="l"/>
        <c:majorGridlines/>
        <c:title>
          <c:tx>
            <c:rich>
              <a:bodyPr rot="-5400000" vert="horz"/>
              <a:lstStyle/>
              <a:p>
                <a:pPr>
                  <a:defRPr/>
                </a:pPr>
                <a:r>
                  <a:rPr lang="en-US"/>
                  <a:t>Rate per 100,000 Population</a:t>
                </a:r>
              </a:p>
            </c:rich>
          </c:tx>
          <c:layout>
            <c:manualLayout>
              <c:xMode val="edge"/>
              <c:yMode val="edge"/>
              <c:x val="4.9857830271216102E-3"/>
              <c:y val="0.15557506767068136"/>
            </c:manualLayout>
          </c:layout>
          <c:overlay val="0"/>
        </c:title>
        <c:numFmt formatCode="General" sourceLinked="0"/>
        <c:majorTickMark val="out"/>
        <c:minorTickMark val="none"/>
        <c:tickLblPos val="nextTo"/>
        <c:crossAx val="104665856"/>
        <c:crosses val="autoZero"/>
        <c:crossBetween val="between"/>
        <c:majorUnit val="2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28733427552328"/>
          <c:y val="4.674786745406824E-2"/>
          <c:w val="0.85461185140319018"/>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Micropolitan</c:v>
                </c:pt>
                <c:pt idx="2">
                  <c:v>Large Fringe Metro</c:v>
                </c:pt>
              </c:strCache>
            </c:strRef>
          </c:cat>
          <c:val>
            <c:numRef>
              <c:f>Sheet1!$B$2:$B$4</c:f>
              <c:numCache>
                <c:formatCode>General</c:formatCode>
                <c:ptCount val="3"/>
                <c:pt idx="0">
                  <c:v>312.3</c:v>
                </c:pt>
                <c:pt idx="1">
                  <c:v>482.9</c:v>
                </c:pt>
                <c:pt idx="2">
                  <c:v>221.6</c:v>
                </c:pt>
              </c:numCache>
            </c:numRef>
          </c:val>
          <c:extLst>
            <c:ext xmlns:c16="http://schemas.microsoft.com/office/drawing/2014/chart" uri="{C3380CC4-5D6E-409C-BE32-E72D297353CC}">
              <c16:uniqueId val="{00000000-3E7E-43DA-96ED-105FD3BCFCA4}"/>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00"/>
          <c:min val="0"/>
        </c:scaling>
        <c:delete val="0"/>
        <c:axPos val="l"/>
        <c:majorGridlines/>
        <c:title>
          <c:tx>
            <c:rich>
              <a:bodyPr rot="-5400000" vert="horz"/>
              <a:lstStyle/>
              <a:p>
                <a:pPr>
                  <a:defRPr/>
                </a:pPr>
                <a:r>
                  <a:rPr lang="en-US"/>
                  <a:t>Rate per 100,000 Population</a:t>
                </a:r>
              </a:p>
            </c:rich>
          </c:tx>
          <c:layout>
            <c:manualLayout>
              <c:xMode val="edge"/>
              <c:yMode val="edge"/>
              <c:x val="6.9497909983474281E-3"/>
              <c:y val="0.17074090088672839"/>
            </c:manualLayout>
          </c:layout>
          <c:overlay val="0"/>
        </c:title>
        <c:numFmt formatCode="#,##0" sourceLinked="0"/>
        <c:majorTickMark val="out"/>
        <c:minorTickMark val="none"/>
        <c:tickLblPos val="nextTo"/>
        <c:crossAx val="104665856"/>
        <c:crosses val="autoZero"/>
        <c:crossBetween val="between"/>
        <c:majorUnit val="10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349558577905034"/>
          <c:y val="4.674786745406824E-2"/>
          <c:w val="0.86840372226199003"/>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Noncore</c:v>
                </c:pt>
                <c:pt idx="2">
                  <c:v>Large Fringe Metro</c:v>
                </c:pt>
              </c:strCache>
            </c:strRef>
          </c:cat>
          <c:val>
            <c:numRef>
              <c:f>Sheet1!$B$2:$B$4</c:f>
              <c:numCache>
                <c:formatCode>General</c:formatCode>
                <c:ptCount val="3"/>
                <c:pt idx="0">
                  <c:v>227</c:v>
                </c:pt>
                <c:pt idx="1">
                  <c:v>481.9</c:v>
                </c:pt>
                <c:pt idx="2">
                  <c:v>223.9</c:v>
                </c:pt>
              </c:numCache>
            </c:numRef>
          </c:val>
          <c:extLst>
            <c:ext xmlns:c16="http://schemas.microsoft.com/office/drawing/2014/chart" uri="{C3380CC4-5D6E-409C-BE32-E72D297353CC}">
              <c16:uniqueId val="{00000000-E16F-4022-9015-1A74E8DE4CD2}"/>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00"/>
          <c:min val="0"/>
        </c:scaling>
        <c:delete val="0"/>
        <c:axPos val="l"/>
        <c:majorGridlines/>
        <c:title>
          <c:tx>
            <c:rich>
              <a:bodyPr rot="-5400000" vert="horz"/>
              <a:lstStyle/>
              <a:p>
                <a:pPr>
                  <a:defRPr/>
                </a:pPr>
                <a:r>
                  <a:rPr lang="en-US"/>
                  <a:t>Rate per 100,000 Population</a:t>
                </a:r>
              </a:p>
            </c:rich>
          </c:tx>
          <c:layout>
            <c:manualLayout>
              <c:xMode val="edge"/>
              <c:yMode val="edge"/>
              <c:x val="9.6154126567512387E-3"/>
              <c:y val="0.153710492109635"/>
            </c:manualLayout>
          </c:layout>
          <c:overlay val="0"/>
        </c:title>
        <c:numFmt formatCode="General" sourceLinked="0"/>
        <c:majorTickMark val="out"/>
        <c:minorTickMark val="none"/>
        <c:tickLblPos val="nextTo"/>
        <c:crossAx val="104665856"/>
        <c:crosses val="autoZero"/>
        <c:crossBetween val="between"/>
        <c:majorUnit val="10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76902887139108"/>
          <c:y val="2.6007888126887365E-2"/>
          <c:w val="0.86413008033086769"/>
          <c:h val="0.8124957666582"/>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Sheet1!$A$2:$A$6</c:f>
              <c:strCache>
                <c:ptCount val="5"/>
                <c:pt idx="0">
                  <c:v>Total</c:v>
                </c:pt>
                <c:pt idx="1">
                  <c:v>Medium Metro</c:v>
                </c:pt>
                <c:pt idx="2">
                  <c:v>Small Metro</c:v>
                </c:pt>
                <c:pt idx="3">
                  <c:v>Noncore</c:v>
                </c:pt>
                <c:pt idx="4">
                  <c:v>Large Fringe Metro</c:v>
                </c:pt>
              </c:strCache>
            </c:strRef>
          </c:cat>
          <c:val>
            <c:numRef>
              <c:f>Sheet1!$B$2:$B$6</c:f>
              <c:numCache>
                <c:formatCode>General</c:formatCode>
                <c:ptCount val="5"/>
                <c:pt idx="0">
                  <c:v>0.66</c:v>
                </c:pt>
                <c:pt idx="1">
                  <c:v>0.78</c:v>
                </c:pt>
                <c:pt idx="2">
                  <c:v>0.81</c:v>
                </c:pt>
                <c:pt idx="3">
                  <c:v>1.05</c:v>
                </c:pt>
                <c:pt idx="4">
                  <c:v>0.55000000000000004</c:v>
                </c:pt>
              </c:numCache>
            </c:numRef>
          </c:val>
          <c:extLst>
            <c:ext xmlns:c16="http://schemas.microsoft.com/office/drawing/2014/chart" uri="{C3380CC4-5D6E-409C-BE32-E72D297353CC}">
              <c16:uniqueId val="{00000000-B6F1-48A0-AF20-1C9C3E26DF62}"/>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2"/>
          <c:min val="0"/>
        </c:scaling>
        <c:delete val="0"/>
        <c:axPos val="l"/>
        <c:majorGridlines/>
        <c:title>
          <c:tx>
            <c:rich>
              <a:bodyPr rot="-5400000" vert="horz"/>
              <a:lstStyle/>
              <a:p>
                <a:pPr>
                  <a:defRPr/>
                </a:pPr>
                <a:r>
                  <a:rPr lang="en-US"/>
                  <a:t>Rate per 1,000 Surgery Admissions</a:t>
                </a:r>
              </a:p>
            </c:rich>
          </c:tx>
          <c:layout>
            <c:manualLayout>
              <c:xMode val="edge"/>
              <c:yMode val="edge"/>
              <c:x val="1.89936327403519E-3"/>
              <c:y val="7.2622555685939102E-2"/>
            </c:manualLayout>
          </c:layout>
          <c:overlay val="0"/>
        </c:title>
        <c:numFmt formatCode="General" sourceLinked="0"/>
        <c:majorTickMark val="out"/>
        <c:minorTickMark val="none"/>
        <c:tickLblPos val="nextTo"/>
        <c:crossAx val="104665856"/>
        <c:crosses val="autoZero"/>
        <c:crossBetween val="between"/>
        <c:majorUnit val="0.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00738796539324E-2"/>
          <c:y val="9.8029745271890206E-2"/>
          <c:w val="0.92132815128878121"/>
          <c:h val="0.68901579619630116"/>
        </c:manualLayout>
      </c:layout>
      <c:barChart>
        <c:barDir val="col"/>
        <c:grouping val="percentStacked"/>
        <c:varyColors val="0"/>
        <c:ser>
          <c:idx val="0"/>
          <c:order val="0"/>
          <c:tx>
            <c:strRef>
              <c:f>Sheet1!$A$2</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(n=344)</c:v>
                </c:pt>
                <c:pt idx="1">
                  <c:v>Large Central Metro  (n=57)</c:v>
                </c:pt>
                <c:pt idx="2">
                  <c:v>Large Fringe Metro (n=57)</c:v>
                </c:pt>
                <c:pt idx="3">
                  <c:v>Medium Metro (n=57)</c:v>
                </c:pt>
                <c:pt idx="4">
                  <c:v>Small Metro (n=59)</c:v>
                </c:pt>
                <c:pt idx="5">
                  <c:v>Micropolitan (n=58)</c:v>
                </c:pt>
                <c:pt idx="6">
                  <c:v>Noncore (n=56)</c:v>
                </c:pt>
              </c:strCache>
            </c:strRef>
          </c:cat>
          <c:val>
            <c:numRef>
              <c:f>Sheet1!$B$2:$H$2</c:f>
              <c:numCache>
                <c:formatCode>0</c:formatCode>
                <c:ptCount val="7"/>
                <c:pt idx="0" formatCode="General">
                  <c:v>156</c:v>
                </c:pt>
                <c:pt idx="1">
                  <c:v>27</c:v>
                </c:pt>
                <c:pt idx="2">
                  <c:v>28</c:v>
                </c:pt>
                <c:pt idx="3">
                  <c:v>25</c:v>
                </c:pt>
                <c:pt idx="4">
                  <c:v>27</c:v>
                </c:pt>
                <c:pt idx="5">
                  <c:v>29</c:v>
                </c:pt>
                <c:pt idx="6">
                  <c:v>20</c:v>
                </c:pt>
              </c:numCache>
            </c:numRef>
          </c:val>
          <c:extLst>
            <c:ext xmlns:c16="http://schemas.microsoft.com/office/drawing/2014/chart" uri="{C3380CC4-5D6E-409C-BE32-E72D297353CC}">
              <c16:uniqueId val="{00000000-9E7A-4D9D-BFAA-F68E2DB932D9}"/>
            </c:ext>
          </c:extLst>
        </c:ser>
        <c:ser>
          <c:idx val="1"/>
          <c:order val="1"/>
          <c:tx>
            <c:strRef>
              <c:f>Sheet1!$A$3</c:f>
              <c:strCache>
                <c:ptCount val="1"/>
                <c:pt idx="0">
                  <c:v>Not Changing</c:v>
                </c:pt>
              </c:strCache>
            </c:strRef>
          </c:tx>
          <c:spPr>
            <a:solidFill>
              <a:srgbClr val="FAD20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(n=344)</c:v>
                </c:pt>
                <c:pt idx="1">
                  <c:v>Large Central Metro  (n=57)</c:v>
                </c:pt>
                <c:pt idx="2">
                  <c:v>Large Fringe Metro (n=57)</c:v>
                </c:pt>
                <c:pt idx="3">
                  <c:v>Medium Metro (n=57)</c:v>
                </c:pt>
                <c:pt idx="4">
                  <c:v>Small Metro (n=59)</c:v>
                </c:pt>
                <c:pt idx="5">
                  <c:v>Micropolitan (n=58)</c:v>
                </c:pt>
                <c:pt idx="6">
                  <c:v>Noncore (n=56)</c:v>
                </c:pt>
              </c:strCache>
            </c:strRef>
          </c:cat>
          <c:val>
            <c:numRef>
              <c:f>Sheet1!$B$3:$H$3</c:f>
              <c:numCache>
                <c:formatCode>0</c:formatCode>
                <c:ptCount val="7"/>
                <c:pt idx="0" formatCode="General">
                  <c:v>155</c:v>
                </c:pt>
                <c:pt idx="1">
                  <c:v>25</c:v>
                </c:pt>
                <c:pt idx="2">
                  <c:v>23</c:v>
                </c:pt>
                <c:pt idx="3">
                  <c:v>27</c:v>
                </c:pt>
                <c:pt idx="4">
                  <c:v>25</c:v>
                </c:pt>
                <c:pt idx="5">
                  <c:v>25</c:v>
                </c:pt>
                <c:pt idx="6">
                  <c:v>30</c:v>
                </c:pt>
              </c:numCache>
            </c:numRef>
          </c:val>
          <c:extLst>
            <c:ext xmlns:c16="http://schemas.microsoft.com/office/drawing/2014/chart" uri="{C3380CC4-5D6E-409C-BE32-E72D297353CC}">
              <c16:uniqueId val="{00000001-9E7A-4D9D-BFAA-F68E2DB932D9}"/>
            </c:ext>
          </c:extLst>
        </c:ser>
        <c:ser>
          <c:idx val="2"/>
          <c:order val="2"/>
          <c:tx>
            <c:strRef>
              <c:f>Sheet1!$A$4</c:f>
              <c:strCache>
                <c:ptCount val="1"/>
                <c:pt idx="0">
                  <c:v>Worsening</c:v>
                </c:pt>
              </c:strCache>
            </c:strRef>
          </c:tx>
          <c:spPr>
            <a:solidFill>
              <a:srgbClr val="F9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(n=344)</c:v>
                </c:pt>
                <c:pt idx="1">
                  <c:v>Large Central Metro  (n=57)</c:v>
                </c:pt>
                <c:pt idx="2">
                  <c:v>Large Fringe Metro (n=57)</c:v>
                </c:pt>
                <c:pt idx="3">
                  <c:v>Medium Metro (n=57)</c:v>
                </c:pt>
                <c:pt idx="4">
                  <c:v>Small Metro (n=59)</c:v>
                </c:pt>
                <c:pt idx="5">
                  <c:v>Micropolitan (n=58)</c:v>
                </c:pt>
                <c:pt idx="6">
                  <c:v>Noncore (n=56)</c:v>
                </c:pt>
              </c:strCache>
            </c:strRef>
          </c:cat>
          <c:val>
            <c:numRef>
              <c:f>Sheet1!$B$4:$H$4</c:f>
              <c:numCache>
                <c:formatCode>0</c:formatCode>
                <c:ptCount val="7"/>
                <c:pt idx="0" formatCode="General">
                  <c:v>33</c:v>
                </c:pt>
                <c:pt idx="1">
                  <c:v>5</c:v>
                </c:pt>
                <c:pt idx="2">
                  <c:v>6</c:v>
                </c:pt>
                <c:pt idx="3">
                  <c:v>5</c:v>
                </c:pt>
                <c:pt idx="4">
                  <c:v>7</c:v>
                </c:pt>
                <c:pt idx="5">
                  <c:v>4</c:v>
                </c:pt>
                <c:pt idx="6">
                  <c:v>6</c:v>
                </c:pt>
              </c:numCache>
            </c:numRef>
          </c:val>
          <c:extLst>
            <c:ext xmlns:c16="http://schemas.microsoft.com/office/drawing/2014/chart" uri="{C3380CC4-5D6E-409C-BE32-E72D297353CC}">
              <c16:uniqueId val="{00000002-9E7A-4D9D-BFAA-F68E2DB932D9}"/>
            </c:ext>
          </c:extLst>
        </c:ser>
        <c:dLbls>
          <c:showLegendKey val="0"/>
          <c:showVal val="1"/>
          <c:showCatName val="0"/>
          <c:showSerName val="0"/>
          <c:showPercent val="0"/>
          <c:showBubbleSize val="0"/>
        </c:dLbls>
        <c:gapWidth val="150"/>
        <c:overlap val="100"/>
        <c:axId val="214124032"/>
        <c:axId val="214125568"/>
      </c:barChart>
      <c:catAx>
        <c:axId val="214124032"/>
        <c:scaling>
          <c:orientation val="minMax"/>
        </c:scaling>
        <c:delete val="0"/>
        <c:axPos val="b"/>
        <c:numFmt formatCode="General" sourceLinked="1"/>
        <c:majorTickMark val="out"/>
        <c:minorTickMark val="none"/>
        <c:tickLblPos val="nextTo"/>
        <c:txPr>
          <a:bodyPr rot="-900000" vert="horz"/>
          <a:lstStyle/>
          <a:p>
            <a:pPr>
              <a:defRPr/>
            </a:pPr>
            <a:endParaRPr lang="en-US"/>
          </a:p>
        </c:txPr>
        <c:crossAx val="214125568"/>
        <c:crosses val="autoZero"/>
        <c:auto val="1"/>
        <c:lblAlgn val="ctr"/>
        <c:lblOffset val="100"/>
        <c:tickLblSkip val="1"/>
        <c:tickMarkSkip val="1"/>
        <c:noMultiLvlLbl val="0"/>
      </c:catAx>
      <c:valAx>
        <c:axId val="214125568"/>
        <c:scaling>
          <c:orientation val="minMax"/>
        </c:scaling>
        <c:delete val="0"/>
        <c:axPos val="l"/>
        <c:majorGridlines>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txPr>
          <a:bodyPr rot="0" vert="horz"/>
          <a:lstStyle/>
          <a:p>
            <a:pPr>
              <a:defRPr/>
            </a:pPr>
            <a:endParaRPr lang="en-US"/>
          </a:p>
        </c:txPr>
        <c:crossAx val="214124032"/>
        <c:crosses val="autoZero"/>
        <c:crossBetween val="between"/>
        <c:majorUnit val="0.2"/>
      </c:valAx>
    </c:plotArea>
    <c:legend>
      <c:legendPos val="t"/>
      <c:layout>
        <c:manualLayout>
          <c:xMode val="edge"/>
          <c:yMode val="edge"/>
          <c:x val="0.30128205128205127"/>
          <c:y val="1.0717410323709536E-4"/>
          <c:w val="0.44417777104784978"/>
          <c:h val="8.3717191601049873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0560659084281132"/>
          <c:w val="0.92560165556228546"/>
          <c:h val="0.63791375036453768"/>
        </c:manualLayout>
      </c:layout>
      <c:barChart>
        <c:barDir val="col"/>
        <c:grouping val="percentStacked"/>
        <c:varyColors val="0"/>
        <c:ser>
          <c:idx val="0"/>
          <c:order val="0"/>
          <c:tx>
            <c:strRef>
              <c:f>Sheet1!$A$2</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Total (n=73)</c:v>
                </c:pt>
                <c:pt idx="1">
                  <c:v>Large Central Metro vs. Large Fringe Metro  (n=21)</c:v>
                </c:pt>
                <c:pt idx="2">
                  <c:v>Medium Metro vs. Large Fringe Metro  (n=9)</c:v>
                </c:pt>
                <c:pt idx="3">
                  <c:v>Small Metro vs. Large Fringe Metro  (n=10)</c:v>
                </c:pt>
                <c:pt idx="4">
                  <c:v>Micropolitan vs. Large Fringe Metro  (n=15)</c:v>
                </c:pt>
                <c:pt idx="5">
                  <c:v>Noncore vs. Large Fringe Metro (n=18)</c:v>
                </c:pt>
              </c:strCache>
            </c:strRef>
          </c:cat>
          <c:val>
            <c:numRef>
              <c:f>Sheet1!$B$2:$G$2</c:f>
              <c:numCache>
                <c:formatCode>0</c:formatCode>
                <c:ptCount val="6"/>
                <c:pt idx="0" formatCode="General">
                  <c:v>4</c:v>
                </c:pt>
                <c:pt idx="1">
                  <c:v>1</c:v>
                </c:pt>
                <c:pt idx="2">
                  <c:v>1</c:v>
                </c:pt>
                <c:pt idx="3">
                  <c:v>2</c:v>
                </c:pt>
              </c:numCache>
            </c:numRef>
          </c:val>
          <c:extLst>
            <c:ext xmlns:c16="http://schemas.microsoft.com/office/drawing/2014/chart" uri="{C3380CC4-5D6E-409C-BE32-E72D297353CC}">
              <c16:uniqueId val="{00000000-D891-42B2-8121-004CD731338C}"/>
            </c:ext>
          </c:extLst>
        </c:ser>
        <c:ser>
          <c:idx val="1"/>
          <c:order val="1"/>
          <c:tx>
            <c:strRef>
              <c:f>Sheet1!$A$3</c:f>
              <c:strCache>
                <c:ptCount val="1"/>
                <c:pt idx="0">
                  <c:v>Not Changing</c:v>
                </c:pt>
              </c:strCache>
            </c:strRef>
          </c:tx>
          <c:spPr>
            <a:solidFill>
              <a:srgbClr val="FAD20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Total (n=73)</c:v>
                </c:pt>
                <c:pt idx="1">
                  <c:v>Large Central Metro vs. Large Fringe Metro  (n=21)</c:v>
                </c:pt>
                <c:pt idx="2">
                  <c:v>Medium Metro vs. Large Fringe Metro  (n=9)</c:v>
                </c:pt>
                <c:pt idx="3">
                  <c:v>Small Metro vs. Large Fringe Metro  (n=10)</c:v>
                </c:pt>
                <c:pt idx="4">
                  <c:v>Micropolitan vs. Large Fringe Metro  (n=15)</c:v>
                </c:pt>
                <c:pt idx="5">
                  <c:v>Noncore vs. Large Fringe Metro (n=18)</c:v>
                </c:pt>
              </c:strCache>
            </c:strRef>
          </c:cat>
          <c:val>
            <c:numRef>
              <c:f>Sheet1!$B$3:$G$3</c:f>
              <c:numCache>
                <c:formatCode>0</c:formatCode>
                <c:ptCount val="6"/>
                <c:pt idx="0" formatCode="General">
                  <c:v>69</c:v>
                </c:pt>
                <c:pt idx="1">
                  <c:v>20</c:v>
                </c:pt>
                <c:pt idx="2">
                  <c:v>8</c:v>
                </c:pt>
                <c:pt idx="3">
                  <c:v>8</c:v>
                </c:pt>
                <c:pt idx="4">
                  <c:v>15</c:v>
                </c:pt>
                <c:pt idx="5">
                  <c:v>18</c:v>
                </c:pt>
              </c:numCache>
            </c:numRef>
          </c:val>
          <c:extLst>
            <c:ext xmlns:c16="http://schemas.microsoft.com/office/drawing/2014/chart" uri="{C3380CC4-5D6E-409C-BE32-E72D297353CC}">
              <c16:uniqueId val="{00000001-D891-42B2-8121-004CD731338C}"/>
            </c:ext>
          </c:extLst>
        </c:ser>
        <c:ser>
          <c:idx val="2"/>
          <c:order val="2"/>
          <c:tx>
            <c:strRef>
              <c:f>Sheet1!$A$4</c:f>
              <c:strCache>
                <c:ptCount val="1"/>
                <c:pt idx="0">
                  <c:v>Worsening</c:v>
                </c:pt>
              </c:strCache>
            </c:strRef>
          </c:tx>
          <c:spPr>
            <a:solidFill>
              <a:srgbClr val="F9152F"/>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Total (n=73)</c:v>
                </c:pt>
                <c:pt idx="1">
                  <c:v>Large Central Metro vs. Large Fringe Metro  (n=21)</c:v>
                </c:pt>
                <c:pt idx="2">
                  <c:v>Medium Metro vs. Large Fringe Metro  (n=9)</c:v>
                </c:pt>
                <c:pt idx="3">
                  <c:v>Small Metro vs. Large Fringe Metro  (n=10)</c:v>
                </c:pt>
                <c:pt idx="4">
                  <c:v>Micropolitan vs. Large Fringe Metro  (n=15)</c:v>
                </c:pt>
                <c:pt idx="5">
                  <c:v>Noncore vs. Large Fringe Metro (n=18)</c:v>
                </c:pt>
              </c:strCache>
            </c:strRef>
          </c:cat>
          <c:val>
            <c:numRef>
              <c:f>Sheet1!$B$4:$G$4</c:f>
              <c:numCache>
                <c:formatCode>General</c:formatCode>
                <c:ptCount val="6"/>
              </c:numCache>
            </c:numRef>
          </c:val>
          <c:extLst>
            <c:ext xmlns:c16="http://schemas.microsoft.com/office/drawing/2014/chart" uri="{C3380CC4-5D6E-409C-BE32-E72D297353CC}">
              <c16:uniqueId val="{00000002-D891-42B2-8121-004CD731338C}"/>
            </c:ext>
          </c:extLst>
        </c:ser>
        <c:dLbls>
          <c:showLegendKey val="0"/>
          <c:showVal val="1"/>
          <c:showCatName val="0"/>
          <c:showSerName val="0"/>
          <c:showPercent val="0"/>
          <c:showBubbleSize val="0"/>
        </c:dLbls>
        <c:gapWidth val="150"/>
        <c:overlap val="100"/>
        <c:axId val="214124032"/>
        <c:axId val="214125568"/>
      </c:barChart>
      <c:catAx>
        <c:axId val="214124032"/>
        <c:scaling>
          <c:orientation val="minMax"/>
        </c:scaling>
        <c:delete val="0"/>
        <c:axPos val="b"/>
        <c:numFmt formatCode="General" sourceLinked="1"/>
        <c:majorTickMark val="out"/>
        <c:minorTickMark val="none"/>
        <c:tickLblPos val="nextTo"/>
        <c:txPr>
          <a:bodyPr rot="0" vert="horz"/>
          <a:lstStyle/>
          <a:p>
            <a:pPr>
              <a:defRPr/>
            </a:pPr>
            <a:endParaRPr lang="en-US"/>
          </a:p>
        </c:txPr>
        <c:crossAx val="214125568"/>
        <c:crosses val="autoZero"/>
        <c:auto val="1"/>
        <c:lblAlgn val="ctr"/>
        <c:lblOffset val="100"/>
        <c:tickLblSkip val="1"/>
        <c:tickMarkSkip val="1"/>
        <c:noMultiLvlLbl val="0"/>
      </c:catAx>
      <c:valAx>
        <c:axId val="214125568"/>
        <c:scaling>
          <c:orientation val="minMax"/>
        </c:scaling>
        <c:delete val="0"/>
        <c:axPos val="l"/>
        <c:majorGridlines>
          <c:spPr>
            <a:ln>
              <a:gradFill>
                <a:gsLst>
                  <a:gs pos="0">
                    <a:srgbClr val="4F81BD">
                      <a:tint val="66000"/>
                      <a:satMod val="160000"/>
                    </a:srgbClr>
                  </a:gs>
                  <a:gs pos="50000">
                    <a:srgbClr val="4F81BD">
                      <a:tint val="44500"/>
                      <a:satMod val="160000"/>
                    </a:srgbClr>
                  </a:gs>
                  <a:gs pos="100000">
                    <a:srgbClr val="4F81BD">
                      <a:tint val="23500"/>
                      <a:satMod val="160000"/>
                    </a:srgbClr>
                  </a:gs>
                </a:gsLst>
                <a:lin ang="5400000" scaled="0"/>
              </a:gradFill>
            </a:ln>
          </c:spPr>
        </c:majorGridlines>
        <c:numFmt formatCode="0%" sourceLinked="1"/>
        <c:majorTickMark val="out"/>
        <c:minorTickMark val="none"/>
        <c:tickLblPos val="nextTo"/>
        <c:txPr>
          <a:bodyPr rot="0" vert="horz"/>
          <a:lstStyle/>
          <a:p>
            <a:pPr>
              <a:defRPr/>
            </a:pPr>
            <a:endParaRPr lang="en-US"/>
          </a:p>
        </c:txPr>
        <c:crossAx val="214124032"/>
        <c:crosses val="autoZero"/>
        <c:crossBetween val="between"/>
        <c:majorUnit val="0.2"/>
      </c:valAx>
    </c:plotArea>
    <c:legend>
      <c:legendPos val="t"/>
      <c:layout>
        <c:manualLayout>
          <c:xMode val="edge"/>
          <c:yMode val="edge"/>
          <c:x val="0.23955368426168955"/>
          <c:y val="1.0717410323709536E-4"/>
          <c:w val="0.53677031690483135"/>
          <c:h val="8.3717191601049873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14836687080784"/>
          <c:y val="2.906761654793151E-2"/>
          <c:w val="0.89425597841936422"/>
          <c:h val="0.82198756405449314"/>
        </c:manualLayout>
      </c:layout>
      <c:lineChart>
        <c:grouping val="standard"/>
        <c:varyColors val="0"/>
        <c:ser>
          <c:idx val="3"/>
          <c:order val="0"/>
          <c:tx>
            <c:strRef>
              <c:f>Sheet1!$B$1</c:f>
              <c:strCache>
                <c:ptCount val="1"/>
                <c:pt idx="0">
                  <c:v>Series 1</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4.2</c:v>
                </c:pt>
                <c:pt idx="1">
                  <c:v>4.5999999999999996</c:v>
                </c:pt>
                <c:pt idx="2">
                  <c:v>4.3</c:v>
                </c:pt>
                <c:pt idx="3">
                  <c:v>4.4000000000000004</c:v>
                </c:pt>
                <c:pt idx="4">
                  <c:v>4.4000000000000004</c:v>
                </c:pt>
                <c:pt idx="5">
                  <c:v>4.9000000000000004</c:v>
                </c:pt>
                <c:pt idx="6">
                  <c:v>5.2</c:v>
                </c:pt>
                <c:pt idx="7">
                  <c:v>4.8</c:v>
                </c:pt>
                <c:pt idx="8">
                  <c:v>5</c:v>
                </c:pt>
              </c:numCache>
            </c:numRef>
          </c:val>
          <c:smooth val="0"/>
          <c:extLst>
            <c:ext xmlns:c16="http://schemas.microsoft.com/office/drawing/2014/chart" uri="{C3380CC4-5D6E-409C-BE32-E72D297353CC}">
              <c16:uniqueId val="{00000000-7040-471B-97CA-7EB97DE9E1B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1.0684601924759406E-3"/>
              <c:y val="0.33729924384451943"/>
            </c:manualLayout>
          </c:layout>
          <c:overlay val="0"/>
        </c:title>
        <c:numFmt formatCode="0" sourceLinked="0"/>
        <c:majorTickMark val="out"/>
        <c:minorTickMark val="none"/>
        <c:tickLblPos val="nextTo"/>
        <c:crossAx val="123682176"/>
        <c:crosses val="autoZero"/>
        <c:crossBetween val="between"/>
        <c:majorUnit val="1"/>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977799650043744"/>
          <c:y val="0.11030621172353455"/>
          <c:w val="0.87573745990084573"/>
          <c:h val="0.78486509750797284"/>
        </c:manualLayout>
      </c:layout>
      <c:lineChart>
        <c:grouping val="standard"/>
        <c:varyColors val="0"/>
        <c:ser>
          <c:idx val="3"/>
          <c:order val="0"/>
          <c:tx>
            <c:strRef>
              <c:f>Sheet1!$A$3</c:f>
              <c:strCache>
                <c:ptCount val="1"/>
                <c:pt idx="0">
                  <c:v>Large Central Metro</c:v>
                </c:pt>
              </c:strCache>
            </c:strRef>
          </c:tx>
          <c:spPr>
            <a:ln w="25400">
              <a:solidFill>
                <a:sysClr val="windowText" lastClr="000000"/>
              </a:solidFill>
            </a:ln>
          </c:spPr>
          <c:marker>
            <c:symbol val="circle"/>
            <c:size val="7"/>
            <c:spPr>
              <a:solidFill>
                <a:sysClr val="windowText" lastClr="000000"/>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Sheet1!$B$3:$M$3</c:f>
              <c:numCache>
                <c:formatCode>0.0</c:formatCode>
                <c:ptCount val="12"/>
                <c:pt idx="0">
                  <c:v>195.8</c:v>
                </c:pt>
                <c:pt idx="1">
                  <c:v>257.8</c:v>
                </c:pt>
                <c:pt idx="2">
                  <c:v>206.4</c:v>
                </c:pt>
                <c:pt idx="3">
                  <c:v>192</c:v>
                </c:pt>
                <c:pt idx="4">
                  <c:v>239</c:v>
                </c:pt>
                <c:pt idx="5">
                  <c:v>244.7</c:v>
                </c:pt>
                <c:pt idx="6">
                  <c:v>266</c:v>
                </c:pt>
                <c:pt idx="7">
                  <c:v>250.2</c:v>
                </c:pt>
                <c:pt idx="8">
                  <c:v>243.9</c:v>
                </c:pt>
                <c:pt idx="9">
                  <c:v>250.5</c:v>
                </c:pt>
                <c:pt idx="10">
                  <c:v>276.89999999999998</c:v>
                </c:pt>
                <c:pt idx="11">
                  <c:v>311.2</c:v>
                </c:pt>
              </c:numCache>
            </c:numRef>
          </c:val>
          <c:smooth val="0"/>
          <c:extLst>
            <c:ext xmlns:c16="http://schemas.microsoft.com/office/drawing/2014/chart" uri="{C3380CC4-5D6E-409C-BE32-E72D297353CC}">
              <c16:uniqueId val="{00000000-DA3F-4ED3-973F-DF5B4EED71D9}"/>
            </c:ext>
          </c:extLst>
        </c:ser>
        <c:ser>
          <c:idx val="0"/>
          <c:order val="1"/>
          <c:tx>
            <c:strRef>
              <c:f>Sheet1!$A$2</c:f>
              <c:strCache>
                <c:ptCount val="1"/>
                <c:pt idx="0">
                  <c:v>Large Fringe Metro</c:v>
                </c:pt>
              </c:strCache>
            </c:strRef>
          </c:tx>
          <c:spPr>
            <a:ln>
              <a:solidFill>
                <a:srgbClr val="0072C6"/>
              </a:solidFill>
            </a:ln>
          </c:spPr>
          <c:marker>
            <c:symbol val="square"/>
            <c:size val="7"/>
            <c:spPr>
              <a:solidFill>
                <a:srgbClr val="0072C6"/>
              </a:solidFill>
              <a:ln>
                <a:noFill/>
              </a:ln>
            </c:spPr>
          </c:marker>
          <c:cat>
            <c:strRef>
              <c:f>Sheet1!$B$1:$M$1</c:f>
              <c:strCach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strCache>
            </c:strRef>
          </c:cat>
          <c:val>
            <c:numRef>
              <c:f>Sheet1!$B$2:$M$2</c:f>
              <c:numCache>
                <c:formatCode>0.0</c:formatCode>
                <c:ptCount val="12"/>
                <c:pt idx="0">
                  <c:v>111.5</c:v>
                </c:pt>
                <c:pt idx="1">
                  <c:v>142.80000000000001</c:v>
                </c:pt>
                <c:pt idx="2">
                  <c:v>132.4</c:v>
                </c:pt>
                <c:pt idx="3">
                  <c:v>157.5</c:v>
                </c:pt>
                <c:pt idx="4">
                  <c:v>143.5</c:v>
                </c:pt>
                <c:pt idx="5">
                  <c:v>170.5</c:v>
                </c:pt>
                <c:pt idx="6">
                  <c:v>202.8</c:v>
                </c:pt>
                <c:pt idx="7">
                  <c:v>202</c:v>
                </c:pt>
                <c:pt idx="8">
                  <c:v>206.1</c:v>
                </c:pt>
                <c:pt idx="9">
                  <c:v>213.6</c:v>
                </c:pt>
                <c:pt idx="10">
                  <c:v>239.2</c:v>
                </c:pt>
                <c:pt idx="11">
                  <c:v>284.8</c:v>
                </c:pt>
              </c:numCache>
            </c:numRef>
          </c:val>
          <c:smooth val="0"/>
          <c:extLst>
            <c:ext xmlns:c16="http://schemas.microsoft.com/office/drawing/2014/chart" uri="{C3380CC4-5D6E-409C-BE32-E72D297353CC}">
              <c16:uniqueId val="{00000001-DA3F-4ED3-973F-DF5B4EED71D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0"/>
          <c:min val="0"/>
        </c:scaling>
        <c:delete val="0"/>
        <c:axPos val="l"/>
        <c:majorGridlines/>
        <c:title>
          <c:tx>
            <c:rich>
              <a:bodyPr rot="-5400000" vert="horz"/>
              <a:lstStyle/>
              <a:p>
                <a:pPr>
                  <a:defRPr/>
                </a:pPr>
                <a:r>
                  <a:rPr lang="en-US"/>
                  <a:t>Rate per 100,000 Populatione</a:t>
                </a:r>
              </a:p>
            </c:rich>
          </c:tx>
          <c:layout>
            <c:manualLayout>
              <c:xMode val="edge"/>
              <c:yMode val="edge"/>
              <c:x val="3.0271216097987751E-3"/>
              <c:y val="0.16932414698162729"/>
            </c:manualLayout>
          </c:layout>
          <c:overlay val="0"/>
        </c:title>
        <c:numFmt formatCode="0" sourceLinked="0"/>
        <c:majorTickMark val="out"/>
        <c:minorTickMark val="none"/>
        <c:tickLblPos val="nextTo"/>
        <c:crossAx val="123682176"/>
        <c:crosses val="autoZero"/>
        <c:crossBetween val="between"/>
        <c:majorUnit val="5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912335176852893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8"/>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66.099999999999994</c:v>
                </c:pt>
                <c:pt idx="1">
                  <c:v>70.900000000000006</c:v>
                </c:pt>
                <c:pt idx="2">
                  <c:v>72.599999999999994</c:v>
                </c:pt>
                <c:pt idx="3">
                  <c:v>74.8</c:v>
                </c:pt>
                <c:pt idx="4">
                  <c:v>78.3</c:v>
                </c:pt>
                <c:pt idx="5">
                  <c:v>83.2</c:v>
                </c:pt>
                <c:pt idx="6">
                  <c:v>84.5</c:v>
                </c:pt>
                <c:pt idx="7">
                  <c:v>84.9</c:v>
                </c:pt>
                <c:pt idx="8">
                  <c:v>86</c:v>
                </c:pt>
                <c:pt idx="9">
                  <c:v>86.5</c:v>
                </c:pt>
                <c:pt idx="10">
                  <c:v>86.6</c:v>
                </c:pt>
              </c:numCache>
            </c:numRef>
          </c:val>
          <c:smooth val="0"/>
          <c:extLst>
            <c:ext xmlns:c16="http://schemas.microsoft.com/office/drawing/2014/chart" uri="{C3380CC4-5D6E-409C-BE32-E72D297353CC}">
              <c16:uniqueId val="{00000000-18B2-4037-81DD-22FBAFB88EED}"/>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68.5</c:v>
                </c:pt>
                <c:pt idx="1">
                  <c:v>73.099999999999994</c:v>
                </c:pt>
                <c:pt idx="2">
                  <c:v>74.7</c:v>
                </c:pt>
                <c:pt idx="3">
                  <c:v>77</c:v>
                </c:pt>
                <c:pt idx="4">
                  <c:v>79.900000000000006</c:v>
                </c:pt>
                <c:pt idx="5">
                  <c:v>84.4</c:v>
                </c:pt>
                <c:pt idx="6">
                  <c:v>85.7</c:v>
                </c:pt>
                <c:pt idx="7">
                  <c:v>86.1</c:v>
                </c:pt>
                <c:pt idx="8">
                  <c:v>87.1</c:v>
                </c:pt>
                <c:pt idx="9">
                  <c:v>87.6</c:v>
                </c:pt>
                <c:pt idx="10">
                  <c:v>87.7</c:v>
                </c:pt>
              </c:numCache>
            </c:numRef>
          </c:val>
          <c:smooth val="0"/>
          <c:extLst>
            <c:ext xmlns:c16="http://schemas.microsoft.com/office/drawing/2014/chart" uri="{C3380CC4-5D6E-409C-BE32-E72D297353CC}">
              <c16:uniqueId val="{00000001-18B2-4037-81DD-22FBAFB88EED}"/>
            </c:ext>
          </c:extLst>
        </c:ser>
        <c:ser>
          <c:idx val="1"/>
          <c:order val="2"/>
          <c:tx>
            <c:strRef>
              <c:f>Sheet1!$D$1</c:f>
              <c:strCache>
                <c:ptCount val="1"/>
                <c:pt idx="0">
                  <c:v>Black</c:v>
                </c:pt>
              </c:strCache>
            </c:strRef>
          </c:tx>
          <c:spPr>
            <a:ln>
              <a:solidFill>
                <a:srgbClr val="AABA0A"/>
              </a:solidFill>
            </a:ln>
          </c:spPr>
          <c:marker>
            <c:symbol val="triangle"/>
            <c:size val="9"/>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57.9</c:v>
                </c:pt>
                <c:pt idx="1">
                  <c:v>62.6</c:v>
                </c:pt>
                <c:pt idx="2">
                  <c:v>63.3</c:v>
                </c:pt>
                <c:pt idx="3">
                  <c:v>68.2</c:v>
                </c:pt>
                <c:pt idx="4">
                  <c:v>71.7</c:v>
                </c:pt>
                <c:pt idx="5">
                  <c:v>77.5</c:v>
                </c:pt>
                <c:pt idx="6">
                  <c:v>79.400000000000006</c:v>
                </c:pt>
                <c:pt idx="7">
                  <c:v>80.5</c:v>
                </c:pt>
                <c:pt idx="8">
                  <c:v>81.400000000000006</c:v>
                </c:pt>
                <c:pt idx="9">
                  <c:v>82.1</c:v>
                </c:pt>
                <c:pt idx="10">
                  <c:v>81.599999999999994</c:v>
                </c:pt>
              </c:numCache>
            </c:numRef>
          </c:val>
          <c:smooth val="0"/>
          <c:extLst>
            <c:ext xmlns:c16="http://schemas.microsoft.com/office/drawing/2014/chart" uri="{C3380CC4-5D6E-409C-BE32-E72D297353CC}">
              <c16:uniqueId val="{00000002-18B2-4037-81DD-22FBAFB88EED}"/>
            </c:ext>
          </c:extLst>
        </c:ser>
        <c:ser>
          <c:idx val="2"/>
          <c:order val="3"/>
          <c:tx>
            <c:strRef>
              <c:f>Sheet1!$E$1</c:f>
              <c:strCache>
                <c:ptCount val="1"/>
                <c:pt idx="0">
                  <c:v>Asian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62.3</c:v>
                </c:pt>
                <c:pt idx="1">
                  <c:v>67.3</c:v>
                </c:pt>
                <c:pt idx="2">
                  <c:v>70.099999999999994</c:v>
                </c:pt>
                <c:pt idx="3">
                  <c:v>71.099999999999994</c:v>
                </c:pt>
                <c:pt idx="4">
                  <c:v>76.2</c:v>
                </c:pt>
                <c:pt idx="5">
                  <c:v>81.400000000000006</c:v>
                </c:pt>
                <c:pt idx="6">
                  <c:v>84.8</c:v>
                </c:pt>
                <c:pt idx="7">
                  <c:v>85</c:v>
                </c:pt>
                <c:pt idx="8">
                  <c:v>86.5</c:v>
                </c:pt>
                <c:pt idx="9">
                  <c:v>87.1</c:v>
                </c:pt>
                <c:pt idx="10">
                  <c:v>87</c:v>
                </c:pt>
              </c:numCache>
            </c:numRef>
          </c:val>
          <c:smooth val="0"/>
          <c:extLst>
            <c:ext xmlns:c16="http://schemas.microsoft.com/office/drawing/2014/chart" uri="{C3380CC4-5D6E-409C-BE32-E72D297353CC}">
              <c16:uniqueId val="{00000003-18B2-4037-81DD-22FBAFB88EED}"/>
            </c:ext>
          </c:extLst>
        </c:ser>
        <c:ser>
          <c:idx val="4"/>
          <c:order val="4"/>
          <c:tx>
            <c:strRef>
              <c:f>Sheet1!$F$1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Sheet1!$F$2:$F$12</c:f>
              <c:numCache>
                <c:formatCode>General</c:formatCode>
                <c:ptCount val="11"/>
                <c:pt idx="0">
                  <c:v>64.7</c:v>
                </c:pt>
                <c:pt idx="1">
                  <c:v>62.2</c:v>
                </c:pt>
                <c:pt idx="2">
                  <c:v>72.3</c:v>
                </c:pt>
                <c:pt idx="3">
                  <c:v>66.7</c:v>
                </c:pt>
                <c:pt idx="4">
                  <c:v>81.7</c:v>
                </c:pt>
                <c:pt idx="5">
                  <c:v>82.1</c:v>
                </c:pt>
                <c:pt idx="6">
                  <c:v>83.6</c:v>
                </c:pt>
                <c:pt idx="7">
                  <c:v>79.5</c:v>
                </c:pt>
                <c:pt idx="8">
                  <c:v>78.8</c:v>
                </c:pt>
                <c:pt idx="9">
                  <c:v>83.9</c:v>
                </c:pt>
                <c:pt idx="10">
                  <c:v>89</c:v>
                </c:pt>
              </c:numCache>
            </c:numRef>
          </c:val>
          <c:smooth val="0"/>
          <c:extLst>
            <c:ext xmlns:c16="http://schemas.microsoft.com/office/drawing/2014/chart" uri="{C3380CC4-5D6E-409C-BE32-E72D297353CC}">
              <c16:uniqueId val="{00000004-18B2-4037-81DD-22FBAFB88EED}"/>
            </c:ext>
          </c:extLst>
        </c:ser>
        <c:ser>
          <c:idx val="5"/>
          <c:order val="5"/>
          <c:tx>
            <c:strRef>
              <c:f>Sheet1!$G$1</c:f>
              <c:strCache>
                <c:ptCount val="1"/>
                <c:pt idx="0">
                  <c:v>NHPI</c:v>
                </c:pt>
              </c:strCache>
            </c:strRef>
          </c:tx>
          <c:spPr>
            <a:ln>
              <a:solidFill>
                <a:srgbClr val="ED7D31"/>
              </a:solidFill>
            </a:ln>
          </c:spPr>
          <c:marker>
            <c:symbol val="x"/>
            <c:size val="7"/>
            <c:spPr>
              <a:noFill/>
              <a:ln>
                <a:solidFill>
                  <a:srgbClr val="ED7D31"/>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Sheet1!$G$2:$G$12</c:f>
              <c:numCache>
                <c:formatCode>General</c:formatCode>
                <c:ptCount val="11"/>
                <c:pt idx="0">
                  <c:v>68.5</c:v>
                </c:pt>
                <c:pt idx="1">
                  <c:v>60.8</c:v>
                </c:pt>
                <c:pt idx="2">
                  <c:v>72.900000000000006</c:v>
                </c:pt>
                <c:pt idx="3">
                  <c:v>69.599999999999994</c:v>
                </c:pt>
                <c:pt idx="4">
                  <c:v>72.099999999999994</c:v>
                </c:pt>
                <c:pt idx="5">
                  <c:v>80.7</c:v>
                </c:pt>
                <c:pt idx="6">
                  <c:v>73.7</c:v>
                </c:pt>
                <c:pt idx="7">
                  <c:v>78.2</c:v>
                </c:pt>
                <c:pt idx="8">
                  <c:v>80.900000000000006</c:v>
                </c:pt>
                <c:pt idx="9">
                  <c:v>80.3</c:v>
                </c:pt>
                <c:pt idx="10">
                  <c:v>89.1</c:v>
                </c:pt>
              </c:numCache>
            </c:numRef>
          </c:val>
          <c:smooth val="0"/>
          <c:extLst>
            <c:ext xmlns:c16="http://schemas.microsoft.com/office/drawing/2014/chart" uri="{C3380CC4-5D6E-409C-BE32-E72D297353CC}">
              <c16:uniqueId val="{00000005-18B2-4037-81DD-22FBAFB88EED}"/>
            </c:ext>
          </c:extLst>
        </c:ser>
        <c:ser>
          <c:idx val="6"/>
          <c:order val="6"/>
          <c:tx>
            <c:strRef>
              <c:f>Sheet1!$H$1</c:f>
              <c:strCache>
                <c:ptCount val="1"/>
                <c:pt idx="0">
                  <c:v>Hispanic</c:v>
                </c:pt>
              </c:strCache>
            </c:strRef>
          </c:tx>
          <c:spPr>
            <a:ln>
              <a:solidFill>
                <a:sysClr val="window" lastClr="FFFFFF">
                  <a:lumMod val="50000"/>
                </a:sysClr>
              </a:solidFill>
            </a:ln>
          </c:spPr>
          <c:marker>
            <c:symbol val="plus"/>
            <c:size val="8"/>
            <c:spPr>
              <a:ln>
                <a:solidFill>
                  <a:sysClr val="window" lastClr="FFFFFF">
                    <a:lumMod val="50000"/>
                  </a:sysClr>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Sheet1!$H$2:$H$12</c:f>
              <c:numCache>
                <c:formatCode>General</c:formatCode>
                <c:ptCount val="11"/>
                <c:pt idx="0">
                  <c:v>52.6</c:v>
                </c:pt>
                <c:pt idx="1">
                  <c:v>59.6</c:v>
                </c:pt>
                <c:pt idx="2">
                  <c:v>62.3</c:v>
                </c:pt>
                <c:pt idx="3">
                  <c:v>64</c:v>
                </c:pt>
                <c:pt idx="4">
                  <c:v>70.2</c:v>
                </c:pt>
                <c:pt idx="5">
                  <c:v>77.8</c:v>
                </c:pt>
                <c:pt idx="6">
                  <c:v>79.900000000000006</c:v>
                </c:pt>
                <c:pt idx="7">
                  <c:v>80.5</c:v>
                </c:pt>
                <c:pt idx="8">
                  <c:v>81.7</c:v>
                </c:pt>
                <c:pt idx="9">
                  <c:v>82</c:v>
                </c:pt>
                <c:pt idx="10">
                  <c:v>82</c:v>
                </c:pt>
              </c:numCache>
            </c:numRef>
          </c:val>
          <c:smooth val="0"/>
          <c:extLst>
            <c:ext xmlns:c16="http://schemas.microsoft.com/office/drawing/2014/chart" uri="{C3380CC4-5D6E-409C-BE32-E72D297353CC}">
              <c16:uniqueId val="{00000006-18B2-4037-81DD-22FBAFB88EE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2.6709682123067951E-3"/>
              <c:y val="0.4215004374453193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981780402449694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75.3</c:v>
                </c:pt>
                <c:pt idx="1">
                  <c:v>77</c:v>
                </c:pt>
                <c:pt idx="2">
                  <c:v>78.8</c:v>
                </c:pt>
                <c:pt idx="3">
                  <c:v>79.099999999999994</c:v>
                </c:pt>
                <c:pt idx="4">
                  <c:v>81.2</c:v>
                </c:pt>
                <c:pt idx="5">
                  <c:v>84.9</c:v>
                </c:pt>
                <c:pt idx="6">
                  <c:v>85.3</c:v>
                </c:pt>
                <c:pt idx="7">
                  <c:v>86.6</c:v>
                </c:pt>
                <c:pt idx="8">
                  <c:v>88.1</c:v>
                </c:pt>
                <c:pt idx="9">
                  <c:v>89.2</c:v>
                </c:pt>
                <c:pt idx="10">
                  <c:v>90.1</c:v>
                </c:pt>
              </c:numCache>
            </c:numRef>
          </c:val>
          <c:smooth val="0"/>
          <c:extLst>
            <c:ext xmlns:c16="http://schemas.microsoft.com/office/drawing/2014/chart" uri="{C3380CC4-5D6E-409C-BE32-E72D297353CC}">
              <c16:uniqueId val="{00000000-A8E9-4B04-85CC-EE82BC2FF180}"/>
            </c:ext>
          </c:extLst>
        </c:ser>
        <c:ser>
          <c:idx val="0"/>
          <c:order val="1"/>
          <c:tx>
            <c:strRef>
              <c:f>Sheet1!$C$1</c:f>
              <c:strCache>
                <c:ptCount val="1"/>
                <c:pt idx="0">
                  <c:v>Poor</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68.5</c:v>
                </c:pt>
                <c:pt idx="1">
                  <c:v>72.8</c:v>
                </c:pt>
                <c:pt idx="2">
                  <c:v>78.2</c:v>
                </c:pt>
                <c:pt idx="3">
                  <c:v>75.400000000000006</c:v>
                </c:pt>
                <c:pt idx="4">
                  <c:v>72.400000000000006</c:v>
                </c:pt>
                <c:pt idx="5">
                  <c:v>83</c:v>
                </c:pt>
                <c:pt idx="6">
                  <c:v>81.7</c:v>
                </c:pt>
                <c:pt idx="7">
                  <c:v>83.8</c:v>
                </c:pt>
                <c:pt idx="8">
                  <c:v>82</c:v>
                </c:pt>
                <c:pt idx="9">
                  <c:v>87.7</c:v>
                </c:pt>
                <c:pt idx="10">
                  <c:v>83.5</c:v>
                </c:pt>
              </c:numCache>
            </c:numRef>
          </c:val>
          <c:smooth val="0"/>
          <c:extLst>
            <c:ext xmlns:c16="http://schemas.microsoft.com/office/drawing/2014/chart" uri="{C3380CC4-5D6E-409C-BE32-E72D297353CC}">
              <c16:uniqueId val="{00000001-A8E9-4B04-85CC-EE82BC2FF180}"/>
            </c:ext>
          </c:extLst>
        </c:ser>
        <c:ser>
          <c:idx val="1"/>
          <c:order val="2"/>
          <c:tx>
            <c:strRef>
              <c:f>Sheet1!$D$1</c:f>
              <c:strCache>
                <c:ptCount val="1"/>
                <c:pt idx="0">
                  <c:v>Low Income</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76.099999999999994</c:v>
                </c:pt>
                <c:pt idx="1">
                  <c:v>77.7</c:v>
                </c:pt>
                <c:pt idx="2">
                  <c:v>79</c:v>
                </c:pt>
                <c:pt idx="3">
                  <c:v>79.099999999999994</c:v>
                </c:pt>
                <c:pt idx="4">
                  <c:v>81.900000000000006</c:v>
                </c:pt>
                <c:pt idx="5">
                  <c:v>85.1</c:v>
                </c:pt>
                <c:pt idx="6">
                  <c:v>85.6</c:v>
                </c:pt>
                <c:pt idx="7">
                  <c:v>86.7</c:v>
                </c:pt>
                <c:pt idx="8">
                  <c:v>88.1</c:v>
                </c:pt>
                <c:pt idx="9">
                  <c:v>88.7</c:v>
                </c:pt>
                <c:pt idx="10">
                  <c:v>90.1</c:v>
                </c:pt>
              </c:numCache>
            </c:numRef>
          </c:val>
          <c:smooth val="0"/>
          <c:extLst>
            <c:ext xmlns:c16="http://schemas.microsoft.com/office/drawing/2014/chart" uri="{C3380CC4-5D6E-409C-BE32-E72D297353CC}">
              <c16:uniqueId val="{00000002-A8E9-4B04-85CC-EE82BC2FF180}"/>
            </c:ext>
          </c:extLst>
        </c:ser>
        <c:ser>
          <c:idx val="2"/>
          <c:order val="3"/>
          <c:tx>
            <c:strRef>
              <c:f>Sheet1!$E$1</c:f>
              <c:strCache>
                <c:ptCount val="1"/>
                <c:pt idx="0">
                  <c:v>Middle Income</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74.7</c:v>
                </c:pt>
                <c:pt idx="1">
                  <c:v>75.7</c:v>
                </c:pt>
                <c:pt idx="2">
                  <c:v>79.099999999999994</c:v>
                </c:pt>
                <c:pt idx="3">
                  <c:v>79.900000000000006</c:v>
                </c:pt>
                <c:pt idx="4">
                  <c:v>80.2</c:v>
                </c:pt>
                <c:pt idx="5">
                  <c:v>85</c:v>
                </c:pt>
                <c:pt idx="6">
                  <c:v>84.8</c:v>
                </c:pt>
                <c:pt idx="7">
                  <c:v>87</c:v>
                </c:pt>
                <c:pt idx="8">
                  <c:v>88.5</c:v>
                </c:pt>
                <c:pt idx="9">
                  <c:v>90.7</c:v>
                </c:pt>
                <c:pt idx="10">
                  <c:v>91.4</c:v>
                </c:pt>
              </c:numCache>
            </c:numRef>
          </c:val>
          <c:smooth val="0"/>
          <c:extLst>
            <c:ext xmlns:c16="http://schemas.microsoft.com/office/drawing/2014/chart" uri="{C3380CC4-5D6E-409C-BE32-E72D297353CC}">
              <c16:uniqueId val="{00000003-A8E9-4B04-85CC-EE82BC2FF180}"/>
            </c:ext>
          </c:extLst>
        </c:ser>
        <c:ser>
          <c:idx val="4"/>
          <c:order val="4"/>
          <c:tx>
            <c:strRef>
              <c:f>Sheet1!$F$1</c:f>
              <c:strCache>
                <c:ptCount val="1"/>
                <c:pt idx="0">
                  <c:v>High Income</c:v>
                </c:pt>
              </c:strCache>
            </c:strRef>
          </c:tx>
          <c:spPr>
            <a:ln>
              <a:solidFill>
                <a:srgbClr val="70AD47">
                  <a:lumMod val="75000"/>
                </a:srgbClr>
              </a:solidFill>
            </a:ln>
          </c:spPr>
          <c:marker>
            <c:spPr>
              <a:ln>
                <a:solidFill>
                  <a:srgbClr val="70AD47">
                    <a:lumMod val="75000"/>
                  </a:srgbClr>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Sheet1!$F$2:$F$12</c:f>
              <c:numCache>
                <c:formatCode>General</c:formatCode>
                <c:ptCount val="11"/>
                <c:pt idx="0">
                  <c:v>66.7</c:v>
                </c:pt>
                <c:pt idx="1">
                  <c:v>77.099999999999994</c:v>
                </c:pt>
                <c:pt idx="2">
                  <c:v>76</c:v>
                </c:pt>
                <c:pt idx="3">
                  <c:v>80</c:v>
                </c:pt>
                <c:pt idx="4">
                  <c:v>78.8</c:v>
                </c:pt>
                <c:pt idx="5">
                  <c:v>81.099999999999994</c:v>
                </c:pt>
                <c:pt idx="6">
                  <c:v>83.7</c:v>
                </c:pt>
                <c:pt idx="7">
                  <c:v>82.1</c:v>
                </c:pt>
                <c:pt idx="8">
                  <c:v>89</c:v>
                </c:pt>
                <c:pt idx="9">
                  <c:v>90.9</c:v>
                </c:pt>
                <c:pt idx="10">
                  <c:v>86.1</c:v>
                </c:pt>
              </c:numCache>
            </c:numRef>
          </c:val>
          <c:smooth val="0"/>
          <c:extLst>
            <c:ext xmlns:c16="http://schemas.microsoft.com/office/drawing/2014/chart" uri="{C3380CC4-5D6E-409C-BE32-E72D297353CC}">
              <c16:uniqueId val="{00000004-A8E9-4B04-85CC-EE82BC2FF18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4.3923155438903468E-3"/>
              <c:y val="0.4074474316294675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8.6496687914010745E-2"/>
          <c:w val="0.8780521905915607"/>
          <c:h val="0.8174220409948755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2013</c:v>
                </c:pt>
                <c:pt idx="8">
                  <c:v>2013</c:v>
                </c:pt>
                <c:pt idx="9">
                  <c:v>2014</c:v>
                </c:pt>
                <c:pt idx="10">
                  <c:v>2015</c:v>
                </c:pt>
              </c:numCache>
            </c:numRef>
          </c:cat>
          <c:val>
            <c:numRef>
              <c:f>Sheet1!$B$2:$B$12</c:f>
              <c:numCache>
                <c:formatCode>General</c:formatCode>
                <c:ptCount val="11"/>
                <c:pt idx="0">
                  <c:v>67.8</c:v>
                </c:pt>
                <c:pt idx="1">
                  <c:v>68.8</c:v>
                </c:pt>
                <c:pt idx="2">
                  <c:v>70</c:v>
                </c:pt>
                <c:pt idx="3">
                  <c:v>70.3</c:v>
                </c:pt>
                <c:pt idx="4">
                  <c:v>73.2</c:v>
                </c:pt>
                <c:pt idx="5">
                  <c:v>82.2</c:v>
                </c:pt>
                <c:pt idx="6">
                  <c:v>85.1</c:v>
                </c:pt>
                <c:pt idx="7">
                  <c:v>86.1</c:v>
                </c:pt>
                <c:pt idx="8">
                  <c:v>86.8</c:v>
                </c:pt>
                <c:pt idx="9">
                  <c:v>86</c:v>
                </c:pt>
                <c:pt idx="10">
                  <c:v>86.1</c:v>
                </c:pt>
              </c:numCache>
            </c:numRef>
          </c:val>
          <c:smooth val="0"/>
          <c:extLst>
            <c:ext xmlns:c16="http://schemas.microsoft.com/office/drawing/2014/chart" uri="{C3380CC4-5D6E-409C-BE32-E72D297353CC}">
              <c16:uniqueId val="{00000000-2FA8-4713-85FB-E96D9EB4B6A7}"/>
            </c:ext>
          </c:extLst>
        </c:ser>
        <c:ser>
          <c:idx val="0"/>
          <c:order val="1"/>
          <c:tx>
            <c:strRef>
              <c:f>Sheet1!$C$1</c:f>
              <c:strCache>
                <c:ptCount val="1"/>
                <c:pt idx="0">
                  <c:v>Private Insurance</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2013</c:v>
                </c:pt>
                <c:pt idx="8">
                  <c:v>2013</c:v>
                </c:pt>
                <c:pt idx="9">
                  <c:v>2014</c:v>
                </c:pt>
                <c:pt idx="10">
                  <c:v>2015</c:v>
                </c:pt>
              </c:numCache>
            </c:numRef>
          </c:cat>
          <c:val>
            <c:numRef>
              <c:f>Sheet1!$C$2:$C$12</c:f>
              <c:numCache>
                <c:formatCode>General</c:formatCode>
                <c:ptCount val="11"/>
                <c:pt idx="0">
                  <c:v>72.599999999999994</c:v>
                </c:pt>
                <c:pt idx="1">
                  <c:v>74</c:v>
                </c:pt>
                <c:pt idx="2">
                  <c:v>74.5</c:v>
                </c:pt>
                <c:pt idx="3">
                  <c:v>74.099999999999994</c:v>
                </c:pt>
                <c:pt idx="4">
                  <c:v>80</c:v>
                </c:pt>
                <c:pt idx="5">
                  <c:v>87</c:v>
                </c:pt>
                <c:pt idx="6">
                  <c:v>89.7</c:v>
                </c:pt>
                <c:pt idx="7">
                  <c:v>90.1</c:v>
                </c:pt>
                <c:pt idx="8">
                  <c:v>90.7</c:v>
                </c:pt>
                <c:pt idx="9">
                  <c:v>89.5</c:v>
                </c:pt>
                <c:pt idx="10">
                  <c:v>87.8</c:v>
                </c:pt>
              </c:numCache>
            </c:numRef>
          </c:val>
          <c:smooth val="0"/>
          <c:extLst>
            <c:ext xmlns:c16="http://schemas.microsoft.com/office/drawing/2014/chart" uri="{C3380CC4-5D6E-409C-BE32-E72D297353CC}">
              <c16:uniqueId val="{00000001-2FA8-4713-85FB-E96D9EB4B6A7}"/>
            </c:ext>
          </c:extLst>
        </c:ser>
        <c:ser>
          <c:idx val="1"/>
          <c:order val="2"/>
          <c:tx>
            <c:strRef>
              <c:f>Sheet1!$D$1</c:f>
              <c:strCache>
                <c:ptCount val="1"/>
                <c:pt idx="0">
                  <c:v>Public Insurance Only</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2013</c:v>
                </c:pt>
                <c:pt idx="8">
                  <c:v>2013</c:v>
                </c:pt>
                <c:pt idx="9">
                  <c:v>2014</c:v>
                </c:pt>
                <c:pt idx="10">
                  <c:v>2015</c:v>
                </c:pt>
              </c:numCache>
            </c:numRef>
          </c:cat>
          <c:val>
            <c:numRef>
              <c:f>Sheet1!$D$2:$D$12</c:f>
              <c:numCache>
                <c:formatCode>General</c:formatCode>
                <c:ptCount val="11"/>
                <c:pt idx="0">
                  <c:v>66</c:v>
                </c:pt>
                <c:pt idx="1">
                  <c:v>66.400000000000006</c:v>
                </c:pt>
                <c:pt idx="2">
                  <c:v>70.3</c:v>
                </c:pt>
                <c:pt idx="3">
                  <c:v>69.5</c:v>
                </c:pt>
                <c:pt idx="4">
                  <c:v>68.3</c:v>
                </c:pt>
                <c:pt idx="5">
                  <c:v>78</c:v>
                </c:pt>
                <c:pt idx="6">
                  <c:v>81.5</c:v>
                </c:pt>
                <c:pt idx="7">
                  <c:v>84.2</c:v>
                </c:pt>
                <c:pt idx="8">
                  <c:v>84.1</c:v>
                </c:pt>
                <c:pt idx="9">
                  <c:v>82.3</c:v>
                </c:pt>
                <c:pt idx="10">
                  <c:v>80.900000000000006</c:v>
                </c:pt>
              </c:numCache>
            </c:numRef>
          </c:val>
          <c:smooth val="0"/>
          <c:extLst>
            <c:ext xmlns:c16="http://schemas.microsoft.com/office/drawing/2014/chart" uri="{C3380CC4-5D6E-409C-BE32-E72D297353CC}">
              <c16:uniqueId val="{00000002-2FA8-4713-85FB-E96D9EB4B6A7}"/>
            </c:ext>
          </c:extLst>
        </c:ser>
        <c:ser>
          <c:idx val="2"/>
          <c:order val="3"/>
          <c:tx>
            <c:strRef>
              <c:f>Sheet1!$E$1</c:f>
              <c:strCache>
                <c:ptCount val="1"/>
                <c:pt idx="0">
                  <c:v>Uninsured</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2013</c:v>
                </c:pt>
                <c:pt idx="8">
                  <c:v>2013</c:v>
                </c:pt>
                <c:pt idx="9">
                  <c:v>2014</c:v>
                </c:pt>
                <c:pt idx="10">
                  <c:v>2015</c:v>
                </c:pt>
              </c:numCache>
            </c:numRef>
          </c:cat>
          <c:val>
            <c:numRef>
              <c:f>Sheet1!$E$2:$E$12</c:f>
              <c:numCache>
                <c:formatCode>General</c:formatCode>
                <c:ptCount val="11"/>
                <c:pt idx="0">
                  <c:v>70.599999999999994</c:v>
                </c:pt>
                <c:pt idx="1">
                  <c:v>69.400000000000006</c:v>
                </c:pt>
                <c:pt idx="2">
                  <c:v>70.7</c:v>
                </c:pt>
                <c:pt idx="3">
                  <c:v>70.5</c:v>
                </c:pt>
                <c:pt idx="4">
                  <c:v>64.900000000000006</c:v>
                </c:pt>
                <c:pt idx="5">
                  <c:v>80.599999999999994</c:v>
                </c:pt>
                <c:pt idx="6">
                  <c:v>82.9</c:v>
                </c:pt>
                <c:pt idx="7">
                  <c:v>82.4</c:v>
                </c:pt>
                <c:pt idx="8">
                  <c:v>80.400000000000006</c:v>
                </c:pt>
                <c:pt idx="9">
                  <c:v>77.8</c:v>
                </c:pt>
                <c:pt idx="10">
                  <c:v>82.5</c:v>
                </c:pt>
              </c:numCache>
            </c:numRef>
          </c:val>
          <c:smooth val="0"/>
          <c:extLst>
            <c:ext xmlns:c16="http://schemas.microsoft.com/office/drawing/2014/chart" uri="{C3380CC4-5D6E-409C-BE32-E72D297353CC}">
              <c16:uniqueId val="{00000003-2FA8-4713-85FB-E96D9EB4B6A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5.3419364246135902E-3"/>
              <c:y val="0.3937226596675415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6.5490251218597681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783367704036995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59.3</c:v>
                </c:pt>
                <c:pt idx="1">
                  <c:v>61.5</c:v>
                </c:pt>
                <c:pt idx="2">
                  <c:v>60.4</c:v>
                </c:pt>
                <c:pt idx="3">
                  <c:v>62.6</c:v>
                </c:pt>
                <c:pt idx="4">
                  <c:v>62.8</c:v>
                </c:pt>
                <c:pt idx="5">
                  <c:v>62.7</c:v>
                </c:pt>
                <c:pt idx="6">
                  <c:v>68.8</c:v>
                </c:pt>
                <c:pt idx="7">
                  <c:v>68.900000000000006</c:v>
                </c:pt>
                <c:pt idx="8">
                  <c:v>71.400000000000006</c:v>
                </c:pt>
                <c:pt idx="9">
                  <c:v>71.400000000000006</c:v>
                </c:pt>
                <c:pt idx="10">
                  <c:v>70.400000000000006</c:v>
                </c:pt>
              </c:numCache>
            </c:numRef>
          </c:val>
          <c:smooth val="0"/>
          <c:extLst>
            <c:ext xmlns:c16="http://schemas.microsoft.com/office/drawing/2014/chart" uri="{C3380CC4-5D6E-409C-BE32-E72D297353CC}">
              <c16:uniqueId val="{00000000-47DA-41E0-BE4D-9B24C3F57D0B}"/>
            </c:ext>
          </c:extLst>
        </c:ser>
        <c:ser>
          <c:idx val="0"/>
          <c:order val="1"/>
          <c:tx>
            <c:strRef>
              <c:f>Sheet1!$C$1</c:f>
              <c:strCache>
                <c:ptCount val="1"/>
                <c:pt idx="0">
                  <c:v>Private Insurance</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69.099999999999994</c:v>
                </c:pt>
                <c:pt idx="1">
                  <c:v>70.8</c:v>
                </c:pt>
                <c:pt idx="2">
                  <c:v>68.400000000000006</c:v>
                </c:pt>
                <c:pt idx="3">
                  <c:v>73</c:v>
                </c:pt>
                <c:pt idx="4">
                  <c:v>71.900000000000006</c:v>
                </c:pt>
                <c:pt idx="5">
                  <c:v>68.8</c:v>
                </c:pt>
                <c:pt idx="6">
                  <c:v>73.099999999999994</c:v>
                </c:pt>
                <c:pt idx="7">
                  <c:v>76.3</c:v>
                </c:pt>
                <c:pt idx="8">
                  <c:v>78.8</c:v>
                </c:pt>
                <c:pt idx="9">
                  <c:v>78</c:v>
                </c:pt>
                <c:pt idx="10">
                  <c:v>79.599999999999994</c:v>
                </c:pt>
              </c:numCache>
            </c:numRef>
          </c:val>
          <c:smooth val="0"/>
          <c:extLst>
            <c:ext xmlns:c16="http://schemas.microsoft.com/office/drawing/2014/chart" uri="{C3380CC4-5D6E-409C-BE32-E72D297353CC}">
              <c16:uniqueId val="{00000001-47DA-41E0-BE4D-9B24C3F57D0B}"/>
            </c:ext>
          </c:extLst>
        </c:ser>
        <c:ser>
          <c:idx val="1"/>
          <c:order val="2"/>
          <c:tx>
            <c:strRef>
              <c:f>Sheet1!$D$1</c:f>
              <c:strCache>
                <c:ptCount val="1"/>
                <c:pt idx="0">
                  <c:v>Public Insurance Only</c:v>
                </c:pt>
              </c:strCache>
            </c:strRef>
          </c:tx>
          <c:spPr>
            <a:ln>
              <a:solidFill>
                <a:srgbClr val="AABA0A"/>
              </a:solidFill>
            </a:ln>
          </c:spPr>
          <c:marker>
            <c:symbol val="triangle"/>
            <c:size val="9"/>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58.1</c:v>
                </c:pt>
                <c:pt idx="1">
                  <c:v>60.9</c:v>
                </c:pt>
                <c:pt idx="2">
                  <c:v>59.7</c:v>
                </c:pt>
                <c:pt idx="3">
                  <c:v>63.5</c:v>
                </c:pt>
                <c:pt idx="4">
                  <c:v>62.8</c:v>
                </c:pt>
                <c:pt idx="5">
                  <c:v>63</c:v>
                </c:pt>
                <c:pt idx="6">
                  <c:v>72.599999999999994</c:v>
                </c:pt>
                <c:pt idx="7">
                  <c:v>68.2</c:v>
                </c:pt>
                <c:pt idx="8">
                  <c:v>71.8</c:v>
                </c:pt>
                <c:pt idx="9">
                  <c:v>72.599999999999994</c:v>
                </c:pt>
                <c:pt idx="10">
                  <c:v>69.8</c:v>
                </c:pt>
              </c:numCache>
            </c:numRef>
          </c:val>
          <c:smooth val="0"/>
          <c:extLst>
            <c:ext xmlns:c16="http://schemas.microsoft.com/office/drawing/2014/chart" uri="{C3380CC4-5D6E-409C-BE32-E72D297353CC}">
              <c16:uniqueId val="{00000002-47DA-41E0-BE4D-9B24C3F57D0B}"/>
            </c:ext>
          </c:extLst>
        </c:ser>
        <c:ser>
          <c:idx val="2"/>
          <c:order val="3"/>
          <c:tx>
            <c:strRef>
              <c:f>Sheet1!$E$1</c:f>
              <c:strCache>
                <c:ptCount val="1"/>
                <c:pt idx="0">
                  <c:v>Uninsured</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57.8</c:v>
                </c:pt>
                <c:pt idx="1">
                  <c:v>59.8</c:v>
                </c:pt>
                <c:pt idx="2">
                  <c:v>58.9</c:v>
                </c:pt>
                <c:pt idx="3">
                  <c:v>57.1</c:v>
                </c:pt>
                <c:pt idx="4">
                  <c:v>60.4</c:v>
                </c:pt>
                <c:pt idx="5">
                  <c:v>60.9</c:v>
                </c:pt>
                <c:pt idx="6">
                  <c:v>65.2</c:v>
                </c:pt>
                <c:pt idx="7">
                  <c:v>67.599999999999994</c:v>
                </c:pt>
                <c:pt idx="8">
                  <c:v>70.7</c:v>
                </c:pt>
                <c:pt idx="9">
                  <c:v>73.2</c:v>
                </c:pt>
                <c:pt idx="10">
                  <c:v>62.8</c:v>
                </c:pt>
              </c:numCache>
            </c:numRef>
          </c:val>
          <c:smooth val="0"/>
          <c:extLst>
            <c:ext xmlns:c16="http://schemas.microsoft.com/office/drawing/2014/chart" uri="{C3380CC4-5D6E-409C-BE32-E72D297353CC}">
              <c16:uniqueId val="{00000003-47DA-41E0-BE4D-9B24C3F57D0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4.6296857123628776E-3"/>
              <c:y val="0.41356392950881138"/>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2221097362829646"/>
          <c:w val="0.8780521905915607"/>
          <c:h val="0.7783367704036995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73.2</c:v>
                </c:pt>
                <c:pt idx="1">
                  <c:v>73.7</c:v>
                </c:pt>
                <c:pt idx="2">
                  <c:v>71.2</c:v>
                </c:pt>
                <c:pt idx="3">
                  <c:v>73.099999999999994</c:v>
                </c:pt>
                <c:pt idx="4">
                  <c:v>73.900000000000006</c:v>
                </c:pt>
                <c:pt idx="5">
                  <c:v>74</c:v>
                </c:pt>
                <c:pt idx="6">
                  <c:v>75.400000000000006</c:v>
                </c:pt>
                <c:pt idx="7">
                  <c:v>75.5</c:v>
                </c:pt>
                <c:pt idx="8">
                  <c:v>76.900000000000006</c:v>
                </c:pt>
                <c:pt idx="9">
                  <c:v>75.5</c:v>
                </c:pt>
                <c:pt idx="10">
                  <c:v>78.3</c:v>
                </c:pt>
              </c:numCache>
            </c:numRef>
          </c:val>
          <c:smooth val="0"/>
          <c:extLst>
            <c:ext xmlns:c16="http://schemas.microsoft.com/office/drawing/2014/chart" uri="{C3380CC4-5D6E-409C-BE32-E72D297353CC}">
              <c16:uniqueId val="{00000000-9805-4598-800B-5E38C94DBE6B}"/>
            </c:ext>
          </c:extLst>
        </c:ser>
        <c:ser>
          <c:idx val="0"/>
          <c:order val="1"/>
          <c:tx>
            <c:strRef>
              <c:f>Sheet1!$C$1</c:f>
              <c:strCache>
                <c:ptCount val="1"/>
                <c:pt idx="0">
                  <c:v>Large Metro</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70.5</c:v>
                </c:pt>
                <c:pt idx="1">
                  <c:v>71.8</c:v>
                </c:pt>
                <c:pt idx="2">
                  <c:v>69.8</c:v>
                </c:pt>
                <c:pt idx="3">
                  <c:v>71.900000000000006</c:v>
                </c:pt>
                <c:pt idx="4">
                  <c:v>74.3</c:v>
                </c:pt>
                <c:pt idx="5">
                  <c:v>72.400000000000006</c:v>
                </c:pt>
                <c:pt idx="6">
                  <c:v>74.099999999999994</c:v>
                </c:pt>
                <c:pt idx="7">
                  <c:v>75.2</c:v>
                </c:pt>
                <c:pt idx="8">
                  <c:v>75.3</c:v>
                </c:pt>
                <c:pt idx="9">
                  <c:v>73.3</c:v>
                </c:pt>
                <c:pt idx="10">
                  <c:v>77.099999999999994</c:v>
                </c:pt>
              </c:numCache>
            </c:numRef>
          </c:val>
          <c:smooth val="0"/>
          <c:extLst>
            <c:ext xmlns:c16="http://schemas.microsoft.com/office/drawing/2014/chart" uri="{C3380CC4-5D6E-409C-BE32-E72D297353CC}">
              <c16:uniqueId val="{00000001-9805-4598-800B-5E38C94DBE6B}"/>
            </c:ext>
          </c:extLst>
        </c:ser>
        <c:ser>
          <c:idx val="1"/>
          <c:order val="2"/>
          <c:tx>
            <c:strRef>
              <c:f>Sheet1!$D$1</c:f>
              <c:strCache>
                <c:ptCount val="1"/>
                <c:pt idx="0">
                  <c:v>Small Metro</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75.3</c:v>
                </c:pt>
                <c:pt idx="1">
                  <c:v>75.099999999999994</c:v>
                </c:pt>
                <c:pt idx="2">
                  <c:v>75.7</c:v>
                </c:pt>
                <c:pt idx="3">
                  <c:v>73.8</c:v>
                </c:pt>
                <c:pt idx="4">
                  <c:v>74.7</c:v>
                </c:pt>
                <c:pt idx="5">
                  <c:v>77</c:v>
                </c:pt>
                <c:pt idx="6">
                  <c:v>77.3</c:v>
                </c:pt>
                <c:pt idx="7">
                  <c:v>76.099999999999994</c:v>
                </c:pt>
                <c:pt idx="8">
                  <c:v>78.5</c:v>
                </c:pt>
                <c:pt idx="9">
                  <c:v>79</c:v>
                </c:pt>
                <c:pt idx="10">
                  <c:v>75.8</c:v>
                </c:pt>
              </c:numCache>
            </c:numRef>
          </c:val>
          <c:smooth val="0"/>
          <c:extLst>
            <c:ext xmlns:c16="http://schemas.microsoft.com/office/drawing/2014/chart" uri="{C3380CC4-5D6E-409C-BE32-E72D297353CC}">
              <c16:uniqueId val="{00000002-9805-4598-800B-5E38C94DBE6B}"/>
            </c:ext>
          </c:extLst>
        </c:ser>
        <c:ser>
          <c:idx val="2"/>
          <c:order val="3"/>
          <c:tx>
            <c:strRef>
              <c:f>Sheet1!$E$1</c:f>
              <c:strCache>
                <c:ptCount val="1"/>
                <c:pt idx="0">
                  <c:v>Micropolitan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75.3</c:v>
                </c:pt>
                <c:pt idx="1">
                  <c:v>76.2</c:v>
                </c:pt>
                <c:pt idx="2">
                  <c:v>65.099999999999994</c:v>
                </c:pt>
                <c:pt idx="3">
                  <c:v>80.400000000000006</c:v>
                </c:pt>
                <c:pt idx="4">
                  <c:v>66.5</c:v>
                </c:pt>
                <c:pt idx="5">
                  <c:v>77.5</c:v>
                </c:pt>
                <c:pt idx="6">
                  <c:v>74.5</c:v>
                </c:pt>
                <c:pt idx="7">
                  <c:v>76</c:v>
                </c:pt>
                <c:pt idx="8">
                  <c:v>77.3</c:v>
                </c:pt>
                <c:pt idx="9">
                  <c:v>79.5</c:v>
                </c:pt>
                <c:pt idx="10">
                  <c:v>86.2</c:v>
                </c:pt>
              </c:numCache>
            </c:numRef>
          </c:val>
          <c:smooth val="0"/>
          <c:extLst>
            <c:ext xmlns:c16="http://schemas.microsoft.com/office/drawing/2014/chart" uri="{C3380CC4-5D6E-409C-BE32-E72D297353CC}">
              <c16:uniqueId val="{00000003-9805-4598-800B-5E38C94DBE6B}"/>
            </c:ext>
          </c:extLst>
        </c:ser>
        <c:ser>
          <c:idx val="4"/>
          <c:order val="4"/>
          <c:tx>
            <c:strRef>
              <c:f>Sheet1!$F$1</c:f>
              <c:strCache>
                <c:ptCount val="1"/>
                <c:pt idx="0">
                  <c:v>Noncore </c:v>
                </c:pt>
              </c:strCache>
            </c:strRef>
          </c:tx>
          <c:spPr>
            <a:ln>
              <a:solidFill>
                <a:srgbClr val="70AD47">
                  <a:lumMod val="75000"/>
                </a:srgbClr>
              </a:solidFill>
            </a:ln>
          </c:spPr>
          <c:marker>
            <c:spPr>
              <a:ln>
                <a:solidFill>
                  <a:srgbClr val="70AD47">
                    <a:lumMod val="75000"/>
                  </a:srgbClr>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Sheet1!$F$2:$F$12</c:f>
              <c:numCache>
                <c:formatCode>General</c:formatCode>
                <c:ptCount val="11"/>
                <c:pt idx="0">
                  <c:v>78.8</c:v>
                </c:pt>
                <c:pt idx="1">
                  <c:v>79.400000000000006</c:v>
                </c:pt>
                <c:pt idx="2">
                  <c:v>69.099999999999994</c:v>
                </c:pt>
                <c:pt idx="3">
                  <c:v>75.400000000000006</c:v>
                </c:pt>
                <c:pt idx="4">
                  <c:v>77.400000000000006</c:v>
                </c:pt>
                <c:pt idx="5">
                  <c:v>69.5</c:v>
                </c:pt>
                <c:pt idx="6">
                  <c:v>82</c:v>
                </c:pt>
                <c:pt idx="7">
                  <c:v>76.099999999999994</c:v>
                </c:pt>
                <c:pt idx="8">
                  <c:v>81.5</c:v>
                </c:pt>
                <c:pt idx="9">
                  <c:v>75.900000000000006</c:v>
                </c:pt>
                <c:pt idx="10">
                  <c:v>86.4</c:v>
                </c:pt>
              </c:numCache>
            </c:numRef>
          </c:val>
          <c:smooth val="0"/>
          <c:extLst>
            <c:ext xmlns:c16="http://schemas.microsoft.com/office/drawing/2014/chart" uri="{C3380CC4-5D6E-409C-BE32-E72D297353CC}">
              <c16:uniqueId val="{00000004-9805-4598-800B-5E38C94DBE6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2.4929335756107411E-3"/>
              <c:y val="0.41753218347706539"/>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704002624671916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81.7</c:v>
                </c:pt>
                <c:pt idx="1">
                  <c:v>82.5</c:v>
                </c:pt>
                <c:pt idx="2">
                  <c:v>83.8</c:v>
                </c:pt>
                <c:pt idx="3">
                  <c:v>84.8</c:v>
                </c:pt>
                <c:pt idx="4">
                  <c:v>86.6</c:v>
                </c:pt>
                <c:pt idx="5">
                  <c:v>89.1</c:v>
                </c:pt>
                <c:pt idx="6">
                  <c:v>90.6</c:v>
                </c:pt>
                <c:pt idx="7">
                  <c:v>89.4</c:v>
                </c:pt>
                <c:pt idx="8">
                  <c:v>89.7</c:v>
                </c:pt>
                <c:pt idx="9">
                  <c:v>88.9</c:v>
                </c:pt>
                <c:pt idx="10">
                  <c:v>89.8</c:v>
                </c:pt>
              </c:numCache>
            </c:numRef>
          </c:val>
          <c:smooth val="0"/>
          <c:extLst>
            <c:ext xmlns:c16="http://schemas.microsoft.com/office/drawing/2014/chart" uri="{C3380CC4-5D6E-409C-BE32-E72D297353CC}">
              <c16:uniqueId val="{00000000-958C-400F-B9B4-32CE3BB86C74}"/>
            </c:ext>
          </c:extLst>
        </c:ser>
        <c:ser>
          <c:idx val="0"/>
          <c:order val="1"/>
          <c:tx>
            <c:strRef>
              <c:f>Sheet1!$C$1</c:f>
              <c:strCache>
                <c:ptCount val="1"/>
                <c:pt idx="0">
                  <c:v>Poor</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General</c:formatCode>
                <c:ptCount val="11"/>
                <c:pt idx="0">
                  <c:v>72</c:v>
                </c:pt>
                <c:pt idx="1">
                  <c:v>75.8</c:v>
                </c:pt>
                <c:pt idx="2">
                  <c:v>78.400000000000006</c:v>
                </c:pt>
                <c:pt idx="3">
                  <c:v>74.8</c:v>
                </c:pt>
                <c:pt idx="4">
                  <c:v>77.599999999999994</c:v>
                </c:pt>
                <c:pt idx="5">
                  <c:v>78</c:v>
                </c:pt>
                <c:pt idx="6">
                  <c:v>88.4</c:v>
                </c:pt>
                <c:pt idx="7">
                  <c:v>82.2</c:v>
                </c:pt>
                <c:pt idx="8">
                  <c:v>81.099999999999994</c:v>
                </c:pt>
                <c:pt idx="9">
                  <c:v>86.9</c:v>
                </c:pt>
                <c:pt idx="10">
                  <c:v>92.8</c:v>
                </c:pt>
              </c:numCache>
            </c:numRef>
          </c:val>
          <c:smooth val="0"/>
          <c:extLst>
            <c:ext xmlns:c16="http://schemas.microsoft.com/office/drawing/2014/chart" uri="{C3380CC4-5D6E-409C-BE32-E72D297353CC}">
              <c16:uniqueId val="{00000001-958C-400F-B9B4-32CE3BB86C74}"/>
            </c:ext>
          </c:extLst>
        </c:ser>
        <c:ser>
          <c:idx val="1"/>
          <c:order val="2"/>
          <c:tx>
            <c:strRef>
              <c:f>Sheet1!$D$1</c:f>
              <c:strCache>
                <c:ptCount val="1"/>
                <c:pt idx="0">
                  <c:v>Low Income</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Sheet1!$D$2:$D$12</c:f>
              <c:numCache>
                <c:formatCode>General</c:formatCode>
                <c:ptCount val="11"/>
                <c:pt idx="0">
                  <c:v>81.599999999999994</c:v>
                </c:pt>
                <c:pt idx="1">
                  <c:v>82.2</c:v>
                </c:pt>
                <c:pt idx="2">
                  <c:v>83.9</c:v>
                </c:pt>
                <c:pt idx="3">
                  <c:v>84.6</c:v>
                </c:pt>
                <c:pt idx="4">
                  <c:v>86.7</c:v>
                </c:pt>
                <c:pt idx="5">
                  <c:v>89.1</c:v>
                </c:pt>
                <c:pt idx="6">
                  <c:v>90.6</c:v>
                </c:pt>
                <c:pt idx="7">
                  <c:v>89.4</c:v>
                </c:pt>
                <c:pt idx="8">
                  <c:v>89.3</c:v>
                </c:pt>
                <c:pt idx="9">
                  <c:v>88.7</c:v>
                </c:pt>
                <c:pt idx="10">
                  <c:v>89.6</c:v>
                </c:pt>
              </c:numCache>
            </c:numRef>
          </c:val>
          <c:smooth val="0"/>
          <c:extLst>
            <c:ext xmlns:c16="http://schemas.microsoft.com/office/drawing/2014/chart" uri="{C3380CC4-5D6E-409C-BE32-E72D297353CC}">
              <c16:uniqueId val="{00000002-958C-400F-B9B4-32CE3BB86C74}"/>
            </c:ext>
          </c:extLst>
        </c:ser>
        <c:ser>
          <c:idx val="2"/>
          <c:order val="3"/>
          <c:tx>
            <c:strRef>
              <c:f>Sheet1!$E$1</c:f>
              <c:strCache>
                <c:ptCount val="1"/>
                <c:pt idx="0">
                  <c:v>Middle Income</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Sheet1!$E$2:$E$12</c:f>
              <c:numCache>
                <c:formatCode>General</c:formatCode>
                <c:ptCount val="11"/>
                <c:pt idx="0">
                  <c:v>83.2</c:v>
                </c:pt>
                <c:pt idx="1">
                  <c:v>84.2</c:v>
                </c:pt>
                <c:pt idx="2">
                  <c:v>84.3</c:v>
                </c:pt>
                <c:pt idx="3">
                  <c:v>86.5</c:v>
                </c:pt>
                <c:pt idx="4">
                  <c:v>87.5</c:v>
                </c:pt>
                <c:pt idx="5">
                  <c:v>90.8</c:v>
                </c:pt>
                <c:pt idx="6">
                  <c:v>91.5</c:v>
                </c:pt>
                <c:pt idx="7">
                  <c:v>90.1</c:v>
                </c:pt>
                <c:pt idx="8">
                  <c:v>91.4</c:v>
                </c:pt>
                <c:pt idx="9">
                  <c:v>90.1</c:v>
                </c:pt>
                <c:pt idx="10">
                  <c:v>90.1</c:v>
                </c:pt>
              </c:numCache>
            </c:numRef>
          </c:val>
          <c:smooth val="0"/>
          <c:extLst>
            <c:ext xmlns:c16="http://schemas.microsoft.com/office/drawing/2014/chart" uri="{C3380CC4-5D6E-409C-BE32-E72D297353CC}">
              <c16:uniqueId val="{00000003-958C-400F-B9B4-32CE3BB86C74}"/>
            </c:ext>
          </c:extLst>
        </c:ser>
        <c:ser>
          <c:idx val="4"/>
          <c:order val="4"/>
          <c:tx>
            <c:strRef>
              <c:f>Sheet1!$F$1</c:f>
              <c:strCache>
                <c:ptCount val="1"/>
                <c:pt idx="0">
                  <c:v>High Income</c:v>
                </c:pt>
              </c:strCache>
            </c:strRef>
          </c:tx>
          <c:spPr>
            <a:ln>
              <a:solidFill>
                <a:srgbClr val="70AD47">
                  <a:lumMod val="75000"/>
                </a:srgbClr>
              </a:solidFill>
            </a:ln>
          </c:spPr>
          <c:marker>
            <c:spPr>
              <a:ln>
                <a:solidFill>
                  <a:srgbClr val="70AD47">
                    <a:lumMod val="75000"/>
                  </a:srgbClr>
                </a:solid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Sheet1!$F$2:$F$12</c:f>
              <c:numCache>
                <c:formatCode>General</c:formatCode>
                <c:ptCount val="11"/>
                <c:pt idx="0">
                  <c:v>81.5</c:v>
                </c:pt>
                <c:pt idx="1">
                  <c:v>85.3</c:v>
                </c:pt>
                <c:pt idx="2">
                  <c:v>85.2</c:v>
                </c:pt>
                <c:pt idx="3">
                  <c:v>85.5</c:v>
                </c:pt>
                <c:pt idx="4">
                  <c:v>89</c:v>
                </c:pt>
                <c:pt idx="5">
                  <c:v>88.6</c:v>
                </c:pt>
                <c:pt idx="6">
                  <c:v>89.4</c:v>
                </c:pt>
                <c:pt idx="7">
                  <c:v>86</c:v>
                </c:pt>
                <c:pt idx="8">
                  <c:v>93.6</c:v>
                </c:pt>
                <c:pt idx="9">
                  <c:v>88.8</c:v>
                </c:pt>
                <c:pt idx="10">
                  <c:v>95.7</c:v>
                </c:pt>
              </c:numCache>
            </c:numRef>
          </c:val>
          <c:smooth val="0"/>
          <c:extLst>
            <c:ext xmlns:c16="http://schemas.microsoft.com/office/drawing/2014/chart" uri="{C3380CC4-5D6E-409C-BE32-E72D297353CC}">
              <c16:uniqueId val="{00000004-958C-400F-B9B4-32CE3BB86C7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0"/>
        </c:scaling>
        <c:delete val="0"/>
        <c:axPos val="l"/>
        <c:majorGridlines/>
        <c:title>
          <c:tx>
            <c:rich>
              <a:bodyPr rot="-5400000" vert="horz"/>
              <a:lstStyle/>
              <a:p>
                <a:pPr>
                  <a:defRPr/>
                </a:pPr>
                <a:r>
                  <a:rPr lang="en-US"/>
                  <a:t>Percent</a:t>
                </a:r>
              </a:p>
            </c:rich>
          </c:tx>
          <c:layout>
            <c:manualLayout>
              <c:xMode val="edge"/>
              <c:yMode val="edge"/>
              <c:x val="3.5618143885860431E-4"/>
              <c:y val="0.4056274215723034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43394575678038"/>
          <c:y val="0.11668947631546059"/>
          <c:w val="0.84156605424321962"/>
          <c:h val="0.78899793775778027"/>
        </c:manualLayout>
      </c:layout>
      <c:barChart>
        <c:barDir val="col"/>
        <c:grouping val="clustered"/>
        <c:varyColors val="0"/>
        <c:ser>
          <c:idx val="0"/>
          <c:order val="0"/>
          <c:tx>
            <c:strRef>
              <c:f>Sheet1!$B$1</c:f>
              <c:strCache>
                <c:ptCount val="1"/>
                <c:pt idx="0">
                  <c:v>ED visit without admission</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0E6-4161-A8F4-770FD7249875}"/>
              </c:ext>
            </c:extLst>
          </c:dPt>
          <c:dPt>
            <c:idx val="1"/>
            <c:invertIfNegative val="0"/>
            <c:bubble3D val="0"/>
            <c:extLst>
              <c:ext xmlns:c16="http://schemas.microsoft.com/office/drawing/2014/chart" uri="{C3380CC4-5D6E-409C-BE32-E72D297353CC}">
                <c16:uniqueId val="{00000001-60E6-4161-A8F4-770FD7249875}"/>
              </c:ext>
            </c:extLst>
          </c:dPt>
          <c:dPt>
            <c:idx val="2"/>
            <c:invertIfNegative val="0"/>
            <c:bubble3D val="0"/>
            <c:extLst>
              <c:ext xmlns:c16="http://schemas.microsoft.com/office/drawing/2014/chart" uri="{C3380CC4-5D6E-409C-BE32-E72D297353CC}">
                <c16:uniqueId val="{00000002-60E6-4161-A8F4-770FD7249875}"/>
              </c:ext>
            </c:extLst>
          </c:dPt>
          <c:dPt>
            <c:idx val="3"/>
            <c:invertIfNegative val="0"/>
            <c:bubble3D val="0"/>
            <c:extLst>
              <c:ext xmlns:c16="http://schemas.microsoft.com/office/drawing/2014/chart" uri="{C3380CC4-5D6E-409C-BE32-E72D297353CC}">
                <c16:uniqueId val="{00000003-60E6-4161-A8F4-770FD7249875}"/>
              </c:ext>
            </c:extLst>
          </c:dPt>
          <c:cat>
            <c:strRef>
              <c:f>Sheet1!$A$2:$A$6</c:f>
              <c:strCache>
                <c:ptCount val="5"/>
                <c:pt idx="0">
                  <c:v>65-69</c:v>
                </c:pt>
                <c:pt idx="1">
                  <c:v>70-74</c:v>
                </c:pt>
                <c:pt idx="2">
                  <c:v>75-79</c:v>
                </c:pt>
                <c:pt idx="3">
                  <c:v>80-84</c:v>
                </c:pt>
                <c:pt idx="4">
                  <c:v>85+</c:v>
                </c:pt>
              </c:strCache>
            </c:strRef>
          </c:cat>
          <c:val>
            <c:numRef>
              <c:f>Sheet1!$B$2:$B$6</c:f>
            </c:numRef>
          </c:val>
          <c:extLst>
            <c:ext xmlns:c16="http://schemas.microsoft.com/office/drawing/2014/chart" uri="{C3380CC4-5D6E-409C-BE32-E72D297353CC}">
              <c16:uniqueId val="{00000004-60E6-4161-A8F4-770FD7249875}"/>
            </c:ext>
          </c:extLst>
        </c:ser>
        <c:ser>
          <c:idx val="1"/>
          <c:order val="1"/>
          <c:tx>
            <c:strRef>
              <c:f>Sheet1!$C$1</c:f>
              <c:strCache>
                <c:ptCount val="1"/>
                <c:pt idx="0">
                  <c:v>ED Visits Involving Dementia</c:v>
                </c:pt>
              </c:strCache>
            </c:strRef>
          </c:tx>
          <c:spPr>
            <a:solidFill>
              <a:srgbClr val="0072C6"/>
            </a:solidFill>
          </c:spPr>
          <c:invertIfNegative val="0"/>
          <c:cat>
            <c:strRef>
              <c:f>Sheet1!$A$2:$A$6</c:f>
              <c:strCache>
                <c:ptCount val="5"/>
                <c:pt idx="0">
                  <c:v>65-69</c:v>
                </c:pt>
                <c:pt idx="1">
                  <c:v>70-74</c:v>
                </c:pt>
                <c:pt idx="2">
                  <c:v>75-79</c:v>
                </c:pt>
                <c:pt idx="3">
                  <c:v>80-84</c:v>
                </c:pt>
                <c:pt idx="4">
                  <c:v>85+</c:v>
                </c:pt>
              </c:strCache>
            </c:strRef>
          </c:cat>
          <c:val>
            <c:numRef>
              <c:f>Sheet1!$C$2:$C$6</c:f>
              <c:numCache>
                <c:formatCode>#,##0.0</c:formatCode>
                <c:ptCount val="5"/>
                <c:pt idx="0">
                  <c:v>889.5</c:v>
                </c:pt>
                <c:pt idx="1">
                  <c:v>2068.5</c:v>
                </c:pt>
                <c:pt idx="2">
                  <c:v>4710.8</c:v>
                </c:pt>
                <c:pt idx="3">
                  <c:v>9784</c:v>
                </c:pt>
                <c:pt idx="4">
                  <c:v>19817</c:v>
                </c:pt>
              </c:numCache>
            </c:numRef>
          </c:val>
          <c:extLst>
            <c:ext xmlns:c16="http://schemas.microsoft.com/office/drawing/2014/chart" uri="{C3380CC4-5D6E-409C-BE32-E72D297353CC}">
              <c16:uniqueId val="{00000005-60E6-4161-A8F4-770FD7249875}"/>
            </c:ext>
          </c:extLst>
        </c:ser>
        <c:ser>
          <c:idx val="2"/>
          <c:order val="2"/>
          <c:tx>
            <c:strRef>
              <c:f>Sheet1!$D$1</c:f>
              <c:strCache>
                <c:ptCount val="1"/>
                <c:pt idx="0">
                  <c:v>ED Visits Not Involving Dementia</c:v>
                </c:pt>
              </c:strCache>
            </c:strRef>
          </c:tx>
          <c:invertIfNegative val="0"/>
          <c:cat>
            <c:strRef>
              <c:f>Sheet1!$A$2:$A$6</c:f>
              <c:strCache>
                <c:ptCount val="5"/>
                <c:pt idx="0">
                  <c:v>65-69</c:v>
                </c:pt>
                <c:pt idx="1">
                  <c:v>70-74</c:v>
                </c:pt>
                <c:pt idx="2">
                  <c:v>75-79</c:v>
                </c:pt>
                <c:pt idx="3">
                  <c:v>80-84</c:v>
                </c:pt>
                <c:pt idx="4">
                  <c:v>85+</c:v>
                </c:pt>
              </c:strCache>
            </c:strRef>
          </c:cat>
          <c:val>
            <c:numRef>
              <c:f>Sheet1!$D$2:$D$6</c:f>
              <c:numCache>
                <c:formatCode>#,##0.0</c:formatCode>
                <c:ptCount val="5"/>
                <c:pt idx="0">
                  <c:v>39071.4</c:v>
                </c:pt>
                <c:pt idx="1">
                  <c:v>42807.5</c:v>
                </c:pt>
                <c:pt idx="2">
                  <c:v>51401.3</c:v>
                </c:pt>
                <c:pt idx="3">
                  <c:v>60836.5</c:v>
                </c:pt>
                <c:pt idx="4">
                  <c:v>70426.7</c:v>
                </c:pt>
              </c:numCache>
            </c:numRef>
          </c:val>
          <c:extLst>
            <c:ext xmlns:c16="http://schemas.microsoft.com/office/drawing/2014/chart" uri="{C3380CC4-5D6E-409C-BE32-E72D297353CC}">
              <c16:uniqueId val="{00000006-60E6-4161-A8F4-770FD7249875}"/>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80000"/>
          <c:min val="0"/>
        </c:scaling>
        <c:delete val="0"/>
        <c:axPos val="l"/>
        <c:majorGridlines/>
        <c:title>
          <c:tx>
            <c:rich>
              <a:bodyPr rot="-5400000" vert="horz"/>
              <a:lstStyle/>
              <a:p>
                <a:pPr>
                  <a:defRPr/>
                </a:pPr>
                <a:r>
                  <a:rPr lang="en-US"/>
                  <a:t>Rate per 100,000 Population</a:t>
                </a:r>
              </a:p>
            </c:rich>
          </c:tx>
          <c:layout>
            <c:manualLayout>
              <c:xMode val="edge"/>
              <c:yMode val="edge"/>
              <c:x val="6.4425753598981944E-3"/>
              <c:y val="0.18797681539807523"/>
            </c:manualLayout>
          </c:layout>
          <c:overlay val="0"/>
        </c:title>
        <c:numFmt formatCode="#,##0" sourceLinked="0"/>
        <c:majorTickMark val="out"/>
        <c:minorTickMark val="none"/>
        <c:tickLblPos val="nextTo"/>
        <c:crossAx val="155088384"/>
        <c:crosses val="autoZero"/>
        <c:crossBetween val="between"/>
        <c:majorUnit val="10000"/>
      </c:valAx>
    </c:plotArea>
    <c:legend>
      <c:legendPos val="t"/>
      <c:layout>
        <c:manualLayout>
          <c:xMode val="edge"/>
          <c:yMode val="edge"/>
          <c:x val="0"/>
          <c:y val="0"/>
          <c:w val="0.99956793862305671"/>
          <c:h val="7.3426759155105617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8448891805191"/>
          <c:y val="8.9671478565179347E-2"/>
          <c:w val="0.88732149800719351"/>
          <c:h val="0.7686773528308961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8"/>
            <c:spPr>
              <a:solidFill>
                <a:sysClr val="windowText" lastClr="000000"/>
              </a:solidFill>
              <a:ln>
                <a:noFill/>
              </a:ln>
            </c:spPr>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Sheet1!$B$2:$B$19</c:f>
              <c:numCache>
                <c:formatCode>General</c:formatCode>
                <c:ptCount val="18"/>
                <c:pt idx="0">
                  <c:v>30.5</c:v>
                </c:pt>
                <c:pt idx="1">
                  <c:v>33.1</c:v>
                </c:pt>
                <c:pt idx="2">
                  <c:v>36.1</c:v>
                </c:pt>
                <c:pt idx="3">
                  <c:v>38.4</c:v>
                </c:pt>
                <c:pt idx="4">
                  <c:v>39.1</c:v>
                </c:pt>
                <c:pt idx="5">
                  <c:v>43.4</c:v>
                </c:pt>
                <c:pt idx="6">
                  <c:v>49.5</c:v>
                </c:pt>
                <c:pt idx="7">
                  <c:v>49.8</c:v>
                </c:pt>
                <c:pt idx="8">
                  <c:v>55.9</c:v>
                </c:pt>
                <c:pt idx="9">
                  <c:v>54.2</c:v>
                </c:pt>
                <c:pt idx="10">
                  <c:v>58.8</c:v>
                </c:pt>
                <c:pt idx="11">
                  <c:v>61.8</c:v>
                </c:pt>
                <c:pt idx="12">
                  <c:v>63.3</c:v>
                </c:pt>
                <c:pt idx="13">
                  <c:v>64.8</c:v>
                </c:pt>
                <c:pt idx="14">
                  <c:v>64.900000000000006</c:v>
                </c:pt>
                <c:pt idx="15">
                  <c:v>65.2</c:v>
                </c:pt>
                <c:pt idx="16">
                  <c:v>64.900000000000006</c:v>
                </c:pt>
                <c:pt idx="17">
                  <c:v>66.7</c:v>
                </c:pt>
              </c:numCache>
            </c:numRef>
          </c:val>
          <c:smooth val="0"/>
          <c:extLst>
            <c:ext xmlns:c16="http://schemas.microsoft.com/office/drawing/2014/chart" uri="{C3380CC4-5D6E-409C-BE32-E72D297353CC}">
              <c16:uniqueId val="{00000000-3F61-4517-97DB-532FA3DC8903}"/>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Sheet1!$C$2:$C$19</c:f>
              <c:numCache>
                <c:formatCode>General</c:formatCode>
                <c:ptCount val="18"/>
                <c:pt idx="0">
                  <c:v>32</c:v>
                </c:pt>
                <c:pt idx="1">
                  <c:v>34.799999999999997</c:v>
                </c:pt>
                <c:pt idx="2">
                  <c:v>37.9</c:v>
                </c:pt>
                <c:pt idx="3">
                  <c:v>40.1</c:v>
                </c:pt>
                <c:pt idx="4">
                  <c:v>40.700000000000003</c:v>
                </c:pt>
                <c:pt idx="5">
                  <c:v>45.1</c:v>
                </c:pt>
                <c:pt idx="6">
                  <c:v>51.3</c:v>
                </c:pt>
                <c:pt idx="7">
                  <c:v>51.8</c:v>
                </c:pt>
                <c:pt idx="8">
                  <c:v>58.2</c:v>
                </c:pt>
                <c:pt idx="9">
                  <c:v>56.4</c:v>
                </c:pt>
                <c:pt idx="10">
                  <c:v>61.3</c:v>
                </c:pt>
                <c:pt idx="11">
                  <c:v>64.5</c:v>
                </c:pt>
                <c:pt idx="12">
                  <c:v>66</c:v>
                </c:pt>
                <c:pt idx="13">
                  <c:v>67.7</c:v>
                </c:pt>
                <c:pt idx="14">
                  <c:v>68.099999999999994</c:v>
                </c:pt>
                <c:pt idx="15">
                  <c:v>68.599999999999994</c:v>
                </c:pt>
                <c:pt idx="16">
                  <c:v>68.599999999999994</c:v>
                </c:pt>
                <c:pt idx="17">
                  <c:v>70.8</c:v>
                </c:pt>
              </c:numCache>
            </c:numRef>
          </c:val>
          <c:smooth val="0"/>
          <c:extLst>
            <c:ext xmlns:c16="http://schemas.microsoft.com/office/drawing/2014/chart" uri="{C3380CC4-5D6E-409C-BE32-E72D297353CC}">
              <c16:uniqueId val="{00000001-3F61-4517-97DB-532FA3DC8903}"/>
            </c:ext>
          </c:extLst>
        </c:ser>
        <c:ser>
          <c:idx val="1"/>
          <c:order val="2"/>
          <c:tx>
            <c:strRef>
              <c:f>Sheet1!$D$1</c:f>
              <c:strCache>
                <c:ptCount val="1"/>
                <c:pt idx="0">
                  <c:v>Black</c:v>
                </c:pt>
              </c:strCache>
            </c:strRef>
          </c:tx>
          <c:spPr>
            <a:ln>
              <a:solidFill>
                <a:srgbClr val="AABA0A"/>
              </a:solidFill>
            </a:ln>
          </c:spPr>
          <c:marker>
            <c:symbol val="triangle"/>
            <c:size val="8"/>
            <c:spPr>
              <a:solidFill>
                <a:srgbClr val="AABA0A"/>
              </a:solidFill>
              <a:ln>
                <a:noFill/>
              </a:ln>
            </c:spPr>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Sheet1!$D$2:$D$19</c:f>
              <c:numCache>
                <c:formatCode>General</c:formatCode>
                <c:ptCount val="18"/>
                <c:pt idx="0">
                  <c:v>24.7</c:v>
                </c:pt>
                <c:pt idx="1">
                  <c:v>27.8</c:v>
                </c:pt>
                <c:pt idx="2">
                  <c:v>30.6</c:v>
                </c:pt>
                <c:pt idx="3">
                  <c:v>34.1</c:v>
                </c:pt>
                <c:pt idx="4">
                  <c:v>37.1</c:v>
                </c:pt>
                <c:pt idx="5">
                  <c:v>42</c:v>
                </c:pt>
                <c:pt idx="6">
                  <c:v>47.9</c:v>
                </c:pt>
                <c:pt idx="7">
                  <c:v>49.1</c:v>
                </c:pt>
                <c:pt idx="8">
                  <c:v>54</c:v>
                </c:pt>
                <c:pt idx="9">
                  <c:v>53.5</c:v>
                </c:pt>
                <c:pt idx="10">
                  <c:v>57.3</c:v>
                </c:pt>
                <c:pt idx="11">
                  <c:v>61.1</c:v>
                </c:pt>
                <c:pt idx="12">
                  <c:v>63.1</c:v>
                </c:pt>
                <c:pt idx="13">
                  <c:v>64.3</c:v>
                </c:pt>
                <c:pt idx="14">
                  <c:v>64</c:v>
                </c:pt>
                <c:pt idx="15">
                  <c:v>64.099999999999994</c:v>
                </c:pt>
                <c:pt idx="16">
                  <c:v>63.7</c:v>
                </c:pt>
                <c:pt idx="17">
                  <c:v>65</c:v>
                </c:pt>
              </c:numCache>
            </c:numRef>
          </c:val>
          <c:smooth val="0"/>
          <c:extLst>
            <c:ext xmlns:c16="http://schemas.microsoft.com/office/drawing/2014/chart" uri="{C3380CC4-5D6E-409C-BE32-E72D297353CC}">
              <c16:uniqueId val="{00000002-3F61-4517-97DB-532FA3DC8903}"/>
            </c:ext>
          </c:extLst>
        </c:ser>
        <c:ser>
          <c:idx val="2"/>
          <c:order val="3"/>
          <c:tx>
            <c:strRef>
              <c:f>Sheet1!$E$1</c:f>
              <c:strCache>
                <c:ptCount val="1"/>
                <c:pt idx="0">
                  <c:v>Hispanic</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Sheet1!$A$2:$A$19</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Sheet1!$E$2:$E$19</c:f>
              <c:numCache>
                <c:formatCode>General</c:formatCode>
                <c:ptCount val="18"/>
                <c:pt idx="0">
                  <c:v>17.2</c:v>
                </c:pt>
                <c:pt idx="1">
                  <c:v>19.100000000000001</c:v>
                </c:pt>
                <c:pt idx="2">
                  <c:v>20.7</c:v>
                </c:pt>
                <c:pt idx="3">
                  <c:v>23.8</c:v>
                </c:pt>
                <c:pt idx="4">
                  <c:v>24.5</c:v>
                </c:pt>
                <c:pt idx="5">
                  <c:v>27.6</c:v>
                </c:pt>
                <c:pt idx="6">
                  <c:v>33.9</c:v>
                </c:pt>
                <c:pt idx="7">
                  <c:v>33</c:v>
                </c:pt>
                <c:pt idx="8">
                  <c:v>38.200000000000003</c:v>
                </c:pt>
                <c:pt idx="9">
                  <c:v>36.700000000000003</c:v>
                </c:pt>
                <c:pt idx="10">
                  <c:v>41.7</c:v>
                </c:pt>
                <c:pt idx="11">
                  <c:v>43.1</c:v>
                </c:pt>
                <c:pt idx="12">
                  <c:v>45.7</c:v>
                </c:pt>
                <c:pt idx="13">
                  <c:v>46.2</c:v>
                </c:pt>
                <c:pt idx="14">
                  <c:v>46.3</c:v>
                </c:pt>
                <c:pt idx="15">
                  <c:v>45.2</c:v>
                </c:pt>
                <c:pt idx="16">
                  <c:v>44.8</c:v>
                </c:pt>
                <c:pt idx="17">
                  <c:v>46</c:v>
                </c:pt>
              </c:numCache>
            </c:numRef>
          </c:val>
          <c:smooth val="0"/>
          <c:extLst>
            <c:ext xmlns:c16="http://schemas.microsoft.com/office/drawing/2014/chart" uri="{C3380CC4-5D6E-409C-BE32-E72D297353CC}">
              <c16:uniqueId val="{00000003-3F61-4517-97DB-532FA3DC890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16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dirty="0"/>
                  <a:t>Rate per 100,000 Population</a:t>
                </a:r>
              </a:p>
            </c:rich>
          </c:tx>
          <c:layout>
            <c:manualLayout>
              <c:xMode val="edge"/>
              <c:yMode val="edge"/>
              <c:x val="6.9444444444444441E-3"/>
              <c:y val="0.1560255795285997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6.152199725034369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3.839259675873849E-2"/>
          <c:w val="0.86720707988424528"/>
          <c:h val="0.83349893763279592"/>
        </c:manualLayout>
      </c:layout>
      <c:barChart>
        <c:barDir val="col"/>
        <c:grouping val="clustered"/>
        <c:varyColors val="0"/>
        <c:ser>
          <c:idx val="0"/>
          <c:order val="0"/>
          <c:tx>
            <c:strRef>
              <c:f>Sheet1!$A$2</c:f>
              <c:strCache>
                <c:ptCount val="1"/>
                <c:pt idx="0">
                  <c:v>Category 1</c:v>
                </c:pt>
              </c:strCache>
            </c:strRef>
          </c:tx>
          <c:invertIfNegative val="0"/>
          <c:dPt>
            <c:idx val="0"/>
            <c:invertIfNegative val="0"/>
            <c:bubble3D val="0"/>
            <c:extLst>
              <c:ext xmlns:c16="http://schemas.microsoft.com/office/drawing/2014/chart" uri="{C3380CC4-5D6E-409C-BE32-E72D297353CC}">
                <c16:uniqueId val="{00000000-09D2-4E72-B564-18C93A4FD077}"/>
              </c:ext>
            </c:extLst>
          </c:dPt>
          <c:dPt>
            <c:idx val="1"/>
            <c:invertIfNegative val="0"/>
            <c:bubble3D val="0"/>
            <c:extLst>
              <c:ext xmlns:c16="http://schemas.microsoft.com/office/drawing/2014/chart" uri="{C3380CC4-5D6E-409C-BE32-E72D297353CC}">
                <c16:uniqueId val="{00000001-09D2-4E72-B564-18C93A4FD077}"/>
              </c:ext>
            </c:extLst>
          </c:dPt>
          <c:dPt>
            <c:idx val="2"/>
            <c:invertIfNegative val="0"/>
            <c:bubble3D val="0"/>
            <c:extLst>
              <c:ext xmlns:c16="http://schemas.microsoft.com/office/drawing/2014/chart" uri="{C3380CC4-5D6E-409C-BE32-E72D297353CC}">
                <c16:uniqueId val="{00000002-09D2-4E72-B564-18C93A4FD077}"/>
              </c:ext>
            </c:extLst>
          </c:dPt>
          <c:dPt>
            <c:idx val="3"/>
            <c:invertIfNegative val="0"/>
            <c:bubble3D val="0"/>
            <c:extLst>
              <c:ext xmlns:c16="http://schemas.microsoft.com/office/drawing/2014/chart" uri="{C3380CC4-5D6E-409C-BE32-E72D297353CC}">
                <c16:uniqueId val="{00000003-09D2-4E72-B564-18C93A4FD077}"/>
              </c:ext>
            </c:extLst>
          </c:dPt>
          <c:cat>
            <c:strRef>
              <c:f>Sheet1!$B$1:$C$1</c:f>
              <c:strCache>
                <c:ptCount val="2"/>
                <c:pt idx="0">
                  <c:v>Male</c:v>
                </c:pt>
                <c:pt idx="1">
                  <c:v>Female</c:v>
                </c:pt>
              </c:strCache>
            </c:strRef>
          </c:cat>
          <c:val>
            <c:numRef>
              <c:f>Sheet1!$B$2:$C$2</c:f>
              <c:numCache>
                <c:formatCode>General</c:formatCode>
                <c:ptCount val="2"/>
                <c:pt idx="0">
                  <c:v>56.4</c:v>
                </c:pt>
                <c:pt idx="1">
                  <c:v>72.7</c:v>
                </c:pt>
              </c:numCache>
            </c:numRef>
          </c:val>
          <c:extLst>
            <c:ext xmlns:c16="http://schemas.microsoft.com/office/drawing/2014/chart" uri="{C3380CC4-5D6E-409C-BE32-E72D297353CC}">
              <c16:uniqueId val="{00000004-09D2-4E72-B564-18C93A4FD077}"/>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Rate per 100,000 Population</a:t>
                </a:r>
              </a:p>
            </c:rich>
          </c:tx>
          <c:layout>
            <c:manualLayout>
              <c:xMode val="edge"/>
              <c:yMode val="edge"/>
              <c:x val="8.93541716376362E-3"/>
              <c:y val="0.13572834645669291"/>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8168562263"/>
          <c:y val="0.13087940620325686"/>
          <c:w val="0.8780521905915607"/>
          <c:h val="0.74944294072615925"/>
        </c:manualLayout>
      </c:layout>
      <c:lineChart>
        <c:grouping val="standard"/>
        <c:varyColors val="0"/>
        <c:ser>
          <c:idx val="3"/>
          <c:order val="0"/>
          <c:tx>
            <c:strRef>
              <c:f>Sheet1!$B$1</c:f>
              <c:strCache>
                <c:ptCount val="1"/>
                <c:pt idx="0">
                  <c:v>Uninsured </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0.0</c:formatCode>
                <c:ptCount val="9"/>
                <c:pt idx="0">
                  <c:v>29.71</c:v>
                </c:pt>
                <c:pt idx="1">
                  <c:v>28.93</c:v>
                </c:pt>
                <c:pt idx="2">
                  <c:v>26.06</c:v>
                </c:pt>
                <c:pt idx="3">
                  <c:v>26.44</c:v>
                </c:pt>
                <c:pt idx="4">
                  <c:v>25.08</c:v>
                </c:pt>
                <c:pt idx="5">
                  <c:v>27.29</c:v>
                </c:pt>
                <c:pt idx="6">
                  <c:v>22.43</c:v>
                </c:pt>
                <c:pt idx="7">
                  <c:v>18.5</c:v>
                </c:pt>
                <c:pt idx="8">
                  <c:v>20.170000000000002</c:v>
                </c:pt>
              </c:numCache>
            </c:numRef>
          </c:val>
          <c:smooth val="0"/>
          <c:extLst>
            <c:ext xmlns:c16="http://schemas.microsoft.com/office/drawing/2014/chart" uri="{C3380CC4-5D6E-409C-BE32-E72D297353CC}">
              <c16:uniqueId val="{00000000-77B7-490D-97FC-4348CA1DC5E8}"/>
            </c:ext>
          </c:extLst>
        </c:ser>
        <c:ser>
          <c:idx val="0"/>
          <c:order val="1"/>
          <c:tx>
            <c:strRef>
              <c:f>Sheet1!$C$1</c:f>
              <c:strCache>
                <c:ptCount val="1"/>
                <c:pt idx="0">
                  <c:v>Any Private</c:v>
                </c:pt>
              </c:strCache>
            </c:strRef>
          </c:tx>
          <c:spPr>
            <a:ln>
              <a:solidFill>
                <a:srgbClr val="0072C6"/>
              </a:solidFill>
            </a:ln>
          </c:spPr>
          <c:marker>
            <c:symbol val="square"/>
            <c:size val="7"/>
            <c:spPr>
              <a:solidFill>
                <a:srgbClr val="0072C6"/>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0.0</c:formatCode>
                <c:ptCount val="9"/>
                <c:pt idx="0">
                  <c:v>7.5</c:v>
                </c:pt>
                <c:pt idx="1">
                  <c:v>7.06</c:v>
                </c:pt>
                <c:pt idx="2">
                  <c:v>6.34</c:v>
                </c:pt>
                <c:pt idx="3">
                  <c:v>7.13</c:v>
                </c:pt>
                <c:pt idx="4">
                  <c:v>6.63</c:v>
                </c:pt>
                <c:pt idx="5">
                  <c:v>6.31</c:v>
                </c:pt>
                <c:pt idx="6">
                  <c:v>6.97</c:v>
                </c:pt>
                <c:pt idx="7">
                  <c:v>6.85</c:v>
                </c:pt>
                <c:pt idx="8">
                  <c:v>7.42</c:v>
                </c:pt>
              </c:numCache>
            </c:numRef>
          </c:val>
          <c:smooth val="0"/>
          <c:extLst>
            <c:ext xmlns:c16="http://schemas.microsoft.com/office/drawing/2014/chart" uri="{C3380CC4-5D6E-409C-BE32-E72D297353CC}">
              <c16:uniqueId val="{00000001-77B7-490D-97FC-4348CA1DC5E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8.9038349372995039E-4"/>
              <c:y val="0.40972363333615563"/>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0379319772528436"/>
          <c:y val="3.968253968253968E-3"/>
          <c:w val="0.87806157042869637"/>
          <c:h val="7.3426759155105617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89107611548563E-2"/>
          <c:y val="0.11427446569178852"/>
          <c:w val="0.88962634878973457"/>
          <c:h val="0.7737484962817148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4.5999999999999996</c:v>
                </c:pt>
                <c:pt idx="1">
                  <c:v>4.8</c:v>
                </c:pt>
                <c:pt idx="2">
                  <c:v>4.3</c:v>
                </c:pt>
                <c:pt idx="3">
                  <c:v>3.6</c:v>
                </c:pt>
              </c:numCache>
            </c:numRef>
          </c:val>
          <c:smooth val="0"/>
          <c:extLst>
            <c:ext xmlns:c16="http://schemas.microsoft.com/office/drawing/2014/chart" uri="{C3380CC4-5D6E-409C-BE32-E72D297353CC}">
              <c16:uniqueId val="{00000000-0135-444B-BED9-5BDB9C3255C3}"/>
            </c:ext>
          </c:extLst>
        </c:ser>
        <c:ser>
          <c:idx val="0"/>
          <c:order val="1"/>
          <c:tx>
            <c:strRef>
              <c:f>Sheet1!$C$1</c:f>
              <c:strCache>
                <c:ptCount val="1"/>
                <c:pt idx="0">
                  <c:v>Private Insurance</c:v>
                </c:pt>
              </c:strCache>
            </c:strRef>
          </c:tx>
          <c:spPr>
            <a:ln>
              <a:solidFill>
                <a:srgbClr val="0072C6"/>
              </a:solidFill>
            </a:ln>
          </c:spPr>
          <c:marker>
            <c:symbol val="square"/>
            <c:size val="8"/>
            <c:spPr>
              <a:solidFill>
                <a:srgbClr val="0072C6"/>
              </a:solidFill>
              <a:ln>
                <a:noFill/>
              </a:ln>
            </c:spPr>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2.7</c:v>
                </c:pt>
                <c:pt idx="1">
                  <c:v>2.9</c:v>
                </c:pt>
                <c:pt idx="2">
                  <c:v>2.2999999999999998</c:v>
                </c:pt>
                <c:pt idx="3">
                  <c:v>1.7</c:v>
                </c:pt>
              </c:numCache>
            </c:numRef>
          </c:val>
          <c:smooth val="0"/>
          <c:extLst>
            <c:ext xmlns:c16="http://schemas.microsoft.com/office/drawing/2014/chart" uri="{C3380CC4-5D6E-409C-BE32-E72D297353CC}">
              <c16:uniqueId val="{00000001-0135-444B-BED9-5BDB9C3255C3}"/>
            </c:ext>
          </c:extLst>
        </c:ser>
        <c:ser>
          <c:idx val="1"/>
          <c:order val="2"/>
          <c:tx>
            <c:strRef>
              <c:f>Sheet1!$D$1</c:f>
              <c:strCache>
                <c:ptCount val="1"/>
                <c:pt idx="0">
                  <c:v>Public Insurance Only</c:v>
                </c:pt>
              </c:strCache>
            </c:strRef>
          </c:tx>
          <c:spPr>
            <a:ln>
              <a:solidFill>
                <a:srgbClr val="AABA0A"/>
              </a:solidFill>
            </a:ln>
          </c:spPr>
          <c:marker>
            <c:symbol val="triangle"/>
            <c:size val="8"/>
            <c:spPr>
              <a:solidFill>
                <a:srgbClr val="AABA0A"/>
              </a:solidFill>
              <a:ln>
                <a:noFill/>
              </a:ln>
            </c:spPr>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12.9</c:v>
                </c:pt>
                <c:pt idx="1">
                  <c:v>11.2</c:v>
                </c:pt>
                <c:pt idx="2">
                  <c:v>10.199999999999999</c:v>
                </c:pt>
                <c:pt idx="3">
                  <c:v>8.8000000000000007</c:v>
                </c:pt>
              </c:numCache>
            </c:numRef>
          </c:val>
          <c:smooth val="0"/>
          <c:extLst>
            <c:ext xmlns:c16="http://schemas.microsoft.com/office/drawing/2014/chart" uri="{C3380CC4-5D6E-409C-BE32-E72D297353CC}">
              <c16:uniqueId val="{00000002-0135-444B-BED9-5BDB9C3255C3}"/>
            </c:ext>
          </c:extLst>
        </c:ser>
        <c:ser>
          <c:idx val="2"/>
          <c:order val="3"/>
          <c:tx>
            <c:strRef>
              <c:f>Sheet1!$E$1</c:f>
              <c:strCache>
                <c:ptCount val="1"/>
                <c:pt idx="0">
                  <c:v>Uninsured </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Sheet1!$A$2:$A$5</c:f>
              <c:numCache>
                <c:formatCode>General</c:formatCode>
                <c:ptCount val="4"/>
                <c:pt idx="0">
                  <c:v>2013</c:v>
                </c:pt>
                <c:pt idx="1">
                  <c:v>2014</c:v>
                </c:pt>
                <c:pt idx="2">
                  <c:v>2015</c:v>
                </c:pt>
                <c:pt idx="3">
                  <c:v>2016</c:v>
                </c:pt>
              </c:numCache>
            </c:numRef>
          </c:cat>
          <c:val>
            <c:numRef>
              <c:f>Sheet1!$E$2:$E$5</c:f>
              <c:numCache>
                <c:formatCode>General</c:formatCode>
                <c:ptCount val="4"/>
                <c:pt idx="0">
                  <c:v>2.7</c:v>
                </c:pt>
                <c:pt idx="1">
                  <c:v>1.4</c:v>
                </c:pt>
                <c:pt idx="2">
                  <c:v>1.9</c:v>
                </c:pt>
                <c:pt idx="3">
                  <c:v>1.7</c:v>
                </c:pt>
              </c:numCache>
            </c:numRef>
          </c:val>
          <c:smooth val="0"/>
          <c:extLst>
            <c:ext xmlns:c16="http://schemas.microsoft.com/office/drawing/2014/chart" uri="{C3380CC4-5D6E-409C-BE32-E72D297353CC}">
              <c16:uniqueId val="{00000003-0135-444B-BED9-5BDB9C3255C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Percent</a:t>
                </a:r>
              </a:p>
            </c:rich>
          </c:tx>
          <c:layout>
            <c:manualLayout>
              <c:xMode val="edge"/>
              <c:yMode val="edge"/>
              <c:x val="8.9038349372995039E-4"/>
              <c:y val="0.40277538549868769"/>
            </c:manualLayout>
          </c:layout>
          <c:overlay val="0"/>
        </c:title>
        <c:numFmt formatCode="0" sourceLinked="0"/>
        <c:majorTickMark val="out"/>
        <c:minorTickMark val="none"/>
        <c:tickLblPos val="nextTo"/>
        <c:crossAx val="123682176"/>
        <c:crosses val="autoZero"/>
        <c:crossBetween val="between"/>
        <c:majorUnit val="2"/>
      </c:valAx>
    </c:plotArea>
    <c:legend>
      <c:legendPos val="t"/>
      <c:layout>
        <c:manualLayout>
          <c:xMode val="edge"/>
          <c:yMode val="edge"/>
          <c:x val="4.2940305538730758E-3"/>
          <c:y val="3.968253968253968E-3"/>
          <c:w val="0.99570596944612688"/>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62587489063867"/>
          <c:w val="0.8780521905915607"/>
          <c:h val="0.7743686205890930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15.3</c:v>
                </c:pt>
                <c:pt idx="1">
                  <c:v>16</c:v>
                </c:pt>
                <c:pt idx="2">
                  <c:v>15.5</c:v>
                </c:pt>
                <c:pt idx="3">
                  <c:v>13</c:v>
                </c:pt>
              </c:numCache>
            </c:numRef>
          </c:val>
          <c:smooth val="0"/>
          <c:extLst>
            <c:ext xmlns:c16="http://schemas.microsoft.com/office/drawing/2014/chart" uri="{C3380CC4-5D6E-409C-BE32-E72D297353CC}">
              <c16:uniqueId val="{00000000-15C0-411F-8068-C551CF0AF965}"/>
            </c:ext>
          </c:extLst>
        </c:ser>
        <c:ser>
          <c:idx val="0"/>
          <c:order val="1"/>
          <c:tx>
            <c:strRef>
              <c:f>Sheet1!$C$1</c:f>
              <c:strCache>
                <c:ptCount val="1"/>
                <c:pt idx="0">
                  <c:v>Private Insurance</c:v>
                </c:pt>
              </c:strCache>
            </c:strRef>
          </c:tx>
          <c:spPr>
            <a:ln>
              <a:solidFill>
                <a:srgbClr val="0072C6"/>
              </a:solidFill>
            </a:ln>
          </c:spPr>
          <c:marker>
            <c:symbol val="square"/>
            <c:size val="7"/>
            <c:spPr>
              <a:solidFill>
                <a:srgbClr val="0072C6"/>
              </a:solidFill>
              <a:ln>
                <a:noFill/>
              </a:ln>
            </c:spPr>
          </c:marker>
          <c:cat>
            <c:numRef>
              <c:f>Sheet1!$A$2:$A$5</c:f>
              <c:numCache>
                <c:formatCode>General</c:formatCode>
                <c:ptCount val="4"/>
                <c:pt idx="0">
                  <c:v>2013</c:v>
                </c:pt>
                <c:pt idx="1">
                  <c:v>2014</c:v>
                </c:pt>
                <c:pt idx="2">
                  <c:v>2015</c:v>
                </c:pt>
                <c:pt idx="3">
                  <c:v>2016</c:v>
                </c:pt>
              </c:numCache>
            </c:numRef>
          </c:cat>
          <c:val>
            <c:numRef>
              <c:f>Sheet1!$C$2:$C$5</c:f>
              <c:numCache>
                <c:formatCode>General</c:formatCode>
                <c:ptCount val="4"/>
                <c:pt idx="0">
                  <c:v>13.4</c:v>
                </c:pt>
                <c:pt idx="1">
                  <c:v>13.7</c:v>
                </c:pt>
                <c:pt idx="2">
                  <c:v>13.1</c:v>
                </c:pt>
                <c:pt idx="3">
                  <c:v>10.8</c:v>
                </c:pt>
              </c:numCache>
            </c:numRef>
          </c:val>
          <c:smooth val="0"/>
          <c:extLst>
            <c:ext xmlns:c16="http://schemas.microsoft.com/office/drawing/2014/chart" uri="{C3380CC4-5D6E-409C-BE32-E72D297353CC}">
              <c16:uniqueId val="{00000001-15C0-411F-8068-C551CF0AF965}"/>
            </c:ext>
          </c:extLst>
        </c:ser>
        <c:ser>
          <c:idx val="1"/>
          <c:order val="2"/>
          <c:tx>
            <c:strRef>
              <c:f>Sheet1!$D$1</c:f>
              <c:strCache>
                <c:ptCount val="1"/>
                <c:pt idx="0">
                  <c:v>Public Insurance Only</c:v>
                </c:pt>
              </c:strCache>
            </c:strRef>
          </c:tx>
          <c:spPr>
            <a:ln>
              <a:solidFill>
                <a:srgbClr val="AABA0A"/>
              </a:solidFill>
            </a:ln>
          </c:spPr>
          <c:marker>
            <c:symbol val="triangle"/>
            <c:size val="8"/>
            <c:spPr>
              <a:solidFill>
                <a:srgbClr val="AABA0A"/>
              </a:solidFill>
              <a:ln>
                <a:noFill/>
              </a:ln>
            </c:spPr>
          </c:marker>
          <c:cat>
            <c:numRef>
              <c:f>Sheet1!$A$2:$A$5</c:f>
              <c:numCache>
                <c:formatCode>General</c:formatCode>
                <c:ptCount val="4"/>
                <c:pt idx="0">
                  <c:v>2013</c:v>
                </c:pt>
                <c:pt idx="1">
                  <c:v>2014</c:v>
                </c:pt>
                <c:pt idx="2">
                  <c:v>2015</c:v>
                </c:pt>
                <c:pt idx="3">
                  <c:v>2016</c:v>
                </c:pt>
              </c:numCache>
            </c:numRef>
          </c:cat>
          <c:val>
            <c:numRef>
              <c:f>Sheet1!$D$2:$D$5</c:f>
              <c:numCache>
                <c:formatCode>General</c:formatCode>
                <c:ptCount val="4"/>
                <c:pt idx="0">
                  <c:v>27</c:v>
                </c:pt>
                <c:pt idx="1">
                  <c:v>26.7</c:v>
                </c:pt>
                <c:pt idx="2">
                  <c:v>24.6</c:v>
                </c:pt>
                <c:pt idx="3">
                  <c:v>20.2</c:v>
                </c:pt>
              </c:numCache>
            </c:numRef>
          </c:val>
          <c:smooth val="0"/>
          <c:extLst>
            <c:ext xmlns:c16="http://schemas.microsoft.com/office/drawing/2014/chart" uri="{C3380CC4-5D6E-409C-BE32-E72D297353CC}">
              <c16:uniqueId val="{00000002-15C0-411F-8068-C551CF0AF965}"/>
            </c:ext>
          </c:extLst>
        </c:ser>
        <c:ser>
          <c:idx val="2"/>
          <c:order val="3"/>
          <c:tx>
            <c:strRef>
              <c:f>Sheet1!$E$1</c:f>
              <c:strCache>
                <c:ptCount val="1"/>
                <c:pt idx="0">
                  <c:v>Uninsured </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Sheet1!$A$2:$A$5</c:f>
              <c:numCache>
                <c:formatCode>General</c:formatCode>
                <c:ptCount val="4"/>
                <c:pt idx="0">
                  <c:v>2013</c:v>
                </c:pt>
                <c:pt idx="1">
                  <c:v>2014</c:v>
                </c:pt>
                <c:pt idx="2">
                  <c:v>2015</c:v>
                </c:pt>
                <c:pt idx="3">
                  <c:v>2016</c:v>
                </c:pt>
              </c:numCache>
            </c:numRef>
          </c:cat>
          <c:val>
            <c:numRef>
              <c:f>Sheet1!$E$2:$E$5</c:f>
              <c:numCache>
                <c:formatCode>General</c:formatCode>
                <c:ptCount val="4"/>
                <c:pt idx="0">
                  <c:v>8.8000000000000007</c:v>
                </c:pt>
                <c:pt idx="1">
                  <c:v>7</c:v>
                </c:pt>
                <c:pt idx="2">
                  <c:v>7.2</c:v>
                </c:pt>
                <c:pt idx="3">
                  <c:v>6.4</c:v>
                </c:pt>
              </c:numCache>
            </c:numRef>
          </c:val>
          <c:smooth val="0"/>
          <c:extLst>
            <c:ext xmlns:c16="http://schemas.microsoft.com/office/drawing/2014/chart" uri="{C3380CC4-5D6E-409C-BE32-E72D297353CC}">
              <c16:uniqueId val="{00000003-15C0-411F-8068-C551CF0AF96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5"/>
          <c:min val="0"/>
        </c:scaling>
        <c:delete val="0"/>
        <c:axPos val="l"/>
        <c:majorGridlines/>
        <c:title>
          <c:tx>
            <c:rich>
              <a:bodyPr rot="-5400000" vert="horz"/>
              <a:lstStyle/>
              <a:p>
                <a:pPr>
                  <a:defRPr/>
                </a:pPr>
                <a:r>
                  <a:rPr lang="en-US"/>
                  <a:t>Percent</a:t>
                </a:r>
              </a:p>
            </c:rich>
          </c:tx>
          <c:layout>
            <c:manualLayout>
              <c:xMode val="edge"/>
              <c:yMode val="edge"/>
              <c:x val="3.0271216097987751E-3"/>
              <c:y val="0.40285797608632257"/>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4.2940305538730758E-3"/>
          <c:y val="3.968253968253968E-3"/>
          <c:w val="0.9935485227808063"/>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9026485325696"/>
          <c:y val="4.9229002624671919E-2"/>
          <c:w val="0.88313568758450645"/>
          <c:h val="0.83852302553089952"/>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93C-4356-B86E-67A54FA07B39}"/>
              </c:ext>
            </c:extLst>
          </c:dPt>
          <c:dPt>
            <c:idx val="1"/>
            <c:invertIfNegative val="0"/>
            <c:bubble3D val="0"/>
            <c:extLst>
              <c:ext xmlns:c16="http://schemas.microsoft.com/office/drawing/2014/chart" uri="{C3380CC4-5D6E-409C-BE32-E72D297353CC}">
                <c16:uniqueId val="{00000001-393C-4356-B86E-67A54FA07B39}"/>
              </c:ext>
            </c:extLst>
          </c:dPt>
          <c:dPt>
            <c:idx val="2"/>
            <c:invertIfNegative val="0"/>
            <c:bubble3D val="0"/>
            <c:extLst>
              <c:ext xmlns:c16="http://schemas.microsoft.com/office/drawing/2014/chart" uri="{C3380CC4-5D6E-409C-BE32-E72D297353CC}">
                <c16:uniqueId val="{00000002-393C-4356-B86E-67A54FA07B39}"/>
              </c:ext>
            </c:extLst>
          </c:dPt>
          <c:dPt>
            <c:idx val="3"/>
            <c:invertIfNegative val="0"/>
            <c:bubble3D val="0"/>
            <c:extLst>
              <c:ext xmlns:c16="http://schemas.microsoft.com/office/drawing/2014/chart" uri="{C3380CC4-5D6E-409C-BE32-E72D297353CC}">
                <c16:uniqueId val="{00000003-393C-4356-B86E-67A54FA07B39}"/>
              </c:ext>
            </c:extLst>
          </c:dPt>
          <c:cat>
            <c:strRef>
              <c:f>Sheet1!$A$2:$A$5</c:f>
              <c:strCache>
                <c:ptCount val="4"/>
                <c:pt idx="0">
                  <c:v>Total</c:v>
                </c:pt>
                <c:pt idx="1">
                  <c:v>White</c:v>
                </c:pt>
                <c:pt idx="2">
                  <c:v>Black</c:v>
                </c:pt>
                <c:pt idx="3">
                  <c:v>Hispanic</c:v>
                </c:pt>
              </c:strCache>
            </c:strRef>
          </c:cat>
          <c:val>
            <c:numRef>
              <c:f>Sheet1!$B$2:$B$5</c:f>
              <c:numCache>
                <c:formatCode>0.00</c:formatCode>
                <c:ptCount val="4"/>
                <c:pt idx="0">
                  <c:v>0.78</c:v>
                </c:pt>
                <c:pt idx="1">
                  <c:v>0.94</c:v>
                </c:pt>
                <c:pt idx="2">
                  <c:v>0.64</c:v>
                </c:pt>
                <c:pt idx="3">
                  <c:v>0.34599999999999997</c:v>
                </c:pt>
              </c:numCache>
            </c:numRef>
          </c:val>
          <c:extLst>
            <c:ext xmlns:c16="http://schemas.microsoft.com/office/drawing/2014/chart" uri="{C3380CC4-5D6E-409C-BE32-E72D297353CC}">
              <c16:uniqueId val="{00000004-393C-4356-B86E-67A54FA07B39}"/>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
          <c:min val="0"/>
        </c:scaling>
        <c:delete val="0"/>
        <c:axPos val="l"/>
        <c:majorGridlines/>
        <c:title>
          <c:tx>
            <c:rich>
              <a:bodyPr rot="-5400000" vert="horz"/>
              <a:lstStyle/>
              <a:p>
                <a:pPr>
                  <a:defRPr/>
                </a:pPr>
                <a:r>
                  <a:rPr lang="en-US"/>
                  <a:t>Percent</a:t>
                </a:r>
              </a:p>
            </c:rich>
          </c:tx>
          <c:layout>
            <c:manualLayout>
              <c:xMode val="edge"/>
              <c:yMode val="edge"/>
              <c:x val="0"/>
              <c:y val="0.37953551260637874"/>
            </c:manualLayout>
          </c:layout>
          <c:overlay val="0"/>
        </c:title>
        <c:numFmt formatCode="0.0" sourceLinked="0"/>
        <c:majorTickMark val="out"/>
        <c:minorTickMark val="none"/>
        <c:tickLblPos val="nextTo"/>
        <c:crossAx val="155088384"/>
        <c:crosses val="autoZero"/>
        <c:crossBetween val="between"/>
        <c:majorUnit val="0.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2491052254832"/>
          <c:y val="4.9229002624671919E-2"/>
          <c:w val="0.8473204485802911"/>
          <c:h val="0.84694053394840796"/>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78E2-4A06-9F88-C8D120FFD76F}"/>
              </c:ext>
            </c:extLst>
          </c:dPt>
          <c:dPt>
            <c:idx val="1"/>
            <c:invertIfNegative val="0"/>
            <c:bubble3D val="0"/>
            <c:extLst>
              <c:ext xmlns:c16="http://schemas.microsoft.com/office/drawing/2014/chart" uri="{C3380CC4-5D6E-409C-BE32-E72D297353CC}">
                <c16:uniqueId val="{00000001-78E2-4A06-9F88-C8D120FFD76F}"/>
              </c:ext>
            </c:extLst>
          </c:dPt>
          <c:dPt>
            <c:idx val="2"/>
            <c:invertIfNegative val="0"/>
            <c:bubble3D val="0"/>
            <c:extLst>
              <c:ext xmlns:c16="http://schemas.microsoft.com/office/drawing/2014/chart" uri="{C3380CC4-5D6E-409C-BE32-E72D297353CC}">
                <c16:uniqueId val="{00000002-78E2-4A06-9F88-C8D120FFD76F}"/>
              </c:ext>
            </c:extLst>
          </c:dPt>
          <c:cat>
            <c:strRef>
              <c:f>Sheet1!$A$2:$A$4</c:f>
              <c:strCache>
                <c:ptCount val="3"/>
                <c:pt idx="0">
                  <c:v>&lt; High School</c:v>
                </c:pt>
                <c:pt idx="1">
                  <c:v>High School Grad</c:v>
                </c:pt>
                <c:pt idx="2">
                  <c:v>Any College</c:v>
                </c:pt>
              </c:strCache>
            </c:strRef>
          </c:cat>
          <c:val>
            <c:numRef>
              <c:f>Sheet1!$B$2:$B$4</c:f>
              <c:numCache>
                <c:formatCode>0.00</c:formatCode>
                <c:ptCount val="3"/>
                <c:pt idx="0">
                  <c:v>1.27</c:v>
                </c:pt>
                <c:pt idx="1">
                  <c:v>0.97</c:v>
                </c:pt>
                <c:pt idx="2">
                  <c:v>0.63</c:v>
                </c:pt>
              </c:numCache>
            </c:numRef>
          </c:val>
          <c:extLst>
            <c:ext xmlns:c16="http://schemas.microsoft.com/office/drawing/2014/chart" uri="{C3380CC4-5D6E-409C-BE32-E72D297353CC}">
              <c16:uniqueId val="{00000003-78E2-4A06-9F88-C8D120FFD76F}"/>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
          <c:min val="0"/>
        </c:scaling>
        <c:delete val="0"/>
        <c:axPos val="l"/>
        <c:majorGridlines/>
        <c:title>
          <c:tx>
            <c:rich>
              <a:bodyPr rot="-5400000" vert="horz"/>
              <a:lstStyle/>
              <a:p>
                <a:pPr>
                  <a:defRPr/>
                </a:pPr>
                <a:r>
                  <a:rPr lang="en-US"/>
                  <a:t>Percent</a:t>
                </a:r>
              </a:p>
            </c:rich>
          </c:tx>
          <c:layout>
            <c:manualLayout>
              <c:xMode val="edge"/>
              <c:yMode val="edge"/>
              <c:x val="4.3058538137278292E-3"/>
              <c:y val="0.37417776481643505"/>
            </c:manualLayout>
          </c:layout>
          <c:overlay val="0"/>
        </c:title>
        <c:numFmt formatCode="0.0" sourceLinked="0"/>
        <c:majorTickMark val="out"/>
        <c:minorTickMark val="none"/>
        <c:tickLblPos val="nextTo"/>
        <c:crossAx val="155088384"/>
        <c:crosses val="autoZero"/>
        <c:crossBetween val="between"/>
        <c:majorUnit val="0.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8410117138135513"/>
          <c:h val="0.745464556382807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10"/>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2.9</c:v>
                </c:pt>
                <c:pt idx="1">
                  <c:v>3</c:v>
                </c:pt>
                <c:pt idx="2">
                  <c:v>3.3</c:v>
                </c:pt>
                <c:pt idx="3">
                  <c:v>4.0999999999999996</c:v>
                </c:pt>
                <c:pt idx="4">
                  <c:v>4.5</c:v>
                </c:pt>
                <c:pt idx="5">
                  <c:v>4.7</c:v>
                </c:pt>
                <c:pt idx="6">
                  <c:v>5.0999999999999996</c:v>
                </c:pt>
                <c:pt idx="7">
                  <c:v>5.9</c:v>
                </c:pt>
                <c:pt idx="8">
                  <c:v>6.1</c:v>
                </c:pt>
                <c:pt idx="9">
                  <c:v>6.4</c:v>
                </c:pt>
                <c:pt idx="10">
                  <c:v>6.6</c:v>
                </c:pt>
                <c:pt idx="11">
                  <c:v>6.8</c:v>
                </c:pt>
                <c:pt idx="12">
                  <c:v>7.3</c:v>
                </c:pt>
                <c:pt idx="13">
                  <c:v>7.4</c:v>
                </c:pt>
                <c:pt idx="14">
                  <c:v>7.9</c:v>
                </c:pt>
                <c:pt idx="15">
                  <c:v>9</c:v>
                </c:pt>
                <c:pt idx="16">
                  <c:v>10.4</c:v>
                </c:pt>
                <c:pt idx="17">
                  <c:v>13.3</c:v>
                </c:pt>
                <c:pt idx="18">
                  <c:v>14.9</c:v>
                </c:pt>
              </c:numCache>
            </c:numRef>
          </c:val>
          <c:smooth val="0"/>
          <c:extLst>
            <c:ext xmlns:c16="http://schemas.microsoft.com/office/drawing/2014/chart" uri="{C3380CC4-5D6E-409C-BE32-E72D297353CC}">
              <c16:uniqueId val="{00000000-9B4E-4F07-8156-4ED79B92324D}"/>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3</c:v>
                </c:pt>
                <c:pt idx="1">
                  <c:v>3.1</c:v>
                </c:pt>
                <c:pt idx="2">
                  <c:v>3.5</c:v>
                </c:pt>
                <c:pt idx="3">
                  <c:v>4.5</c:v>
                </c:pt>
                <c:pt idx="4">
                  <c:v>4.9000000000000004</c:v>
                </c:pt>
                <c:pt idx="5">
                  <c:v>5.2</c:v>
                </c:pt>
                <c:pt idx="6">
                  <c:v>5.6</c:v>
                </c:pt>
                <c:pt idx="7">
                  <c:v>6.6</c:v>
                </c:pt>
                <c:pt idx="8">
                  <c:v>7</c:v>
                </c:pt>
                <c:pt idx="9">
                  <c:v>7.4</c:v>
                </c:pt>
                <c:pt idx="10">
                  <c:v>7.6</c:v>
                </c:pt>
                <c:pt idx="11">
                  <c:v>7.9</c:v>
                </c:pt>
                <c:pt idx="12">
                  <c:v>8.5</c:v>
                </c:pt>
                <c:pt idx="13">
                  <c:v>8.6</c:v>
                </c:pt>
                <c:pt idx="14">
                  <c:v>9.1999999999999993</c:v>
                </c:pt>
                <c:pt idx="15">
                  <c:v>10.4</c:v>
                </c:pt>
                <c:pt idx="16">
                  <c:v>12</c:v>
                </c:pt>
                <c:pt idx="17">
                  <c:v>15.1</c:v>
                </c:pt>
                <c:pt idx="18">
                  <c:v>16.8</c:v>
                </c:pt>
              </c:numCache>
            </c:numRef>
          </c:val>
          <c:smooth val="0"/>
          <c:extLst>
            <c:ext xmlns:c16="http://schemas.microsoft.com/office/drawing/2014/chart" uri="{C3380CC4-5D6E-409C-BE32-E72D297353CC}">
              <c16:uniqueId val="{00000001-9B4E-4F07-8156-4ED79B92324D}"/>
            </c:ext>
          </c:extLst>
        </c:ser>
        <c:ser>
          <c:idx val="1"/>
          <c:order val="2"/>
          <c:tx>
            <c:strRef>
              <c:f>Sheet1!$D$1</c:f>
              <c:strCache>
                <c:ptCount val="1"/>
                <c:pt idx="0">
                  <c:v>Black</c:v>
                </c:pt>
              </c:strCache>
            </c:strRef>
          </c:tx>
          <c:spPr>
            <a:ln>
              <a:solidFill>
                <a:srgbClr val="AABA0A"/>
              </a:solidFill>
            </a:ln>
          </c:spPr>
          <c:marker>
            <c:symbol val="triangle"/>
            <c:size val="8"/>
            <c:spPr>
              <a:solidFill>
                <a:srgbClr val="AABA0A"/>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3.4</c:v>
                </c:pt>
                <c:pt idx="1">
                  <c:v>3.4</c:v>
                </c:pt>
                <c:pt idx="2">
                  <c:v>3.3</c:v>
                </c:pt>
                <c:pt idx="3">
                  <c:v>3.6</c:v>
                </c:pt>
                <c:pt idx="4">
                  <c:v>3.4</c:v>
                </c:pt>
                <c:pt idx="5">
                  <c:v>3.1</c:v>
                </c:pt>
                <c:pt idx="6">
                  <c:v>3.4</c:v>
                </c:pt>
                <c:pt idx="7">
                  <c:v>4.0999999999999996</c:v>
                </c:pt>
                <c:pt idx="8">
                  <c:v>3.5</c:v>
                </c:pt>
                <c:pt idx="9">
                  <c:v>3.3</c:v>
                </c:pt>
                <c:pt idx="10">
                  <c:v>3.5</c:v>
                </c:pt>
                <c:pt idx="11">
                  <c:v>3.3</c:v>
                </c:pt>
                <c:pt idx="12">
                  <c:v>3.6</c:v>
                </c:pt>
                <c:pt idx="13">
                  <c:v>3.9</c:v>
                </c:pt>
                <c:pt idx="14">
                  <c:v>4.5</c:v>
                </c:pt>
                <c:pt idx="15">
                  <c:v>5.4</c:v>
                </c:pt>
                <c:pt idx="16">
                  <c:v>6.4</c:v>
                </c:pt>
                <c:pt idx="17">
                  <c:v>10</c:v>
                </c:pt>
                <c:pt idx="18">
                  <c:v>12.4</c:v>
                </c:pt>
              </c:numCache>
            </c:numRef>
          </c:val>
          <c:smooth val="0"/>
          <c:extLst>
            <c:ext xmlns:c16="http://schemas.microsoft.com/office/drawing/2014/chart" uri="{C3380CC4-5D6E-409C-BE32-E72D297353CC}">
              <c16:uniqueId val="{00000002-9B4E-4F07-8156-4ED79B92324D}"/>
            </c:ext>
          </c:extLst>
        </c:ser>
        <c:ser>
          <c:idx val="2"/>
          <c:order val="3"/>
          <c:tx>
            <c:strRef>
              <c:f>Sheet1!$E$1</c:f>
              <c:strCache>
                <c:ptCount val="1"/>
                <c:pt idx="0">
                  <c:v>API</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0.3</c:v>
                </c:pt>
                <c:pt idx="1">
                  <c:v>0.3</c:v>
                </c:pt>
                <c:pt idx="2">
                  <c:v>0.3</c:v>
                </c:pt>
                <c:pt idx="3">
                  <c:v>0.5</c:v>
                </c:pt>
                <c:pt idx="4">
                  <c:v>0.4</c:v>
                </c:pt>
                <c:pt idx="5">
                  <c:v>0.5</c:v>
                </c:pt>
                <c:pt idx="6">
                  <c:v>0.6</c:v>
                </c:pt>
                <c:pt idx="7">
                  <c:v>0.6</c:v>
                </c:pt>
                <c:pt idx="8">
                  <c:v>0.5</c:v>
                </c:pt>
                <c:pt idx="9">
                  <c:v>0.6</c:v>
                </c:pt>
                <c:pt idx="10">
                  <c:v>0.7</c:v>
                </c:pt>
                <c:pt idx="11">
                  <c:v>0.7</c:v>
                </c:pt>
                <c:pt idx="12">
                  <c:v>0.8</c:v>
                </c:pt>
                <c:pt idx="13">
                  <c:v>0.8</c:v>
                </c:pt>
                <c:pt idx="14">
                  <c:v>0.8</c:v>
                </c:pt>
                <c:pt idx="15">
                  <c:v>1</c:v>
                </c:pt>
                <c:pt idx="16">
                  <c:v>1.1000000000000001</c:v>
                </c:pt>
                <c:pt idx="17">
                  <c:v>1.5</c:v>
                </c:pt>
                <c:pt idx="18">
                  <c:v>1.6</c:v>
                </c:pt>
              </c:numCache>
            </c:numRef>
          </c:val>
          <c:smooth val="0"/>
          <c:extLst>
            <c:ext xmlns:c16="http://schemas.microsoft.com/office/drawing/2014/chart" uri="{C3380CC4-5D6E-409C-BE32-E72D297353CC}">
              <c16:uniqueId val="{00000003-9B4E-4F07-8156-4ED79B92324D}"/>
            </c:ext>
          </c:extLst>
        </c:ser>
        <c:ser>
          <c:idx val="4"/>
          <c:order val="4"/>
          <c:tx>
            <c:strRef>
              <c:f>Sheet1!$F$1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2.6</c:v>
                </c:pt>
                <c:pt idx="1">
                  <c:v>2.4</c:v>
                </c:pt>
                <c:pt idx="2">
                  <c:v>2.7</c:v>
                </c:pt>
                <c:pt idx="3">
                  <c:v>3.5</c:v>
                </c:pt>
                <c:pt idx="4">
                  <c:v>4.2</c:v>
                </c:pt>
                <c:pt idx="5">
                  <c:v>4.8</c:v>
                </c:pt>
                <c:pt idx="6">
                  <c:v>5.2</c:v>
                </c:pt>
                <c:pt idx="7">
                  <c:v>5.3</c:v>
                </c:pt>
                <c:pt idx="8">
                  <c:v>5.5</c:v>
                </c:pt>
                <c:pt idx="9">
                  <c:v>6.6</c:v>
                </c:pt>
                <c:pt idx="10">
                  <c:v>7.7</c:v>
                </c:pt>
                <c:pt idx="11">
                  <c:v>6</c:v>
                </c:pt>
                <c:pt idx="12">
                  <c:v>6.6</c:v>
                </c:pt>
                <c:pt idx="13">
                  <c:v>7.3</c:v>
                </c:pt>
                <c:pt idx="14">
                  <c:v>6.9</c:v>
                </c:pt>
                <c:pt idx="15">
                  <c:v>7.8</c:v>
                </c:pt>
                <c:pt idx="16">
                  <c:v>7.9</c:v>
                </c:pt>
                <c:pt idx="17">
                  <c:v>9</c:v>
                </c:pt>
                <c:pt idx="18">
                  <c:v>9.8000000000000007</c:v>
                </c:pt>
              </c:numCache>
            </c:numRef>
          </c:val>
          <c:smooth val="0"/>
          <c:extLst>
            <c:ext xmlns:c16="http://schemas.microsoft.com/office/drawing/2014/chart" uri="{C3380CC4-5D6E-409C-BE32-E72D297353CC}">
              <c16:uniqueId val="{00000004-9B4E-4F07-8156-4ED79B92324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Rate per 100,000 Population</a:t>
                </a:r>
              </a:p>
            </c:rich>
          </c:tx>
          <c:layout>
            <c:manualLayout>
              <c:xMode val="edge"/>
              <c:yMode val="edge"/>
              <c:x val="7.3005978419364249E-3"/>
              <c:y val="0.13596332979301864"/>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59477981918927E-2"/>
          <c:y val="0.11030621172353455"/>
          <c:w val="0.89952682997958588"/>
          <c:h val="0.71246369203849513"/>
        </c:manualLayout>
      </c:layout>
      <c:lineChart>
        <c:grouping val="standard"/>
        <c:varyColors val="0"/>
        <c:ser>
          <c:idx val="0"/>
          <c:order val="0"/>
          <c:tx>
            <c:strRef>
              <c:f>Sheet1!$C$1</c:f>
              <c:strCache>
                <c:ptCount val="1"/>
                <c:pt idx="0">
                  <c:v>Hispanic</c:v>
                </c:pt>
              </c:strCache>
            </c:strRef>
          </c:tx>
          <c:spPr>
            <a:ln>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3.5</c:v>
                </c:pt>
                <c:pt idx="1">
                  <c:v>2.7</c:v>
                </c:pt>
                <c:pt idx="2">
                  <c:v>2.6</c:v>
                </c:pt>
                <c:pt idx="3">
                  <c:v>3.2</c:v>
                </c:pt>
                <c:pt idx="4">
                  <c:v>3.2</c:v>
                </c:pt>
                <c:pt idx="5">
                  <c:v>2.9</c:v>
                </c:pt>
                <c:pt idx="6">
                  <c:v>3</c:v>
                </c:pt>
                <c:pt idx="7">
                  <c:v>3.3</c:v>
                </c:pt>
                <c:pt idx="8">
                  <c:v>3.2</c:v>
                </c:pt>
                <c:pt idx="9">
                  <c:v>3.4</c:v>
                </c:pt>
                <c:pt idx="10">
                  <c:v>3.2</c:v>
                </c:pt>
                <c:pt idx="11">
                  <c:v>2.9</c:v>
                </c:pt>
                <c:pt idx="12">
                  <c:v>3.3</c:v>
                </c:pt>
                <c:pt idx="13">
                  <c:v>3.5</c:v>
                </c:pt>
                <c:pt idx="14">
                  <c:v>3.8</c:v>
                </c:pt>
                <c:pt idx="15">
                  <c:v>4</c:v>
                </c:pt>
                <c:pt idx="16">
                  <c:v>4.5999999999999996</c:v>
                </c:pt>
                <c:pt idx="17">
                  <c:v>6.1</c:v>
                </c:pt>
                <c:pt idx="18">
                  <c:v>6.8</c:v>
                </c:pt>
              </c:numCache>
            </c:numRef>
          </c:val>
          <c:smooth val="0"/>
          <c:extLst>
            <c:ext xmlns:c16="http://schemas.microsoft.com/office/drawing/2014/chart" uri="{C3380CC4-5D6E-409C-BE32-E72D297353CC}">
              <c16:uniqueId val="{00000000-45F5-4369-8A5F-6D9AF91BCB64}"/>
            </c:ext>
          </c:extLst>
        </c:ser>
        <c:ser>
          <c:idx val="3"/>
          <c:order val="1"/>
          <c:tx>
            <c:strRef>
              <c:f>Sheet1!$B$1</c:f>
              <c:strCache>
                <c:ptCount val="1"/>
                <c:pt idx="0">
                  <c:v>Non-Hispanic White</c:v>
                </c:pt>
              </c:strCache>
            </c:strRef>
          </c:tx>
          <c:spPr>
            <a:ln w="25400">
              <a:solidFill>
                <a:srgbClr val="0072C6"/>
              </a:solidFill>
            </a:ln>
          </c:spPr>
          <c:marker>
            <c:symbol val="x"/>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2.8</c:v>
                </c:pt>
                <c:pt idx="1">
                  <c:v>3.1</c:v>
                </c:pt>
                <c:pt idx="2">
                  <c:v>3.7</c:v>
                </c:pt>
                <c:pt idx="3">
                  <c:v>4.7</c:v>
                </c:pt>
                <c:pt idx="4">
                  <c:v>5.2</c:v>
                </c:pt>
                <c:pt idx="5">
                  <c:v>5.7</c:v>
                </c:pt>
                <c:pt idx="6">
                  <c:v>6.2</c:v>
                </c:pt>
                <c:pt idx="7">
                  <c:v>7.3</c:v>
                </c:pt>
                <c:pt idx="8">
                  <c:v>7.8</c:v>
                </c:pt>
                <c:pt idx="9">
                  <c:v>8.1999999999999993</c:v>
                </c:pt>
                <c:pt idx="10">
                  <c:v>8.6</c:v>
                </c:pt>
                <c:pt idx="11">
                  <c:v>9.1</c:v>
                </c:pt>
                <c:pt idx="12">
                  <c:v>9.6999999999999993</c:v>
                </c:pt>
                <c:pt idx="13">
                  <c:v>9.8000000000000007</c:v>
                </c:pt>
                <c:pt idx="14">
                  <c:v>10.5</c:v>
                </c:pt>
                <c:pt idx="15">
                  <c:v>12</c:v>
                </c:pt>
                <c:pt idx="16">
                  <c:v>13.9</c:v>
                </c:pt>
                <c:pt idx="17">
                  <c:v>17.5</c:v>
                </c:pt>
                <c:pt idx="18">
                  <c:v>19.399999999999999</c:v>
                </c:pt>
              </c:numCache>
            </c:numRef>
          </c:val>
          <c:smooth val="0"/>
          <c:extLst>
            <c:ext xmlns:c16="http://schemas.microsoft.com/office/drawing/2014/chart" uri="{C3380CC4-5D6E-409C-BE32-E72D297353CC}">
              <c16:uniqueId val="{00000001-45F5-4369-8A5F-6D9AF91BCB6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3.0271216097987751E-3"/>
              <c:y val="0.1754686914135733"/>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66819772528434"/>
          <c:y val="0.11030621172353455"/>
          <c:w val="0.87994726353650243"/>
          <c:h val="0.74851092202184399"/>
        </c:manualLayout>
      </c:layout>
      <c:lineChart>
        <c:grouping val="standard"/>
        <c:varyColors val="0"/>
        <c:ser>
          <c:idx val="3"/>
          <c:order val="0"/>
          <c:tx>
            <c:strRef>
              <c:f>Sheet1!$B$1</c:f>
              <c:strCache>
                <c:ptCount val="1"/>
                <c:pt idx="0">
                  <c:v>15-24 </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1.6</c:v>
                </c:pt>
                <c:pt idx="1">
                  <c:v>1.9</c:v>
                </c:pt>
                <c:pt idx="2">
                  <c:v>2.2999999999999998</c:v>
                </c:pt>
                <c:pt idx="3">
                  <c:v>2.9</c:v>
                </c:pt>
                <c:pt idx="4">
                  <c:v>3.4</c:v>
                </c:pt>
                <c:pt idx="5">
                  <c:v>3.8</c:v>
                </c:pt>
                <c:pt idx="6">
                  <c:v>4</c:v>
                </c:pt>
                <c:pt idx="7">
                  <c:v>4.9000000000000004</c:v>
                </c:pt>
                <c:pt idx="8">
                  <c:v>5</c:v>
                </c:pt>
                <c:pt idx="9">
                  <c:v>5.3</c:v>
                </c:pt>
                <c:pt idx="10">
                  <c:v>5.0999999999999996</c:v>
                </c:pt>
                <c:pt idx="11">
                  <c:v>5.5</c:v>
                </c:pt>
                <c:pt idx="12">
                  <c:v>5.8</c:v>
                </c:pt>
                <c:pt idx="13">
                  <c:v>5.3</c:v>
                </c:pt>
                <c:pt idx="14">
                  <c:v>5.7</c:v>
                </c:pt>
                <c:pt idx="15">
                  <c:v>6.2</c:v>
                </c:pt>
                <c:pt idx="16">
                  <c:v>7</c:v>
                </c:pt>
                <c:pt idx="17">
                  <c:v>9.3000000000000007</c:v>
                </c:pt>
                <c:pt idx="18">
                  <c:v>9.5</c:v>
                </c:pt>
              </c:numCache>
            </c:numRef>
          </c:val>
          <c:smooth val="0"/>
          <c:extLst>
            <c:ext xmlns:c16="http://schemas.microsoft.com/office/drawing/2014/chart" uri="{C3380CC4-5D6E-409C-BE32-E72D297353CC}">
              <c16:uniqueId val="{00000000-4EF9-4604-9284-020EB8EDE731}"/>
            </c:ext>
          </c:extLst>
        </c:ser>
        <c:ser>
          <c:idx val="0"/>
          <c:order val="1"/>
          <c:tx>
            <c:strRef>
              <c:f>Sheet1!$C$1</c:f>
              <c:strCache>
                <c:ptCount val="1"/>
                <c:pt idx="0">
                  <c:v>25-34</c:v>
                </c:pt>
              </c:strCache>
            </c:strRef>
          </c:tx>
          <c:spPr>
            <a:ln>
              <a:solidFill>
                <a:srgbClr val="0072C6"/>
              </a:solidFill>
            </a:ln>
          </c:spPr>
          <c:marker>
            <c:symbol val="square"/>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4.0999999999999996</c:v>
                </c:pt>
                <c:pt idx="1">
                  <c:v>4.0999999999999996</c:v>
                </c:pt>
                <c:pt idx="2">
                  <c:v>4.4000000000000004</c:v>
                </c:pt>
                <c:pt idx="3">
                  <c:v>5.6</c:v>
                </c:pt>
                <c:pt idx="4">
                  <c:v>6.2</c:v>
                </c:pt>
                <c:pt idx="5">
                  <c:v>6.6</c:v>
                </c:pt>
                <c:pt idx="6">
                  <c:v>7.4</c:v>
                </c:pt>
                <c:pt idx="7">
                  <c:v>9</c:v>
                </c:pt>
                <c:pt idx="8">
                  <c:v>9.6</c:v>
                </c:pt>
                <c:pt idx="9">
                  <c:v>10</c:v>
                </c:pt>
                <c:pt idx="10">
                  <c:v>10.7</c:v>
                </c:pt>
                <c:pt idx="11">
                  <c:v>11.4</c:v>
                </c:pt>
                <c:pt idx="12">
                  <c:v>12.6</c:v>
                </c:pt>
                <c:pt idx="13">
                  <c:v>12.8</c:v>
                </c:pt>
                <c:pt idx="14">
                  <c:v>13.8</c:v>
                </c:pt>
                <c:pt idx="15">
                  <c:v>16.2</c:v>
                </c:pt>
                <c:pt idx="16">
                  <c:v>19.399999999999999</c:v>
                </c:pt>
                <c:pt idx="17">
                  <c:v>25.9</c:v>
                </c:pt>
                <c:pt idx="18">
                  <c:v>29.1</c:v>
                </c:pt>
              </c:numCache>
            </c:numRef>
          </c:val>
          <c:smooth val="0"/>
          <c:extLst>
            <c:ext xmlns:c16="http://schemas.microsoft.com/office/drawing/2014/chart" uri="{C3380CC4-5D6E-409C-BE32-E72D297353CC}">
              <c16:uniqueId val="{00000001-4EF9-4604-9284-020EB8EDE731}"/>
            </c:ext>
          </c:extLst>
        </c:ser>
        <c:ser>
          <c:idx val="1"/>
          <c:order val="2"/>
          <c:tx>
            <c:strRef>
              <c:f>Sheet1!$D$1</c:f>
              <c:strCache>
                <c:ptCount val="1"/>
                <c:pt idx="0">
                  <c:v>35-44 </c:v>
                </c:pt>
              </c:strCache>
            </c:strRef>
          </c:tx>
          <c:spPr>
            <a:ln>
              <a:solidFill>
                <a:srgbClr val="AABA0A"/>
              </a:solidFill>
            </a:ln>
          </c:spPr>
          <c:marker>
            <c:symbol val="triangle"/>
            <c:size val="8"/>
            <c:spPr>
              <a:solidFill>
                <a:srgbClr val="AABA0A"/>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7.2</c:v>
                </c:pt>
                <c:pt idx="1">
                  <c:v>7.3</c:v>
                </c:pt>
                <c:pt idx="2">
                  <c:v>7.8</c:v>
                </c:pt>
                <c:pt idx="3">
                  <c:v>9.5</c:v>
                </c:pt>
                <c:pt idx="4">
                  <c:v>9.6</c:v>
                </c:pt>
                <c:pt idx="5">
                  <c:v>9.6999999999999993</c:v>
                </c:pt>
                <c:pt idx="6">
                  <c:v>9.6</c:v>
                </c:pt>
                <c:pt idx="7">
                  <c:v>10.8</c:v>
                </c:pt>
                <c:pt idx="8">
                  <c:v>11</c:v>
                </c:pt>
                <c:pt idx="9">
                  <c:v>11.2</c:v>
                </c:pt>
                <c:pt idx="10">
                  <c:v>11.3</c:v>
                </c:pt>
                <c:pt idx="11">
                  <c:v>11.6</c:v>
                </c:pt>
                <c:pt idx="12">
                  <c:v>12.4</c:v>
                </c:pt>
                <c:pt idx="13">
                  <c:v>12.6</c:v>
                </c:pt>
                <c:pt idx="14">
                  <c:v>13.3</c:v>
                </c:pt>
                <c:pt idx="15">
                  <c:v>15.6</c:v>
                </c:pt>
                <c:pt idx="16">
                  <c:v>18.399999999999999</c:v>
                </c:pt>
                <c:pt idx="17">
                  <c:v>24.1</c:v>
                </c:pt>
                <c:pt idx="18">
                  <c:v>27.3</c:v>
                </c:pt>
              </c:numCache>
            </c:numRef>
          </c:val>
          <c:smooth val="0"/>
          <c:extLst>
            <c:ext xmlns:c16="http://schemas.microsoft.com/office/drawing/2014/chart" uri="{C3380CC4-5D6E-409C-BE32-E72D297353CC}">
              <c16:uniqueId val="{00000002-4EF9-4604-9284-020EB8EDE731}"/>
            </c:ext>
          </c:extLst>
        </c:ser>
        <c:ser>
          <c:idx val="2"/>
          <c:order val="3"/>
          <c:tx>
            <c:strRef>
              <c:f>Sheet1!$E$1</c:f>
              <c:strCache>
                <c:ptCount val="1"/>
                <c:pt idx="0">
                  <c:v>45-54 </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5.4</c:v>
                </c:pt>
                <c:pt idx="1">
                  <c:v>5.8</c:v>
                </c:pt>
                <c:pt idx="2">
                  <c:v>6.6</c:v>
                </c:pt>
                <c:pt idx="3">
                  <c:v>8.4</c:v>
                </c:pt>
                <c:pt idx="4">
                  <c:v>9.1999999999999993</c:v>
                </c:pt>
                <c:pt idx="5">
                  <c:v>9.6</c:v>
                </c:pt>
                <c:pt idx="6">
                  <c:v>10.7</c:v>
                </c:pt>
                <c:pt idx="7">
                  <c:v>12.2</c:v>
                </c:pt>
                <c:pt idx="8">
                  <c:v>12.5</c:v>
                </c:pt>
                <c:pt idx="9">
                  <c:v>13.2</c:v>
                </c:pt>
                <c:pt idx="10">
                  <c:v>13.4</c:v>
                </c:pt>
                <c:pt idx="11">
                  <c:v>13.2</c:v>
                </c:pt>
                <c:pt idx="12">
                  <c:v>14</c:v>
                </c:pt>
                <c:pt idx="13">
                  <c:v>14.2</c:v>
                </c:pt>
                <c:pt idx="14">
                  <c:v>14.8</c:v>
                </c:pt>
                <c:pt idx="15">
                  <c:v>16.100000000000001</c:v>
                </c:pt>
                <c:pt idx="16">
                  <c:v>17.600000000000001</c:v>
                </c:pt>
                <c:pt idx="17">
                  <c:v>21.2</c:v>
                </c:pt>
                <c:pt idx="18">
                  <c:v>24.1</c:v>
                </c:pt>
              </c:numCache>
            </c:numRef>
          </c:val>
          <c:smooth val="0"/>
          <c:extLst>
            <c:ext xmlns:c16="http://schemas.microsoft.com/office/drawing/2014/chart" uri="{C3380CC4-5D6E-409C-BE32-E72D297353CC}">
              <c16:uniqueId val="{00000003-4EF9-4604-9284-020EB8EDE731}"/>
            </c:ext>
          </c:extLst>
        </c:ser>
        <c:ser>
          <c:idx val="4"/>
          <c:order val="4"/>
          <c:tx>
            <c:strRef>
              <c:f>Sheet1!$F$1</c:f>
              <c:strCache>
                <c:ptCount val="1"/>
                <c:pt idx="0">
                  <c:v>55-64 </c:v>
                </c:pt>
              </c:strCache>
            </c:strRef>
          </c:tx>
          <c:spPr>
            <a:ln>
              <a:solidFill>
                <a:srgbClr val="70AD47">
                  <a:lumMod val="75000"/>
                </a:srgbClr>
              </a:solidFill>
            </a:ln>
          </c:spPr>
          <c:marker>
            <c:spPr>
              <a:ln>
                <a:solidFill>
                  <a:srgbClr val="70AD47">
                    <a:lumMod val="75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1.5</c:v>
                </c:pt>
                <c:pt idx="1">
                  <c:v>1.6</c:v>
                </c:pt>
                <c:pt idx="2">
                  <c:v>2</c:v>
                </c:pt>
                <c:pt idx="3">
                  <c:v>2.4</c:v>
                </c:pt>
                <c:pt idx="4">
                  <c:v>2.9</c:v>
                </c:pt>
                <c:pt idx="5">
                  <c:v>3.4</c:v>
                </c:pt>
                <c:pt idx="6">
                  <c:v>3.9</c:v>
                </c:pt>
                <c:pt idx="7">
                  <c:v>4.8</c:v>
                </c:pt>
                <c:pt idx="8">
                  <c:v>5.6</c:v>
                </c:pt>
                <c:pt idx="9">
                  <c:v>6.2</c:v>
                </c:pt>
                <c:pt idx="10">
                  <c:v>7</c:v>
                </c:pt>
                <c:pt idx="11">
                  <c:v>7.4</c:v>
                </c:pt>
                <c:pt idx="12">
                  <c:v>7.8</c:v>
                </c:pt>
                <c:pt idx="13">
                  <c:v>8.3000000000000007</c:v>
                </c:pt>
                <c:pt idx="14">
                  <c:v>9.9</c:v>
                </c:pt>
                <c:pt idx="15">
                  <c:v>11.1</c:v>
                </c:pt>
                <c:pt idx="16">
                  <c:v>12.4</c:v>
                </c:pt>
                <c:pt idx="17">
                  <c:v>15.2</c:v>
                </c:pt>
                <c:pt idx="18">
                  <c:v>17</c:v>
                </c:pt>
              </c:numCache>
            </c:numRef>
          </c:val>
          <c:smooth val="0"/>
          <c:extLst>
            <c:ext xmlns:c16="http://schemas.microsoft.com/office/drawing/2014/chart" uri="{C3380CC4-5D6E-409C-BE32-E72D297353CC}">
              <c16:uniqueId val="{00000004-4EF9-4604-9284-020EB8EDE731}"/>
            </c:ext>
          </c:extLst>
        </c:ser>
        <c:ser>
          <c:idx val="5"/>
          <c:order val="5"/>
          <c:tx>
            <c:strRef>
              <c:f>Sheet1!$G$1</c:f>
              <c:strCache>
                <c:ptCount val="1"/>
                <c:pt idx="0">
                  <c:v>65-74 </c:v>
                </c:pt>
              </c:strCache>
            </c:strRef>
          </c:tx>
          <c:spPr>
            <a:ln>
              <a:solidFill>
                <a:srgbClr val="ED7D31"/>
              </a:solidFill>
            </a:ln>
          </c:spPr>
          <c:marker>
            <c:symbol val="x"/>
            <c:size val="7"/>
            <c:spPr>
              <a:noFill/>
              <a:ln>
                <a:solidFill>
                  <a:srgbClr val="ED7D31"/>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Sheet1!$G$2:$G$20</c:f>
              <c:numCache>
                <c:formatCode>General</c:formatCode>
                <c:ptCount val="19"/>
                <c:pt idx="0">
                  <c:v>0.5</c:v>
                </c:pt>
                <c:pt idx="1">
                  <c:v>0.5</c:v>
                </c:pt>
                <c:pt idx="2">
                  <c:v>0.5</c:v>
                </c:pt>
                <c:pt idx="3">
                  <c:v>0.8</c:v>
                </c:pt>
                <c:pt idx="4">
                  <c:v>0.9</c:v>
                </c:pt>
                <c:pt idx="5">
                  <c:v>1</c:v>
                </c:pt>
                <c:pt idx="6">
                  <c:v>1.2</c:v>
                </c:pt>
                <c:pt idx="7">
                  <c:v>1.2</c:v>
                </c:pt>
                <c:pt idx="8">
                  <c:v>1.4</c:v>
                </c:pt>
                <c:pt idx="9">
                  <c:v>1.7</c:v>
                </c:pt>
                <c:pt idx="10">
                  <c:v>1.9</c:v>
                </c:pt>
                <c:pt idx="11">
                  <c:v>1.7</c:v>
                </c:pt>
                <c:pt idx="12">
                  <c:v>2.1</c:v>
                </c:pt>
                <c:pt idx="13">
                  <c:v>2.2999999999999998</c:v>
                </c:pt>
                <c:pt idx="14">
                  <c:v>2.7</c:v>
                </c:pt>
                <c:pt idx="15">
                  <c:v>3.3</c:v>
                </c:pt>
                <c:pt idx="16">
                  <c:v>3.5</c:v>
                </c:pt>
                <c:pt idx="17">
                  <c:v>4.2</c:v>
                </c:pt>
                <c:pt idx="18">
                  <c:v>4.9000000000000004</c:v>
                </c:pt>
              </c:numCache>
            </c:numRef>
          </c:val>
          <c:smooth val="0"/>
          <c:extLst>
            <c:ext xmlns:c16="http://schemas.microsoft.com/office/drawing/2014/chart" uri="{C3380CC4-5D6E-409C-BE32-E72D297353CC}">
              <c16:uniqueId val="{00000005-4EF9-4604-9284-020EB8EDE731}"/>
            </c:ext>
          </c:extLst>
        </c:ser>
        <c:ser>
          <c:idx val="6"/>
          <c:order val="6"/>
          <c:tx>
            <c:strRef>
              <c:f>Sheet1!$H$1</c:f>
              <c:strCache>
                <c:ptCount val="1"/>
                <c:pt idx="0">
                  <c:v>75-84 </c:v>
                </c:pt>
              </c:strCache>
            </c:strRef>
          </c:tx>
          <c:spPr>
            <a:ln>
              <a:solidFill>
                <a:sysClr val="window" lastClr="FFFFFF">
                  <a:lumMod val="50000"/>
                </a:sysClr>
              </a:solidFill>
            </a:ln>
          </c:spPr>
          <c:marker>
            <c:symbol val="plus"/>
            <c:size val="7"/>
            <c:spPr>
              <a:noFill/>
              <a:ln>
                <a:solidFill>
                  <a:sysClr val="window" lastClr="FFFFFF">
                    <a:lumMod val="50000"/>
                  </a:sys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Sheet1!$H$2:$H$20</c:f>
              <c:numCache>
                <c:formatCode>General</c:formatCode>
                <c:ptCount val="19"/>
                <c:pt idx="0">
                  <c:v>0.4</c:v>
                </c:pt>
                <c:pt idx="1">
                  <c:v>0.3</c:v>
                </c:pt>
                <c:pt idx="2">
                  <c:v>0.4</c:v>
                </c:pt>
                <c:pt idx="3">
                  <c:v>0.5</c:v>
                </c:pt>
                <c:pt idx="4">
                  <c:v>0.5</c:v>
                </c:pt>
                <c:pt idx="5">
                  <c:v>0.6</c:v>
                </c:pt>
                <c:pt idx="6">
                  <c:v>0.7</c:v>
                </c:pt>
                <c:pt idx="7">
                  <c:v>0.8</c:v>
                </c:pt>
                <c:pt idx="8">
                  <c:v>0.7</c:v>
                </c:pt>
                <c:pt idx="9">
                  <c:v>0.7</c:v>
                </c:pt>
                <c:pt idx="10">
                  <c:v>0.9</c:v>
                </c:pt>
                <c:pt idx="11">
                  <c:v>0.8</c:v>
                </c:pt>
                <c:pt idx="12">
                  <c:v>0.8</c:v>
                </c:pt>
                <c:pt idx="13">
                  <c:v>1</c:v>
                </c:pt>
                <c:pt idx="14">
                  <c:v>0.9</c:v>
                </c:pt>
                <c:pt idx="15">
                  <c:v>1</c:v>
                </c:pt>
                <c:pt idx="16">
                  <c:v>1.2</c:v>
                </c:pt>
                <c:pt idx="17">
                  <c:v>1.2</c:v>
                </c:pt>
                <c:pt idx="18">
                  <c:v>1.4</c:v>
                </c:pt>
              </c:numCache>
            </c:numRef>
          </c:val>
          <c:smooth val="0"/>
          <c:extLst>
            <c:ext xmlns:c16="http://schemas.microsoft.com/office/drawing/2014/chart" uri="{C3380CC4-5D6E-409C-BE32-E72D297353CC}">
              <c16:uniqueId val="{00000006-4EF9-4604-9284-020EB8EDE731}"/>
            </c:ext>
          </c:extLst>
        </c:ser>
        <c:ser>
          <c:idx val="7"/>
          <c:order val="7"/>
          <c:tx>
            <c:strRef>
              <c:f>Sheet1!$I$1</c:f>
              <c:strCache>
                <c:ptCount val="1"/>
                <c:pt idx="0">
                  <c:v>85+</c:v>
                </c:pt>
              </c:strCache>
            </c:strRef>
          </c:tx>
          <c:spPr>
            <a:ln>
              <a:solidFill>
                <a:srgbClr val="ED7D31">
                  <a:lumMod val="60000"/>
                  <a:lumOff val="40000"/>
                </a:srgbClr>
              </a:solidFill>
            </a:ln>
          </c:spPr>
          <c:marker>
            <c:symbol val="dash"/>
            <c:size val="7"/>
            <c:spPr>
              <a:noFill/>
              <a:ln>
                <a:solidFill>
                  <a:srgbClr val="ED7D31">
                    <a:lumMod val="50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Sheet1!$I$2:$I$20</c:f>
              <c:numCache>
                <c:formatCode>General</c:formatCode>
                <c:ptCount val="19"/>
                <c:pt idx="2">
                  <c:v>0.5</c:v>
                </c:pt>
                <c:pt idx="3">
                  <c:v>0.8</c:v>
                </c:pt>
                <c:pt idx="4">
                  <c:v>0.7</c:v>
                </c:pt>
                <c:pt idx="5">
                  <c:v>0.6</c:v>
                </c:pt>
                <c:pt idx="6">
                  <c:v>1</c:v>
                </c:pt>
                <c:pt idx="7">
                  <c:v>0.8</c:v>
                </c:pt>
                <c:pt idx="8">
                  <c:v>1.1000000000000001</c:v>
                </c:pt>
                <c:pt idx="9">
                  <c:v>0.8</c:v>
                </c:pt>
                <c:pt idx="10">
                  <c:v>0.8</c:v>
                </c:pt>
                <c:pt idx="11">
                  <c:v>1.3</c:v>
                </c:pt>
                <c:pt idx="12">
                  <c:v>0.9</c:v>
                </c:pt>
                <c:pt idx="13">
                  <c:v>0.9</c:v>
                </c:pt>
                <c:pt idx="14">
                  <c:v>1</c:v>
                </c:pt>
                <c:pt idx="15">
                  <c:v>1.1000000000000001</c:v>
                </c:pt>
                <c:pt idx="16">
                  <c:v>0.9</c:v>
                </c:pt>
                <c:pt idx="17">
                  <c:v>0.9</c:v>
                </c:pt>
                <c:pt idx="18">
                  <c:v>1.2</c:v>
                </c:pt>
              </c:numCache>
            </c:numRef>
          </c:val>
          <c:smooth val="0"/>
          <c:extLst>
            <c:ext xmlns:c16="http://schemas.microsoft.com/office/drawing/2014/chart" uri="{C3380CC4-5D6E-409C-BE32-E72D297353CC}">
              <c16:uniqueId val="{00000007-4EF9-4604-9284-020EB8EDE73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340000"/>
          <a:lstStyle/>
          <a:p>
            <a:pPr>
              <a:defRPr/>
            </a:pPr>
            <a:endParaRPr lang="en-US"/>
          </a:p>
        </c:txPr>
        <c:crossAx val="158010752"/>
        <c:crosses val="autoZero"/>
        <c:auto val="1"/>
        <c:lblAlgn val="ctr"/>
        <c:lblOffset val="100"/>
        <c:noMultiLvlLbl val="0"/>
      </c:catAx>
      <c:valAx>
        <c:axId val="158010752"/>
        <c:scaling>
          <c:orientation val="minMax"/>
          <c:max val="40"/>
          <c:min val="0"/>
        </c:scaling>
        <c:delete val="0"/>
        <c:axPos val="l"/>
        <c:majorGridlines/>
        <c:title>
          <c:tx>
            <c:rich>
              <a:bodyPr rot="-5400000" vert="horz"/>
              <a:lstStyle/>
              <a:p>
                <a:pPr>
                  <a:defRPr/>
                </a:pPr>
                <a:r>
                  <a:rPr lang="en-US"/>
                  <a:t>Rate per 100,000 Population</a:t>
                </a:r>
              </a:p>
            </c:rich>
          </c:tx>
          <c:layout>
            <c:manualLayout>
              <c:xMode val="edge"/>
              <c:yMode val="edge"/>
              <c:x val="4.9857830271216094E-3"/>
              <c:y val="0.18826940987215307"/>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259477981918927E-2"/>
          <c:y val="0.11030621172353455"/>
          <c:w val="0.89664224263633707"/>
          <c:h val="0.7545272465941756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8"/>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1</c:v>
                </c:pt>
                <c:pt idx="1">
                  <c:v>1</c:v>
                </c:pt>
                <c:pt idx="2">
                  <c:v>1.2</c:v>
                </c:pt>
                <c:pt idx="3">
                  <c:v>1.5</c:v>
                </c:pt>
                <c:pt idx="4">
                  <c:v>1.7</c:v>
                </c:pt>
                <c:pt idx="5">
                  <c:v>1.8</c:v>
                </c:pt>
                <c:pt idx="6">
                  <c:v>1.9</c:v>
                </c:pt>
                <c:pt idx="7">
                  <c:v>2.2999999999999998</c:v>
                </c:pt>
                <c:pt idx="8">
                  <c:v>2.7</c:v>
                </c:pt>
                <c:pt idx="9">
                  <c:v>3</c:v>
                </c:pt>
                <c:pt idx="10">
                  <c:v>3.1</c:v>
                </c:pt>
                <c:pt idx="11">
                  <c:v>3.5</c:v>
                </c:pt>
                <c:pt idx="12">
                  <c:v>3.7</c:v>
                </c:pt>
                <c:pt idx="13">
                  <c:v>3.5</c:v>
                </c:pt>
                <c:pt idx="14">
                  <c:v>3.5</c:v>
                </c:pt>
                <c:pt idx="15">
                  <c:v>3.8</c:v>
                </c:pt>
                <c:pt idx="16">
                  <c:v>3.9</c:v>
                </c:pt>
                <c:pt idx="17">
                  <c:v>4.4000000000000004</c:v>
                </c:pt>
                <c:pt idx="18">
                  <c:v>4.4000000000000004</c:v>
                </c:pt>
              </c:numCache>
            </c:numRef>
          </c:val>
          <c:smooth val="0"/>
          <c:extLst>
            <c:ext xmlns:c16="http://schemas.microsoft.com/office/drawing/2014/chart" uri="{C3380CC4-5D6E-409C-BE32-E72D297353CC}">
              <c16:uniqueId val="{00000000-B9C9-4B3C-A32F-5F2D229572F9}"/>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1.1000000000000001</c:v>
                </c:pt>
                <c:pt idx="1">
                  <c:v>1.1000000000000001</c:v>
                </c:pt>
                <c:pt idx="2">
                  <c:v>1.4</c:v>
                </c:pt>
                <c:pt idx="3">
                  <c:v>1.7</c:v>
                </c:pt>
                <c:pt idx="4">
                  <c:v>1.9</c:v>
                </c:pt>
                <c:pt idx="5">
                  <c:v>2</c:v>
                </c:pt>
                <c:pt idx="6">
                  <c:v>2.2000000000000002</c:v>
                </c:pt>
                <c:pt idx="7">
                  <c:v>2.7</c:v>
                </c:pt>
                <c:pt idx="8">
                  <c:v>3.1</c:v>
                </c:pt>
                <c:pt idx="9">
                  <c:v>3.5</c:v>
                </c:pt>
                <c:pt idx="10">
                  <c:v>3.6</c:v>
                </c:pt>
                <c:pt idx="11">
                  <c:v>4.0999999999999996</c:v>
                </c:pt>
                <c:pt idx="12">
                  <c:v>4.4000000000000004</c:v>
                </c:pt>
                <c:pt idx="13">
                  <c:v>4.0999999999999996</c:v>
                </c:pt>
                <c:pt idx="14">
                  <c:v>4.0999999999999996</c:v>
                </c:pt>
                <c:pt idx="15">
                  <c:v>4.4000000000000004</c:v>
                </c:pt>
                <c:pt idx="16">
                  <c:v>4.5</c:v>
                </c:pt>
                <c:pt idx="17">
                  <c:v>5.0999999999999996</c:v>
                </c:pt>
                <c:pt idx="18">
                  <c:v>5.0999999999999996</c:v>
                </c:pt>
              </c:numCache>
            </c:numRef>
          </c:val>
          <c:smooth val="0"/>
          <c:extLst>
            <c:ext xmlns:c16="http://schemas.microsoft.com/office/drawing/2014/chart" uri="{C3380CC4-5D6E-409C-BE32-E72D297353CC}">
              <c16:uniqueId val="{00000001-B9C9-4B3C-A32F-5F2D229572F9}"/>
            </c:ext>
          </c:extLst>
        </c:ser>
        <c:ser>
          <c:idx val="1"/>
          <c:order val="2"/>
          <c:tx>
            <c:strRef>
              <c:f>Sheet1!$D$1</c:f>
              <c:strCache>
                <c:ptCount val="1"/>
                <c:pt idx="0">
                  <c:v>Black</c:v>
                </c:pt>
              </c:strCache>
            </c:strRef>
          </c:tx>
          <c:spPr>
            <a:ln>
              <a:solidFill>
                <a:srgbClr val="AABA0A"/>
              </a:solidFill>
            </a:ln>
          </c:spPr>
          <c:marker>
            <c:symbol val="triangle"/>
            <c:size val="8"/>
            <c:spPr>
              <a:solidFill>
                <a:srgbClr val="AABA0A"/>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0.6</c:v>
                </c:pt>
                <c:pt idx="1">
                  <c:v>0.6</c:v>
                </c:pt>
                <c:pt idx="2">
                  <c:v>0.6</c:v>
                </c:pt>
                <c:pt idx="3">
                  <c:v>0.8</c:v>
                </c:pt>
                <c:pt idx="4">
                  <c:v>0.7</c:v>
                </c:pt>
                <c:pt idx="5">
                  <c:v>0.8</c:v>
                </c:pt>
                <c:pt idx="6">
                  <c:v>0.9</c:v>
                </c:pt>
                <c:pt idx="7">
                  <c:v>1</c:v>
                </c:pt>
                <c:pt idx="8">
                  <c:v>1.1000000000000001</c:v>
                </c:pt>
                <c:pt idx="9">
                  <c:v>1.2</c:v>
                </c:pt>
                <c:pt idx="10">
                  <c:v>1.3</c:v>
                </c:pt>
                <c:pt idx="11">
                  <c:v>1.4</c:v>
                </c:pt>
                <c:pt idx="12">
                  <c:v>1.4</c:v>
                </c:pt>
                <c:pt idx="13">
                  <c:v>1.5</c:v>
                </c:pt>
                <c:pt idx="14">
                  <c:v>1.6</c:v>
                </c:pt>
                <c:pt idx="15">
                  <c:v>1.9</c:v>
                </c:pt>
                <c:pt idx="16">
                  <c:v>2.1</c:v>
                </c:pt>
                <c:pt idx="17">
                  <c:v>2.6</c:v>
                </c:pt>
                <c:pt idx="18">
                  <c:v>2.8</c:v>
                </c:pt>
              </c:numCache>
            </c:numRef>
          </c:val>
          <c:smooth val="0"/>
          <c:extLst>
            <c:ext xmlns:c16="http://schemas.microsoft.com/office/drawing/2014/chart" uri="{C3380CC4-5D6E-409C-BE32-E72D297353CC}">
              <c16:uniqueId val="{00000002-B9C9-4B3C-A32F-5F2D229572F9}"/>
            </c:ext>
          </c:extLst>
        </c:ser>
        <c:ser>
          <c:idx val="2"/>
          <c:order val="3"/>
          <c:tx>
            <c:strRef>
              <c:f>Sheet1!$E$1</c:f>
              <c:strCache>
                <c:ptCount val="1"/>
                <c:pt idx="0">
                  <c:v>API</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1">
                  <c:v>0.2</c:v>
                </c:pt>
                <c:pt idx="2">
                  <c:v>0.2</c:v>
                </c:pt>
                <c:pt idx="3">
                  <c:v>0.2</c:v>
                </c:pt>
                <c:pt idx="4">
                  <c:v>0.1</c:v>
                </c:pt>
                <c:pt idx="5">
                  <c:v>0.2</c:v>
                </c:pt>
                <c:pt idx="6">
                  <c:v>0.3</c:v>
                </c:pt>
                <c:pt idx="7">
                  <c:v>0.3</c:v>
                </c:pt>
                <c:pt idx="8">
                  <c:v>0.2</c:v>
                </c:pt>
                <c:pt idx="9">
                  <c:v>0.4</c:v>
                </c:pt>
                <c:pt idx="10">
                  <c:v>0.4</c:v>
                </c:pt>
                <c:pt idx="11">
                  <c:v>0.4</c:v>
                </c:pt>
                <c:pt idx="12">
                  <c:v>0.5</c:v>
                </c:pt>
                <c:pt idx="13">
                  <c:v>0.4</c:v>
                </c:pt>
                <c:pt idx="14">
                  <c:v>0.4</c:v>
                </c:pt>
                <c:pt idx="15">
                  <c:v>0.4</c:v>
                </c:pt>
                <c:pt idx="16">
                  <c:v>0.4</c:v>
                </c:pt>
                <c:pt idx="17">
                  <c:v>0.6</c:v>
                </c:pt>
                <c:pt idx="18">
                  <c:v>0.6</c:v>
                </c:pt>
              </c:numCache>
            </c:numRef>
          </c:val>
          <c:smooth val="0"/>
          <c:extLst>
            <c:ext xmlns:c16="http://schemas.microsoft.com/office/drawing/2014/chart" uri="{C3380CC4-5D6E-409C-BE32-E72D297353CC}">
              <c16:uniqueId val="{00000003-B9C9-4B3C-A32F-5F2D229572F9}"/>
            </c:ext>
          </c:extLst>
        </c:ser>
        <c:ser>
          <c:idx val="4"/>
          <c:order val="4"/>
          <c:tx>
            <c:strRef>
              <c:f>Sheet1!$F$1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0.8</c:v>
                </c:pt>
                <c:pt idx="1">
                  <c:v>0.9</c:v>
                </c:pt>
                <c:pt idx="2">
                  <c:v>1.2</c:v>
                </c:pt>
                <c:pt idx="3">
                  <c:v>1.5</c:v>
                </c:pt>
                <c:pt idx="4">
                  <c:v>1.6</c:v>
                </c:pt>
                <c:pt idx="5">
                  <c:v>1.9</c:v>
                </c:pt>
                <c:pt idx="6">
                  <c:v>2.1</c:v>
                </c:pt>
                <c:pt idx="7">
                  <c:v>2.2000000000000002</c:v>
                </c:pt>
                <c:pt idx="8">
                  <c:v>2.5</c:v>
                </c:pt>
                <c:pt idx="9">
                  <c:v>2.8</c:v>
                </c:pt>
                <c:pt idx="10">
                  <c:v>3.6</c:v>
                </c:pt>
                <c:pt idx="11">
                  <c:v>3.2</c:v>
                </c:pt>
                <c:pt idx="12">
                  <c:v>3.1</c:v>
                </c:pt>
                <c:pt idx="13">
                  <c:v>3.9</c:v>
                </c:pt>
                <c:pt idx="14">
                  <c:v>3.6</c:v>
                </c:pt>
                <c:pt idx="15">
                  <c:v>4.0999999999999996</c:v>
                </c:pt>
                <c:pt idx="16">
                  <c:v>3.8</c:v>
                </c:pt>
                <c:pt idx="17">
                  <c:v>3.5</c:v>
                </c:pt>
                <c:pt idx="18">
                  <c:v>3.6</c:v>
                </c:pt>
              </c:numCache>
            </c:numRef>
          </c:val>
          <c:smooth val="0"/>
          <c:extLst>
            <c:ext xmlns:c16="http://schemas.microsoft.com/office/drawing/2014/chart" uri="{C3380CC4-5D6E-409C-BE32-E72D297353CC}">
              <c16:uniqueId val="{00000004-B9C9-4B3C-A32F-5F2D229572F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8"/>
          <c:min val="0"/>
        </c:scaling>
        <c:delete val="0"/>
        <c:axPos val="l"/>
        <c:majorGridlines/>
        <c:title>
          <c:tx>
            <c:rich>
              <a:bodyPr rot="-5400000" vert="horz"/>
              <a:lstStyle/>
              <a:p>
                <a:pPr>
                  <a:defRPr/>
                </a:pPr>
                <a:r>
                  <a:rPr lang="en-US" dirty="0"/>
                  <a:t>Rate per 100,000 Population</a:t>
                </a:r>
              </a:p>
            </c:rich>
          </c:tx>
          <c:layout>
            <c:manualLayout>
              <c:xMode val="edge"/>
              <c:yMode val="edge"/>
              <c:x val="7.3005978419364249E-3"/>
              <c:y val="0.17049989287053405"/>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15492855059784"/>
          <c:y val="0.11030621172353455"/>
          <c:w val="0.89082956644308353"/>
          <c:h val="0.72542687372411774"/>
        </c:manualLayout>
      </c:layout>
      <c:lineChart>
        <c:grouping val="standard"/>
        <c:varyColors val="0"/>
        <c:ser>
          <c:idx val="0"/>
          <c:order val="0"/>
          <c:tx>
            <c:strRef>
              <c:f>Sheet1!$C$1</c:f>
              <c:strCache>
                <c:ptCount val="1"/>
                <c:pt idx="0">
                  <c:v>Hispanic</c:v>
                </c:pt>
              </c:strCache>
            </c:strRef>
          </c:tx>
          <c:spPr>
            <a:ln>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1.4</c:v>
                </c:pt>
                <c:pt idx="1">
                  <c:v>0.9</c:v>
                </c:pt>
                <c:pt idx="2">
                  <c:v>0.8</c:v>
                </c:pt>
                <c:pt idx="3">
                  <c:v>1.2</c:v>
                </c:pt>
                <c:pt idx="4">
                  <c:v>1.1000000000000001</c:v>
                </c:pt>
                <c:pt idx="5">
                  <c:v>1</c:v>
                </c:pt>
                <c:pt idx="6">
                  <c:v>1</c:v>
                </c:pt>
                <c:pt idx="7">
                  <c:v>1.2</c:v>
                </c:pt>
                <c:pt idx="8">
                  <c:v>1.4</c:v>
                </c:pt>
                <c:pt idx="9">
                  <c:v>1.4</c:v>
                </c:pt>
                <c:pt idx="10">
                  <c:v>1.4</c:v>
                </c:pt>
                <c:pt idx="11">
                  <c:v>1.2</c:v>
                </c:pt>
                <c:pt idx="12">
                  <c:v>1.4</c:v>
                </c:pt>
                <c:pt idx="13">
                  <c:v>1.4</c:v>
                </c:pt>
                <c:pt idx="14">
                  <c:v>1.5</c:v>
                </c:pt>
                <c:pt idx="15">
                  <c:v>1.4</c:v>
                </c:pt>
                <c:pt idx="16">
                  <c:v>1.5</c:v>
                </c:pt>
                <c:pt idx="17">
                  <c:v>1.7</c:v>
                </c:pt>
                <c:pt idx="18">
                  <c:v>1.8</c:v>
                </c:pt>
              </c:numCache>
            </c:numRef>
          </c:val>
          <c:smooth val="0"/>
          <c:extLst>
            <c:ext xmlns:c16="http://schemas.microsoft.com/office/drawing/2014/chart" uri="{C3380CC4-5D6E-409C-BE32-E72D297353CC}">
              <c16:uniqueId val="{00000000-9CEE-419B-BED2-C99B759BBD3C}"/>
            </c:ext>
          </c:extLst>
        </c:ser>
        <c:ser>
          <c:idx val="3"/>
          <c:order val="1"/>
          <c:tx>
            <c:strRef>
              <c:f>Sheet1!$B$1</c:f>
              <c:strCache>
                <c:ptCount val="1"/>
                <c:pt idx="0">
                  <c:v>Non-Hispanic White</c:v>
                </c:pt>
              </c:strCache>
            </c:strRef>
          </c:tx>
          <c:spPr>
            <a:ln w="25400">
              <a:solidFill>
                <a:srgbClr val="0072C6"/>
              </a:solidFill>
            </a:ln>
          </c:spPr>
          <c:marker>
            <c:symbol val="x"/>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1</c:v>
                </c:pt>
                <c:pt idx="1">
                  <c:v>1.2</c:v>
                </c:pt>
                <c:pt idx="2">
                  <c:v>1.4</c:v>
                </c:pt>
                <c:pt idx="3">
                  <c:v>1.8</c:v>
                </c:pt>
                <c:pt idx="4">
                  <c:v>2.1</c:v>
                </c:pt>
                <c:pt idx="5">
                  <c:v>2.2000000000000002</c:v>
                </c:pt>
                <c:pt idx="6">
                  <c:v>2.5</c:v>
                </c:pt>
                <c:pt idx="7">
                  <c:v>3</c:v>
                </c:pt>
                <c:pt idx="8">
                  <c:v>3.5</c:v>
                </c:pt>
                <c:pt idx="9">
                  <c:v>3.9</c:v>
                </c:pt>
                <c:pt idx="10">
                  <c:v>4.0999999999999996</c:v>
                </c:pt>
                <c:pt idx="11">
                  <c:v>4.8</c:v>
                </c:pt>
                <c:pt idx="12">
                  <c:v>5</c:v>
                </c:pt>
                <c:pt idx="13">
                  <c:v>4.7</c:v>
                </c:pt>
                <c:pt idx="14">
                  <c:v>4.7</c:v>
                </c:pt>
                <c:pt idx="15">
                  <c:v>5</c:v>
                </c:pt>
                <c:pt idx="16">
                  <c:v>5.3</c:v>
                </c:pt>
                <c:pt idx="17">
                  <c:v>6</c:v>
                </c:pt>
                <c:pt idx="18">
                  <c:v>5.9</c:v>
                </c:pt>
              </c:numCache>
            </c:numRef>
          </c:val>
          <c:smooth val="0"/>
          <c:extLst>
            <c:ext xmlns:c16="http://schemas.microsoft.com/office/drawing/2014/chart" uri="{C3380CC4-5D6E-409C-BE32-E72D297353CC}">
              <c16:uniqueId val="{00000001-9CEE-419B-BED2-C99B759BBD3C}"/>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Rate per 100,000 Population</a:t>
                </a:r>
              </a:p>
            </c:rich>
          </c:tx>
          <c:layout>
            <c:manualLayout>
              <c:xMode val="edge"/>
              <c:yMode val="edge"/>
              <c:x val="6.1135413628851942E-3"/>
              <c:y val="0.15560798884126981"/>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62984835228929E-2"/>
          <c:y val="0.11030621172353455"/>
          <c:w val="0.90456887333527758"/>
          <c:h val="0.72879141963820737"/>
        </c:manualLayout>
      </c:layout>
      <c:lineChart>
        <c:grouping val="standard"/>
        <c:varyColors val="0"/>
        <c:ser>
          <c:idx val="3"/>
          <c:order val="0"/>
          <c:tx>
            <c:strRef>
              <c:f>Sheet1!$B$1</c:f>
              <c:strCache>
                <c:ptCount val="1"/>
                <c:pt idx="0">
                  <c:v>15-24  </c:v>
                </c:pt>
              </c:strCache>
            </c:strRef>
          </c:tx>
          <c:spPr>
            <a:ln w="25400">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0.5</c:v>
                </c:pt>
                <c:pt idx="1">
                  <c:v>0.5</c:v>
                </c:pt>
                <c:pt idx="2">
                  <c:v>0.9</c:v>
                </c:pt>
                <c:pt idx="3">
                  <c:v>0.9</c:v>
                </c:pt>
                <c:pt idx="4">
                  <c:v>1.1000000000000001</c:v>
                </c:pt>
                <c:pt idx="5">
                  <c:v>1.2</c:v>
                </c:pt>
                <c:pt idx="6">
                  <c:v>1.2</c:v>
                </c:pt>
                <c:pt idx="7">
                  <c:v>1.6</c:v>
                </c:pt>
                <c:pt idx="8">
                  <c:v>1.8</c:v>
                </c:pt>
                <c:pt idx="9">
                  <c:v>2</c:v>
                </c:pt>
                <c:pt idx="10">
                  <c:v>2</c:v>
                </c:pt>
                <c:pt idx="11">
                  <c:v>2.4</c:v>
                </c:pt>
                <c:pt idx="12">
                  <c:v>2.4</c:v>
                </c:pt>
                <c:pt idx="13">
                  <c:v>1.9</c:v>
                </c:pt>
                <c:pt idx="14">
                  <c:v>1.7</c:v>
                </c:pt>
                <c:pt idx="15">
                  <c:v>1.7</c:v>
                </c:pt>
                <c:pt idx="16">
                  <c:v>1.6</c:v>
                </c:pt>
                <c:pt idx="17">
                  <c:v>2.2999999999999998</c:v>
                </c:pt>
                <c:pt idx="18">
                  <c:v>2.1</c:v>
                </c:pt>
              </c:numCache>
            </c:numRef>
          </c:val>
          <c:smooth val="0"/>
          <c:extLst>
            <c:ext xmlns:c16="http://schemas.microsoft.com/office/drawing/2014/chart" uri="{C3380CC4-5D6E-409C-BE32-E72D297353CC}">
              <c16:uniqueId val="{00000000-18D9-4453-B3B1-CCA0B31C6AA6}"/>
            </c:ext>
          </c:extLst>
        </c:ser>
        <c:ser>
          <c:idx val="0"/>
          <c:order val="1"/>
          <c:tx>
            <c:strRef>
              <c:f>Sheet1!$C$1</c:f>
              <c:strCache>
                <c:ptCount val="1"/>
                <c:pt idx="0">
                  <c:v>25-34 </c:v>
                </c:pt>
              </c:strCache>
            </c:strRef>
          </c:tx>
          <c:spPr>
            <a:ln>
              <a:solidFill>
                <a:srgbClr val="0072C6"/>
              </a:solidFill>
            </a:ln>
          </c:spPr>
          <c:marker>
            <c:symbol val="square"/>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1.3</c:v>
                </c:pt>
                <c:pt idx="1">
                  <c:v>1.3</c:v>
                </c:pt>
                <c:pt idx="2">
                  <c:v>1.4</c:v>
                </c:pt>
                <c:pt idx="3">
                  <c:v>1.9</c:v>
                </c:pt>
                <c:pt idx="4">
                  <c:v>2.1</c:v>
                </c:pt>
                <c:pt idx="5">
                  <c:v>2.1</c:v>
                </c:pt>
                <c:pt idx="6">
                  <c:v>2.5</c:v>
                </c:pt>
                <c:pt idx="7">
                  <c:v>3.2</c:v>
                </c:pt>
                <c:pt idx="8">
                  <c:v>3.8</c:v>
                </c:pt>
                <c:pt idx="9">
                  <c:v>4.0999999999999996</c:v>
                </c:pt>
                <c:pt idx="10">
                  <c:v>4.5</c:v>
                </c:pt>
                <c:pt idx="11">
                  <c:v>5.3</c:v>
                </c:pt>
                <c:pt idx="12">
                  <c:v>5.6</c:v>
                </c:pt>
                <c:pt idx="13">
                  <c:v>4.9000000000000004</c:v>
                </c:pt>
                <c:pt idx="14">
                  <c:v>4.9000000000000004</c:v>
                </c:pt>
                <c:pt idx="15">
                  <c:v>4.9000000000000004</c:v>
                </c:pt>
                <c:pt idx="16">
                  <c:v>5.3</c:v>
                </c:pt>
                <c:pt idx="17">
                  <c:v>6.3</c:v>
                </c:pt>
                <c:pt idx="18">
                  <c:v>6.3</c:v>
                </c:pt>
              </c:numCache>
            </c:numRef>
          </c:val>
          <c:smooth val="0"/>
          <c:extLst>
            <c:ext xmlns:c16="http://schemas.microsoft.com/office/drawing/2014/chart" uri="{C3380CC4-5D6E-409C-BE32-E72D297353CC}">
              <c16:uniqueId val="{00000001-18D9-4453-B3B1-CCA0B31C6AA6}"/>
            </c:ext>
          </c:extLst>
        </c:ser>
        <c:ser>
          <c:idx val="1"/>
          <c:order val="2"/>
          <c:tx>
            <c:strRef>
              <c:f>Sheet1!$D$1</c:f>
              <c:strCache>
                <c:ptCount val="1"/>
                <c:pt idx="0">
                  <c:v>35-44 </c:v>
                </c:pt>
              </c:strCache>
            </c:strRef>
          </c:tx>
          <c:spPr>
            <a:ln>
              <a:solidFill>
                <a:srgbClr val="AABA0A"/>
              </a:solidFill>
            </a:ln>
          </c:spPr>
          <c:marker>
            <c:symbol val="triangle"/>
            <c:size val="8"/>
            <c:spPr>
              <a:solidFill>
                <a:srgbClr val="AABA0A"/>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2.2999999999999998</c:v>
                </c:pt>
                <c:pt idx="1">
                  <c:v>2.4</c:v>
                </c:pt>
                <c:pt idx="2">
                  <c:v>2.8</c:v>
                </c:pt>
                <c:pt idx="3">
                  <c:v>3.4</c:v>
                </c:pt>
                <c:pt idx="4">
                  <c:v>3.5</c:v>
                </c:pt>
                <c:pt idx="5">
                  <c:v>3.6</c:v>
                </c:pt>
                <c:pt idx="6">
                  <c:v>3.7</c:v>
                </c:pt>
                <c:pt idx="7">
                  <c:v>4.2</c:v>
                </c:pt>
                <c:pt idx="8">
                  <c:v>4.8</c:v>
                </c:pt>
                <c:pt idx="9">
                  <c:v>5.2</c:v>
                </c:pt>
                <c:pt idx="10">
                  <c:v>5.5</c:v>
                </c:pt>
                <c:pt idx="11">
                  <c:v>6.1</c:v>
                </c:pt>
                <c:pt idx="12">
                  <c:v>6.5</c:v>
                </c:pt>
                <c:pt idx="13">
                  <c:v>6.2</c:v>
                </c:pt>
                <c:pt idx="14">
                  <c:v>5.9</c:v>
                </c:pt>
                <c:pt idx="15">
                  <c:v>6.5</c:v>
                </c:pt>
                <c:pt idx="16">
                  <c:v>6.9</c:v>
                </c:pt>
                <c:pt idx="17">
                  <c:v>7.7</c:v>
                </c:pt>
                <c:pt idx="18">
                  <c:v>7.7</c:v>
                </c:pt>
              </c:numCache>
            </c:numRef>
          </c:val>
          <c:smooth val="0"/>
          <c:extLst>
            <c:ext xmlns:c16="http://schemas.microsoft.com/office/drawing/2014/chart" uri="{C3380CC4-5D6E-409C-BE32-E72D297353CC}">
              <c16:uniqueId val="{00000002-18D9-4453-B3B1-CCA0B31C6AA6}"/>
            </c:ext>
          </c:extLst>
        </c:ser>
        <c:ser>
          <c:idx val="2"/>
          <c:order val="3"/>
          <c:tx>
            <c:strRef>
              <c:f>Sheet1!$E$1</c:f>
              <c:strCache>
                <c:ptCount val="1"/>
                <c:pt idx="0">
                  <c:v>45-54 </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0">
                  <c:v>2</c:v>
                </c:pt>
                <c:pt idx="1">
                  <c:v>2.2000000000000002</c:v>
                </c:pt>
                <c:pt idx="2">
                  <c:v>2.5</c:v>
                </c:pt>
                <c:pt idx="3">
                  <c:v>3.3</c:v>
                </c:pt>
                <c:pt idx="4">
                  <c:v>3.6</c:v>
                </c:pt>
                <c:pt idx="5">
                  <c:v>3.9</c:v>
                </c:pt>
                <c:pt idx="6">
                  <c:v>4.4000000000000004</c:v>
                </c:pt>
                <c:pt idx="7">
                  <c:v>5.0999999999999996</c:v>
                </c:pt>
                <c:pt idx="8">
                  <c:v>5.8</c:v>
                </c:pt>
                <c:pt idx="9">
                  <c:v>6.5</c:v>
                </c:pt>
                <c:pt idx="10">
                  <c:v>6.8</c:v>
                </c:pt>
                <c:pt idx="11">
                  <c:v>7.3</c:v>
                </c:pt>
                <c:pt idx="12">
                  <c:v>7.9</c:v>
                </c:pt>
                <c:pt idx="13">
                  <c:v>7.6</c:v>
                </c:pt>
                <c:pt idx="14">
                  <c:v>7.8</c:v>
                </c:pt>
                <c:pt idx="15">
                  <c:v>8</c:v>
                </c:pt>
                <c:pt idx="16">
                  <c:v>8.1</c:v>
                </c:pt>
                <c:pt idx="17">
                  <c:v>8.6999999999999993</c:v>
                </c:pt>
                <c:pt idx="18">
                  <c:v>8.6</c:v>
                </c:pt>
              </c:numCache>
            </c:numRef>
          </c:val>
          <c:smooth val="0"/>
          <c:extLst>
            <c:ext xmlns:c16="http://schemas.microsoft.com/office/drawing/2014/chart" uri="{C3380CC4-5D6E-409C-BE32-E72D297353CC}">
              <c16:uniqueId val="{00000003-18D9-4453-B3B1-CCA0B31C6AA6}"/>
            </c:ext>
          </c:extLst>
        </c:ser>
        <c:ser>
          <c:idx val="4"/>
          <c:order val="4"/>
          <c:tx>
            <c:strRef>
              <c:f>Sheet1!$F$1</c:f>
              <c:strCache>
                <c:ptCount val="1"/>
                <c:pt idx="0">
                  <c:v>55-64 </c:v>
                </c:pt>
              </c:strCache>
            </c:strRef>
          </c:tx>
          <c:spPr>
            <a:ln>
              <a:solidFill>
                <a:srgbClr val="70AD47">
                  <a:lumMod val="75000"/>
                </a:srgbClr>
              </a:solidFill>
            </a:ln>
          </c:spPr>
          <c:marker>
            <c:spPr>
              <a:ln>
                <a:solidFill>
                  <a:srgbClr val="70AD47">
                    <a:lumMod val="75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0">
                  <c:v>0.7</c:v>
                </c:pt>
                <c:pt idx="1">
                  <c:v>0.7</c:v>
                </c:pt>
                <c:pt idx="2">
                  <c:v>0.9</c:v>
                </c:pt>
                <c:pt idx="3">
                  <c:v>1.1000000000000001</c:v>
                </c:pt>
                <c:pt idx="4">
                  <c:v>1.4</c:v>
                </c:pt>
                <c:pt idx="5">
                  <c:v>1.7</c:v>
                </c:pt>
                <c:pt idx="6">
                  <c:v>1.9</c:v>
                </c:pt>
                <c:pt idx="7">
                  <c:v>2.4</c:v>
                </c:pt>
                <c:pt idx="8">
                  <c:v>3</c:v>
                </c:pt>
                <c:pt idx="9">
                  <c:v>3.4</c:v>
                </c:pt>
                <c:pt idx="10">
                  <c:v>3.7</c:v>
                </c:pt>
                <c:pt idx="11">
                  <c:v>4.2</c:v>
                </c:pt>
                <c:pt idx="12">
                  <c:v>4.5</c:v>
                </c:pt>
                <c:pt idx="13">
                  <c:v>4.7</c:v>
                </c:pt>
                <c:pt idx="14">
                  <c:v>5.4</c:v>
                </c:pt>
                <c:pt idx="15">
                  <c:v>6.1</c:v>
                </c:pt>
                <c:pt idx="16">
                  <c:v>6.4</c:v>
                </c:pt>
                <c:pt idx="17">
                  <c:v>7.2</c:v>
                </c:pt>
                <c:pt idx="18">
                  <c:v>7.1</c:v>
                </c:pt>
              </c:numCache>
            </c:numRef>
          </c:val>
          <c:smooth val="0"/>
          <c:extLst>
            <c:ext xmlns:c16="http://schemas.microsoft.com/office/drawing/2014/chart" uri="{C3380CC4-5D6E-409C-BE32-E72D297353CC}">
              <c16:uniqueId val="{00000004-18D9-4453-B3B1-CCA0B31C6AA6}"/>
            </c:ext>
          </c:extLst>
        </c:ser>
        <c:ser>
          <c:idx val="5"/>
          <c:order val="5"/>
          <c:tx>
            <c:strRef>
              <c:f>Sheet1!$G$1</c:f>
              <c:strCache>
                <c:ptCount val="1"/>
                <c:pt idx="0">
                  <c:v>65-74 </c:v>
                </c:pt>
              </c:strCache>
            </c:strRef>
          </c:tx>
          <c:spPr>
            <a:ln w="25400">
              <a:solidFill>
                <a:srgbClr val="ED7D31"/>
              </a:solidFill>
            </a:ln>
          </c:spPr>
          <c:marker>
            <c:symbol val="x"/>
            <c:size val="7"/>
            <c:spPr>
              <a:noFill/>
              <a:ln>
                <a:solidFill>
                  <a:srgbClr val="ED7D31"/>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Sheet1!$G$2:$G$20</c:f>
              <c:numCache>
                <c:formatCode>General</c:formatCode>
                <c:ptCount val="19"/>
                <c:pt idx="0">
                  <c:v>0.3</c:v>
                </c:pt>
                <c:pt idx="1">
                  <c:v>0.3</c:v>
                </c:pt>
                <c:pt idx="2">
                  <c:v>0.3</c:v>
                </c:pt>
                <c:pt idx="3">
                  <c:v>0.4</c:v>
                </c:pt>
                <c:pt idx="4">
                  <c:v>0.5</c:v>
                </c:pt>
                <c:pt idx="5">
                  <c:v>0.5</c:v>
                </c:pt>
                <c:pt idx="6">
                  <c:v>0.7</c:v>
                </c:pt>
                <c:pt idx="7">
                  <c:v>0.7</c:v>
                </c:pt>
                <c:pt idx="8">
                  <c:v>0.8</c:v>
                </c:pt>
                <c:pt idx="9">
                  <c:v>1</c:v>
                </c:pt>
                <c:pt idx="10">
                  <c:v>1.2</c:v>
                </c:pt>
                <c:pt idx="11">
                  <c:v>1.1000000000000001</c:v>
                </c:pt>
                <c:pt idx="12">
                  <c:v>1.4</c:v>
                </c:pt>
                <c:pt idx="13">
                  <c:v>1.6</c:v>
                </c:pt>
                <c:pt idx="14">
                  <c:v>1.7</c:v>
                </c:pt>
                <c:pt idx="15">
                  <c:v>2.1</c:v>
                </c:pt>
                <c:pt idx="16">
                  <c:v>2.1</c:v>
                </c:pt>
                <c:pt idx="17">
                  <c:v>2.2999999999999998</c:v>
                </c:pt>
                <c:pt idx="18">
                  <c:v>2.5</c:v>
                </c:pt>
              </c:numCache>
            </c:numRef>
          </c:val>
          <c:smooth val="0"/>
          <c:extLst>
            <c:ext xmlns:c16="http://schemas.microsoft.com/office/drawing/2014/chart" uri="{C3380CC4-5D6E-409C-BE32-E72D297353CC}">
              <c16:uniqueId val="{00000005-18D9-4453-B3B1-CCA0B31C6AA6}"/>
            </c:ext>
          </c:extLst>
        </c:ser>
        <c:ser>
          <c:idx val="6"/>
          <c:order val="6"/>
          <c:tx>
            <c:strRef>
              <c:f>Sheet1!$H$1</c:f>
              <c:strCache>
                <c:ptCount val="1"/>
                <c:pt idx="0">
                  <c:v>75-84 </c:v>
                </c:pt>
              </c:strCache>
            </c:strRef>
          </c:tx>
          <c:spPr>
            <a:ln>
              <a:solidFill>
                <a:srgbClr val="7F7F7F"/>
              </a:solidFill>
            </a:ln>
          </c:spPr>
          <c:marker>
            <c:symbol val="plus"/>
            <c:size val="7"/>
            <c:spPr>
              <a:noFill/>
              <a:ln>
                <a:solidFill>
                  <a:sysClr val="window" lastClr="FFFFFF">
                    <a:lumMod val="50000"/>
                  </a:sys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Sheet1!$H$2:$H$20</c:f>
              <c:numCache>
                <c:formatCode>General</c:formatCode>
                <c:ptCount val="19"/>
                <c:pt idx="0">
                  <c:v>0.2</c:v>
                </c:pt>
                <c:pt idx="2">
                  <c:v>0.2</c:v>
                </c:pt>
                <c:pt idx="3">
                  <c:v>0.3</c:v>
                </c:pt>
                <c:pt idx="4">
                  <c:v>0.3</c:v>
                </c:pt>
                <c:pt idx="5">
                  <c:v>0.4</c:v>
                </c:pt>
                <c:pt idx="6">
                  <c:v>0.4</c:v>
                </c:pt>
                <c:pt idx="7">
                  <c:v>0.4</c:v>
                </c:pt>
                <c:pt idx="8">
                  <c:v>0.4</c:v>
                </c:pt>
                <c:pt idx="9">
                  <c:v>0.5</c:v>
                </c:pt>
                <c:pt idx="10">
                  <c:v>0.6</c:v>
                </c:pt>
                <c:pt idx="11">
                  <c:v>0.5</c:v>
                </c:pt>
                <c:pt idx="12">
                  <c:v>0.6</c:v>
                </c:pt>
                <c:pt idx="13">
                  <c:v>0.6</c:v>
                </c:pt>
                <c:pt idx="14">
                  <c:v>0.6</c:v>
                </c:pt>
                <c:pt idx="15">
                  <c:v>0.8</c:v>
                </c:pt>
                <c:pt idx="16">
                  <c:v>0.9</c:v>
                </c:pt>
                <c:pt idx="17">
                  <c:v>0.9</c:v>
                </c:pt>
                <c:pt idx="18">
                  <c:v>1</c:v>
                </c:pt>
              </c:numCache>
            </c:numRef>
          </c:val>
          <c:smooth val="0"/>
          <c:extLst>
            <c:ext xmlns:c16="http://schemas.microsoft.com/office/drawing/2014/chart" uri="{C3380CC4-5D6E-409C-BE32-E72D297353CC}">
              <c16:uniqueId val="{00000006-18D9-4453-B3B1-CCA0B31C6AA6}"/>
            </c:ext>
          </c:extLst>
        </c:ser>
        <c:ser>
          <c:idx val="7"/>
          <c:order val="7"/>
          <c:tx>
            <c:strRef>
              <c:f>Sheet1!$I$1</c:f>
              <c:strCache>
                <c:ptCount val="1"/>
                <c:pt idx="0">
                  <c:v>85+</c:v>
                </c:pt>
              </c:strCache>
            </c:strRef>
          </c:tx>
          <c:spPr>
            <a:ln>
              <a:solidFill>
                <a:srgbClr val="ED7D31">
                  <a:lumMod val="60000"/>
                  <a:lumOff val="40000"/>
                </a:srgbClr>
              </a:solidFill>
            </a:ln>
          </c:spPr>
          <c:marker>
            <c:symbol val="dot"/>
            <c:size val="7"/>
            <c:spPr>
              <a:noFill/>
              <a:ln>
                <a:solidFill>
                  <a:srgbClr val="ED7D31">
                    <a:lumMod val="50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Sheet1!$I$2:$I$20</c:f>
              <c:numCache>
                <c:formatCode>General</c:formatCode>
                <c:ptCount val="19"/>
                <c:pt idx="4">
                  <c:v>0.5</c:v>
                </c:pt>
                <c:pt idx="6">
                  <c:v>0.6</c:v>
                </c:pt>
                <c:pt idx="7">
                  <c:v>0.5</c:v>
                </c:pt>
                <c:pt idx="8">
                  <c:v>0.7</c:v>
                </c:pt>
                <c:pt idx="9">
                  <c:v>0.5</c:v>
                </c:pt>
                <c:pt idx="10">
                  <c:v>0.5</c:v>
                </c:pt>
                <c:pt idx="11">
                  <c:v>0.9</c:v>
                </c:pt>
                <c:pt idx="12">
                  <c:v>0.7</c:v>
                </c:pt>
                <c:pt idx="13">
                  <c:v>0.7</c:v>
                </c:pt>
                <c:pt idx="14">
                  <c:v>0.8</c:v>
                </c:pt>
                <c:pt idx="15">
                  <c:v>0.7</c:v>
                </c:pt>
                <c:pt idx="16">
                  <c:v>0.7</c:v>
                </c:pt>
                <c:pt idx="17">
                  <c:v>0.6</c:v>
                </c:pt>
                <c:pt idx="18">
                  <c:v>0.9</c:v>
                </c:pt>
              </c:numCache>
            </c:numRef>
          </c:val>
          <c:smooth val="0"/>
          <c:extLst>
            <c:ext xmlns:c16="http://schemas.microsoft.com/office/drawing/2014/chart" uri="{C3380CC4-5D6E-409C-BE32-E72D297353CC}">
              <c16:uniqueId val="{00000007-18D9-4453-B3B1-CCA0B31C6AA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Rate per 100,000 Population</a:t>
                </a:r>
              </a:p>
            </c:rich>
          </c:tx>
          <c:layout>
            <c:manualLayout>
              <c:xMode val="edge"/>
              <c:yMode val="edge"/>
              <c:x val="4.5703314863419844E-3"/>
              <c:y val="0.1557429877354278"/>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9.5457271470098498E-2"/>
          <c:w val="0.8780521905915607"/>
          <c:h val="0.78486509750797284"/>
        </c:manualLayout>
      </c:layout>
      <c:lineChart>
        <c:grouping val="standard"/>
        <c:varyColors val="0"/>
        <c:ser>
          <c:idx val="3"/>
          <c:order val="0"/>
          <c:tx>
            <c:strRef>
              <c:f>Sheet1!$B$1</c:f>
              <c:strCache>
                <c:ptCount val="1"/>
                <c:pt idx="0">
                  <c:v>Uninsured</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18.899999999999999</c:v>
                </c:pt>
                <c:pt idx="1">
                  <c:v>18.899999999999999</c:v>
                </c:pt>
                <c:pt idx="2">
                  <c:v>22.3</c:v>
                </c:pt>
                <c:pt idx="3">
                  <c:v>21.3</c:v>
                </c:pt>
                <c:pt idx="4">
                  <c:v>20.9</c:v>
                </c:pt>
                <c:pt idx="5">
                  <c:v>20.399999999999999</c:v>
                </c:pt>
                <c:pt idx="6">
                  <c:v>16.3</c:v>
                </c:pt>
                <c:pt idx="7">
                  <c:v>12.8</c:v>
                </c:pt>
                <c:pt idx="8">
                  <c:v>12.4</c:v>
                </c:pt>
                <c:pt idx="9">
                  <c:v>12.8</c:v>
                </c:pt>
                <c:pt idx="10">
                  <c:v>13.3</c:v>
                </c:pt>
              </c:numCache>
            </c:numRef>
          </c:val>
          <c:smooth val="0"/>
          <c:extLst>
            <c:ext xmlns:c16="http://schemas.microsoft.com/office/drawing/2014/chart" uri="{C3380CC4-5D6E-409C-BE32-E72D297353CC}">
              <c16:uniqueId val="{00000000-0D42-4718-9992-D7086DD3623D}"/>
            </c:ext>
          </c:extLst>
        </c:ser>
        <c:ser>
          <c:idx val="0"/>
          <c:order val="1"/>
          <c:tx>
            <c:strRef>
              <c:f>Sheet1!$C$1</c:f>
              <c:strCache>
                <c:ptCount val="1"/>
                <c:pt idx="0">
                  <c:v>Public </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10.199999999999999</c:v>
                </c:pt>
                <c:pt idx="1">
                  <c:v>11.5</c:v>
                </c:pt>
                <c:pt idx="2">
                  <c:v>15</c:v>
                </c:pt>
                <c:pt idx="3">
                  <c:v>15.9</c:v>
                </c:pt>
                <c:pt idx="4">
                  <c:v>16.399999999999999</c:v>
                </c:pt>
                <c:pt idx="5">
                  <c:v>16.7</c:v>
                </c:pt>
                <c:pt idx="6">
                  <c:v>17.7</c:v>
                </c:pt>
                <c:pt idx="7">
                  <c:v>18.899999999999999</c:v>
                </c:pt>
                <c:pt idx="8">
                  <c:v>20</c:v>
                </c:pt>
                <c:pt idx="9">
                  <c:v>19.3</c:v>
                </c:pt>
                <c:pt idx="10">
                  <c:v>19.399999999999999</c:v>
                </c:pt>
              </c:numCache>
            </c:numRef>
          </c:val>
          <c:smooth val="0"/>
          <c:extLst>
            <c:ext xmlns:c16="http://schemas.microsoft.com/office/drawing/2014/chart" uri="{C3380CC4-5D6E-409C-BE32-E72D297353CC}">
              <c16:uniqueId val="{00000001-0D42-4718-9992-D7086DD3623D}"/>
            </c:ext>
          </c:extLst>
        </c:ser>
        <c:ser>
          <c:idx val="1"/>
          <c:order val="2"/>
          <c:tx>
            <c:strRef>
              <c:f>Sheet1!$D$1</c:f>
              <c:strCache>
                <c:ptCount val="1"/>
                <c:pt idx="0">
                  <c:v>Private </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72.8</c:v>
                </c:pt>
                <c:pt idx="1">
                  <c:v>70.900000000000006</c:v>
                </c:pt>
                <c:pt idx="2">
                  <c:v>64.099999999999994</c:v>
                </c:pt>
                <c:pt idx="3">
                  <c:v>64.2</c:v>
                </c:pt>
                <c:pt idx="4">
                  <c:v>64.099999999999994</c:v>
                </c:pt>
                <c:pt idx="5">
                  <c:v>64.2</c:v>
                </c:pt>
                <c:pt idx="6">
                  <c:v>67.3</c:v>
                </c:pt>
                <c:pt idx="7">
                  <c:v>69.7</c:v>
                </c:pt>
                <c:pt idx="8">
                  <c:v>69.2</c:v>
                </c:pt>
                <c:pt idx="9">
                  <c:v>69.3</c:v>
                </c:pt>
                <c:pt idx="10">
                  <c:v>68.900000000000006</c:v>
                </c:pt>
              </c:numCache>
            </c:numRef>
          </c:val>
          <c:smooth val="0"/>
          <c:extLst>
            <c:ext xmlns:c16="http://schemas.microsoft.com/office/drawing/2014/chart" uri="{C3380CC4-5D6E-409C-BE32-E72D297353CC}">
              <c16:uniqueId val="{00000002-0D42-4718-9992-D7086DD3623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8.9038349372995039E-4"/>
              <c:y val="0.38732219964439929"/>
            </c:manualLayout>
          </c:layout>
          <c:overlay val="0"/>
        </c:title>
        <c:numFmt formatCode="0" sourceLinked="0"/>
        <c:majorTickMark val="out"/>
        <c:minorTickMark val="none"/>
        <c:tickLblPos val="nextTo"/>
        <c:crossAx val="123682176"/>
        <c:crosses val="autoZero"/>
        <c:crossBetween val="between"/>
        <c:majorUnit val="20"/>
      </c:valAx>
    </c:plotArea>
    <c:legend>
      <c:legendPos val="t"/>
      <c:layout>
        <c:manualLayout>
          <c:xMode val="edge"/>
          <c:yMode val="edge"/>
          <c:x val="0.10472138098122348"/>
          <c:y val="3.968253968253968E-3"/>
          <c:w val="0.87816390739619088"/>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3922426363374E-2"/>
          <c:y val="0.11030621172353455"/>
          <c:w val="0.8926901672013221"/>
          <c:h val="0.7198051089967919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9"/>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0.3</c:v>
                </c:pt>
                <c:pt idx="1">
                  <c:v>0.3</c:v>
                </c:pt>
                <c:pt idx="2">
                  <c:v>0.3</c:v>
                </c:pt>
                <c:pt idx="3">
                  <c:v>0.4</c:v>
                </c:pt>
                <c:pt idx="4">
                  <c:v>0.5</c:v>
                </c:pt>
                <c:pt idx="5">
                  <c:v>0.6</c:v>
                </c:pt>
                <c:pt idx="6">
                  <c:v>0.6</c:v>
                </c:pt>
                <c:pt idx="7">
                  <c:v>0.9</c:v>
                </c:pt>
                <c:pt idx="8">
                  <c:v>0.7</c:v>
                </c:pt>
                <c:pt idx="9">
                  <c:v>0.8</c:v>
                </c:pt>
                <c:pt idx="10">
                  <c:v>1</c:v>
                </c:pt>
                <c:pt idx="11">
                  <c:v>1</c:v>
                </c:pt>
                <c:pt idx="12">
                  <c:v>0.8</c:v>
                </c:pt>
                <c:pt idx="13">
                  <c:v>0.8</c:v>
                </c:pt>
                <c:pt idx="14">
                  <c:v>1</c:v>
                </c:pt>
                <c:pt idx="15">
                  <c:v>1.8</c:v>
                </c:pt>
                <c:pt idx="16">
                  <c:v>3.1</c:v>
                </c:pt>
                <c:pt idx="17">
                  <c:v>6.2</c:v>
                </c:pt>
                <c:pt idx="18">
                  <c:v>9</c:v>
                </c:pt>
              </c:numCache>
            </c:numRef>
          </c:val>
          <c:smooth val="0"/>
          <c:extLst>
            <c:ext xmlns:c16="http://schemas.microsoft.com/office/drawing/2014/chart" uri="{C3380CC4-5D6E-409C-BE32-E72D297353CC}">
              <c16:uniqueId val="{00000000-49C6-4117-BAFB-A870CF3FE9FE}"/>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0.3</c:v>
                </c:pt>
                <c:pt idx="1">
                  <c:v>0.3</c:v>
                </c:pt>
                <c:pt idx="2">
                  <c:v>0.4</c:v>
                </c:pt>
                <c:pt idx="3">
                  <c:v>0.5</c:v>
                </c:pt>
                <c:pt idx="4">
                  <c:v>0.6</c:v>
                </c:pt>
                <c:pt idx="5">
                  <c:v>0.7</c:v>
                </c:pt>
                <c:pt idx="6">
                  <c:v>0.7</c:v>
                </c:pt>
                <c:pt idx="7">
                  <c:v>1</c:v>
                </c:pt>
                <c:pt idx="8">
                  <c:v>0.9</c:v>
                </c:pt>
                <c:pt idx="9">
                  <c:v>0.9</c:v>
                </c:pt>
                <c:pt idx="10">
                  <c:v>1.1000000000000001</c:v>
                </c:pt>
                <c:pt idx="11">
                  <c:v>1.1000000000000001</c:v>
                </c:pt>
                <c:pt idx="12">
                  <c:v>1</c:v>
                </c:pt>
                <c:pt idx="13">
                  <c:v>1</c:v>
                </c:pt>
                <c:pt idx="14">
                  <c:v>1.1000000000000001</c:v>
                </c:pt>
                <c:pt idx="15">
                  <c:v>2</c:v>
                </c:pt>
                <c:pt idx="16">
                  <c:v>3.5</c:v>
                </c:pt>
                <c:pt idx="17">
                  <c:v>7</c:v>
                </c:pt>
                <c:pt idx="18">
                  <c:v>10.1</c:v>
                </c:pt>
              </c:numCache>
            </c:numRef>
          </c:val>
          <c:smooth val="0"/>
          <c:extLst>
            <c:ext xmlns:c16="http://schemas.microsoft.com/office/drawing/2014/chart" uri="{C3380CC4-5D6E-409C-BE32-E72D297353CC}">
              <c16:uniqueId val="{00000001-49C6-4117-BAFB-A870CF3FE9FE}"/>
            </c:ext>
          </c:extLst>
        </c:ser>
        <c:ser>
          <c:idx val="1"/>
          <c:order val="2"/>
          <c:tx>
            <c:strRef>
              <c:f>Sheet1!$D$1</c:f>
              <c:strCache>
                <c:ptCount val="1"/>
                <c:pt idx="0">
                  <c:v>Black</c:v>
                </c:pt>
              </c:strCache>
            </c:strRef>
          </c:tx>
          <c:spPr>
            <a:ln>
              <a:solidFill>
                <a:srgbClr val="AABA0A"/>
              </a:solidFill>
            </a:ln>
          </c:spPr>
          <c:marker>
            <c:symbol val="triangle"/>
            <c:size val="8"/>
            <c:spPr>
              <a:solidFill>
                <a:srgbClr val="AABA0A"/>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Sheet1!$D$2:$D$20</c:f>
              <c:numCache>
                <c:formatCode>General</c:formatCode>
                <c:ptCount val="19"/>
                <c:pt idx="0">
                  <c:v>0.1</c:v>
                </c:pt>
                <c:pt idx="1">
                  <c:v>0.1</c:v>
                </c:pt>
                <c:pt idx="2">
                  <c:v>0.2</c:v>
                </c:pt>
                <c:pt idx="3">
                  <c:v>0.2</c:v>
                </c:pt>
                <c:pt idx="4">
                  <c:v>0.1</c:v>
                </c:pt>
                <c:pt idx="5">
                  <c:v>0.2</c:v>
                </c:pt>
                <c:pt idx="6">
                  <c:v>0.2</c:v>
                </c:pt>
                <c:pt idx="7">
                  <c:v>1</c:v>
                </c:pt>
                <c:pt idx="8">
                  <c:v>0.2</c:v>
                </c:pt>
                <c:pt idx="9">
                  <c:v>0.2</c:v>
                </c:pt>
                <c:pt idx="10">
                  <c:v>0.3</c:v>
                </c:pt>
                <c:pt idx="11">
                  <c:v>0.3</c:v>
                </c:pt>
                <c:pt idx="12">
                  <c:v>0.3</c:v>
                </c:pt>
                <c:pt idx="13">
                  <c:v>0.3</c:v>
                </c:pt>
                <c:pt idx="14">
                  <c:v>0.5</c:v>
                </c:pt>
                <c:pt idx="15">
                  <c:v>1</c:v>
                </c:pt>
                <c:pt idx="16">
                  <c:v>2</c:v>
                </c:pt>
                <c:pt idx="17">
                  <c:v>5.5</c:v>
                </c:pt>
                <c:pt idx="18">
                  <c:v>8.6</c:v>
                </c:pt>
              </c:numCache>
            </c:numRef>
          </c:val>
          <c:smooth val="0"/>
          <c:extLst>
            <c:ext xmlns:c16="http://schemas.microsoft.com/office/drawing/2014/chart" uri="{C3380CC4-5D6E-409C-BE32-E72D297353CC}">
              <c16:uniqueId val="{00000002-49C6-4117-BAFB-A870CF3FE9FE}"/>
            </c:ext>
          </c:extLst>
        </c:ser>
        <c:ser>
          <c:idx val="2"/>
          <c:order val="3"/>
          <c:tx>
            <c:strRef>
              <c:f>Sheet1!$E$1</c:f>
              <c:strCache>
                <c:ptCount val="1"/>
                <c:pt idx="0">
                  <c:v>API</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Sheet1!$E$2:$E$20</c:f>
              <c:numCache>
                <c:formatCode>General</c:formatCode>
                <c:ptCount val="19"/>
                <c:pt idx="10">
                  <c:v>0.1</c:v>
                </c:pt>
                <c:pt idx="12">
                  <c:v>0.1</c:v>
                </c:pt>
                <c:pt idx="14">
                  <c:v>0.1</c:v>
                </c:pt>
                <c:pt idx="15">
                  <c:v>0.2</c:v>
                </c:pt>
                <c:pt idx="16">
                  <c:v>0.2</c:v>
                </c:pt>
                <c:pt idx="17">
                  <c:v>0.6</c:v>
                </c:pt>
                <c:pt idx="18">
                  <c:v>0.9</c:v>
                </c:pt>
              </c:numCache>
            </c:numRef>
          </c:val>
          <c:smooth val="0"/>
          <c:extLst>
            <c:ext xmlns:c16="http://schemas.microsoft.com/office/drawing/2014/chart" uri="{C3380CC4-5D6E-409C-BE32-E72D297353CC}">
              <c16:uniqueId val="{00000003-49C6-4117-BAFB-A870CF3FE9FE}"/>
            </c:ext>
          </c:extLst>
        </c:ser>
        <c:ser>
          <c:idx val="4"/>
          <c:order val="4"/>
          <c:tx>
            <c:strRef>
              <c:f>Sheet1!$F$1</c:f>
              <c:strCache>
                <c:ptCount val="1"/>
                <c:pt idx="0">
                  <c:v>AI/AN</c:v>
                </c:pt>
              </c:strCache>
            </c:strRef>
          </c:tx>
          <c:spPr>
            <a:ln>
              <a:solidFill>
                <a:srgbClr val="70AD47">
                  <a:lumMod val="75000"/>
                </a:srgbClr>
              </a:solidFill>
            </a:ln>
          </c:spPr>
          <c:marker>
            <c:spPr>
              <a:ln>
                <a:solidFill>
                  <a:srgbClr val="70AD47">
                    <a:lumMod val="75000"/>
                  </a:srgbClr>
                </a:solid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Sheet1!$F$2:$F$20</c:f>
              <c:numCache>
                <c:formatCode>General</c:formatCode>
                <c:ptCount val="19"/>
                <c:pt idx="5">
                  <c:v>0.7</c:v>
                </c:pt>
                <c:pt idx="6">
                  <c:v>0.8</c:v>
                </c:pt>
                <c:pt idx="7">
                  <c:v>0.8</c:v>
                </c:pt>
                <c:pt idx="8">
                  <c:v>0.6</c:v>
                </c:pt>
                <c:pt idx="9">
                  <c:v>1.2</c:v>
                </c:pt>
                <c:pt idx="10">
                  <c:v>1.5</c:v>
                </c:pt>
                <c:pt idx="11">
                  <c:v>0.8</c:v>
                </c:pt>
                <c:pt idx="12">
                  <c:v>0.9</c:v>
                </c:pt>
                <c:pt idx="13">
                  <c:v>1</c:v>
                </c:pt>
                <c:pt idx="14">
                  <c:v>0.8</c:v>
                </c:pt>
                <c:pt idx="15">
                  <c:v>1.2</c:v>
                </c:pt>
                <c:pt idx="16">
                  <c:v>1.3</c:v>
                </c:pt>
                <c:pt idx="17">
                  <c:v>2.6</c:v>
                </c:pt>
                <c:pt idx="18">
                  <c:v>3.9</c:v>
                </c:pt>
              </c:numCache>
            </c:numRef>
          </c:val>
          <c:smooth val="0"/>
          <c:extLst>
            <c:ext xmlns:c16="http://schemas.microsoft.com/office/drawing/2014/chart" uri="{C3380CC4-5D6E-409C-BE32-E72D297353CC}">
              <c16:uniqueId val="{00000004-49C6-4117-BAFB-A870CF3FE9F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12"/>
          <c:min val="0"/>
        </c:scaling>
        <c:delete val="0"/>
        <c:axPos val="l"/>
        <c:majorGridlines/>
        <c:title>
          <c:tx>
            <c:rich>
              <a:bodyPr rot="-5400000" vert="horz"/>
              <a:lstStyle/>
              <a:p>
                <a:pPr>
                  <a:defRPr/>
                </a:pPr>
                <a:r>
                  <a:rPr lang="en-US"/>
                  <a:t>Rate per 100,000 Population</a:t>
                </a:r>
              </a:p>
            </c:rich>
          </c:tx>
          <c:layout>
            <c:manualLayout>
              <c:xMode val="edge"/>
              <c:yMode val="edge"/>
              <c:x val="7.3005978419364249E-3"/>
              <c:y val="0.17189844459621081"/>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3922426363374E-2"/>
          <c:y val="9.2945168963254596E-2"/>
          <c:w val="0.8926901672013221"/>
          <c:h val="0.75738257327209102"/>
        </c:manualLayout>
      </c:layout>
      <c:lineChart>
        <c:grouping val="standard"/>
        <c:varyColors val="0"/>
        <c:ser>
          <c:idx val="0"/>
          <c:order val="0"/>
          <c:tx>
            <c:strRef>
              <c:f>Sheet1!$C$1</c:f>
              <c:strCache>
                <c:ptCount val="1"/>
                <c:pt idx="0">
                  <c:v>Hispanic</c:v>
                </c:pt>
              </c:strCache>
            </c:strRef>
          </c:tx>
          <c:spPr>
            <a:ln>
              <a:solidFill>
                <a:sysClr val="windowText" lastClr="000000"/>
              </a:solidFill>
            </a:ln>
          </c:spPr>
          <c:marker>
            <c:symbol val="circle"/>
            <c:size val="7"/>
            <c:spPr>
              <a:solidFill>
                <a:sysClr val="windowText" lastClr="000000"/>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Sheet1!$C$2:$C$20</c:f>
              <c:numCache>
                <c:formatCode>General</c:formatCode>
                <c:ptCount val="19"/>
                <c:pt idx="0">
                  <c:v>0.1</c:v>
                </c:pt>
                <c:pt idx="1">
                  <c:v>0.1</c:v>
                </c:pt>
                <c:pt idx="2">
                  <c:v>0.1</c:v>
                </c:pt>
                <c:pt idx="3">
                  <c:v>0.2</c:v>
                </c:pt>
                <c:pt idx="4">
                  <c:v>0.1</c:v>
                </c:pt>
                <c:pt idx="5">
                  <c:v>0.2</c:v>
                </c:pt>
                <c:pt idx="6">
                  <c:v>0.2</c:v>
                </c:pt>
                <c:pt idx="7">
                  <c:v>0.3</c:v>
                </c:pt>
                <c:pt idx="8">
                  <c:v>0.2</c:v>
                </c:pt>
                <c:pt idx="9">
                  <c:v>0.2</c:v>
                </c:pt>
                <c:pt idx="10">
                  <c:v>0.3</c:v>
                </c:pt>
                <c:pt idx="11">
                  <c:v>0.2</c:v>
                </c:pt>
                <c:pt idx="12">
                  <c:v>0.3</c:v>
                </c:pt>
                <c:pt idx="13">
                  <c:v>0.3</c:v>
                </c:pt>
                <c:pt idx="14">
                  <c:v>0.3</c:v>
                </c:pt>
                <c:pt idx="15">
                  <c:v>0.6</c:v>
                </c:pt>
                <c:pt idx="16">
                  <c:v>0.9</c:v>
                </c:pt>
                <c:pt idx="17">
                  <c:v>2.7</c:v>
                </c:pt>
                <c:pt idx="18">
                  <c:v>3.7</c:v>
                </c:pt>
              </c:numCache>
            </c:numRef>
          </c:val>
          <c:smooth val="0"/>
          <c:extLst>
            <c:ext xmlns:c16="http://schemas.microsoft.com/office/drawing/2014/chart" uri="{C3380CC4-5D6E-409C-BE32-E72D297353CC}">
              <c16:uniqueId val="{00000000-B7D1-4D6A-BDBA-76B8853928AB}"/>
            </c:ext>
          </c:extLst>
        </c:ser>
        <c:ser>
          <c:idx val="3"/>
          <c:order val="1"/>
          <c:tx>
            <c:strRef>
              <c:f>Sheet1!$B$1</c:f>
              <c:strCache>
                <c:ptCount val="1"/>
                <c:pt idx="0">
                  <c:v>Non-Hispanic White</c:v>
                </c:pt>
              </c:strCache>
            </c:strRef>
          </c:tx>
          <c:spPr>
            <a:ln w="25400">
              <a:solidFill>
                <a:srgbClr val="0072C6"/>
              </a:solidFill>
            </a:ln>
          </c:spPr>
          <c:marker>
            <c:symbol val="x"/>
            <c:size val="7"/>
            <c:spPr>
              <a:solidFill>
                <a:srgbClr val="0072C6"/>
              </a:solidFill>
              <a:ln>
                <a:noFill/>
              </a:ln>
            </c:spPr>
          </c:marker>
          <c:cat>
            <c:numRef>
              <c:f>Sheet1!$A$2:$A$20</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Sheet1!$B$2:$B$20</c:f>
              <c:numCache>
                <c:formatCode>General</c:formatCode>
                <c:ptCount val="19"/>
                <c:pt idx="0">
                  <c:v>0.3</c:v>
                </c:pt>
                <c:pt idx="1">
                  <c:v>0.3</c:v>
                </c:pt>
                <c:pt idx="2">
                  <c:v>0.4</c:v>
                </c:pt>
                <c:pt idx="3">
                  <c:v>0.6</c:v>
                </c:pt>
                <c:pt idx="4">
                  <c:v>0.6</c:v>
                </c:pt>
                <c:pt idx="5">
                  <c:v>0.7</c:v>
                </c:pt>
                <c:pt idx="6">
                  <c:v>0.8</c:v>
                </c:pt>
                <c:pt idx="7">
                  <c:v>1.1000000000000001</c:v>
                </c:pt>
                <c:pt idx="8">
                  <c:v>1</c:v>
                </c:pt>
                <c:pt idx="9">
                  <c:v>1</c:v>
                </c:pt>
                <c:pt idx="10">
                  <c:v>1.2</c:v>
                </c:pt>
                <c:pt idx="11">
                  <c:v>1.3</c:v>
                </c:pt>
                <c:pt idx="12">
                  <c:v>1.2</c:v>
                </c:pt>
                <c:pt idx="13">
                  <c:v>1.1000000000000001</c:v>
                </c:pt>
                <c:pt idx="14">
                  <c:v>1.3</c:v>
                </c:pt>
                <c:pt idx="15">
                  <c:v>2.4</c:v>
                </c:pt>
                <c:pt idx="16">
                  <c:v>4.2</c:v>
                </c:pt>
                <c:pt idx="17">
                  <c:v>8.1999999999999993</c:v>
                </c:pt>
                <c:pt idx="18">
                  <c:v>11.9</c:v>
                </c:pt>
              </c:numCache>
            </c:numRef>
          </c:val>
          <c:smooth val="0"/>
          <c:extLst>
            <c:ext xmlns:c16="http://schemas.microsoft.com/office/drawing/2014/chart" uri="{C3380CC4-5D6E-409C-BE32-E72D297353CC}">
              <c16:uniqueId val="{00000001-B7D1-4D6A-BDBA-76B8853928A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15"/>
          <c:min val="0"/>
        </c:scaling>
        <c:delete val="0"/>
        <c:axPos val="l"/>
        <c:majorGridlines/>
        <c:title>
          <c:tx>
            <c:rich>
              <a:bodyPr rot="-5400000" vert="horz"/>
              <a:lstStyle/>
              <a:p>
                <a:pPr>
                  <a:defRPr/>
                </a:pPr>
                <a:r>
                  <a:rPr lang="en-US"/>
                  <a:t>Rate per 100,000 Population</a:t>
                </a:r>
              </a:p>
            </c:rich>
          </c:tx>
          <c:layout>
            <c:manualLayout>
              <c:xMode val="edge"/>
              <c:yMode val="edge"/>
              <c:x val="3.0271216097987751E-3"/>
              <c:y val="0.16232399660979877"/>
            </c:manualLayout>
          </c:layout>
          <c:overlay val="0"/>
        </c:title>
        <c:numFmt formatCode="0" sourceLinked="0"/>
        <c:majorTickMark val="out"/>
        <c:minorTickMark val="none"/>
        <c:tickLblPos val="nextTo"/>
        <c:crossAx val="123682176"/>
        <c:crosses val="autoZero"/>
        <c:crossBetween val="between"/>
        <c:majorUnit val="1"/>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176828857931217E-2"/>
          <c:y val="0.13808398950131234"/>
          <c:w val="0.89033868362608515"/>
          <c:h val="0.71668747623433937"/>
        </c:manualLayout>
      </c:layout>
      <c:lineChart>
        <c:grouping val="standard"/>
        <c:varyColors val="0"/>
        <c:ser>
          <c:idx val="3"/>
          <c:order val="0"/>
          <c:tx>
            <c:strRef>
              <c:f>Sheet1!$A$2</c:f>
              <c:strCache>
                <c:ptCount val="1"/>
                <c:pt idx="0">
                  <c:v>15-24 years </c:v>
                </c:pt>
              </c:strCache>
            </c:strRef>
          </c:tx>
          <c:spPr>
            <a:ln w="25400">
              <a:solidFill>
                <a:sysClr val="windowText" lastClr="000000"/>
              </a:solidFill>
            </a:ln>
          </c:spPr>
          <c:marker>
            <c:symbol val="circle"/>
            <c:size val="7"/>
            <c:spPr>
              <a:solidFill>
                <a:sysClr val="windowText" lastClr="000000"/>
              </a:solidFill>
              <a:ln>
                <a:no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Sheet1!$B$2:$T$2</c:f>
              <c:numCache>
                <c:formatCode>####0.0</c:formatCode>
                <c:ptCount val="19"/>
                <c:pt idx="0">
                  <c:v>0.1</c:v>
                </c:pt>
                <c:pt idx="1">
                  <c:v>0.1</c:v>
                </c:pt>
                <c:pt idx="2">
                  <c:v>0.1</c:v>
                </c:pt>
                <c:pt idx="3">
                  <c:v>0.2</c:v>
                </c:pt>
                <c:pt idx="4">
                  <c:v>0.3</c:v>
                </c:pt>
                <c:pt idx="5">
                  <c:v>0.3</c:v>
                </c:pt>
                <c:pt idx="6">
                  <c:v>0.3</c:v>
                </c:pt>
                <c:pt idx="7">
                  <c:v>0.6</c:v>
                </c:pt>
                <c:pt idx="8">
                  <c:v>0.4</c:v>
                </c:pt>
                <c:pt idx="9">
                  <c:v>0.4</c:v>
                </c:pt>
                <c:pt idx="10">
                  <c:v>0.5</c:v>
                </c:pt>
                <c:pt idx="11">
                  <c:v>0.5</c:v>
                </c:pt>
                <c:pt idx="12">
                  <c:v>0.5</c:v>
                </c:pt>
                <c:pt idx="13">
                  <c:v>0.4</c:v>
                </c:pt>
                <c:pt idx="14">
                  <c:v>0.5</c:v>
                </c:pt>
                <c:pt idx="15">
                  <c:v>1.2</c:v>
                </c:pt>
                <c:pt idx="16">
                  <c:v>2.2999999999999998</c:v>
                </c:pt>
                <c:pt idx="17">
                  <c:v>4.5</c:v>
                </c:pt>
                <c:pt idx="18">
                  <c:v>6.1</c:v>
                </c:pt>
              </c:numCache>
            </c:numRef>
          </c:val>
          <c:smooth val="0"/>
          <c:extLst>
            <c:ext xmlns:c16="http://schemas.microsoft.com/office/drawing/2014/chart" uri="{C3380CC4-5D6E-409C-BE32-E72D297353CC}">
              <c16:uniqueId val="{00000000-FC6C-4545-97FD-FCA5B5CC871E}"/>
            </c:ext>
          </c:extLst>
        </c:ser>
        <c:ser>
          <c:idx val="0"/>
          <c:order val="1"/>
          <c:tx>
            <c:strRef>
              <c:f>Sheet1!$A$3</c:f>
              <c:strCache>
                <c:ptCount val="1"/>
                <c:pt idx="0">
                  <c:v>25-34 years</c:v>
                </c:pt>
              </c:strCache>
            </c:strRef>
          </c:tx>
          <c:spPr>
            <a:ln>
              <a:solidFill>
                <a:srgbClr val="0072C6"/>
              </a:solidFill>
            </a:ln>
          </c:spPr>
          <c:marker>
            <c:symbol val="square"/>
            <c:size val="7"/>
            <c:spPr>
              <a:solidFill>
                <a:srgbClr val="0072C6"/>
              </a:solidFill>
              <a:ln>
                <a:no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Sheet1!$B$3:$T$3</c:f>
              <c:numCache>
                <c:formatCode>####0.0</c:formatCode>
                <c:ptCount val="19"/>
                <c:pt idx="0">
                  <c:v>0.3</c:v>
                </c:pt>
                <c:pt idx="1">
                  <c:v>0.2</c:v>
                </c:pt>
                <c:pt idx="2">
                  <c:v>0.4</c:v>
                </c:pt>
                <c:pt idx="3">
                  <c:v>0.5</c:v>
                </c:pt>
                <c:pt idx="4">
                  <c:v>0.6</c:v>
                </c:pt>
                <c:pt idx="5">
                  <c:v>0.7</c:v>
                </c:pt>
                <c:pt idx="6">
                  <c:v>0.7</c:v>
                </c:pt>
                <c:pt idx="7">
                  <c:v>1.3</c:v>
                </c:pt>
                <c:pt idx="8">
                  <c:v>1</c:v>
                </c:pt>
                <c:pt idx="9">
                  <c:v>1</c:v>
                </c:pt>
                <c:pt idx="10">
                  <c:v>1.2</c:v>
                </c:pt>
                <c:pt idx="11">
                  <c:v>1.4</c:v>
                </c:pt>
                <c:pt idx="12">
                  <c:v>1.2</c:v>
                </c:pt>
                <c:pt idx="13">
                  <c:v>1.3</c:v>
                </c:pt>
                <c:pt idx="14">
                  <c:v>1.5</c:v>
                </c:pt>
                <c:pt idx="15">
                  <c:v>3.4</c:v>
                </c:pt>
                <c:pt idx="16">
                  <c:v>6.6</c:v>
                </c:pt>
                <c:pt idx="17">
                  <c:v>13.6</c:v>
                </c:pt>
                <c:pt idx="18">
                  <c:v>19.5</c:v>
                </c:pt>
              </c:numCache>
            </c:numRef>
          </c:val>
          <c:smooth val="0"/>
          <c:extLst>
            <c:ext xmlns:c16="http://schemas.microsoft.com/office/drawing/2014/chart" uri="{C3380CC4-5D6E-409C-BE32-E72D297353CC}">
              <c16:uniqueId val="{00000001-FC6C-4545-97FD-FCA5B5CC871E}"/>
            </c:ext>
          </c:extLst>
        </c:ser>
        <c:ser>
          <c:idx val="1"/>
          <c:order val="2"/>
          <c:tx>
            <c:strRef>
              <c:f>Sheet1!$A$4</c:f>
              <c:strCache>
                <c:ptCount val="1"/>
                <c:pt idx="0">
                  <c:v>35-44 years</c:v>
                </c:pt>
              </c:strCache>
            </c:strRef>
          </c:tx>
          <c:spPr>
            <a:ln>
              <a:solidFill>
                <a:srgbClr val="AABA0A"/>
              </a:solidFill>
            </a:ln>
          </c:spPr>
          <c:marker>
            <c:symbol val="triangle"/>
            <c:size val="8"/>
            <c:spPr>
              <a:solidFill>
                <a:srgbClr val="AABA0A"/>
              </a:solidFill>
              <a:ln>
                <a:no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Sheet1!$B$4:$T$4</c:f>
              <c:numCache>
                <c:formatCode>####0.0</c:formatCode>
                <c:ptCount val="19"/>
                <c:pt idx="0">
                  <c:v>0.6</c:v>
                </c:pt>
                <c:pt idx="1">
                  <c:v>0.7</c:v>
                </c:pt>
                <c:pt idx="2">
                  <c:v>0.8</c:v>
                </c:pt>
                <c:pt idx="3">
                  <c:v>1</c:v>
                </c:pt>
                <c:pt idx="4">
                  <c:v>1.1000000000000001</c:v>
                </c:pt>
                <c:pt idx="5">
                  <c:v>1.2</c:v>
                </c:pt>
                <c:pt idx="6">
                  <c:v>1.2</c:v>
                </c:pt>
                <c:pt idx="7">
                  <c:v>1.7</c:v>
                </c:pt>
                <c:pt idx="8">
                  <c:v>1.3</c:v>
                </c:pt>
                <c:pt idx="9">
                  <c:v>1.4</c:v>
                </c:pt>
                <c:pt idx="10">
                  <c:v>1.7</c:v>
                </c:pt>
                <c:pt idx="11">
                  <c:v>1.7</c:v>
                </c:pt>
                <c:pt idx="12">
                  <c:v>1.4</c:v>
                </c:pt>
                <c:pt idx="13">
                  <c:v>1.4</c:v>
                </c:pt>
                <c:pt idx="14">
                  <c:v>1.6</c:v>
                </c:pt>
                <c:pt idx="15">
                  <c:v>3.1</c:v>
                </c:pt>
                <c:pt idx="16">
                  <c:v>5.6</c:v>
                </c:pt>
                <c:pt idx="17">
                  <c:v>11.9</c:v>
                </c:pt>
                <c:pt idx="18">
                  <c:v>17.3</c:v>
                </c:pt>
              </c:numCache>
            </c:numRef>
          </c:val>
          <c:smooth val="0"/>
          <c:extLst>
            <c:ext xmlns:c16="http://schemas.microsoft.com/office/drawing/2014/chart" uri="{C3380CC4-5D6E-409C-BE32-E72D297353CC}">
              <c16:uniqueId val="{00000002-FC6C-4545-97FD-FCA5B5CC871E}"/>
            </c:ext>
          </c:extLst>
        </c:ser>
        <c:ser>
          <c:idx val="2"/>
          <c:order val="3"/>
          <c:tx>
            <c:strRef>
              <c:f>Sheet1!$A$5</c:f>
              <c:strCache>
                <c:ptCount val="1"/>
                <c:pt idx="0">
                  <c:v>45-54 years</c:v>
                </c:pt>
              </c:strCache>
            </c:strRef>
          </c:tx>
          <c:spPr>
            <a:ln>
              <a:solidFill>
                <a:srgbClr val="EEECE1">
                  <a:lumMod val="50000"/>
                </a:srgbClr>
              </a:solidFill>
            </a:ln>
          </c:spPr>
          <c:marker>
            <c:symbol val="diamond"/>
            <c:size val="9"/>
            <c:spPr>
              <a:solidFill>
                <a:srgbClr val="EEECE1">
                  <a:lumMod val="50000"/>
                </a:srgbClr>
              </a:solidFill>
              <a:ln>
                <a:no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Sheet1!$B$5:$T$5</c:f>
              <c:numCache>
                <c:formatCode>####0.0</c:formatCode>
                <c:ptCount val="19"/>
                <c:pt idx="0">
                  <c:v>0.5</c:v>
                </c:pt>
                <c:pt idx="1">
                  <c:v>0.6</c:v>
                </c:pt>
                <c:pt idx="2">
                  <c:v>0.7</c:v>
                </c:pt>
                <c:pt idx="3">
                  <c:v>0.9</c:v>
                </c:pt>
                <c:pt idx="4">
                  <c:v>1</c:v>
                </c:pt>
                <c:pt idx="5">
                  <c:v>1.3</c:v>
                </c:pt>
                <c:pt idx="6">
                  <c:v>1.3</c:v>
                </c:pt>
                <c:pt idx="7">
                  <c:v>1.9</c:v>
                </c:pt>
                <c:pt idx="8">
                  <c:v>1.6</c:v>
                </c:pt>
                <c:pt idx="9">
                  <c:v>1.7</c:v>
                </c:pt>
                <c:pt idx="10">
                  <c:v>2.2000000000000002</c:v>
                </c:pt>
                <c:pt idx="11">
                  <c:v>2.1</c:v>
                </c:pt>
                <c:pt idx="12">
                  <c:v>1.9</c:v>
                </c:pt>
                <c:pt idx="13">
                  <c:v>1.8</c:v>
                </c:pt>
                <c:pt idx="14">
                  <c:v>2</c:v>
                </c:pt>
                <c:pt idx="15">
                  <c:v>3.1</c:v>
                </c:pt>
                <c:pt idx="16">
                  <c:v>4.5999999999999996</c:v>
                </c:pt>
                <c:pt idx="17">
                  <c:v>9</c:v>
                </c:pt>
                <c:pt idx="18">
                  <c:v>13.6</c:v>
                </c:pt>
              </c:numCache>
            </c:numRef>
          </c:val>
          <c:smooth val="0"/>
          <c:extLst>
            <c:ext xmlns:c16="http://schemas.microsoft.com/office/drawing/2014/chart" uri="{C3380CC4-5D6E-409C-BE32-E72D297353CC}">
              <c16:uniqueId val="{00000003-FC6C-4545-97FD-FCA5B5CC871E}"/>
            </c:ext>
          </c:extLst>
        </c:ser>
        <c:ser>
          <c:idx val="4"/>
          <c:order val="4"/>
          <c:tx>
            <c:strRef>
              <c:f>Sheet1!$A$6</c:f>
              <c:strCache>
                <c:ptCount val="1"/>
                <c:pt idx="0">
                  <c:v>55-64 years</c:v>
                </c:pt>
              </c:strCache>
            </c:strRef>
          </c:tx>
          <c:spPr>
            <a:ln>
              <a:solidFill>
                <a:srgbClr val="70AD47">
                  <a:lumMod val="75000"/>
                </a:srgbClr>
              </a:solidFill>
            </a:ln>
          </c:spPr>
          <c:marker>
            <c:spPr>
              <a:ln>
                <a:solidFill>
                  <a:srgbClr val="70AD47">
                    <a:lumMod val="75000"/>
                  </a:srgbClr>
                </a:solid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Sheet1!$B$6:$T$6</c:f>
              <c:numCache>
                <c:formatCode>####0.0</c:formatCode>
                <c:ptCount val="19"/>
                <c:pt idx="0">
                  <c:v>0.2</c:v>
                </c:pt>
                <c:pt idx="1">
                  <c:v>0.3</c:v>
                </c:pt>
                <c:pt idx="2">
                  <c:v>0.3</c:v>
                </c:pt>
                <c:pt idx="3">
                  <c:v>0.4</c:v>
                </c:pt>
                <c:pt idx="4">
                  <c:v>0.4</c:v>
                </c:pt>
                <c:pt idx="5">
                  <c:v>0.4</c:v>
                </c:pt>
                <c:pt idx="6">
                  <c:v>0.5</c:v>
                </c:pt>
                <c:pt idx="7">
                  <c:v>0.8</c:v>
                </c:pt>
                <c:pt idx="8">
                  <c:v>0.8</c:v>
                </c:pt>
                <c:pt idx="9">
                  <c:v>0.9</c:v>
                </c:pt>
                <c:pt idx="10">
                  <c:v>1.2</c:v>
                </c:pt>
                <c:pt idx="11">
                  <c:v>1.2</c:v>
                </c:pt>
                <c:pt idx="12">
                  <c:v>1.1000000000000001</c:v>
                </c:pt>
                <c:pt idx="13">
                  <c:v>1.1000000000000001</c:v>
                </c:pt>
                <c:pt idx="14">
                  <c:v>1.4</c:v>
                </c:pt>
                <c:pt idx="15">
                  <c:v>1.9</c:v>
                </c:pt>
                <c:pt idx="16">
                  <c:v>2.9</c:v>
                </c:pt>
                <c:pt idx="17">
                  <c:v>5.4</c:v>
                </c:pt>
                <c:pt idx="18">
                  <c:v>8.3000000000000007</c:v>
                </c:pt>
              </c:numCache>
            </c:numRef>
          </c:val>
          <c:smooth val="0"/>
          <c:extLst>
            <c:ext xmlns:c16="http://schemas.microsoft.com/office/drawing/2014/chart" uri="{C3380CC4-5D6E-409C-BE32-E72D297353CC}">
              <c16:uniqueId val="{00000004-FC6C-4545-97FD-FCA5B5CC871E}"/>
            </c:ext>
          </c:extLst>
        </c:ser>
        <c:ser>
          <c:idx val="5"/>
          <c:order val="5"/>
          <c:tx>
            <c:strRef>
              <c:f>Sheet1!$A$7</c:f>
              <c:strCache>
                <c:ptCount val="1"/>
                <c:pt idx="0">
                  <c:v>65-74 years</c:v>
                </c:pt>
              </c:strCache>
            </c:strRef>
          </c:tx>
          <c:spPr>
            <a:ln w="25400">
              <a:solidFill>
                <a:srgbClr val="ED7D31"/>
              </a:solidFill>
            </a:ln>
          </c:spPr>
          <c:marker>
            <c:symbol val="x"/>
            <c:size val="7"/>
            <c:spPr>
              <a:noFill/>
              <a:ln>
                <a:solidFill>
                  <a:srgbClr val="ED7D31"/>
                </a:solid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Sheet1!$B$7:$T$7</c:f>
              <c:numCache>
                <c:formatCode>####0.0</c:formatCode>
                <c:ptCount val="19"/>
                <c:pt idx="0">
                  <c:v>0.1</c:v>
                </c:pt>
                <c:pt idx="1">
                  <c:v>0</c:v>
                </c:pt>
                <c:pt idx="2">
                  <c:v>0</c:v>
                </c:pt>
                <c:pt idx="3">
                  <c:v>0.2</c:v>
                </c:pt>
                <c:pt idx="4">
                  <c:v>0.2</c:v>
                </c:pt>
                <c:pt idx="5">
                  <c:v>0.2</c:v>
                </c:pt>
                <c:pt idx="6">
                  <c:v>0.2</c:v>
                </c:pt>
                <c:pt idx="7">
                  <c:v>0.2</c:v>
                </c:pt>
                <c:pt idx="8">
                  <c:v>0.3</c:v>
                </c:pt>
                <c:pt idx="9">
                  <c:v>0.3</c:v>
                </c:pt>
                <c:pt idx="10">
                  <c:v>0.5</c:v>
                </c:pt>
                <c:pt idx="11">
                  <c:v>0.3</c:v>
                </c:pt>
                <c:pt idx="12">
                  <c:v>0.3</c:v>
                </c:pt>
                <c:pt idx="13">
                  <c:v>0.4</c:v>
                </c:pt>
                <c:pt idx="14">
                  <c:v>0.4</c:v>
                </c:pt>
                <c:pt idx="15">
                  <c:v>0.5</c:v>
                </c:pt>
                <c:pt idx="16">
                  <c:v>0.7</c:v>
                </c:pt>
                <c:pt idx="17">
                  <c:v>1.3</c:v>
                </c:pt>
                <c:pt idx="18">
                  <c:v>1.9</c:v>
                </c:pt>
              </c:numCache>
            </c:numRef>
          </c:val>
          <c:smooth val="0"/>
          <c:extLst>
            <c:ext xmlns:c16="http://schemas.microsoft.com/office/drawing/2014/chart" uri="{C3380CC4-5D6E-409C-BE32-E72D297353CC}">
              <c16:uniqueId val="{00000005-FC6C-4545-97FD-FCA5B5CC871E}"/>
            </c:ext>
          </c:extLst>
        </c:ser>
        <c:ser>
          <c:idx val="6"/>
          <c:order val="6"/>
          <c:tx>
            <c:strRef>
              <c:f>Sheet1!$A$8</c:f>
              <c:strCache>
                <c:ptCount val="1"/>
                <c:pt idx="0">
                  <c:v>75-84 years</c:v>
                </c:pt>
              </c:strCache>
            </c:strRef>
          </c:tx>
          <c:spPr>
            <a:ln>
              <a:solidFill>
                <a:srgbClr val="7F7F7F"/>
              </a:solidFill>
            </a:ln>
          </c:spPr>
          <c:marker>
            <c:symbol val="plus"/>
            <c:size val="7"/>
            <c:spPr>
              <a:noFill/>
              <a:ln>
                <a:solidFill>
                  <a:sysClr val="window" lastClr="FFFFFF">
                    <a:lumMod val="50000"/>
                  </a:sysClr>
                </a:solidFill>
              </a:ln>
            </c:spPr>
          </c:marker>
          <c:cat>
            <c:strRef>
              <c:f>Sheet1!$B$1:$T$1</c:f>
              <c:strCach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strCache>
            </c:strRef>
          </c:cat>
          <c:val>
            <c:numRef>
              <c:f>Sheet1!$B$8:$T$8</c:f>
              <c:numCache>
                <c:formatCode>######0</c:formatCode>
                <c:ptCount val="19"/>
                <c:pt idx="0" formatCode="####0.0">
                  <c:v>0</c:v>
                </c:pt>
                <c:pt idx="1">
                  <c:v>0</c:v>
                </c:pt>
                <c:pt idx="2" formatCode="####0.0">
                  <c:v>0</c:v>
                </c:pt>
                <c:pt idx="3" formatCode="####0.0">
                  <c:v>0</c:v>
                </c:pt>
                <c:pt idx="4" formatCode="####0.0">
                  <c:v>0</c:v>
                </c:pt>
                <c:pt idx="5" formatCode="####0.0">
                  <c:v>0</c:v>
                </c:pt>
                <c:pt idx="6" formatCode="####0.0">
                  <c:v>0.2</c:v>
                </c:pt>
                <c:pt idx="7" formatCode="####0.0">
                  <c:v>0.2</c:v>
                </c:pt>
                <c:pt idx="8" formatCode="####0.0">
                  <c:v>0.2</c:v>
                </c:pt>
                <c:pt idx="9" formatCode="####0.0">
                  <c:v>0</c:v>
                </c:pt>
                <c:pt idx="10" formatCode="####0.0">
                  <c:v>0.2</c:v>
                </c:pt>
                <c:pt idx="11" formatCode="####0.0">
                  <c:v>0.2</c:v>
                </c:pt>
                <c:pt idx="12" formatCode="####0.0">
                  <c:v>0.2</c:v>
                </c:pt>
                <c:pt idx="13" formatCode="####0.0">
                  <c:v>0.2</c:v>
                </c:pt>
                <c:pt idx="14" formatCode="####0.0">
                  <c:v>0</c:v>
                </c:pt>
                <c:pt idx="15" formatCode="####0.0">
                  <c:v>0.2</c:v>
                </c:pt>
                <c:pt idx="16" formatCode="####0.0">
                  <c:v>0.2</c:v>
                </c:pt>
                <c:pt idx="17" formatCode="####0.0">
                  <c:v>0.2</c:v>
                </c:pt>
                <c:pt idx="18" formatCode="####0.0">
                  <c:v>0.3</c:v>
                </c:pt>
              </c:numCache>
            </c:numRef>
          </c:val>
          <c:smooth val="0"/>
          <c:extLst>
            <c:ext xmlns:c16="http://schemas.microsoft.com/office/drawing/2014/chart" uri="{C3380CC4-5D6E-409C-BE32-E72D297353CC}">
              <c16:uniqueId val="{00000006-FC6C-4545-97FD-FCA5B5CC871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3.0271216097987751E-3"/>
              <c:y val="0.21515123109611303"/>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9.3268028996375457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0633787964004501"/>
          <c:w val="0.8780521905915607"/>
          <c:h val="0.7902414541932258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Sheet1!$B$2:$B$12</c:f>
              <c:numCache>
                <c:formatCode>General</c:formatCode>
                <c:ptCount val="11"/>
                <c:pt idx="0">
                  <c:v>27.5</c:v>
                </c:pt>
                <c:pt idx="1">
                  <c:v>27.7</c:v>
                </c:pt>
                <c:pt idx="2">
                  <c:v>28</c:v>
                </c:pt>
                <c:pt idx="3">
                  <c:v>27.5</c:v>
                </c:pt>
                <c:pt idx="4">
                  <c:v>27.2</c:v>
                </c:pt>
                <c:pt idx="5">
                  <c:v>27.3</c:v>
                </c:pt>
                <c:pt idx="6">
                  <c:v>26.8</c:v>
                </c:pt>
                <c:pt idx="7">
                  <c:v>26</c:v>
                </c:pt>
                <c:pt idx="8">
                  <c:v>25.8</c:v>
                </c:pt>
                <c:pt idx="9">
                  <c:v>25.8</c:v>
                </c:pt>
                <c:pt idx="10">
                  <c:v>26</c:v>
                </c:pt>
              </c:numCache>
            </c:numRef>
          </c:val>
          <c:smooth val="0"/>
          <c:extLst>
            <c:ext xmlns:c16="http://schemas.microsoft.com/office/drawing/2014/chart" uri="{C3380CC4-5D6E-409C-BE32-E72D297353CC}">
              <c16:uniqueId val="{00000000-B934-4A95-8D37-BB28371E5E78}"/>
            </c:ext>
          </c:extLst>
        </c:ser>
        <c:ser>
          <c:idx val="0"/>
          <c:order val="1"/>
          <c:tx>
            <c:strRef>
              <c:f>Sheet1!$C$1</c:f>
              <c:strCache>
                <c:ptCount val="1"/>
                <c:pt idx="0">
                  <c:v>White</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Sheet1!$C$2:$C$12</c:f>
              <c:numCache>
                <c:formatCode>General</c:formatCode>
                <c:ptCount val="11"/>
                <c:pt idx="0">
                  <c:v>26.9</c:v>
                </c:pt>
                <c:pt idx="1">
                  <c:v>27.1</c:v>
                </c:pt>
                <c:pt idx="2">
                  <c:v>27.4</c:v>
                </c:pt>
                <c:pt idx="3">
                  <c:v>26.9</c:v>
                </c:pt>
                <c:pt idx="4">
                  <c:v>26.5</c:v>
                </c:pt>
                <c:pt idx="5">
                  <c:v>26.6</c:v>
                </c:pt>
                <c:pt idx="6">
                  <c:v>26</c:v>
                </c:pt>
                <c:pt idx="7">
                  <c:v>25.2</c:v>
                </c:pt>
                <c:pt idx="8">
                  <c:v>24.9</c:v>
                </c:pt>
                <c:pt idx="9">
                  <c:v>24.8</c:v>
                </c:pt>
                <c:pt idx="10">
                  <c:v>25.1</c:v>
                </c:pt>
              </c:numCache>
            </c:numRef>
          </c:val>
          <c:smooth val="0"/>
          <c:extLst>
            <c:ext xmlns:c16="http://schemas.microsoft.com/office/drawing/2014/chart" uri="{C3380CC4-5D6E-409C-BE32-E72D297353CC}">
              <c16:uniqueId val="{00000001-B934-4A95-8D37-BB28371E5E78}"/>
            </c:ext>
          </c:extLst>
        </c:ser>
        <c:ser>
          <c:idx val="1"/>
          <c:order val="2"/>
          <c:tx>
            <c:strRef>
              <c:f>Sheet1!$D$1</c:f>
              <c:strCache>
                <c:ptCount val="1"/>
                <c:pt idx="0">
                  <c:v>Black</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Sheet1!$D$2:$D$12</c:f>
              <c:numCache>
                <c:formatCode>General</c:formatCode>
                <c:ptCount val="11"/>
                <c:pt idx="0">
                  <c:v>30.2</c:v>
                </c:pt>
                <c:pt idx="1">
                  <c:v>30.4</c:v>
                </c:pt>
                <c:pt idx="2">
                  <c:v>30.8</c:v>
                </c:pt>
                <c:pt idx="3">
                  <c:v>30.6</c:v>
                </c:pt>
                <c:pt idx="4">
                  <c:v>30.4</c:v>
                </c:pt>
                <c:pt idx="5">
                  <c:v>30.6</c:v>
                </c:pt>
                <c:pt idx="6">
                  <c:v>30.4</c:v>
                </c:pt>
                <c:pt idx="7">
                  <c:v>29.8</c:v>
                </c:pt>
                <c:pt idx="8">
                  <c:v>29.5</c:v>
                </c:pt>
                <c:pt idx="9">
                  <c:v>29.7</c:v>
                </c:pt>
                <c:pt idx="10">
                  <c:v>29.8</c:v>
                </c:pt>
              </c:numCache>
            </c:numRef>
          </c:val>
          <c:smooth val="0"/>
          <c:extLst>
            <c:ext xmlns:c16="http://schemas.microsoft.com/office/drawing/2014/chart" uri="{C3380CC4-5D6E-409C-BE32-E72D297353CC}">
              <c16:uniqueId val="{00000002-B934-4A95-8D37-BB28371E5E78}"/>
            </c:ext>
          </c:extLst>
        </c:ser>
        <c:ser>
          <c:idx val="2"/>
          <c:order val="3"/>
          <c:tx>
            <c:strRef>
              <c:f>Sheet1!$E$1</c:f>
              <c:strCache>
                <c:ptCount val="1"/>
                <c:pt idx="0">
                  <c:v>AI/AN</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Sheet1!$E$2:$E$12</c:f>
              <c:numCache>
                <c:formatCode>General</c:formatCode>
                <c:ptCount val="11"/>
                <c:pt idx="0">
                  <c:v>24.2</c:v>
                </c:pt>
                <c:pt idx="1">
                  <c:v>23.2</c:v>
                </c:pt>
                <c:pt idx="2">
                  <c:v>23.8</c:v>
                </c:pt>
                <c:pt idx="3">
                  <c:v>23.4</c:v>
                </c:pt>
                <c:pt idx="4">
                  <c:v>22.3</c:v>
                </c:pt>
                <c:pt idx="5">
                  <c:v>23.2</c:v>
                </c:pt>
                <c:pt idx="6">
                  <c:v>23.2</c:v>
                </c:pt>
                <c:pt idx="7">
                  <c:v>21.9</c:v>
                </c:pt>
                <c:pt idx="8">
                  <c:v>22.3</c:v>
                </c:pt>
                <c:pt idx="9">
                  <c:v>22.3</c:v>
                </c:pt>
                <c:pt idx="10">
                  <c:v>23.2</c:v>
                </c:pt>
              </c:numCache>
            </c:numRef>
          </c:val>
          <c:smooth val="0"/>
          <c:extLst>
            <c:ext xmlns:c16="http://schemas.microsoft.com/office/drawing/2014/chart" uri="{C3380CC4-5D6E-409C-BE32-E72D297353CC}">
              <c16:uniqueId val="{00000003-B934-4A95-8D37-BB28371E5E78}"/>
            </c:ext>
          </c:extLst>
        </c:ser>
        <c:ser>
          <c:idx val="4"/>
          <c:order val="4"/>
          <c:tx>
            <c:strRef>
              <c:f>Sheet1!$F$1</c:f>
              <c:strCache>
                <c:ptCount val="1"/>
                <c:pt idx="0">
                  <c:v>API</c:v>
                </c:pt>
              </c:strCache>
            </c:strRef>
          </c:tx>
          <c:spPr>
            <a:ln>
              <a:solidFill>
                <a:srgbClr val="70AD47">
                  <a:lumMod val="75000"/>
                </a:srgbClr>
              </a:solidFill>
            </a:ln>
          </c:spPr>
          <c:marker>
            <c:spPr>
              <a:noFill/>
              <a:ln>
                <a:solidFill>
                  <a:srgbClr val="70AD47">
                    <a:lumMod val="75000"/>
                  </a:srgbClr>
                </a:solidFill>
              </a:ln>
            </c:spPr>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Sheet1!$F$2:$F$12</c:f>
              <c:numCache>
                <c:formatCode>General</c:formatCode>
                <c:ptCount val="11"/>
                <c:pt idx="0">
                  <c:v>28.2</c:v>
                </c:pt>
                <c:pt idx="1">
                  <c:v>28.9</c:v>
                </c:pt>
                <c:pt idx="2">
                  <c:v>29.4</c:v>
                </c:pt>
                <c:pt idx="3">
                  <c:v>28.8</c:v>
                </c:pt>
                <c:pt idx="4">
                  <c:v>28.5</c:v>
                </c:pt>
                <c:pt idx="5">
                  <c:v>28.3</c:v>
                </c:pt>
                <c:pt idx="6">
                  <c:v>28.5</c:v>
                </c:pt>
                <c:pt idx="7">
                  <c:v>27.5</c:v>
                </c:pt>
                <c:pt idx="8">
                  <c:v>27.5</c:v>
                </c:pt>
                <c:pt idx="9">
                  <c:v>27.2</c:v>
                </c:pt>
                <c:pt idx="10">
                  <c:v>27.4</c:v>
                </c:pt>
              </c:numCache>
            </c:numRef>
          </c:val>
          <c:smooth val="0"/>
          <c:extLst>
            <c:ext xmlns:c16="http://schemas.microsoft.com/office/drawing/2014/chart" uri="{C3380CC4-5D6E-409C-BE32-E72D297353CC}">
              <c16:uniqueId val="{00000004-B934-4A95-8D37-BB28371E5E78}"/>
            </c:ext>
          </c:extLst>
        </c:ser>
        <c:ser>
          <c:idx val="5"/>
          <c:order val="5"/>
          <c:tx>
            <c:strRef>
              <c:f>Sheet1!$G$1</c:f>
              <c:strCache>
                <c:ptCount val="1"/>
                <c:pt idx="0">
                  <c:v>Hispanic</c:v>
                </c:pt>
              </c:strCache>
            </c:strRef>
          </c:tx>
          <c:marker>
            <c:symbol val="x"/>
            <c:size val="7"/>
          </c:marker>
          <c:cat>
            <c:numRef>
              <c:f>Sheet1!$A$2:$A$12</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Sheet1!$G$2:$G$12</c:f>
              <c:numCache>
                <c:formatCode>General</c:formatCode>
                <c:ptCount val="11"/>
                <c:pt idx="0">
                  <c:v>25.9</c:v>
                </c:pt>
                <c:pt idx="1">
                  <c:v>26.1</c:v>
                </c:pt>
                <c:pt idx="2">
                  <c:v>26.9</c:v>
                </c:pt>
                <c:pt idx="3">
                  <c:v>26.6</c:v>
                </c:pt>
                <c:pt idx="4">
                  <c:v>26.5</c:v>
                </c:pt>
                <c:pt idx="5">
                  <c:v>26.8</c:v>
                </c:pt>
                <c:pt idx="6">
                  <c:v>26.5</c:v>
                </c:pt>
                <c:pt idx="7">
                  <c:v>25.8</c:v>
                </c:pt>
                <c:pt idx="8">
                  <c:v>25.3</c:v>
                </c:pt>
                <c:pt idx="9">
                  <c:v>25.2</c:v>
                </c:pt>
                <c:pt idx="10">
                  <c:v>25.7</c:v>
                </c:pt>
              </c:numCache>
            </c:numRef>
          </c:val>
          <c:smooth val="0"/>
          <c:extLst>
            <c:ext xmlns:c16="http://schemas.microsoft.com/office/drawing/2014/chart" uri="{C3380CC4-5D6E-409C-BE32-E72D297353CC}">
              <c16:uniqueId val="{00000005-B934-4A95-8D37-BB28371E5E7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5"/>
          <c:min val="0"/>
        </c:scaling>
        <c:delete val="0"/>
        <c:axPos val="l"/>
        <c:majorGridlines/>
        <c:title>
          <c:tx>
            <c:rich>
              <a:bodyPr rot="-5400000" vert="horz"/>
              <a:lstStyle/>
              <a:p>
                <a:pPr>
                  <a:defRPr/>
                </a:pPr>
                <a:r>
                  <a:rPr lang="en-US"/>
                  <a:t>Percent</a:t>
                </a:r>
              </a:p>
            </c:rich>
          </c:tx>
          <c:layout>
            <c:manualLayout>
              <c:xMode val="edge"/>
              <c:yMode val="edge"/>
              <c:x val="4.7484689413823267E-3"/>
              <c:y val="0.40795185466606776"/>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0472138098122348"/>
          <c:y val="3.968253968253968E-3"/>
          <c:w val="0.87816390739619088"/>
          <c:h val="6.1521997250343706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69890302173767"/>
          <c:y val="4.9229002624671919E-2"/>
          <c:w val="0.88430109697826231"/>
          <c:h val="0.85479070975503058"/>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622-481E-95BB-D9F4420ECC88}"/>
              </c:ext>
            </c:extLst>
          </c:dPt>
          <c:dPt>
            <c:idx val="1"/>
            <c:invertIfNegative val="0"/>
            <c:bubble3D val="0"/>
            <c:extLst>
              <c:ext xmlns:c16="http://schemas.microsoft.com/office/drawing/2014/chart" uri="{C3380CC4-5D6E-409C-BE32-E72D297353CC}">
                <c16:uniqueId val="{00000001-6622-481E-95BB-D9F4420ECC88}"/>
              </c:ext>
            </c:extLst>
          </c:dPt>
          <c:dPt>
            <c:idx val="2"/>
            <c:invertIfNegative val="0"/>
            <c:bubble3D val="0"/>
            <c:extLst>
              <c:ext xmlns:c16="http://schemas.microsoft.com/office/drawing/2014/chart" uri="{C3380CC4-5D6E-409C-BE32-E72D297353CC}">
                <c16:uniqueId val="{00000002-6622-481E-95BB-D9F4420ECC88}"/>
              </c:ext>
            </c:extLst>
          </c:dPt>
          <c:dPt>
            <c:idx val="3"/>
            <c:invertIfNegative val="0"/>
            <c:bubble3D val="0"/>
            <c:extLst>
              <c:ext xmlns:c16="http://schemas.microsoft.com/office/drawing/2014/chart" uri="{C3380CC4-5D6E-409C-BE32-E72D297353CC}">
                <c16:uniqueId val="{00000003-6622-481E-95BB-D9F4420ECC88}"/>
              </c:ext>
            </c:extLst>
          </c:dPt>
          <c:cat>
            <c:strRef>
              <c:f>Sheet1!$A$2:$A$6</c:f>
              <c:strCache>
                <c:ptCount val="5"/>
                <c:pt idx="0">
                  <c:v>Total</c:v>
                </c:pt>
                <c:pt idx="1">
                  <c:v>White</c:v>
                </c:pt>
                <c:pt idx="2">
                  <c:v>Black</c:v>
                </c:pt>
                <c:pt idx="3">
                  <c:v>API</c:v>
                </c:pt>
                <c:pt idx="4">
                  <c:v>Hispanic </c:v>
                </c:pt>
              </c:strCache>
            </c:strRef>
          </c:cat>
          <c:val>
            <c:numRef>
              <c:f>Sheet1!$B$2:$B$6</c:f>
              <c:numCache>
                <c:formatCode>0.0</c:formatCode>
                <c:ptCount val="5"/>
                <c:pt idx="0">
                  <c:v>5.9169999999999998</c:v>
                </c:pt>
                <c:pt idx="1">
                  <c:v>3.47</c:v>
                </c:pt>
                <c:pt idx="2">
                  <c:v>10.119999999999999</c:v>
                </c:pt>
                <c:pt idx="3">
                  <c:v>7.52</c:v>
                </c:pt>
                <c:pt idx="4">
                  <c:v>7.81</c:v>
                </c:pt>
              </c:numCache>
            </c:numRef>
          </c:val>
          <c:extLst>
            <c:ext xmlns:c16="http://schemas.microsoft.com/office/drawing/2014/chart" uri="{C3380CC4-5D6E-409C-BE32-E72D297353CC}">
              <c16:uniqueId val="{00000004-6622-481E-95BB-D9F4420ECC8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0"/>
          <c:min val="0"/>
        </c:scaling>
        <c:delete val="0"/>
        <c:axPos val="l"/>
        <c:majorGridlines/>
        <c:title>
          <c:tx>
            <c:rich>
              <a:bodyPr rot="-5400000" vert="horz"/>
              <a:lstStyle/>
              <a:p>
                <a:pPr>
                  <a:defRPr/>
                </a:pPr>
                <a:r>
                  <a:rPr lang="en-US"/>
                  <a:t>Rate per 100,000 Deliveries</a:t>
                </a:r>
              </a:p>
            </c:rich>
          </c:tx>
          <c:layout>
            <c:manualLayout>
              <c:xMode val="edge"/>
              <c:yMode val="edge"/>
              <c:x val="6.4101646385110959E-3"/>
              <c:y val="0.17326115485564306"/>
            </c:manualLayout>
          </c:layout>
          <c:overlay val="0"/>
        </c:title>
        <c:numFmt formatCode="0" sourceLinked="0"/>
        <c:majorTickMark val="out"/>
        <c:minorTickMark val="none"/>
        <c:tickLblPos val="nextTo"/>
        <c:crossAx val="155088384"/>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0889813168515226"/>
          <c:w val="0.8780521905915607"/>
          <c:h val="0.76238358310049936"/>
        </c:manualLayout>
      </c:layout>
      <c:lineChart>
        <c:grouping val="standard"/>
        <c:varyColors val="0"/>
        <c:ser>
          <c:idx val="3"/>
          <c:order val="0"/>
          <c:tx>
            <c:strRef>
              <c:f>Sheet1!$B$1</c:f>
              <c:strCache>
                <c:ptCount val="1"/>
                <c:pt idx="0">
                  <c:v>Uninsured</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13.9</c:v>
                </c:pt>
                <c:pt idx="1">
                  <c:v>8.9</c:v>
                </c:pt>
                <c:pt idx="2">
                  <c:v>7.8</c:v>
                </c:pt>
                <c:pt idx="3">
                  <c:v>7</c:v>
                </c:pt>
                <c:pt idx="4">
                  <c:v>6.6</c:v>
                </c:pt>
                <c:pt idx="5">
                  <c:v>6.5</c:v>
                </c:pt>
                <c:pt idx="6">
                  <c:v>5.5</c:v>
                </c:pt>
                <c:pt idx="7">
                  <c:v>4.5</c:v>
                </c:pt>
                <c:pt idx="8">
                  <c:v>5.0999999999999996</c:v>
                </c:pt>
                <c:pt idx="9">
                  <c:v>5</c:v>
                </c:pt>
                <c:pt idx="10">
                  <c:v>5.2</c:v>
                </c:pt>
              </c:numCache>
            </c:numRef>
          </c:val>
          <c:smooth val="0"/>
          <c:extLst>
            <c:ext xmlns:c16="http://schemas.microsoft.com/office/drawing/2014/chart" uri="{C3380CC4-5D6E-409C-BE32-E72D297353CC}">
              <c16:uniqueId val="{00000000-B88E-49B2-A8F7-B471E5CB1570}"/>
            </c:ext>
          </c:extLst>
        </c:ser>
        <c:ser>
          <c:idx val="0"/>
          <c:order val="1"/>
          <c:tx>
            <c:strRef>
              <c:f>Sheet1!$C$1</c:f>
              <c:strCache>
                <c:ptCount val="1"/>
                <c:pt idx="0">
                  <c:v>Public</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21.4</c:v>
                </c:pt>
                <c:pt idx="1">
                  <c:v>29.9</c:v>
                </c:pt>
                <c:pt idx="2">
                  <c:v>39.799999999999997</c:v>
                </c:pt>
                <c:pt idx="3">
                  <c:v>41</c:v>
                </c:pt>
                <c:pt idx="4">
                  <c:v>42.1</c:v>
                </c:pt>
                <c:pt idx="5">
                  <c:v>42.2</c:v>
                </c:pt>
                <c:pt idx="6">
                  <c:v>42.2</c:v>
                </c:pt>
                <c:pt idx="7">
                  <c:v>42.2</c:v>
                </c:pt>
                <c:pt idx="8">
                  <c:v>43</c:v>
                </c:pt>
                <c:pt idx="9">
                  <c:v>41.3</c:v>
                </c:pt>
                <c:pt idx="10">
                  <c:v>41.8</c:v>
                </c:pt>
              </c:numCache>
            </c:numRef>
          </c:val>
          <c:smooth val="0"/>
          <c:extLst>
            <c:ext xmlns:c16="http://schemas.microsoft.com/office/drawing/2014/chart" uri="{C3380CC4-5D6E-409C-BE32-E72D297353CC}">
              <c16:uniqueId val="{00000001-B88E-49B2-A8F7-B471E5CB1570}"/>
            </c:ext>
          </c:extLst>
        </c:ser>
        <c:ser>
          <c:idx val="1"/>
          <c:order val="2"/>
          <c:tx>
            <c:strRef>
              <c:f>Sheet1!$D$1</c:f>
              <c:strCache>
                <c:ptCount val="1"/>
                <c:pt idx="0">
                  <c:v>Private</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66.2</c:v>
                </c:pt>
                <c:pt idx="1">
                  <c:v>62.4</c:v>
                </c:pt>
                <c:pt idx="2">
                  <c:v>53.8</c:v>
                </c:pt>
                <c:pt idx="3">
                  <c:v>53.3</c:v>
                </c:pt>
                <c:pt idx="4">
                  <c:v>52.8</c:v>
                </c:pt>
                <c:pt idx="5">
                  <c:v>52.6</c:v>
                </c:pt>
                <c:pt idx="6">
                  <c:v>53.7</c:v>
                </c:pt>
                <c:pt idx="7">
                  <c:v>54.7</c:v>
                </c:pt>
                <c:pt idx="8">
                  <c:v>53.8</c:v>
                </c:pt>
                <c:pt idx="9">
                  <c:v>55</c:v>
                </c:pt>
                <c:pt idx="10">
                  <c:v>54.7</c:v>
                </c:pt>
              </c:numCache>
            </c:numRef>
          </c:val>
          <c:smooth val="0"/>
          <c:extLst>
            <c:ext xmlns:c16="http://schemas.microsoft.com/office/drawing/2014/chart" uri="{C3380CC4-5D6E-409C-BE32-E72D297353CC}">
              <c16:uniqueId val="{00000002-B88E-49B2-A8F7-B471E5CB1570}"/>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9768640031107218E-3"/>
              <c:y val="0.40737880698070378"/>
            </c:manualLayout>
          </c:layout>
          <c:overlay val="0"/>
        </c:title>
        <c:numFmt formatCode="0" sourceLinked="0"/>
        <c:majorTickMark val="out"/>
        <c:minorTickMark val="none"/>
        <c:tickLblPos val="nextTo"/>
        <c:crossAx val="123682176"/>
        <c:crosses val="autoZero"/>
        <c:crossBetween val="between"/>
        <c:majorUnit val="20"/>
      </c:valAx>
    </c:plotArea>
    <c:legend>
      <c:legendPos val="t"/>
      <c:layout>
        <c:manualLayout>
          <c:xMode val="edge"/>
          <c:yMode val="edge"/>
          <c:x val="0.10472138098122348"/>
          <c:y val="3.968253968253968E-3"/>
          <c:w val="0.87816390739619088"/>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427456984543599"/>
          <c:w val="0.8780521905915607"/>
          <c:h val="0.77560604403616218"/>
        </c:manualLayout>
      </c:layout>
      <c:lineChart>
        <c:grouping val="standard"/>
        <c:varyColors val="0"/>
        <c:ser>
          <c:idx val="3"/>
          <c:order val="0"/>
          <c:tx>
            <c:strRef>
              <c:f>Sheet1!$B$1</c:f>
              <c:strCache>
                <c:ptCount val="1"/>
                <c:pt idx="0">
                  <c:v>Poor</c:v>
                </c:pt>
              </c:strCache>
            </c:strRef>
          </c:tx>
          <c:spPr>
            <a:ln w="25400">
              <a:solidFill>
                <a:sysClr val="windowText" lastClr="000000"/>
              </a:solidFill>
            </a:ln>
          </c:spPr>
          <c:marker>
            <c:symbol val="circle"/>
            <c:size val="8"/>
            <c:spPr>
              <a:solidFill>
                <a:sysClr val="windowText" lastClr="000000"/>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40.200000000000003</c:v>
                </c:pt>
                <c:pt idx="1">
                  <c:v>38.5</c:v>
                </c:pt>
                <c:pt idx="2">
                  <c:v>42.2</c:v>
                </c:pt>
                <c:pt idx="3">
                  <c:v>40.1</c:v>
                </c:pt>
                <c:pt idx="4">
                  <c:v>40.1</c:v>
                </c:pt>
                <c:pt idx="5">
                  <c:v>39.299999999999997</c:v>
                </c:pt>
                <c:pt idx="6">
                  <c:v>32.299999999999997</c:v>
                </c:pt>
                <c:pt idx="7">
                  <c:v>25.2</c:v>
                </c:pt>
                <c:pt idx="8">
                  <c:v>26.2</c:v>
                </c:pt>
                <c:pt idx="9">
                  <c:v>24.4</c:v>
                </c:pt>
                <c:pt idx="10">
                  <c:v>27.4</c:v>
                </c:pt>
              </c:numCache>
            </c:numRef>
          </c:val>
          <c:smooth val="0"/>
          <c:extLst>
            <c:ext xmlns:c16="http://schemas.microsoft.com/office/drawing/2014/chart" uri="{C3380CC4-5D6E-409C-BE32-E72D297353CC}">
              <c16:uniqueId val="{00000000-B5D7-4B82-8F85-00DEE880E183}"/>
            </c:ext>
          </c:extLst>
        </c:ser>
        <c:ser>
          <c:idx val="0"/>
          <c:order val="1"/>
          <c:tx>
            <c:strRef>
              <c:f>Sheet1!$C$1</c:f>
              <c:strCache>
                <c:ptCount val="1"/>
                <c:pt idx="0">
                  <c:v>Near Poor</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34.9</c:v>
                </c:pt>
                <c:pt idx="1">
                  <c:v>36.6</c:v>
                </c:pt>
                <c:pt idx="2">
                  <c:v>43</c:v>
                </c:pt>
                <c:pt idx="3">
                  <c:v>40.1</c:v>
                </c:pt>
                <c:pt idx="4">
                  <c:v>39.200000000000003</c:v>
                </c:pt>
                <c:pt idx="5">
                  <c:v>38.5</c:v>
                </c:pt>
                <c:pt idx="6">
                  <c:v>30.9</c:v>
                </c:pt>
                <c:pt idx="7">
                  <c:v>24.1</c:v>
                </c:pt>
                <c:pt idx="8">
                  <c:v>23.2</c:v>
                </c:pt>
                <c:pt idx="9">
                  <c:v>23.8</c:v>
                </c:pt>
                <c:pt idx="10">
                  <c:v>25.1</c:v>
                </c:pt>
              </c:numCache>
            </c:numRef>
          </c:val>
          <c:smooth val="0"/>
          <c:extLst>
            <c:ext xmlns:c16="http://schemas.microsoft.com/office/drawing/2014/chart" uri="{C3380CC4-5D6E-409C-BE32-E72D297353CC}">
              <c16:uniqueId val="{00000001-B5D7-4B82-8F85-00DEE880E183}"/>
            </c:ext>
          </c:extLst>
        </c:ser>
        <c:ser>
          <c:idx val="1"/>
          <c:order val="2"/>
          <c:tx>
            <c:strRef>
              <c:f>Sheet1!$D$1</c:f>
              <c:strCache>
                <c:ptCount val="1"/>
                <c:pt idx="0">
                  <c:v>Not Poor</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9.9</c:v>
                </c:pt>
                <c:pt idx="1">
                  <c:v>10.7</c:v>
                </c:pt>
                <c:pt idx="2">
                  <c:v>12.6</c:v>
                </c:pt>
                <c:pt idx="3">
                  <c:v>12</c:v>
                </c:pt>
                <c:pt idx="4">
                  <c:v>11.4</c:v>
                </c:pt>
                <c:pt idx="5">
                  <c:v>11.4</c:v>
                </c:pt>
                <c:pt idx="6">
                  <c:v>8.9</c:v>
                </c:pt>
                <c:pt idx="7">
                  <c:v>7.6</c:v>
                </c:pt>
                <c:pt idx="8">
                  <c:v>7.2</c:v>
                </c:pt>
                <c:pt idx="9">
                  <c:v>8.1999999999999993</c:v>
                </c:pt>
                <c:pt idx="10">
                  <c:v>8.3000000000000007</c:v>
                </c:pt>
              </c:numCache>
            </c:numRef>
          </c:val>
          <c:smooth val="0"/>
          <c:extLst>
            <c:ext xmlns:c16="http://schemas.microsoft.com/office/drawing/2014/chart" uri="{C3380CC4-5D6E-409C-BE32-E72D297353CC}">
              <c16:uniqueId val="{00000002-B5D7-4B82-8F85-00DEE880E18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4.6296296296296294E-3"/>
              <c:y val="0.4089954250510352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0.10472138098122348"/>
          <c:y val="3.968253968253968E-3"/>
          <c:w val="0.87816390739619088"/>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89107611548563E-2"/>
          <c:y val="0.11337841842350352"/>
          <c:w val="0.88962634878973457"/>
          <c:h val="0.75938757655293077"/>
        </c:manualLayout>
      </c:layout>
      <c:lineChart>
        <c:grouping val="standard"/>
        <c:varyColors val="0"/>
        <c:ser>
          <c:idx val="3"/>
          <c:order val="0"/>
          <c:tx>
            <c:strRef>
              <c:f>Sheet1!$B$1</c:f>
              <c:strCache>
                <c:ptCount val="1"/>
                <c:pt idx="0">
                  <c:v>Poor </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Sheet1!$B$2:$B$12</c:f>
              <c:numCache>
                <c:formatCode>General</c:formatCode>
                <c:ptCount val="11"/>
                <c:pt idx="0">
                  <c:v>22.4</c:v>
                </c:pt>
                <c:pt idx="1">
                  <c:v>13</c:v>
                </c:pt>
                <c:pt idx="2">
                  <c:v>10.199999999999999</c:v>
                </c:pt>
                <c:pt idx="3">
                  <c:v>8.1</c:v>
                </c:pt>
                <c:pt idx="4">
                  <c:v>7.5</c:v>
                </c:pt>
                <c:pt idx="5">
                  <c:v>7.8</c:v>
                </c:pt>
                <c:pt idx="6">
                  <c:v>5.9</c:v>
                </c:pt>
                <c:pt idx="7">
                  <c:v>4.4000000000000004</c:v>
                </c:pt>
                <c:pt idx="8">
                  <c:v>6.5</c:v>
                </c:pt>
                <c:pt idx="9">
                  <c:v>6</c:v>
                </c:pt>
                <c:pt idx="10">
                  <c:v>6.4</c:v>
                </c:pt>
              </c:numCache>
            </c:numRef>
          </c:val>
          <c:smooth val="0"/>
          <c:extLst>
            <c:ext xmlns:c16="http://schemas.microsoft.com/office/drawing/2014/chart" uri="{C3380CC4-5D6E-409C-BE32-E72D297353CC}">
              <c16:uniqueId val="{00000000-06AA-4D7C-911E-ABCB71CA1FB6}"/>
            </c:ext>
          </c:extLst>
        </c:ser>
        <c:ser>
          <c:idx val="0"/>
          <c:order val="1"/>
          <c:tx>
            <c:strRef>
              <c:f>Sheet1!$C$1</c:f>
              <c:strCache>
                <c:ptCount val="1"/>
                <c:pt idx="0">
                  <c:v>Near Poor</c:v>
                </c:pt>
              </c:strCache>
            </c:strRef>
          </c:tx>
          <c:spPr>
            <a:ln>
              <a:solidFill>
                <a:srgbClr val="0072C6"/>
              </a:solidFill>
            </a:ln>
          </c:spPr>
          <c:marker>
            <c:symbol val="square"/>
            <c:size val="7"/>
            <c:spPr>
              <a:solidFill>
                <a:srgbClr val="0072C6"/>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Sheet1!$C$2:$C$12</c:f>
              <c:numCache>
                <c:formatCode>General</c:formatCode>
                <c:ptCount val="11"/>
                <c:pt idx="0">
                  <c:v>22.8</c:v>
                </c:pt>
                <c:pt idx="1">
                  <c:v>14.7</c:v>
                </c:pt>
                <c:pt idx="2">
                  <c:v>12.6</c:v>
                </c:pt>
                <c:pt idx="3">
                  <c:v>11.5</c:v>
                </c:pt>
                <c:pt idx="4">
                  <c:v>10.1</c:v>
                </c:pt>
                <c:pt idx="5">
                  <c:v>10.6</c:v>
                </c:pt>
                <c:pt idx="6">
                  <c:v>8.6</c:v>
                </c:pt>
                <c:pt idx="7">
                  <c:v>6.7</c:v>
                </c:pt>
                <c:pt idx="8">
                  <c:v>6.9</c:v>
                </c:pt>
                <c:pt idx="9">
                  <c:v>7.5</c:v>
                </c:pt>
                <c:pt idx="10">
                  <c:v>6.3</c:v>
                </c:pt>
              </c:numCache>
            </c:numRef>
          </c:val>
          <c:smooth val="0"/>
          <c:extLst>
            <c:ext xmlns:c16="http://schemas.microsoft.com/office/drawing/2014/chart" uri="{C3380CC4-5D6E-409C-BE32-E72D297353CC}">
              <c16:uniqueId val="{00000001-06AA-4D7C-911E-ABCB71CA1FB6}"/>
            </c:ext>
          </c:extLst>
        </c:ser>
        <c:ser>
          <c:idx val="1"/>
          <c:order val="2"/>
          <c:tx>
            <c:strRef>
              <c:f>Sheet1!$D$1</c:f>
              <c:strCache>
                <c:ptCount val="1"/>
                <c:pt idx="0">
                  <c:v>Not Poor</c:v>
                </c:pt>
              </c:strCache>
            </c:strRef>
          </c:tx>
          <c:spPr>
            <a:ln>
              <a:solidFill>
                <a:srgbClr val="AABA0A"/>
              </a:solidFill>
            </a:ln>
          </c:spPr>
          <c:marker>
            <c:symbol val="triangle"/>
            <c:size val="8"/>
            <c:spPr>
              <a:solidFill>
                <a:srgbClr val="AABA0A"/>
              </a:solidFill>
              <a:ln>
                <a:noFill/>
              </a:ln>
            </c:spPr>
          </c:marker>
          <c:cat>
            <c:numRef>
              <c:f>Sheet1!$A$2:$A$12</c:f>
              <c:numCache>
                <c:formatCode>General</c:formatCode>
                <c:ptCount val="11"/>
                <c:pt idx="0">
                  <c:v>1997</c:v>
                </c:pt>
                <c:pt idx="1">
                  <c:v>2005</c:v>
                </c:pt>
                <c:pt idx="2">
                  <c:v>2010</c:v>
                </c:pt>
                <c:pt idx="3">
                  <c:v>2011</c:v>
                </c:pt>
                <c:pt idx="4">
                  <c:v>2012</c:v>
                </c:pt>
                <c:pt idx="5">
                  <c:v>2013</c:v>
                </c:pt>
                <c:pt idx="6">
                  <c:v>2014</c:v>
                </c:pt>
                <c:pt idx="7">
                  <c:v>2015</c:v>
                </c:pt>
                <c:pt idx="8">
                  <c:v>2016</c:v>
                </c:pt>
                <c:pt idx="9">
                  <c:v>2017</c:v>
                </c:pt>
                <c:pt idx="10">
                  <c:v>2018</c:v>
                </c:pt>
              </c:numCache>
            </c:numRef>
          </c:cat>
          <c:val>
            <c:numRef>
              <c:f>Sheet1!$D$2:$D$12</c:f>
              <c:numCache>
                <c:formatCode>General</c:formatCode>
                <c:ptCount val="11"/>
                <c:pt idx="0">
                  <c:v>6.1</c:v>
                </c:pt>
                <c:pt idx="1">
                  <c:v>4.5999999999999996</c:v>
                </c:pt>
                <c:pt idx="2">
                  <c:v>4.5999999999999996</c:v>
                </c:pt>
                <c:pt idx="3">
                  <c:v>4</c:v>
                </c:pt>
                <c:pt idx="4">
                  <c:v>4.5</c:v>
                </c:pt>
                <c:pt idx="5">
                  <c:v>4</c:v>
                </c:pt>
                <c:pt idx="6">
                  <c:v>3.6</c:v>
                </c:pt>
                <c:pt idx="7">
                  <c:v>3.3</c:v>
                </c:pt>
                <c:pt idx="8">
                  <c:v>3.5</c:v>
                </c:pt>
                <c:pt idx="9">
                  <c:v>3.8</c:v>
                </c:pt>
                <c:pt idx="10">
                  <c:v>4.2</c:v>
                </c:pt>
              </c:numCache>
            </c:numRef>
          </c:val>
          <c:smooth val="0"/>
          <c:extLst>
            <c:ext xmlns:c16="http://schemas.microsoft.com/office/drawing/2014/chart" uri="{C3380CC4-5D6E-409C-BE32-E72D297353CC}">
              <c16:uniqueId val="{00000002-06AA-4D7C-911E-ABCB71CA1FB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8.9038349372995039E-4"/>
              <c:y val="0.38629337999416741"/>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0.10472138098122348"/>
          <c:y val="3.968253968253968E-3"/>
          <c:w val="0.87816390739619088"/>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82014267447338"/>
          <c:y val="1.7211197016662519E-3"/>
          <c:w val="0.53317664837349876"/>
          <c:h val="0.74199498818303822"/>
        </c:manualLayout>
      </c:layout>
      <c:barChart>
        <c:barDir val="bar"/>
        <c:grouping val="clustered"/>
        <c:varyColors val="0"/>
        <c:ser>
          <c:idx val="0"/>
          <c:order val="0"/>
          <c:tx>
            <c:strRef>
              <c:f>Sheet1!$B$1</c:f>
              <c:strCache>
                <c:ptCount val="1"/>
                <c:pt idx="0">
                  <c:v>Column2</c:v>
                </c:pt>
              </c:strCache>
            </c:strRef>
          </c:tx>
          <c:spPr>
            <a:solidFill>
              <a:srgbClr val="AABA0A"/>
            </a:solidFill>
          </c:spPr>
          <c:invertIfNegative val="0"/>
          <c:cat>
            <c:strRef>
              <c:f>Sheet1!$A$2:$A$7</c:f>
              <c:strCache>
                <c:ptCount val="6"/>
                <c:pt idx="0">
                  <c:v>Home Health Care Visits (2017)</c:v>
                </c:pt>
                <c:pt idx="1">
                  <c:v>Hospice Days (2017)</c:v>
                </c:pt>
                <c:pt idx="2">
                  <c:v>Hospital Days (2015)</c:v>
                </c:pt>
                <c:pt idx="3">
                  <c:v>Nursing Home Days (2015-2016)</c:v>
                </c:pt>
                <c:pt idx="4">
                  <c:v>Hospital Outpatient Visits (2015)</c:v>
                </c:pt>
                <c:pt idx="5">
                  <c:v>Physician Office Visits (2015)</c:v>
                </c:pt>
              </c:strCache>
            </c:strRef>
          </c:cat>
          <c:val>
            <c:numRef>
              <c:f>Sheet1!$B$2:$B$7</c:f>
              <c:numCache>
                <c:formatCode>0.000</c:formatCode>
                <c:ptCount val="6"/>
                <c:pt idx="0">
                  <c:v>104.8</c:v>
                </c:pt>
                <c:pt idx="1">
                  <c:v>132.19120000000001</c:v>
                </c:pt>
                <c:pt idx="2">
                  <c:v>213.87209999999999</c:v>
                </c:pt>
                <c:pt idx="3">
                  <c:v>492.21089999999998</c:v>
                </c:pt>
                <c:pt idx="4">
                  <c:v>832.23500000000001</c:v>
                </c:pt>
                <c:pt idx="5">
                  <c:v>990.80799999999999</c:v>
                </c:pt>
              </c:numCache>
            </c:numRef>
          </c:val>
          <c:extLst>
            <c:ext xmlns:c16="http://schemas.microsoft.com/office/drawing/2014/chart" uri="{C3380CC4-5D6E-409C-BE32-E72D297353CC}">
              <c16:uniqueId val="{00000000-9B26-45DC-B176-074D1CF42FEA}"/>
            </c:ext>
          </c:extLst>
        </c:ser>
        <c:dLbls>
          <c:showLegendKey val="0"/>
          <c:showVal val="0"/>
          <c:showCatName val="0"/>
          <c:showSerName val="0"/>
          <c:showPercent val="0"/>
          <c:showBubbleSize val="0"/>
        </c:dLbls>
        <c:gapWidth val="150"/>
        <c:axId val="128447616"/>
        <c:axId val="128449152"/>
      </c:barChart>
      <c:catAx>
        <c:axId val="128447616"/>
        <c:scaling>
          <c:orientation val="minMax"/>
        </c:scaling>
        <c:delete val="0"/>
        <c:axPos val="l"/>
        <c:numFmt formatCode="General" sourceLinked="0"/>
        <c:majorTickMark val="none"/>
        <c:minorTickMark val="none"/>
        <c:tickLblPos val="nextTo"/>
        <c:txPr>
          <a:bodyPr/>
          <a:lstStyle/>
          <a:p>
            <a:pPr>
              <a:defRPr sz="1600"/>
            </a:pPr>
            <a:endParaRPr lang="en-US"/>
          </a:p>
        </c:txPr>
        <c:crossAx val="128449152"/>
        <c:crosses val="autoZero"/>
        <c:auto val="1"/>
        <c:lblAlgn val="ctr"/>
        <c:lblOffset val="100"/>
        <c:noMultiLvlLbl val="0"/>
      </c:catAx>
      <c:valAx>
        <c:axId val="128449152"/>
        <c:scaling>
          <c:orientation val="minMax"/>
          <c:max val="1000"/>
        </c:scaling>
        <c:delete val="0"/>
        <c:axPos val="b"/>
        <c:majorGridlines/>
        <c:title>
          <c:tx>
            <c:rich>
              <a:bodyPr/>
              <a:lstStyle/>
              <a:p>
                <a:pPr>
                  <a:defRPr sz="1600"/>
                </a:pPr>
                <a:r>
                  <a:rPr lang="en-US" sz="1600"/>
                  <a:t>Millions in Visits or Days</a:t>
                </a:r>
              </a:p>
            </c:rich>
          </c:tx>
          <c:layout>
            <c:manualLayout>
              <c:xMode val="edge"/>
              <c:yMode val="edge"/>
              <c:x val="0.53098542970590212"/>
              <c:y val="0.88504866095277923"/>
            </c:manualLayout>
          </c:layout>
          <c:overlay val="0"/>
        </c:title>
        <c:numFmt formatCode="#,##0" sourceLinked="0"/>
        <c:majorTickMark val="none"/>
        <c:minorTickMark val="none"/>
        <c:tickLblPos val="nextTo"/>
        <c:txPr>
          <a:bodyPr rot="0"/>
          <a:lstStyle/>
          <a:p>
            <a:pPr>
              <a:defRPr sz="1600"/>
            </a:pPr>
            <a:endParaRPr lang="en-US"/>
          </a:p>
        </c:txPr>
        <c:crossAx val="128447616"/>
        <c:crosses val="autoZero"/>
        <c:crossBetween val="between"/>
        <c:majorUnit val="100"/>
      </c:valAx>
    </c:plotArea>
    <c:plotVisOnly val="1"/>
    <c:dispBlanksAs val="gap"/>
    <c:showDLblsOverMax val="0"/>
  </c:chart>
  <c:spPr>
    <a:ln>
      <a:noFill/>
    </a:ln>
  </c:spPr>
  <c:txPr>
    <a:bodyPr/>
    <a:lstStyle/>
    <a:p>
      <a:pPr>
        <a:defRPr sz="1000">
          <a:latin typeface="Trebuchet MS" panose="020B0603020202020204"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7311934966462503"/>
        </c:manualLayout>
      </c:layout>
      <c:lineChart>
        <c:grouping val="standard"/>
        <c:varyColors val="0"/>
        <c:ser>
          <c:idx val="3"/>
          <c:order val="0"/>
          <c:tx>
            <c:strRef>
              <c:f>Sheet1!$B$1</c:f>
              <c:strCache>
                <c:ptCount val="1"/>
                <c:pt idx="0">
                  <c:v>White</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Sheet1!$B$2:$B$10</c:f>
              <c:numCache>
                <c:formatCode>General</c:formatCode>
                <c:ptCount val="9"/>
                <c:pt idx="0">
                  <c:v>16.399999999999999</c:v>
                </c:pt>
                <c:pt idx="1">
                  <c:v>15.6</c:v>
                </c:pt>
                <c:pt idx="2">
                  <c:v>15.1</c:v>
                </c:pt>
                <c:pt idx="3">
                  <c:v>14.5</c:v>
                </c:pt>
                <c:pt idx="4">
                  <c:v>11.6</c:v>
                </c:pt>
                <c:pt idx="5">
                  <c:v>8.6999999999999993</c:v>
                </c:pt>
                <c:pt idx="6">
                  <c:v>8.6</c:v>
                </c:pt>
                <c:pt idx="7">
                  <c:v>8.5</c:v>
                </c:pt>
                <c:pt idx="8">
                  <c:v>9</c:v>
                </c:pt>
              </c:numCache>
            </c:numRef>
          </c:val>
          <c:smooth val="0"/>
          <c:extLst>
            <c:ext xmlns:c16="http://schemas.microsoft.com/office/drawing/2014/chart" uri="{C3380CC4-5D6E-409C-BE32-E72D297353CC}">
              <c16:uniqueId val="{00000000-81CE-4620-8389-4716C723845D}"/>
            </c:ext>
          </c:extLst>
        </c:ser>
        <c:ser>
          <c:idx val="0"/>
          <c:order val="1"/>
          <c:tx>
            <c:strRef>
              <c:f>Sheet1!$C$1</c:f>
              <c:strCache>
                <c:ptCount val="1"/>
                <c:pt idx="0">
                  <c:v>Black</c:v>
                </c:pt>
              </c:strCache>
            </c:strRef>
          </c:tx>
          <c:spPr>
            <a:ln>
              <a:solidFill>
                <a:srgbClr val="0072C6"/>
              </a:solidFill>
            </a:ln>
          </c:spPr>
          <c:marker>
            <c:symbol val="square"/>
            <c:size val="7"/>
            <c:spPr>
              <a:solidFill>
                <a:srgbClr val="0072C6"/>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Sheet1!$C$2:$C$10</c:f>
              <c:numCache>
                <c:formatCode>General</c:formatCode>
                <c:ptCount val="9"/>
                <c:pt idx="0">
                  <c:v>27.2</c:v>
                </c:pt>
                <c:pt idx="1">
                  <c:v>24.8</c:v>
                </c:pt>
                <c:pt idx="2">
                  <c:v>23.6</c:v>
                </c:pt>
                <c:pt idx="3">
                  <c:v>24.9</c:v>
                </c:pt>
                <c:pt idx="4">
                  <c:v>17.7</c:v>
                </c:pt>
                <c:pt idx="5">
                  <c:v>14.4</c:v>
                </c:pt>
                <c:pt idx="6">
                  <c:v>15</c:v>
                </c:pt>
                <c:pt idx="7">
                  <c:v>14.1</c:v>
                </c:pt>
                <c:pt idx="8">
                  <c:v>15.2</c:v>
                </c:pt>
              </c:numCache>
            </c:numRef>
          </c:val>
          <c:smooth val="0"/>
          <c:extLst>
            <c:ext xmlns:c16="http://schemas.microsoft.com/office/drawing/2014/chart" uri="{C3380CC4-5D6E-409C-BE32-E72D297353CC}">
              <c16:uniqueId val="{00000001-81CE-4620-8389-4716C723845D}"/>
            </c:ext>
          </c:extLst>
        </c:ser>
        <c:ser>
          <c:idx val="1"/>
          <c:order val="2"/>
          <c:tx>
            <c:strRef>
              <c:f>Sheet1!$D$1</c:f>
              <c:strCache>
                <c:ptCount val="1"/>
                <c:pt idx="0">
                  <c:v>Asian</c:v>
                </c:pt>
              </c:strCache>
            </c:strRef>
          </c:tx>
          <c:spPr>
            <a:ln>
              <a:solidFill>
                <a:srgbClr val="AABA0A"/>
              </a:solidFill>
            </a:ln>
          </c:spPr>
          <c:marker>
            <c:symbol val="triangle"/>
            <c:size val="8"/>
            <c:spPr>
              <a:solidFill>
                <a:srgbClr val="AABA0A"/>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Sheet1!$D$2:$D$10</c:f>
              <c:numCache>
                <c:formatCode>General</c:formatCode>
                <c:ptCount val="9"/>
                <c:pt idx="0">
                  <c:v>19.5</c:v>
                </c:pt>
                <c:pt idx="1">
                  <c:v>18.8</c:v>
                </c:pt>
                <c:pt idx="2">
                  <c:v>19.100000000000001</c:v>
                </c:pt>
                <c:pt idx="3">
                  <c:v>16.3</c:v>
                </c:pt>
                <c:pt idx="4">
                  <c:v>12.5</c:v>
                </c:pt>
                <c:pt idx="5">
                  <c:v>7.9</c:v>
                </c:pt>
                <c:pt idx="6">
                  <c:v>7.5</c:v>
                </c:pt>
                <c:pt idx="7">
                  <c:v>7.6</c:v>
                </c:pt>
                <c:pt idx="8">
                  <c:v>8.1</c:v>
                </c:pt>
              </c:numCache>
            </c:numRef>
          </c:val>
          <c:smooth val="0"/>
          <c:extLst>
            <c:ext xmlns:c16="http://schemas.microsoft.com/office/drawing/2014/chart" uri="{C3380CC4-5D6E-409C-BE32-E72D297353CC}">
              <c16:uniqueId val="{00000002-81CE-4620-8389-4716C723845D}"/>
            </c:ext>
          </c:extLst>
        </c:ser>
        <c:ser>
          <c:idx val="2"/>
          <c:order val="3"/>
          <c:tx>
            <c:strRef>
              <c:f>Sheet1!$E$1</c:f>
              <c:strCache>
                <c:ptCount val="1"/>
                <c:pt idx="0">
                  <c:v>Hispanic</c:v>
                </c:pt>
              </c:strCache>
            </c:strRef>
          </c:tx>
          <c:spPr>
            <a:ln>
              <a:solidFill>
                <a:srgbClr val="EEECE1">
                  <a:lumMod val="50000"/>
                </a:srgbClr>
              </a:solidFill>
            </a:ln>
          </c:spPr>
          <c:marker>
            <c:symbol val="diamond"/>
            <c:size val="9"/>
            <c:spPr>
              <a:solidFill>
                <a:srgbClr val="EEECE1">
                  <a:lumMod val="50000"/>
                </a:srgbClr>
              </a:solidFill>
              <a:ln>
                <a:noFill/>
              </a:ln>
            </c:spPr>
          </c:marker>
          <c:cat>
            <c:numRef>
              <c:f>Sheet1!$A$2:$A$10</c:f>
              <c:numCache>
                <c:formatCode>General</c:formatCode>
                <c:ptCount val="9"/>
                <c:pt idx="0">
                  <c:v>2010</c:v>
                </c:pt>
                <c:pt idx="1">
                  <c:v>2011</c:v>
                </c:pt>
                <c:pt idx="2">
                  <c:v>2012</c:v>
                </c:pt>
                <c:pt idx="3">
                  <c:v>2013</c:v>
                </c:pt>
                <c:pt idx="4">
                  <c:v>2014</c:v>
                </c:pt>
                <c:pt idx="5">
                  <c:v>2015</c:v>
                </c:pt>
                <c:pt idx="6">
                  <c:v>2016</c:v>
                </c:pt>
                <c:pt idx="7">
                  <c:v>2017</c:v>
                </c:pt>
                <c:pt idx="8">
                  <c:v>2018</c:v>
                </c:pt>
              </c:numCache>
            </c:numRef>
          </c:cat>
          <c:val>
            <c:numRef>
              <c:f>Sheet1!$E$2:$E$10</c:f>
              <c:numCache>
                <c:formatCode>General</c:formatCode>
                <c:ptCount val="9"/>
                <c:pt idx="0">
                  <c:v>43.2</c:v>
                </c:pt>
                <c:pt idx="1">
                  <c:v>42.2</c:v>
                </c:pt>
                <c:pt idx="2">
                  <c:v>41.3</c:v>
                </c:pt>
                <c:pt idx="3">
                  <c:v>40.6</c:v>
                </c:pt>
                <c:pt idx="4">
                  <c:v>33.700000000000003</c:v>
                </c:pt>
                <c:pt idx="5">
                  <c:v>27.7</c:v>
                </c:pt>
                <c:pt idx="6">
                  <c:v>25</c:v>
                </c:pt>
                <c:pt idx="7">
                  <c:v>27.2</c:v>
                </c:pt>
                <c:pt idx="8">
                  <c:v>26.7</c:v>
                </c:pt>
              </c:numCache>
            </c:numRef>
          </c:val>
          <c:smooth val="0"/>
          <c:extLst>
            <c:ext xmlns:c16="http://schemas.microsoft.com/office/drawing/2014/chart" uri="{C3380CC4-5D6E-409C-BE32-E72D297353CC}">
              <c16:uniqueId val="{00000003-81CE-4620-8389-4716C723845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7.3005978419364249E-3"/>
              <c:y val="0.40142023913677455"/>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739484487515989E-2"/>
          <c:y val="0.11486585010207055"/>
          <c:w val="0.92773840769903759"/>
          <c:h val="0.66136628754738991"/>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2B83-457D-91D5-C360953CD5AC}"/>
                </c:ext>
              </c:extLst>
            </c:dLbl>
            <c:dLbl>
              <c:idx val="3"/>
              <c:delete val="1"/>
              <c:extLst>
                <c:ext xmlns:c15="http://schemas.microsoft.com/office/drawing/2012/chart" uri="{CE6537A1-D6FC-4f65-9D91-7224C49458BB}"/>
                <c:ext xmlns:c16="http://schemas.microsoft.com/office/drawing/2014/chart" uri="{C3380CC4-5D6E-409C-BE32-E72D297353CC}">
                  <c16:uniqueId val="{00000001-2B83-457D-91D5-C360953CD5AC}"/>
                </c:ext>
              </c:extLst>
            </c:dLbl>
            <c:dLbl>
              <c:idx val="4"/>
              <c:delete val="1"/>
              <c:extLst>
                <c:ext xmlns:c15="http://schemas.microsoft.com/office/drawing/2012/chart" uri="{CE6537A1-D6FC-4f65-9D91-7224C49458BB}"/>
                <c:ext xmlns:c16="http://schemas.microsoft.com/office/drawing/2014/chart" uri="{C3380CC4-5D6E-409C-BE32-E72D297353CC}">
                  <c16:uniqueId val="{00000002-2B83-457D-91D5-C360953CD5AC}"/>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Sheet1!$B$2:$G$2</c:f>
              <c:numCache>
                <c:formatCode>General</c:formatCode>
                <c:ptCount val="6"/>
                <c:pt idx="0">
                  <c:v>0</c:v>
                </c:pt>
                <c:pt idx="1">
                  <c:v>1</c:v>
                </c:pt>
                <c:pt idx="2">
                  <c:v>6</c:v>
                </c:pt>
                <c:pt idx="3">
                  <c:v>0</c:v>
                </c:pt>
                <c:pt idx="4">
                  <c:v>0</c:v>
                </c:pt>
                <c:pt idx="5">
                  <c:v>3</c:v>
                </c:pt>
              </c:numCache>
            </c:numRef>
          </c:val>
          <c:extLst>
            <c:ext xmlns:c16="http://schemas.microsoft.com/office/drawing/2014/chart" uri="{C3380CC4-5D6E-409C-BE32-E72D297353CC}">
              <c16:uniqueId val="{00000003-2B83-457D-91D5-C360953CD5AC}"/>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83-457D-91D5-C360953CD5A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Sheet1!$B$3:$G$3</c:f>
              <c:numCache>
                <c:formatCode>General</c:formatCode>
                <c:ptCount val="6"/>
                <c:pt idx="0">
                  <c:v>1</c:v>
                </c:pt>
                <c:pt idx="1">
                  <c:v>11</c:v>
                </c:pt>
                <c:pt idx="2">
                  <c:v>6</c:v>
                </c:pt>
                <c:pt idx="3">
                  <c:v>6</c:v>
                </c:pt>
                <c:pt idx="4">
                  <c:v>4</c:v>
                </c:pt>
                <c:pt idx="5">
                  <c:v>2</c:v>
                </c:pt>
              </c:numCache>
            </c:numRef>
          </c:val>
          <c:extLst>
            <c:ext xmlns:c16="http://schemas.microsoft.com/office/drawing/2014/chart" uri="{C3380CC4-5D6E-409C-BE32-E72D297353CC}">
              <c16:uniqueId val="{00000005-2B83-457D-91D5-C360953CD5AC}"/>
            </c:ext>
          </c:extLst>
        </c:ser>
        <c:ser>
          <c:idx val="0"/>
          <c:order val="2"/>
          <c:tx>
            <c:strRef>
              <c:f>Sheet1!$A$4</c:f>
              <c:strCache>
                <c:ptCount val="1"/>
                <c:pt idx="0">
                  <c:v>Worse</c:v>
                </c:pt>
              </c:strCache>
            </c:strRef>
          </c:tx>
          <c:spPr>
            <a:solidFill>
              <a:srgbClr val="E5152F"/>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6-2B83-457D-91D5-C360953CD5AC}"/>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Poor vs. High Income (n=20)</c:v>
                </c:pt>
                <c:pt idx="1">
                  <c:v>Black vs. White (n=21)</c:v>
                </c:pt>
                <c:pt idx="2">
                  <c:v>Asian vs. White (n=19)</c:v>
                </c:pt>
                <c:pt idx="3">
                  <c:v>AI/AN vs. White (n=11) </c:v>
                </c:pt>
                <c:pt idx="4">
                  <c:v>NHPI vs. White (n=4) </c:v>
                </c:pt>
                <c:pt idx="5">
                  <c:v>Hispanic vs. Non-Hispanic White (n=20)</c:v>
                </c:pt>
              </c:strCache>
            </c:strRef>
          </c:cat>
          <c:val>
            <c:numRef>
              <c:f>Sheet1!$B$4:$G$4</c:f>
              <c:numCache>
                <c:formatCode>General</c:formatCode>
                <c:ptCount val="6"/>
                <c:pt idx="0">
                  <c:v>19</c:v>
                </c:pt>
                <c:pt idx="1">
                  <c:v>9</c:v>
                </c:pt>
                <c:pt idx="2">
                  <c:v>7</c:v>
                </c:pt>
                <c:pt idx="3">
                  <c:v>5</c:v>
                </c:pt>
                <c:pt idx="4">
                  <c:v>0</c:v>
                </c:pt>
                <c:pt idx="5">
                  <c:v>15</c:v>
                </c:pt>
              </c:numCache>
            </c:numRef>
          </c:val>
          <c:extLst>
            <c:ext xmlns:c16="http://schemas.microsoft.com/office/drawing/2014/chart" uri="{C3380CC4-5D6E-409C-BE32-E72D297353CC}">
              <c16:uniqueId val="{00000007-2B83-457D-91D5-C360953CD5AC}"/>
            </c:ext>
          </c:extLst>
        </c:ser>
        <c:dLbls>
          <c:showLegendKey val="0"/>
          <c:showVal val="1"/>
          <c:showCatName val="0"/>
          <c:showSerName val="0"/>
          <c:showPercent val="0"/>
          <c:showBubbleSize val="0"/>
        </c:dLbls>
        <c:gapWidth val="150"/>
        <c:overlap val="100"/>
        <c:axId val="161301248"/>
        <c:axId val="161302784"/>
      </c:barChart>
      <c:catAx>
        <c:axId val="161301248"/>
        <c:scaling>
          <c:orientation val="minMax"/>
        </c:scaling>
        <c:delete val="0"/>
        <c:axPos val="b"/>
        <c:numFmt formatCode="General" sourceLinked="1"/>
        <c:majorTickMark val="out"/>
        <c:minorTickMark val="none"/>
        <c:tickLblPos val="nextTo"/>
        <c:txPr>
          <a:bodyPr rot="0" vert="horz"/>
          <a:lstStyle/>
          <a:p>
            <a:pPr>
              <a:defRPr/>
            </a:pPr>
            <a:endParaRPr lang="en-US"/>
          </a:p>
        </c:txPr>
        <c:crossAx val="161302784"/>
        <c:crosses val="autoZero"/>
        <c:auto val="1"/>
        <c:lblAlgn val="ctr"/>
        <c:lblOffset val="100"/>
        <c:tickLblSkip val="1"/>
        <c:tickMarkSkip val="1"/>
        <c:noMultiLvlLbl val="0"/>
      </c:catAx>
      <c:valAx>
        <c:axId val="161302784"/>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61301248"/>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356551584898"/>
          <c:y val="4.9229002624671919E-2"/>
          <c:w val="0.88216434484151018"/>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C86-49A6-A51F-A187F563B40E}"/>
              </c:ext>
            </c:extLst>
          </c:dPt>
          <c:dPt>
            <c:idx val="1"/>
            <c:invertIfNegative val="0"/>
            <c:bubble3D val="0"/>
            <c:extLst>
              <c:ext xmlns:c16="http://schemas.microsoft.com/office/drawing/2014/chart" uri="{C3380CC4-5D6E-409C-BE32-E72D297353CC}">
                <c16:uniqueId val="{00000001-1C86-49A6-A51F-A187F563B40E}"/>
              </c:ext>
            </c:extLst>
          </c:dPt>
          <c:dPt>
            <c:idx val="2"/>
            <c:invertIfNegative val="0"/>
            <c:bubble3D val="0"/>
            <c:extLst>
              <c:ext xmlns:c16="http://schemas.microsoft.com/office/drawing/2014/chart" uri="{C3380CC4-5D6E-409C-BE32-E72D297353CC}">
                <c16:uniqueId val="{00000002-1C86-49A6-A51F-A187F563B40E}"/>
              </c:ext>
            </c:extLst>
          </c:dPt>
          <c:dPt>
            <c:idx val="3"/>
            <c:invertIfNegative val="0"/>
            <c:bubble3D val="0"/>
            <c:extLst>
              <c:ext xmlns:c16="http://schemas.microsoft.com/office/drawing/2014/chart" uri="{C3380CC4-5D6E-409C-BE32-E72D297353CC}">
                <c16:uniqueId val="{00000003-1C86-49A6-A51F-A187F563B40E}"/>
              </c:ext>
            </c:extLst>
          </c:dPt>
          <c:cat>
            <c:strRef>
              <c:f>Sheet1!$B$1:$D$1</c:f>
              <c:strCache>
                <c:ptCount val="3"/>
                <c:pt idx="0">
                  <c:v>Total</c:v>
                </c:pt>
                <c:pt idx="1">
                  <c:v>Poor</c:v>
                </c:pt>
                <c:pt idx="2">
                  <c:v>High Income</c:v>
                </c:pt>
              </c:strCache>
            </c:strRef>
          </c:cat>
          <c:val>
            <c:numRef>
              <c:f>Sheet1!$B$2:$D$2</c:f>
              <c:numCache>
                <c:formatCode>General</c:formatCode>
                <c:ptCount val="3"/>
                <c:pt idx="0">
                  <c:v>89.3</c:v>
                </c:pt>
                <c:pt idx="1">
                  <c:v>82.1</c:v>
                </c:pt>
                <c:pt idx="2">
                  <c:v>96.1</c:v>
                </c:pt>
              </c:numCache>
            </c:numRef>
          </c:val>
          <c:extLst>
            <c:ext xmlns:c16="http://schemas.microsoft.com/office/drawing/2014/chart" uri="{C3380CC4-5D6E-409C-BE32-E72D297353CC}">
              <c16:uniqueId val="{00000004-1C86-49A6-A51F-A187F563B40E}"/>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1.3596595880060447E-3"/>
              <c:y val="0.33040288713910765"/>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24591156874619"/>
          <c:y val="4.9229002624671919E-2"/>
          <c:w val="0.8757540884312538"/>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333-483F-A020-EB7B2B49F88A}"/>
              </c:ext>
            </c:extLst>
          </c:dPt>
          <c:dPt>
            <c:idx val="1"/>
            <c:invertIfNegative val="0"/>
            <c:bubble3D val="0"/>
            <c:extLst>
              <c:ext xmlns:c16="http://schemas.microsoft.com/office/drawing/2014/chart" uri="{C3380CC4-5D6E-409C-BE32-E72D297353CC}">
                <c16:uniqueId val="{00000001-4333-483F-A020-EB7B2B49F88A}"/>
              </c:ext>
            </c:extLst>
          </c:dPt>
          <c:dPt>
            <c:idx val="2"/>
            <c:invertIfNegative val="0"/>
            <c:bubble3D val="0"/>
            <c:extLst>
              <c:ext xmlns:c16="http://schemas.microsoft.com/office/drawing/2014/chart" uri="{C3380CC4-5D6E-409C-BE32-E72D297353CC}">
                <c16:uniqueId val="{00000002-4333-483F-A020-EB7B2B49F88A}"/>
              </c:ext>
            </c:extLst>
          </c:dPt>
          <c:dPt>
            <c:idx val="3"/>
            <c:invertIfNegative val="0"/>
            <c:bubble3D val="0"/>
            <c:extLst>
              <c:ext xmlns:c16="http://schemas.microsoft.com/office/drawing/2014/chart" uri="{C3380CC4-5D6E-409C-BE32-E72D297353CC}">
                <c16:uniqueId val="{00000003-4333-483F-A020-EB7B2B49F88A}"/>
              </c:ext>
            </c:extLst>
          </c:dPt>
          <c:cat>
            <c:strRef>
              <c:f>Sheet1!$B$1:$F$1</c:f>
              <c:strCache>
                <c:ptCount val="5"/>
                <c:pt idx="0">
                  <c:v>Total</c:v>
                </c:pt>
                <c:pt idx="1">
                  <c:v>Poor</c:v>
                </c:pt>
                <c:pt idx="2">
                  <c:v>Low Income</c:v>
                </c:pt>
                <c:pt idx="3">
                  <c:v>Middle Income</c:v>
                </c:pt>
                <c:pt idx="4">
                  <c:v>High Income</c:v>
                </c:pt>
              </c:strCache>
            </c:strRef>
          </c:cat>
          <c:val>
            <c:numRef>
              <c:f>Sheet1!$B$2:$F$2</c:f>
              <c:numCache>
                <c:formatCode>General</c:formatCode>
                <c:ptCount val="5"/>
                <c:pt idx="0">
                  <c:v>65.7</c:v>
                </c:pt>
                <c:pt idx="1">
                  <c:v>20.8</c:v>
                </c:pt>
                <c:pt idx="2">
                  <c:v>36.700000000000003</c:v>
                </c:pt>
                <c:pt idx="3">
                  <c:v>70.5</c:v>
                </c:pt>
                <c:pt idx="4">
                  <c:v>91</c:v>
                </c:pt>
              </c:numCache>
            </c:numRef>
          </c:val>
          <c:extLst>
            <c:ext xmlns:c16="http://schemas.microsoft.com/office/drawing/2014/chart" uri="{C3380CC4-5D6E-409C-BE32-E72D297353CC}">
              <c16:uniqueId val="{00000004-4333-483F-A020-EB7B2B49F88A}"/>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88491211325857E-3"/>
              <c:y val="0.34753237095363082"/>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4.9229002624671919E-2"/>
          <c:w val="0.86720707988424528"/>
          <c:h val="0.83145231846019252"/>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D15-4547-9C83-C995FDA24E88}"/>
              </c:ext>
            </c:extLst>
          </c:dPt>
          <c:dPt>
            <c:idx val="1"/>
            <c:invertIfNegative val="0"/>
            <c:bubble3D val="0"/>
            <c:extLst>
              <c:ext xmlns:c16="http://schemas.microsoft.com/office/drawing/2014/chart" uri="{C3380CC4-5D6E-409C-BE32-E72D297353CC}">
                <c16:uniqueId val="{00000001-AD15-4547-9C83-C995FDA24E88}"/>
              </c:ext>
            </c:extLst>
          </c:dPt>
          <c:dPt>
            <c:idx val="2"/>
            <c:invertIfNegative val="0"/>
            <c:bubble3D val="0"/>
            <c:extLst>
              <c:ext xmlns:c16="http://schemas.microsoft.com/office/drawing/2014/chart" uri="{C3380CC4-5D6E-409C-BE32-E72D297353CC}">
                <c16:uniqueId val="{00000002-AD15-4547-9C83-C995FDA24E88}"/>
              </c:ext>
            </c:extLst>
          </c:dPt>
          <c:dPt>
            <c:idx val="3"/>
            <c:invertIfNegative val="0"/>
            <c:bubble3D val="0"/>
            <c:extLst>
              <c:ext xmlns:c16="http://schemas.microsoft.com/office/drawing/2014/chart" uri="{C3380CC4-5D6E-409C-BE32-E72D297353CC}">
                <c16:uniqueId val="{00000003-AD15-4547-9C83-C995FDA24E88}"/>
              </c:ext>
            </c:extLst>
          </c:dPt>
          <c:cat>
            <c:strRef>
              <c:f>Sheet1!$B$1:$D$1</c:f>
              <c:strCache>
                <c:ptCount val="3"/>
                <c:pt idx="0">
                  <c:v>Total</c:v>
                </c:pt>
                <c:pt idx="1">
                  <c:v>Black</c:v>
                </c:pt>
                <c:pt idx="2">
                  <c:v>White</c:v>
                </c:pt>
              </c:strCache>
            </c:strRef>
          </c:cat>
          <c:val>
            <c:numRef>
              <c:f>Sheet1!$B$2:$D$2</c:f>
              <c:numCache>
                <c:formatCode>General</c:formatCode>
                <c:ptCount val="3"/>
                <c:pt idx="0">
                  <c:v>5.8</c:v>
                </c:pt>
                <c:pt idx="1">
                  <c:v>8.3000000000000007</c:v>
                </c:pt>
                <c:pt idx="2">
                  <c:v>4.9000000000000004</c:v>
                </c:pt>
              </c:numCache>
            </c:numRef>
          </c:val>
          <c:extLst>
            <c:ext xmlns:c16="http://schemas.microsoft.com/office/drawing/2014/chart" uri="{C3380CC4-5D6E-409C-BE32-E72D297353CC}">
              <c16:uniqueId val="{00000004-AD15-4547-9C83-C995FDA24E8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866943715368912E-3"/>
              <c:y val="0.37440297236190395"/>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4.9229002624671919E-2"/>
          <c:w val="0.86720707988424528"/>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F56D-4DC2-B3FE-7078A7374D9D}"/>
              </c:ext>
            </c:extLst>
          </c:dPt>
          <c:dPt>
            <c:idx val="1"/>
            <c:invertIfNegative val="0"/>
            <c:bubble3D val="0"/>
            <c:extLst>
              <c:ext xmlns:c16="http://schemas.microsoft.com/office/drawing/2014/chart" uri="{C3380CC4-5D6E-409C-BE32-E72D297353CC}">
                <c16:uniqueId val="{00000001-F56D-4DC2-B3FE-7078A7374D9D}"/>
              </c:ext>
            </c:extLst>
          </c:dPt>
          <c:dPt>
            <c:idx val="2"/>
            <c:invertIfNegative val="0"/>
            <c:bubble3D val="0"/>
            <c:extLst>
              <c:ext xmlns:c16="http://schemas.microsoft.com/office/drawing/2014/chart" uri="{C3380CC4-5D6E-409C-BE32-E72D297353CC}">
                <c16:uniqueId val="{00000002-F56D-4DC2-B3FE-7078A7374D9D}"/>
              </c:ext>
            </c:extLst>
          </c:dPt>
          <c:dPt>
            <c:idx val="3"/>
            <c:invertIfNegative val="0"/>
            <c:bubble3D val="0"/>
            <c:extLst>
              <c:ext xmlns:c16="http://schemas.microsoft.com/office/drawing/2014/chart" uri="{C3380CC4-5D6E-409C-BE32-E72D297353CC}">
                <c16:uniqueId val="{00000003-F56D-4DC2-B3FE-7078A7374D9D}"/>
              </c:ext>
            </c:extLst>
          </c:dPt>
          <c:cat>
            <c:strRef>
              <c:f>Sheet1!$B$1:$D$1</c:f>
              <c:strCache>
                <c:ptCount val="3"/>
                <c:pt idx="0">
                  <c:v>Total</c:v>
                </c:pt>
                <c:pt idx="1">
                  <c:v>Black</c:v>
                </c:pt>
                <c:pt idx="2">
                  <c:v>White</c:v>
                </c:pt>
              </c:strCache>
            </c:strRef>
          </c:cat>
          <c:val>
            <c:numRef>
              <c:f>Sheet1!$B$2:$D$2</c:f>
              <c:numCache>
                <c:formatCode>0.0</c:formatCode>
                <c:ptCount val="3"/>
                <c:pt idx="0">
                  <c:v>7.77</c:v>
                </c:pt>
                <c:pt idx="1">
                  <c:v>12.32</c:v>
                </c:pt>
                <c:pt idx="2">
                  <c:v>6.79</c:v>
                </c:pt>
              </c:numCache>
            </c:numRef>
          </c:val>
          <c:extLst>
            <c:ext xmlns:c16="http://schemas.microsoft.com/office/drawing/2014/chart" uri="{C3380CC4-5D6E-409C-BE32-E72D297353CC}">
              <c16:uniqueId val="{00000004-F56D-4DC2-B3FE-7078A7374D9D}"/>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866943715368912E-3"/>
              <c:y val="0.37224961847898447"/>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79292011575478"/>
          <c:y val="4.9229002624671919E-2"/>
          <c:w val="0.86720707988424528"/>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F6BB-43C3-8484-565FC886949C}"/>
              </c:ext>
            </c:extLst>
          </c:dPt>
          <c:dPt>
            <c:idx val="1"/>
            <c:invertIfNegative val="0"/>
            <c:bubble3D val="0"/>
            <c:extLst>
              <c:ext xmlns:c16="http://schemas.microsoft.com/office/drawing/2014/chart" uri="{C3380CC4-5D6E-409C-BE32-E72D297353CC}">
                <c16:uniqueId val="{00000001-F6BB-43C3-8484-565FC886949C}"/>
              </c:ext>
            </c:extLst>
          </c:dPt>
          <c:dPt>
            <c:idx val="2"/>
            <c:invertIfNegative val="0"/>
            <c:bubble3D val="0"/>
            <c:extLst>
              <c:ext xmlns:c16="http://schemas.microsoft.com/office/drawing/2014/chart" uri="{C3380CC4-5D6E-409C-BE32-E72D297353CC}">
                <c16:uniqueId val="{00000002-F6BB-43C3-8484-565FC886949C}"/>
              </c:ext>
            </c:extLst>
          </c:dPt>
          <c:dPt>
            <c:idx val="3"/>
            <c:invertIfNegative val="0"/>
            <c:bubble3D val="0"/>
            <c:extLst>
              <c:ext xmlns:c16="http://schemas.microsoft.com/office/drawing/2014/chart" uri="{C3380CC4-5D6E-409C-BE32-E72D297353CC}">
                <c16:uniqueId val="{00000003-F6BB-43C3-8484-565FC886949C}"/>
              </c:ext>
            </c:extLst>
          </c:dPt>
          <c:cat>
            <c:strRef>
              <c:f>Sheet1!$B$1:$D$1</c:f>
              <c:strCache>
                <c:ptCount val="3"/>
                <c:pt idx="0">
                  <c:v>Total</c:v>
                </c:pt>
                <c:pt idx="1">
                  <c:v>Asian</c:v>
                </c:pt>
                <c:pt idx="2">
                  <c:v>White </c:v>
                </c:pt>
              </c:strCache>
            </c:strRef>
          </c:cat>
          <c:val>
            <c:numRef>
              <c:f>Sheet1!$B$2:$D$2</c:f>
              <c:numCache>
                <c:formatCode>General</c:formatCode>
                <c:ptCount val="3"/>
                <c:pt idx="0">
                  <c:v>5.8</c:v>
                </c:pt>
                <c:pt idx="1">
                  <c:v>10.4</c:v>
                </c:pt>
                <c:pt idx="2">
                  <c:v>4.9000000000000004</c:v>
                </c:pt>
              </c:numCache>
            </c:numRef>
          </c:val>
          <c:extLst>
            <c:ext xmlns:c16="http://schemas.microsoft.com/office/drawing/2014/chart" uri="{C3380CC4-5D6E-409C-BE32-E72D297353CC}">
              <c16:uniqueId val="{00000004-F6BB-43C3-8484-565FC886949C}"/>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866943715368912E-3"/>
              <c:y val="0.38959421453511656"/>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6662689891036"/>
          <c:y val="4.9229002624671919E-2"/>
          <c:w val="0.87983337310108967"/>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24B-484F-8D8C-8F08224F0754}"/>
              </c:ext>
            </c:extLst>
          </c:dPt>
          <c:dPt>
            <c:idx val="1"/>
            <c:invertIfNegative val="0"/>
            <c:bubble3D val="0"/>
            <c:extLst>
              <c:ext xmlns:c16="http://schemas.microsoft.com/office/drawing/2014/chart" uri="{C3380CC4-5D6E-409C-BE32-E72D297353CC}">
                <c16:uniqueId val="{00000001-124B-484F-8D8C-8F08224F0754}"/>
              </c:ext>
            </c:extLst>
          </c:dPt>
          <c:dPt>
            <c:idx val="2"/>
            <c:invertIfNegative val="0"/>
            <c:bubble3D val="0"/>
            <c:extLst>
              <c:ext xmlns:c16="http://schemas.microsoft.com/office/drawing/2014/chart" uri="{C3380CC4-5D6E-409C-BE32-E72D297353CC}">
                <c16:uniqueId val="{00000002-124B-484F-8D8C-8F08224F0754}"/>
              </c:ext>
            </c:extLst>
          </c:dPt>
          <c:dPt>
            <c:idx val="3"/>
            <c:invertIfNegative val="0"/>
            <c:bubble3D val="0"/>
            <c:extLst>
              <c:ext xmlns:c16="http://schemas.microsoft.com/office/drawing/2014/chart" uri="{C3380CC4-5D6E-409C-BE32-E72D297353CC}">
                <c16:uniqueId val="{00000003-124B-484F-8D8C-8F08224F0754}"/>
              </c:ext>
            </c:extLst>
          </c:dPt>
          <c:cat>
            <c:strRef>
              <c:f>Sheet1!$B$1:$D$1</c:f>
              <c:strCache>
                <c:ptCount val="3"/>
                <c:pt idx="0">
                  <c:v>Total</c:v>
                </c:pt>
                <c:pt idx="1">
                  <c:v>Asian</c:v>
                </c:pt>
                <c:pt idx="2">
                  <c:v>White</c:v>
                </c:pt>
              </c:strCache>
            </c:strRef>
          </c:cat>
          <c:val>
            <c:numRef>
              <c:f>Sheet1!$B$2:$D$2</c:f>
              <c:numCache>
                <c:formatCode>General</c:formatCode>
                <c:ptCount val="3"/>
                <c:pt idx="0">
                  <c:v>14</c:v>
                </c:pt>
                <c:pt idx="1">
                  <c:v>25.8</c:v>
                </c:pt>
                <c:pt idx="2">
                  <c:v>12.6</c:v>
                </c:pt>
              </c:numCache>
            </c:numRef>
          </c:val>
          <c:extLst>
            <c:ext xmlns:c16="http://schemas.microsoft.com/office/drawing/2014/chart" uri="{C3380CC4-5D6E-409C-BE32-E72D297353CC}">
              <c16:uniqueId val="{00000004-124B-484F-8D8C-8F08224F0754}"/>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3.8848789734616507E-3"/>
              <c:y val="0.35762930452590969"/>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16662689891036"/>
          <c:y val="4.9229002624671919E-2"/>
          <c:w val="0.87983337310108967"/>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5A4-465E-BCB5-75DFF9BCA26F}"/>
              </c:ext>
            </c:extLst>
          </c:dPt>
          <c:dPt>
            <c:idx val="1"/>
            <c:invertIfNegative val="0"/>
            <c:bubble3D val="0"/>
            <c:extLst>
              <c:ext xmlns:c16="http://schemas.microsoft.com/office/drawing/2014/chart" uri="{C3380CC4-5D6E-409C-BE32-E72D297353CC}">
                <c16:uniqueId val="{00000001-A5A4-465E-BCB5-75DFF9BCA26F}"/>
              </c:ext>
            </c:extLst>
          </c:dPt>
          <c:dPt>
            <c:idx val="2"/>
            <c:invertIfNegative val="0"/>
            <c:bubble3D val="0"/>
            <c:extLst>
              <c:ext xmlns:c16="http://schemas.microsoft.com/office/drawing/2014/chart" uri="{C3380CC4-5D6E-409C-BE32-E72D297353CC}">
                <c16:uniqueId val="{00000002-A5A4-465E-BCB5-75DFF9BCA26F}"/>
              </c:ext>
            </c:extLst>
          </c:dPt>
          <c:dPt>
            <c:idx val="3"/>
            <c:invertIfNegative val="0"/>
            <c:bubble3D val="0"/>
            <c:extLst>
              <c:ext xmlns:c16="http://schemas.microsoft.com/office/drawing/2014/chart" uri="{C3380CC4-5D6E-409C-BE32-E72D297353CC}">
                <c16:uniqueId val="{00000003-A5A4-465E-BCB5-75DFF9BCA26F}"/>
              </c:ext>
            </c:extLst>
          </c:dPt>
          <c:cat>
            <c:strRef>
              <c:f>Sheet1!$B$1:$D$1</c:f>
              <c:strCache>
                <c:ptCount val="3"/>
                <c:pt idx="0">
                  <c:v>Total</c:v>
                </c:pt>
                <c:pt idx="1">
                  <c:v>AI/AN</c:v>
                </c:pt>
                <c:pt idx="2">
                  <c:v>White</c:v>
                </c:pt>
              </c:strCache>
            </c:strRef>
          </c:cat>
          <c:val>
            <c:numRef>
              <c:f>Sheet1!$B$2:$D$2</c:f>
              <c:numCache>
                <c:formatCode>0.0</c:formatCode>
                <c:ptCount val="3"/>
                <c:pt idx="0">
                  <c:v>8.9600000000000009</c:v>
                </c:pt>
                <c:pt idx="1">
                  <c:v>27.3</c:v>
                </c:pt>
                <c:pt idx="2">
                  <c:v>9.0500000000000007</c:v>
                </c:pt>
              </c:numCache>
            </c:numRef>
          </c:val>
          <c:extLst>
            <c:ext xmlns:c16="http://schemas.microsoft.com/office/drawing/2014/chart" uri="{C3380CC4-5D6E-409C-BE32-E72D297353CC}">
              <c16:uniqueId val="{00000004-A5A4-465E-BCB5-75DFF9BCA26F}"/>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3.88491211325857E-3"/>
              <c:y val="0.35753864100320798"/>
            </c:manualLayout>
          </c:layout>
          <c:overlay val="0"/>
        </c:title>
        <c:numFmt formatCode="0" sourceLinked="0"/>
        <c:majorTickMark val="out"/>
        <c:minorTickMark val="none"/>
        <c:tickLblPos val="nextTo"/>
        <c:crossAx val="155088384"/>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74238447466793"/>
          <c:y val="4.9229002624671919E-2"/>
          <c:w val="0.8722576155253321"/>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2211-4A04-B57A-AF201A1EA54E}"/>
              </c:ext>
            </c:extLst>
          </c:dPt>
          <c:dPt>
            <c:idx val="1"/>
            <c:invertIfNegative val="0"/>
            <c:bubble3D val="0"/>
            <c:extLst>
              <c:ext xmlns:c16="http://schemas.microsoft.com/office/drawing/2014/chart" uri="{C3380CC4-5D6E-409C-BE32-E72D297353CC}">
                <c16:uniqueId val="{00000001-2211-4A04-B57A-AF201A1EA54E}"/>
              </c:ext>
            </c:extLst>
          </c:dPt>
          <c:dPt>
            <c:idx val="2"/>
            <c:invertIfNegative val="0"/>
            <c:bubble3D val="0"/>
            <c:extLst>
              <c:ext xmlns:c16="http://schemas.microsoft.com/office/drawing/2014/chart" uri="{C3380CC4-5D6E-409C-BE32-E72D297353CC}">
                <c16:uniqueId val="{00000002-2211-4A04-B57A-AF201A1EA54E}"/>
              </c:ext>
            </c:extLst>
          </c:dPt>
          <c:dPt>
            <c:idx val="3"/>
            <c:invertIfNegative val="0"/>
            <c:bubble3D val="0"/>
            <c:extLst>
              <c:ext xmlns:c16="http://schemas.microsoft.com/office/drawing/2014/chart" uri="{C3380CC4-5D6E-409C-BE32-E72D297353CC}">
                <c16:uniqueId val="{00000003-2211-4A04-B57A-AF201A1EA54E}"/>
              </c:ext>
            </c:extLst>
          </c:dPt>
          <c:cat>
            <c:strRef>
              <c:f>Sheet1!$B$1:$D$1</c:f>
              <c:strCache>
                <c:ptCount val="3"/>
                <c:pt idx="0">
                  <c:v>Total</c:v>
                </c:pt>
                <c:pt idx="1">
                  <c:v>AI/AN</c:v>
                </c:pt>
                <c:pt idx="2">
                  <c:v>White</c:v>
                </c:pt>
              </c:strCache>
            </c:strRef>
          </c:cat>
          <c:val>
            <c:numRef>
              <c:f>Sheet1!$B$2:$D$2</c:f>
              <c:numCache>
                <c:formatCode>General</c:formatCode>
                <c:ptCount val="3"/>
                <c:pt idx="0">
                  <c:v>89.3</c:v>
                </c:pt>
                <c:pt idx="1">
                  <c:v>73.099999999999994</c:v>
                </c:pt>
                <c:pt idx="2">
                  <c:v>89.4</c:v>
                </c:pt>
              </c:numCache>
            </c:numRef>
          </c:val>
          <c:extLst>
            <c:ext xmlns:c16="http://schemas.microsoft.com/office/drawing/2014/chart" uri="{C3380CC4-5D6E-409C-BE32-E72D297353CC}">
              <c16:uniqueId val="{00000004-2211-4A04-B57A-AF201A1EA54E}"/>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1.2582993098084963E-2"/>
              <c:y val="0.37482409820849183"/>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001664722465244"/>
          <c:y val="4.2504686914135734E-3"/>
          <c:w val="0.46410372314571791"/>
          <c:h val="0.83024511049022098"/>
        </c:manualLayout>
      </c:layout>
      <c:barChart>
        <c:barDir val="bar"/>
        <c:grouping val="clustered"/>
        <c:varyColors val="0"/>
        <c:ser>
          <c:idx val="0"/>
          <c:order val="0"/>
          <c:tx>
            <c:strRef>
              <c:f>Sheet1!$B$1</c:f>
              <c:strCache>
                <c:ptCount val="1"/>
                <c:pt idx="0">
                  <c:v>Column2</c:v>
                </c:pt>
              </c:strCache>
            </c:strRef>
          </c:tx>
          <c:spPr>
            <a:solidFill>
              <a:srgbClr val="AABA0A"/>
            </a:solidFill>
          </c:spPr>
          <c:invertIfNegative val="0"/>
          <c:cat>
            <c:strRef>
              <c:f>Sheet1!$A$2:$A$12</c:f>
              <c:strCache>
                <c:ptCount val="11"/>
                <c:pt idx="0">
                  <c:v>Dentists (2016)</c:v>
                </c:pt>
                <c:pt idx="1">
                  <c:v>Advanced Practice Nurses</c:v>
                </c:pt>
                <c:pt idx="2">
                  <c:v>Emergency Medical Technicians and Paramedics</c:v>
                </c:pt>
                <c:pt idx="3">
                  <c:v>Pharmacists</c:v>
                </c:pt>
                <c:pt idx="4">
                  <c:v>Other Health Practitioners</c:v>
                </c:pt>
                <c:pt idx="5">
                  <c:v>Therapists</c:v>
                </c:pt>
                <c:pt idx="6">
                  <c:v>Doctors of Medicine (2019)</c:v>
                </c:pt>
                <c:pt idx="7">
                  <c:v>Other Health Occupations</c:v>
                </c:pt>
                <c:pt idx="8">
                  <c:v>Health Technologists</c:v>
                </c:pt>
                <c:pt idx="9">
                  <c:v>Aides</c:v>
                </c:pt>
                <c:pt idx="10">
                  <c:v>Registered Nurses</c:v>
                </c:pt>
              </c:strCache>
            </c:strRef>
          </c:cat>
          <c:val>
            <c:numRef>
              <c:f>Sheet1!$B$2:$B$12</c:f>
              <c:numCache>
                <c:formatCode>#,##0.000</c:formatCode>
                <c:ptCount val="11"/>
                <c:pt idx="0" formatCode="#,##0">
                  <c:v>196.441</c:v>
                </c:pt>
                <c:pt idx="1">
                  <c:v>215.45</c:v>
                </c:pt>
                <c:pt idx="2" formatCode="#,##0">
                  <c:v>251.86</c:v>
                </c:pt>
                <c:pt idx="3" formatCode="#,##0">
                  <c:v>309.33</c:v>
                </c:pt>
                <c:pt idx="4">
                  <c:v>370.1</c:v>
                </c:pt>
                <c:pt idx="5">
                  <c:v>676.14</c:v>
                </c:pt>
                <c:pt idx="6" formatCode="#,##0">
                  <c:v>1005.295</c:v>
                </c:pt>
                <c:pt idx="7">
                  <c:v>1531.2</c:v>
                </c:pt>
                <c:pt idx="8">
                  <c:v>2451.25</c:v>
                </c:pt>
                <c:pt idx="9">
                  <c:v>2581.88</c:v>
                </c:pt>
                <c:pt idx="10" formatCode="#,##0">
                  <c:v>2906.84</c:v>
                </c:pt>
              </c:numCache>
            </c:numRef>
          </c:val>
          <c:extLst>
            <c:ext xmlns:c16="http://schemas.microsoft.com/office/drawing/2014/chart" uri="{C3380CC4-5D6E-409C-BE32-E72D297353CC}">
              <c16:uniqueId val="{00000000-952A-4FA6-8895-88D91EE74E10}"/>
            </c:ext>
          </c:extLst>
        </c:ser>
        <c:dLbls>
          <c:showLegendKey val="0"/>
          <c:showVal val="0"/>
          <c:showCatName val="0"/>
          <c:showSerName val="0"/>
          <c:showPercent val="0"/>
          <c:showBubbleSize val="0"/>
        </c:dLbls>
        <c:gapWidth val="150"/>
        <c:axId val="132535040"/>
        <c:axId val="132536576"/>
      </c:barChart>
      <c:catAx>
        <c:axId val="132535040"/>
        <c:scaling>
          <c:orientation val="minMax"/>
        </c:scaling>
        <c:delete val="0"/>
        <c:axPos val="l"/>
        <c:numFmt formatCode="General" sourceLinked="0"/>
        <c:majorTickMark val="none"/>
        <c:minorTickMark val="none"/>
        <c:tickLblPos val="nextTo"/>
        <c:crossAx val="132536576"/>
        <c:crosses val="autoZero"/>
        <c:auto val="1"/>
        <c:lblAlgn val="ctr"/>
        <c:lblOffset val="100"/>
        <c:noMultiLvlLbl val="0"/>
      </c:catAx>
      <c:valAx>
        <c:axId val="132536576"/>
        <c:scaling>
          <c:orientation val="minMax"/>
          <c:max val="3000"/>
        </c:scaling>
        <c:delete val="0"/>
        <c:axPos val="b"/>
        <c:majorGridlines/>
        <c:title>
          <c:tx>
            <c:rich>
              <a:bodyPr/>
              <a:lstStyle/>
              <a:p>
                <a:pPr>
                  <a:defRPr/>
                </a:pPr>
                <a:r>
                  <a:rPr lang="en-US"/>
                  <a:t>Thousands</a:t>
                </a:r>
              </a:p>
            </c:rich>
          </c:tx>
          <c:layout>
            <c:manualLayout>
              <c:xMode val="edge"/>
              <c:yMode val="edge"/>
              <c:x val="0.66518221280032297"/>
              <c:y val="0.92859869330849776"/>
            </c:manualLayout>
          </c:layout>
          <c:overlay val="0"/>
        </c:title>
        <c:numFmt formatCode="#,##0" sourceLinked="0"/>
        <c:majorTickMark val="none"/>
        <c:minorTickMark val="none"/>
        <c:tickLblPos val="nextTo"/>
        <c:crossAx val="132535040"/>
        <c:crosses val="autoZero"/>
        <c:crossBetween val="between"/>
        <c:majorUnit val="500"/>
      </c:valAx>
    </c:plotArea>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10915943199407"/>
          <c:y val="4.9229002624671919E-2"/>
          <c:w val="0.87789084056800593"/>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7EF-4843-84F7-1F9514639998}"/>
              </c:ext>
            </c:extLst>
          </c:dPt>
          <c:dPt>
            <c:idx val="1"/>
            <c:invertIfNegative val="0"/>
            <c:bubble3D val="0"/>
            <c:extLst>
              <c:ext xmlns:c16="http://schemas.microsoft.com/office/drawing/2014/chart" uri="{C3380CC4-5D6E-409C-BE32-E72D297353CC}">
                <c16:uniqueId val="{00000001-47EF-4843-84F7-1F9514639998}"/>
              </c:ext>
            </c:extLst>
          </c:dPt>
          <c:dPt>
            <c:idx val="2"/>
            <c:invertIfNegative val="0"/>
            <c:bubble3D val="0"/>
            <c:extLst>
              <c:ext xmlns:c16="http://schemas.microsoft.com/office/drawing/2014/chart" uri="{C3380CC4-5D6E-409C-BE32-E72D297353CC}">
                <c16:uniqueId val="{00000002-47EF-4843-84F7-1F9514639998}"/>
              </c:ext>
            </c:extLst>
          </c:dPt>
          <c:dPt>
            <c:idx val="3"/>
            <c:invertIfNegative val="0"/>
            <c:bubble3D val="0"/>
            <c:extLst>
              <c:ext xmlns:c16="http://schemas.microsoft.com/office/drawing/2014/chart" uri="{C3380CC4-5D6E-409C-BE32-E72D297353CC}">
                <c16:uniqueId val="{00000003-47EF-4843-84F7-1F9514639998}"/>
              </c:ext>
            </c:extLst>
          </c:dPt>
          <c:cat>
            <c:strRef>
              <c:f>Sheet1!$B$1:$D$1</c:f>
              <c:strCache>
                <c:ptCount val="3"/>
                <c:pt idx="0">
                  <c:v>Total</c:v>
                </c:pt>
                <c:pt idx="1">
                  <c:v>Hispanic </c:v>
                </c:pt>
                <c:pt idx="2">
                  <c:v>Non-Hispanic White</c:v>
                </c:pt>
              </c:strCache>
            </c:strRef>
          </c:cat>
          <c:val>
            <c:numRef>
              <c:f>Sheet1!$B$2:$D$2</c:f>
              <c:numCache>
                <c:formatCode>0.0</c:formatCode>
                <c:ptCount val="3"/>
                <c:pt idx="0">
                  <c:v>8.9600000000000009</c:v>
                </c:pt>
                <c:pt idx="1">
                  <c:v>18.34</c:v>
                </c:pt>
                <c:pt idx="2">
                  <c:v>5.95</c:v>
                </c:pt>
              </c:numCache>
            </c:numRef>
          </c:val>
          <c:extLst>
            <c:ext xmlns:c16="http://schemas.microsoft.com/office/drawing/2014/chart" uri="{C3380CC4-5D6E-409C-BE32-E72D297353CC}">
              <c16:uniqueId val="{00000004-47EF-4843-84F7-1F9514639998}"/>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6.4101646385110959E-3"/>
              <c:y val="0.35689231554389034"/>
            </c:manualLayout>
          </c:layout>
          <c:overlay val="0"/>
        </c:title>
        <c:numFmt formatCode="0" sourceLinked="0"/>
        <c:majorTickMark val="out"/>
        <c:minorTickMark val="none"/>
        <c:tickLblPos val="nextTo"/>
        <c:crossAx val="155088384"/>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69187942416289"/>
          <c:y val="4.9229002624671919E-2"/>
          <c:w val="0.87730812057583707"/>
          <c:h val="0.82589676290463676"/>
        </c:manualLayout>
      </c:layout>
      <c:barChart>
        <c:barDir val="col"/>
        <c:grouping val="clustered"/>
        <c:varyColors val="0"/>
        <c:ser>
          <c:idx val="0"/>
          <c:order val="0"/>
          <c:tx>
            <c:strRef>
              <c:f>Sheet1!$A$2</c:f>
              <c:strCache>
                <c:ptCount val="1"/>
                <c:pt idx="0">
                  <c:v>Category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B80-4DBD-845A-8C7BCF70761E}"/>
              </c:ext>
            </c:extLst>
          </c:dPt>
          <c:dPt>
            <c:idx val="1"/>
            <c:invertIfNegative val="0"/>
            <c:bubble3D val="0"/>
            <c:extLst>
              <c:ext xmlns:c16="http://schemas.microsoft.com/office/drawing/2014/chart" uri="{C3380CC4-5D6E-409C-BE32-E72D297353CC}">
                <c16:uniqueId val="{00000001-EB80-4DBD-845A-8C7BCF70761E}"/>
              </c:ext>
            </c:extLst>
          </c:dPt>
          <c:dPt>
            <c:idx val="2"/>
            <c:invertIfNegative val="0"/>
            <c:bubble3D val="0"/>
            <c:extLst>
              <c:ext xmlns:c16="http://schemas.microsoft.com/office/drawing/2014/chart" uri="{C3380CC4-5D6E-409C-BE32-E72D297353CC}">
                <c16:uniqueId val="{00000002-EB80-4DBD-845A-8C7BCF70761E}"/>
              </c:ext>
            </c:extLst>
          </c:dPt>
          <c:dPt>
            <c:idx val="3"/>
            <c:invertIfNegative val="0"/>
            <c:bubble3D val="0"/>
            <c:extLst>
              <c:ext xmlns:c16="http://schemas.microsoft.com/office/drawing/2014/chart" uri="{C3380CC4-5D6E-409C-BE32-E72D297353CC}">
                <c16:uniqueId val="{00000003-EB80-4DBD-845A-8C7BCF70761E}"/>
              </c:ext>
            </c:extLst>
          </c:dPt>
          <c:cat>
            <c:strRef>
              <c:f>Sheet1!$B$1:$D$1</c:f>
              <c:strCache>
                <c:ptCount val="3"/>
                <c:pt idx="0">
                  <c:v>Total</c:v>
                </c:pt>
                <c:pt idx="1">
                  <c:v>Hispanic</c:v>
                </c:pt>
                <c:pt idx="2">
                  <c:v>Non-Hispanic White</c:v>
                </c:pt>
              </c:strCache>
            </c:strRef>
          </c:cat>
          <c:val>
            <c:numRef>
              <c:f>Sheet1!$B$2:$D$2</c:f>
              <c:numCache>
                <c:formatCode>General</c:formatCode>
                <c:ptCount val="3"/>
                <c:pt idx="0">
                  <c:v>89.3</c:v>
                </c:pt>
                <c:pt idx="1">
                  <c:v>79.400000000000006</c:v>
                </c:pt>
                <c:pt idx="2">
                  <c:v>92.6</c:v>
                </c:pt>
              </c:numCache>
            </c:numRef>
          </c:val>
          <c:extLst>
            <c:ext xmlns:c16="http://schemas.microsoft.com/office/drawing/2014/chart" uri="{C3380CC4-5D6E-409C-BE32-E72D297353CC}">
              <c16:uniqueId val="{00000004-EB80-4DBD-845A-8C7BCF70761E}"/>
            </c:ext>
          </c:extLst>
        </c:ser>
        <c:dLbls>
          <c:showLegendKey val="0"/>
          <c:showVal val="0"/>
          <c:showCatName val="0"/>
          <c:showSerName val="0"/>
          <c:showPercent val="0"/>
          <c:showBubbleSize val="0"/>
        </c:dLbls>
        <c:gapWidth val="15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55089920"/>
        <c:crosses val="autoZero"/>
        <c:auto val="1"/>
        <c:lblAlgn val="ctr"/>
        <c:lblOffset val="100"/>
        <c:noMultiLvlLbl val="0"/>
      </c:catAx>
      <c:valAx>
        <c:axId val="15508992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6.4101646385110959E-3"/>
              <c:y val="0.36059601924759399"/>
            </c:manualLayout>
          </c:layout>
          <c:overlay val="0"/>
        </c:title>
        <c:numFmt formatCode="0" sourceLinked="0"/>
        <c:majorTickMark val="out"/>
        <c:minorTickMark val="none"/>
        <c:tickLblPos val="nextTo"/>
        <c:crossAx val="155088384"/>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1834578370012E-2"/>
          <c:y val="9.5024684414448196E-2"/>
          <c:w val="0.92638165421629992"/>
          <c:h val="0.77806712074314355"/>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4849-4D33-83A0-49F3E2CE14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(n=147)</c:v>
                </c:pt>
                <c:pt idx="1">
                  <c:v>Person-Centered Care (n=19)</c:v>
                </c:pt>
                <c:pt idx="2">
                  <c:v>Patient Safety (n=21)</c:v>
                </c:pt>
                <c:pt idx="3">
                  <c:v>Healthy Living (n=59)</c:v>
                </c:pt>
                <c:pt idx="4">
                  <c:v>Effective Treatment (n=34)</c:v>
                </c:pt>
                <c:pt idx="5">
                  <c:v>Care Coordination (n=9)</c:v>
                </c:pt>
                <c:pt idx="6">
                  <c:v>Affordable Care (n=5)</c:v>
                </c:pt>
              </c:strCache>
            </c:strRef>
          </c:cat>
          <c:val>
            <c:numRef>
              <c:f>Sheet1!$B$2:$B$8</c:f>
              <c:numCache>
                <c:formatCode>General</c:formatCode>
                <c:ptCount val="7"/>
                <c:pt idx="0">
                  <c:v>80</c:v>
                </c:pt>
                <c:pt idx="1">
                  <c:v>13</c:v>
                </c:pt>
                <c:pt idx="2">
                  <c:v>13</c:v>
                </c:pt>
                <c:pt idx="3">
                  <c:v>35</c:v>
                </c:pt>
                <c:pt idx="4">
                  <c:v>16</c:v>
                </c:pt>
                <c:pt idx="5">
                  <c:v>3</c:v>
                </c:pt>
                <c:pt idx="6">
                  <c:v>0</c:v>
                </c:pt>
              </c:numCache>
            </c:numRef>
          </c:val>
          <c:extLst>
            <c:ext xmlns:c16="http://schemas.microsoft.com/office/drawing/2014/chart" uri="{C3380CC4-5D6E-409C-BE32-E72D297353CC}">
              <c16:uniqueId val="{00000001-4849-4D33-83A0-49F3E2CE14E8}"/>
            </c:ext>
          </c:extLst>
        </c:ser>
        <c:ser>
          <c:idx val="1"/>
          <c:order val="1"/>
          <c:tx>
            <c:strRef>
              <c:f>Sheet1!$C$1</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49-4D33-83A0-49F3E2CE14E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(n=147)</c:v>
                </c:pt>
                <c:pt idx="1">
                  <c:v>Person-Centered Care (n=19)</c:v>
                </c:pt>
                <c:pt idx="2">
                  <c:v>Patient Safety (n=21)</c:v>
                </c:pt>
                <c:pt idx="3">
                  <c:v>Healthy Living (n=59)</c:v>
                </c:pt>
                <c:pt idx="4">
                  <c:v>Effective Treatment (n=34)</c:v>
                </c:pt>
                <c:pt idx="5">
                  <c:v>Care Coordination (n=9)</c:v>
                </c:pt>
                <c:pt idx="6">
                  <c:v>Affordable Care (n=5)</c:v>
                </c:pt>
              </c:strCache>
            </c:strRef>
          </c:cat>
          <c:val>
            <c:numRef>
              <c:f>Sheet1!$C$2:$C$8</c:f>
              <c:numCache>
                <c:formatCode>General</c:formatCode>
                <c:ptCount val="7"/>
                <c:pt idx="0">
                  <c:v>59</c:v>
                </c:pt>
                <c:pt idx="1">
                  <c:v>6</c:v>
                </c:pt>
                <c:pt idx="2">
                  <c:v>7</c:v>
                </c:pt>
                <c:pt idx="3">
                  <c:v>22</c:v>
                </c:pt>
                <c:pt idx="4">
                  <c:v>15</c:v>
                </c:pt>
                <c:pt idx="5">
                  <c:v>4</c:v>
                </c:pt>
                <c:pt idx="6">
                  <c:v>5</c:v>
                </c:pt>
              </c:numCache>
            </c:numRef>
          </c:val>
          <c:extLst>
            <c:ext xmlns:c16="http://schemas.microsoft.com/office/drawing/2014/chart" uri="{C3380CC4-5D6E-409C-BE32-E72D297353CC}">
              <c16:uniqueId val="{00000003-4849-4D33-83A0-49F3E2CE14E8}"/>
            </c:ext>
          </c:extLst>
        </c:ser>
        <c:ser>
          <c:idx val="0"/>
          <c:order val="2"/>
          <c:tx>
            <c:strRef>
              <c:f>Sheet1!$D$1</c:f>
              <c:strCache>
                <c:ptCount val="1"/>
                <c:pt idx="0">
                  <c:v>Worsening</c:v>
                </c:pt>
              </c:strCache>
            </c:strRef>
          </c:tx>
          <c:spPr>
            <a:solidFill>
              <a:srgbClr val="E5152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4849-4D33-83A0-49F3E2CE14E8}"/>
                </c:ext>
              </c:extLst>
            </c:dLbl>
            <c:dLbl>
              <c:idx val="6"/>
              <c:delete val="1"/>
              <c:extLst>
                <c:ext xmlns:c15="http://schemas.microsoft.com/office/drawing/2012/chart" uri="{CE6537A1-D6FC-4f65-9D91-7224C49458BB}"/>
                <c:ext xmlns:c16="http://schemas.microsoft.com/office/drawing/2014/chart" uri="{C3380CC4-5D6E-409C-BE32-E72D297353CC}">
                  <c16:uniqueId val="{00000005-4849-4D33-83A0-49F3E2CE14E8}"/>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Total (n=147)</c:v>
                </c:pt>
                <c:pt idx="1">
                  <c:v>Person-Centered Care (n=19)</c:v>
                </c:pt>
                <c:pt idx="2">
                  <c:v>Patient Safety (n=21)</c:v>
                </c:pt>
                <c:pt idx="3">
                  <c:v>Healthy Living (n=59)</c:v>
                </c:pt>
                <c:pt idx="4">
                  <c:v>Effective Treatment (n=34)</c:v>
                </c:pt>
                <c:pt idx="5">
                  <c:v>Care Coordination (n=9)</c:v>
                </c:pt>
                <c:pt idx="6">
                  <c:v>Affordable Care (n=5)</c:v>
                </c:pt>
              </c:strCache>
            </c:strRef>
          </c:cat>
          <c:val>
            <c:numRef>
              <c:f>Sheet1!$D$2:$D$8</c:f>
              <c:numCache>
                <c:formatCode>General</c:formatCode>
                <c:ptCount val="7"/>
                <c:pt idx="0">
                  <c:v>8</c:v>
                </c:pt>
                <c:pt idx="1">
                  <c:v>0</c:v>
                </c:pt>
                <c:pt idx="2">
                  <c:v>1</c:v>
                </c:pt>
                <c:pt idx="3">
                  <c:v>2</c:v>
                </c:pt>
                <c:pt idx="4">
                  <c:v>3</c:v>
                </c:pt>
                <c:pt idx="5">
                  <c:v>2</c:v>
                </c:pt>
                <c:pt idx="6">
                  <c:v>0</c:v>
                </c:pt>
              </c:numCache>
            </c:numRef>
          </c:val>
          <c:extLst>
            <c:ext xmlns:c16="http://schemas.microsoft.com/office/drawing/2014/chart" uri="{C3380CC4-5D6E-409C-BE32-E72D297353CC}">
              <c16:uniqueId val="{00000006-4849-4D33-83A0-49F3E2CE14E8}"/>
            </c:ext>
          </c:extLst>
        </c:ser>
        <c:dLbls>
          <c:showLegendKey val="0"/>
          <c:showVal val="1"/>
          <c:showCatName val="0"/>
          <c:showSerName val="0"/>
          <c:showPercent val="0"/>
          <c:showBubbleSize val="0"/>
        </c:dLbls>
        <c:gapWidth val="150"/>
        <c:overlap val="100"/>
        <c:axId val="106744064"/>
        <c:axId val="107073920"/>
      </c:barChart>
      <c:catAx>
        <c:axId val="106744064"/>
        <c:scaling>
          <c:orientation val="minMax"/>
        </c:scaling>
        <c:delete val="0"/>
        <c:axPos val="b"/>
        <c:numFmt formatCode="General" sourceLinked="1"/>
        <c:majorTickMark val="out"/>
        <c:minorTickMark val="none"/>
        <c:tickLblPos val="nextTo"/>
        <c:txPr>
          <a:bodyPr rot="-900000" vert="horz"/>
          <a:lstStyle/>
          <a:p>
            <a:pPr>
              <a:defRPr sz="1400"/>
            </a:pPr>
            <a:endParaRPr lang="en-US"/>
          </a:p>
        </c:txPr>
        <c:crossAx val="107073920"/>
        <c:crosses val="autoZero"/>
        <c:auto val="1"/>
        <c:lblAlgn val="ctr"/>
        <c:lblOffset val="100"/>
        <c:tickMarkSkip val="1"/>
        <c:noMultiLvlLbl val="0"/>
      </c:catAx>
      <c:valAx>
        <c:axId val="107073920"/>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06744064"/>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348024205307676E-2"/>
          <c:y val="5.0348973613000149E-2"/>
          <c:w val="0.89513433216681249"/>
          <c:h val="0.798611424540174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0.0</c:formatCode>
                <c:ptCount val="15"/>
                <c:pt idx="0">
                  <c:v>8.9700000000000006</c:v>
                </c:pt>
                <c:pt idx="1">
                  <c:v>8.11</c:v>
                </c:pt>
                <c:pt idx="2">
                  <c:v>8.42</c:v>
                </c:pt>
                <c:pt idx="3">
                  <c:v>8.34</c:v>
                </c:pt>
                <c:pt idx="4">
                  <c:v>8.23</c:v>
                </c:pt>
                <c:pt idx="5">
                  <c:v>7.78</c:v>
                </c:pt>
                <c:pt idx="6">
                  <c:v>8.48</c:v>
                </c:pt>
                <c:pt idx="7">
                  <c:v>7.62</c:v>
                </c:pt>
                <c:pt idx="8">
                  <c:v>7.35</c:v>
                </c:pt>
                <c:pt idx="9">
                  <c:v>6.71</c:v>
                </c:pt>
                <c:pt idx="10">
                  <c:v>6.36</c:v>
                </c:pt>
                <c:pt idx="11">
                  <c:v>6.08</c:v>
                </c:pt>
                <c:pt idx="12">
                  <c:v>4.78</c:v>
                </c:pt>
                <c:pt idx="13">
                  <c:v>5.08</c:v>
                </c:pt>
                <c:pt idx="14">
                  <c:v>5.24</c:v>
                </c:pt>
              </c:numCache>
            </c:numRef>
          </c:val>
          <c:smooth val="0"/>
          <c:extLst>
            <c:ext xmlns:c16="http://schemas.microsoft.com/office/drawing/2014/chart" uri="{C3380CC4-5D6E-409C-BE32-E72D297353CC}">
              <c16:uniqueId val="{00000000-2D8E-43C6-96B9-ACD083328AF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7484689413823267E-3"/>
              <c:y val="0.35745343035283322"/>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06430446194222E-2"/>
          <c:y val="5.0348973613000149E-2"/>
          <c:w val="0.88570884368620573"/>
          <c:h val="0.798611424540174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General</c:formatCode>
                <c:ptCount val="15"/>
                <c:pt idx="0">
                  <c:v>15.3</c:v>
                </c:pt>
                <c:pt idx="1">
                  <c:v>13.9</c:v>
                </c:pt>
                <c:pt idx="2">
                  <c:v>13.4</c:v>
                </c:pt>
                <c:pt idx="3">
                  <c:v>13.9</c:v>
                </c:pt>
                <c:pt idx="4">
                  <c:v>13.9</c:v>
                </c:pt>
                <c:pt idx="5">
                  <c:v>13.3</c:v>
                </c:pt>
                <c:pt idx="6">
                  <c:v>13.2</c:v>
                </c:pt>
                <c:pt idx="7">
                  <c:v>12.8</c:v>
                </c:pt>
                <c:pt idx="8">
                  <c:v>11.2</c:v>
                </c:pt>
                <c:pt idx="9">
                  <c:v>11.6</c:v>
                </c:pt>
                <c:pt idx="10">
                  <c:v>10.9</c:v>
                </c:pt>
                <c:pt idx="11">
                  <c:v>10.4</c:v>
                </c:pt>
                <c:pt idx="12">
                  <c:v>9.1999999999999993</c:v>
                </c:pt>
                <c:pt idx="13">
                  <c:v>9.6</c:v>
                </c:pt>
                <c:pt idx="14">
                  <c:v>9.1999999999999993</c:v>
                </c:pt>
              </c:numCache>
            </c:numRef>
          </c:val>
          <c:smooth val="0"/>
          <c:extLst>
            <c:ext xmlns:c16="http://schemas.microsoft.com/office/drawing/2014/chart" uri="{C3380CC4-5D6E-409C-BE32-E72D297353CC}">
              <c16:uniqueId val="{00000000-4B4D-4423-B4B0-E39626FCA39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7484689413823267E-3"/>
              <c:y val="0.35748944478777223"/>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23272090988623E-2"/>
          <c:y val="4.0021062433036304E-2"/>
          <c:w val="0.89050470253718272"/>
          <c:h val="0.8089393357201378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0.0</c:formatCode>
                <c:ptCount val="15"/>
                <c:pt idx="0">
                  <c:v>8.83</c:v>
                </c:pt>
                <c:pt idx="1">
                  <c:v>7.93</c:v>
                </c:pt>
                <c:pt idx="2">
                  <c:v>7.86</c:v>
                </c:pt>
                <c:pt idx="3">
                  <c:v>7.47</c:v>
                </c:pt>
                <c:pt idx="4">
                  <c:v>7.85</c:v>
                </c:pt>
                <c:pt idx="5">
                  <c:v>7.56</c:v>
                </c:pt>
                <c:pt idx="6">
                  <c:v>7.43</c:v>
                </c:pt>
                <c:pt idx="7">
                  <c:v>7.23</c:v>
                </c:pt>
                <c:pt idx="8">
                  <c:v>6.38</c:v>
                </c:pt>
                <c:pt idx="9">
                  <c:v>6.77</c:v>
                </c:pt>
                <c:pt idx="10">
                  <c:v>6.55</c:v>
                </c:pt>
                <c:pt idx="11">
                  <c:v>6.21</c:v>
                </c:pt>
                <c:pt idx="12">
                  <c:v>5.03</c:v>
                </c:pt>
                <c:pt idx="13">
                  <c:v>5.6</c:v>
                </c:pt>
                <c:pt idx="14">
                  <c:v>5.37</c:v>
                </c:pt>
              </c:numCache>
            </c:numRef>
          </c:val>
          <c:smooth val="0"/>
          <c:extLst>
            <c:ext xmlns:c16="http://schemas.microsoft.com/office/drawing/2014/chart" uri="{C3380CC4-5D6E-409C-BE32-E72D297353CC}">
              <c16:uniqueId val="{00000000-A25F-4C2B-B66D-485C9FF543D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748347428793623E-3"/>
              <c:y val="0.35774972088812923"/>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3922426363374E-2"/>
          <c:y val="3.7826178001955799E-2"/>
          <c:w val="0.8873115339749198"/>
          <c:h val="0.8261806268781618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3.29</c:v>
                </c:pt>
                <c:pt idx="1">
                  <c:v>4.92</c:v>
                </c:pt>
                <c:pt idx="2">
                  <c:v>4.75</c:v>
                </c:pt>
                <c:pt idx="3">
                  <c:v>3.64</c:v>
                </c:pt>
                <c:pt idx="4">
                  <c:v>2.25</c:v>
                </c:pt>
                <c:pt idx="5">
                  <c:v>2.63</c:v>
                </c:pt>
                <c:pt idx="6">
                  <c:v>1.66</c:v>
                </c:pt>
                <c:pt idx="7">
                  <c:v>2.04</c:v>
                </c:pt>
              </c:numCache>
            </c:numRef>
          </c:val>
          <c:smooth val="0"/>
          <c:extLst>
            <c:ext xmlns:c16="http://schemas.microsoft.com/office/drawing/2014/chart" uri="{C3380CC4-5D6E-409C-BE32-E72D297353CC}">
              <c16:uniqueId val="{00000000-506C-4FA7-8A4D-B8AEF9BB65AA}"/>
            </c:ext>
          </c:extLst>
        </c:ser>
        <c:ser>
          <c:idx val="0"/>
          <c:order val="1"/>
          <c:tx>
            <c:strRef>
              <c:f>Sheet1!$C$1</c:f>
              <c:strCache>
                <c:ptCount val="1"/>
                <c:pt idx="0">
                  <c:v>Male</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Ref>
          </c:val>
          <c:smooth val="0"/>
          <c:extLst>
            <c:ext xmlns:c16="http://schemas.microsoft.com/office/drawing/2014/chart" uri="{C3380CC4-5D6E-409C-BE32-E72D297353CC}">
              <c16:uniqueId val="{00000001-506C-4FA7-8A4D-B8AEF9BB65AA}"/>
            </c:ext>
          </c:extLst>
        </c:ser>
        <c:ser>
          <c:idx val="1"/>
          <c:order val="2"/>
          <c:tx>
            <c:strRef>
              <c:f>Sheet1!$D$1</c:f>
              <c:strCache>
                <c:ptCount val="1"/>
                <c:pt idx="0">
                  <c:v>Female</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Ref>
          </c:val>
          <c:smooth val="0"/>
          <c:extLst>
            <c:ext xmlns:c16="http://schemas.microsoft.com/office/drawing/2014/chart" uri="{C3380CC4-5D6E-409C-BE32-E72D297353CC}">
              <c16:uniqueId val="{00000002-506C-4FA7-8A4D-B8AEF9BB65AA}"/>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4.1547584329736558E-3"/>
              <c:y val="0.36073052298483216"/>
            </c:manualLayout>
          </c:layout>
          <c:overlay val="0"/>
        </c:title>
        <c:numFmt formatCode="0" sourceLinked="0"/>
        <c:majorTickMark val="out"/>
        <c:minorTickMark val="none"/>
        <c:tickLblPos val="nextTo"/>
        <c:crossAx val="123682176"/>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889107611548563E-2"/>
          <c:y val="5.0348973613000149E-2"/>
          <c:w val="0.88962634878973457"/>
          <c:h val="0.8288048233101297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7.48</c:v>
                </c:pt>
                <c:pt idx="1">
                  <c:v>7.84</c:v>
                </c:pt>
                <c:pt idx="2">
                  <c:v>7.67</c:v>
                </c:pt>
                <c:pt idx="3">
                  <c:v>6.51</c:v>
                </c:pt>
                <c:pt idx="4">
                  <c:v>4.8600000000000003</c:v>
                </c:pt>
                <c:pt idx="5">
                  <c:v>4.54</c:v>
                </c:pt>
                <c:pt idx="6">
                  <c:v>4</c:v>
                </c:pt>
                <c:pt idx="7">
                  <c:v>4.88</c:v>
                </c:pt>
              </c:numCache>
            </c:numRef>
          </c:val>
          <c:smooth val="0"/>
          <c:extLst>
            <c:ext xmlns:c16="http://schemas.microsoft.com/office/drawing/2014/chart" uri="{C3380CC4-5D6E-409C-BE32-E72D297353CC}">
              <c16:uniqueId val="{00000000-DEF3-478C-8CE5-6F96257B5CAE}"/>
            </c:ext>
          </c:extLst>
        </c:ser>
        <c:ser>
          <c:idx val="0"/>
          <c:order val="1"/>
          <c:tx>
            <c:strRef>
              <c:f>Sheet1!$C$1</c:f>
              <c:strCache>
                <c:ptCount val="1"/>
                <c:pt idx="0">
                  <c:v>Coronary Artery Disease</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Ref>
          </c:val>
          <c:smooth val="0"/>
          <c:extLst>
            <c:ext xmlns:c16="http://schemas.microsoft.com/office/drawing/2014/chart" uri="{C3380CC4-5D6E-409C-BE32-E72D297353CC}">
              <c16:uniqueId val="{00000001-DEF3-478C-8CE5-6F96257B5CAE}"/>
            </c:ext>
          </c:extLst>
        </c:ser>
        <c:ser>
          <c:idx val="1"/>
          <c:order val="2"/>
          <c:tx>
            <c:strRef>
              <c:f>Sheet1!$D$1</c:f>
              <c:strCache>
                <c:ptCount val="1"/>
                <c:pt idx="0">
                  <c:v>No Coronary Artery Disease</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Ref>
          </c:val>
          <c:smooth val="0"/>
          <c:extLst>
            <c:ext xmlns:c16="http://schemas.microsoft.com/office/drawing/2014/chart" uri="{C3380CC4-5D6E-409C-BE32-E72D297353CC}">
              <c16:uniqueId val="{00000002-DEF3-478C-8CE5-6F96257B5CA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4.1548799455623604E-3"/>
              <c:y val="0.37298957150113687"/>
            </c:manualLayout>
          </c:layout>
          <c:overlay val="0"/>
        </c:title>
        <c:numFmt formatCode="0" sourceLinked="0"/>
        <c:majorTickMark val="out"/>
        <c:minorTickMark val="none"/>
        <c:tickLblPos val="nextTo"/>
        <c:crossAx val="123682176"/>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3922426363374E-2"/>
          <c:y val="4.5185018023018234E-2"/>
          <c:w val="0.8873115339749198"/>
          <c:h val="0.8037753801301560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5.57</c:v>
                </c:pt>
                <c:pt idx="1">
                  <c:v>4.8</c:v>
                </c:pt>
                <c:pt idx="2">
                  <c:v>4.79</c:v>
                </c:pt>
                <c:pt idx="3">
                  <c:v>4.57</c:v>
                </c:pt>
                <c:pt idx="4">
                  <c:v>3.36</c:v>
                </c:pt>
                <c:pt idx="5">
                  <c:v>3.52</c:v>
                </c:pt>
                <c:pt idx="6">
                  <c:v>3.01</c:v>
                </c:pt>
                <c:pt idx="7">
                  <c:v>2.19</c:v>
                </c:pt>
              </c:numCache>
            </c:numRef>
          </c:val>
          <c:smooth val="0"/>
          <c:extLst>
            <c:ext xmlns:c16="http://schemas.microsoft.com/office/drawing/2014/chart" uri="{C3380CC4-5D6E-409C-BE32-E72D297353CC}">
              <c16:uniqueId val="{00000000-7692-4835-A131-5E46AB131681}"/>
            </c:ext>
          </c:extLst>
        </c:ser>
        <c:ser>
          <c:idx val="0"/>
          <c:order val="1"/>
          <c:tx>
            <c:strRef>
              <c:f>Sheet1!$C$1</c:f>
              <c:strCache>
                <c:ptCount val="1"/>
                <c:pt idx="0">
                  <c:v>Under 65</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Ref>
          </c:val>
          <c:smooth val="0"/>
          <c:extLst>
            <c:ext xmlns:c16="http://schemas.microsoft.com/office/drawing/2014/chart" uri="{C3380CC4-5D6E-409C-BE32-E72D297353CC}">
              <c16:uniqueId val="{00000001-7692-4835-A131-5E46AB131681}"/>
            </c:ext>
          </c:extLst>
        </c:ser>
        <c:ser>
          <c:idx val="1"/>
          <c:order val="2"/>
          <c:tx>
            <c:strRef>
              <c:f>Sheet1!$D$1</c:f>
              <c:strCache>
                <c:ptCount val="1"/>
                <c:pt idx="0">
                  <c:v>65-74</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Sheet1!$D$2:$D$9</c:f>
            </c:numRef>
          </c:val>
          <c:smooth val="0"/>
          <c:extLst>
            <c:ext xmlns:c16="http://schemas.microsoft.com/office/drawing/2014/chart" uri="{C3380CC4-5D6E-409C-BE32-E72D297353CC}">
              <c16:uniqueId val="{00000002-7692-4835-A131-5E46AB131681}"/>
            </c:ext>
          </c:extLst>
        </c:ser>
        <c:ser>
          <c:idx val="2"/>
          <c:order val="3"/>
          <c:tx>
            <c:strRef>
              <c:f>Sheet1!$E$1</c:f>
              <c:strCache>
                <c:ptCount val="1"/>
                <c:pt idx="0">
                  <c:v>75-84</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Sheet1!$E$2:$E$9</c:f>
            </c:numRef>
          </c:val>
          <c:smooth val="0"/>
          <c:extLst>
            <c:ext xmlns:c16="http://schemas.microsoft.com/office/drawing/2014/chart" uri="{C3380CC4-5D6E-409C-BE32-E72D297353CC}">
              <c16:uniqueId val="{00000003-7692-4835-A131-5E46AB131681}"/>
            </c:ext>
          </c:extLst>
        </c:ser>
        <c:ser>
          <c:idx val="4"/>
          <c:order val="4"/>
          <c:tx>
            <c:strRef>
              <c:f>Sheet1!$F$1</c:f>
              <c:strCache>
                <c:ptCount val="1"/>
                <c:pt idx="0">
                  <c:v>85 and over</c:v>
                </c:pt>
              </c:strCache>
            </c:strRef>
          </c:tx>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Sheet1!$F$2:$F$9</c:f>
            </c:numRef>
          </c:val>
          <c:smooth val="0"/>
          <c:extLst>
            <c:ext xmlns:c16="http://schemas.microsoft.com/office/drawing/2014/chart" uri="{C3380CC4-5D6E-409C-BE32-E72D297353CC}">
              <c16:uniqueId val="{00000004-7692-4835-A131-5E46AB13168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
          <c:min val="0"/>
        </c:scaling>
        <c:delete val="0"/>
        <c:axPos val="l"/>
        <c:majorGridlines/>
        <c:title>
          <c:tx>
            <c:rich>
              <a:bodyPr rot="-5400000" vert="horz"/>
              <a:lstStyle/>
              <a:p>
                <a:pPr>
                  <a:defRPr/>
                </a:pPr>
                <a:r>
                  <a:rPr lang="en-US"/>
                  <a:t>Percent</a:t>
                </a:r>
              </a:p>
            </c:rich>
          </c:tx>
          <c:layout>
            <c:manualLayout>
              <c:xMode val="edge"/>
              <c:yMode val="edge"/>
              <c:x val="4.7484689413823267E-3"/>
              <c:y val="0.35776297773534599"/>
            </c:manualLayout>
          </c:layout>
          <c:overlay val="0"/>
        </c:title>
        <c:numFmt formatCode="0" sourceLinked="0"/>
        <c:majorTickMark val="out"/>
        <c:minorTickMark val="none"/>
        <c:tickLblPos val="nextTo"/>
        <c:crossAx val="123682176"/>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4.0020981173649592E-2"/>
          <c:w val="0.8780521905915607"/>
          <c:h val="0.8449475065616799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78.8</c:v>
                </c:pt>
                <c:pt idx="1">
                  <c:v>78.900000000000006</c:v>
                </c:pt>
                <c:pt idx="2">
                  <c:v>78.3</c:v>
                </c:pt>
                <c:pt idx="3">
                  <c:v>77.8</c:v>
                </c:pt>
                <c:pt idx="4">
                  <c:v>77.599999999999994</c:v>
                </c:pt>
                <c:pt idx="5">
                  <c:v>77.099999999999994</c:v>
                </c:pt>
              </c:numCache>
            </c:numRef>
          </c:val>
          <c:smooth val="0"/>
          <c:extLst>
            <c:ext xmlns:c16="http://schemas.microsoft.com/office/drawing/2014/chart" uri="{C3380CC4-5D6E-409C-BE32-E72D297353CC}">
              <c16:uniqueId val="{00000000-3271-4764-A707-7FB8A3B6D63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1.0683760683760685E-3"/>
              <c:y val="0.35521572534914619"/>
            </c:manualLayout>
          </c:layout>
          <c:overlay val="0"/>
        </c:title>
        <c:numFmt formatCode="0" sourceLinked="0"/>
        <c:majorTickMark val="out"/>
        <c:minorTickMark val="none"/>
        <c:tickLblPos val="nextTo"/>
        <c:crossAx val="12368217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42593714247251"/>
          <c:y val="7.3627614729976937E-3"/>
          <c:w val="0.66099602934248602"/>
          <c:h val="0.81078456919503772"/>
        </c:manualLayout>
      </c:layout>
      <c:barChart>
        <c:barDir val="bar"/>
        <c:grouping val="clustered"/>
        <c:varyColors val="0"/>
        <c:ser>
          <c:idx val="0"/>
          <c:order val="0"/>
          <c:tx>
            <c:strRef>
              <c:f>Sheet1!$B$1</c:f>
              <c:strCache>
                <c:ptCount val="1"/>
                <c:pt idx="0">
                  <c:v>Series 1</c:v>
                </c:pt>
              </c:strCache>
            </c:strRef>
          </c:tx>
          <c:spPr>
            <a:solidFill>
              <a:srgbClr val="AABA0A"/>
            </a:solidFill>
          </c:spPr>
          <c:invertIfNegative val="0"/>
          <c:cat>
            <c:strRef>
              <c:f>Sheet1!$A$2:$A$11</c:f>
              <c:strCache>
                <c:ptCount val="10"/>
                <c:pt idx="0">
                  <c:v>Cerebrovascular Disease</c:v>
                </c:pt>
                <c:pt idx="1">
                  <c:v>Diabetes</c:v>
                </c:pt>
                <c:pt idx="2">
                  <c:v>Liver Disease</c:v>
                </c:pt>
                <c:pt idx="3">
                  <c:v>Congenital Anomalies</c:v>
                </c:pt>
                <c:pt idx="4">
                  <c:v>Homicide</c:v>
                </c:pt>
                <c:pt idx="5">
                  <c:v>Perinatal Period</c:v>
                </c:pt>
                <c:pt idx="6">
                  <c:v>Suicide</c:v>
                </c:pt>
                <c:pt idx="7">
                  <c:v>Heart Disease</c:v>
                </c:pt>
                <c:pt idx="8">
                  <c:v>Cancer</c:v>
                </c:pt>
                <c:pt idx="9">
                  <c:v>Unintentional Injury</c:v>
                </c:pt>
              </c:strCache>
            </c:strRef>
          </c:cat>
          <c:val>
            <c:numRef>
              <c:f>Sheet1!$B$2:$B$11</c:f>
              <c:numCache>
                <c:formatCode>General</c:formatCode>
                <c:ptCount val="10"/>
                <c:pt idx="0">
                  <c:v>79.400000000000006</c:v>
                </c:pt>
                <c:pt idx="1">
                  <c:v>91.1</c:v>
                </c:pt>
                <c:pt idx="2">
                  <c:v>108.6</c:v>
                </c:pt>
                <c:pt idx="3">
                  <c:v>159.1</c:v>
                </c:pt>
                <c:pt idx="4">
                  <c:v>223.6</c:v>
                </c:pt>
                <c:pt idx="5">
                  <c:v>285.8</c:v>
                </c:pt>
                <c:pt idx="6">
                  <c:v>354.4</c:v>
                </c:pt>
                <c:pt idx="7">
                  <c:v>460.8</c:v>
                </c:pt>
                <c:pt idx="8">
                  <c:v>559</c:v>
                </c:pt>
                <c:pt idx="9">
                  <c:v>1062.0999999999999</c:v>
                </c:pt>
              </c:numCache>
            </c:numRef>
          </c:val>
          <c:extLst>
            <c:ext xmlns:c16="http://schemas.microsoft.com/office/drawing/2014/chart" uri="{C3380CC4-5D6E-409C-BE32-E72D297353CC}">
              <c16:uniqueId val="{00000000-37C5-41B1-809B-091B8B248372}"/>
            </c:ext>
          </c:extLst>
        </c:ser>
        <c:dLbls>
          <c:showLegendKey val="0"/>
          <c:showVal val="0"/>
          <c:showCatName val="0"/>
          <c:showSerName val="0"/>
          <c:showPercent val="0"/>
          <c:showBubbleSize val="0"/>
        </c:dLbls>
        <c:gapWidth val="150"/>
        <c:axId val="132339584"/>
        <c:axId val="132341120"/>
      </c:barChart>
      <c:catAx>
        <c:axId val="132339584"/>
        <c:scaling>
          <c:orientation val="minMax"/>
        </c:scaling>
        <c:delete val="0"/>
        <c:axPos val="l"/>
        <c:numFmt formatCode="General" sourceLinked="0"/>
        <c:majorTickMark val="none"/>
        <c:minorTickMark val="none"/>
        <c:tickLblPos val="nextTo"/>
        <c:crossAx val="132341120"/>
        <c:crosses val="autoZero"/>
        <c:auto val="1"/>
        <c:lblAlgn val="ctr"/>
        <c:lblOffset val="100"/>
        <c:noMultiLvlLbl val="0"/>
      </c:catAx>
      <c:valAx>
        <c:axId val="132341120"/>
        <c:scaling>
          <c:orientation val="minMax"/>
          <c:max val="1200"/>
        </c:scaling>
        <c:delete val="0"/>
        <c:axPos val="b"/>
        <c:majorGridlines/>
        <c:title>
          <c:tx>
            <c:rich>
              <a:bodyPr/>
              <a:lstStyle/>
              <a:p>
                <a:pPr>
                  <a:defRPr/>
                </a:pPr>
                <a:r>
                  <a:rPr lang="en-US"/>
                  <a:t>Age-Adjusted Rate of YPLLs per 100,000</a:t>
                </a:r>
              </a:p>
            </c:rich>
          </c:tx>
          <c:layout>
            <c:manualLayout>
              <c:xMode val="edge"/>
              <c:yMode val="edge"/>
              <c:x val="0.41540732889158088"/>
              <c:y val="0.91877649909145975"/>
            </c:manualLayout>
          </c:layout>
          <c:overlay val="0"/>
        </c:title>
        <c:numFmt formatCode="#,##0" sourceLinked="0"/>
        <c:majorTickMark val="none"/>
        <c:minorTickMark val="none"/>
        <c:tickLblPos val="nextTo"/>
        <c:crossAx val="132339584"/>
        <c:crosses val="autoZero"/>
        <c:crossBetween val="between"/>
        <c:majorUnit val="20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51873724117819"/>
          <c:y val="4.4058490084572764E-2"/>
          <c:w val="0.88499671916010503"/>
          <c:h val="0.8357661672499271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91.3</c:v>
                </c:pt>
                <c:pt idx="1">
                  <c:v>91.4</c:v>
                </c:pt>
                <c:pt idx="2">
                  <c:v>92.1</c:v>
                </c:pt>
                <c:pt idx="3">
                  <c:v>93.3</c:v>
                </c:pt>
              </c:numCache>
            </c:numRef>
          </c:val>
          <c:smooth val="0"/>
          <c:extLst>
            <c:ext xmlns:c16="http://schemas.microsoft.com/office/drawing/2014/chart" uri="{C3380CC4-5D6E-409C-BE32-E72D297353CC}">
              <c16:uniqueId val="{00000000-2FC3-4866-96E0-21FE49C7D732}"/>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3.9768640031107218E-3"/>
              <c:y val="0.35560630964062234"/>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3.7826178001955799E-2"/>
          <c:w val="0.8780521905915607"/>
          <c:h val="0.842605715952172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0.0</c:formatCode>
                <c:ptCount val="9"/>
                <c:pt idx="0">
                  <c:v>15.79</c:v>
                </c:pt>
                <c:pt idx="1">
                  <c:v>14.63</c:v>
                </c:pt>
                <c:pt idx="2">
                  <c:v>13.68</c:v>
                </c:pt>
                <c:pt idx="3">
                  <c:v>12.85</c:v>
                </c:pt>
                <c:pt idx="4">
                  <c:v>11.83</c:v>
                </c:pt>
                <c:pt idx="5">
                  <c:v>11.25</c:v>
                </c:pt>
                <c:pt idx="6">
                  <c:v>10.85</c:v>
                </c:pt>
                <c:pt idx="7">
                  <c:v>10.49</c:v>
                </c:pt>
                <c:pt idx="8">
                  <c:v>10.44</c:v>
                </c:pt>
              </c:numCache>
            </c:numRef>
          </c:val>
          <c:smooth val="0"/>
          <c:extLst>
            <c:ext xmlns:c16="http://schemas.microsoft.com/office/drawing/2014/chart" uri="{C3380CC4-5D6E-409C-BE32-E72D297353CC}">
              <c16:uniqueId val="{00000000-CE5D-4B9C-A836-EC2EF2DA58C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7484689413823267E-3"/>
              <c:y val="0.37236031315324503"/>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779392960495328E-2"/>
          <c:y val="3.7826178001955799E-2"/>
          <c:w val="0.88873595127532146"/>
          <c:h val="0.8229860017497814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numCache>
            </c:numRef>
          </c:cat>
          <c:val>
            <c:numRef>
              <c:f>Sheet1!$B$2:$B$16</c:f>
              <c:numCache>
                <c:formatCode>General</c:formatCode>
                <c:ptCount val="15"/>
                <c:pt idx="0">
                  <c:v>75.099999999999994</c:v>
                </c:pt>
                <c:pt idx="1">
                  <c:v>76.400000000000006</c:v>
                </c:pt>
                <c:pt idx="2">
                  <c:v>77.8</c:v>
                </c:pt>
                <c:pt idx="3">
                  <c:v>77.7</c:v>
                </c:pt>
                <c:pt idx="4">
                  <c:v>79</c:v>
                </c:pt>
                <c:pt idx="5">
                  <c:v>80.099999999999994</c:v>
                </c:pt>
                <c:pt idx="6">
                  <c:v>80.5</c:v>
                </c:pt>
                <c:pt idx="7">
                  <c:v>79.3</c:v>
                </c:pt>
                <c:pt idx="8">
                  <c:v>82.8</c:v>
                </c:pt>
                <c:pt idx="9">
                  <c:v>81.7</c:v>
                </c:pt>
                <c:pt idx="10">
                  <c:v>82.7</c:v>
                </c:pt>
                <c:pt idx="11">
                  <c:v>79.900000000000006</c:v>
                </c:pt>
                <c:pt idx="12">
                  <c:v>80</c:v>
                </c:pt>
                <c:pt idx="13">
                  <c:v>81</c:v>
                </c:pt>
                <c:pt idx="14">
                  <c:v>80.900000000000006</c:v>
                </c:pt>
              </c:numCache>
            </c:numRef>
          </c:val>
          <c:smooth val="0"/>
          <c:extLst>
            <c:ext xmlns:c16="http://schemas.microsoft.com/office/drawing/2014/chart" uri="{C3380CC4-5D6E-409C-BE32-E72D297353CC}">
              <c16:uniqueId val="{00000000-E7BF-426F-8872-55071B9E80D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4.7484689413823267E-3"/>
              <c:y val="0.35654953432009939"/>
            </c:manualLayout>
          </c:layout>
          <c:overlay val="0"/>
        </c:title>
        <c:numFmt formatCode="0" sourceLinked="0"/>
        <c:majorTickMark val="out"/>
        <c:minorTickMark val="none"/>
        <c:tickLblPos val="nextTo"/>
        <c:crossAx val="12368217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203922426363374E-2"/>
          <c:y val="3.7680243673244546E-2"/>
          <c:w val="0.8873115339749198"/>
          <c:h val="0.8396240400505493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17.5</c:v>
                </c:pt>
                <c:pt idx="1">
                  <c:v>17.899999999999999</c:v>
                </c:pt>
                <c:pt idx="2">
                  <c:v>18.899999999999999</c:v>
                </c:pt>
                <c:pt idx="3">
                  <c:v>19.3</c:v>
                </c:pt>
              </c:numCache>
            </c:numRef>
          </c:val>
          <c:smooth val="0"/>
          <c:extLst>
            <c:ext xmlns:c16="http://schemas.microsoft.com/office/drawing/2014/chart" uri="{C3380CC4-5D6E-409C-BE32-E72D297353CC}">
              <c16:uniqueId val="{00000000-A1F7-42E3-B71F-DB16D759BFE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3.9768640031107218E-3"/>
              <c:y val="0.37622136990514504"/>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3.7826178001955799E-2"/>
          <c:w val="0.8780521905915607"/>
          <c:h val="0.83926112245228601"/>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3.6</c:v>
                </c:pt>
                <c:pt idx="1">
                  <c:v>3.7</c:v>
                </c:pt>
                <c:pt idx="2">
                  <c:v>3.8</c:v>
                </c:pt>
                <c:pt idx="3">
                  <c:v>3.8</c:v>
                </c:pt>
              </c:numCache>
            </c:numRef>
          </c:val>
          <c:smooth val="0"/>
          <c:extLst>
            <c:ext xmlns:c16="http://schemas.microsoft.com/office/drawing/2014/chart" uri="{C3380CC4-5D6E-409C-BE32-E72D297353CC}">
              <c16:uniqueId val="{00000000-B0FB-4655-8E4A-942F70FC1D68}"/>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5"/>
          <c:min val="0"/>
        </c:scaling>
        <c:delete val="0"/>
        <c:axPos val="l"/>
        <c:majorGridlines/>
        <c:title>
          <c:tx>
            <c:rich>
              <a:bodyPr rot="-5400000" vert="horz"/>
              <a:lstStyle/>
              <a:p>
                <a:pPr>
                  <a:defRPr/>
                </a:pPr>
                <a:r>
                  <a:rPr lang="en-US"/>
                  <a:t>Percent</a:t>
                </a:r>
              </a:p>
            </c:rich>
          </c:tx>
          <c:layout>
            <c:manualLayout>
              <c:xMode val="edge"/>
              <c:yMode val="edge"/>
              <c:x val="8.9038349372995039E-4"/>
              <c:y val="0.35310586176727904"/>
            </c:manualLayout>
          </c:layout>
          <c:overlay val="0"/>
        </c:title>
        <c:numFmt formatCode="0" sourceLinked="0"/>
        <c:majorTickMark val="out"/>
        <c:minorTickMark val="none"/>
        <c:tickLblPos val="nextTo"/>
        <c:crossAx val="123682176"/>
        <c:crosses val="autoZero"/>
        <c:crossBetween val="between"/>
        <c:majorUnit val="1"/>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5.0348973613000149E-2"/>
          <c:w val="0.8780521905915607"/>
          <c:h val="0.8294757136839376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Sheet1!$A$2:$A$5</c:f>
              <c:numCache>
                <c:formatCode>General</c:formatCode>
                <c:ptCount val="4"/>
                <c:pt idx="0">
                  <c:v>2013</c:v>
                </c:pt>
                <c:pt idx="1">
                  <c:v>2014</c:v>
                </c:pt>
                <c:pt idx="2">
                  <c:v>2015</c:v>
                </c:pt>
                <c:pt idx="3">
                  <c:v>2016</c:v>
                </c:pt>
              </c:numCache>
            </c:numRef>
          </c:cat>
          <c:val>
            <c:numRef>
              <c:f>Sheet1!$B$2:$B$5</c:f>
              <c:numCache>
                <c:formatCode>General</c:formatCode>
                <c:ptCount val="4"/>
                <c:pt idx="0">
                  <c:v>68.5</c:v>
                </c:pt>
                <c:pt idx="1">
                  <c:v>79.900000000000006</c:v>
                </c:pt>
                <c:pt idx="2">
                  <c:v>85.5</c:v>
                </c:pt>
                <c:pt idx="3">
                  <c:v>87.9</c:v>
                </c:pt>
              </c:numCache>
            </c:numRef>
          </c:val>
          <c:smooth val="0"/>
          <c:extLst>
            <c:ext xmlns:c16="http://schemas.microsoft.com/office/drawing/2014/chart" uri="{C3380CC4-5D6E-409C-BE32-E72D297353CC}">
              <c16:uniqueId val="{00000000-C68A-47DF-8166-FBB0836D8E9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3.2051983085447651E-3"/>
              <c:y val="0.35809231778719969"/>
            </c:manualLayout>
          </c:layout>
          <c:overlay val="0"/>
        </c:title>
        <c:numFmt formatCode="0" sourceLinked="0"/>
        <c:majorTickMark val="out"/>
        <c:minorTickMark val="none"/>
        <c:tickLblPos val="nextTo"/>
        <c:crossAx val="12368217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42041860152096"/>
          <c:y val="3.8603795215253263E-2"/>
          <c:w val="0.86309492563429568"/>
          <c:h val="0.83909215011916616"/>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strRef>
              <c:f>Sheet1!$A$2:$A$5</c:f>
              <c:strCache>
                <c:ptCount val="4"/>
                <c:pt idx="0">
                  <c:v>2010-2011</c:v>
                </c:pt>
                <c:pt idx="1">
                  <c:v>2011-2012</c:v>
                </c:pt>
                <c:pt idx="2">
                  <c:v>2012-2013</c:v>
                </c:pt>
                <c:pt idx="3">
                  <c:v>2013-2014</c:v>
                </c:pt>
              </c:strCache>
            </c:strRef>
          </c:cat>
          <c:val>
            <c:numRef>
              <c:f>Sheet1!$B$2:$B$5</c:f>
              <c:numCache>
                <c:formatCode>General</c:formatCode>
                <c:ptCount val="4"/>
                <c:pt idx="0">
                  <c:v>108.8</c:v>
                </c:pt>
                <c:pt idx="1">
                  <c:v>106</c:v>
                </c:pt>
                <c:pt idx="2">
                  <c:v>72.400000000000006</c:v>
                </c:pt>
                <c:pt idx="3">
                  <c:v>72.099999999999994</c:v>
                </c:pt>
              </c:numCache>
            </c:numRef>
          </c:val>
          <c:smooth val="0"/>
          <c:extLst>
            <c:ext xmlns:c16="http://schemas.microsoft.com/office/drawing/2014/chart" uri="{C3380CC4-5D6E-409C-BE32-E72D297353CC}">
              <c16:uniqueId val="{00000000-2027-4F05-A493-A24CD10A546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20"/>
          <c:min val="0"/>
        </c:scaling>
        <c:delete val="0"/>
        <c:axPos val="l"/>
        <c:majorGridlines/>
        <c:title>
          <c:tx>
            <c:rich>
              <a:bodyPr rot="-5400000" vert="horz"/>
              <a:lstStyle/>
              <a:p>
                <a:pPr>
                  <a:defRPr/>
                </a:pPr>
                <a:r>
                  <a:rPr lang="en-US" dirty="0"/>
                  <a:t>Rate per 10,000 Population</a:t>
                </a:r>
              </a:p>
            </c:rich>
          </c:tx>
          <c:layout>
            <c:manualLayout>
              <c:xMode val="edge"/>
              <c:yMode val="edge"/>
              <c:x val="3.2052590648391174E-3"/>
              <c:y val="0.16569865904780928"/>
            </c:manualLayout>
          </c:layout>
          <c:overlay val="0"/>
        </c:title>
        <c:numFmt formatCode="0" sourceLinked="0"/>
        <c:majorTickMark val="out"/>
        <c:minorTickMark val="none"/>
        <c:tickLblPos val="nextTo"/>
        <c:crossAx val="12368217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3.7826178001955799E-2"/>
          <c:w val="0.8780521905915607"/>
          <c:h val="0.8290127507209745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General</c:formatCode>
                <c:ptCount val="11"/>
                <c:pt idx="0">
                  <c:v>59.9</c:v>
                </c:pt>
                <c:pt idx="1">
                  <c:v>66.8</c:v>
                </c:pt>
                <c:pt idx="2">
                  <c:v>76.7</c:v>
                </c:pt>
                <c:pt idx="3">
                  <c:v>80.5</c:v>
                </c:pt>
                <c:pt idx="4">
                  <c:v>83.5</c:v>
                </c:pt>
                <c:pt idx="5">
                  <c:v>85.1</c:v>
                </c:pt>
                <c:pt idx="6">
                  <c:v>86.4</c:v>
                </c:pt>
                <c:pt idx="7">
                  <c:v>87.9</c:v>
                </c:pt>
                <c:pt idx="8">
                  <c:v>89.7</c:v>
                </c:pt>
                <c:pt idx="9">
                  <c:v>90.7</c:v>
                </c:pt>
                <c:pt idx="10">
                  <c:v>91.6</c:v>
                </c:pt>
              </c:numCache>
            </c:numRef>
          </c:val>
          <c:smooth val="0"/>
          <c:extLst>
            <c:ext xmlns:c16="http://schemas.microsoft.com/office/drawing/2014/chart" uri="{C3380CC4-5D6E-409C-BE32-E72D297353CC}">
              <c16:uniqueId val="{00000000-097B-476B-9C1F-37D90EED0E24}"/>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3.9768640031107218E-3"/>
              <c:y val="0.35737587779661478"/>
            </c:manualLayout>
          </c:layout>
          <c:overlay val="0"/>
        </c:title>
        <c:numFmt formatCode="0" sourceLinked="0"/>
        <c:majorTickMark val="out"/>
        <c:minorTickMark val="none"/>
        <c:tickLblPos val="nextTo"/>
        <c:crossAx val="12368217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5571707382731"/>
          <c:y val="4.8182339276555942E-2"/>
          <c:w val="0.86766757520694526"/>
          <c:h val="0.8355002499687539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89.1</c:v>
                </c:pt>
                <c:pt idx="1">
                  <c:v>91.8</c:v>
                </c:pt>
                <c:pt idx="2">
                  <c:v>82.6</c:v>
                </c:pt>
                <c:pt idx="3">
                  <c:v>94.1</c:v>
                </c:pt>
                <c:pt idx="4">
                  <c:v>107.4</c:v>
                </c:pt>
                <c:pt idx="5">
                  <c:v>117.5</c:v>
                </c:pt>
                <c:pt idx="6">
                  <c:v>131.19999999999999</c:v>
                </c:pt>
                <c:pt idx="7">
                  <c:v>146.80000000000001</c:v>
                </c:pt>
                <c:pt idx="8">
                  <c:v>166.2</c:v>
                </c:pt>
                <c:pt idx="9">
                  <c:v>177.7</c:v>
                </c:pt>
                <c:pt idx="10">
                  <c:v>210</c:v>
                </c:pt>
                <c:pt idx="11">
                  <c:v>243.5</c:v>
                </c:pt>
              </c:numCache>
            </c:numRef>
          </c:val>
          <c:smooth val="0"/>
          <c:extLst>
            <c:ext xmlns:c16="http://schemas.microsoft.com/office/drawing/2014/chart" uri="{C3380CC4-5D6E-409C-BE32-E72D297353CC}">
              <c16:uniqueId val="{00000000-00DD-402D-9DB9-16E9ECA3CE01}"/>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300"/>
          <c:min val="0"/>
        </c:scaling>
        <c:delete val="0"/>
        <c:axPos val="l"/>
        <c:majorGridlines/>
        <c:title>
          <c:tx>
            <c:rich>
              <a:bodyPr rot="-5400000" vert="horz"/>
              <a:lstStyle/>
              <a:p>
                <a:pPr>
                  <a:defRPr/>
                </a:pPr>
                <a:r>
                  <a:rPr lang="en-US"/>
                  <a:t>Rate per 100,000 Population</a:t>
                </a:r>
              </a:p>
            </c:rich>
          </c:tx>
          <c:layout>
            <c:manualLayout>
              <c:xMode val="edge"/>
              <c:yMode val="edge"/>
              <c:x val="4.5703314863419844E-3"/>
              <c:y val="0.14015845909478269"/>
            </c:manualLayout>
          </c:layout>
          <c:overlay val="0"/>
        </c:title>
        <c:numFmt formatCode="0" sourceLinked="0"/>
        <c:majorTickMark val="out"/>
        <c:minorTickMark val="none"/>
        <c:tickLblPos val="nextTo"/>
        <c:crossAx val="123682176"/>
        <c:crosses val="autoZero"/>
        <c:crossBetween val="between"/>
        <c:majorUnit val="5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01016219126456"/>
          <c:y val="3.5081606178538026E-2"/>
          <c:w val="0.86950518204455229"/>
          <c:h val="0.8456551148699006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Sheet1!$B$2:$B$13</c:f>
              <c:numCache>
                <c:formatCode>General</c:formatCode>
                <c:ptCount val="12"/>
                <c:pt idx="0">
                  <c:v>136.80000000000001</c:v>
                </c:pt>
                <c:pt idx="1">
                  <c:v>164.2</c:v>
                </c:pt>
                <c:pt idx="2">
                  <c:v>159</c:v>
                </c:pt>
                <c:pt idx="3">
                  <c:v>165.7</c:v>
                </c:pt>
                <c:pt idx="4">
                  <c:v>181.4</c:v>
                </c:pt>
                <c:pt idx="5">
                  <c:v>197.1</c:v>
                </c:pt>
                <c:pt idx="6">
                  <c:v>207.8</c:v>
                </c:pt>
                <c:pt idx="7">
                  <c:v>210.4</c:v>
                </c:pt>
                <c:pt idx="8">
                  <c:v>213.7</c:v>
                </c:pt>
                <c:pt idx="9">
                  <c:v>224.6</c:v>
                </c:pt>
                <c:pt idx="10">
                  <c:v>252.5</c:v>
                </c:pt>
                <c:pt idx="11">
                  <c:v>296.89999999999998</c:v>
                </c:pt>
              </c:numCache>
            </c:numRef>
          </c:val>
          <c:smooth val="0"/>
          <c:extLst>
            <c:ext xmlns:c16="http://schemas.microsoft.com/office/drawing/2014/chart" uri="{C3380CC4-5D6E-409C-BE32-E72D297353CC}">
              <c16:uniqueId val="{00000000-2B51-44A4-A140-DF7803F612EB}"/>
            </c:ext>
          </c:extLst>
        </c:ser>
        <c:ser>
          <c:idx val="0"/>
          <c:order val="1"/>
          <c:tx>
            <c:strRef>
              <c:f>Sheet1!$C$1</c:f>
              <c:strCache>
                <c:ptCount val="1"/>
                <c:pt idx="0">
                  <c:v>Column1</c:v>
                </c:pt>
              </c:strCache>
            </c:strRef>
          </c:tx>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Sheet1!$C$2:$C$13</c:f>
              <c:numCache>
                <c:formatCode>General</c:formatCode>
                <c:ptCount val="12"/>
              </c:numCache>
            </c:numRef>
          </c:val>
          <c:smooth val="0"/>
          <c:extLst>
            <c:ext xmlns:c16="http://schemas.microsoft.com/office/drawing/2014/chart" uri="{C3380CC4-5D6E-409C-BE32-E72D297353CC}">
              <c16:uniqueId val="{00000001-2B51-44A4-A140-DF7803F612EB}"/>
            </c:ext>
          </c:extLst>
        </c:ser>
        <c:ser>
          <c:idx val="1"/>
          <c:order val="2"/>
          <c:tx>
            <c:strRef>
              <c:f>Sheet1!$D$1</c:f>
              <c:strCache>
                <c:ptCount val="1"/>
                <c:pt idx="0">
                  <c:v>Column2</c:v>
                </c:pt>
              </c:strCache>
            </c:strRef>
          </c:tx>
          <c:cat>
            <c:numRef>
              <c:f>Sheet1!$A$2:$A$13</c:f>
              <c:numCache>
                <c:formatCode>General</c:formatCode>
                <c:ptCount val="12"/>
                <c:pt idx="0">
                  <c:v>2005</c:v>
                </c:pt>
                <c:pt idx="1">
                  <c:v>2006</c:v>
                </c:pt>
                <c:pt idx="2">
                  <c:v>2007</c:v>
                </c:pt>
                <c:pt idx="3">
                  <c:v>2008</c:v>
                </c:pt>
                <c:pt idx="4">
                  <c:v>2009</c:v>
                </c:pt>
                <c:pt idx="5">
                  <c:v>2010</c:v>
                </c:pt>
                <c:pt idx="6">
                  <c:v>2011</c:v>
                </c:pt>
                <c:pt idx="7">
                  <c:v>2012</c:v>
                </c:pt>
                <c:pt idx="8">
                  <c:v>2013</c:v>
                </c:pt>
                <c:pt idx="9">
                  <c:v>2014</c:v>
                </c:pt>
                <c:pt idx="10">
                  <c:v>2015</c:v>
                </c:pt>
                <c:pt idx="11">
                  <c:v>2016</c:v>
                </c:pt>
              </c:numCache>
            </c:numRef>
          </c:cat>
          <c:val>
            <c:numRef>
              <c:f>Sheet1!$D$2:$D$13</c:f>
              <c:numCache>
                <c:formatCode>General</c:formatCode>
                <c:ptCount val="12"/>
              </c:numCache>
            </c:numRef>
          </c:val>
          <c:smooth val="0"/>
          <c:extLst>
            <c:ext xmlns:c16="http://schemas.microsoft.com/office/drawing/2014/chart" uri="{C3380CC4-5D6E-409C-BE32-E72D297353CC}">
              <c16:uniqueId val="{00000002-2B51-44A4-A140-DF7803F612EB}"/>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400"/>
          <c:min val="0"/>
        </c:scaling>
        <c:delete val="0"/>
        <c:axPos val="l"/>
        <c:majorGridlines/>
        <c:title>
          <c:tx>
            <c:rich>
              <a:bodyPr rot="-5400000" vert="horz"/>
              <a:lstStyle/>
              <a:p>
                <a:pPr>
                  <a:defRPr/>
                </a:pPr>
                <a:r>
                  <a:rPr lang="en-US"/>
                  <a:t>Rate per 100,000 Population</a:t>
                </a:r>
              </a:p>
            </c:rich>
          </c:tx>
          <c:layout>
            <c:manualLayout>
              <c:xMode val="edge"/>
              <c:yMode val="edge"/>
              <c:x val="7.3005978419364249E-3"/>
              <c:y val="0.1523609450629623"/>
            </c:manualLayout>
          </c:layout>
          <c:overlay val="0"/>
        </c:title>
        <c:numFmt formatCode="0" sourceLinked="0"/>
        <c:majorTickMark val="out"/>
        <c:minorTickMark val="none"/>
        <c:tickLblPos val="nextTo"/>
        <c:crossAx val="123682176"/>
        <c:crosses val="autoZero"/>
        <c:crossBetween val="between"/>
        <c:majorUnit val="5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463035870516188"/>
          <c:y val="0"/>
          <c:w val="0.58306194898714581"/>
          <c:h val="0.83534911996294581"/>
        </c:manualLayout>
      </c:layout>
      <c:barChart>
        <c:barDir val="bar"/>
        <c:grouping val="clustered"/>
        <c:varyColors val="0"/>
        <c:ser>
          <c:idx val="0"/>
          <c:order val="0"/>
          <c:tx>
            <c:strRef>
              <c:f>Sheet1!$B$1</c:f>
              <c:strCache>
                <c:ptCount val="1"/>
                <c:pt idx="0">
                  <c:v>Series 1</c:v>
                </c:pt>
              </c:strCache>
            </c:strRef>
          </c:tx>
          <c:spPr>
            <a:solidFill>
              <a:srgbClr val="AABA0A"/>
            </a:solidFill>
          </c:spPr>
          <c:invertIfNegative val="0"/>
          <c:cat>
            <c:strRef>
              <c:f>Sheet1!$A$2:$A$11</c:f>
              <c:strCache>
                <c:ptCount val="10"/>
                <c:pt idx="0">
                  <c:v>Skin Diseases</c:v>
                </c:pt>
                <c:pt idx="1">
                  <c:v>Diabetes</c:v>
                </c:pt>
                <c:pt idx="2">
                  <c:v>Chronic Respiratory Diseases</c:v>
                </c:pt>
                <c:pt idx="3">
                  <c:v>Nervous System Disorders</c:v>
                </c:pt>
                <c:pt idx="4">
                  <c:v>Substance Use Disorders</c:v>
                </c:pt>
                <c:pt idx="5">
                  <c:v>Mental Disorders</c:v>
                </c:pt>
                <c:pt idx="6">
                  <c:v>Musculoskeletal Disorders</c:v>
                </c:pt>
                <c:pt idx="7">
                  <c:v>Injuries</c:v>
                </c:pt>
                <c:pt idx="8">
                  <c:v>Cancers and Tumors (Neoplasms)</c:v>
                </c:pt>
                <c:pt idx="9">
                  <c:v>Cardiovascular Diseases</c:v>
                </c:pt>
              </c:strCache>
            </c:strRef>
          </c:cat>
          <c:val>
            <c:numRef>
              <c:f>Sheet1!$B$2:$B$11</c:f>
              <c:numCache>
                <c:formatCode>General</c:formatCode>
                <c:ptCount val="10"/>
                <c:pt idx="0">
                  <c:v>884</c:v>
                </c:pt>
                <c:pt idx="1">
                  <c:v>1173</c:v>
                </c:pt>
                <c:pt idx="2">
                  <c:v>1226</c:v>
                </c:pt>
                <c:pt idx="3">
                  <c:v>1574</c:v>
                </c:pt>
                <c:pt idx="4">
                  <c:v>2002</c:v>
                </c:pt>
                <c:pt idx="5">
                  <c:v>2133</c:v>
                </c:pt>
                <c:pt idx="6">
                  <c:v>2287</c:v>
                </c:pt>
                <c:pt idx="7">
                  <c:v>2836</c:v>
                </c:pt>
                <c:pt idx="8">
                  <c:v>2942</c:v>
                </c:pt>
                <c:pt idx="9">
                  <c:v>3030</c:v>
                </c:pt>
              </c:numCache>
            </c:numRef>
          </c:val>
          <c:extLst>
            <c:ext xmlns:c16="http://schemas.microsoft.com/office/drawing/2014/chart" uri="{C3380CC4-5D6E-409C-BE32-E72D297353CC}">
              <c16:uniqueId val="{00000000-4E26-48E3-ACDB-5E4D60754916}"/>
            </c:ext>
          </c:extLst>
        </c:ser>
        <c:dLbls>
          <c:showLegendKey val="0"/>
          <c:showVal val="0"/>
          <c:showCatName val="0"/>
          <c:showSerName val="0"/>
          <c:showPercent val="0"/>
          <c:showBubbleSize val="0"/>
        </c:dLbls>
        <c:gapWidth val="150"/>
        <c:axId val="8596480"/>
        <c:axId val="8626944"/>
      </c:barChart>
      <c:catAx>
        <c:axId val="8596480"/>
        <c:scaling>
          <c:orientation val="minMax"/>
        </c:scaling>
        <c:delete val="0"/>
        <c:axPos val="l"/>
        <c:numFmt formatCode="General" sourceLinked="1"/>
        <c:majorTickMark val="none"/>
        <c:minorTickMark val="none"/>
        <c:tickLblPos val="nextTo"/>
        <c:crossAx val="8626944"/>
        <c:crosses val="autoZero"/>
        <c:auto val="1"/>
        <c:lblAlgn val="ctr"/>
        <c:lblOffset val="100"/>
        <c:noMultiLvlLbl val="0"/>
      </c:catAx>
      <c:valAx>
        <c:axId val="8626944"/>
        <c:scaling>
          <c:orientation val="minMax"/>
          <c:max val="3500"/>
        </c:scaling>
        <c:delete val="0"/>
        <c:axPos val="b"/>
        <c:majorGridlines/>
        <c:title>
          <c:tx>
            <c:rich>
              <a:bodyPr/>
              <a:lstStyle/>
              <a:p>
                <a:pPr>
                  <a:defRPr/>
                </a:pPr>
                <a:r>
                  <a:rPr lang="en-US"/>
                  <a:t>Age-Standardized Rate of DALYs per 100,000 Population</a:t>
                </a:r>
              </a:p>
            </c:rich>
          </c:tx>
          <c:layout>
            <c:manualLayout>
              <c:xMode val="edge"/>
              <c:yMode val="edge"/>
              <c:x val="0.31782828282828285"/>
              <c:y val="0.93081480623745572"/>
            </c:manualLayout>
          </c:layout>
          <c:overlay val="0"/>
        </c:title>
        <c:numFmt formatCode="#,##0" sourceLinked="0"/>
        <c:majorTickMark val="none"/>
        <c:minorTickMark val="none"/>
        <c:tickLblPos val="nextTo"/>
        <c:crossAx val="8596480"/>
        <c:crosses val="autoZero"/>
        <c:crossBetween val="between"/>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60495042286381"/>
          <c:y val="5.1774387576552942E-2"/>
          <c:w val="0.88125729075532244"/>
          <c:h val="0.7723843113360829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Sheet1!$A$2:$A$18</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Sheet1!$B$2:$B$18</c:f>
              <c:numCache>
                <c:formatCode>General</c:formatCode>
                <c:ptCount val="17"/>
                <c:pt idx="0">
                  <c:v>10.4</c:v>
                </c:pt>
                <c:pt idx="1">
                  <c:v>10.7</c:v>
                </c:pt>
                <c:pt idx="2">
                  <c:v>10.9</c:v>
                </c:pt>
                <c:pt idx="3">
                  <c:v>10.8</c:v>
                </c:pt>
                <c:pt idx="4">
                  <c:v>13.2</c:v>
                </c:pt>
                <c:pt idx="5">
                  <c:v>13.2</c:v>
                </c:pt>
                <c:pt idx="6">
                  <c:v>10.9</c:v>
                </c:pt>
                <c:pt idx="7">
                  <c:v>11.3</c:v>
                </c:pt>
                <c:pt idx="8">
                  <c:v>14</c:v>
                </c:pt>
                <c:pt idx="9">
                  <c:v>14.2</c:v>
                </c:pt>
                <c:pt idx="10">
                  <c:v>14.6</c:v>
                </c:pt>
                <c:pt idx="11">
                  <c:v>14.9</c:v>
                </c:pt>
                <c:pt idx="12">
                  <c:v>15.2</c:v>
                </c:pt>
                <c:pt idx="13">
                  <c:v>15.2</c:v>
                </c:pt>
                <c:pt idx="14">
                  <c:v>15.7</c:v>
                </c:pt>
                <c:pt idx="15">
                  <c:v>16</c:v>
                </c:pt>
                <c:pt idx="16">
                  <c:v>16.3</c:v>
                </c:pt>
              </c:numCache>
            </c:numRef>
          </c:val>
          <c:smooth val="0"/>
          <c:extLst>
            <c:ext xmlns:c16="http://schemas.microsoft.com/office/drawing/2014/chart" uri="{C3380CC4-5D6E-409C-BE32-E72D297353CC}">
              <c16:uniqueId val="{00000000-EFD2-4C00-83B6-2DA11561EB56}"/>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280000"/>
          <a:lstStyle/>
          <a:p>
            <a:pPr>
              <a:defRPr/>
            </a:pPr>
            <a:endParaRPr lang="en-US"/>
          </a:p>
        </c:txPr>
        <c:crossAx val="158010752"/>
        <c:crosses val="autoZero"/>
        <c:auto val="1"/>
        <c:lblAlgn val="ctr"/>
        <c:lblOffset val="100"/>
        <c:noMultiLvlLbl val="0"/>
      </c:catAx>
      <c:valAx>
        <c:axId val="158010752"/>
        <c:scaling>
          <c:orientation val="minMax"/>
          <c:max val="20"/>
          <c:min val="0"/>
        </c:scaling>
        <c:delete val="0"/>
        <c:axPos val="l"/>
        <c:majorGridlines/>
        <c:title>
          <c:tx>
            <c:rich>
              <a:bodyPr rot="-5400000" vert="horz"/>
              <a:lstStyle/>
              <a:p>
                <a:pPr>
                  <a:defRPr/>
                </a:pPr>
                <a:r>
                  <a:rPr lang="en-US"/>
                  <a:t>Rate per 100,000 Population</a:t>
                </a:r>
              </a:p>
            </c:rich>
          </c:tx>
          <c:layout>
            <c:manualLayout>
              <c:xMode val="edge"/>
              <c:yMode val="edge"/>
              <c:x val="5.1639204821619517E-3"/>
              <c:y val="0.13579054888429268"/>
            </c:manualLayout>
          </c:layout>
          <c:overlay val="0"/>
        </c:title>
        <c:numFmt formatCode="0" sourceLinked="0"/>
        <c:majorTickMark val="out"/>
        <c:minorTickMark val="none"/>
        <c:tickLblPos val="nextTo"/>
        <c:crossAx val="123682176"/>
        <c:crosses val="autoZero"/>
        <c:crossBetween val="between"/>
        <c:majorUnit val="2"/>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5.0348973613000149E-2"/>
          <c:w val="0.8780521905915607"/>
          <c:h val="0.8397637795275589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46.7</c:v>
                </c:pt>
                <c:pt idx="1">
                  <c:v>62.2</c:v>
                </c:pt>
                <c:pt idx="2">
                  <c:v>74.2</c:v>
                </c:pt>
                <c:pt idx="3">
                  <c:v>80.5</c:v>
                </c:pt>
                <c:pt idx="4">
                  <c:v>85.3</c:v>
                </c:pt>
                <c:pt idx="5">
                  <c:v>87.5</c:v>
                </c:pt>
                <c:pt idx="6">
                  <c:v>88.3</c:v>
                </c:pt>
                <c:pt idx="7">
                  <c:v>87.1</c:v>
                </c:pt>
                <c:pt idx="8">
                  <c:v>88</c:v>
                </c:pt>
              </c:numCache>
            </c:numRef>
          </c:val>
          <c:smooth val="0"/>
          <c:extLst>
            <c:ext xmlns:c16="http://schemas.microsoft.com/office/drawing/2014/chart" uri="{C3380CC4-5D6E-409C-BE32-E72D297353CC}">
              <c16:uniqueId val="{00000000-3A81-4F64-8709-8EF4F05598E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39009245104301565"/>
            </c:manualLayout>
          </c:layout>
          <c:overlay val="0"/>
        </c:title>
        <c:numFmt formatCode="0" sourceLinked="0"/>
        <c:majorTickMark val="out"/>
        <c:minorTickMark val="none"/>
        <c:tickLblPos val="nextTo"/>
        <c:crossAx val="12368217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5.0348973613000149E-2"/>
          <c:w val="0.8780521905915607"/>
          <c:h val="0.8397637795275589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31.9</c:v>
                </c:pt>
                <c:pt idx="1">
                  <c:v>45.3</c:v>
                </c:pt>
                <c:pt idx="2">
                  <c:v>60.2</c:v>
                </c:pt>
                <c:pt idx="3">
                  <c:v>74.8</c:v>
                </c:pt>
                <c:pt idx="4">
                  <c:v>83.6</c:v>
                </c:pt>
                <c:pt idx="5">
                  <c:v>83.7</c:v>
                </c:pt>
                <c:pt idx="6">
                  <c:v>86.6</c:v>
                </c:pt>
                <c:pt idx="7">
                  <c:v>85.3</c:v>
                </c:pt>
                <c:pt idx="8">
                  <c:v>88</c:v>
                </c:pt>
              </c:numCache>
            </c:numRef>
          </c:val>
          <c:smooth val="0"/>
          <c:extLst>
            <c:ext xmlns:c16="http://schemas.microsoft.com/office/drawing/2014/chart" uri="{C3380CC4-5D6E-409C-BE32-E72D297353CC}">
              <c16:uniqueId val="{00000000-3A81-4F64-8709-8EF4F05598E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39009245104301565"/>
            </c:manualLayout>
          </c:layout>
          <c:overlay val="0"/>
        </c:title>
        <c:numFmt formatCode="0" sourceLinked="0"/>
        <c:majorTickMark val="out"/>
        <c:minorTickMark val="none"/>
        <c:tickLblPos val="nextTo"/>
        <c:crossAx val="12368217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5.0348973613000149E-2"/>
          <c:w val="0.8780521905915607"/>
          <c:h val="0.82947571368393769"/>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General</c:formatCode>
                <c:ptCount val="9"/>
                <c:pt idx="0">
                  <c:v>38.6</c:v>
                </c:pt>
                <c:pt idx="1">
                  <c:v>51.8</c:v>
                </c:pt>
                <c:pt idx="2">
                  <c:v>59.5</c:v>
                </c:pt>
                <c:pt idx="3">
                  <c:v>69</c:v>
                </c:pt>
                <c:pt idx="4">
                  <c:v>74.400000000000006</c:v>
                </c:pt>
                <c:pt idx="5">
                  <c:v>77.3</c:v>
                </c:pt>
                <c:pt idx="6">
                  <c:v>79.099999999999994</c:v>
                </c:pt>
                <c:pt idx="7">
                  <c:v>81.900000000000006</c:v>
                </c:pt>
                <c:pt idx="8">
                  <c:v>82.9</c:v>
                </c:pt>
              </c:numCache>
            </c:numRef>
          </c:val>
          <c:smooth val="0"/>
          <c:extLst>
            <c:ext xmlns:c16="http://schemas.microsoft.com/office/drawing/2014/chart" uri="{C3380CC4-5D6E-409C-BE32-E72D297353CC}">
              <c16:uniqueId val="{00000000-E1AB-408A-AA80-0B29096D127E}"/>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9768640031107218E-3"/>
              <c:y val="0.37327614034847384"/>
            </c:manualLayout>
          </c:layout>
          <c:overlay val="0"/>
        </c:title>
        <c:numFmt formatCode="0" sourceLinked="0"/>
        <c:majorTickMark val="out"/>
        <c:minorTickMark val="none"/>
        <c:tickLblPos val="nextTo"/>
        <c:crossAx val="123682176"/>
        <c:crosses val="autoZero"/>
        <c:crossBetween val="between"/>
        <c:majorUnit val="2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08293042317078"/>
          <c:y val="5.6741670312044322E-2"/>
          <c:w val="0.86343233411613018"/>
          <c:h val="0.8311634222805484"/>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87.2</c:v>
                </c:pt>
                <c:pt idx="1">
                  <c:v>92.2</c:v>
                </c:pt>
                <c:pt idx="2">
                  <c:v>93.8</c:v>
                </c:pt>
                <c:pt idx="3">
                  <c:v>94.1</c:v>
                </c:pt>
                <c:pt idx="4">
                  <c:v>93.5</c:v>
                </c:pt>
              </c:numCache>
            </c:numRef>
          </c:val>
          <c:smooth val="0"/>
          <c:extLst>
            <c:ext xmlns:c16="http://schemas.microsoft.com/office/drawing/2014/chart" uri="{C3380CC4-5D6E-409C-BE32-E72D297353CC}">
              <c16:uniqueId val="{00000000-20F4-4B8F-BA1E-9D946B25C4EF}"/>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in val="75"/>
        </c:scaling>
        <c:delete val="0"/>
        <c:axPos val="l"/>
        <c:majorGridlines/>
        <c:title>
          <c:tx>
            <c:rich>
              <a:bodyPr rot="-5400000" vert="horz"/>
              <a:lstStyle/>
              <a:p>
                <a:pPr>
                  <a:defRPr/>
                </a:pPr>
                <a:r>
                  <a:rPr lang="en-US"/>
                  <a:t>Percent</a:t>
                </a:r>
              </a:p>
            </c:rich>
          </c:tx>
          <c:layout>
            <c:manualLayout>
              <c:xMode val="edge"/>
              <c:yMode val="edge"/>
              <c:x val="3.9768640031107218E-3"/>
              <c:y val="0.37490010413253488"/>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47739865850101"/>
          <c:y val="4.2786448568928881E-2"/>
          <c:w val="0.89372174832312623"/>
          <c:h val="0.8389536956028644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2000</c:v>
                </c:pt>
                <c:pt idx="1">
                  <c:v>2005</c:v>
                </c:pt>
                <c:pt idx="2">
                  <c:v>2008</c:v>
                </c:pt>
                <c:pt idx="3">
                  <c:v>2010</c:v>
                </c:pt>
                <c:pt idx="4">
                  <c:v>2013</c:v>
                </c:pt>
                <c:pt idx="5">
                  <c:v>2015</c:v>
                </c:pt>
              </c:numCache>
            </c:numRef>
          </c:cat>
          <c:val>
            <c:numRef>
              <c:f>Sheet1!$B$2:$B$7</c:f>
              <c:numCache>
                <c:formatCode>General</c:formatCode>
                <c:ptCount val="6"/>
                <c:pt idx="0">
                  <c:v>87.5</c:v>
                </c:pt>
                <c:pt idx="1">
                  <c:v>85.3</c:v>
                </c:pt>
                <c:pt idx="2">
                  <c:v>84.5</c:v>
                </c:pt>
                <c:pt idx="3">
                  <c:v>82.8</c:v>
                </c:pt>
                <c:pt idx="4">
                  <c:v>80.7</c:v>
                </c:pt>
                <c:pt idx="5">
                  <c:v>81.2</c:v>
                </c:pt>
              </c:numCache>
            </c:numRef>
          </c:val>
          <c:smooth val="0"/>
          <c:extLst>
            <c:ext xmlns:c16="http://schemas.microsoft.com/office/drawing/2014/chart" uri="{C3380CC4-5D6E-409C-BE32-E72D297353CC}">
              <c16:uniqueId val="{00000000-A253-4FEE-8A43-E03C6A93758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75"/>
        </c:scaling>
        <c:delete val="0"/>
        <c:axPos val="l"/>
        <c:majorGridlines/>
        <c:title>
          <c:tx>
            <c:rich>
              <a:bodyPr rot="-5400000" vert="horz"/>
              <a:lstStyle/>
              <a:p>
                <a:pPr>
                  <a:defRPr/>
                </a:pPr>
                <a:r>
                  <a:rPr lang="en-US"/>
                  <a:t>Percent</a:t>
                </a:r>
              </a:p>
            </c:rich>
          </c:tx>
          <c:layout>
            <c:manualLayout>
              <c:xMode val="edge"/>
              <c:yMode val="edge"/>
              <c:x val="3.9767424905220181E-3"/>
              <c:y val="0.3747936074598931"/>
            </c:manualLayout>
          </c:layout>
          <c:overlay val="0"/>
        </c:title>
        <c:numFmt formatCode="0" sourceLinked="0"/>
        <c:majorTickMark val="out"/>
        <c:minorTickMark val="none"/>
        <c:tickLblPos val="nextTo"/>
        <c:crossAx val="12368217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3.7826178001955799E-2"/>
          <c:w val="0.8780521905915607"/>
          <c:h val="0.8393607627750234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2000</c:v>
                </c:pt>
                <c:pt idx="1">
                  <c:v>2003</c:v>
                </c:pt>
                <c:pt idx="2">
                  <c:v>2005</c:v>
                </c:pt>
                <c:pt idx="3">
                  <c:v>2008</c:v>
                </c:pt>
                <c:pt idx="4">
                  <c:v>2010</c:v>
                </c:pt>
                <c:pt idx="5">
                  <c:v>2013</c:v>
                </c:pt>
                <c:pt idx="6">
                  <c:v>2015</c:v>
                </c:pt>
              </c:numCache>
            </c:numRef>
          </c:cat>
          <c:val>
            <c:numRef>
              <c:f>Sheet1!$B$2:$B$8</c:f>
              <c:numCache>
                <c:formatCode>General</c:formatCode>
                <c:ptCount val="7"/>
                <c:pt idx="0">
                  <c:v>77.2</c:v>
                </c:pt>
                <c:pt idx="1">
                  <c:v>75.7</c:v>
                </c:pt>
                <c:pt idx="2">
                  <c:v>72</c:v>
                </c:pt>
                <c:pt idx="3">
                  <c:v>73.7</c:v>
                </c:pt>
                <c:pt idx="4">
                  <c:v>72.400000000000006</c:v>
                </c:pt>
                <c:pt idx="5">
                  <c:v>72.599999999999994</c:v>
                </c:pt>
                <c:pt idx="6">
                  <c:v>71.599999999999994</c:v>
                </c:pt>
              </c:numCache>
            </c:numRef>
          </c:val>
          <c:smooth val="0"/>
          <c:extLst>
            <c:ext xmlns:c16="http://schemas.microsoft.com/office/drawing/2014/chart" uri="{C3380CC4-5D6E-409C-BE32-E72D297353CC}">
              <c16:uniqueId val="{00000000-BD3D-4E31-AD1D-2821F02269DD}"/>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8.9036947304663844E-4"/>
              <c:y val="0.35316580797770647"/>
            </c:manualLayout>
          </c:layout>
          <c:overlay val="0"/>
        </c:title>
        <c:numFmt formatCode="0" sourceLinked="0"/>
        <c:majorTickMark val="out"/>
        <c:minorTickMark val="none"/>
        <c:tickLblPos val="nextTo"/>
        <c:crossAx val="12368217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6236189226346696"/>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(n=190)</c:v>
                </c:pt>
                <c:pt idx="1">
                  <c:v>Asian (n=172)</c:v>
                </c:pt>
                <c:pt idx="2">
                  <c:v>AI/AN (n=106)</c:v>
                </c:pt>
                <c:pt idx="3">
                  <c:v>NHPI (n=57)</c:v>
                </c:pt>
                <c:pt idx="4">
                  <c:v>Hispanic, All Races (n=167)</c:v>
                </c:pt>
              </c:strCache>
            </c:strRef>
          </c:cat>
          <c:val>
            <c:numRef>
              <c:f>Sheet1!$B$2:$F$2</c:f>
              <c:numCache>
                <c:formatCode>General</c:formatCode>
                <c:ptCount val="5"/>
                <c:pt idx="0">
                  <c:v>28</c:v>
                </c:pt>
                <c:pt idx="1">
                  <c:v>48</c:v>
                </c:pt>
                <c:pt idx="2">
                  <c:v>14</c:v>
                </c:pt>
                <c:pt idx="3">
                  <c:v>8</c:v>
                </c:pt>
                <c:pt idx="4">
                  <c:v>39</c:v>
                </c:pt>
              </c:numCache>
            </c:numRef>
          </c:val>
          <c:extLst>
            <c:ext xmlns:c16="http://schemas.microsoft.com/office/drawing/2014/chart" uri="{C3380CC4-5D6E-409C-BE32-E72D297353CC}">
              <c16:uniqueId val="{00000000-227B-4D46-8F44-80EB8574995C}"/>
            </c:ext>
          </c:extLst>
        </c:ser>
        <c:ser>
          <c:idx val="1"/>
          <c:order val="1"/>
          <c:tx>
            <c:strRef>
              <c:f>Sheet1!$A$3</c:f>
              <c:strCache>
                <c:ptCount val="1"/>
                <c:pt idx="0">
                  <c:v>Same</c:v>
                </c:pt>
              </c:strCache>
            </c:strRef>
          </c:tx>
          <c:spPr>
            <a:solidFill>
              <a:srgbClr val="FAD201"/>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27B-4D46-8F44-80EB857499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Black (n=190)</c:v>
                </c:pt>
                <c:pt idx="1">
                  <c:v>Asian (n=172)</c:v>
                </c:pt>
                <c:pt idx="2">
                  <c:v>AI/AN (n=106)</c:v>
                </c:pt>
                <c:pt idx="3">
                  <c:v>NHPI (n=57)</c:v>
                </c:pt>
                <c:pt idx="4">
                  <c:v>Hispanic, All Races (n=167)</c:v>
                </c:pt>
              </c:strCache>
            </c:strRef>
          </c:cat>
          <c:val>
            <c:numRef>
              <c:f>Sheet1!$B$3:$F$3</c:f>
              <c:numCache>
                <c:formatCode>General</c:formatCode>
                <c:ptCount val="5"/>
                <c:pt idx="0">
                  <c:v>86</c:v>
                </c:pt>
                <c:pt idx="1">
                  <c:v>77</c:v>
                </c:pt>
                <c:pt idx="2">
                  <c:v>50</c:v>
                </c:pt>
                <c:pt idx="3">
                  <c:v>26</c:v>
                </c:pt>
                <c:pt idx="4">
                  <c:v>70</c:v>
                </c:pt>
              </c:numCache>
            </c:numRef>
          </c:val>
          <c:extLst>
            <c:ext xmlns:c16="http://schemas.microsoft.com/office/drawing/2014/chart" uri="{C3380CC4-5D6E-409C-BE32-E72D297353CC}">
              <c16:uniqueId val="{00000002-227B-4D46-8F44-80EB8574995C}"/>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(n=190)</c:v>
                </c:pt>
                <c:pt idx="1">
                  <c:v>Asian (n=172)</c:v>
                </c:pt>
                <c:pt idx="2">
                  <c:v>AI/AN (n=106)</c:v>
                </c:pt>
                <c:pt idx="3">
                  <c:v>NHPI (n=57)</c:v>
                </c:pt>
                <c:pt idx="4">
                  <c:v>Hispanic, All Races (n=167)</c:v>
                </c:pt>
              </c:strCache>
            </c:strRef>
          </c:cat>
          <c:val>
            <c:numRef>
              <c:f>Sheet1!$B$4:$F$4</c:f>
              <c:numCache>
                <c:formatCode>General</c:formatCode>
                <c:ptCount val="5"/>
                <c:pt idx="0">
                  <c:v>76</c:v>
                </c:pt>
                <c:pt idx="1">
                  <c:v>47</c:v>
                </c:pt>
                <c:pt idx="2">
                  <c:v>42</c:v>
                </c:pt>
                <c:pt idx="3">
                  <c:v>23</c:v>
                </c:pt>
                <c:pt idx="4">
                  <c:v>58</c:v>
                </c:pt>
              </c:numCache>
            </c:numRef>
          </c:val>
          <c:extLst>
            <c:ext xmlns:c16="http://schemas.microsoft.com/office/drawing/2014/chart" uri="{C3380CC4-5D6E-409C-BE32-E72D297353CC}">
              <c16:uniqueId val="{00000003-227B-4D46-8F44-80EB8574995C}"/>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302106467460794E-2"/>
          <c:y val="0.11023622047244094"/>
          <c:w val="0.92454421562689282"/>
          <c:h val="0.76123328333958251"/>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(n=56)</c:v>
                </c:pt>
                <c:pt idx="1">
                  <c:v>Asian (n=32)</c:v>
                </c:pt>
                <c:pt idx="2">
                  <c:v>AI/AN (n=33)</c:v>
                </c:pt>
                <c:pt idx="3">
                  <c:v>NHPI (n=12)</c:v>
                </c:pt>
                <c:pt idx="4">
                  <c:v>Hispanic, All Races (n=49)</c:v>
                </c:pt>
              </c:strCache>
            </c:strRef>
          </c:cat>
          <c:val>
            <c:numRef>
              <c:f>Sheet1!$B$2:$F$2</c:f>
              <c:numCache>
                <c:formatCode>General</c:formatCode>
                <c:ptCount val="5"/>
                <c:pt idx="0">
                  <c:v>4</c:v>
                </c:pt>
                <c:pt idx="1">
                  <c:v>2</c:v>
                </c:pt>
                <c:pt idx="2">
                  <c:v>2</c:v>
                </c:pt>
                <c:pt idx="3">
                  <c:v>1</c:v>
                </c:pt>
                <c:pt idx="4">
                  <c:v>5</c:v>
                </c:pt>
              </c:numCache>
            </c:numRef>
          </c:val>
          <c:extLst>
            <c:ext xmlns:c16="http://schemas.microsoft.com/office/drawing/2014/chart" uri="{C3380CC4-5D6E-409C-BE32-E72D297353CC}">
              <c16:uniqueId val="{00000000-CA38-4517-B98B-8486F44BC085}"/>
            </c:ext>
          </c:extLst>
        </c:ser>
        <c:ser>
          <c:idx val="1"/>
          <c:order val="1"/>
          <c:tx>
            <c:strRef>
              <c:f>Sheet1!$A$3</c:f>
              <c:strCache>
                <c:ptCount val="1"/>
                <c:pt idx="0">
                  <c:v>Not Changing</c:v>
                </c:pt>
              </c:strCache>
            </c:strRef>
          </c:tx>
          <c:spPr>
            <a:solidFill>
              <a:srgbClr val="FAD201"/>
            </a:solidFill>
          </c:spPr>
          <c:invertIfNegative val="0"/>
          <c:dLbls>
            <c:dLbl>
              <c:idx val="4"/>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A38-4517-B98B-8486F44BC0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Black (n=56)</c:v>
                </c:pt>
                <c:pt idx="1">
                  <c:v>Asian (n=32)</c:v>
                </c:pt>
                <c:pt idx="2">
                  <c:v>AI/AN (n=33)</c:v>
                </c:pt>
                <c:pt idx="3">
                  <c:v>NHPI (n=12)</c:v>
                </c:pt>
                <c:pt idx="4">
                  <c:v>Hispanic, All Races (n=49)</c:v>
                </c:pt>
              </c:strCache>
            </c:strRef>
          </c:cat>
          <c:val>
            <c:numRef>
              <c:f>Sheet1!$B$3:$F$3</c:f>
              <c:numCache>
                <c:formatCode>General</c:formatCode>
                <c:ptCount val="5"/>
                <c:pt idx="0">
                  <c:v>52</c:v>
                </c:pt>
                <c:pt idx="1">
                  <c:v>29</c:v>
                </c:pt>
                <c:pt idx="2">
                  <c:v>31</c:v>
                </c:pt>
                <c:pt idx="3">
                  <c:v>11</c:v>
                </c:pt>
                <c:pt idx="4">
                  <c:v>42</c:v>
                </c:pt>
              </c:numCache>
            </c:numRef>
          </c:val>
          <c:extLst>
            <c:ext xmlns:c16="http://schemas.microsoft.com/office/drawing/2014/chart" uri="{C3380CC4-5D6E-409C-BE32-E72D297353CC}">
              <c16:uniqueId val="{00000002-CA38-4517-B98B-8486F44BC085}"/>
            </c:ext>
          </c:extLst>
        </c:ser>
        <c:ser>
          <c:idx val="0"/>
          <c:order val="2"/>
          <c:tx>
            <c:strRef>
              <c:f>Sheet1!$A$4</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Sheet1!$B$1:$F$1</c:f>
              <c:strCache>
                <c:ptCount val="5"/>
                <c:pt idx="0">
                  <c:v>Black (n=56)</c:v>
                </c:pt>
                <c:pt idx="1">
                  <c:v>Asian (n=32)</c:v>
                </c:pt>
                <c:pt idx="2">
                  <c:v>AI/AN (n=33)</c:v>
                </c:pt>
                <c:pt idx="3">
                  <c:v>NHPI (n=12)</c:v>
                </c:pt>
                <c:pt idx="4">
                  <c:v>Hispanic, All Races (n=49)</c:v>
                </c:pt>
              </c:strCache>
            </c:strRef>
          </c:cat>
          <c:val>
            <c:numRef>
              <c:f>Sheet1!$B$4:$F$4</c:f>
              <c:numCache>
                <c:formatCode>General</c:formatCode>
                <c:ptCount val="5"/>
                <c:pt idx="1">
                  <c:v>1</c:v>
                </c:pt>
                <c:pt idx="4">
                  <c:v>2</c:v>
                </c:pt>
              </c:numCache>
            </c:numRef>
          </c:val>
          <c:extLst>
            <c:ext xmlns:c16="http://schemas.microsoft.com/office/drawing/2014/chart" uri="{C3380CC4-5D6E-409C-BE32-E72D297353CC}">
              <c16:uniqueId val="{00000003-CA38-4517-B98B-8486F44BC085}"/>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8.9733470816147978E-2"/>
          <c:w val="0.92574887273706175"/>
          <c:h val="0.73901543557055371"/>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Sheet1!$B$2:$H$2</c:f>
              <c:numCache>
                <c:formatCode>General</c:formatCode>
                <c:ptCount val="7"/>
                <c:pt idx="0">
                  <c:v>28</c:v>
                </c:pt>
                <c:pt idx="1">
                  <c:v>3</c:v>
                </c:pt>
                <c:pt idx="2">
                  <c:v>8</c:v>
                </c:pt>
                <c:pt idx="3">
                  <c:v>5</c:v>
                </c:pt>
                <c:pt idx="4">
                  <c:v>8</c:v>
                </c:pt>
                <c:pt idx="5">
                  <c:v>3</c:v>
                </c:pt>
                <c:pt idx="6">
                  <c:v>1</c:v>
                </c:pt>
              </c:numCache>
            </c:numRef>
          </c:val>
          <c:extLst>
            <c:ext xmlns:c16="http://schemas.microsoft.com/office/drawing/2014/chart" uri="{C3380CC4-5D6E-409C-BE32-E72D297353CC}">
              <c16:uniqueId val="{00000000-CF4A-4AE8-B5A6-39A4C6759441}"/>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4A-4AE8-B5A6-39A4C675944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Sheet1!$B$3:$H$3</c:f>
              <c:numCache>
                <c:formatCode>General</c:formatCode>
                <c:ptCount val="7"/>
                <c:pt idx="0">
                  <c:v>86</c:v>
                </c:pt>
                <c:pt idx="1">
                  <c:v>13</c:v>
                </c:pt>
                <c:pt idx="2">
                  <c:v>15</c:v>
                </c:pt>
                <c:pt idx="3">
                  <c:v>29</c:v>
                </c:pt>
                <c:pt idx="4">
                  <c:v>19</c:v>
                </c:pt>
                <c:pt idx="5">
                  <c:v>6</c:v>
                </c:pt>
                <c:pt idx="6">
                  <c:v>4</c:v>
                </c:pt>
              </c:numCache>
            </c:numRef>
          </c:val>
          <c:extLst>
            <c:ext xmlns:c16="http://schemas.microsoft.com/office/drawing/2014/chart" uri="{C3380CC4-5D6E-409C-BE32-E72D297353CC}">
              <c16:uniqueId val="{00000002-CF4A-4AE8-B5A6-39A4C6759441}"/>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(n=190)</c:v>
                </c:pt>
                <c:pt idx="1">
                  <c:v>Person-Centered Care (n=27)</c:v>
                </c:pt>
                <c:pt idx="2">
                  <c:v>Patient Safety (n=31)</c:v>
                </c:pt>
                <c:pt idx="3">
                  <c:v>Healthy Living (n=60)</c:v>
                </c:pt>
                <c:pt idx="4">
                  <c:v>Effective Treatment (n=42)</c:v>
                </c:pt>
                <c:pt idx="5">
                  <c:v>Care Coordination (n=25)</c:v>
                </c:pt>
                <c:pt idx="6">
                  <c:v>Affordable Care (n=5)</c:v>
                </c:pt>
              </c:strCache>
            </c:strRef>
          </c:cat>
          <c:val>
            <c:numRef>
              <c:f>Sheet1!$B$4:$H$4</c:f>
              <c:numCache>
                <c:formatCode>General</c:formatCode>
                <c:ptCount val="7"/>
                <c:pt idx="0">
                  <c:v>76</c:v>
                </c:pt>
                <c:pt idx="1">
                  <c:v>11</c:v>
                </c:pt>
                <c:pt idx="2">
                  <c:v>8</c:v>
                </c:pt>
                <c:pt idx="3">
                  <c:v>26</c:v>
                </c:pt>
                <c:pt idx="4">
                  <c:v>15</c:v>
                </c:pt>
                <c:pt idx="5">
                  <c:v>16</c:v>
                </c:pt>
              </c:numCache>
            </c:numRef>
          </c:val>
          <c:extLst>
            <c:ext xmlns:c16="http://schemas.microsoft.com/office/drawing/2014/chart" uri="{C3380CC4-5D6E-409C-BE32-E72D297353CC}">
              <c16:uniqueId val="{00000003-CF4A-4AE8-B5A6-39A4C6759441}"/>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813917491082846"/>
          <c:y val="2.2942362204724408E-2"/>
          <c:w val="0.55955313278147922"/>
          <c:h val="0.78411902613735784"/>
        </c:manualLayout>
      </c:layout>
      <c:barChart>
        <c:barDir val="bar"/>
        <c:grouping val="clustered"/>
        <c:varyColors val="0"/>
        <c:ser>
          <c:idx val="0"/>
          <c:order val="0"/>
          <c:tx>
            <c:strRef>
              <c:f>Sheet1!$B$1</c:f>
              <c:strCache>
                <c:ptCount val="1"/>
                <c:pt idx="0">
                  <c:v>2017</c:v>
                </c:pt>
              </c:strCache>
            </c:strRef>
          </c:tx>
          <c:spPr>
            <a:solidFill>
              <a:srgbClr val="AABA0A"/>
            </a:solidFill>
          </c:spPr>
          <c:invertIfNegative val="0"/>
          <c:cat>
            <c:strRef>
              <c:f>Sheet1!$A$2:$A$11</c:f>
              <c:strCache>
                <c:ptCount val="10"/>
                <c:pt idx="0">
                  <c:v>Kidney Disease</c:v>
                </c:pt>
                <c:pt idx="1">
                  <c:v>Suicide</c:v>
                </c:pt>
                <c:pt idx="2">
                  <c:v>Pneumonia and Flu</c:v>
                </c:pt>
                <c:pt idx="3">
                  <c:v>Diabetes</c:v>
                </c:pt>
                <c:pt idx="4">
                  <c:v>Alzheimer's Disease</c:v>
                </c:pt>
                <c:pt idx="5">
                  <c:v>Stroke</c:v>
                </c:pt>
                <c:pt idx="6">
                  <c:v>Chronic Lower Respiratory Diseases</c:v>
                </c:pt>
                <c:pt idx="7">
                  <c:v>Unintentional Injuries</c:v>
                </c:pt>
                <c:pt idx="8">
                  <c:v>Cancer</c:v>
                </c:pt>
                <c:pt idx="9">
                  <c:v>Heart Disease</c:v>
                </c:pt>
              </c:strCache>
            </c:strRef>
          </c:cat>
          <c:val>
            <c:numRef>
              <c:f>Sheet1!$B$2:$B$11</c:f>
              <c:numCache>
                <c:formatCode>General</c:formatCode>
                <c:ptCount val="10"/>
                <c:pt idx="0">
                  <c:v>13</c:v>
                </c:pt>
                <c:pt idx="1">
                  <c:v>14</c:v>
                </c:pt>
                <c:pt idx="2">
                  <c:v>14.3</c:v>
                </c:pt>
                <c:pt idx="3">
                  <c:v>21.5</c:v>
                </c:pt>
                <c:pt idx="4">
                  <c:v>31</c:v>
                </c:pt>
                <c:pt idx="5">
                  <c:v>37.6</c:v>
                </c:pt>
                <c:pt idx="6">
                  <c:v>40.9</c:v>
                </c:pt>
                <c:pt idx="7">
                  <c:v>49.4</c:v>
                </c:pt>
                <c:pt idx="8">
                  <c:v>152.5</c:v>
                </c:pt>
                <c:pt idx="9">
                  <c:v>165</c:v>
                </c:pt>
              </c:numCache>
            </c:numRef>
          </c:val>
          <c:extLst>
            <c:ext xmlns:c16="http://schemas.microsoft.com/office/drawing/2014/chart" uri="{C3380CC4-5D6E-409C-BE32-E72D297353CC}">
              <c16:uniqueId val="{00000000-CAF9-4ABA-B5FC-B880807894D2}"/>
            </c:ext>
          </c:extLst>
        </c:ser>
        <c:dLbls>
          <c:showLegendKey val="0"/>
          <c:showVal val="0"/>
          <c:showCatName val="0"/>
          <c:showSerName val="0"/>
          <c:showPercent val="0"/>
          <c:showBubbleSize val="0"/>
        </c:dLbls>
        <c:gapWidth val="150"/>
        <c:axId val="132473216"/>
        <c:axId val="132474752"/>
      </c:barChart>
      <c:catAx>
        <c:axId val="132473216"/>
        <c:scaling>
          <c:orientation val="minMax"/>
        </c:scaling>
        <c:delete val="0"/>
        <c:axPos val="l"/>
        <c:numFmt formatCode="General" sourceLinked="0"/>
        <c:majorTickMark val="none"/>
        <c:minorTickMark val="none"/>
        <c:tickLblPos val="nextTo"/>
        <c:crossAx val="132474752"/>
        <c:crosses val="autoZero"/>
        <c:auto val="1"/>
        <c:lblAlgn val="ctr"/>
        <c:lblOffset val="100"/>
        <c:noMultiLvlLbl val="0"/>
      </c:catAx>
      <c:valAx>
        <c:axId val="132474752"/>
        <c:scaling>
          <c:orientation val="minMax"/>
          <c:max val="200"/>
        </c:scaling>
        <c:delete val="0"/>
        <c:axPos val="b"/>
        <c:majorGridlines/>
        <c:title>
          <c:tx>
            <c:rich>
              <a:bodyPr/>
              <a:lstStyle/>
              <a:p>
                <a:pPr>
                  <a:defRPr/>
                </a:pPr>
                <a:r>
                  <a:rPr lang="en-US"/>
                  <a:t>Age-Adjusted Deaths per 100,000 Population</a:t>
                </a:r>
              </a:p>
            </c:rich>
          </c:tx>
          <c:layout>
            <c:manualLayout>
              <c:xMode val="edge"/>
              <c:yMode val="edge"/>
              <c:x val="0.41236758866680129"/>
              <c:y val="0.91447903556309096"/>
            </c:manualLayout>
          </c:layout>
          <c:overlay val="0"/>
        </c:title>
        <c:numFmt formatCode="General" sourceLinked="1"/>
        <c:majorTickMark val="none"/>
        <c:minorTickMark val="none"/>
        <c:tickLblPos val="nextTo"/>
        <c:crossAx val="132473216"/>
        <c:crosses val="autoZero"/>
        <c:crossBetween val="between"/>
        <c:majorUnit val="50"/>
      </c:valAx>
    </c:plotArea>
    <c:plotVisOnly val="1"/>
    <c:dispBlanksAs val="gap"/>
    <c:showDLblsOverMax val="0"/>
  </c:chart>
  <c:spPr>
    <a:ln>
      <a:noFill/>
    </a:ln>
  </c:spPr>
  <c:txPr>
    <a:bodyPr/>
    <a:lstStyle/>
    <a:p>
      <a:pPr>
        <a:defRPr sz="1600" baseline="0">
          <a:latin typeface="Trebuchet MS" panose="020B060302020202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99936065684097"/>
          <c:y val="4.848446363559393E-2"/>
          <c:w val="0.82715004374453194"/>
          <c:h val="0.804784088435338"/>
        </c:manualLayout>
      </c:layout>
      <c:barChart>
        <c:barDir val="col"/>
        <c:grouping val="clustered"/>
        <c:varyColors val="0"/>
        <c:ser>
          <c:idx val="0"/>
          <c:order val="0"/>
          <c:tx>
            <c:strRef>
              <c:f>Sheet1!$B$1</c:f>
              <c:strCache>
                <c:ptCount val="1"/>
                <c:pt idx="0">
                  <c:v>2015</c:v>
                </c:pt>
              </c:strCache>
            </c:strRef>
          </c:tx>
          <c:spPr>
            <a:solidFill>
              <a:srgbClr val="0072C6"/>
            </a:solidFill>
            <a:ln>
              <a:solidFill>
                <a:srgbClr val="0072C6"/>
              </a:solidFill>
            </a:ln>
          </c:spPr>
          <c:invertIfNegative val="0"/>
          <c:cat>
            <c:strRef>
              <c:f>Sheet1!$A$2:$A$4</c:f>
              <c:strCache>
                <c:ptCount val="3"/>
                <c:pt idx="0">
                  <c:v>Total</c:v>
                </c:pt>
                <c:pt idx="1">
                  <c:v>Non-Hispanic Black</c:v>
                </c:pt>
                <c:pt idx="2">
                  <c:v>Non-Hispanic White</c:v>
                </c:pt>
              </c:strCache>
            </c:strRef>
          </c:cat>
          <c:val>
            <c:numRef>
              <c:f>Sheet1!$B$2:$B$4</c:f>
              <c:numCache>
                <c:formatCode>General</c:formatCode>
                <c:ptCount val="3"/>
                <c:pt idx="0">
                  <c:v>14.8</c:v>
                </c:pt>
                <c:pt idx="1">
                  <c:v>53.1</c:v>
                </c:pt>
                <c:pt idx="2">
                  <c:v>6.1</c:v>
                </c:pt>
              </c:numCache>
            </c:numRef>
          </c:val>
          <c:extLst>
            <c:ext xmlns:c16="http://schemas.microsoft.com/office/drawing/2014/chart" uri="{C3380CC4-5D6E-409C-BE32-E72D297353CC}">
              <c16:uniqueId val="{00000000-7637-4A12-A99A-24518089B8A0}"/>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100"/>
          <c:min val="0"/>
        </c:scaling>
        <c:delete val="0"/>
        <c:axPos val="l"/>
        <c:majorGridlines/>
        <c:title>
          <c:tx>
            <c:rich>
              <a:bodyPr rot="-5400000" vert="horz"/>
              <a:lstStyle/>
              <a:p>
                <a:pPr>
                  <a:defRPr/>
                </a:pPr>
                <a:r>
                  <a:rPr lang="en-US"/>
                  <a:t>Rate per 100,000 Population</a:t>
                </a:r>
              </a:p>
            </c:rich>
          </c:tx>
          <c:layout>
            <c:manualLayout>
              <c:xMode val="edge"/>
              <c:yMode val="edge"/>
              <c:x val="2.5252525252525255E-3"/>
              <c:y val="0.14711039144300511"/>
            </c:manualLayout>
          </c:layout>
          <c:overlay val="0"/>
        </c:title>
        <c:numFmt formatCode="0" sourceLinked="0"/>
        <c:majorTickMark val="out"/>
        <c:minorTickMark val="none"/>
        <c:tickLblPos val="nextTo"/>
        <c:crossAx val="104665856"/>
        <c:crosses val="autoZero"/>
        <c:crossBetween val="between"/>
        <c:majorUnit val="10"/>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166010498687664"/>
          <c:y val="3.056331668218892E-2"/>
          <c:w val="0.85962711100506373"/>
          <c:h val="0.87838773177546359"/>
        </c:manualLayout>
      </c:layout>
      <c:barChart>
        <c:barDir val="col"/>
        <c:grouping val="clustered"/>
        <c:varyColors val="0"/>
        <c:ser>
          <c:idx val="0"/>
          <c:order val="0"/>
          <c:tx>
            <c:strRef>
              <c:f>Sheet1!$B$1</c:f>
              <c:strCache>
                <c:ptCount val="1"/>
                <c:pt idx="0">
                  <c:v>2016</c:v>
                </c:pt>
              </c:strCache>
            </c:strRef>
          </c:tx>
          <c:spPr>
            <a:solidFill>
              <a:srgbClr val="0072C6"/>
            </a:solidFill>
            <a:ln>
              <a:solidFill>
                <a:srgbClr val="0072C6"/>
              </a:solidFill>
            </a:ln>
          </c:spPr>
          <c:invertIfNegative val="0"/>
          <c:cat>
            <c:strRef>
              <c:f>Sheet1!$A$2:$A$4</c:f>
              <c:strCache>
                <c:ptCount val="3"/>
                <c:pt idx="0">
                  <c:v>Total</c:v>
                </c:pt>
                <c:pt idx="1">
                  <c:v>Black</c:v>
                </c:pt>
                <c:pt idx="2">
                  <c:v>White</c:v>
                </c:pt>
              </c:strCache>
            </c:strRef>
          </c:cat>
          <c:val>
            <c:numRef>
              <c:f>Sheet1!$B$2:$B$4</c:f>
              <c:numCache>
                <c:formatCode>General</c:formatCode>
                <c:ptCount val="3"/>
                <c:pt idx="0">
                  <c:v>1.8</c:v>
                </c:pt>
                <c:pt idx="1">
                  <c:v>7.2</c:v>
                </c:pt>
                <c:pt idx="2" formatCode="0.0">
                  <c:v>1</c:v>
                </c:pt>
              </c:numCache>
            </c:numRef>
          </c:val>
          <c:extLst>
            <c:ext xmlns:c16="http://schemas.microsoft.com/office/drawing/2014/chart" uri="{C3380CC4-5D6E-409C-BE32-E72D297353CC}">
              <c16:uniqueId val="{00000000-89F4-42C3-A6B4-58026952D2E3}"/>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6.1728395061728392E-3"/>
              <c:y val="0.1695586110624413"/>
            </c:manualLayout>
          </c:layout>
          <c:overlay val="0"/>
        </c:title>
        <c:numFmt formatCode="0" sourceLinked="0"/>
        <c:majorTickMark val="out"/>
        <c:minorTickMark val="none"/>
        <c:tickLblPos val="nextTo"/>
        <c:crossAx val="104665856"/>
        <c:crosses val="autoZero"/>
        <c:crossBetween val="between"/>
        <c:majorUnit val="5"/>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78760041358467"/>
          <c:y val="3.8777340332458443E-2"/>
          <c:w val="0.86049968185794956"/>
          <c:h val="0.85114741907261582"/>
        </c:manualLayout>
      </c:layout>
      <c:barChart>
        <c:barDir val="col"/>
        <c:grouping val="clustered"/>
        <c:varyColors val="0"/>
        <c:ser>
          <c:idx val="0"/>
          <c:order val="0"/>
          <c:tx>
            <c:strRef>
              <c:f>Sheet1!$B$1</c:f>
              <c:strCache>
                <c:ptCount val="1"/>
                <c:pt idx="0">
                  <c:v>2016</c:v>
                </c:pt>
              </c:strCache>
            </c:strRef>
          </c:tx>
          <c:spPr>
            <a:solidFill>
              <a:srgbClr val="0072C6"/>
            </a:solidFill>
            <a:ln>
              <a:solidFill>
                <a:srgbClr val="0072C6"/>
              </a:solidFill>
            </a:ln>
          </c:spPr>
          <c:invertIfNegative val="0"/>
          <c:cat>
            <c:strRef>
              <c:f>Sheet1!$A$2:$A$4</c:f>
              <c:strCache>
                <c:ptCount val="3"/>
                <c:pt idx="0">
                  <c:v>Total</c:v>
                </c:pt>
                <c:pt idx="1">
                  <c:v>Non-Hispanic Black</c:v>
                </c:pt>
                <c:pt idx="2">
                  <c:v>Non-Hispanic White</c:v>
                </c:pt>
              </c:strCache>
            </c:strRef>
          </c:cat>
          <c:val>
            <c:numRef>
              <c:f>Sheet1!$B$2:$B$4</c:f>
              <c:numCache>
                <c:formatCode>General</c:formatCode>
                <c:ptCount val="3"/>
                <c:pt idx="0">
                  <c:v>86.1</c:v>
                </c:pt>
                <c:pt idx="1">
                  <c:v>220.8</c:v>
                </c:pt>
                <c:pt idx="2">
                  <c:v>45.9</c:v>
                </c:pt>
              </c:numCache>
            </c:numRef>
          </c:val>
          <c:extLst>
            <c:ext xmlns:c16="http://schemas.microsoft.com/office/drawing/2014/chart" uri="{C3380CC4-5D6E-409C-BE32-E72D297353CC}">
              <c16:uniqueId val="{00000000-DF7B-4133-B4CF-E459F348C275}"/>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250"/>
          <c:min val="0"/>
        </c:scaling>
        <c:delete val="0"/>
        <c:axPos val="l"/>
        <c:majorGridlines/>
        <c:title>
          <c:tx>
            <c:rich>
              <a:bodyPr rot="-5400000" vert="horz"/>
              <a:lstStyle/>
              <a:p>
                <a:pPr>
                  <a:defRPr/>
                </a:pPr>
                <a:r>
                  <a:rPr lang="en-US"/>
                  <a:t>Rate per 100,000 Population</a:t>
                </a:r>
              </a:p>
            </c:rich>
          </c:tx>
          <c:layout>
            <c:manualLayout>
              <c:xMode val="edge"/>
              <c:yMode val="edge"/>
              <c:x val="3.88491211325857E-3"/>
              <c:y val="0.1378510498687664"/>
            </c:manualLayout>
          </c:layout>
          <c:overlay val="0"/>
        </c:title>
        <c:numFmt formatCode="0" sourceLinked="0"/>
        <c:majorTickMark val="out"/>
        <c:minorTickMark val="none"/>
        <c:tickLblPos val="nextTo"/>
        <c:crossAx val="104665856"/>
        <c:crosses val="autoZero"/>
        <c:crossBetween val="between"/>
        <c:majorUnit val="50"/>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574888208418393"/>
          <c:h val="0.72875761467780453"/>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(n=139)</c:v>
                </c:pt>
                <c:pt idx="1">
                  <c:v>Person-Centered Care (n=19)</c:v>
                </c:pt>
                <c:pt idx="2">
                  <c:v>Patient Safety (n=15)</c:v>
                </c:pt>
                <c:pt idx="3">
                  <c:v>Healthy Living (n=59)</c:v>
                </c:pt>
                <c:pt idx="4">
                  <c:v>Effective Treatment (n=32)</c:v>
                </c:pt>
                <c:pt idx="5">
                  <c:v>Care Coordination (n=9)</c:v>
                </c:pt>
                <c:pt idx="6">
                  <c:v>Affordable Care (n=5)</c:v>
                </c:pt>
              </c:strCache>
            </c:strRef>
          </c:cat>
          <c:val>
            <c:numRef>
              <c:f>Sheet1!$B$2:$H$2</c:f>
              <c:numCache>
                <c:formatCode>General</c:formatCode>
                <c:ptCount val="7"/>
                <c:pt idx="0">
                  <c:v>76</c:v>
                </c:pt>
                <c:pt idx="1">
                  <c:v>11</c:v>
                </c:pt>
                <c:pt idx="2">
                  <c:v>7</c:v>
                </c:pt>
                <c:pt idx="3">
                  <c:v>34</c:v>
                </c:pt>
                <c:pt idx="4">
                  <c:v>18</c:v>
                </c:pt>
                <c:pt idx="5">
                  <c:v>5</c:v>
                </c:pt>
                <c:pt idx="6">
                  <c:v>1</c:v>
                </c:pt>
              </c:numCache>
            </c:numRef>
          </c:val>
          <c:extLst>
            <c:ext xmlns:c16="http://schemas.microsoft.com/office/drawing/2014/chart" uri="{C3380CC4-5D6E-409C-BE32-E72D297353CC}">
              <c16:uniqueId val="{00000000-377B-4E36-93DA-341EA893016C}"/>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7B-4E36-93DA-341EA893016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(n=139)</c:v>
                </c:pt>
                <c:pt idx="1">
                  <c:v>Person-Centered Care (n=19)</c:v>
                </c:pt>
                <c:pt idx="2">
                  <c:v>Patient Safety (n=15)</c:v>
                </c:pt>
                <c:pt idx="3">
                  <c:v>Healthy Living (n=59)</c:v>
                </c:pt>
                <c:pt idx="4">
                  <c:v>Effective Treatment (n=32)</c:v>
                </c:pt>
                <c:pt idx="5">
                  <c:v>Care Coordination (n=9)</c:v>
                </c:pt>
                <c:pt idx="6">
                  <c:v>Affordable Care (n=5)</c:v>
                </c:pt>
              </c:strCache>
            </c:strRef>
          </c:cat>
          <c:val>
            <c:numRef>
              <c:f>Sheet1!$B$3:$H$3</c:f>
              <c:numCache>
                <c:formatCode>General</c:formatCode>
                <c:ptCount val="7"/>
                <c:pt idx="0">
                  <c:v>53</c:v>
                </c:pt>
                <c:pt idx="1">
                  <c:v>7</c:v>
                </c:pt>
                <c:pt idx="2">
                  <c:v>7</c:v>
                </c:pt>
                <c:pt idx="3">
                  <c:v>24</c:v>
                </c:pt>
                <c:pt idx="4">
                  <c:v>11</c:v>
                </c:pt>
                <c:pt idx="5">
                  <c:v>1</c:v>
                </c:pt>
                <c:pt idx="6">
                  <c:v>3</c:v>
                </c:pt>
              </c:numCache>
            </c:numRef>
          </c:val>
          <c:extLst>
            <c:ext xmlns:c16="http://schemas.microsoft.com/office/drawing/2014/chart" uri="{C3380CC4-5D6E-409C-BE32-E72D297353CC}">
              <c16:uniqueId val="{00000002-377B-4E36-93DA-341EA893016C}"/>
            </c:ext>
          </c:extLst>
        </c:ser>
        <c:ser>
          <c:idx val="0"/>
          <c:order val="2"/>
          <c:tx>
            <c:strRef>
              <c:f>Sheet1!$A$4</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(n=139)</c:v>
                </c:pt>
                <c:pt idx="1">
                  <c:v>Person-Centered Care (n=19)</c:v>
                </c:pt>
                <c:pt idx="2">
                  <c:v>Patient Safety (n=15)</c:v>
                </c:pt>
                <c:pt idx="3">
                  <c:v>Healthy Living (n=59)</c:v>
                </c:pt>
                <c:pt idx="4">
                  <c:v>Effective Treatment (n=32)</c:v>
                </c:pt>
                <c:pt idx="5">
                  <c:v>Care Coordination (n=9)</c:v>
                </c:pt>
                <c:pt idx="6">
                  <c:v>Affordable Care (n=5)</c:v>
                </c:pt>
              </c:strCache>
            </c:strRef>
          </c:cat>
          <c:val>
            <c:numRef>
              <c:f>Sheet1!$B$4:$H$4</c:f>
              <c:numCache>
                <c:formatCode>General</c:formatCode>
                <c:ptCount val="7"/>
                <c:pt idx="0">
                  <c:v>10</c:v>
                </c:pt>
                <c:pt idx="1">
                  <c:v>1</c:v>
                </c:pt>
                <c:pt idx="2">
                  <c:v>1</c:v>
                </c:pt>
                <c:pt idx="3">
                  <c:v>1</c:v>
                </c:pt>
                <c:pt idx="4">
                  <c:v>3</c:v>
                </c:pt>
                <c:pt idx="5">
                  <c:v>3</c:v>
                </c:pt>
                <c:pt idx="6">
                  <c:v>1</c:v>
                </c:pt>
              </c:numCache>
            </c:numRef>
          </c:val>
          <c:extLst>
            <c:ext xmlns:c16="http://schemas.microsoft.com/office/drawing/2014/chart" uri="{C3380CC4-5D6E-409C-BE32-E72D297353CC}">
              <c16:uniqueId val="{00000003-377B-4E36-93DA-341EA893016C}"/>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0942819647544053"/>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F85-4684-960F-D18BB3529B8E}"/>
                </c:ext>
              </c:extLst>
            </c:dLbl>
            <c:dLbl>
              <c:idx val="2"/>
              <c:delete val="1"/>
              <c:extLst>
                <c:ext xmlns:c15="http://schemas.microsoft.com/office/drawing/2012/chart" uri="{CE6537A1-D6FC-4f65-9D91-7224C49458BB}"/>
                <c:ext xmlns:c16="http://schemas.microsoft.com/office/drawing/2014/chart" uri="{C3380CC4-5D6E-409C-BE32-E72D297353CC}">
                  <c16:uniqueId val="{00000001-9F85-4684-960F-D18BB3529B8E}"/>
                </c:ext>
              </c:extLst>
            </c:dLbl>
            <c:dLbl>
              <c:idx val="3"/>
              <c:delete val="1"/>
              <c:extLst>
                <c:ext xmlns:c15="http://schemas.microsoft.com/office/drawing/2012/chart" uri="{CE6537A1-D6FC-4f65-9D91-7224C49458BB}"/>
                <c:ext xmlns:c16="http://schemas.microsoft.com/office/drawing/2014/chart" uri="{C3380CC4-5D6E-409C-BE32-E72D297353CC}">
                  <c16:uniqueId val="{00000002-9F85-4684-960F-D18BB3529B8E}"/>
                </c:ext>
              </c:extLst>
            </c:dLbl>
            <c:dLbl>
              <c:idx val="6"/>
              <c:delete val="1"/>
              <c:extLst>
                <c:ext xmlns:c15="http://schemas.microsoft.com/office/drawing/2012/chart" uri="{CE6537A1-D6FC-4f65-9D91-7224C49458BB}"/>
                <c:ext xmlns:c16="http://schemas.microsoft.com/office/drawing/2014/chart" uri="{C3380CC4-5D6E-409C-BE32-E72D297353CC}">
                  <c16:uniqueId val="{00000003-9F85-4684-960F-D18BB3529B8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(n=56)</c:v>
                </c:pt>
                <c:pt idx="1">
                  <c:v>Person-Centered Care (n=6)</c:v>
                </c:pt>
                <c:pt idx="2">
                  <c:v>Patient Safety (n=2)</c:v>
                </c:pt>
                <c:pt idx="3">
                  <c:v>Healthy Living (n=26)</c:v>
                </c:pt>
                <c:pt idx="4">
                  <c:v>Effective Treatment (n=16)</c:v>
                </c:pt>
                <c:pt idx="5">
                  <c:v>Care Coordination (n=5)</c:v>
                </c:pt>
                <c:pt idx="6">
                  <c:v>Affordable Care (n=1)</c:v>
                </c:pt>
              </c:strCache>
            </c:strRef>
          </c:cat>
          <c:val>
            <c:numRef>
              <c:f>Sheet1!$B$2:$H$2</c:f>
              <c:numCache>
                <c:formatCode>General</c:formatCode>
                <c:ptCount val="7"/>
                <c:pt idx="0">
                  <c:v>4</c:v>
                </c:pt>
                <c:pt idx="1">
                  <c:v>0</c:v>
                </c:pt>
                <c:pt idx="2">
                  <c:v>0</c:v>
                </c:pt>
                <c:pt idx="3">
                  <c:v>0</c:v>
                </c:pt>
                <c:pt idx="4">
                  <c:v>4</c:v>
                </c:pt>
                <c:pt idx="6">
                  <c:v>0</c:v>
                </c:pt>
              </c:numCache>
            </c:numRef>
          </c:val>
          <c:extLst>
            <c:ext xmlns:c16="http://schemas.microsoft.com/office/drawing/2014/chart" uri="{C3380CC4-5D6E-409C-BE32-E72D297353CC}">
              <c16:uniqueId val="{00000004-9F85-4684-960F-D18BB3529B8E}"/>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85-4684-960F-D18BB3529B8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(n=56)</c:v>
                </c:pt>
                <c:pt idx="1">
                  <c:v>Person-Centered Care (n=6)</c:v>
                </c:pt>
                <c:pt idx="2">
                  <c:v>Patient Safety (n=2)</c:v>
                </c:pt>
                <c:pt idx="3">
                  <c:v>Healthy Living (n=26)</c:v>
                </c:pt>
                <c:pt idx="4">
                  <c:v>Effective Treatment (n=16)</c:v>
                </c:pt>
                <c:pt idx="5">
                  <c:v>Care Coordination (n=5)</c:v>
                </c:pt>
                <c:pt idx="6">
                  <c:v>Affordable Care (n=1)</c:v>
                </c:pt>
              </c:strCache>
            </c:strRef>
          </c:cat>
          <c:val>
            <c:numRef>
              <c:f>Sheet1!$B$3:$H$3</c:f>
              <c:numCache>
                <c:formatCode>General</c:formatCode>
                <c:ptCount val="7"/>
                <c:pt idx="0">
                  <c:v>52</c:v>
                </c:pt>
                <c:pt idx="1">
                  <c:v>6</c:v>
                </c:pt>
                <c:pt idx="2">
                  <c:v>2</c:v>
                </c:pt>
                <c:pt idx="3">
                  <c:v>26</c:v>
                </c:pt>
                <c:pt idx="4">
                  <c:v>12</c:v>
                </c:pt>
                <c:pt idx="5">
                  <c:v>5</c:v>
                </c:pt>
                <c:pt idx="6">
                  <c:v>1</c:v>
                </c:pt>
              </c:numCache>
            </c:numRef>
          </c:val>
          <c:extLst>
            <c:ext xmlns:c16="http://schemas.microsoft.com/office/drawing/2014/chart" uri="{C3380CC4-5D6E-409C-BE32-E72D297353CC}">
              <c16:uniqueId val="{00000006-9F85-4684-960F-D18BB3529B8E}"/>
            </c:ext>
          </c:extLst>
        </c:ser>
        <c:ser>
          <c:idx val="0"/>
          <c:order val="2"/>
          <c:tx>
            <c:strRef>
              <c:f>Sheet1!$A$4</c:f>
              <c:strCache>
                <c:ptCount val="1"/>
                <c:pt idx="0">
                  <c:v>Worsening</c:v>
                </c:pt>
              </c:strCache>
            </c:strRef>
          </c:tx>
          <c:spPr>
            <a:solidFill>
              <a:srgbClr val="F9152F"/>
            </a:solidFill>
          </c:spPr>
          <c:invertIfNegative val="0"/>
          <c:dLbls>
            <c:delete val="1"/>
          </c:dLbls>
          <c:cat>
            <c:strRef>
              <c:f>Sheet1!$B$1:$H$1</c:f>
              <c:strCache>
                <c:ptCount val="7"/>
                <c:pt idx="0">
                  <c:v>Total (n=56)</c:v>
                </c:pt>
                <c:pt idx="1">
                  <c:v>Person-Centered Care (n=6)</c:v>
                </c:pt>
                <c:pt idx="2">
                  <c:v>Patient Safety (n=2)</c:v>
                </c:pt>
                <c:pt idx="3">
                  <c:v>Healthy Living (n=26)</c:v>
                </c:pt>
                <c:pt idx="4">
                  <c:v>Effective Treatment (n=16)</c:v>
                </c:pt>
                <c:pt idx="5">
                  <c:v>Care Coordination (n=5)</c:v>
                </c:pt>
                <c:pt idx="6">
                  <c:v>Affordable Care (n=1)</c:v>
                </c:pt>
              </c:strCache>
            </c:strRef>
          </c:cat>
          <c:val>
            <c:numRef>
              <c:f>Sheet1!$B$4:$H$4</c:f>
              <c:numCache>
                <c:formatCode>General</c:formatCode>
                <c:ptCount val="7"/>
                <c:pt idx="0">
                  <c:v>0</c:v>
                </c:pt>
                <c:pt idx="1">
                  <c:v>0</c:v>
                </c:pt>
                <c:pt idx="2">
                  <c:v>0</c:v>
                </c:pt>
                <c:pt idx="3">
                  <c:v>0</c:v>
                </c:pt>
                <c:pt idx="4">
                  <c:v>0</c:v>
                </c:pt>
                <c:pt idx="6">
                  <c:v>0</c:v>
                </c:pt>
              </c:numCache>
            </c:numRef>
          </c:val>
          <c:extLst>
            <c:ext xmlns:c16="http://schemas.microsoft.com/office/drawing/2014/chart" uri="{C3380CC4-5D6E-409C-BE32-E72D297353CC}">
              <c16:uniqueId val="{00000007-9F85-4684-960F-D18BB3529B8E}"/>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95494313210849"/>
          <c:y val="0.10950949679677137"/>
          <c:w val="0.87576337288824824"/>
          <c:h val="0.79986241639149946"/>
        </c:manualLayout>
      </c:layout>
      <c:lineChart>
        <c:grouping val="standard"/>
        <c:varyColors val="0"/>
        <c:ser>
          <c:idx val="3"/>
          <c:order val="0"/>
          <c:tx>
            <c:strRef>
              <c:f>Sheet1!$A$2</c:f>
              <c:strCache>
                <c:ptCount val="1"/>
                <c:pt idx="0">
                  <c:v>Black</c:v>
                </c:pt>
              </c:strCache>
            </c:strRef>
          </c:tx>
          <c:spPr>
            <a:ln w="25400">
              <a:solidFill>
                <a:sysClr val="windowText" lastClr="000000"/>
              </a:solidFill>
            </a:ln>
          </c:spPr>
          <c:marker>
            <c:symbol val="circle"/>
            <c:size val="7"/>
            <c:spPr>
              <a:solidFill>
                <a:sysClr val="windowText" lastClr="000000"/>
              </a:solidFill>
              <a:ln>
                <a:noFill/>
              </a:ln>
            </c:spPr>
          </c:marker>
          <c:cat>
            <c:strRef>
              <c:f>Sheet1!$B$1:$I$1</c:f>
              <c:strCache>
                <c:ptCount val="8"/>
                <c:pt idx="0">
                  <c:v>2008</c:v>
                </c:pt>
                <c:pt idx="1">
                  <c:v>2009</c:v>
                </c:pt>
                <c:pt idx="2">
                  <c:v>2010</c:v>
                </c:pt>
                <c:pt idx="3">
                  <c:v>2011</c:v>
                </c:pt>
                <c:pt idx="4">
                  <c:v>2012</c:v>
                </c:pt>
                <c:pt idx="5">
                  <c:v>2013</c:v>
                </c:pt>
                <c:pt idx="6">
                  <c:v>2014</c:v>
                </c:pt>
                <c:pt idx="7">
                  <c:v>2015</c:v>
                </c:pt>
              </c:strCache>
            </c:strRef>
          </c:cat>
          <c:val>
            <c:numRef>
              <c:f>Sheet1!$B$2:$I$2</c:f>
              <c:numCache>
                <c:formatCode>0.0</c:formatCode>
                <c:ptCount val="8"/>
                <c:pt idx="0">
                  <c:v>74.8</c:v>
                </c:pt>
                <c:pt idx="1">
                  <c:v>69.3</c:v>
                </c:pt>
                <c:pt idx="2">
                  <c:v>64.8</c:v>
                </c:pt>
                <c:pt idx="3">
                  <c:v>60.7</c:v>
                </c:pt>
                <c:pt idx="4">
                  <c:v>57.4</c:v>
                </c:pt>
                <c:pt idx="5">
                  <c:v>54.4</c:v>
                </c:pt>
                <c:pt idx="6">
                  <c:v>53.9</c:v>
                </c:pt>
                <c:pt idx="7">
                  <c:v>53.1</c:v>
                </c:pt>
              </c:numCache>
            </c:numRef>
          </c:val>
          <c:smooth val="0"/>
          <c:extLst>
            <c:ext xmlns:c16="http://schemas.microsoft.com/office/drawing/2014/chart" uri="{C3380CC4-5D6E-409C-BE32-E72D297353CC}">
              <c16:uniqueId val="{00000000-A892-45CA-B282-AFB07CC76F01}"/>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Sheet1!$B$1:$I$1</c:f>
              <c:strCache>
                <c:ptCount val="8"/>
                <c:pt idx="0">
                  <c:v>2008</c:v>
                </c:pt>
                <c:pt idx="1">
                  <c:v>2009</c:v>
                </c:pt>
                <c:pt idx="2">
                  <c:v>2010</c:v>
                </c:pt>
                <c:pt idx="3">
                  <c:v>2011</c:v>
                </c:pt>
                <c:pt idx="4">
                  <c:v>2012</c:v>
                </c:pt>
                <c:pt idx="5">
                  <c:v>2013</c:v>
                </c:pt>
                <c:pt idx="6">
                  <c:v>2014</c:v>
                </c:pt>
                <c:pt idx="7">
                  <c:v>2015</c:v>
                </c:pt>
              </c:strCache>
            </c:strRef>
          </c:cat>
          <c:val>
            <c:numRef>
              <c:f>Sheet1!$B$3:$I$3</c:f>
              <c:numCache>
                <c:formatCode>0.0</c:formatCode>
                <c:ptCount val="8"/>
                <c:pt idx="0">
                  <c:v>7.6</c:v>
                </c:pt>
                <c:pt idx="1">
                  <c:v>7.1</c:v>
                </c:pt>
                <c:pt idx="2">
                  <c:v>6.8</c:v>
                </c:pt>
                <c:pt idx="3">
                  <c:v>6.5</c:v>
                </c:pt>
                <c:pt idx="4">
                  <c:v>6.5</c:v>
                </c:pt>
                <c:pt idx="5">
                  <c:v>6.2</c:v>
                </c:pt>
                <c:pt idx="6">
                  <c:v>6.2</c:v>
                </c:pt>
                <c:pt idx="7">
                  <c:v>6.1</c:v>
                </c:pt>
              </c:numCache>
            </c:numRef>
          </c:val>
          <c:smooth val="0"/>
          <c:extLst>
            <c:ext xmlns:c16="http://schemas.microsoft.com/office/drawing/2014/chart" uri="{C3380CC4-5D6E-409C-BE32-E72D297353CC}">
              <c16:uniqueId val="{00000001-A892-45CA-B282-AFB07CC76F01}"/>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Rate per 100,000 Population</a:t>
                </a:r>
              </a:p>
            </c:rich>
          </c:tx>
          <c:layout>
            <c:manualLayout>
              <c:xMode val="edge"/>
              <c:yMode val="edge"/>
              <c:x val="6.9444444444444441E-3"/>
              <c:y val="0.20983440577992268"/>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9.1513913583382733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23024205307669"/>
          <c:y val="9.396647110287687E-2"/>
          <c:w val="0.86986774569845449"/>
          <c:h val="0.76202280045152826"/>
        </c:manualLayout>
      </c:layout>
      <c:lineChart>
        <c:grouping val="standard"/>
        <c:varyColors val="0"/>
        <c:ser>
          <c:idx val="3"/>
          <c:order val="0"/>
          <c:tx>
            <c:strRef>
              <c:f>Sheet1!$B$65</c:f>
              <c:strCache>
                <c:ptCount val="1"/>
                <c:pt idx="0">
                  <c:v>Black</c:v>
                </c:pt>
              </c:strCache>
            </c:strRef>
          </c:tx>
          <c:spPr>
            <a:ln w="25400">
              <a:solidFill>
                <a:sysClr val="windowText" lastClr="000000"/>
              </a:solidFill>
            </a:ln>
          </c:spPr>
          <c:marker>
            <c:symbol val="circle"/>
            <c:size val="7"/>
            <c:spPr>
              <a:solidFill>
                <a:sysClr val="windowText" lastClr="000000"/>
              </a:solidFill>
              <a:ln>
                <a:noFill/>
              </a:ln>
            </c:spPr>
          </c:marker>
          <c:cat>
            <c:numRef>
              <c:f>Sheet1!$A$66:$A$82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Sheet1!$B$66:$B$82</c:f>
              <c:numCache>
                <c:formatCode>0.0</c:formatCode>
                <c:ptCount val="17"/>
                <c:pt idx="0">
                  <c:v>23.3</c:v>
                </c:pt>
                <c:pt idx="1">
                  <c:v>22.8</c:v>
                </c:pt>
                <c:pt idx="2">
                  <c:v>22.5</c:v>
                </c:pt>
                <c:pt idx="3">
                  <c:v>21.3</c:v>
                </c:pt>
                <c:pt idx="4">
                  <c:v>20.2</c:v>
                </c:pt>
                <c:pt idx="5">
                  <c:v>19.2</c:v>
                </c:pt>
                <c:pt idx="6">
                  <c:v>18.3</c:v>
                </c:pt>
                <c:pt idx="7">
                  <c:v>17</c:v>
                </c:pt>
                <c:pt idx="8">
                  <c:v>14.9</c:v>
                </c:pt>
                <c:pt idx="9">
                  <c:v>13.7</c:v>
                </c:pt>
                <c:pt idx="10">
                  <c:v>11.6</c:v>
                </c:pt>
                <c:pt idx="11">
                  <c:v>10.3</c:v>
                </c:pt>
                <c:pt idx="12">
                  <c:v>9.5</c:v>
                </c:pt>
                <c:pt idx="13">
                  <c:v>8.9</c:v>
                </c:pt>
                <c:pt idx="14">
                  <c:v>8.3000000000000007</c:v>
                </c:pt>
                <c:pt idx="15">
                  <c:v>7.9</c:v>
                </c:pt>
                <c:pt idx="16">
                  <c:v>7.2</c:v>
                </c:pt>
              </c:numCache>
            </c:numRef>
          </c:val>
          <c:smooth val="0"/>
          <c:extLst>
            <c:ext xmlns:c16="http://schemas.microsoft.com/office/drawing/2014/chart" uri="{C3380CC4-5D6E-409C-BE32-E72D297353CC}">
              <c16:uniqueId val="{00000000-324B-487D-B1AC-6A516FDC56C7}"/>
            </c:ext>
          </c:extLst>
        </c:ser>
        <c:ser>
          <c:idx val="0"/>
          <c:order val="1"/>
          <c:tx>
            <c:strRef>
              <c:f>Sheet1!$C$65</c:f>
              <c:strCache>
                <c:ptCount val="1"/>
                <c:pt idx="0">
                  <c:v>White</c:v>
                </c:pt>
              </c:strCache>
            </c:strRef>
          </c:tx>
          <c:spPr>
            <a:ln>
              <a:solidFill>
                <a:srgbClr val="0072C6"/>
              </a:solidFill>
            </a:ln>
          </c:spPr>
          <c:marker>
            <c:symbol val="square"/>
            <c:size val="7"/>
            <c:spPr>
              <a:solidFill>
                <a:srgbClr val="0072C6"/>
              </a:solidFill>
              <a:ln>
                <a:noFill/>
              </a:ln>
            </c:spPr>
          </c:marker>
          <c:cat>
            <c:numRef>
              <c:f>Sheet1!$A$66:$A$82</c:f>
              <c:numCache>
                <c:formatCode>General</c:formatCode>
                <c:ptCount val="17"/>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numCache>
            </c:numRef>
          </c:cat>
          <c:val>
            <c:numRef>
              <c:f>Sheet1!$C$66:$C$82</c:f>
              <c:numCache>
                <c:formatCode>0.0</c:formatCode>
                <c:ptCount val="17"/>
                <c:pt idx="0">
                  <c:v>2.8</c:v>
                </c:pt>
                <c:pt idx="1">
                  <c:v>2.6</c:v>
                </c:pt>
                <c:pt idx="2">
                  <c:v>2.6</c:v>
                </c:pt>
                <c:pt idx="3">
                  <c:v>2.5</c:v>
                </c:pt>
                <c:pt idx="4">
                  <c:v>2.2999999999999998</c:v>
                </c:pt>
                <c:pt idx="5">
                  <c:v>2.2000000000000002</c:v>
                </c:pt>
                <c:pt idx="6">
                  <c:v>2.1</c:v>
                </c:pt>
                <c:pt idx="7">
                  <c:v>1.9</c:v>
                </c:pt>
                <c:pt idx="8">
                  <c:v>1.7</c:v>
                </c:pt>
                <c:pt idx="9">
                  <c:v>1.5</c:v>
                </c:pt>
                <c:pt idx="10">
                  <c:v>1.4</c:v>
                </c:pt>
                <c:pt idx="11">
                  <c:v>1.3</c:v>
                </c:pt>
                <c:pt idx="12">
                  <c:v>1.2</c:v>
                </c:pt>
                <c:pt idx="13">
                  <c:v>1.2</c:v>
                </c:pt>
                <c:pt idx="14">
                  <c:v>1.1000000000000001</c:v>
                </c:pt>
                <c:pt idx="15">
                  <c:v>1.1000000000000001</c:v>
                </c:pt>
                <c:pt idx="16">
                  <c:v>1</c:v>
                </c:pt>
              </c:numCache>
            </c:numRef>
          </c:val>
          <c:smooth val="0"/>
          <c:extLst>
            <c:ext xmlns:c16="http://schemas.microsoft.com/office/drawing/2014/chart" uri="{C3380CC4-5D6E-409C-BE32-E72D297353CC}">
              <c16:uniqueId val="{00000001-324B-487D-B1AC-6A516FDC56C7}"/>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2580000"/>
          <a:lstStyle/>
          <a:p>
            <a:pPr>
              <a:defRPr/>
            </a:pPr>
            <a:endParaRPr lang="en-US"/>
          </a:p>
        </c:txPr>
        <c:crossAx val="158010752"/>
        <c:crosses val="autoZero"/>
        <c:auto val="1"/>
        <c:lblAlgn val="ctr"/>
        <c:lblOffset val="100"/>
        <c:noMultiLvlLbl val="0"/>
      </c:catAx>
      <c:valAx>
        <c:axId val="15801075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5.1638552802850861E-3"/>
              <c:y val="0.17192672587027333"/>
            </c:manualLayout>
          </c:layout>
          <c:overlay val="0"/>
        </c:title>
        <c:numFmt formatCode="0" sourceLinked="0"/>
        <c:majorTickMark val="out"/>
        <c:minorTickMark val="none"/>
        <c:tickLblPos val="nextTo"/>
        <c:crossAx val="123682176"/>
        <c:crosses val="autoZero"/>
        <c:crossBetween val="between"/>
        <c:majorUnit val="5"/>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63153644256"/>
          <c:y val="0.11030621172353455"/>
          <c:w val="0.8780521905915607"/>
          <c:h val="0.78032079323417902"/>
        </c:manualLayout>
      </c:layout>
      <c:lineChart>
        <c:grouping val="standard"/>
        <c:varyColors val="0"/>
        <c:ser>
          <c:idx val="3"/>
          <c:order val="0"/>
          <c:tx>
            <c:strRef>
              <c:f>Sheet1!$B$16</c:f>
              <c:strCache>
                <c:ptCount val="1"/>
                <c:pt idx="0">
                  <c:v>Black</c:v>
                </c:pt>
              </c:strCache>
            </c:strRef>
          </c:tx>
          <c:spPr>
            <a:ln w="25400">
              <a:solidFill>
                <a:sysClr val="windowText" lastClr="000000"/>
              </a:solidFill>
            </a:ln>
          </c:spPr>
          <c:marker>
            <c:symbol val="circle"/>
            <c:size val="7"/>
            <c:spPr>
              <a:solidFill>
                <a:sysClr val="windowText" lastClr="000000"/>
              </a:solidFill>
              <a:ln>
                <a:noFill/>
              </a:ln>
            </c:spPr>
          </c:marker>
          <c:cat>
            <c:numRef>
              <c:f>Sheet1!$A$17:$A$27</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Sheet1!$B$17:$B$27</c:f>
              <c:numCache>
                <c:formatCode>0.0</c:formatCode>
                <c:ptCount val="11"/>
                <c:pt idx="0">
                  <c:v>27.7</c:v>
                </c:pt>
                <c:pt idx="1">
                  <c:v>32.6</c:v>
                </c:pt>
                <c:pt idx="2">
                  <c:v>44.5</c:v>
                </c:pt>
                <c:pt idx="3">
                  <c:v>37.799999999999997</c:v>
                </c:pt>
                <c:pt idx="4">
                  <c:v>46.8</c:v>
                </c:pt>
                <c:pt idx="5">
                  <c:v>53</c:v>
                </c:pt>
                <c:pt idx="6">
                  <c:v>58.2</c:v>
                </c:pt>
                <c:pt idx="7">
                  <c:v>58.5</c:v>
                </c:pt>
                <c:pt idx="8">
                  <c:v>51.4</c:v>
                </c:pt>
              </c:numCache>
            </c:numRef>
          </c:val>
          <c:smooth val="0"/>
          <c:extLst>
            <c:ext xmlns:c16="http://schemas.microsoft.com/office/drawing/2014/chart" uri="{C3380CC4-5D6E-409C-BE32-E72D297353CC}">
              <c16:uniqueId val="{00000000-026B-4870-B257-259CEB2D0E79}"/>
            </c:ext>
          </c:extLst>
        </c:ser>
        <c:ser>
          <c:idx val="0"/>
          <c:order val="1"/>
          <c:tx>
            <c:strRef>
              <c:f>Sheet1!$C$16</c:f>
              <c:strCache>
                <c:ptCount val="1"/>
                <c:pt idx="0">
                  <c:v>White</c:v>
                </c:pt>
              </c:strCache>
            </c:strRef>
          </c:tx>
          <c:spPr>
            <a:ln>
              <a:solidFill>
                <a:srgbClr val="0072C6"/>
              </a:solidFill>
            </a:ln>
          </c:spPr>
          <c:marker>
            <c:symbol val="square"/>
            <c:size val="7"/>
            <c:spPr>
              <a:solidFill>
                <a:srgbClr val="0072C6"/>
              </a:solidFill>
              <a:ln>
                <a:noFill/>
              </a:ln>
            </c:spPr>
          </c:marker>
          <c:cat>
            <c:numRef>
              <c:f>Sheet1!$A$17:$A$27</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Sheet1!$C$17:$C$27</c:f>
              <c:numCache>
                <c:formatCode>0.0</c:formatCode>
                <c:ptCount val="11"/>
                <c:pt idx="0">
                  <c:v>38.700000000000003</c:v>
                </c:pt>
                <c:pt idx="1">
                  <c:v>43.6</c:v>
                </c:pt>
                <c:pt idx="2">
                  <c:v>51.8</c:v>
                </c:pt>
                <c:pt idx="3">
                  <c:v>51</c:v>
                </c:pt>
                <c:pt idx="4">
                  <c:v>55.7</c:v>
                </c:pt>
                <c:pt idx="5">
                  <c:v>63.8</c:v>
                </c:pt>
                <c:pt idx="6">
                  <c:v>57.3</c:v>
                </c:pt>
                <c:pt idx="7">
                  <c:v>62.5</c:v>
                </c:pt>
                <c:pt idx="8">
                  <c:v>55.9</c:v>
                </c:pt>
                <c:pt idx="9">
                  <c:v>60.5</c:v>
                </c:pt>
                <c:pt idx="10">
                  <c:v>57.1</c:v>
                </c:pt>
              </c:numCache>
            </c:numRef>
          </c:val>
          <c:smooth val="0"/>
          <c:extLst>
            <c:ext xmlns:c16="http://schemas.microsoft.com/office/drawing/2014/chart" uri="{C3380CC4-5D6E-409C-BE32-E72D297353CC}">
              <c16:uniqueId val="{00000001-026B-4870-B257-259CEB2D0E79}"/>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4.9857830271216102E-3"/>
              <c:y val="0.41047728406087286"/>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9281131525226"/>
          <c:y val="9.9824196503738902E-2"/>
          <c:w val="0.87342264508603096"/>
          <c:h val="0.76293723897720345"/>
        </c:manualLayout>
      </c:layout>
      <c:lineChart>
        <c:grouping val="standard"/>
        <c:varyColors val="0"/>
        <c:ser>
          <c:idx val="3"/>
          <c:order val="0"/>
          <c:tx>
            <c:strRef>
              <c:f>Sheet1!$B$37</c:f>
              <c:strCache>
                <c:ptCount val="1"/>
                <c:pt idx="0">
                  <c:v>Black</c:v>
                </c:pt>
              </c:strCache>
            </c:strRef>
          </c:tx>
          <c:spPr>
            <a:ln w="25400">
              <a:solidFill>
                <a:sysClr val="windowText" lastClr="000000"/>
              </a:solidFill>
            </a:ln>
          </c:spPr>
          <c:marker>
            <c:symbol val="circle"/>
            <c:size val="7"/>
            <c:spPr>
              <a:solidFill>
                <a:sysClr val="windowText" lastClr="000000"/>
              </a:solidFill>
              <a:ln>
                <a:noFill/>
              </a:ln>
            </c:spPr>
          </c:marker>
          <c:cat>
            <c:numRef>
              <c:f>Sheet1!$A$38:$A$53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Sheet1!$B$38:$B$53</c:f>
              <c:numCache>
                <c:formatCode>0.0</c:formatCode>
                <c:ptCount val="16"/>
                <c:pt idx="0">
                  <c:v>525.70000000000005</c:v>
                </c:pt>
                <c:pt idx="1">
                  <c:v>519.70000000000005</c:v>
                </c:pt>
                <c:pt idx="2">
                  <c:v>511.3</c:v>
                </c:pt>
                <c:pt idx="3">
                  <c:v>496.1</c:v>
                </c:pt>
                <c:pt idx="4">
                  <c:v>496.5</c:v>
                </c:pt>
                <c:pt idx="5">
                  <c:v>501.7</c:v>
                </c:pt>
                <c:pt idx="6">
                  <c:v>477.8</c:v>
                </c:pt>
                <c:pt idx="7">
                  <c:v>473.2</c:v>
                </c:pt>
                <c:pt idx="8">
                  <c:v>470.8</c:v>
                </c:pt>
                <c:pt idx="9">
                  <c:v>455.7</c:v>
                </c:pt>
                <c:pt idx="10">
                  <c:v>435.6</c:v>
                </c:pt>
                <c:pt idx="11">
                  <c:v>411</c:v>
                </c:pt>
                <c:pt idx="12">
                  <c:v>400.4</c:v>
                </c:pt>
                <c:pt idx="13">
                  <c:v>391.6</c:v>
                </c:pt>
                <c:pt idx="14">
                  <c:v>393.5</c:v>
                </c:pt>
                <c:pt idx="15">
                  <c:v>391.3</c:v>
                </c:pt>
              </c:numCache>
            </c:numRef>
          </c:val>
          <c:smooth val="0"/>
          <c:extLst>
            <c:ext xmlns:c16="http://schemas.microsoft.com/office/drawing/2014/chart" uri="{C3380CC4-5D6E-409C-BE32-E72D297353CC}">
              <c16:uniqueId val="{00000000-D5E9-4297-A23E-2F5807447C23}"/>
            </c:ext>
          </c:extLst>
        </c:ser>
        <c:ser>
          <c:idx val="0"/>
          <c:order val="1"/>
          <c:tx>
            <c:strRef>
              <c:f>Sheet1!$C$37</c:f>
              <c:strCache>
                <c:ptCount val="1"/>
                <c:pt idx="0">
                  <c:v>White</c:v>
                </c:pt>
              </c:strCache>
            </c:strRef>
          </c:tx>
          <c:spPr>
            <a:ln>
              <a:solidFill>
                <a:srgbClr val="0072C6"/>
              </a:solidFill>
            </a:ln>
          </c:spPr>
          <c:marker>
            <c:symbol val="square"/>
            <c:size val="7"/>
            <c:spPr>
              <a:solidFill>
                <a:srgbClr val="0072C6"/>
              </a:solidFill>
              <a:ln>
                <a:noFill/>
              </a:ln>
            </c:spPr>
          </c:marker>
          <c:cat>
            <c:numRef>
              <c:f>Sheet1!$A$38:$A$53</c:f>
              <c:numCache>
                <c:formatCode>General</c:formatCod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numCache>
            </c:numRef>
          </c:cat>
          <c:val>
            <c:numRef>
              <c:f>Sheet1!$C$38:$C$53</c:f>
              <c:numCache>
                <c:formatCode>0.0</c:formatCode>
                <c:ptCount val="16"/>
                <c:pt idx="0">
                  <c:v>133.30000000000001</c:v>
                </c:pt>
                <c:pt idx="1">
                  <c:v>131.9</c:v>
                </c:pt>
                <c:pt idx="2">
                  <c:v>132.30000000000001</c:v>
                </c:pt>
                <c:pt idx="3">
                  <c:v>134.30000000000001</c:v>
                </c:pt>
                <c:pt idx="4">
                  <c:v>135</c:v>
                </c:pt>
                <c:pt idx="5">
                  <c:v>139.6</c:v>
                </c:pt>
                <c:pt idx="6">
                  <c:v>136.19999999999999</c:v>
                </c:pt>
                <c:pt idx="7">
                  <c:v>133.9</c:v>
                </c:pt>
                <c:pt idx="8">
                  <c:v>135</c:v>
                </c:pt>
                <c:pt idx="9">
                  <c:v>134.30000000000001</c:v>
                </c:pt>
                <c:pt idx="10">
                  <c:v>129.19999999999999</c:v>
                </c:pt>
                <c:pt idx="11">
                  <c:v>129.69999999999999</c:v>
                </c:pt>
                <c:pt idx="12">
                  <c:v>132.5</c:v>
                </c:pt>
                <c:pt idx="13">
                  <c:v>133.6</c:v>
                </c:pt>
                <c:pt idx="14">
                  <c:v>139.80000000000001</c:v>
                </c:pt>
                <c:pt idx="15">
                  <c:v>144.9</c:v>
                </c:pt>
              </c:numCache>
            </c:numRef>
          </c:val>
          <c:smooth val="0"/>
          <c:extLst>
            <c:ext xmlns:c16="http://schemas.microsoft.com/office/drawing/2014/chart" uri="{C3380CC4-5D6E-409C-BE32-E72D297353CC}">
              <c16:uniqueId val="{00000001-D5E9-4297-A23E-2F5807447C23}"/>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1920000"/>
          <a:lstStyle/>
          <a:p>
            <a:pPr>
              <a:defRPr/>
            </a:pPr>
            <a:endParaRPr lang="en-US"/>
          </a:p>
        </c:txPr>
        <c:crossAx val="158010752"/>
        <c:crosses val="autoZero"/>
        <c:auto val="1"/>
        <c:lblAlgn val="ctr"/>
        <c:lblOffset val="100"/>
        <c:noMultiLvlLbl val="0"/>
      </c:catAx>
      <c:valAx>
        <c:axId val="158010752"/>
        <c:scaling>
          <c:orientation val="minMax"/>
          <c:max val="600"/>
          <c:min val="0"/>
        </c:scaling>
        <c:delete val="0"/>
        <c:axPos val="l"/>
        <c:majorGridlines/>
        <c:title>
          <c:tx>
            <c:rich>
              <a:bodyPr rot="-5400000" vert="horz"/>
              <a:lstStyle/>
              <a:p>
                <a:pPr>
                  <a:defRPr/>
                </a:pPr>
                <a:r>
                  <a:rPr lang="en-US"/>
                  <a:t>Rate per Million Population</a:t>
                </a:r>
              </a:p>
            </c:rich>
          </c:tx>
          <c:layout>
            <c:manualLayout>
              <c:xMode val="edge"/>
              <c:yMode val="edge"/>
              <c:x val="4.9857830271216102E-3"/>
              <c:y val="0.18906186374037967"/>
            </c:manualLayout>
          </c:layout>
          <c:overlay val="0"/>
        </c:title>
        <c:numFmt formatCode="0" sourceLinked="0"/>
        <c:majorTickMark val="out"/>
        <c:minorTickMark val="none"/>
        <c:tickLblPos val="nextTo"/>
        <c:crossAx val="123682176"/>
        <c:crosses val="autoZero"/>
        <c:crossBetween val="between"/>
        <c:majorUnit val="10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1315162527760951"/>
          <c:h val="0.71431102362204724"/>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(n=172)</c:v>
                </c:pt>
                <c:pt idx="1">
                  <c:v>Person-Centered Care (n=29)</c:v>
                </c:pt>
                <c:pt idx="2">
                  <c:v>Patient Safety (n=28)</c:v>
                </c:pt>
                <c:pt idx="3">
                  <c:v>Healthy Living (n=52)</c:v>
                </c:pt>
                <c:pt idx="4">
                  <c:v>Effective Treatment (n=36)</c:v>
                </c:pt>
                <c:pt idx="5">
                  <c:v>Care Coordination (n=24)</c:v>
                </c:pt>
                <c:pt idx="6">
                  <c:v>Affordable Care (n=3)</c:v>
                </c:pt>
              </c:strCache>
            </c:strRef>
          </c:cat>
          <c:val>
            <c:numRef>
              <c:f>Sheet1!$B$2:$H$2</c:f>
              <c:numCache>
                <c:formatCode>General</c:formatCode>
                <c:ptCount val="7"/>
                <c:pt idx="0">
                  <c:v>48</c:v>
                </c:pt>
                <c:pt idx="1">
                  <c:v>1</c:v>
                </c:pt>
                <c:pt idx="2">
                  <c:v>8</c:v>
                </c:pt>
                <c:pt idx="3">
                  <c:v>13</c:v>
                </c:pt>
                <c:pt idx="4">
                  <c:v>9</c:v>
                </c:pt>
                <c:pt idx="5">
                  <c:v>16</c:v>
                </c:pt>
                <c:pt idx="6">
                  <c:v>1</c:v>
                </c:pt>
              </c:numCache>
            </c:numRef>
          </c:val>
          <c:extLst>
            <c:ext xmlns:c16="http://schemas.microsoft.com/office/drawing/2014/chart" uri="{C3380CC4-5D6E-409C-BE32-E72D297353CC}">
              <c16:uniqueId val="{00000000-8C85-43D1-97A6-387C70C9338B}"/>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85-43D1-97A6-387C70C9338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(n=172)</c:v>
                </c:pt>
                <c:pt idx="1">
                  <c:v>Person-Centered Care (n=29)</c:v>
                </c:pt>
                <c:pt idx="2">
                  <c:v>Patient Safety (n=28)</c:v>
                </c:pt>
                <c:pt idx="3">
                  <c:v>Healthy Living (n=52)</c:v>
                </c:pt>
                <c:pt idx="4">
                  <c:v>Effective Treatment (n=36)</c:v>
                </c:pt>
                <c:pt idx="5">
                  <c:v>Care Coordination (n=24)</c:v>
                </c:pt>
                <c:pt idx="6">
                  <c:v>Affordable Care (n=3)</c:v>
                </c:pt>
              </c:strCache>
            </c:strRef>
          </c:cat>
          <c:val>
            <c:numRef>
              <c:f>Sheet1!$B$3:$H$3</c:f>
              <c:numCache>
                <c:formatCode>General</c:formatCode>
                <c:ptCount val="7"/>
                <c:pt idx="0">
                  <c:v>77</c:v>
                </c:pt>
                <c:pt idx="1">
                  <c:v>10</c:v>
                </c:pt>
                <c:pt idx="2">
                  <c:v>11</c:v>
                </c:pt>
                <c:pt idx="3">
                  <c:v>30</c:v>
                </c:pt>
                <c:pt idx="4">
                  <c:v>20</c:v>
                </c:pt>
                <c:pt idx="5">
                  <c:v>4</c:v>
                </c:pt>
                <c:pt idx="6">
                  <c:v>2</c:v>
                </c:pt>
              </c:numCache>
            </c:numRef>
          </c:val>
          <c:extLst>
            <c:ext xmlns:c16="http://schemas.microsoft.com/office/drawing/2014/chart" uri="{C3380CC4-5D6E-409C-BE32-E72D297353CC}">
              <c16:uniqueId val="{00000002-8C85-43D1-97A6-387C70C9338B}"/>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(n=172)</c:v>
                </c:pt>
                <c:pt idx="1">
                  <c:v>Person-Centered Care (n=29)</c:v>
                </c:pt>
                <c:pt idx="2">
                  <c:v>Patient Safety (n=28)</c:v>
                </c:pt>
                <c:pt idx="3">
                  <c:v>Healthy Living (n=52)</c:v>
                </c:pt>
                <c:pt idx="4">
                  <c:v>Effective Treatment (n=36)</c:v>
                </c:pt>
                <c:pt idx="5">
                  <c:v>Care Coordination (n=24)</c:v>
                </c:pt>
                <c:pt idx="6">
                  <c:v>Affordable Care (n=3)</c:v>
                </c:pt>
              </c:strCache>
            </c:strRef>
          </c:cat>
          <c:val>
            <c:numRef>
              <c:f>Sheet1!$B$4:$H$4</c:f>
              <c:numCache>
                <c:formatCode>General</c:formatCode>
                <c:ptCount val="7"/>
                <c:pt idx="0">
                  <c:v>47</c:v>
                </c:pt>
                <c:pt idx="1">
                  <c:v>18</c:v>
                </c:pt>
                <c:pt idx="2">
                  <c:v>9</c:v>
                </c:pt>
                <c:pt idx="3">
                  <c:v>9</c:v>
                </c:pt>
                <c:pt idx="4">
                  <c:v>7</c:v>
                </c:pt>
                <c:pt idx="5">
                  <c:v>4</c:v>
                </c:pt>
              </c:numCache>
            </c:numRef>
          </c:val>
          <c:extLst>
            <c:ext xmlns:c16="http://schemas.microsoft.com/office/drawing/2014/chart" uri="{C3380CC4-5D6E-409C-BE32-E72D297353CC}">
              <c16:uniqueId val="{00000003-8C85-43D1-97A6-387C70C9338B}"/>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9235442791874"/>
          <c:y val="6.4691601049868763E-2"/>
          <c:w val="0.49046186934966468"/>
          <c:h val="0.89181150880188576"/>
        </c:manualLayout>
      </c:layout>
      <c:pieChart>
        <c:varyColors val="1"/>
        <c:ser>
          <c:idx val="0"/>
          <c:order val="0"/>
          <c:tx>
            <c:strRef>
              <c:f>Sheet1!$B$1</c:f>
              <c:strCache>
                <c:ptCount val="1"/>
                <c:pt idx="0">
                  <c:v>Column1</c:v>
                </c:pt>
              </c:strCache>
            </c:strRef>
          </c:tx>
          <c:explosion val="1"/>
          <c:dPt>
            <c:idx val="0"/>
            <c:bubble3D val="0"/>
            <c:spPr>
              <a:solidFill>
                <a:srgbClr val="0072C6"/>
              </a:solidFill>
            </c:spPr>
            <c:extLst>
              <c:ext xmlns:c16="http://schemas.microsoft.com/office/drawing/2014/chart" uri="{C3380CC4-5D6E-409C-BE32-E72D297353CC}">
                <c16:uniqueId val="{00000001-C8F3-4A3E-8890-76CE946CD583}"/>
              </c:ext>
            </c:extLst>
          </c:dPt>
          <c:dPt>
            <c:idx val="1"/>
            <c:bubble3D val="0"/>
            <c:spPr>
              <a:solidFill>
                <a:sysClr val="window" lastClr="FFFFFF"/>
              </a:solidFill>
              <a:ln>
                <a:solidFill>
                  <a:sysClr val="windowText" lastClr="000000"/>
                </a:solidFill>
              </a:ln>
            </c:spPr>
            <c:extLst>
              <c:ext xmlns:c16="http://schemas.microsoft.com/office/drawing/2014/chart" uri="{C3380CC4-5D6E-409C-BE32-E72D297353CC}">
                <c16:uniqueId val="{00000003-C8F3-4A3E-8890-76CE946CD583}"/>
              </c:ext>
            </c:extLst>
          </c:dPt>
          <c:dPt>
            <c:idx val="2"/>
            <c:bubble3D val="0"/>
            <c:spPr>
              <a:solidFill>
                <a:srgbClr val="AABA0A"/>
              </a:solidFill>
            </c:spPr>
            <c:extLst>
              <c:ext xmlns:c16="http://schemas.microsoft.com/office/drawing/2014/chart" uri="{C3380CC4-5D6E-409C-BE32-E72D297353CC}">
                <c16:uniqueId val="{00000005-C8F3-4A3E-8890-76CE946CD583}"/>
              </c:ext>
            </c:extLst>
          </c:dPt>
          <c:dPt>
            <c:idx val="3"/>
            <c:bubble3D val="0"/>
            <c:spPr>
              <a:solidFill>
                <a:schemeClr val="tx1"/>
              </a:solidFill>
            </c:spPr>
            <c:extLst>
              <c:ext xmlns:c16="http://schemas.microsoft.com/office/drawing/2014/chart" uri="{C3380CC4-5D6E-409C-BE32-E72D297353CC}">
                <c16:uniqueId val="{00000007-C8F3-4A3E-8890-76CE946CD583}"/>
              </c:ext>
            </c:extLst>
          </c:dPt>
          <c:dPt>
            <c:idx val="4"/>
            <c:bubble3D val="0"/>
            <c:spPr>
              <a:pattFill prst="ltUpDiag">
                <a:fgClr>
                  <a:schemeClr val="bg1">
                    <a:lumMod val="65000"/>
                  </a:schemeClr>
                </a:fgClr>
                <a:bgClr>
                  <a:schemeClr val="bg1"/>
                </a:bgClr>
              </a:pattFill>
            </c:spPr>
            <c:extLst>
              <c:ext xmlns:c16="http://schemas.microsoft.com/office/drawing/2014/chart" uri="{C3380CC4-5D6E-409C-BE32-E72D297353CC}">
                <c16:uniqueId val="{00000009-C8F3-4A3E-8890-76CE946CD583}"/>
              </c:ext>
            </c:extLst>
          </c:dPt>
          <c:dPt>
            <c:idx val="5"/>
            <c:bubble3D val="0"/>
            <c:spPr>
              <a:solidFill>
                <a:schemeClr val="tx2">
                  <a:lumMod val="20000"/>
                  <a:lumOff val="80000"/>
                </a:schemeClr>
              </a:solidFill>
            </c:spPr>
            <c:extLst>
              <c:ext xmlns:c16="http://schemas.microsoft.com/office/drawing/2014/chart" uri="{C3380CC4-5D6E-409C-BE32-E72D297353CC}">
                <c16:uniqueId val="{0000000B-C8F3-4A3E-8890-76CE946CD583}"/>
              </c:ext>
            </c:extLst>
          </c:dPt>
          <c:dPt>
            <c:idx val="6"/>
            <c:bubble3D val="0"/>
            <c:spPr>
              <a:solidFill>
                <a:schemeClr val="accent3">
                  <a:lumMod val="20000"/>
                  <a:lumOff val="80000"/>
                </a:schemeClr>
              </a:solidFill>
            </c:spPr>
            <c:extLst>
              <c:ext xmlns:c16="http://schemas.microsoft.com/office/drawing/2014/chart" uri="{C3380CC4-5D6E-409C-BE32-E72D297353CC}">
                <c16:uniqueId val="{0000000D-C8F3-4A3E-8890-76CE946CD583}"/>
              </c:ext>
            </c:extLst>
          </c:dPt>
          <c:dPt>
            <c:idx val="7"/>
            <c:bubble3D val="0"/>
            <c:spPr>
              <a:solidFill>
                <a:schemeClr val="bg1"/>
              </a:solidFill>
              <a:ln>
                <a:solidFill>
                  <a:schemeClr val="tx1"/>
                </a:solidFill>
              </a:ln>
            </c:spPr>
            <c:extLst>
              <c:ext xmlns:c16="http://schemas.microsoft.com/office/drawing/2014/chart" uri="{C3380CC4-5D6E-409C-BE32-E72D297353CC}">
                <c16:uniqueId val="{0000000F-C8F3-4A3E-8890-76CE946CD583}"/>
              </c:ext>
            </c:extLst>
          </c:dPt>
          <c:dLbls>
            <c:dLbl>
              <c:idx val="0"/>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C8F3-4A3E-8890-76CE946CD583}"/>
                </c:ext>
              </c:extLst>
            </c:dLbl>
            <c:dLbl>
              <c:idx val="3"/>
              <c:numFmt formatCode="0%" sourceLinked="0"/>
              <c:spPr>
                <a:noFill/>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C8F3-4A3E-8890-76CE946CD583}"/>
                </c:ext>
              </c:extLst>
            </c:dLbl>
            <c:numFmt formatCode="0%" sourceLinked="0"/>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Hospital Care</c:v>
                </c:pt>
                <c:pt idx="1">
                  <c:v>Physician and Clinical Services</c:v>
                </c:pt>
                <c:pt idx="2">
                  <c:v>Prescription Drugs</c:v>
                </c:pt>
                <c:pt idx="3">
                  <c:v>Nursing Care</c:v>
                </c:pt>
                <c:pt idx="4">
                  <c:v>Other Healthcare</c:v>
                </c:pt>
                <c:pt idx="5">
                  <c:v>Dental Services</c:v>
                </c:pt>
                <c:pt idx="6">
                  <c:v>Home Health Care</c:v>
                </c:pt>
              </c:strCache>
            </c:strRef>
          </c:cat>
          <c:val>
            <c:numRef>
              <c:f>Sheet1!$B$2:$B$8</c:f>
              <c:numCache>
                <c:formatCode>0.0%</c:formatCode>
                <c:ptCount val="7"/>
                <c:pt idx="0">
                  <c:v>0.38200000000000001</c:v>
                </c:pt>
                <c:pt idx="1">
                  <c:v>0.23499999999999999</c:v>
                </c:pt>
                <c:pt idx="2">
                  <c:v>0.11600000000000001</c:v>
                </c:pt>
                <c:pt idx="3">
                  <c:v>5.7000000000000002E-2</c:v>
                </c:pt>
                <c:pt idx="4">
                  <c:v>0.13400000000000001</c:v>
                </c:pt>
                <c:pt idx="5">
                  <c:v>4.3999999999999997E-2</c:v>
                </c:pt>
                <c:pt idx="6">
                  <c:v>3.3000000000000002E-2</c:v>
                </c:pt>
              </c:numCache>
            </c:numRef>
          </c:val>
          <c:extLst>
            <c:ext xmlns:c16="http://schemas.microsoft.com/office/drawing/2014/chart" uri="{C3380CC4-5D6E-409C-BE32-E72D297353CC}">
              <c16:uniqueId val="{00000010-C8F3-4A3E-8890-76CE946CD583}"/>
            </c:ext>
          </c:extLst>
        </c:ser>
        <c:dLbls>
          <c:dLblPos val="bestFit"/>
          <c:showLegendKey val="0"/>
          <c:showVal val="1"/>
          <c:showCatName val="0"/>
          <c:showSerName val="0"/>
          <c:showPercent val="0"/>
          <c:showBubbleSize val="0"/>
          <c:showLeaderLines val="1"/>
        </c:dLbls>
        <c:firstSliceAng val="0"/>
      </c:pieChart>
    </c:plotArea>
    <c:legend>
      <c:legendPos val="r"/>
      <c:layout>
        <c:manualLayout>
          <c:xMode val="edge"/>
          <c:yMode val="edge"/>
          <c:x val="0.62832191114999514"/>
          <c:y val="7.9769118697859145E-2"/>
          <c:w val="0.36241882959074562"/>
          <c:h val="0.84046176260428174"/>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4433676559661"/>
          <c:y val="3.056331668218892E-2"/>
          <c:w val="0.8894429302106468"/>
          <c:h val="0.86013910761154855"/>
        </c:manualLayout>
      </c:layout>
      <c:barChart>
        <c:barDir val="col"/>
        <c:grouping val="clustered"/>
        <c:varyColors val="0"/>
        <c:ser>
          <c:idx val="0"/>
          <c:order val="0"/>
          <c:tx>
            <c:strRef>
              <c:f>Sheet1!$B$1</c:f>
              <c:strCache>
                <c:ptCount val="1"/>
                <c:pt idx="0">
                  <c:v>2015</c:v>
                </c:pt>
              </c:strCache>
            </c:strRef>
          </c:tx>
          <c:spPr>
            <a:solidFill>
              <a:srgbClr val="0072C6"/>
            </a:solidFill>
            <a:ln>
              <a:solidFill>
                <a:srgbClr val="0072C6"/>
              </a:solidFill>
            </a:ln>
          </c:spPr>
          <c:invertIfNegative val="0"/>
          <c:cat>
            <c:strRef>
              <c:f>Sheet1!$A$2:$A$4</c:f>
              <c:strCache>
                <c:ptCount val="3"/>
                <c:pt idx="0">
                  <c:v>Total</c:v>
                </c:pt>
                <c:pt idx="1">
                  <c:v>Asian</c:v>
                </c:pt>
                <c:pt idx="2">
                  <c:v>White</c:v>
                </c:pt>
              </c:strCache>
            </c:strRef>
          </c:cat>
          <c:val>
            <c:numRef>
              <c:f>Sheet1!$B$2:$B$4</c:f>
              <c:numCache>
                <c:formatCode>0.0</c:formatCode>
                <c:ptCount val="3"/>
                <c:pt idx="0">
                  <c:v>3.01</c:v>
                </c:pt>
                <c:pt idx="1">
                  <c:v>11.4</c:v>
                </c:pt>
                <c:pt idx="2">
                  <c:v>2.71</c:v>
                </c:pt>
              </c:numCache>
            </c:numRef>
          </c:val>
          <c:extLst>
            <c:ext xmlns:c16="http://schemas.microsoft.com/office/drawing/2014/chart" uri="{C3380CC4-5D6E-409C-BE32-E72D297353CC}">
              <c16:uniqueId val="{00000000-9407-4D6E-B4E6-DADD02134713}"/>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0684844949936813E-3"/>
              <c:y val="0.37421317849924979"/>
            </c:manualLayout>
          </c:layout>
          <c:overlay val="0"/>
        </c:title>
        <c:numFmt formatCode="0" sourceLinked="0"/>
        <c:majorTickMark val="out"/>
        <c:minorTickMark val="none"/>
        <c:tickLblPos val="nextTo"/>
        <c:crossAx val="104665856"/>
        <c:crosses val="autoZero"/>
        <c:crossBetween val="between"/>
        <c:majorUnit val="5"/>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84433676559661"/>
          <c:y val="3.056331668218892E-2"/>
          <c:w val="0.8894429302106468"/>
          <c:h val="0.87390744503711226"/>
        </c:manualLayout>
      </c:layout>
      <c:barChart>
        <c:barDir val="col"/>
        <c:grouping val="clustered"/>
        <c:varyColors val="0"/>
        <c:ser>
          <c:idx val="0"/>
          <c:order val="0"/>
          <c:tx>
            <c:strRef>
              <c:f>Sheet1!$B$1</c:f>
              <c:strCache>
                <c:ptCount val="1"/>
                <c:pt idx="0">
                  <c:v>2017</c:v>
                </c:pt>
              </c:strCache>
            </c:strRef>
          </c:tx>
          <c:spPr>
            <a:solidFill>
              <a:srgbClr val="0072C6"/>
            </a:solidFill>
            <a:ln>
              <a:solidFill>
                <a:srgbClr val="0072C6"/>
              </a:solidFill>
            </a:ln>
          </c:spPr>
          <c:invertIfNegative val="0"/>
          <c:cat>
            <c:strRef>
              <c:f>Sheet1!$A$2:$A$4</c:f>
              <c:strCache>
                <c:ptCount val="3"/>
                <c:pt idx="0">
                  <c:v>Total</c:v>
                </c:pt>
                <c:pt idx="1">
                  <c:v>Asian</c:v>
                </c:pt>
                <c:pt idx="2">
                  <c:v>White</c:v>
                </c:pt>
              </c:strCache>
            </c:strRef>
          </c:cat>
          <c:val>
            <c:numRef>
              <c:f>Sheet1!$B$2:$B$4</c:f>
              <c:numCache>
                <c:formatCode>General</c:formatCode>
                <c:ptCount val="3"/>
                <c:pt idx="0">
                  <c:v>93.5</c:v>
                </c:pt>
                <c:pt idx="1">
                  <c:v>84.3</c:v>
                </c:pt>
                <c:pt idx="2">
                  <c:v>94.2</c:v>
                </c:pt>
              </c:numCache>
            </c:numRef>
          </c:val>
          <c:extLst>
            <c:ext xmlns:c16="http://schemas.microsoft.com/office/drawing/2014/chart" uri="{C3380CC4-5D6E-409C-BE32-E72D297353CC}">
              <c16:uniqueId val="{00000000-6D02-4865-99B1-9B6DBB22AB47}"/>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2.1367215461703649E-3"/>
              <c:y val="0.38008530183727035"/>
            </c:manualLayout>
          </c:layout>
          <c:overlay val="0"/>
        </c:title>
        <c:numFmt formatCode="0" sourceLinked="0"/>
        <c:majorTickMark val="out"/>
        <c:minorTickMark val="none"/>
        <c:tickLblPos val="nextTo"/>
        <c:crossAx val="104665856"/>
        <c:crosses val="autoZero"/>
        <c:crossBetween val="between"/>
        <c:majorUnit val="10"/>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9493358784698"/>
          <c:y val="5.2964750373945192E-2"/>
          <c:w val="0.88439234868368721"/>
          <c:h val="0.83421114027413223"/>
        </c:manualLayout>
      </c:layout>
      <c:barChart>
        <c:barDir val="col"/>
        <c:grouping val="clustered"/>
        <c:varyColors val="0"/>
        <c:ser>
          <c:idx val="0"/>
          <c:order val="0"/>
          <c:tx>
            <c:strRef>
              <c:f>Sheet1!$B$1</c:f>
              <c:strCache>
                <c:ptCount val="1"/>
                <c:pt idx="0">
                  <c:v>2016</c:v>
                </c:pt>
              </c:strCache>
            </c:strRef>
          </c:tx>
          <c:spPr>
            <a:solidFill>
              <a:srgbClr val="0072C6"/>
            </a:solidFill>
            <a:ln>
              <a:solidFill>
                <a:srgbClr val="0072C6"/>
              </a:solidFill>
            </a:ln>
          </c:spPr>
          <c:invertIfNegative val="0"/>
          <c:cat>
            <c:strRef>
              <c:f>Sheet1!$A$2:$A$4</c:f>
              <c:strCache>
                <c:ptCount val="3"/>
                <c:pt idx="0">
                  <c:v>Total</c:v>
                </c:pt>
                <c:pt idx="1">
                  <c:v>Asian</c:v>
                </c:pt>
                <c:pt idx="2">
                  <c:v>White</c:v>
                </c:pt>
              </c:strCache>
            </c:strRef>
          </c:cat>
          <c:val>
            <c:numRef>
              <c:f>Sheet1!$B$2:$B$4</c:f>
              <c:numCache>
                <c:formatCode>General</c:formatCode>
                <c:ptCount val="3"/>
                <c:pt idx="0">
                  <c:v>94.1</c:v>
                </c:pt>
                <c:pt idx="1">
                  <c:v>89.2</c:v>
                </c:pt>
                <c:pt idx="2">
                  <c:v>95.9</c:v>
                </c:pt>
              </c:numCache>
            </c:numRef>
          </c:val>
          <c:extLst>
            <c:ext xmlns:c16="http://schemas.microsoft.com/office/drawing/2014/chart" uri="{C3380CC4-5D6E-409C-BE32-E72D297353CC}">
              <c16:uniqueId val="{00000000-B17D-49BC-8257-2A5E027B14AB}"/>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0"/>
              <c:y val="0.38068277923592886"/>
            </c:manualLayout>
          </c:layout>
          <c:overlay val="0"/>
        </c:title>
        <c:numFmt formatCode="0" sourceLinked="0"/>
        <c:majorTickMark val="out"/>
        <c:minorTickMark val="none"/>
        <c:tickLblPos val="nextTo"/>
        <c:crossAx val="104665856"/>
        <c:crosses val="autoZero"/>
        <c:crossBetween val="between"/>
        <c:majorUnit val="10"/>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037571692427338E-2"/>
          <c:y val="0.11683082694224411"/>
          <c:w val="0.92196242830757269"/>
          <c:h val="0.70778439859097397"/>
        </c:manualLayout>
      </c:layout>
      <c:barChart>
        <c:barDir val="col"/>
        <c:grouping val="percentStacked"/>
        <c:varyColors val="0"/>
        <c:ser>
          <c:idx val="2"/>
          <c:order val="0"/>
          <c:tx>
            <c:strRef>
              <c:f>Sheet1!$A$2</c:f>
              <c:strCache>
                <c:ptCount val="1"/>
                <c:pt idx="0">
                  <c:v>Improving </c:v>
                </c:pt>
              </c:strCache>
            </c:strRef>
          </c:tx>
          <c:spPr>
            <a:solidFill>
              <a:srgbClr val="27E833"/>
            </a:solidFill>
          </c:spPr>
          <c:invertIfNegative val="0"/>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A5-4AAD-A6A1-AA99CE641AF1}"/>
                </c:ext>
              </c:extLst>
            </c:dLbl>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A5-4AAD-A6A1-AA99CE641AF1}"/>
                </c:ext>
              </c:extLst>
            </c:dLbl>
            <c:dLbl>
              <c:idx val="6"/>
              <c:delete val="1"/>
              <c:extLst>
                <c:ext xmlns:c15="http://schemas.microsoft.com/office/drawing/2012/chart" uri="{CE6537A1-D6FC-4f65-9D91-7224C49458BB}"/>
                <c:ext xmlns:c16="http://schemas.microsoft.com/office/drawing/2014/chart" uri="{C3380CC4-5D6E-409C-BE32-E72D297353CC}">
                  <c16:uniqueId val="{00000002-20A5-4AAD-A6A1-AA99CE641AF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(n=113)</c:v>
                </c:pt>
                <c:pt idx="1">
                  <c:v>Person-Centered Care (n=19)</c:v>
                </c:pt>
                <c:pt idx="2">
                  <c:v>Patient Safety (n=9)</c:v>
                </c:pt>
                <c:pt idx="3">
                  <c:v>Healthy Living (n=50)</c:v>
                </c:pt>
                <c:pt idx="4">
                  <c:v>Effective Treatment (n=24)</c:v>
                </c:pt>
                <c:pt idx="5">
                  <c:v>Care Coordination (n=8)</c:v>
                </c:pt>
                <c:pt idx="6">
                  <c:v>Affordable Care (n=3)</c:v>
                </c:pt>
              </c:strCache>
            </c:strRef>
          </c:cat>
          <c:val>
            <c:numRef>
              <c:f>Sheet1!$B$2:$H$2</c:f>
              <c:numCache>
                <c:formatCode>General</c:formatCode>
                <c:ptCount val="7"/>
                <c:pt idx="0">
                  <c:v>64</c:v>
                </c:pt>
                <c:pt idx="1">
                  <c:v>13</c:v>
                </c:pt>
                <c:pt idx="2">
                  <c:v>2</c:v>
                </c:pt>
                <c:pt idx="3">
                  <c:v>33</c:v>
                </c:pt>
                <c:pt idx="4">
                  <c:v>13</c:v>
                </c:pt>
                <c:pt idx="5">
                  <c:v>3</c:v>
                </c:pt>
                <c:pt idx="6">
                  <c:v>0</c:v>
                </c:pt>
              </c:numCache>
            </c:numRef>
          </c:val>
          <c:extLst>
            <c:ext xmlns:c16="http://schemas.microsoft.com/office/drawing/2014/chart" uri="{C3380CC4-5D6E-409C-BE32-E72D297353CC}">
              <c16:uniqueId val="{00000003-20A5-4AAD-A6A1-AA99CE641AF1}"/>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A5-4AAD-A6A1-AA99CE641AF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(n=113)</c:v>
                </c:pt>
                <c:pt idx="1">
                  <c:v>Person-Centered Care (n=19)</c:v>
                </c:pt>
                <c:pt idx="2">
                  <c:v>Patient Safety (n=9)</c:v>
                </c:pt>
                <c:pt idx="3">
                  <c:v>Healthy Living (n=50)</c:v>
                </c:pt>
                <c:pt idx="4">
                  <c:v>Effective Treatment (n=24)</c:v>
                </c:pt>
                <c:pt idx="5">
                  <c:v>Care Coordination (n=8)</c:v>
                </c:pt>
                <c:pt idx="6">
                  <c:v>Affordable Care (n=3)</c:v>
                </c:pt>
              </c:strCache>
            </c:strRef>
          </c:cat>
          <c:val>
            <c:numRef>
              <c:f>Sheet1!$B$3:$H$3</c:f>
              <c:numCache>
                <c:formatCode>General</c:formatCode>
                <c:ptCount val="7"/>
                <c:pt idx="0">
                  <c:v>43</c:v>
                </c:pt>
                <c:pt idx="1">
                  <c:v>6</c:v>
                </c:pt>
                <c:pt idx="2">
                  <c:v>6</c:v>
                </c:pt>
                <c:pt idx="3">
                  <c:v>16</c:v>
                </c:pt>
                <c:pt idx="4">
                  <c:v>10</c:v>
                </c:pt>
                <c:pt idx="5">
                  <c:v>3</c:v>
                </c:pt>
                <c:pt idx="6">
                  <c:v>2</c:v>
                </c:pt>
              </c:numCache>
            </c:numRef>
          </c:val>
          <c:extLst>
            <c:ext xmlns:c16="http://schemas.microsoft.com/office/drawing/2014/chart" uri="{C3380CC4-5D6E-409C-BE32-E72D297353CC}">
              <c16:uniqueId val="{00000005-20A5-4AAD-A6A1-AA99CE641AF1}"/>
            </c:ext>
          </c:extLst>
        </c:ser>
        <c:ser>
          <c:idx val="0"/>
          <c:order val="2"/>
          <c:tx>
            <c:strRef>
              <c:f>Sheet1!$A$4</c:f>
              <c:strCache>
                <c:ptCount val="1"/>
                <c:pt idx="0">
                  <c:v>Worsening</c:v>
                </c:pt>
              </c:strCache>
            </c:strRef>
          </c:tx>
          <c:spPr>
            <a:solidFill>
              <a:srgbClr val="E5152F"/>
            </a:solidFill>
          </c:spPr>
          <c:invertIfNegative val="0"/>
          <c:dLbls>
            <c:dLbl>
              <c:idx val="6"/>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0A5-4AAD-A6A1-AA99CE641AF1}"/>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(n=113)</c:v>
                </c:pt>
                <c:pt idx="1">
                  <c:v>Person-Centered Care (n=19)</c:v>
                </c:pt>
                <c:pt idx="2">
                  <c:v>Patient Safety (n=9)</c:v>
                </c:pt>
                <c:pt idx="3">
                  <c:v>Healthy Living (n=50)</c:v>
                </c:pt>
                <c:pt idx="4">
                  <c:v>Effective Treatment (n=24)</c:v>
                </c:pt>
                <c:pt idx="5">
                  <c:v>Care Coordination (n=8)</c:v>
                </c:pt>
                <c:pt idx="6">
                  <c:v>Affordable Care (n=3)</c:v>
                </c:pt>
              </c:strCache>
            </c:strRef>
          </c:cat>
          <c:val>
            <c:numRef>
              <c:f>Sheet1!$B$4:$H$4</c:f>
              <c:numCache>
                <c:formatCode>General</c:formatCode>
                <c:ptCount val="7"/>
                <c:pt idx="0">
                  <c:v>6</c:v>
                </c:pt>
                <c:pt idx="2">
                  <c:v>1</c:v>
                </c:pt>
                <c:pt idx="3">
                  <c:v>1</c:v>
                </c:pt>
                <c:pt idx="4">
                  <c:v>1</c:v>
                </c:pt>
                <c:pt idx="5">
                  <c:v>2</c:v>
                </c:pt>
                <c:pt idx="6">
                  <c:v>1</c:v>
                </c:pt>
              </c:numCache>
            </c:numRef>
          </c:val>
          <c:extLst>
            <c:ext xmlns:c16="http://schemas.microsoft.com/office/drawing/2014/chart" uri="{C3380CC4-5D6E-409C-BE32-E72D297353CC}">
              <c16:uniqueId val="{00000007-20A5-4AAD-A6A1-AA99CE641AF1}"/>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2.9131921758971521E-3"/>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1339645044369449"/>
        </c:manualLayout>
      </c:layout>
      <c:barChart>
        <c:barDir val="col"/>
        <c:grouping val="percentStacked"/>
        <c:varyColors val="0"/>
        <c:ser>
          <c:idx val="2"/>
          <c:order val="0"/>
          <c:tx>
            <c:strRef>
              <c:f>Sheet1!$A$2</c:f>
              <c:strCache>
                <c:ptCount val="1"/>
                <c:pt idx="0">
                  <c:v>Improving </c:v>
                </c:pt>
              </c:strCache>
            </c:strRef>
          </c:tx>
          <c:spPr>
            <a:solidFill>
              <a:srgbClr val="27E833"/>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2184-4A1E-AA1B-3BE733A102EA}"/>
                </c:ext>
              </c:extLst>
            </c:dLbl>
            <c:dLbl>
              <c:idx val="2"/>
              <c:delete val="1"/>
              <c:extLst>
                <c:ext xmlns:c15="http://schemas.microsoft.com/office/drawing/2012/chart" uri="{CE6537A1-D6FC-4f65-9D91-7224C49458BB}"/>
                <c:ext xmlns:c16="http://schemas.microsoft.com/office/drawing/2014/chart" uri="{C3380CC4-5D6E-409C-BE32-E72D297353CC}">
                  <c16:uniqueId val="{00000001-2184-4A1E-AA1B-3BE733A102EA}"/>
                </c:ext>
              </c:extLst>
            </c:dLbl>
            <c:dLbl>
              <c:idx val="6"/>
              <c:delete val="1"/>
              <c:extLst>
                <c:ext xmlns:c15="http://schemas.microsoft.com/office/drawing/2012/chart" uri="{CE6537A1-D6FC-4f65-9D91-7224C49458BB}"/>
                <c:ext xmlns:c16="http://schemas.microsoft.com/office/drawing/2014/chart" uri="{C3380CC4-5D6E-409C-BE32-E72D297353CC}">
                  <c16:uniqueId val="{00000002-2184-4A1E-AA1B-3BE733A102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(n=32)</c:v>
                </c:pt>
                <c:pt idx="1">
                  <c:v>Person-Centered Care (n=13)</c:v>
                </c:pt>
                <c:pt idx="2">
                  <c:v>Patient Safety (n=1)</c:v>
                </c:pt>
                <c:pt idx="3">
                  <c:v>Healthy Living (n=13)</c:v>
                </c:pt>
                <c:pt idx="4">
                  <c:v>Effective Treatment (n=3)</c:v>
                </c:pt>
                <c:pt idx="5">
                  <c:v>Care Coordination (n=2)</c:v>
                </c:pt>
                <c:pt idx="6">
                  <c:v>Affordable Care (n=0)</c:v>
                </c:pt>
              </c:strCache>
            </c:strRef>
          </c:cat>
          <c:val>
            <c:numRef>
              <c:f>Sheet1!$B$2:$H$2</c:f>
              <c:numCache>
                <c:formatCode>General</c:formatCode>
                <c:ptCount val="7"/>
                <c:pt idx="0">
                  <c:v>2</c:v>
                </c:pt>
                <c:pt idx="1">
                  <c:v>0</c:v>
                </c:pt>
                <c:pt idx="2">
                  <c:v>0</c:v>
                </c:pt>
                <c:pt idx="3">
                  <c:v>1</c:v>
                </c:pt>
                <c:pt idx="4">
                  <c:v>1</c:v>
                </c:pt>
                <c:pt idx="6">
                  <c:v>0</c:v>
                </c:pt>
              </c:numCache>
            </c:numRef>
          </c:val>
          <c:extLst>
            <c:ext xmlns:c16="http://schemas.microsoft.com/office/drawing/2014/chart" uri="{C3380CC4-5D6E-409C-BE32-E72D297353CC}">
              <c16:uniqueId val="{00000003-2184-4A1E-AA1B-3BE733A102EA}"/>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184-4A1E-AA1B-3BE733A102E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(n=32)</c:v>
                </c:pt>
                <c:pt idx="1">
                  <c:v>Person-Centered Care (n=13)</c:v>
                </c:pt>
                <c:pt idx="2">
                  <c:v>Patient Safety (n=1)</c:v>
                </c:pt>
                <c:pt idx="3">
                  <c:v>Healthy Living (n=13)</c:v>
                </c:pt>
                <c:pt idx="4">
                  <c:v>Effective Treatment (n=3)</c:v>
                </c:pt>
                <c:pt idx="5">
                  <c:v>Care Coordination (n=2)</c:v>
                </c:pt>
                <c:pt idx="6">
                  <c:v>Affordable Care (n=0)</c:v>
                </c:pt>
              </c:strCache>
            </c:strRef>
          </c:cat>
          <c:val>
            <c:numRef>
              <c:f>Sheet1!$B$3:$H$3</c:f>
              <c:numCache>
                <c:formatCode>General</c:formatCode>
                <c:ptCount val="7"/>
                <c:pt idx="0">
                  <c:v>29</c:v>
                </c:pt>
                <c:pt idx="1">
                  <c:v>13</c:v>
                </c:pt>
                <c:pt idx="3">
                  <c:v>12</c:v>
                </c:pt>
                <c:pt idx="4">
                  <c:v>2</c:v>
                </c:pt>
                <c:pt idx="5">
                  <c:v>2</c:v>
                </c:pt>
              </c:numCache>
            </c:numRef>
          </c:val>
          <c:extLst>
            <c:ext xmlns:c16="http://schemas.microsoft.com/office/drawing/2014/chart" uri="{C3380CC4-5D6E-409C-BE32-E72D297353CC}">
              <c16:uniqueId val="{00000005-2184-4A1E-AA1B-3BE733A102EA}"/>
            </c:ext>
          </c:extLst>
        </c:ser>
        <c:ser>
          <c:idx val="0"/>
          <c:order val="2"/>
          <c:tx>
            <c:strRef>
              <c:f>Sheet1!$A$4</c:f>
              <c:strCache>
                <c:ptCount val="1"/>
                <c:pt idx="0">
                  <c:v>Worsening</c:v>
                </c:pt>
              </c:strCache>
            </c:strRef>
          </c:tx>
          <c:spPr>
            <a:solidFill>
              <a:srgbClr val="E5152F"/>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6-2184-4A1E-AA1B-3BE733A102EA}"/>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(n=32)</c:v>
                </c:pt>
                <c:pt idx="1">
                  <c:v>Person-Centered Care (n=13)</c:v>
                </c:pt>
                <c:pt idx="2">
                  <c:v>Patient Safety (n=1)</c:v>
                </c:pt>
                <c:pt idx="3">
                  <c:v>Healthy Living (n=13)</c:v>
                </c:pt>
                <c:pt idx="4">
                  <c:v>Effective Treatment (n=3)</c:v>
                </c:pt>
                <c:pt idx="5">
                  <c:v>Care Coordination (n=2)</c:v>
                </c:pt>
                <c:pt idx="6">
                  <c:v>Affordable Care (n=0)</c:v>
                </c:pt>
              </c:strCache>
            </c:strRef>
          </c:cat>
          <c:val>
            <c:numRef>
              <c:f>Sheet1!$B$4:$H$4</c:f>
              <c:numCache>
                <c:formatCode>General</c:formatCode>
                <c:ptCount val="7"/>
                <c:pt idx="0">
                  <c:v>1</c:v>
                </c:pt>
                <c:pt idx="2">
                  <c:v>1</c:v>
                </c:pt>
                <c:pt idx="6">
                  <c:v>0</c:v>
                </c:pt>
              </c:numCache>
            </c:numRef>
          </c:val>
          <c:extLst>
            <c:ext xmlns:c16="http://schemas.microsoft.com/office/drawing/2014/chart" uri="{C3380CC4-5D6E-409C-BE32-E72D297353CC}">
              <c16:uniqueId val="{00000007-2184-4A1E-AA1B-3BE733A102EA}"/>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157195975503061"/>
          <c:y val="9.6068636581717631E-2"/>
          <c:w val="0.86047965879265087"/>
          <c:h val="0.81714820929641863"/>
        </c:manualLayout>
      </c:layout>
      <c:lineChart>
        <c:grouping val="standard"/>
        <c:varyColors val="0"/>
        <c:ser>
          <c:idx val="3"/>
          <c:order val="0"/>
          <c:tx>
            <c:strRef>
              <c:f>Sheet1!$A$2</c:f>
              <c:strCache>
                <c:ptCount val="1"/>
                <c:pt idx="0">
                  <c:v>Asian</c:v>
                </c:pt>
              </c:strCache>
            </c:strRef>
          </c:tx>
          <c:spPr>
            <a:ln w="25400">
              <a:solidFill>
                <a:sysClr val="windowText" lastClr="000000"/>
              </a:solidFill>
            </a:ln>
          </c:spPr>
          <c:marker>
            <c:symbol val="circle"/>
            <c:size val="7"/>
            <c:spPr>
              <a:solidFill>
                <a:sysClr val="windowText" lastClr="000000"/>
              </a:solidFill>
              <a:ln>
                <a:noFill/>
              </a:ln>
            </c:spPr>
          </c:marker>
          <c:cat>
            <c:strRef>
              <c:f>Sheet1!$B$1:$E$1</c:f>
              <c:strCache>
                <c:ptCount val="4"/>
                <c:pt idx="0">
                  <c:v>2012</c:v>
                </c:pt>
                <c:pt idx="1">
                  <c:v>2013</c:v>
                </c:pt>
                <c:pt idx="2">
                  <c:v>2014</c:v>
                </c:pt>
                <c:pt idx="3">
                  <c:v>2015</c:v>
                </c:pt>
              </c:strCache>
            </c:strRef>
          </c:cat>
          <c:val>
            <c:numRef>
              <c:f>Sheet1!$B$2:$E$2</c:f>
              <c:numCache>
                <c:formatCode>0.0</c:formatCode>
                <c:ptCount val="4"/>
                <c:pt idx="0">
                  <c:v>85.7</c:v>
                </c:pt>
                <c:pt idx="1">
                  <c:v>90.5</c:v>
                </c:pt>
                <c:pt idx="2">
                  <c:v>91.2</c:v>
                </c:pt>
                <c:pt idx="3">
                  <c:v>94.9</c:v>
                </c:pt>
              </c:numCache>
            </c:numRef>
          </c:val>
          <c:smooth val="0"/>
          <c:extLst>
            <c:ext xmlns:c16="http://schemas.microsoft.com/office/drawing/2014/chart" uri="{C3380CC4-5D6E-409C-BE32-E72D297353CC}">
              <c16:uniqueId val="{00000000-D14C-43E7-930F-B30A0072A192}"/>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Sheet1!$B$1:$E$1</c:f>
              <c:strCache>
                <c:ptCount val="4"/>
                <c:pt idx="0">
                  <c:v>2012</c:v>
                </c:pt>
                <c:pt idx="1">
                  <c:v>2013</c:v>
                </c:pt>
                <c:pt idx="2">
                  <c:v>2014</c:v>
                </c:pt>
                <c:pt idx="3">
                  <c:v>2015</c:v>
                </c:pt>
              </c:strCache>
            </c:strRef>
          </c:cat>
          <c:val>
            <c:numRef>
              <c:f>Sheet1!$B$3:$E$3</c:f>
              <c:numCache>
                <c:formatCode>0.0</c:formatCode>
                <c:ptCount val="4"/>
                <c:pt idx="0">
                  <c:v>90</c:v>
                </c:pt>
                <c:pt idx="1">
                  <c:v>92.8</c:v>
                </c:pt>
                <c:pt idx="2">
                  <c:v>90</c:v>
                </c:pt>
                <c:pt idx="3">
                  <c:v>88.4</c:v>
                </c:pt>
              </c:numCache>
            </c:numRef>
          </c:val>
          <c:smooth val="0"/>
          <c:extLst>
            <c:ext xmlns:c16="http://schemas.microsoft.com/office/drawing/2014/chart" uri="{C3380CC4-5D6E-409C-BE32-E72D297353CC}">
              <c16:uniqueId val="{00000001-D14C-43E7-930F-B30A0072A192}"/>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0"/>
              <c:y val="0.40731274518104593"/>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6.463219315327518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2743064375017638"/>
          <c:w val="0.88825750947798177"/>
          <c:h val="0.78194126943809439"/>
        </c:manualLayout>
      </c:layout>
      <c:lineChart>
        <c:grouping val="standard"/>
        <c:varyColors val="0"/>
        <c:ser>
          <c:idx val="3"/>
          <c:order val="0"/>
          <c:tx>
            <c:strRef>
              <c:f>Sheet1!$A$2</c:f>
              <c:strCache>
                <c:ptCount val="1"/>
                <c:pt idx="0">
                  <c:v>Asian</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2010</c:v>
                </c:pt>
                <c:pt idx="1">
                  <c:v>2011</c:v>
                </c:pt>
                <c:pt idx="2">
                  <c:v>2012</c:v>
                </c:pt>
                <c:pt idx="3">
                  <c:v>2013</c:v>
                </c:pt>
                <c:pt idx="4">
                  <c:v>2014</c:v>
                </c:pt>
                <c:pt idx="5">
                  <c:v>2015</c:v>
                </c:pt>
              </c:strCache>
            </c:strRef>
          </c:cat>
          <c:val>
            <c:numRef>
              <c:f>Sheet1!$B$2:$G$2</c:f>
              <c:numCache>
                <c:formatCode>0.0</c:formatCode>
                <c:ptCount val="6"/>
                <c:pt idx="0">
                  <c:v>70.5</c:v>
                </c:pt>
                <c:pt idx="1">
                  <c:v>72</c:v>
                </c:pt>
                <c:pt idx="2">
                  <c:v>73.8</c:v>
                </c:pt>
                <c:pt idx="3">
                  <c:v>75.400000000000006</c:v>
                </c:pt>
                <c:pt idx="4">
                  <c:v>77.8</c:v>
                </c:pt>
                <c:pt idx="5">
                  <c:v>80.400000000000006</c:v>
                </c:pt>
              </c:numCache>
            </c:numRef>
          </c:val>
          <c:smooth val="0"/>
          <c:extLst>
            <c:ext xmlns:c16="http://schemas.microsoft.com/office/drawing/2014/chart" uri="{C3380CC4-5D6E-409C-BE32-E72D297353CC}">
              <c16:uniqueId val="{00000000-ACB1-48F5-BB62-9ECE20121DFD}"/>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2010</c:v>
                </c:pt>
                <c:pt idx="1">
                  <c:v>2011</c:v>
                </c:pt>
                <c:pt idx="2">
                  <c:v>2012</c:v>
                </c:pt>
                <c:pt idx="3">
                  <c:v>2013</c:v>
                </c:pt>
                <c:pt idx="4">
                  <c:v>2014</c:v>
                </c:pt>
                <c:pt idx="5">
                  <c:v>2015</c:v>
                </c:pt>
              </c:strCache>
            </c:strRef>
          </c:cat>
          <c:val>
            <c:numRef>
              <c:f>Sheet1!$B$3:$G$3</c:f>
              <c:numCache>
                <c:formatCode>0.0</c:formatCode>
                <c:ptCount val="6"/>
                <c:pt idx="0">
                  <c:v>86.4</c:v>
                </c:pt>
                <c:pt idx="1">
                  <c:v>86.8</c:v>
                </c:pt>
                <c:pt idx="2">
                  <c:v>87.1</c:v>
                </c:pt>
                <c:pt idx="3">
                  <c:v>87.5</c:v>
                </c:pt>
                <c:pt idx="4">
                  <c:v>87.9</c:v>
                </c:pt>
                <c:pt idx="5">
                  <c:v>88.1</c:v>
                </c:pt>
              </c:numCache>
            </c:numRef>
          </c:val>
          <c:smooth val="0"/>
          <c:extLst>
            <c:ext xmlns:c16="http://schemas.microsoft.com/office/drawing/2014/chart" uri="{C3380CC4-5D6E-409C-BE32-E72D297353CC}">
              <c16:uniqueId val="{00000001-ACB1-48F5-BB62-9ECE20121DFD}"/>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0"/>
              <c:y val="0.42075360539609968"/>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0.10047448706008523"/>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0545994250718658"/>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(n=106)</c:v>
                </c:pt>
                <c:pt idx="1">
                  <c:v>Person-Centered Care (n=22)</c:v>
                </c:pt>
                <c:pt idx="2">
                  <c:v>Patient Safety (n=7)</c:v>
                </c:pt>
                <c:pt idx="3">
                  <c:v>Healthy Living (n=44)</c:v>
                </c:pt>
                <c:pt idx="4">
                  <c:v>Effective Treatment (n=24)</c:v>
                </c:pt>
                <c:pt idx="5">
                  <c:v>Care Coordination (n=8)</c:v>
                </c:pt>
                <c:pt idx="6">
                  <c:v>Affordable Care (n=1)</c:v>
                </c:pt>
              </c:strCache>
            </c:strRef>
          </c:cat>
          <c:val>
            <c:numRef>
              <c:f>Sheet1!$B$2:$H$2</c:f>
              <c:numCache>
                <c:formatCode>General</c:formatCode>
                <c:ptCount val="7"/>
                <c:pt idx="0">
                  <c:v>14</c:v>
                </c:pt>
                <c:pt idx="1">
                  <c:v>1</c:v>
                </c:pt>
                <c:pt idx="2">
                  <c:v>1</c:v>
                </c:pt>
                <c:pt idx="3">
                  <c:v>5</c:v>
                </c:pt>
                <c:pt idx="4">
                  <c:v>7</c:v>
                </c:pt>
              </c:numCache>
            </c:numRef>
          </c:val>
          <c:extLst>
            <c:ext xmlns:c16="http://schemas.microsoft.com/office/drawing/2014/chart" uri="{C3380CC4-5D6E-409C-BE32-E72D297353CC}">
              <c16:uniqueId val="{00000000-F30F-4B99-94FA-1647037F7F9B}"/>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0F-4B99-94FA-1647037F7F9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(n=106)</c:v>
                </c:pt>
                <c:pt idx="1">
                  <c:v>Person-Centered Care (n=22)</c:v>
                </c:pt>
                <c:pt idx="2">
                  <c:v>Patient Safety (n=7)</c:v>
                </c:pt>
                <c:pt idx="3">
                  <c:v>Healthy Living (n=44)</c:v>
                </c:pt>
                <c:pt idx="4">
                  <c:v>Effective Treatment (n=24)</c:v>
                </c:pt>
                <c:pt idx="5">
                  <c:v>Care Coordination (n=8)</c:v>
                </c:pt>
                <c:pt idx="6">
                  <c:v>Affordable Care (n=1)</c:v>
                </c:pt>
              </c:strCache>
            </c:strRef>
          </c:cat>
          <c:val>
            <c:numRef>
              <c:f>Sheet1!$B$3:$H$3</c:f>
              <c:numCache>
                <c:formatCode>General</c:formatCode>
                <c:ptCount val="7"/>
                <c:pt idx="0">
                  <c:v>50</c:v>
                </c:pt>
                <c:pt idx="1">
                  <c:v>9</c:v>
                </c:pt>
                <c:pt idx="2">
                  <c:v>6</c:v>
                </c:pt>
                <c:pt idx="3">
                  <c:v>23</c:v>
                </c:pt>
                <c:pt idx="4">
                  <c:v>8</c:v>
                </c:pt>
                <c:pt idx="5">
                  <c:v>3</c:v>
                </c:pt>
                <c:pt idx="6">
                  <c:v>1</c:v>
                </c:pt>
              </c:numCache>
            </c:numRef>
          </c:val>
          <c:extLst>
            <c:ext xmlns:c16="http://schemas.microsoft.com/office/drawing/2014/chart" uri="{C3380CC4-5D6E-409C-BE32-E72D297353CC}">
              <c16:uniqueId val="{00000002-F30F-4B99-94FA-1647037F7F9B}"/>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(n=106)</c:v>
                </c:pt>
                <c:pt idx="1">
                  <c:v>Person-Centered Care (n=22)</c:v>
                </c:pt>
                <c:pt idx="2">
                  <c:v>Patient Safety (n=7)</c:v>
                </c:pt>
                <c:pt idx="3">
                  <c:v>Healthy Living (n=44)</c:v>
                </c:pt>
                <c:pt idx="4">
                  <c:v>Effective Treatment (n=24)</c:v>
                </c:pt>
                <c:pt idx="5">
                  <c:v>Care Coordination (n=8)</c:v>
                </c:pt>
                <c:pt idx="6">
                  <c:v>Affordable Care (n=1)</c:v>
                </c:pt>
              </c:strCache>
            </c:strRef>
          </c:cat>
          <c:val>
            <c:numRef>
              <c:f>Sheet1!$B$4:$H$4</c:f>
              <c:numCache>
                <c:formatCode>General</c:formatCode>
                <c:ptCount val="7"/>
                <c:pt idx="0">
                  <c:v>42</c:v>
                </c:pt>
                <c:pt idx="1">
                  <c:v>12</c:v>
                </c:pt>
                <c:pt idx="3">
                  <c:v>16</c:v>
                </c:pt>
                <c:pt idx="4">
                  <c:v>9</c:v>
                </c:pt>
                <c:pt idx="5">
                  <c:v>5</c:v>
                </c:pt>
              </c:numCache>
            </c:numRef>
          </c:val>
          <c:extLst>
            <c:ext xmlns:c16="http://schemas.microsoft.com/office/drawing/2014/chart" uri="{C3380CC4-5D6E-409C-BE32-E72D297353CC}">
              <c16:uniqueId val="{00000003-F30F-4B99-94FA-1647037F7F9B}"/>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952119621410963"/>
          <c:y val="4.848446363559393E-2"/>
          <c:w val="0.87176608605742467"/>
          <c:h val="0.83358486439195101"/>
        </c:manualLayout>
      </c:layout>
      <c:barChart>
        <c:barDir val="col"/>
        <c:grouping val="clustered"/>
        <c:varyColors val="0"/>
        <c:ser>
          <c:idx val="0"/>
          <c:order val="0"/>
          <c:tx>
            <c:strRef>
              <c:f>Sheet1!$B$1</c:f>
              <c:strCache>
                <c:ptCount val="1"/>
                <c:pt idx="0">
                  <c:v>2016</c:v>
                </c:pt>
              </c:strCache>
            </c:strRef>
          </c:tx>
          <c:spPr>
            <a:solidFill>
              <a:srgbClr val="0072C6"/>
            </a:solidFill>
            <a:ln>
              <a:solidFill>
                <a:srgbClr val="0072C6"/>
              </a:solidFill>
            </a:ln>
          </c:spPr>
          <c:invertIfNegative val="0"/>
          <c:cat>
            <c:strRef>
              <c:f>Sheet1!$A$2:$A$4</c:f>
              <c:strCache>
                <c:ptCount val="3"/>
                <c:pt idx="0">
                  <c:v>Total</c:v>
                </c:pt>
                <c:pt idx="1">
                  <c:v>AI/AN</c:v>
                </c:pt>
                <c:pt idx="2">
                  <c:v>White</c:v>
                </c:pt>
              </c:strCache>
            </c:strRef>
          </c:cat>
          <c:val>
            <c:numRef>
              <c:f>Sheet1!$B$2:$B$4</c:f>
              <c:numCache>
                <c:formatCode>General</c:formatCode>
                <c:ptCount val="3"/>
                <c:pt idx="0" formatCode="0.0">
                  <c:v>5.24</c:v>
                </c:pt>
                <c:pt idx="1">
                  <c:v>19.100000000000001</c:v>
                </c:pt>
                <c:pt idx="2">
                  <c:v>4.8</c:v>
                </c:pt>
              </c:numCache>
            </c:numRef>
          </c:val>
          <c:extLst>
            <c:ext xmlns:c16="http://schemas.microsoft.com/office/drawing/2014/chart" uri="{C3380CC4-5D6E-409C-BE32-E72D297353CC}">
              <c16:uniqueId val="{00000000-7855-46DB-BE69-E213493DD770}"/>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none"/>
        <c:minorTickMark val="none"/>
        <c:tickLblPos val="nextTo"/>
        <c:txPr>
          <a:bodyPr rot="0"/>
          <a:lstStyle/>
          <a:p>
            <a:pPr>
              <a:defRPr/>
            </a:pPr>
            <a:endParaRPr lang="en-US"/>
          </a:p>
        </c:txPr>
        <c:crossAx val="104667392"/>
        <c:crosses val="autoZero"/>
        <c:auto val="1"/>
        <c:lblAlgn val="ctr"/>
        <c:lblOffset val="100"/>
        <c:noMultiLvlLbl val="1"/>
      </c:catAx>
      <c:valAx>
        <c:axId val="104667392"/>
        <c:scaling>
          <c:orientation val="minMax"/>
          <c:max val="25"/>
          <c:min val="0"/>
        </c:scaling>
        <c:delete val="0"/>
        <c:axPos val="l"/>
        <c:majorGridlines/>
        <c:title>
          <c:tx>
            <c:rich>
              <a:bodyPr/>
              <a:lstStyle/>
              <a:p>
                <a:pPr>
                  <a:defRPr/>
                </a:pPr>
                <a:r>
                  <a:rPr lang="en-US"/>
                  <a:t>Percent</a:t>
                </a:r>
              </a:p>
            </c:rich>
          </c:tx>
          <c:layout>
            <c:manualLayout>
              <c:xMode val="edge"/>
              <c:yMode val="edge"/>
              <c:x val="6.8798371357426478E-3"/>
              <c:y val="0.37147080405271921"/>
            </c:manualLayout>
          </c:layout>
          <c:overlay val="0"/>
        </c:title>
        <c:numFmt formatCode="0" sourceLinked="0"/>
        <c:majorTickMark val="out"/>
        <c:minorTickMark val="none"/>
        <c:tickLblPos val="nextTo"/>
        <c:crossAx val="104665856"/>
        <c:crosses val="autoZero"/>
        <c:crossBetween val="between"/>
        <c:majorUnit val="5"/>
      </c:valAx>
      <c:spPr>
        <a:ln>
          <a:solidFill>
            <a:sysClr val="windowText" lastClr="000000"/>
          </a:solidFill>
        </a:ln>
      </c:spPr>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AI/AN</c:v>
                </c:pt>
                <c:pt idx="2">
                  <c:v>White</c:v>
                </c:pt>
              </c:strCache>
            </c:strRef>
          </c:cat>
          <c:val>
            <c:numRef>
              <c:f>Sheet1!$B$2:$B$4</c:f>
              <c:numCache>
                <c:formatCode>General</c:formatCode>
                <c:ptCount val="3"/>
                <c:pt idx="0">
                  <c:v>9.1999999999999993</c:v>
                </c:pt>
                <c:pt idx="1">
                  <c:v>28</c:v>
                </c:pt>
                <c:pt idx="2">
                  <c:v>8.5</c:v>
                </c:pt>
              </c:numCache>
            </c:numRef>
          </c:val>
          <c:extLst>
            <c:ext xmlns:c16="http://schemas.microsoft.com/office/drawing/2014/chart" uri="{C3380CC4-5D6E-409C-BE32-E72D297353CC}">
              <c16:uniqueId val="{00000000-62AC-4CDB-A9D4-57292A2973BD}"/>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50"/>
          <c:min val="0"/>
        </c:scaling>
        <c:delete val="0"/>
        <c:axPos val="l"/>
        <c:majorGridlines/>
        <c:title>
          <c:tx>
            <c:rich>
              <a:bodyPr rot="-5400000" vert="horz"/>
              <a:lstStyle/>
              <a:p>
                <a:pPr>
                  <a:defRPr/>
                </a:pPr>
                <a:r>
                  <a:rPr lang="en-US"/>
                  <a:t>Percent</a:t>
                </a:r>
              </a:p>
            </c:rich>
          </c:tx>
          <c:layout>
            <c:manualLayout>
              <c:xMode val="edge"/>
              <c:yMode val="edge"/>
              <c:x val="1.0446362473921528E-2"/>
              <c:y val="0.36552401715914545"/>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Healthcare</a:t>
            </a:r>
          </a:p>
        </c:rich>
      </c:tx>
      <c:layout>
        <c:manualLayout>
          <c:xMode val="edge"/>
          <c:yMode val="edge"/>
          <c:x val="1.0379231442223589E-2"/>
          <c:y val="0"/>
        </c:manualLayout>
      </c:layout>
      <c:overlay val="0"/>
    </c:title>
    <c:autoTitleDeleted val="0"/>
    <c:plotArea>
      <c:layout>
        <c:manualLayout>
          <c:layoutTarget val="inner"/>
          <c:xMode val="edge"/>
          <c:yMode val="edge"/>
          <c:x val="1.6840130560603003E-2"/>
          <c:y val="9.3427651403171316E-2"/>
          <c:w val="0.38067901234567902"/>
          <c:h val="0.69219228972757618"/>
        </c:manualLayout>
      </c:layout>
      <c:pieChart>
        <c:varyColors val="1"/>
        <c:ser>
          <c:idx val="0"/>
          <c:order val="0"/>
          <c:tx>
            <c:strRef>
              <c:f>Sheet1!$B$1</c:f>
              <c:strCache>
                <c:ptCount val="1"/>
                <c:pt idx="0">
                  <c:v>Column1</c:v>
                </c:pt>
              </c:strCache>
            </c:strRef>
          </c:tx>
          <c:dPt>
            <c:idx val="0"/>
            <c:bubble3D val="0"/>
            <c:spPr>
              <a:solidFill>
                <a:srgbClr val="0072C6"/>
              </a:solidFill>
            </c:spPr>
            <c:extLst>
              <c:ext xmlns:c16="http://schemas.microsoft.com/office/drawing/2014/chart" uri="{C3380CC4-5D6E-409C-BE32-E72D297353CC}">
                <c16:uniqueId val="{00000001-AD13-49D4-9CE7-C52A7F7481EF}"/>
              </c:ext>
            </c:extLst>
          </c:dPt>
          <c:dPt>
            <c:idx val="1"/>
            <c:bubble3D val="0"/>
            <c:spPr>
              <a:solidFill>
                <a:sysClr val="window" lastClr="FFFFFF"/>
              </a:solidFill>
              <a:ln>
                <a:solidFill>
                  <a:sysClr val="windowText" lastClr="000000"/>
                </a:solidFill>
              </a:ln>
            </c:spPr>
            <c:extLst>
              <c:ext xmlns:c16="http://schemas.microsoft.com/office/drawing/2014/chart" uri="{C3380CC4-5D6E-409C-BE32-E72D297353CC}">
                <c16:uniqueId val="{00000003-AD13-49D4-9CE7-C52A7F7481EF}"/>
              </c:ext>
            </c:extLst>
          </c:dPt>
          <c:dPt>
            <c:idx val="2"/>
            <c:bubble3D val="0"/>
            <c:spPr>
              <a:solidFill>
                <a:srgbClr val="AABA0A"/>
              </a:solidFill>
            </c:spPr>
            <c:extLst>
              <c:ext xmlns:c16="http://schemas.microsoft.com/office/drawing/2014/chart" uri="{C3380CC4-5D6E-409C-BE32-E72D297353CC}">
                <c16:uniqueId val="{00000005-AD13-49D4-9CE7-C52A7F7481EF}"/>
              </c:ext>
            </c:extLst>
          </c:dPt>
          <c:dPt>
            <c:idx val="3"/>
            <c:bubble3D val="0"/>
            <c:spPr>
              <a:solidFill>
                <a:schemeClr val="tx1"/>
              </a:solidFill>
            </c:spPr>
            <c:extLst>
              <c:ext xmlns:c16="http://schemas.microsoft.com/office/drawing/2014/chart" uri="{C3380CC4-5D6E-409C-BE32-E72D297353CC}">
                <c16:uniqueId val="{00000007-AD13-49D4-9CE7-C52A7F7481EF}"/>
              </c:ext>
            </c:extLst>
          </c:dPt>
          <c:dPt>
            <c:idx val="4"/>
            <c:bubble3D val="0"/>
            <c:spPr>
              <a:pattFill prst="ltUpDiag">
                <a:fgClr>
                  <a:sysClr val="window" lastClr="FFFFFF">
                    <a:lumMod val="65000"/>
                  </a:sysClr>
                </a:fgClr>
                <a:bgClr>
                  <a:sysClr val="window" lastClr="FFFFFF"/>
                </a:bgClr>
              </a:pattFill>
            </c:spPr>
            <c:extLst>
              <c:ext xmlns:c16="http://schemas.microsoft.com/office/drawing/2014/chart" uri="{C3380CC4-5D6E-409C-BE32-E72D297353CC}">
                <c16:uniqueId val="{00000009-AD13-49D4-9CE7-C52A7F7481EF}"/>
              </c:ext>
            </c:extLst>
          </c:dPt>
          <c:dPt>
            <c:idx val="5"/>
            <c:bubble3D val="0"/>
            <c:spPr>
              <a:solidFill>
                <a:schemeClr val="tx2">
                  <a:lumMod val="20000"/>
                  <a:lumOff val="80000"/>
                </a:schemeClr>
              </a:solidFill>
            </c:spPr>
            <c:extLst>
              <c:ext xmlns:c16="http://schemas.microsoft.com/office/drawing/2014/chart" uri="{C3380CC4-5D6E-409C-BE32-E72D297353CC}">
                <c16:uniqueId val="{0000000B-AD13-49D4-9CE7-C52A7F7481EF}"/>
              </c:ext>
            </c:extLst>
          </c:dPt>
          <c:dPt>
            <c:idx val="6"/>
            <c:bubble3D val="0"/>
            <c:spPr>
              <a:solidFill>
                <a:schemeClr val="accent3">
                  <a:lumMod val="20000"/>
                  <a:lumOff val="80000"/>
                </a:schemeClr>
              </a:solidFill>
            </c:spPr>
            <c:extLst>
              <c:ext xmlns:c16="http://schemas.microsoft.com/office/drawing/2014/chart" uri="{C3380CC4-5D6E-409C-BE32-E72D297353CC}">
                <c16:uniqueId val="{0000000D-AD13-49D4-9CE7-C52A7F7481EF}"/>
              </c:ext>
            </c:extLst>
          </c:dPt>
          <c:dPt>
            <c:idx val="7"/>
            <c:bubble3D val="0"/>
            <c:spPr>
              <a:solidFill>
                <a:schemeClr val="bg1"/>
              </a:solidFill>
              <a:ln>
                <a:solidFill>
                  <a:schemeClr val="tx1"/>
                </a:solidFill>
              </a:ln>
            </c:spPr>
            <c:extLst>
              <c:ext xmlns:c16="http://schemas.microsoft.com/office/drawing/2014/chart" uri="{C3380CC4-5D6E-409C-BE32-E72D297353CC}">
                <c16:uniqueId val="{0000000F-AD13-49D4-9CE7-C52A7F7481EF}"/>
              </c:ext>
            </c:extLst>
          </c:dPt>
          <c:dLbls>
            <c:dLbl>
              <c:idx val="0"/>
              <c:numFmt formatCode="0%" sourceLinked="0"/>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D13-49D4-9CE7-C52A7F7481EF}"/>
                </c:ext>
              </c:extLst>
            </c:dLbl>
            <c:dLbl>
              <c:idx val="3"/>
              <c:numFmt formatCode="0%" sourceLinked="0"/>
              <c:spPr>
                <a:noFill/>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D13-49D4-9CE7-C52A7F7481EF}"/>
                </c:ext>
              </c:extLst>
            </c:dLbl>
            <c:dLbl>
              <c:idx val="5"/>
              <c:layout>
                <c:manualLayout>
                  <c:x val="1.2763644928999181E-2"/>
                  <c:y val="7.3564513674921062E-2"/>
                </c:manualLayout>
              </c:layout>
              <c:tx>
                <c:rich>
                  <a:bodyPr/>
                  <a:lstStyle/>
                  <a:p>
                    <a:pPr>
                      <a:defRPr/>
                    </a:pPr>
                    <a:r>
                      <a:rPr lang="en-US"/>
                      <a:t>4%</a:t>
                    </a:r>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D13-49D4-9CE7-C52A7F7481EF}"/>
                </c:ext>
              </c:extLst>
            </c:dLbl>
            <c:dLbl>
              <c:idx val="6"/>
              <c:tx>
                <c:rich>
                  <a:bodyPr/>
                  <a:lstStyle/>
                  <a:p>
                    <a:r>
                      <a:rPr lang="en-US"/>
                      <a:t>0.5%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D13-49D4-9CE7-C52A7F7481EF}"/>
                </c:ext>
              </c:extLst>
            </c:dLbl>
            <c:numFmt formatCode="0%" sourceLinked="0"/>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Private</c:v>
                </c:pt>
                <c:pt idx="1">
                  <c:v>Medicare</c:v>
                </c:pt>
                <c:pt idx="2">
                  <c:v>Medicaid</c:v>
                </c:pt>
                <c:pt idx="3">
                  <c:v>Out of Pocket</c:v>
                </c:pt>
                <c:pt idx="4">
                  <c:v>Other Third Party</c:v>
                </c:pt>
                <c:pt idx="5">
                  <c:v>Other Health Insurance Programs</c:v>
                </c:pt>
              </c:strCache>
            </c:strRef>
          </c:cat>
          <c:val>
            <c:numRef>
              <c:f>Sheet1!$B$2:$B$7</c:f>
              <c:numCache>
                <c:formatCode>0.0%</c:formatCode>
                <c:ptCount val="6"/>
                <c:pt idx="0">
                  <c:v>0.35116514690982775</c:v>
                </c:pt>
                <c:pt idx="1">
                  <c:v>0.22289766970618036</c:v>
                </c:pt>
                <c:pt idx="2">
                  <c:v>0.17605538669368456</c:v>
                </c:pt>
                <c:pt idx="3">
                  <c:v>0.12343802769334684</c:v>
                </c:pt>
                <c:pt idx="4">
                  <c:v>8.385680513340088E-2</c:v>
                </c:pt>
                <c:pt idx="5">
                  <c:v>4.2586963863559604E-2</c:v>
                </c:pt>
              </c:numCache>
            </c:numRef>
          </c:val>
          <c:extLst>
            <c:ext xmlns:c16="http://schemas.microsoft.com/office/drawing/2014/chart" uri="{C3380CC4-5D6E-409C-BE32-E72D297353CC}">
              <c16:uniqueId val="{00000010-AD13-49D4-9CE7-C52A7F7481EF}"/>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4.3258294636247382E-3"/>
          <c:y val="0.82445227241331676"/>
          <c:w val="0.9956741705363753"/>
          <c:h val="0.17554772758668327"/>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3.7787161685434487E-2"/>
          <c:w val="0.87597939146495574"/>
          <c:h val="0.859058293116586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AI/AN</c:v>
                </c:pt>
                <c:pt idx="2">
                  <c:v>White</c:v>
                </c:pt>
              </c:strCache>
            </c:strRef>
          </c:cat>
          <c:val>
            <c:numRef>
              <c:f>Sheet1!$B$2:$B$4</c:f>
              <c:numCache>
                <c:formatCode>General</c:formatCode>
                <c:ptCount val="3"/>
                <c:pt idx="0">
                  <c:v>93.5</c:v>
                </c:pt>
                <c:pt idx="1">
                  <c:v>82.5</c:v>
                </c:pt>
                <c:pt idx="2">
                  <c:v>94.1</c:v>
                </c:pt>
              </c:numCache>
            </c:numRef>
          </c:val>
          <c:extLst>
            <c:ext xmlns:c16="http://schemas.microsoft.com/office/drawing/2014/chart" uri="{C3380CC4-5D6E-409C-BE32-E72D297353CC}">
              <c16:uniqueId val="{00000000-251B-4F91-A58B-7013F92AA915}"/>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6.1728582004172547E-3"/>
              <c:y val="0.36552401715914545"/>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8.1096894138232706E-2"/>
          <c:w val="0.92454421562689282"/>
          <c:h val="0.72681861458494157"/>
        </c:manualLayout>
      </c:layout>
      <c:barChart>
        <c:barDir val="col"/>
        <c:grouping val="percentStacked"/>
        <c:varyColors val="0"/>
        <c:ser>
          <c:idx val="2"/>
          <c:order val="0"/>
          <c:tx>
            <c:strRef>
              <c:f>Sheet1!$A$2</c:f>
              <c:strCache>
                <c:ptCount val="1"/>
                <c:pt idx="0">
                  <c:v>Improving </c:v>
                </c:pt>
              </c:strCache>
            </c:strRef>
          </c:tx>
          <c:spPr>
            <a:solidFill>
              <a:srgbClr val="27E833"/>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0F1E-4836-BA49-9CF73A0B1851}"/>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(n=93)</c:v>
                </c:pt>
                <c:pt idx="1">
                  <c:v>Person-Centered Care (n=15)</c:v>
                </c:pt>
                <c:pt idx="2">
                  <c:v>Patient Safety (n=7)</c:v>
                </c:pt>
                <c:pt idx="3">
                  <c:v>Healthy Living (n=43)</c:v>
                </c:pt>
                <c:pt idx="4">
                  <c:v>Effective Treatment (n=19)</c:v>
                </c:pt>
                <c:pt idx="5">
                  <c:v>Care Coordination (n=8)</c:v>
                </c:pt>
                <c:pt idx="6">
                  <c:v>Affordable Care (n=1)</c:v>
                </c:pt>
              </c:strCache>
            </c:strRef>
          </c:cat>
          <c:val>
            <c:numRef>
              <c:f>Sheet1!$B$2:$H$2</c:f>
              <c:numCache>
                <c:formatCode>General</c:formatCode>
                <c:ptCount val="7"/>
                <c:pt idx="0">
                  <c:v>38</c:v>
                </c:pt>
                <c:pt idx="1">
                  <c:v>3</c:v>
                </c:pt>
                <c:pt idx="2">
                  <c:v>2</c:v>
                </c:pt>
                <c:pt idx="3">
                  <c:v>20</c:v>
                </c:pt>
                <c:pt idx="4">
                  <c:v>12</c:v>
                </c:pt>
                <c:pt idx="5">
                  <c:v>1</c:v>
                </c:pt>
                <c:pt idx="6">
                  <c:v>0</c:v>
                </c:pt>
              </c:numCache>
            </c:numRef>
          </c:val>
          <c:extLst>
            <c:ext xmlns:c16="http://schemas.microsoft.com/office/drawing/2014/chart" uri="{C3380CC4-5D6E-409C-BE32-E72D297353CC}">
              <c16:uniqueId val="{00000001-0F1E-4836-BA49-9CF73A0B1851}"/>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1E-4836-BA49-9CF73A0B185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(n=93)</c:v>
                </c:pt>
                <c:pt idx="1">
                  <c:v>Person-Centered Care (n=15)</c:v>
                </c:pt>
                <c:pt idx="2">
                  <c:v>Patient Safety (n=7)</c:v>
                </c:pt>
                <c:pt idx="3">
                  <c:v>Healthy Living (n=43)</c:v>
                </c:pt>
                <c:pt idx="4">
                  <c:v>Effective Treatment (n=19)</c:v>
                </c:pt>
                <c:pt idx="5">
                  <c:v>Care Coordination (n=8)</c:v>
                </c:pt>
                <c:pt idx="6">
                  <c:v>Affordable Care (n=1)</c:v>
                </c:pt>
              </c:strCache>
            </c:strRef>
          </c:cat>
          <c:val>
            <c:numRef>
              <c:f>Sheet1!$B$3:$H$3</c:f>
              <c:numCache>
                <c:formatCode>General</c:formatCode>
                <c:ptCount val="7"/>
                <c:pt idx="0">
                  <c:v>51</c:v>
                </c:pt>
                <c:pt idx="1">
                  <c:v>11</c:v>
                </c:pt>
                <c:pt idx="2">
                  <c:v>4</c:v>
                </c:pt>
                <c:pt idx="3">
                  <c:v>23</c:v>
                </c:pt>
                <c:pt idx="4">
                  <c:v>6</c:v>
                </c:pt>
                <c:pt idx="5">
                  <c:v>6</c:v>
                </c:pt>
                <c:pt idx="6">
                  <c:v>1</c:v>
                </c:pt>
              </c:numCache>
            </c:numRef>
          </c:val>
          <c:extLst>
            <c:ext xmlns:c16="http://schemas.microsoft.com/office/drawing/2014/chart" uri="{C3380CC4-5D6E-409C-BE32-E72D297353CC}">
              <c16:uniqueId val="{00000003-0F1E-4836-BA49-9CF73A0B1851}"/>
            </c:ext>
          </c:extLst>
        </c:ser>
        <c:ser>
          <c:idx val="0"/>
          <c:order val="2"/>
          <c:tx>
            <c:strRef>
              <c:f>Sheet1!$A$4</c:f>
              <c:strCache>
                <c:ptCount val="1"/>
                <c:pt idx="0">
                  <c:v>Worsening</c:v>
                </c:pt>
              </c:strCache>
            </c:strRef>
          </c:tx>
          <c:spPr>
            <a:solidFill>
              <a:srgbClr val="E5152F"/>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4-0F1E-4836-BA49-9CF73A0B1851}"/>
                </c:ext>
              </c:extLst>
            </c:dLbl>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(n=93)</c:v>
                </c:pt>
                <c:pt idx="1">
                  <c:v>Person-Centered Care (n=15)</c:v>
                </c:pt>
                <c:pt idx="2">
                  <c:v>Patient Safety (n=7)</c:v>
                </c:pt>
                <c:pt idx="3">
                  <c:v>Healthy Living (n=43)</c:v>
                </c:pt>
                <c:pt idx="4">
                  <c:v>Effective Treatment (n=19)</c:v>
                </c:pt>
                <c:pt idx="5">
                  <c:v>Care Coordination (n=8)</c:v>
                </c:pt>
                <c:pt idx="6">
                  <c:v>Affordable Care (n=1)</c:v>
                </c:pt>
              </c:strCache>
            </c:strRef>
          </c:cat>
          <c:val>
            <c:numRef>
              <c:f>Sheet1!$B$4:$H$4</c:f>
              <c:numCache>
                <c:formatCode>General</c:formatCode>
                <c:ptCount val="7"/>
                <c:pt idx="0">
                  <c:v>4</c:v>
                </c:pt>
                <c:pt idx="1">
                  <c:v>1</c:v>
                </c:pt>
                <c:pt idx="2">
                  <c:v>1</c:v>
                </c:pt>
                <c:pt idx="4">
                  <c:v>1</c:v>
                </c:pt>
                <c:pt idx="5">
                  <c:v>1</c:v>
                </c:pt>
                <c:pt idx="6">
                  <c:v>0</c:v>
                </c:pt>
              </c:numCache>
            </c:numRef>
          </c:val>
          <c:extLst>
            <c:ext xmlns:c16="http://schemas.microsoft.com/office/drawing/2014/chart" uri="{C3380CC4-5D6E-409C-BE32-E72D297353CC}">
              <c16:uniqueId val="{00000005-0F1E-4836-BA49-9CF73A0B1851}"/>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69822384334311149"/>
        </c:manualLayout>
      </c:layout>
      <c:barChart>
        <c:barDir val="col"/>
        <c:grouping val="percentStacked"/>
        <c:varyColors val="0"/>
        <c:ser>
          <c:idx val="2"/>
          <c:order val="0"/>
          <c:tx>
            <c:strRef>
              <c:f>Sheet1!$A$2</c:f>
              <c:strCache>
                <c:ptCount val="1"/>
                <c:pt idx="0">
                  <c:v>Improving </c:v>
                </c:pt>
              </c:strCache>
            </c:strRef>
          </c:tx>
          <c:spPr>
            <a:solidFill>
              <a:srgbClr val="27E833"/>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9F87-40A1-8EE4-87920250BABB}"/>
                </c:ext>
              </c:extLst>
            </c:dLbl>
            <c:dLbl>
              <c:idx val="2"/>
              <c:delete val="1"/>
              <c:extLst>
                <c:ext xmlns:c15="http://schemas.microsoft.com/office/drawing/2012/chart" uri="{CE6537A1-D6FC-4f65-9D91-7224C49458BB}"/>
                <c:ext xmlns:c16="http://schemas.microsoft.com/office/drawing/2014/chart" uri="{C3380CC4-5D6E-409C-BE32-E72D297353CC}">
                  <c16:uniqueId val="{00000001-9F87-40A1-8EE4-87920250BABB}"/>
                </c:ext>
              </c:extLst>
            </c:dLbl>
            <c:dLbl>
              <c:idx val="6"/>
              <c:delete val="1"/>
              <c:extLst>
                <c:ext xmlns:c15="http://schemas.microsoft.com/office/drawing/2012/chart" uri="{CE6537A1-D6FC-4f65-9D91-7224C49458BB}"/>
                <c:ext xmlns:c16="http://schemas.microsoft.com/office/drawing/2014/chart" uri="{C3380CC4-5D6E-409C-BE32-E72D297353CC}">
                  <c16:uniqueId val="{00000002-9F87-40A1-8EE4-87920250BA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(n=33)</c:v>
                </c:pt>
                <c:pt idx="1">
                  <c:v>Person-Centered Care (n=11)</c:v>
                </c:pt>
                <c:pt idx="2">
                  <c:v>Patient Safety (n=0)</c:v>
                </c:pt>
                <c:pt idx="3">
                  <c:v>Healthy Living (n=14)</c:v>
                </c:pt>
                <c:pt idx="4">
                  <c:v>Effective Treatment (n=4)</c:v>
                </c:pt>
                <c:pt idx="5">
                  <c:v>Care Coordination (n=4)</c:v>
                </c:pt>
                <c:pt idx="6">
                  <c:v>Affordable Care (n=0)</c:v>
                </c:pt>
              </c:strCache>
            </c:strRef>
          </c:cat>
          <c:val>
            <c:numRef>
              <c:f>Sheet1!$B$2:$H$2</c:f>
              <c:numCache>
                <c:formatCode>General</c:formatCode>
                <c:ptCount val="7"/>
                <c:pt idx="0">
                  <c:v>2</c:v>
                </c:pt>
                <c:pt idx="1">
                  <c:v>0</c:v>
                </c:pt>
                <c:pt idx="2">
                  <c:v>0</c:v>
                </c:pt>
                <c:pt idx="3">
                  <c:v>1</c:v>
                </c:pt>
                <c:pt idx="4">
                  <c:v>1</c:v>
                </c:pt>
                <c:pt idx="6">
                  <c:v>0</c:v>
                </c:pt>
              </c:numCache>
            </c:numRef>
          </c:val>
          <c:extLst>
            <c:ext xmlns:c16="http://schemas.microsoft.com/office/drawing/2014/chart" uri="{C3380CC4-5D6E-409C-BE32-E72D297353CC}">
              <c16:uniqueId val="{00000003-9F87-40A1-8EE4-87920250BABB}"/>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87-40A1-8EE4-87920250BAB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(n=33)</c:v>
                </c:pt>
                <c:pt idx="1">
                  <c:v>Person-Centered Care (n=11)</c:v>
                </c:pt>
                <c:pt idx="2">
                  <c:v>Patient Safety (n=0)</c:v>
                </c:pt>
                <c:pt idx="3">
                  <c:v>Healthy Living (n=14)</c:v>
                </c:pt>
                <c:pt idx="4">
                  <c:v>Effective Treatment (n=4)</c:v>
                </c:pt>
                <c:pt idx="5">
                  <c:v>Care Coordination (n=4)</c:v>
                </c:pt>
                <c:pt idx="6">
                  <c:v>Affordable Care (n=0)</c:v>
                </c:pt>
              </c:strCache>
            </c:strRef>
          </c:cat>
          <c:val>
            <c:numRef>
              <c:f>Sheet1!$B$3:$H$3</c:f>
              <c:numCache>
                <c:formatCode>General</c:formatCode>
                <c:ptCount val="7"/>
                <c:pt idx="0">
                  <c:v>31</c:v>
                </c:pt>
                <c:pt idx="1">
                  <c:v>11</c:v>
                </c:pt>
                <c:pt idx="3">
                  <c:v>13</c:v>
                </c:pt>
                <c:pt idx="4">
                  <c:v>3</c:v>
                </c:pt>
                <c:pt idx="5">
                  <c:v>4</c:v>
                </c:pt>
              </c:numCache>
            </c:numRef>
          </c:val>
          <c:extLst>
            <c:ext xmlns:c16="http://schemas.microsoft.com/office/drawing/2014/chart" uri="{C3380CC4-5D6E-409C-BE32-E72D297353CC}">
              <c16:uniqueId val="{00000005-9F87-40A1-8EE4-87920250BABB}"/>
            </c:ext>
          </c:extLst>
        </c:ser>
        <c:ser>
          <c:idx val="0"/>
          <c:order val="2"/>
          <c:tx>
            <c:strRef>
              <c:f>Sheet1!$A$4</c:f>
              <c:strCache>
                <c:ptCount val="1"/>
                <c:pt idx="0">
                  <c:v>Worsening</c:v>
                </c:pt>
              </c:strCache>
            </c:strRef>
          </c:tx>
          <c:spPr>
            <a:solidFill>
              <a:srgbClr val="F9152F"/>
            </a:solidFill>
          </c:spPr>
          <c:invertIfNegative val="0"/>
          <c:dLbls>
            <c:delete val="1"/>
          </c:dLbls>
          <c:cat>
            <c:strRef>
              <c:f>Sheet1!$B$1:$H$1</c:f>
              <c:strCache>
                <c:ptCount val="7"/>
                <c:pt idx="0">
                  <c:v>Total (n=33)</c:v>
                </c:pt>
                <c:pt idx="1">
                  <c:v>Person-Centered Care (n=11)</c:v>
                </c:pt>
                <c:pt idx="2">
                  <c:v>Patient Safety (n=0)</c:v>
                </c:pt>
                <c:pt idx="3">
                  <c:v>Healthy Living (n=14)</c:v>
                </c:pt>
                <c:pt idx="4">
                  <c:v>Effective Treatment (n=4)</c:v>
                </c:pt>
                <c:pt idx="5">
                  <c:v>Care Coordination (n=4)</c:v>
                </c:pt>
                <c:pt idx="6">
                  <c:v>Affordable Care (n=0)</c:v>
                </c:pt>
              </c:strCache>
            </c:strRef>
          </c:cat>
          <c:val>
            <c:numRef>
              <c:f>Sheet1!$B$4:$H$4</c:f>
              <c:numCache>
                <c:formatCode>General</c:formatCode>
                <c:ptCount val="7"/>
                <c:pt idx="2">
                  <c:v>0</c:v>
                </c:pt>
                <c:pt idx="6">
                  <c:v>0</c:v>
                </c:pt>
              </c:numCache>
            </c:numRef>
          </c:val>
          <c:extLst>
            <c:ext xmlns:c16="http://schemas.microsoft.com/office/drawing/2014/chart" uri="{C3380CC4-5D6E-409C-BE32-E72D297353CC}">
              <c16:uniqueId val="{00000006-9F87-40A1-8EE4-87920250BABB}"/>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95642371626624"/>
          <c:y val="9.8657391752411311E-2"/>
          <c:w val="0.87357022679857321"/>
          <c:h val="0.76693911727291753"/>
        </c:manualLayout>
      </c:layout>
      <c:lineChart>
        <c:grouping val="standard"/>
        <c:varyColors val="0"/>
        <c:ser>
          <c:idx val="3"/>
          <c:order val="0"/>
          <c:tx>
            <c:strRef>
              <c:f>Sheet1!$A$2</c:f>
              <c:strCache>
                <c:ptCount val="1"/>
                <c:pt idx="0">
                  <c:v>AI/AN</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Sheet1!$B$2:$Q$2</c:f>
              <c:numCache>
                <c:formatCode>0.0</c:formatCode>
                <c:ptCount val="16"/>
                <c:pt idx="0">
                  <c:v>526</c:v>
                </c:pt>
                <c:pt idx="1">
                  <c:v>494.3</c:v>
                </c:pt>
                <c:pt idx="2">
                  <c:v>469.6</c:v>
                </c:pt>
                <c:pt idx="3">
                  <c:v>478.2</c:v>
                </c:pt>
                <c:pt idx="4">
                  <c:v>430</c:v>
                </c:pt>
                <c:pt idx="5">
                  <c:v>367.7</c:v>
                </c:pt>
                <c:pt idx="6">
                  <c:v>379.6</c:v>
                </c:pt>
                <c:pt idx="7">
                  <c:v>390</c:v>
                </c:pt>
                <c:pt idx="8">
                  <c:v>382.6</c:v>
                </c:pt>
                <c:pt idx="9">
                  <c:v>347.6</c:v>
                </c:pt>
                <c:pt idx="10">
                  <c:v>321.3</c:v>
                </c:pt>
                <c:pt idx="11">
                  <c:v>322.60000000000002</c:v>
                </c:pt>
                <c:pt idx="12">
                  <c:v>298.60000000000002</c:v>
                </c:pt>
                <c:pt idx="13">
                  <c:v>288.60000000000002</c:v>
                </c:pt>
                <c:pt idx="14">
                  <c:v>275.8</c:v>
                </c:pt>
                <c:pt idx="15">
                  <c:v>285.89999999999998</c:v>
                </c:pt>
              </c:numCache>
            </c:numRef>
          </c:val>
          <c:smooth val="0"/>
          <c:extLst>
            <c:ext xmlns:c16="http://schemas.microsoft.com/office/drawing/2014/chart" uri="{C3380CC4-5D6E-409C-BE32-E72D297353CC}">
              <c16:uniqueId val="{00000000-6555-4D22-9D35-F51D199BFD59}"/>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0.0</c:formatCode>
                <c:ptCount val="16"/>
                <c:pt idx="0">
                  <c:v>133.30000000000001</c:v>
                </c:pt>
                <c:pt idx="1">
                  <c:v>131.9</c:v>
                </c:pt>
                <c:pt idx="2">
                  <c:v>132.30000000000001</c:v>
                </c:pt>
                <c:pt idx="3">
                  <c:v>134.30000000000001</c:v>
                </c:pt>
                <c:pt idx="4">
                  <c:v>135</c:v>
                </c:pt>
                <c:pt idx="5">
                  <c:v>139.6</c:v>
                </c:pt>
                <c:pt idx="6">
                  <c:v>136.19999999999999</c:v>
                </c:pt>
                <c:pt idx="7">
                  <c:v>133.9</c:v>
                </c:pt>
                <c:pt idx="8">
                  <c:v>135</c:v>
                </c:pt>
                <c:pt idx="9">
                  <c:v>134.30000000000001</c:v>
                </c:pt>
                <c:pt idx="10">
                  <c:v>129.19999999999999</c:v>
                </c:pt>
                <c:pt idx="11">
                  <c:v>129.69999999999999</c:v>
                </c:pt>
                <c:pt idx="12">
                  <c:v>132.5</c:v>
                </c:pt>
                <c:pt idx="13">
                  <c:v>133.6</c:v>
                </c:pt>
                <c:pt idx="14">
                  <c:v>139.80000000000001</c:v>
                </c:pt>
                <c:pt idx="15">
                  <c:v>144.9</c:v>
                </c:pt>
              </c:numCache>
            </c:numRef>
          </c:val>
          <c:smooth val="0"/>
          <c:extLst>
            <c:ext xmlns:c16="http://schemas.microsoft.com/office/drawing/2014/chart" uri="{C3380CC4-5D6E-409C-BE32-E72D297353CC}">
              <c16:uniqueId val="{00000001-6555-4D22-9D35-F51D199BFD59}"/>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2100000"/>
          <a:lstStyle/>
          <a:p>
            <a:pPr>
              <a:defRPr/>
            </a:pPr>
            <a:endParaRPr lang="en-US"/>
          </a:p>
        </c:txPr>
        <c:crossAx val="110519040"/>
        <c:crosses val="autoZero"/>
        <c:auto val="1"/>
        <c:lblAlgn val="ctr"/>
        <c:lblOffset val="100"/>
        <c:noMultiLvlLbl val="0"/>
      </c:catAx>
      <c:valAx>
        <c:axId val="110519040"/>
        <c:scaling>
          <c:orientation val="minMax"/>
          <c:max val="600"/>
          <c:min val="0"/>
        </c:scaling>
        <c:delete val="0"/>
        <c:axPos val="l"/>
        <c:majorGridlines/>
        <c:title>
          <c:tx>
            <c:rich>
              <a:bodyPr rot="-5400000" vert="horz"/>
              <a:lstStyle/>
              <a:p>
                <a:pPr>
                  <a:defRPr/>
                </a:pPr>
                <a:r>
                  <a:rPr lang="en-US"/>
                  <a:t>Rate per Million Population</a:t>
                </a:r>
              </a:p>
            </c:rich>
          </c:tx>
          <c:layout>
            <c:manualLayout>
              <c:xMode val="edge"/>
              <c:yMode val="edge"/>
              <c:x val="4.6296296296296294E-3"/>
              <c:y val="0.18878346994882636"/>
            </c:manualLayout>
          </c:layout>
          <c:overlay val="0"/>
        </c:title>
        <c:numFmt formatCode="0" sourceLinked="0"/>
        <c:majorTickMark val="out"/>
        <c:minorTickMark val="none"/>
        <c:tickLblPos val="nextTo"/>
        <c:crossAx val="110513152"/>
        <c:crosses val="autoZero"/>
        <c:crossBetween val="between"/>
        <c:majorUnit val="100"/>
      </c:valAx>
    </c:plotArea>
    <c:legend>
      <c:legendPos val="t"/>
      <c:layout>
        <c:manualLayout>
          <c:xMode val="edge"/>
          <c:yMode val="edge"/>
          <c:x val="8.1995479731700217E-3"/>
          <c:y val="1.167518533867475E-3"/>
          <c:w val="0.99127867697093419"/>
          <c:h val="9.0546350417854193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0545994250718658"/>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(n=57)</c:v>
                </c:pt>
                <c:pt idx="1">
                  <c:v>Person-Centered Care (n=16)</c:v>
                </c:pt>
                <c:pt idx="2">
                  <c:v>Patient Safety (n=7)</c:v>
                </c:pt>
                <c:pt idx="3">
                  <c:v>Healthy Living (n=17)</c:v>
                </c:pt>
                <c:pt idx="4">
                  <c:v>Effective Treatment (n=10)</c:v>
                </c:pt>
                <c:pt idx="5">
                  <c:v>Care Coordination (n=7)</c:v>
                </c:pt>
                <c:pt idx="6">
                  <c:v>Affordable Care (n=0)</c:v>
                </c:pt>
              </c:strCache>
            </c:strRef>
          </c:cat>
          <c:val>
            <c:numRef>
              <c:f>Sheet1!$B$2:$H$2</c:f>
              <c:numCache>
                <c:formatCode>General</c:formatCode>
                <c:ptCount val="7"/>
                <c:pt idx="0">
                  <c:v>8</c:v>
                </c:pt>
                <c:pt idx="1">
                  <c:v>1</c:v>
                </c:pt>
                <c:pt idx="2">
                  <c:v>1</c:v>
                </c:pt>
                <c:pt idx="3">
                  <c:v>2</c:v>
                </c:pt>
                <c:pt idx="4">
                  <c:v>2</c:v>
                </c:pt>
                <c:pt idx="5">
                  <c:v>2</c:v>
                </c:pt>
              </c:numCache>
            </c:numRef>
          </c:val>
          <c:extLst>
            <c:ext xmlns:c16="http://schemas.microsoft.com/office/drawing/2014/chart" uri="{C3380CC4-5D6E-409C-BE32-E72D297353CC}">
              <c16:uniqueId val="{00000000-C82E-4CD1-B982-97F21F9638EF}"/>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2E-4CD1-B982-97F21F9638E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(n=57)</c:v>
                </c:pt>
                <c:pt idx="1">
                  <c:v>Person-Centered Care (n=16)</c:v>
                </c:pt>
                <c:pt idx="2">
                  <c:v>Patient Safety (n=7)</c:v>
                </c:pt>
                <c:pt idx="3">
                  <c:v>Healthy Living (n=17)</c:v>
                </c:pt>
                <c:pt idx="4">
                  <c:v>Effective Treatment (n=10)</c:v>
                </c:pt>
                <c:pt idx="5">
                  <c:v>Care Coordination (n=7)</c:v>
                </c:pt>
                <c:pt idx="6">
                  <c:v>Affordable Care (n=0)</c:v>
                </c:pt>
              </c:strCache>
            </c:strRef>
          </c:cat>
          <c:val>
            <c:numRef>
              <c:f>Sheet1!$B$3:$H$3</c:f>
              <c:numCache>
                <c:formatCode>General</c:formatCode>
                <c:ptCount val="7"/>
                <c:pt idx="0">
                  <c:v>26</c:v>
                </c:pt>
                <c:pt idx="1">
                  <c:v>6</c:v>
                </c:pt>
                <c:pt idx="2">
                  <c:v>5</c:v>
                </c:pt>
                <c:pt idx="3">
                  <c:v>10</c:v>
                </c:pt>
                <c:pt idx="4">
                  <c:v>4</c:v>
                </c:pt>
                <c:pt idx="5">
                  <c:v>1</c:v>
                </c:pt>
              </c:numCache>
            </c:numRef>
          </c:val>
          <c:extLst>
            <c:ext xmlns:c16="http://schemas.microsoft.com/office/drawing/2014/chart" uri="{C3380CC4-5D6E-409C-BE32-E72D297353CC}">
              <c16:uniqueId val="{00000002-C82E-4CD1-B982-97F21F9638EF}"/>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(n=57)</c:v>
                </c:pt>
                <c:pt idx="1">
                  <c:v>Person-Centered Care (n=16)</c:v>
                </c:pt>
                <c:pt idx="2">
                  <c:v>Patient Safety (n=7)</c:v>
                </c:pt>
                <c:pt idx="3">
                  <c:v>Healthy Living (n=17)</c:v>
                </c:pt>
                <c:pt idx="4">
                  <c:v>Effective Treatment (n=10)</c:v>
                </c:pt>
                <c:pt idx="5">
                  <c:v>Care Coordination (n=7)</c:v>
                </c:pt>
                <c:pt idx="6">
                  <c:v>Affordable Care (n=0)</c:v>
                </c:pt>
              </c:strCache>
            </c:strRef>
          </c:cat>
          <c:val>
            <c:numRef>
              <c:f>Sheet1!$B$4:$H$4</c:f>
              <c:numCache>
                <c:formatCode>General</c:formatCode>
                <c:ptCount val="7"/>
                <c:pt idx="0">
                  <c:v>23</c:v>
                </c:pt>
                <c:pt idx="1">
                  <c:v>9</c:v>
                </c:pt>
                <c:pt idx="2">
                  <c:v>1</c:v>
                </c:pt>
                <c:pt idx="3">
                  <c:v>5</c:v>
                </c:pt>
                <c:pt idx="4">
                  <c:v>4</c:v>
                </c:pt>
                <c:pt idx="5">
                  <c:v>4</c:v>
                </c:pt>
              </c:numCache>
            </c:numRef>
          </c:val>
          <c:extLst>
            <c:ext xmlns:c16="http://schemas.microsoft.com/office/drawing/2014/chart" uri="{C3380CC4-5D6E-409C-BE32-E72D297353CC}">
              <c16:uniqueId val="{00000003-C82E-4CD1-B982-97F21F9638EF}"/>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2017</c:v>
                </c:pt>
              </c:strCache>
            </c:strRef>
          </c:tx>
          <c:spPr>
            <a:solidFill>
              <a:srgbClr val="0072C6"/>
            </a:solidFill>
          </c:spPr>
          <c:invertIfNegative val="0"/>
          <c:cat>
            <c:strRef>
              <c:f>Sheet1!$A$2:$A$4</c:f>
              <c:strCache>
                <c:ptCount val="3"/>
                <c:pt idx="0">
                  <c:v>Total</c:v>
                </c:pt>
                <c:pt idx="1">
                  <c:v>NHPI</c:v>
                </c:pt>
                <c:pt idx="2">
                  <c:v>White</c:v>
                </c:pt>
              </c:strCache>
            </c:strRef>
          </c:cat>
          <c:val>
            <c:numRef>
              <c:f>Sheet1!$B$2:$B$4</c:f>
              <c:numCache>
                <c:formatCode>General</c:formatCode>
                <c:ptCount val="3"/>
                <c:pt idx="0">
                  <c:v>92.8</c:v>
                </c:pt>
                <c:pt idx="1">
                  <c:v>77</c:v>
                </c:pt>
                <c:pt idx="2">
                  <c:v>92.8</c:v>
                </c:pt>
              </c:numCache>
            </c:numRef>
          </c:val>
          <c:extLst>
            <c:ext xmlns:c16="http://schemas.microsoft.com/office/drawing/2014/chart" uri="{C3380CC4-5D6E-409C-BE32-E72D297353CC}">
              <c16:uniqueId val="{00000000-4BF1-4AFE-9524-02C86796A0BF}"/>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1.8993539269129814E-3"/>
              <c:y val="0.37448459063584794"/>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28093102945465"/>
          <c:y val="4.674786745406824E-2"/>
          <c:w val="0.85861835629921257"/>
          <c:h val="0.85009774168853891"/>
        </c:manualLayout>
      </c:layout>
      <c:barChart>
        <c:barDir val="col"/>
        <c:grouping val="clustered"/>
        <c:varyColors val="0"/>
        <c:ser>
          <c:idx val="0"/>
          <c:order val="0"/>
          <c:tx>
            <c:strRef>
              <c:f>Sheet1!$B$1</c:f>
              <c:strCache>
                <c:ptCount val="1"/>
                <c:pt idx="0">
                  <c:v>2015</c:v>
                </c:pt>
              </c:strCache>
            </c:strRef>
          </c:tx>
          <c:spPr>
            <a:solidFill>
              <a:srgbClr val="0072C6"/>
            </a:solidFill>
          </c:spPr>
          <c:invertIfNegative val="0"/>
          <c:cat>
            <c:strRef>
              <c:f>Sheet1!$A$2:$A$4</c:f>
              <c:strCache>
                <c:ptCount val="3"/>
                <c:pt idx="0">
                  <c:v>Total</c:v>
                </c:pt>
                <c:pt idx="1">
                  <c:v>NHPI</c:v>
                </c:pt>
                <c:pt idx="2">
                  <c:v>White</c:v>
                </c:pt>
              </c:strCache>
            </c:strRef>
          </c:cat>
          <c:val>
            <c:numRef>
              <c:f>Sheet1!$B$2:$B$4</c:f>
              <c:numCache>
                <c:formatCode>General</c:formatCode>
                <c:ptCount val="3"/>
                <c:pt idx="0">
                  <c:v>14.8</c:v>
                </c:pt>
                <c:pt idx="1">
                  <c:v>17.8</c:v>
                </c:pt>
                <c:pt idx="2">
                  <c:v>6.1</c:v>
                </c:pt>
              </c:numCache>
            </c:numRef>
          </c:val>
          <c:extLst>
            <c:ext xmlns:c16="http://schemas.microsoft.com/office/drawing/2014/chart" uri="{C3380CC4-5D6E-409C-BE32-E72D297353CC}">
              <c16:uniqueId val="{00000000-8D2F-41B5-8E08-DFD1D21187A4}"/>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6.1727635608048994E-3"/>
              <c:y val="0.15495054045663645"/>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86745406824E-2"/>
          <c:w val="0.87597939146495574"/>
          <c:h val="0.85009774168853891"/>
        </c:manualLayout>
      </c:layout>
      <c:barChart>
        <c:barDir val="col"/>
        <c:grouping val="clustered"/>
        <c:varyColors val="0"/>
        <c:ser>
          <c:idx val="0"/>
          <c:order val="0"/>
          <c:tx>
            <c:strRef>
              <c:f>Sheet1!$B$1</c:f>
              <c:strCache>
                <c:ptCount val="1"/>
                <c:pt idx="0">
                  <c:v>2015</c:v>
                </c:pt>
              </c:strCache>
            </c:strRef>
          </c:tx>
          <c:spPr>
            <a:solidFill>
              <a:srgbClr val="0072C6"/>
            </a:solidFill>
          </c:spPr>
          <c:invertIfNegative val="0"/>
          <c:cat>
            <c:strRef>
              <c:f>Sheet1!$A$2:$A$4</c:f>
              <c:strCache>
                <c:ptCount val="3"/>
                <c:pt idx="0">
                  <c:v>Total</c:v>
                </c:pt>
                <c:pt idx="1">
                  <c:v>NHPI</c:v>
                </c:pt>
                <c:pt idx="2">
                  <c:v>White</c:v>
                </c:pt>
              </c:strCache>
            </c:strRef>
          </c:cat>
          <c:val>
            <c:numRef>
              <c:f>Sheet1!$B$2:$B$4</c:f>
              <c:numCache>
                <c:formatCode>General</c:formatCode>
                <c:ptCount val="3"/>
                <c:pt idx="0">
                  <c:v>93.5</c:v>
                </c:pt>
                <c:pt idx="1">
                  <c:v>88.5</c:v>
                </c:pt>
                <c:pt idx="2">
                  <c:v>94.2</c:v>
                </c:pt>
              </c:numCache>
            </c:numRef>
          </c:val>
          <c:extLst>
            <c:ext xmlns:c16="http://schemas.microsoft.com/office/drawing/2014/chart" uri="{C3380CC4-5D6E-409C-BE32-E72D297353CC}">
              <c16:uniqueId val="{00000000-66F5-4212-A8E4-8EB0904F8799}"/>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1.8993539269129822E-3"/>
              <c:y val="0.37000430389749667"/>
            </c:manualLayout>
          </c:layout>
          <c:overlay val="0"/>
        </c:title>
        <c:numFmt formatCode="0" sourceLinked="0"/>
        <c:majorTickMark val="out"/>
        <c:minorTickMark val="none"/>
        <c:tickLblPos val="nextTo"/>
        <c:crossAx val="104665856"/>
        <c:crosses val="autoZero"/>
        <c:crossBetween val="between"/>
        <c:majorUnit val="10"/>
      </c:valAx>
    </c:plotArea>
    <c:plotVisOnly val="1"/>
    <c:dispBlanksAs val="gap"/>
    <c:showDLblsOverMax val="0"/>
  </c:chart>
  <c:spPr>
    <a:ln>
      <a:noFill/>
    </a:ln>
  </c:spPr>
  <c:txPr>
    <a:bodyPr/>
    <a:lstStyle/>
    <a:p>
      <a:pPr>
        <a:defRPr sz="1600">
          <a:latin typeface="Trebuchet MS" panose="020B0603020202020204" pitchFamily="34" charset="0"/>
          <a:cs typeface="Arial" panose="020B0604020202020204" pitchFamily="34" charset="0"/>
        </a:defRPr>
      </a:pPr>
      <a:endParaRPr lang="en-US"/>
    </a:p>
  </c:txPr>
  <c:externalData r:id="rId2">
    <c:autoUpdate val="0"/>
  </c:externalData>
  <c:userShapes r:id="rId3"/>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0545994250718658"/>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0-A126-4F60-A6C8-599AFDF09DF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(n=48)</c:v>
                </c:pt>
                <c:pt idx="1">
                  <c:v>Person-Centered Care (n=10)</c:v>
                </c:pt>
                <c:pt idx="2">
                  <c:v>Patient Safety (n=7)</c:v>
                </c:pt>
                <c:pt idx="3">
                  <c:v>Healthy Living (n=15)</c:v>
                </c:pt>
                <c:pt idx="4">
                  <c:v>Effective Treatment (n=8)</c:v>
                </c:pt>
                <c:pt idx="5">
                  <c:v>Care Coordination (n=8)</c:v>
                </c:pt>
                <c:pt idx="6">
                  <c:v>Affordable Care (n=0)</c:v>
                </c:pt>
              </c:strCache>
            </c:strRef>
          </c:cat>
          <c:val>
            <c:numRef>
              <c:f>Sheet1!$B$2:$H$2</c:f>
              <c:numCache>
                <c:formatCode>General</c:formatCode>
                <c:ptCount val="7"/>
                <c:pt idx="0">
                  <c:v>14</c:v>
                </c:pt>
                <c:pt idx="1">
                  <c:v>2</c:v>
                </c:pt>
                <c:pt idx="2">
                  <c:v>1</c:v>
                </c:pt>
                <c:pt idx="3">
                  <c:v>7</c:v>
                </c:pt>
                <c:pt idx="4">
                  <c:v>3</c:v>
                </c:pt>
                <c:pt idx="5">
                  <c:v>1</c:v>
                </c:pt>
              </c:numCache>
            </c:numRef>
          </c:val>
          <c:extLst>
            <c:ext xmlns:c16="http://schemas.microsoft.com/office/drawing/2014/chart" uri="{C3380CC4-5D6E-409C-BE32-E72D297353CC}">
              <c16:uniqueId val="{00000001-A126-4F60-A6C8-599AFDF09DFA}"/>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26-4F60-A6C8-599AFDF09D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(n=48)</c:v>
                </c:pt>
                <c:pt idx="1">
                  <c:v>Person-Centered Care (n=10)</c:v>
                </c:pt>
                <c:pt idx="2">
                  <c:v>Patient Safety (n=7)</c:v>
                </c:pt>
                <c:pt idx="3">
                  <c:v>Healthy Living (n=15)</c:v>
                </c:pt>
                <c:pt idx="4">
                  <c:v>Effective Treatment (n=8)</c:v>
                </c:pt>
                <c:pt idx="5">
                  <c:v>Care Coordination (n=8)</c:v>
                </c:pt>
                <c:pt idx="6">
                  <c:v>Affordable Care (n=0)</c:v>
                </c:pt>
              </c:strCache>
            </c:strRef>
          </c:cat>
          <c:val>
            <c:numRef>
              <c:f>Sheet1!$B$3:$H$3</c:f>
              <c:numCache>
                <c:formatCode>General</c:formatCode>
                <c:ptCount val="7"/>
                <c:pt idx="0">
                  <c:v>32</c:v>
                </c:pt>
                <c:pt idx="1">
                  <c:v>8</c:v>
                </c:pt>
                <c:pt idx="2">
                  <c:v>5</c:v>
                </c:pt>
                <c:pt idx="3">
                  <c:v>8</c:v>
                </c:pt>
                <c:pt idx="4">
                  <c:v>5</c:v>
                </c:pt>
                <c:pt idx="5">
                  <c:v>6</c:v>
                </c:pt>
              </c:numCache>
            </c:numRef>
          </c:val>
          <c:extLst>
            <c:ext xmlns:c16="http://schemas.microsoft.com/office/drawing/2014/chart" uri="{C3380CC4-5D6E-409C-BE32-E72D297353CC}">
              <c16:uniqueId val="{00000003-A126-4F60-A6C8-599AFDF09DFA}"/>
            </c:ext>
          </c:extLst>
        </c:ser>
        <c:ser>
          <c:idx val="0"/>
          <c:order val="2"/>
          <c:tx>
            <c:strRef>
              <c:f>Sheet1!$A$4</c:f>
              <c:strCache>
                <c:ptCount val="1"/>
                <c:pt idx="0">
                  <c:v>Worsening</c:v>
                </c:pt>
              </c:strCache>
            </c:strRef>
          </c:tx>
          <c:spPr>
            <a:solidFill>
              <a:srgbClr val="F9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(n=48)</c:v>
                </c:pt>
                <c:pt idx="1">
                  <c:v>Person-Centered Care (n=10)</c:v>
                </c:pt>
                <c:pt idx="2">
                  <c:v>Patient Safety (n=7)</c:v>
                </c:pt>
                <c:pt idx="3">
                  <c:v>Healthy Living (n=15)</c:v>
                </c:pt>
                <c:pt idx="4">
                  <c:v>Effective Treatment (n=8)</c:v>
                </c:pt>
                <c:pt idx="5">
                  <c:v>Care Coordination (n=8)</c:v>
                </c:pt>
                <c:pt idx="6">
                  <c:v>Affordable Care (n=0)</c:v>
                </c:pt>
              </c:strCache>
            </c:strRef>
          </c:cat>
          <c:val>
            <c:numRef>
              <c:f>Sheet1!$B$4:$H$4</c:f>
              <c:numCache>
                <c:formatCode>General</c:formatCode>
                <c:ptCount val="7"/>
                <c:pt idx="0">
                  <c:v>2</c:v>
                </c:pt>
                <c:pt idx="2">
                  <c:v>1</c:v>
                </c:pt>
                <c:pt idx="5">
                  <c:v>1</c:v>
                </c:pt>
              </c:numCache>
            </c:numRef>
          </c:val>
          <c:extLst>
            <c:ext xmlns:c16="http://schemas.microsoft.com/office/drawing/2014/chart" uri="{C3380CC4-5D6E-409C-BE32-E72D297353CC}">
              <c16:uniqueId val="{00000004-A126-4F60-A6C8-599AFDF09DFA}"/>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70149168853893262"/>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4798-4321-B431-A0297643CA9C}"/>
                </c:ext>
              </c:extLst>
            </c:dLbl>
            <c:dLbl>
              <c:idx val="2"/>
              <c:delete val="1"/>
              <c:extLst>
                <c:ext xmlns:c15="http://schemas.microsoft.com/office/drawing/2012/chart" uri="{CE6537A1-D6FC-4f65-9D91-7224C49458BB}"/>
                <c:ext xmlns:c16="http://schemas.microsoft.com/office/drawing/2014/chart" uri="{C3380CC4-5D6E-409C-BE32-E72D297353CC}">
                  <c16:uniqueId val="{00000001-4798-4321-B431-A0297643CA9C}"/>
                </c:ext>
              </c:extLst>
            </c:dLbl>
            <c:dLbl>
              <c:idx val="3"/>
              <c:delete val="1"/>
              <c:extLst>
                <c:ext xmlns:c15="http://schemas.microsoft.com/office/drawing/2012/chart" uri="{CE6537A1-D6FC-4f65-9D91-7224C49458BB}"/>
                <c:ext xmlns:c16="http://schemas.microsoft.com/office/drawing/2014/chart" uri="{C3380CC4-5D6E-409C-BE32-E72D297353CC}">
                  <c16:uniqueId val="{00000002-4798-4321-B431-A0297643CA9C}"/>
                </c:ext>
              </c:extLst>
            </c:dLbl>
            <c:dLbl>
              <c:idx val="6"/>
              <c:delete val="1"/>
              <c:extLst>
                <c:ext xmlns:c15="http://schemas.microsoft.com/office/drawing/2012/chart" uri="{CE6537A1-D6FC-4f65-9D91-7224C49458BB}"/>
                <c:ext xmlns:c16="http://schemas.microsoft.com/office/drawing/2014/chart" uri="{C3380CC4-5D6E-409C-BE32-E72D297353CC}">
                  <c16:uniqueId val="{00000003-4798-4321-B431-A0297643CA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(n=12)</c:v>
                </c:pt>
                <c:pt idx="1">
                  <c:v>Person-Centered Care (n=5)</c:v>
                </c:pt>
                <c:pt idx="2">
                  <c:v>Patient Safety (n=0)</c:v>
                </c:pt>
                <c:pt idx="3">
                  <c:v>Healthy Living (n=2)</c:v>
                </c:pt>
                <c:pt idx="4">
                  <c:v>Effective Treatment (n=2)</c:v>
                </c:pt>
                <c:pt idx="5">
                  <c:v>Care Coordination (n=3)</c:v>
                </c:pt>
                <c:pt idx="6">
                  <c:v>Affordable Care (n=0)</c:v>
                </c:pt>
              </c:strCache>
            </c:strRef>
          </c:cat>
          <c:val>
            <c:numRef>
              <c:f>Sheet1!$B$2:$H$2</c:f>
              <c:numCache>
                <c:formatCode>General</c:formatCode>
                <c:ptCount val="7"/>
                <c:pt idx="0">
                  <c:v>1</c:v>
                </c:pt>
                <c:pt idx="4">
                  <c:v>1</c:v>
                </c:pt>
              </c:numCache>
            </c:numRef>
          </c:val>
          <c:extLst>
            <c:ext xmlns:c16="http://schemas.microsoft.com/office/drawing/2014/chart" uri="{C3380CC4-5D6E-409C-BE32-E72D297353CC}">
              <c16:uniqueId val="{00000004-4798-4321-B431-A0297643CA9C}"/>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98-4321-B431-A0297643CA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(n=12)</c:v>
                </c:pt>
                <c:pt idx="1">
                  <c:v>Person-Centered Care (n=5)</c:v>
                </c:pt>
                <c:pt idx="2">
                  <c:v>Patient Safety (n=0)</c:v>
                </c:pt>
                <c:pt idx="3">
                  <c:v>Healthy Living (n=2)</c:v>
                </c:pt>
                <c:pt idx="4">
                  <c:v>Effective Treatment (n=2)</c:v>
                </c:pt>
                <c:pt idx="5">
                  <c:v>Care Coordination (n=3)</c:v>
                </c:pt>
                <c:pt idx="6">
                  <c:v>Affordable Care (n=0)</c:v>
                </c:pt>
              </c:strCache>
            </c:strRef>
          </c:cat>
          <c:val>
            <c:numRef>
              <c:f>Sheet1!$B$3:$H$3</c:f>
              <c:numCache>
                <c:formatCode>General</c:formatCode>
                <c:ptCount val="7"/>
                <c:pt idx="0">
                  <c:v>11</c:v>
                </c:pt>
                <c:pt idx="1">
                  <c:v>5</c:v>
                </c:pt>
                <c:pt idx="3">
                  <c:v>2</c:v>
                </c:pt>
                <c:pt idx="4">
                  <c:v>1</c:v>
                </c:pt>
                <c:pt idx="5">
                  <c:v>3</c:v>
                </c:pt>
              </c:numCache>
            </c:numRef>
          </c:val>
          <c:extLst>
            <c:ext xmlns:c16="http://schemas.microsoft.com/office/drawing/2014/chart" uri="{C3380CC4-5D6E-409C-BE32-E72D297353CC}">
              <c16:uniqueId val="{00000006-4798-4321-B431-A0297643CA9C}"/>
            </c:ext>
          </c:extLst>
        </c:ser>
        <c:ser>
          <c:idx val="0"/>
          <c:order val="2"/>
          <c:tx>
            <c:strRef>
              <c:f>Sheet1!$A$4</c:f>
              <c:strCache>
                <c:ptCount val="1"/>
                <c:pt idx="0">
                  <c:v>Worsening</c:v>
                </c:pt>
              </c:strCache>
            </c:strRef>
          </c:tx>
          <c:spPr>
            <a:solidFill>
              <a:srgbClr val="F9152F"/>
            </a:solidFill>
          </c:spPr>
          <c:invertIfNegative val="0"/>
          <c:dLbls>
            <c:delete val="1"/>
          </c:dLbls>
          <c:cat>
            <c:strRef>
              <c:f>Sheet1!$B$1:$H$1</c:f>
              <c:strCache>
                <c:ptCount val="7"/>
                <c:pt idx="0">
                  <c:v>Total (n=12)</c:v>
                </c:pt>
                <c:pt idx="1">
                  <c:v>Person-Centered Care (n=5)</c:v>
                </c:pt>
                <c:pt idx="2">
                  <c:v>Patient Safety (n=0)</c:v>
                </c:pt>
                <c:pt idx="3">
                  <c:v>Healthy Living (n=2)</c:v>
                </c:pt>
                <c:pt idx="4">
                  <c:v>Effective Treatment (n=2)</c:v>
                </c:pt>
                <c:pt idx="5">
                  <c:v>Care Coordination (n=3)</c:v>
                </c:pt>
                <c:pt idx="6">
                  <c:v>Affordable Care (n=0)</c:v>
                </c:pt>
              </c:strCache>
            </c:strRef>
          </c:cat>
          <c:val>
            <c:numRef>
              <c:f>Sheet1!$B$4:$H$4</c:f>
              <c:numCache>
                <c:formatCode>General</c:formatCode>
                <c:ptCount val="7"/>
              </c:numCache>
            </c:numRef>
          </c:val>
          <c:extLst>
            <c:ext xmlns:c16="http://schemas.microsoft.com/office/drawing/2014/chart" uri="{C3380CC4-5D6E-409C-BE32-E72D297353CC}">
              <c16:uniqueId val="{00000007-4798-4321-B431-A0297643CA9C}"/>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Prescription Drugs</a:t>
            </a:r>
          </a:p>
        </c:rich>
      </c:tx>
      <c:layout>
        <c:manualLayout>
          <c:xMode val="edge"/>
          <c:yMode val="edge"/>
          <c:x val="2.9082890398277493E-3"/>
          <c:y val="0"/>
        </c:manualLayout>
      </c:layout>
      <c:overlay val="0"/>
    </c:title>
    <c:autoTitleDeleted val="0"/>
    <c:plotArea>
      <c:layout>
        <c:manualLayout>
          <c:layoutTarget val="inner"/>
          <c:xMode val="edge"/>
          <c:yMode val="edge"/>
          <c:x val="5.9251689283520412E-2"/>
          <c:y val="0.13333533997042107"/>
          <c:w val="0.87801558049924611"/>
          <c:h val="0.8526919578866532"/>
        </c:manualLayout>
      </c:layout>
      <c:pieChart>
        <c:varyColors val="1"/>
        <c:ser>
          <c:idx val="0"/>
          <c:order val="0"/>
          <c:tx>
            <c:strRef>
              <c:f>Sheet1!$B$1</c:f>
              <c:strCache>
                <c:ptCount val="1"/>
                <c:pt idx="0">
                  <c:v>% of Costs</c:v>
                </c:pt>
              </c:strCache>
            </c:strRef>
          </c:tx>
          <c:explosion val="1"/>
          <c:dPt>
            <c:idx val="0"/>
            <c:bubble3D val="0"/>
            <c:spPr>
              <a:solidFill>
                <a:srgbClr val="0072C6"/>
              </a:solidFill>
            </c:spPr>
            <c:extLst>
              <c:ext xmlns:c16="http://schemas.microsoft.com/office/drawing/2014/chart" uri="{C3380CC4-5D6E-409C-BE32-E72D297353CC}">
                <c16:uniqueId val="{00000001-FF18-4FD9-AD3B-61CE71BE2696}"/>
              </c:ext>
            </c:extLst>
          </c:dPt>
          <c:dPt>
            <c:idx val="1"/>
            <c:bubble3D val="0"/>
            <c:spPr>
              <a:solidFill>
                <a:sysClr val="window" lastClr="FFFFFF"/>
              </a:solidFill>
              <a:ln>
                <a:solidFill>
                  <a:sysClr val="windowText" lastClr="000000"/>
                </a:solidFill>
              </a:ln>
            </c:spPr>
            <c:extLst>
              <c:ext xmlns:c16="http://schemas.microsoft.com/office/drawing/2014/chart" uri="{C3380CC4-5D6E-409C-BE32-E72D297353CC}">
                <c16:uniqueId val="{00000003-FF18-4FD9-AD3B-61CE71BE2696}"/>
              </c:ext>
            </c:extLst>
          </c:dPt>
          <c:dPt>
            <c:idx val="2"/>
            <c:bubble3D val="0"/>
            <c:spPr>
              <a:solidFill>
                <a:srgbClr val="AABA0A"/>
              </a:solidFill>
            </c:spPr>
            <c:extLst>
              <c:ext xmlns:c16="http://schemas.microsoft.com/office/drawing/2014/chart" uri="{C3380CC4-5D6E-409C-BE32-E72D297353CC}">
                <c16:uniqueId val="{00000005-FF18-4FD9-AD3B-61CE71BE2696}"/>
              </c:ext>
            </c:extLst>
          </c:dPt>
          <c:dPt>
            <c:idx val="3"/>
            <c:bubble3D val="0"/>
            <c:spPr>
              <a:solidFill>
                <a:schemeClr val="tx1"/>
              </a:solidFill>
            </c:spPr>
            <c:extLst>
              <c:ext xmlns:c16="http://schemas.microsoft.com/office/drawing/2014/chart" uri="{C3380CC4-5D6E-409C-BE32-E72D297353CC}">
                <c16:uniqueId val="{00000007-FF18-4FD9-AD3B-61CE71BE2696}"/>
              </c:ext>
            </c:extLst>
          </c:dPt>
          <c:dPt>
            <c:idx val="4"/>
            <c:bubble3D val="0"/>
            <c:spPr>
              <a:pattFill prst="ltUpDiag">
                <a:fgClr>
                  <a:schemeClr val="bg1">
                    <a:lumMod val="65000"/>
                  </a:schemeClr>
                </a:fgClr>
                <a:bgClr>
                  <a:schemeClr val="bg1"/>
                </a:bgClr>
              </a:pattFill>
            </c:spPr>
            <c:extLst>
              <c:ext xmlns:c16="http://schemas.microsoft.com/office/drawing/2014/chart" uri="{C3380CC4-5D6E-409C-BE32-E72D297353CC}">
                <c16:uniqueId val="{00000009-FF18-4FD9-AD3B-61CE71BE2696}"/>
              </c:ext>
            </c:extLst>
          </c:dPt>
          <c:dPt>
            <c:idx val="5"/>
            <c:bubble3D val="0"/>
            <c:spPr>
              <a:solidFill>
                <a:schemeClr val="tx2">
                  <a:lumMod val="20000"/>
                  <a:lumOff val="80000"/>
                </a:schemeClr>
              </a:solidFill>
            </c:spPr>
            <c:extLst>
              <c:ext xmlns:c16="http://schemas.microsoft.com/office/drawing/2014/chart" uri="{C3380CC4-5D6E-409C-BE32-E72D297353CC}">
                <c16:uniqueId val="{0000000B-FF18-4FD9-AD3B-61CE71BE2696}"/>
              </c:ext>
            </c:extLst>
          </c:dPt>
          <c:dPt>
            <c:idx val="6"/>
            <c:bubble3D val="0"/>
            <c:spPr>
              <a:solidFill>
                <a:schemeClr val="accent3">
                  <a:lumMod val="20000"/>
                  <a:lumOff val="80000"/>
                </a:schemeClr>
              </a:solidFill>
            </c:spPr>
            <c:extLst>
              <c:ext xmlns:c16="http://schemas.microsoft.com/office/drawing/2014/chart" uri="{C3380CC4-5D6E-409C-BE32-E72D297353CC}">
                <c16:uniqueId val="{0000000D-FF18-4FD9-AD3B-61CE71BE2696}"/>
              </c:ext>
            </c:extLst>
          </c:dPt>
          <c:dPt>
            <c:idx val="7"/>
            <c:bubble3D val="0"/>
            <c:spPr>
              <a:solidFill>
                <a:schemeClr val="bg1"/>
              </a:solidFill>
              <a:ln>
                <a:solidFill>
                  <a:schemeClr val="tx1"/>
                </a:solidFill>
              </a:ln>
            </c:spPr>
            <c:extLst>
              <c:ext xmlns:c16="http://schemas.microsoft.com/office/drawing/2014/chart" uri="{C3380CC4-5D6E-409C-BE32-E72D297353CC}">
                <c16:uniqueId val="{0000000F-FF18-4FD9-AD3B-61CE71BE2696}"/>
              </c:ext>
            </c:extLst>
          </c:dPt>
          <c:dLbls>
            <c:dLbl>
              <c:idx val="0"/>
              <c:numFmt formatCode="0%" sourceLinked="0"/>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FF18-4FD9-AD3B-61CE71BE2696}"/>
                </c:ext>
              </c:extLst>
            </c:dLbl>
            <c:dLbl>
              <c:idx val="3"/>
              <c:numFmt formatCode="0%" sourceLinked="0"/>
              <c:spPr>
                <a:noFill/>
              </c:spPr>
              <c:txPr>
                <a:bodyPr/>
                <a:lstStyle/>
                <a:p>
                  <a:pPr>
                    <a:defRPr>
                      <a:solidFill>
                        <a:schemeClr val="bg1"/>
                      </a:solidFill>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7-FF18-4FD9-AD3B-61CE71BE2696}"/>
                </c:ext>
              </c:extLst>
            </c:dLbl>
            <c:dLbl>
              <c:idx val="4"/>
              <c:layout>
                <c:manualLayout>
                  <c:x val="1.2703148402584205E-2"/>
                  <c:y val="3.354603191785193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F18-4FD9-AD3B-61CE71BE2696}"/>
                </c:ext>
              </c:extLst>
            </c:dLbl>
            <c:dLbl>
              <c:idx val="5"/>
              <c:layout>
                <c:manualLayout>
                  <c:x val="1.2714301669738026E-2"/>
                  <c:y val="0.1037607633030548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18-4FD9-AD3B-61CE71BE2696}"/>
                </c:ext>
              </c:extLst>
            </c:dLbl>
            <c:numFmt formatCode="0%" sourceLinked="0"/>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Private Health Insurance</c:v>
                </c:pt>
                <c:pt idx="1">
                  <c:v>Medicare</c:v>
                </c:pt>
                <c:pt idx="2">
                  <c:v>Medicaid</c:v>
                </c:pt>
                <c:pt idx="3">
                  <c:v>Out of Pocket</c:v>
                </c:pt>
                <c:pt idx="4">
                  <c:v>Other Third Party Payers</c:v>
                </c:pt>
                <c:pt idx="5">
                  <c:v>Other Health Insurance Programs</c:v>
                </c:pt>
              </c:strCache>
            </c:strRef>
          </c:cat>
          <c:val>
            <c:numRef>
              <c:f>Sheet1!$B$2:$B$7</c:f>
              <c:numCache>
                <c:formatCode>0.0%</c:formatCode>
                <c:ptCount val="6"/>
                <c:pt idx="0">
                  <c:v>0.42</c:v>
                </c:pt>
                <c:pt idx="1">
                  <c:v>0.30299999999999999</c:v>
                </c:pt>
                <c:pt idx="2">
                  <c:v>9.9000000000000005E-2</c:v>
                </c:pt>
                <c:pt idx="3">
                  <c:v>0.14000000000000001</c:v>
                </c:pt>
                <c:pt idx="4">
                  <c:v>5.0000000000000001E-3</c:v>
                </c:pt>
                <c:pt idx="5">
                  <c:v>3.3000000000000002E-2</c:v>
                </c:pt>
              </c:numCache>
            </c:numRef>
          </c:val>
          <c:extLst>
            <c:ext xmlns:c16="http://schemas.microsoft.com/office/drawing/2014/chart" uri="{C3380CC4-5D6E-409C-BE32-E72D297353CC}">
              <c16:uniqueId val="{00000010-FF18-4FD9-AD3B-61CE71BE2696}"/>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spPr>
    <a:noFill/>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460897248955"/>
          <c:y val="0.11398978353512262"/>
          <c:w val="0.88825750947798177"/>
          <c:h val="0.77298069596139196"/>
        </c:manualLayout>
      </c:layout>
      <c:lineChart>
        <c:grouping val="standard"/>
        <c:varyColors val="0"/>
        <c:ser>
          <c:idx val="3"/>
          <c:order val="0"/>
          <c:tx>
            <c:strRef>
              <c:f>Sheet1!$A$2</c:f>
              <c:strCache>
                <c:ptCount val="1"/>
                <c:pt idx="0">
                  <c:v>NHPI</c:v>
                </c:pt>
              </c:strCache>
            </c:strRef>
          </c:tx>
          <c:spPr>
            <a:ln w="25400">
              <a:solidFill>
                <a:sysClr val="windowText" lastClr="000000"/>
              </a:solidFill>
            </a:ln>
          </c:spPr>
          <c:marker>
            <c:symbol val="circle"/>
            <c:size val="7"/>
            <c:spPr>
              <a:solidFill>
                <a:sysClr val="windowText" lastClr="000000"/>
              </a:solidFill>
              <a:ln>
                <a:noFill/>
              </a:ln>
            </c:spPr>
          </c:marker>
          <c:cat>
            <c:strRef>
              <c:f>Sheet1!$B$1:$G$1</c:f>
              <c:strCache>
                <c:ptCount val="6"/>
                <c:pt idx="0">
                  <c:v>2010</c:v>
                </c:pt>
                <c:pt idx="1">
                  <c:v>2011</c:v>
                </c:pt>
                <c:pt idx="2">
                  <c:v>2012</c:v>
                </c:pt>
                <c:pt idx="3">
                  <c:v>2013</c:v>
                </c:pt>
                <c:pt idx="4">
                  <c:v>2014</c:v>
                </c:pt>
                <c:pt idx="5">
                  <c:v>2015</c:v>
                </c:pt>
              </c:strCache>
            </c:strRef>
          </c:cat>
          <c:val>
            <c:numRef>
              <c:f>Sheet1!$B$2:$G$2</c:f>
              <c:numCache>
                <c:formatCode>0.0</c:formatCode>
                <c:ptCount val="6"/>
                <c:pt idx="0">
                  <c:v>74</c:v>
                </c:pt>
                <c:pt idx="1">
                  <c:v>75.599999999999994</c:v>
                </c:pt>
                <c:pt idx="2">
                  <c:v>77.3</c:v>
                </c:pt>
                <c:pt idx="3">
                  <c:v>79.3</c:v>
                </c:pt>
                <c:pt idx="4">
                  <c:v>80.099999999999994</c:v>
                </c:pt>
                <c:pt idx="5">
                  <c:v>82.2</c:v>
                </c:pt>
              </c:numCache>
            </c:numRef>
          </c:val>
          <c:smooth val="0"/>
          <c:extLst>
            <c:ext xmlns:c16="http://schemas.microsoft.com/office/drawing/2014/chart" uri="{C3380CC4-5D6E-409C-BE32-E72D297353CC}">
              <c16:uniqueId val="{00000000-C14D-432F-810E-7D18A5C99DE4}"/>
            </c:ext>
          </c:extLst>
        </c:ser>
        <c:ser>
          <c:idx val="0"/>
          <c:order val="1"/>
          <c:tx>
            <c:strRef>
              <c:f>Sheet1!$A$3</c:f>
              <c:strCache>
                <c:ptCount val="1"/>
                <c:pt idx="0">
                  <c:v>White</c:v>
                </c:pt>
              </c:strCache>
            </c:strRef>
          </c:tx>
          <c:spPr>
            <a:ln w="25400">
              <a:solidFill>
                <a:srgbClr val="0072C6"/>
              </a:solidFill>
            </a:ln>
          </c:spPr>
          <c:marker>
            <c:symbol val="square"/>
            <c:size val="7"/>
            <c:spPr>
              <a:solidFill>
                <a:srgbClr val="0072C6"/>
              </a:solidFill>
              <a:ln>
                <a:noFill/>
              </a:ln>
            </c:spPr>
          </c:marker>
          <c:cat>
            <c:strRef>
              <c:f>Sheet1!$B$1:$G$1</c:f>
              <c:strCache>
                <c:ptCount val="6"/>
                <c:pt idx="0">
                  <c:v>2010</c:v>
                </c:pt>
                <c:pt idx="1">
                  <c:v>2011</c:v>
                </c:pt>
                <c:pt idx="2">
                  <c:v>2012</c:v>
                </c:pt>
                <c:pt idx="3">
                  <c:v>2013</c:v>
                </c:pt>
                <c:pt idx="4">
                  <c:v>2014</c:v>
                </c:pt>
                <c:pt idx="5">
                  <c:v>2015</c:v>
                </c:pt>
              </c:strCache>
            </c:strRef>
          </c:cat>
          <c:val>
            <c:numRef>
              <c:f>Sheet1!$B$3:$G$3</c:f>
              <c:numCache>
                <c:formatCode>0.0</c:formatCode>
                <c:ptCount val="6"/>
                <c:pt idx="0">
                  <c:v>86.4</c:v>
                </c:pt>
                <c:pt idx="1">
                  <c:v>86.8</c:v>
                </c:pt>
                <c:pt idx="2">
                  <c:v>87.1</c:v>
                </c:pt>
                <c:pt idx="3">
                  <c:v>87.5</c:v>
                </c:pt>
                <c:pt idx="4">
                  <c:v>87.9</c:v>
                </c:pt>
                <c:pt idx="5">
                  <c:v>88.1</c:v>
                </c:pt>
              </c:numCache>
            </c:numRef>
          </c:val>
          <c:smooth val="0"/>
          <c:extLst>
            <c:ext xmlns:c16="http://schemas.microsoft.com/office/drawing/2014/chart" uri="{C3380CC4-5D6E-409C-BE32-E72D297353CC}">
              <c16:uniqueId val="{00000001-C14D-432F-810E-7D18A5C99DE4}"/>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0"/>
          <a:lstStyle/>
          <a:p>
            <a:pPr>
              <a:defRPr/>
            </a:pPr>
            <a:endParaRPr lang="en-US"/>
          </a:p>
        </c:txPr>
        <c:crossAx val="110519040"/>
        <c:crosses val="autoZero"/>
        <c:auto val="1"/>
        <c:lblAlgn val="ctr"/>
        <c:lblOffset val="100"/>
        <c:noMultiLvlLbl val="0"/>
      </c:catAx>
      <c:valAx>
        <c:axId val="110519040"/>
        <c:scaling>
          <c:orientation val="minMax"/>
          <c:max val="100"/>
          <c:min val="50"/>
        </c:scaling>
        <c:delete val="0"/>
        <c:axPos val="l"/>
        <c:majorGridlines/>
        <c:title>
          <c:tx>
            <c:rich>
              <a:bodyPr rot="-5400000" vert="horz"/>
              <a:lstStyle/>
              <a:p>
                <a:pPr>
                  <a:defRPr/>
                </a:pPr>
                <a:r>
                  <a:rPr lang="en-US"/>
                  <a:t>Percent</a:t>
                </a:r>
              </a:p>
            </c:rich>
          </c:tx>
          <c:layout>
            <c:manualLayout>
              <c:xMode val="edge"/>
              <c:yMode val="edge"/>
              <c:x val="0"/>
              <c:y val="0.40731262758821812"/>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9.1513913583382733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9.3701724784401946E-2"/>
          <c:w val="0.92454421562689282"/>
          <c:h val="0.73231948947558023"/>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(n=167)</c:v>
                </c:pt>
                <c:pt idx="1">
                  <c:v>Person-Centered Care (n=17)</c:v>
                </c:pt>
                <c:pt idx="2">
                  <c:v>Patient Safety (n=23)</c:v>
                </c:pt>
                <c:pt idx="3">
                  <c:v>Healthy Living (n=58)</c:v>
                </c:pt>
                <c:pt idx="4">
                  <c:v>Effective Treatment (n=42)</c:v>
                </c:pt>
                <c:pt idx="5">
                  <c:v>Care Coordination (n=22)</c:v>
                </c:pt>
                <c:pt idx="6">
                  <c:v>Affordable Care (n=5)</c:v>
                </c:pt>
              </c:strCache>
            </c:strRef>
          </c:cat>
          <c:val>
            <c:numRef>
              <c:f>Sheet1!$B$2:$H$2</c:f>
              <c:numCache>
                <c:formatCode>General</c:formatCode>
                <c:ptCount val="7"/>
                <c:pt idx="0">
                  <c:v>39</c:v>
                </c:pt>
                <c:pt idx="1">
                  <c:v>2</c:v>
                </c:pt>
                <c:pt idx="2">
                  <c:v>10</c:v>
                </c:pt>
                <c:pt idx="3">
                  <c:v>9</c:v>
                </c:pt>
                <c:pt idx="4">
                  <c:v>9</c:v>
                </c:pt>
                <c:pt idx="5">
                  <c:v>8</c:v>
                </c:pt>
                <c:pt idx="6">
                  <c:v>1</c:v>
                </c:pt>
              </c:numCache>
            </c:numRef>
          </c:val>
          <c:extLst>
            <c:ext xmlns:c16="http://schemas.microsoft.com/office/drawing/2014/chart" uri="{C3380CC4-5D6E-409C-BE32-E72D297353CC}">
              <c16:uniqueId val="{00000000-40F4-400A-86AD-CB2F385DDD8E}"/>
            </c:ext>
          </c:extLst>
        </c:ser>
        <c:ser>
          <c:idx val="1"/>
          <c:order val="1"/>
          <c:tx>
            <c:strRef>
              <c:f>Sheet1!$A$3</c:f>
              <c:strCache>
                <c:ptCount val="1"/>
                <c:pt idx="0">
                  <c:v>Same</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F4-400A-86AD-CB2F385DDD8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(n=167)</c:v>
                </c:pt>
                <c:pt idx="1">
                  <c:v>Person-Centered Care (n=17)</c:v>
                </c:pt>
                <c:pt idx="2">
                  <c:v>Patient Safety (n=23)</c:v>
                </c:pt>
                <c:pt idx="3">
                  <c:v>Healthy Living (n=58)</c:v>
                </c:pt>
                <c:pt idx="4">
                  <c:v>Effective Treatment (n=42)</c:v>
                </c:pt>
                <c:pt idx="5">
                  <c:v>Care Coordination (n=22)</c:v>
                </c:pt>
                <c:pt idx="6">
                  <c:v>Affordable Care (n=5)</c:v>
                </c:pt>
              </c:strCache>
            </c:strRef>
          </c:cat>
          <c:val>
            <c:numRef>
              <c:f>Sheet1!$B$3:$H$3</c:f>
              <c:numCache>
                <c:formatCode>General</c:formatCode>
                <c:ptCount val="7"/>
                <c:pt idx="0">
                  <c:v>70</c:v>
                </c:pt>
                <c:pt idx="1">
                  <c:v>5</c:v>
                </c:pt>
                <c:pt idx="2">
                  <c:v>11</c:v>
                </c:pt>
                <c:pt idx="3">
                  <c:v>27</c:v>
                </c:pt>
                <c:pt idx="4">
                  <c:v>18</c:v>
                </c:pt>
                <c:pt idx="5">
                  <c:v>8</c:v>
                </c:pt>
                <c:pt idx="6">
                  <c:v>1</c:v>
                </c:pt>
              </c:numCache>
            </c:numRef>
          </c:val>
          <c:extLst>
            <c:ext xmlns:c16="http://schemas.microsoft.com/office/drawing/2014/chart" uri="{C3380CC4-5D6E-409C-BE32-E72D297353CC}">
              <c16:uniqueId val="{00000002-40F4-400A-86AD-CB2F385DDD8E}"/>
            </c:ext>
          </c:extLst>
        </c:ser>
        <c:ser>
          <c:idx val="0"/>
          <c:order val="2"/>
          <c:tx>
            <c:strRef>
              <c:f>Sheet1!$A$4</c:f>
              <c:strCache>
                <c:ptCount val="1"/>
                <c:pt idx="0">
                  <c:v>Worse</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(n=167)</c:v>
                </c:pt>
                <c:pt idx="1">
                  <c:v>Person-Centered Care (n=17)</c:v>
                </c:pt>
                <c:pt idx="2">
                  <c:v>Patient Safety (n=23)</c:v>
                </c:pt>
                <c:pt idx="3">
                  <c:v>Healthy Living (n=58)</c:v>
                </c:pt>
                <c:pt idx="4">
                  <c:v>Effective Treatment (n=42)</c:v>
                </c:pt>
                <c:pt idx="5">
                  <c:v>Care Coordination (n=22)</c:v>
                </c:pt>
                <c:pt idx="6">
                  <c:v>Affordable Care (n=5)</c:v>
                </c:pt>
              </c:strCache>
            </c:strRef>
          </c:cat>
          <c:val>
            <c:numRef>
              <c:f>Sheet1!$B$4:$H$4</c:f>
              <c:numCache>
                <c:formatCode>General</c:formatCode>
                <c:ptCount val="7"/>
                <c:pt idx="0">
                  <c:v>58</c:v>
                </c:pt>
                <c:pt idx="1">
                  <c:v>10</c:v>
                </c:pt>
                <c:pt idx="2">
                  <c:v>2</c:v>
                </c:pt>
                <c:pt idx="3">
                  <c:v>22</c:v>
                </c:pt>
                <c:pt idx="4">
                  <c:v>15</c:v>
                </c:pt>
                <c:pt idx="5">
                  <c:v>6</c:v>
                </c:pt>
                <c:pt idx="6">
                  <c:v>3</c:v>
                </c:pt>
              </c:numCache>
            </c:numRef>
          </c:val>
          <c:extLst>
            <c:ext xmlns:c16="http://schemas.microsoft.com/office/drawing/2014/chart" uri="{C3380CC4-5D6E-409C-BE32-E72D297353CC}">
              <c16:uniqueId val="{00000003-40F4-400A-86AD-CB2F385DDD8E}"/>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6.6631358580177491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52067161817536"/>
          <c:y val="4.674786745406824E-2"/>
          <c:w val="0.86737867872898866"/>
          <c:h val="0.85009774168853891"/>
        </c:manualLayout>
      </c:layout>
      <c:barChart>
        <c:barDir val="col"/>
        <c:grouping val="clustered"/>
        <c:varyColors val="0"/>
        <c:ser>
          <c:idx val="0"/>
          <c:order val="0"/>
          <c:tx>
            <c:strRef>
              <c:f>Sheet1!$B$1</c:f>
              <c:strCache>
                <c:ptCount val="1"/>
                <c:pt idx="0">
                  <c:v>2015</c:v>
                </c:pt>
              </c:strCache>
            </c:strRef>
          </c:tx>
          <c:spPr>
            <a:solidFill>
              <a:srgbClr val="0072C6"/>
            </a:solidFill>
          </c:spPr>
          <c:invertIfNegative val="0"/>
          <c:cat>
            <c:strRef>
              <c:f>Sheet1!$A$2:$A$4</c:f>
              <c:strCache>
                <c:ptCount val="3"/>
                <c:pt idx="0">
                  <c:v>Total</c:v>
                </c:pt>
                <c:pt idx="1">
                  <c:v>Hispanic</c:v>
                </c:pt>
                <c:pt idx="2">
                  <c:v>Non-Hispanic White</c:v>
                </c:pt>
              </c:strCache>
            </c:strRef>
          </c:cat>
          <c:val>
            <c:numRef>
              <c:f>Sheet1!$B$2:$B$4</c:f>
              <c:numCache>
                <c:formatCode>General</c:formatCode>
                <c:ptCount val="3"/>
                <c:pt idx="0">
                  <c:v>14.8</c:v>
                </c:pt>
                <c:pt idx="1">
                  <c:v>22.5</c:v>
                </c:pt>
                <c:pt idx="2">
                  <c:v>6.1</c:v>
                </c:pt>
              </c:numCache>
            </c:numRef>
          </c:val>
          <c:extLst>
            <c:ext xmlns:c16="http://schemas.microsoft.com/office/drawing/2014/chart" uri="{C3380CC4-5D6E-409C-BE32-E72D297353CC}">
              <c16:uniqueId val="{00000000-CF90-4D3D-9477-DAE547CC9633}"/>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Rate per 100,000 Population</a:t>
                </a:r>
              </a:p>
            </c:rich>
          </c:tx>
          <c:layout>
            <c:manualLayout>
              <c:xMode val="edge"/>
              <c:yMode val="edge"/>
              <c:x val="5.7520414114902302E-3"/>
              <c:y val="0.17082287239201913"/>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userShapes r:id="rId3"/>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46682145501044"/>
          <c:y val="4.674786745406824E-2"/>
          <c:w val="0.86743236422370285"/>
          <c:h val="0.85009774168853891"/>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Hispanic</c:v>
                </c:pt>
                <c:pt idx="2">
                  <c:v>Non-Hispanic White</c:v>
                </c:pt>
              </c:strCache>
            </c:strRef>
          </c:cat>
          <c:val>
            <c:numRef>
              <c:f>Sheet1!$B$2:$B$4</c:f>
              <c:numCache>
                <c:formatCode>General</c:formatCode>
                <c:ptCount val="3"/>
                <c:pt idx="0">
                  <c:v>169</c:v>
                </c:pt>
                <c:pt idx="1">
                  <c:v>300.89999999999998</c:v>
                </c:pt>
                <c:pt idx="2">
                  <c:v>122</c:v>
                </c:pt>
              </c:numCache>
            </c:numRef>
          </c:val>
          <c:extLst>
            <c:ext xmlns:c16="http://schemas.microsoft.com/office/drawing/2014/chart" uri="{C3380CC4-5D6E-409C-BE32-E72D297353CC}">
              <c16:uniqueId val="{00000000-ABA1-45C7-8EC5-BE14400CC6E2}"/>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400"/>
          <c:min val="0"/>
        </c:scaling>
        <c:delete val="0"/>
        <c:axPos val="l"/>
        <c:majorGridlines/>
        <c:title>
          <c:tx>
            <c:rich>
              <a:bodyPr rot="-5400000" vert="horz"/>
              <a:lstStyle/>
              <a:p>
                <a:pPr>
                  <a:defRPr/>
                </a:pPr>
                <a:r>
                  <a:rPr lang="en-US"/>
                  <a:t>Rate per Million Population</a:t>
                </a:r>
              </a:p>
            </c:rich>
          </c:tx>
          <c:layout>
            <c:manualLayout>
              <c:xMode val="edge"/>
              <c:yMode val="edge"/>
              <c:x val="4.4245163798969575E-3"/>
              <c:y val="0.18641248282409734"/>
            </c:manualLayout>
          </c:layout>
          <c:overlay val="0"/>
        </c:title>
        <c:numFmt formatCode="0" sourceLinked="0"/>
        <c:majorTickMark val="out"/>
        <c:minorTickMark val="none"/>
        <c:tickLblPos val="nextTo"/>
        <c:crossAx val="104665856"/>
        <c:crosses val="autoZero"/>
        <c:crossBetween val="between"/>
        <c:majorUnit val="50"/>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1981290800188"/>
          <c:y val="4.674773516213699E-2"/>
          <c:w val="0.87597939146495574"/>
          <c:h val="0.81702912135982986"/>
        </c:manualLayout>
      </c:layout>
      <c:barChart>
        <c:barDir val="col"/>
        <c:grouping val="clustered"/>
        <c:varyColors val="0"/>
        <c:ser>
          <c:idx val="0"/>
          <c:order val="0"/>
          <c:tx>
            <c:strRef>
              <c:f>Sheet1!$B$1</c:f>
              <c:strCache>
                <c:ptCount val="1"/>
                <c:pt idx="0">
                  <c:v>2016</c:v>
                </c:pt>
              </c:strCache>
            </c:strRef>
          </c:tx>
          <c:spPr>
            <a:solidFill>
              <a:srgbClr val="0072C6"/>
            </a:solidFill>
          </c:spPr>
          <c:invertIfNegative val="0"/>
          <c:cat>
            <c:strRef>
              <c:f>Sheet1!$A$2:$A$4</c:f>
              <c:strCache>
                <c:ptCount val="3"/>
                <c:pt idx="0">
                  <c:v>Total</c:v>
                </c:pt>
                <c:pt idx="1">
                  <c:v>Hispanic</c:v>
                </c:pt>
                <c:pt idx="2">
                  <c:v>Non-Hispanic White</c:v>
                </c:pt>
              </c:strCache>
            </c:strRef>
          </c:cat>
          <c:val>
            <c:numRef>
              <c:f>Sheet1!$B$2:$B$4</c:f>
              <c:numCache>
                <c:formatCode>General</c:formatCode>
                <c:ptCount val="3"/>
                <c:pt idx="0">
                  <c:v>13.8</c:v>
                </c:pt>
                <c:pt idx="1">
                  <c:v>21.7</c:v>
                </c:pt>
                <c:pt idx="2">
                  <c:v>10.3</c:v>
                </c:pt>
              </c:numCache>
            </c:numRef>
          </c:val>
          <c:extLst>
            <c:ext xmlns:c16="http://schemas.microsoft.com/office/drawing/2014/chart" uri="{C3380CC4-5D6E-409C-BE32-E72D297353CC}">
              <c16:uniqueId val="{00000000-DFA6-445F-9573-E7557E8FDAAF}"/>
            </c:ext>
          </c:extLst>
        </c:ser>
        <c:dLbls>
          <c:showLegendKey val="0"/>
          <c:showVal val="0"/>
          <c:showCatName val="0"/>
          <c:showSerName val="0"/>
          <c:showPercent val="0"/>
          <c:showBubbleSize val="0"/>
        </c:dLbls>
        <c:gapWidth val="150"/>
        <c:axId val="104665856"/>
        <c:axId val="104667392"/>
      </c:barChart>
      <c:catAx>
        <c:axId val="104665856"/>
        <c:scaling>
          <c:orientation val="minMax"/>
        </c:scaling>
        <c:delete val="0"/>
        <c:axPos val="b"/>
        <c:minorGridlines>
          <c:spPr>
            <a:ln>
              <a:noFill/>
            </a:ln>
          </c:spPr>
        </c:minorGridlines>
        <c:numFmt formatCode="General" sourceLinked="1"/>
        <c:majorTickMark val="out"/>
        <c:minorTickMark val="none"/>
        <c:tickLblPos val="nextTo"/>
        <c:txPr>
          <a:bodyPr rot="0"/>
          <a:lstStyle/>
          <a:p>
            <a:pPr>
              <a:defRPr/>
            </a:pPr>
            <a:endParaRPr lang="en-US"/>
          </a:p>
        </c:txPr>
        <c:crossAx val="104667392"/>
        <c:crosses val="autoZero"/>
        <c:auto val="1"/>
        <c:lblAlgn val="ctr"/>
        <c:lblOffset val="100"/>
        <c:noMultiLvlLbl val="0"/>
      </c:catAx>
      <c:valAx>
        <c:axId val="104667392"/>
        <c:scaling>
          <c:orientation val="minMax"/>
          <c:max val="25"/>
          <c:min val="0"/>
        </c:scaling>
        <c:delete val="0"/>
        <c:axPos val="l"/>
        <c:majorGridlines/>
        <c:title>
          <c:tx>
            <c:rich>
              <a:bodyPr rot="-5400000" vert="horz"/>
              <a:lstStyle/>
              <a:p>
                <a:pPr>
                  <a:defRPr/>
                </a:pPr>
                <a:r>
                  <a:rPr lang="en-US"/>
                  <a:t>Percent</a:t>
                </a:r>
              </a:p>
            </c:rich>
          </c:tx>
          <c:layout>
            <c:manualLayout>
              <c:xMode val="edge"/>
              <c:yMode val="edge"/>
              <c:x val="4.0360295872106898E-3"/>
              <c:y val="0.34054102612173476"/>
            </c:manualLayout>
          </c:layout>
          <c:overlay val="0"/>
        </c:title>
        <c:numFmt formatCode="0" sourceLinked="0"/>
        <c:majorTickMark val="out"/>
        <c:minorTickMark val="none"/>
        <c:tickLblPos val="nextTo"/>
        <c:crossAx val="104665856"/>
        <c:crosses val="autoZero"/>
        <c:crossBetween val="between"/>
        <c:majorUnit val="5"/>
      </c:valAx>
    </c:plotArea>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67371391076115483"/>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(n=127)</c:v>
                </c:pt>
                <c:pt idx="1">
                  <c:v>Person-Centered Care (n=19)</c:v>
                </c:pt>
                <c:pt idx="2">
                  <c:v>Patient Safety (n=12)</c:v>
                </c:pt>
                <c:pt idx="3">
                  <c:v>Healthy Living (n=54)</c:v>
                </c:pt>
                <c:pt idx="4">
                  <c:v>Effective Treatment (n=28)</c:v>
                </c:pt>
                <c:pt idx="5">
                  <c:v>Care Coordination (n=9)</c:v>
                </c:pt>
                <c:pt idx="6">
                  <c:v>Affordable Care (n=5)</c:v>
                </c:pt>
              </c:strCache>
            </c:strRef>
          </c:cat>
          <c:val>
            <c:numRef>
              <c:f>Sheet1!$B$2:$H$2</c:f>
              <c:numCache>
                <c:formatCode>General</c:formatCode>
                <c:ptCount val="7"/>
                <c:pt idx="0">
                  <c:v>69</c:v>
                </c:pt>
                <c:pt idx="1">
                  <c:v>10</c:v>
                </c:pt>
                <c:pt idx="2">
                  <c:v>4</c:v>
                </c:pt>
                <c:pt idx="3">
                  <c:v>36</c:v>
                </c:pt>
                <c:pt idx="4">
                  <c:v>16</c:v>
                </c:pt>
                <c:pt idx="5">
                  <c:v>2</c:v>
                </c:pt>
                <c:pt idx="6">
                  <c:v>1</c:v>
                </c:pt>
              </c:numCache>
            </c:numRef>
          </c:val>
          <c:extLst>
            <c:ext xmlns:c16="http://schemas.microsoft.com/office/drawing/2014/chart" uri="{C3380CC4-5D6E-409C-BE32-E72D297353CC}">
              <c16:uniqueId val="{00000000-1FB3-4095-B734-FCE8F48D104A}"/>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B3-4095-B734-FCE8F48D104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(n=127)</c:v>
                </c:pt>
                <c:pt idx="1">
                  <c:v>Person-Centered Care (n=19)</c:v>
                </c:pt>
                <c:pt idx="2">
                  <c:v>Patient Safety (n=12)</c:v>
                </c:pt>
                <c:pt idx="3">
                  <c:v>Healthy Living (n=54)</c:v>
                </c:pt>
                <c:pt idx="4">
                  <c:v>Effective Treatment (n=28)</c:v>
                </c:pt>
                <c:pt idx="5">
                  <c:v>Care Coordination (n=9)</c:v>
                </c:pt>
                <c:pt idx="6">
                  <c:v>Affordable Care (n=5)</c:v>
                </c:pt>
              </c:strCache>
            </c:strRef>
          </c:cat>
          <c:val>
            <c:numRef>
              <c:f>Sheet1!$B$3:$H$3</c:f>
              <c:numCache>
                <c:formatCode>General</c:formatCode>
                <c:ptCount val="7"/>
                <c:pt idx="0">
                  <c:v>47</c:v>
                </c:pt>
                <c:pt idx="1">
                  <c:v>8</c:v>
                </c:pt>
                <c:pt idx="2">
                  <c:v>7</c:v>
                </c:pt>
                <c:pt idx="3">
                  <c:v>16</c:v>
                </c:pt>
                <c:pt idx="4">
                  <c:v>10</c:v>
                </c:pt>
                <c:pt idx="5">
                  <c:v>3</c:v>
                </c:pt>
                <c:pt idx="6">
                  <c:v>3</c:v>
                </c:pt>
              </c:numCache>
            </c:numRef>
          </c:val>
          <c:extLst>
            <c:ext xmlns:c16="http://schemas.microsoft.com/office/drawing/2014/chart" uri="{C3380CC4-5D6E-409C-BE32-E72D297353CC}">
              <c16:uniqueId val="{00000002-1FB3-4095-B734-FCE8F48D104A}"/>
            </c:ext>
          </c:extLst>
        </c:ser>
        <c:ser>
          <c:idx val="0"/>
          <c:order val="2"/>
          <c:tx>
            <c:strRef>
              <c:f>Sheet1!$A$4</c:f>
              <c:strCache>
                <c:ptCount val="1"/>
                <c:pt idx="0">
                  <c:v>Worsening</c:v>
                </c:pt>
              </c:strCache>
            </c:strRef>
          </c:tx>
          <c:spPr>
            <a:solidFill>
              <a:srgbClr val="E5152F"/>
            </a:solidFill>
          </c:spPr>
          <c:invertIfNegative val="0"/>
          <c:dLbls>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(n=127)</c:v>
                </c:pt>
                <c:pt idx="1">
                  <c:v>Person-Centered Care (n=19)</c:v>
                </c:pt>
                <c:pt idx="2">
                  <c:v>Patient Safety (n=12)</c:v>
                </c:pt>
                <c:pt idx="3">
                  <c:v>Healthy Living (n=54)</c:v>
                </c:pt>
                <c:pt idx="4">
                  <c:v>Effective Treatment (n=28)</c:v>
                </c:pt>
                <c:pt idx="5">
                  <c:v>Care Coordination (n=9)</c:v>
                </c:pt>
                <c:pt idx="6">
                  <c:v>Affordable Care (n=5)</c:v>
                </c:pt>
              </c:strCache>
            </c:strRef>
          </c:cat>
          <c:val>
            <c:numRef>
              <c:f>Sheet1!$B$4:$H$4</c:f>
              <c:numCache>
                <c:formatCode>General</c:formatCode>
                <c:ptCount val="7"/>
                <c:pt idx="0">
                  <c:v>11</c:v>
                </c:pt>
                <c:pt idx="1">
                  <c:v>1</c:v>
                </c:pt>
                <c:pt idx="2">
                  <c:v>1</c:v>
                </c:pt>
                <c:pt idx="3">
                  <c:v>2</c:v>
                </c:pt>
                <c:pt idx="4">
                  <c:v>2</c:v>
                </c:pt>
                <c:pt idx="5">
                  <c:v>4</c:v>
                </c:pt>
                <c:pt idx="6">
                  <c:v>1</c:v>
                </c:pt>
              </c:numCache>
            </c:numRef>
          </c:val>
          <c:extLst>
            <c:ext xmlns:c16="http://schemas.microsoft.com/office/drawing/2014/chart" uri="{C3380CC4-5D6E-409C-BE32-E72D297353CC}">
              <c16:uniqueId val="{00000003-1FB3-4095-B734-FCE8F48D104A}"/>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251127262938282E-2"/>
          <c:y val="0.10560659084281132"/>
          <c:w val="0.92454421562689282"/>
          <c:h val="0.69223242927967332"/>
        </c:manualLayout>
      </c:layout>
      <c:barChart>
        <c:barDir val="col"/>
        <c:grouping val="percentStacked"/>
        <c:varyColors val="0"/>
        <c:ser>
          <c:idx val="2"/>
          <c:order val="0"/>
          <c:tx>
            <c:strRef>
              <c:f>Sheet1!$A$2</c:f>
              <c:strCache>
                <c:ptCount val="1"/>
                <c:pt idx="0">
                  <c:v>Improving</c:v>
                </c:pt>
              </c:strCache>
            </c:strRef>
          </c:tx>
          <c:spPr>
            <a:solidFill>
              <a:srgbClr val="27E833"/>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3D7-4832-8573-36A9EB1D9829}"/>
                </c:ext>
              </c:extLst>
            </c:dLbl>
            <c:dLbl>
              <c:idx val="2"/>
              <c:delete val="1"/>
              <c:extLst>
                <c:ext xmlns:c15="http://schemas.microsoft.com/office/drawing/2012/chart" uri="{CE6537A1-D6FC-4f65-9D91-7224C49458BB}"/>
                <c:ext xmlns:c16="http://schemas.microsoft.com/office/drawing/2014/chart" uri="{C3380CC4-5D6E-409C-BE32-E72D297353CC}">
                  <c16:uniqueId val="{00000001-13D7-4832-8573-36A9EB1D9829}"/>
                </c:ext>
              </c:extLst>
            </c:dLbl>
            <c:dLbl>
              <c:idx val="6"/>
              <c:delete val="1"/>
              <c:extLst>
                <c:ext xmlns:c15="http://schemas.microsoft.com/office/drawing/2012/chart" uri="{CE6537A1-D6FC-4f65-9D91-7224C49458BB}"/>
                <c:ext xmlns:c16="http://schemas.microsoft.com/office/drawing/2014/chart" uri="{C3380CC4-5D6E-409C-BE32-E72D297353CC}">
                  <c16:uniqueId val="{00000002-13D7-4832-8573-36A9EB1D98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(n=49)</c:v>
                </c:pt>
                <c:pt idx="1">
                  <c:v>Person-Centered Care (n=7)</c:v>
                </c:pt>
                <c:pt idx="2">
                  <c:v>Patient Safety (n=3)</c:v>
                </c:pt>
                <c:pt idx="3">
                  <c:v>Healthy Living (n=24)</c:v>
                </c:pt>
                <c:pt idx="4">
                  <c:v>Effective Treatment (n=12)</c:v>
                </c:pt>
                <c:pt idx="5">
                  <c:v>Care Coordination (n=0)</c:v>
                </c:pt>
                <c:pt idx="6">
                  <c:v>Affordable Care (n=3)</c:v>
                </c:pt>
              </c:strCache>
            </c:strRef>
          </c:cat>
          <c:val>
            <c:numRef>
              <c:f>Sheet1!$B$2:$H$2</c:f>
              <c:numCache>
                <c:formatCode>General</c:formatCode>
                <c:ptCount val="7"/>
                <c:pt idx="0">
                  <c:v>5</c:v>
                </c:pt>
                <c:pt idx="3">
                  <c:v>4</c:v>
                </c:pt>
                <c:pt idx="4">
                  <c:v>1</c:v>
                </c:pt>
              </c:numCache>
            </c:numRef>
          </c:val>
          <c:extLst>
            <c:ext xmlns:c16="http://schemas.microsoft.com/office/drawing/2014/chart" uri="{C3380CC4-5D6E-409C-BE32-E72D297353CC}">
              <c16:uniqueId val="{00000003-13D7-4832-8573-36A9EB1D9829}"/>
            </c:ext>
          </c:extLst>
        </c:ser>
        <c:ser>
          <c:idx val="1"/>
          <c:order val="1"/>
          <c:tx>
            <c:strRef>
              <c:f>Sheet1!$A$3</c:f>
              <c:strCache>
                <c:ptCount val="1"/>
                <c:pt idx="0">
                  <c:v>Not Changing</c:v>
                </c:pt>
              </c:strCache>
            </c:strRef>
          </c:tx>
          <c:spPr>
            <a:solidFill>
              <a:srgbClr val="FAD201"/>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D7-4832-8573-36A9EB1D982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 (n=49)</c:v>
                </c:pt>
                <c:pt idx="1">
                  <c:v>Person-Centered Care (n=7)</c:v>
                </c:pt>
                <c:pt idx="2">
                  <c:v>Patient Safety (n=3)</c:v>
                </c:pt>
                <c:pt idx="3">
                  <c:v>Healthy Living (n=24)</c:v>
                </c:pt>
                <c:pt idx="4">
                  <c:v>Effective Treatment (n=12)</c:v>
                </c:pt>
                <c:pt idx="5">
                  <c:v>Care Coordination (n=0)</c:v>
                </c:pt>
                <c:pt idx="6">
                  <c:v>Affordable Care (n=3)</c:v>
                </c:pt>
              </c:strCache>
            </c:strRef>
          </c:cat>
          <c:val>
            <c:numRef>
              <c:f>Sheet1!$B$3:$H$3</c:f>
              <c:numCache>
                <c:formatCode>General</c:formatCode>
                <c:ptCount val="7"/>
                <c:pt idx="0">
                  <c:v>42</c:v>
                </c:pt>
                <c:pt idx="1">
                  <c:v>7</c:v>
                </c:pt>
                <c:pt idx="2">
                  <c:v>3</c:v>
                </c:pt>
                <c:pt idx="3">
                  <c:v>18</c:v>
                </c:pt>
                <c:pt idx="4">
                  <c:v>11</c:v>
                </c:pt>
                <c:pt idx="6">
                  <c:v>3</c:v>
                </c:pt>
              </c:numCache>
            </c:numRef>
          </c:val>
          <c:extLst>
            <c:ext xmlns:c16="http://schemas.microsoft.com/office/drawing/2014/chart" uri="{C3380CC4-5D6E-409C-BE32-E72D297353CC}">
              <c16:uniqueId val="{00000005-13D7-4832-8573-36A9EB1D9829}"/>
            </c:ext>
          </c:extLst>
        </c:ser>
        <c:ser>
          <c:idx val="0"/>
          <c:order val="2"/>
          <c:tx>
            <c:strRef>
              <c:f>Sheet1!$A$4</c:f>
              <c:strCache>
                <c:ptCount val="1"/>
                <c:pt idx="0">
                  <c:v>Worsening</c:v>
                </c:pt>
              </c:strCache>
            </c:strRef>
          </c:tx>
          <c:spPr>
            <a:solidFill>
              <a:srgbClr val="E5152F"/>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13D7-4832-8573-36A9EB1D9829}"/>
                </c:ext>
              </c:extLst>
            </c:dLbl>
            <c:dLbl>
              <c:idx val="2"/>
              <c:delete val="1"/>
              <c:extLst>
                <c:ext xmlns:c15="http://schemas.microsoft.com/office/drawing/2012/chart" uri="{CE6537A1-D6FC-4f65-9D91-7224C49458BB}"/>
                <c:ext xmlns:c16="http://schemas.microsoft.com/office/drawing/2014/chart" uri="{C3380CC4-5D6E-409C-BE32-E72D297353CC}">
                  <c16:uniqueId val="{00000007-13D7-4832-8573-36A9EB1D9829}"/>
                </c:ext>
              </c:extLst>
            </c:dLbl>
            <c:dLbl>
              <c:idx val="4"/>
              <c:delete val="1"/>
              <c:extLst>
                <c:ext xmlns:c15="http://schemas.microsoft.com/office/drawing/2012/chart" uri="{CE6537A1-D6FC-4f65-9D91-7224C49458BB}"/>
                <c:ext xmlns:c16="http://schemas.microsoft.com/office/drawing/2014/chart" uri="{C3380CC4-5D6E-409C-BE32-E72D297353CC}">
                  <c16:uniqueId val="{00000008-13D7-4832-8573-36A9EB1D9829}"/>
                </c:ext>
              </c:extLst>
            </c:dLbl>
            <c:dLbl>
              <c:idx val="6"/>
              <c:delete val="1"/>
              <c:extLst>
                <c:ext xmlns:c15="http://schemas.microsoft.com/office/drawing/2012/chart" uri="{CE6537A1-D6FC-4f65-9D91-7224C49458BB}"/>
                <c:ext xmlns:c16="http://schemas.microsoft.com/office/drawing/2014/chart" uri="{C3380CC4-5D6E-409C-BE32-E72D297353CC}">
                  <c16:uniqueId val="{00000009-13D7-4832-8573-36A9EB1D9829}"/>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Total (n=49)</c:v>
                </c:pt>
                <c:pt idx="1">
                  <c:v>Person-Centered Care (n=7)</c:v>
                </c:pt>
                <c:pt idx="2">
                  <c:v>Patient Safety (n=3)</c:v>
                </c:pt>
                <c:pt idx="3">
                  <c:v>Healthy Living (n=24)</c:v>
                </c:pt>
                <c:pt idx="4">
                  <c:v>Effective Treatment (n=12)</c:v>
                </c:pt>
                <c:pt idx="5">
                  <c:v>Care Coordination (n=0)</c:v>
                </c:pt>
                <c:pt idx="6">
                  <c:v>Affordable Care (n=3)</c:v>
                </c:pt>
              </c:strCache>
            </c:strRef>
          </c:cat>
          <c:val>
            <c:numRef>
              <c:f>Sheet1!$B$4:$H$4</c:f>
              <c:numCache>
                <c:formatCode>General</c:formatCode>
                <c:ptCount val="7"/>
                <c:pt idx="0">
                  <c:v>2</c:v>
                </c:pt>
                <c:pt idx="1">
                  <c:v>0</c:v>
                </c:pt>
                <c:pt idx="2">
                  <c:v>0</c:v>
                </c:pt>
                <c:pt idx="3">
                  <c:v>2</c:v>
                </c:pt>
                <c:pt idx="4">
                  <c:v>0</c:v>
                </c:pt>
                <c:pt idx="6">
                  <c:v>0</c:v>
                </c:pt>
              </c:numCache>
            </c:numRef>
          </c:val>
          <c:extLst>
            <c:ext xmlns:c16="http://schemas.microsoft.com/office/drawing/2014/chart" uri="{C3380CC4-5D6E-409C-BE32-E72D297353CC}">
              <c16:uniqueId val="{0000000A-13D7-4832-8573-36A9EB1D9829}"/>
            </c:ext>
          </c:extLst>
        </c:ser>
        <c:dLbls>
          <c:showLegendKey val="0"/>
          <c:showVal val="1"/>
          <c:showCatName val="0"/>
          <c:showSerName val="0"/>
          <c:showPercent val="0"/>
          <c:showBubbleSize val="0"/>
        </c:dLbls>
        <c:gapWidth val="150"/>
        <c:overlap val="100"/>
        <c:axId val="213628416"/>
        <c:axId val="213629952"/>
      </c:barChart>
      <c:catAx>
        <c:axId val="213628416"/>
        <c:scaling>
          <c:orientation val="minMax"/>
        </c:scaling>
        <c:delete val="0"/>
        <c:axPos val="b"/>
        <c:numFmt formatCode="General" sourceLinked="1"/>
        <c:majorTickMark val="out"/>
        <c:minorTickMark val="none"/>
        <c:tickLblPos val="nextTo"/>
        <c:txPr>
          <a:bodyPr rot="0" vert="horz"/>
          <a:lstStyle/>
          <a:p>
            <a:pPr>
              <a:defRPr/>
            </a:pPr>
            <a:endParaRPr lang="en-US"/>
          </a:p>
        </c:txPr>
        <c:crossAx val="213629952"/>
        <c:crosses val="autoZero"/>
        <c:auto val="1"/>
        <c:lblAlgn val="ctr"/>
        <c:lblOffset val="100"/>
        <c:tickLblSkip val="1"/>
        <c:tickMarkSkip val="1"/>
        <c:noMultiLvlLbl val="0"/>
      </c:catAx>
      <c:valAx>
        <c:axId val="21362995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213628416"/>
        <c:crosses val="autoZero"/>
        <c:crossBetween val="between"/>
        <c:majorUnit val="0.2"/>
      </c:valAx>
    </c:plotArea>
    <c:legend>
      <c:legendPos val="t"/>
      <c:layout>
        <c:manualLayout>
          <c:xMode val="edge"/>
          <c:yMode val="edge"/>
          <c:x val="0"/>
          <c:y val="1.0717410323709536E-4"/>
          <c:w val="0.99860387643852211"/>
          <c:h val="7.8535997332581195E-2"/>
        </c:manualLayout>
      </c:layout>
      <c:overlay val="0"/>
    </c:legend>
    <c:plotVisOnly val="1"/>
    <c:dispBlanksAs val="gap"/>
    <c:showDLblsOverMax val="0"/>
  </c:chart>
  <c:spPr>
    <a:ln>
      <a:noFill/>
    </a:ln>
  </c:spPr>
  <c:txPr>
    <a:bodyPr/>
    <a:lstStyle/>
    <a:p>
      <a:pPr>
        <a:defRPr sz="1400">
          <a:latin typeface="Trebuchet MS" panose="020B0603020202020204" pitchFamily="34" charset="0"/>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95642371626624"/>
          <c:y val="9.8657391752411311E-2"/>
          <c:w val="0.87357022679857321"/>
          <c:h val="0.75996062992125979"/>
        </c:manualLayout>
      </c:layout>
      <c:lineChart>
        <c:grouping val="standard"/>
        <c:varyColors val="0"/>
        <c:ser>
          <c:idx val="3"/>
          <c:order val="0"/>
          <c:tx>
            <c:strRef>
              <c:f>Sheet1!$A$2</c:f>
              <c:strCache>
                <c:ptCount val="1"/>
                <c:pt idx="0">
                  <c:v>Hispanic</c:v>
                </c:pt>
              </c:strCache>
            </c:strRef>
          </c:tx>
          <c:spPr>
            <a:ln w="25400">
              <a:solidFill>
                <a:sysClr val="windowText" lastClr="000000"/>
              </a:solidFill>
            </a:ln>
          </c:spPr>
          <c:marker>
            <c:symbol val="circle"/>
            <c:size val="7"/>
            <c:spPr>
              <a:solidFill>
                <a:sysClr val="windowText" lastClr="000000"/>
              </a:solidFill>
              <a:ln>
                <a:noFill/>
              </a:ln>
            </c:spPr>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Sheet1!$B$2:$Q$2</c:f>
              <c:numCache>
                <c:formatCode>0.0</c:formatCode>
                <c:ptCount val="16"/>
                <c:pt idx="0">
                  <c:v>410</c:v>
                </c:pt>
                <c:pt idx="1">
                  <c:v>411</c:v>
                </c:pt>
                <c:pt idx="2">
                  <c:v>412.1</c:v>
                </c:pt>
                <c:pt idx="3">
                  <c:v>398.9</c:v>
                </c:pt>
                <c:pt idx="4">
                  <c:v>378.5</c:v>
                </c:pt>
                <c:pt idx="5">
                  <c:v>376.8</c:v>
                </c:pt>
                <c:pt idx="6">
                  <c:v>366.6</c:v>
                </c:pt>
                <c:pt idx="7">
                  <c:v>366.6</c:v>
                </c:pt>
                <c:pt idx="8">
                  <c:v>358.9</c:v>
                </c:pt>
                <c:pt idx="9">
                  <c:v>355.2</c:v>
                </c:pt>
                <c:pt idx="10">
                  <c:v>346.5</c:v>
                </c:pt>
                <c:pt idx="11">
                  <c:v>323.2</c:v>
                </c:pt>
                <c:pt idx="12">
                  <c:v>316.7</c:v>
                </c:pt>
                <c:pt idx="13">
                  <c:v>299.8</c:v>
                </c:pt>
                <c:pt idx="14">
                  <c:v>302.60000000000002</c:v>
                </c:pt>
                <c:pt idx="15">
                  <c:v>300.89999999999998</c:v>
                </c:pt>
              </c:numCache>
            </c:numRef>
          </c:val>
          <c:smooth val="0"/>
          <c:extLst>
            <c:ext xmlns:c16="http://schemas.microsoft.com/office/drawing/2014/chart" uri="{C3380CC4-5D6E-409C-BE32-E72D297353CC}">
              <c16:uniqueId val="{00000000-0573-483D-AF82-2EA12A4D28BD}"/>
            </c:ext>
          </c:extLst>
        </c:ser>
        <c:ser>
          <c:idx val="0"/>
          <c:order val="1"/>
          <c:tx>
            <c:strRef>
              <c:f>Sheet1!$A$3</c:f>
              <c:strCache>
                <c:ptCount val="1"/>
                <c:pt idx="0">
                  <c:v>Non-Hispanic White</c:v>
                </c:pt>
              </c:strCache>
            </c:strRef>
          </c:tx>
          <c:spPr>
            <a:ln w="25400">
              <a:solidFill>
                <a:srgbClr val="0072C6"/>
              </a:solidFill>
            </a:ln>
          </c:spPr>
          <c:marker>
            <c:symbol val="square"/>
            <c:size val="7"/>
            <c:spPr>
              <a:solidFill>
                <a:srgbClr val="0072C6"/>
              </a:solidFill>
              <a:ln>
                <a:noFill/>
              </a:ln>
            </c:spPr>
          </c:marker>
          <c:cat>
            <c:strRef>
              <c:f>Sheet1!$B$1:$Q$1</c:f>
              <c:strCache>
                <c:ptCount val="16"/>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strCache>
            </c:strRef>
          </c:cat>
          <c:val>
            <c:numRef>
              <c:f>Sheet1!$B$3:$Q$3</c:f>
              <c:numCache>
                <c:formatCode>0.0</c:formatCode>
                <c:ptCount val="16"/>
                <c:pt idx="0">
                  <c:v>133.30000000000001</c:v>
                </c:pt>
                <c:pt idx="1">
                  <c:v>131.9</c:v>
                </c:pt>
                <c:pt idx="2">
                  <c:v>132.30000000000001</c:v>
                </c:pt>
                <c:pt idx="3">
                  <c:v>134.30000000000001</c:v>
                </c:pt>
                <c:pt idx="4">
                  <c:v>135</c:v>
                </c:pt>
                <c:pt idx="5">
                  <c:v>139.6</c:v>
                </c:pt>
                <c:pt idx="6">
                  <c:v>136.19999999999999</c:v>
                </c:pt>
                <c:pt idx="7">
                  <c:v>133.9</c:v>
                </c:pt>
                <c:pt idx="8">
                  <c:v>135</c:v>
                </c:pt>
                <c:pt idx="9">
                  <c:v>134.30000000000001</c:v>
                </c:pt>
                <c:pt idx="10">
                  <c:v>129.19999999999999</c:v>
                </c:pt>
                <c:pt idx="11">
                  <c:v>129.69999999999999</c:v>
                </c:pt>
                <c:pt idx="12">
                  <c:v>132.5</c:v>
                </c:pt>
                <c:pt idx="13">
                  <c:v>133.6</c:v>
                </c:pt>
                <c:pt idx="14">
                  <c:v>139.80000000000001</c:v>
                </c:pt>
                <c:pt idx="15">
                  <c:v>144.9</c:v>
                </c:pt>
              </c:numCache>
            </c:numRef>
          </c:val>
          <c:smooth val="0"/>
          <c:extLst>
            <c:ext xmlns:c16="http://schemas.microsoft.com/office/drawing/2014/chart" uri="{C3380CC4-5D6E-409C-BE32-E72D297353CC}">
              <c16:uniqueId val="{00000001-0573-483D-AF82-2EA12A4D28BD}"/>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2100000"/>
          <a:lstStyle/>
          <a:p>
            <a:pPr>
              <a:defRPr/>
            </a:pPr>
            <a:endParaRPr lang="en-US"/>
          </a:p>
        </c:txPr>
        <c:crossAx val="110519040"/>
        <c:crosses val="autoZero"/>
        <c:auto val="1"/>
        <c:lblAlgn val="ctr"/>
        <c:lblOffset val="100"/>
        <c:noMultiLvlLbl val="0"/>
      </c:catAx>
      <c:valAx>
        <c:axId val="110519040"/>
        <c:scaling>
          <c:orientation val="minMax"/>
          <c:max val="600"/>
          <c:min val="0"/>
        </c:scaling>
        <c:delete val="0"/>
        <c:axPos val="l"/>
        <c:majorGridlines/>
        <c:title>
          <c:tx>
            <c:rich>
              <a:bodyPr rot="-5400000" vert="horz"/>
              <a:lstStyle/>
              <a:p>
                <a:pPr>
                  <a:defRPr/>
                </a:pPr>
                <a:r>
                  <a:rPr lang="en-US"/>
                  <a:t>Rate per Million Population</a:t>
                </a:r>
              </a:p>
            </c:rich>
          </c:tx>
          <c:layout>
            <c:manualLayout>
              <c:xMode val="edge"/>
              <c:yMode val="edge"/>
              <c:x val="2.3148148148148147E-3"/>
              <c:y val="0.17503608923884514"/>
            </c:manualLayout>
          </c:layout>
          <c:overlay val="0"/>
        </c:title>
        <c:numFmt formatCode="0" sourceLinked="0"/>
        <c:majorTickMark val="out"/>
        <c:minorTickMark val="none"/>
        <c:tickLblPos val="nextTo"/>
        <c:crossAx val="110513152"/>
        <c:crosses val="autoZero"/>
        <c:crossBetween val="between"/>
        <c:majorUnit val="100"/>
      </c:valAx>
    </c:plotArea>
    <c:legend>
      <c:legendPos val="t"/>
      <c:layout>
        <c:manualLayout>
          <c:xMode val="edge"/>
          <c:yMode val="edge"/>
          <c:x val="8.1995479731700217E-3"/>
          <c:y val="1.167518533867475E-3"/>
          <c:w val="0.99127867697093419"/>
          <c:h val="7.0096452667342962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638961796442112"/>
          <c:y val="0.10950949679677137"/>
          <c:w val="0.88243802857976084"/>
          <c:h val="0.74711198600174988"/>
        </c:manualLayout>
      </c:layout>
      <c:lineChart>
        <c:grouping val="standard"/>
        <c:varyColors val="0"/>
        <c:ser>
          <c:idx val="0"/>
          <c:order val="0"/>
          <c:tx>
            <c:strRef>
              <c:f>Sheet1!$A$2</c:f>
              <c:strCache>
                <c:ptCount val="1"/>
                <c:pt idx="0">
                  <c:v>Hispanic</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24.8</c:v>
                </c:pt>
                <c:pt idx="1">
                  <c:v>27.3</c:v>
                </c:pt>
                <c:pt idx="2">
                  <c:v>29.6</c:v>
                </c:pt>
                <c:pt idx="3">
                  <c:v>28.9</c:v>
                </c:pt>
                <c:pt idx="4">
                  <c:v>30.5</c:v>
                </c:pt>
                <c:pt idx="5">
                  <c:v>33.1</c:v>
                </c:pt>
                <c:pt idx="6">
                  <c:v>34.6</c:v>
                </c:pt>
                <c:pt idx="7">
                  <c:v>32.700000000000003</c:v>
                </c:pt>
                <c:pt idx="8">
                  <c:v>34.9</c:v>
                </c:pt>
                <c:pt idx="9">
                  <c:v>35.799999999999997</c:v>
                </c:pt>
                <c:pt idx="10">
                  <c:v>36.9</c:v>
                </c:pt>
                <c:pt idx="11">
                  <c:v>41.8</c:v>
                </c:pt>
                <c:pt idx="12">
                  <c:v>39.700000000000003</c:v>
                </c:pt>
                <c:pt idx="13">
                  <c:v>42.7</c:v>
                </c:pt>
                <c:pt idx="14">
                  <c:v>42.5</c:v>
                </c:pt>
              </c:numCache>
            </c:numRef>
          </c:val>
          <c:smooth val="0"/>
          <c:extLst>
            <c:ext xmlns:c16="http://schemas.microsoft.com/office/drawing/2014/chart" uri="{C3380CC4-5D6E-409C-BE32-E72D297353CC}">
              <c16:uniqueId val="{00000000-166E-4CEA-9876-ACFB648E93D2}"/>
            </c:ext>
          </c:extLst>
        </c:ser>
        <c:ser>
          <c:idx val="3"/>
          <c:order val="1"/>
          <c:tx>
            <c:strRef>
              <c:f>Sheet1!$A$3</c:f>
              <c:strCache>
                <c:ptCount val="1"/>
                <c:pt idx="0">
                  <c:v>Non-Hispanic White</c:v>
                </c:pt>
              </c:strCache>
            </c:strRef>
          </c:tx>
          <c:spPr>
            <a:ln w="25400">
              <a:solidFill>
                <a:srgbClr val="0072C6"/>
              </a:solidFill>
            </a:ln>
          </c:spPr>
          <c:marker>
            <c:symbol val="x"/>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48.1</c:v>
                </c:pt>
                <c:pt idx="1">
                  <c:v>50.5</c:v>
                </c:pt>
                <c:pt idx="2">
                  <c:v>50</c:v>
                </c:pt>
                <c:pt idx="3">
                  <c:v>50.1</c:v>
                </c:pt>
                <c:pt idx="4">
                  <c:v>51.8</c:v>
                </c:pt>
                <c:pt idx="5">
                  <c:v>51.2</c:v>
                </c:pt>
                <c:pt idx="6">
                  <c:v>46</c:v>
                </c:pt>
                <c:pt idx="7">
                  <c:v>49</c:v>
                </c:pt>
                <c:pt idx="8">
                  <c:v>48.5</c:v>
                </c:pt>
                <c:pt idx="9">
                  <c:v>48</c:v>
                </c:pt>
                <c:pt idx="10">
                  <c:v>51.2</c:v>
                </c:pt>
                <c:pt idx="11">
                  <c:v>51.4</c:v>
                </c:pt>
                <c:pt idx="12">
                  <c:v>51.3</c:v>
                </c:pt>
                <c:pt idx="13">
                  <c:v>51.2</c:v>
                </c:pt>
                <c:pt idx="14">
                  <c:v>50.1</c:v>
                </c:pt>
              </c:numCache>
            </c:numRef>
          </c:val>
          <c:smooth val="0"/>
          <c:extLst>
            <c:ext xmlns:c16="http://schemas.microsoft.com/office/drawing/2014/chart" uri="{C3380CC4-5D6E-409C-BE32-E72D297353CC}">
              <c16:uniqueId val="{00000001-166E-4CEA-9876-ACFB648E93D2}"/>
            </c:ext>
          </c:extLst>
        </c:ser>
        <c:dLbls>
          <c:showLegendKey val="0"/>
          <c:showVal val="0"/>
          <c:showCatName val="0"/>
          <c:showSerName val="0"/>
          <c:showPercent val="0"/>
          <c:showBubbleSize val="0"/>
        </c:dLbls>
        <c:marker val="1"/>
        <c:smooth val="0"/>
        <c:axId val="110513152"/>
        <c:axId val="110519040"/>
      </c:lineChart>
      <c:catAx>
        <c:axId val="110513152"/>
        <c:scaling>
          <c:orientation val="minMax"/>
        </c:scaling>
        <c:delete val="0"/>
        <c:axPos val="b"/>
        <c:numFmt formatCode="General" sourceLinked="1"/>
        <c:majorTickMark val="out"/>
        <c:minorTickMark val="none"/>
        <c:tickLblPos val="nextTo"/>
        <c:txPr>
          <a:bodyPr rot="-600000"/>
          <a:lstStyle/>
          <a:p>
            <a:pPr>
              <a:defRPr/>
            </a:pPr>
            <a:endParaRPr lang="en-US"/>
          </a:p>
        </c:txPr>
        <c:crossAx val="110519040"/>
        <c:crosses val="autoZero"/>
        <c:auto val="1"/>
        <c:lblAlgn val="ctr"/>
        <c:lblOffset val="100"/>
        <c:noMultiLvlLbl val="0"/>
      </c:catAx>
      <c:valAx>
        <c:axId val="110519040"/>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3.9173228346456694E-3"/>
              <c:y val="0.37746023934508188"/>
            </c:manualLayout>
          </c:layout>
          <c:overlay val="0"/>
        </c:title>
        <c:numFmt formatCode="0" sourceLinked="0"/>
        <c:majorTickMark val="out"/>
        <c:minorTickMark val="none"/>
        <c:tickLblPos val="nextTo"/>
        <c:crossAx val="110513152"/>
        <c:crosses val="autoZero"/>
        <c:crossBetween val="between"/>
        <c:majorUnit val="10"/>
      </c:valAx>
    </c:plotArea>
    <c:legend>
      <c:legendPos val="t"/>
      <c:layout>
        <c:manualLayout>
          <c:xMode val="edge"/>
          <c:yMode val="edge"/>
          <c:x val="8.1995479731700217E-3"/>
          <c:y val="1.167518533867475E-3"/>
          <c:w val="0.99127867697093419"/>
          <c:h val="7.8073053368328954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833552055993"/>
          <c:y val="0.11030621172353455"/>
          <c:w val="0.88268190434529015"/>
          <c:h val="0.73434231154176599"/>
        </c:manualLayout>
      </c:layout>
      <c:lineChart>
        <c:grouping val="standard"/>
        <c:varyColors val="0"/>
        <c:ser>
          <c:idx val="3"/>
          <c:order val="0"/>
          <c:tx>
            <c:strRef>
              <c:f>Sheet1!$A$2</c:f>
              <c:strCache>
                <c:ptCount val="1"/>
                <c:pt idx="0">
                  <c:v>Hispanic</c:v>
                </c:pt>
              </c:strCache>
            </c:strRef>
          </c:tx>
          <c:spPr>
            <a:ln w="25400">
              <a:solidFill>
                <a:sysClr val="windowText" lastClr="000000"/>
              </a:solidFill>
            </a:ln>
          </c:spPr>
          <c:marker>
            <c:symbol val="circle"/>
            <c:size val="7"/>
            <c:spPr>
              <a:solidFill>
                <a:sysClr val="windowText" lastClr="000000"/>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Sheet1!$B$2:$P$2</c:f>
              <c:numCache>
                <c:formatCode>0.0</c:formatCode>
                <c:ptCount val="15"/>
                <c:pt idx="0">
                  <c:v>33.799999999999997</c:v>
                </c:pt>
                <c:pt idx="1">
                  <c:v>36.700000000000003</c:v>
                </c:pt>
                <c:pt idx="2">
                  <c:v>38.299999999999997</c:v>
                </c:pt>
                <c:pt idx="3">
                  <c:v>38.4</c:v>
                </c:pt>
                <c:pt idx="4">
                  <c:v>38.6</c:v>
                </c:pt>
                <c:pt idx="5">
                  <c:v>42.1</c:v>
                </c:pt>
                <c:pt idx="6">
                  <c:v>42.8</c:v>
                </c:pt>
                <c:pt idx="7">
                  <c:v>41.9</c:v>
                </c:pt>
                <c:pt idx="8">
                  <c:v>42.3</c:v>
                </c:pt>
                <c:pt idx="9">
                  <c:v>43.9</c:v>
                </c:pt>
                <c:pt idx="10">
                  <c:v>45.5</c:v>
                </c:pt>
                <c:pt idx="11">
                  <c:v>49</c:v>
                </c:pt>
                <c:pt idx="12">
                  <c:v>48.1</c:v>
                </c:pt>
                <c:pt idx="13">
                  <c:v>50.1</c:v>
                </c:pt>
                <c:pt idx="14">
                  <c:v>50.7</c:v>
                </c:pt>
              </c:numCache>
            </c:numRef>
          </c:val>
          <c:smooth val="0"/>
          <c:extLst>
            <c:ext xmlns:c16="http://schemas.microsoft.com/office/drawing/2014/chart" uri="{C3380CC4-5D6E-409C-BE32-E72D297353CC}">
              <c16:uniqueId val="{00000000-7ED9-404A-B8D9-61EA25C5B345}"/>
            </c:ext>
          </c:extLst>
        </c:ser>
        <c:ser>
          <c:idx val="0"/>
          <c:order val="1"/>
          <c:tx>
            <c:strRef>
              <c:f>Sheet1!$A$3</c:f>
              <c:strCache>
                <c:ptCount val="1"/>
                <c:pt idx="0">
                  <c:v>Non-Hispanic White</c:v>
                </c:pt>
              </c:strCache>
            </c:strRef>
          </c:tx>
          <c:spPr>
            <a:ln>
              <a:solidFill>
                <a:srgbClr val="0072C6"/>
              </a:solidFill>
            </a:ln>
          </c:spPr>
          <c:marker>
            <c:symbol val="square"/>
            <c:size val="7"/>
            <c:spPr>
              <a:solidFill>
                <a:srgbClr val="0072C6"/>
              </a:solidFill>
              <a:ln>
                <a:noFill/>
              </a:ln>
            </c:spPr>
          </c:marker>
          <c:cat>
            <c:strRef>
              <c:f>Sheet1!$B$1:$P$1</c:f>
              <c:strCache>
                <c:ptCount val="15"/>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strCache>
            </c:strRef>
          </c:cat>
          <c:val>
            <c:numRef>
              <c:f>Sheet1!$B$3:$P$3</c:f>
              <c:numCache>
                <c:formatCode>0.0</c:formatCode>
                <c:ptCount val="15"/>
                <c:pt idx="0">
                  <c:v>57.6</c:v>
                </c:pt>
                <c:pt idx="1">
                  <c:v>59.6</c:v>
                </c:pt>
                <c:pt idx="2">
                  <c:v>59</c:v>
                </c:pt>
                <c:pt idx="3">
                  <c:v>58.5</c:v>
                </c:pt>
                <c:pt idx="4">
                  <c:v>59.7</c:v>
                </c:pt>
                <c:pt idx="5">
                  <c:v>58.6</c:v>
                </c:pt>
                <c:pt idx="6">
                  <c:v>54.1</c:v>
                </c:pt>
                <c:pt idx="7">
                  <c:v>57.2</c:v>
                </c:pt>
                <c:pt idx="8">
                  <c:v>55.9</c:v>
                </c:pt>
                <c:pt idx="9">
                  <c:v>56.1</c:v>
                </c:pt>
                <c:pt idx="10">
                  <c:v>59</c:v>
                </c:pt>
                <c:pt idx="11">
                  <c:v>59.3</c:v>
                </c:pt>
                <c:pt idx="12">
                  <c:v>59.7</c:v>
                </c:pt>
                <c:pt idx="13">
                  <c:v>59.3</c:v>
                </c:pt>
                <c:pt idx="14">
                  <c:v>59.8</c:v>
                </c:pt>
              </c:numCache>
            </c:numRef>
          </c:val>
          <c:smooth val="0"/>
          <c:extLst>
            <c:ext xmlns:c16="http://schemas.microsoft.com/office/drawing/2014/chart" uri="{C3380CC4-5D6E-409C-BE32-E72D297353CC}">
              <c16:uniqueId val="{00000001-7ED9-404A-B8D9-61EA25C5B345}"/>
            </c:ext>
          </c:extLst>
        </c:ser>
        <c:dLbls>
          <c:showLegendKey val="0"/>
          <c:showVal val="0"/>
          <c:showCatName val="0"/>
          <c:showSerName val="0"/>
          <c:showPercent val="0"/>
          <c:showBubbleSize val="0"/>
        </c:dLbls>
        <c:marker val="1"/>
        <c:smooth val="0"/>
        <c:axId val="123682176"/>
        <c:axId val="158010752"/>
      </c:lineChart>
      <c:catAx>
        <c:axId val="123682176"/>
        <c:scaling>
          <c:orientation val="minMax"/>
        </c:scaling>
        <c:delete val="0"/>
        <c:axPos val="b"/>
        <c:numFmt formatCode="General" sourceLinked="1"/>
        <c:majorTickMark val="out"/>
        <c:minorTickMark val="none"/>
        <c:tickLblPos val="nextTo"/>
        <c:txPr>
          <a:bodyPr rot="-600000"/>
          <a:lstStyle/>
          <a:p>
            <a:pPr>
              <a:defRPr/>
            </a:pPr>
            <a:endParaRPr lang="en-US"/>
          </a:p>
        </c:txPr>
        <c:crossAx val="158010752"/>
        <c:crosses val="autoZero"/>
        <c:auto val="1"/>
        <c:lblAlgn val="ctr"/>
        <c:lblOffset val="100"/>
        <c:noMultiLvlLbl val="0"/>
      </c:catAx>
      <c:valAx>
        <c:axId val="158010752"/>
        <c:scaling>
          <c:orientation val="minMax"/>
          <c:max val="100"/>
          <c:min val="0"/>
        </c:scaling>
        <c:delete val="0"/>
        <c:axPos val="l"/>
        <c:majorGridlines/>
        <c:title>
          <c:tx>
            <c:rich>
              <a:bodyPr rot="-5400000" vert="horz"/>
              <a:lstStyle/>
              <a:p>
                <a:pPr>
                  <a:defRPr/>
                </a:pPr>
                <a:r>
                  <a:rPr lang="en-US"/>
                  <a:t>Percent</a:t>
                </a:r>
              </a:p>
            </c:rich>
          </c:tx>
          <c:layout>
            <c:manualLayout>
              <c:xMode val="edge"/>
              <c:yMode val="edge"/>
              <c:x val="5.3419364246135902E-3"/>
              <c:y val="0.37494397845938554"/>
            </c:manualLayout>
          </c:layout>
          <c:overlay val="0"/>
        </c:title>
        <c:numFmt formatCode="0" sourceLinked="0"/>
        <c:majorTickMark val="out"/>
        <c:minorTickMark val="none"/>
        <c:tickLblPos val="nextTo"/>
        <c:crossAx val="123682176"/>
        <c:crosses val="autoZero"/>
        <c:crossBetween val="between"/>
        <c:majorUnit val="10"/>
      </c:valAx>
    </c:plotArea>
    <c:legend>
      <c:legendPos val="t"/>
      <c:layout>
        <c:manualLayout>
          <c:xMode val="edge"/>
          <c:yMode val="edge"/>
          <c:x val="2.1572784171209388E-3"/>
          <c:y val="3.968253968253968E-3"/>
          <c:w val="0.99568527491755854"/>
          <c:h val="8.1363267091613539E-2"/>
        </c:manualLayout>
      </c:layout>
      <c:overlay val="0"/>
    </c:legend>
    <c:plotVisOnly val="1"/>
    <c:dispBlanksAs val="gap"/>
    <c:showDLblsOverMax val="0"/>
  </c:chart>
  <c:spPr>
    <a:ln>
      <a:noFill/>
    </a:ln>
  </c:spPr>
  <c:txPr>
    <a:bodyPr/>
    <a:lstStyle/>
    <a:p>
      <a:pPr>
        <a:defRPr sz="1600">
          <a:latin typeface="Trebuchet MS" panose="020B0603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7.xml.rels><?xml version="1.0" encoding="UTF-8" standalone="yes"?>
<Relationships xmlns="http://schemas.openxmlformats.org/package/2006/relationships"><Relationship Id="rId1" Type="http://schemas.openxmlformats.org/officeDocument/2006/relationships/image" Target="../media/image4.emf"/></Relationships>
</file>

<file path=ppt/drawings/_rels/drawing18.xml.rels><?xml version="1.0" encoding="UTF-8" standalone="yes"?>
<Relationships xmlns="http://schemas.openxmlformats.org/package/2006/relationships"><Relationship Id="rId1" Type="http://schemas.openxmlformats.org/officeDocument/2006/relationships/image" Target="../media/image4.emf"/></Relationships>
</file>

<file path=ppt/drawings/_rels/drawing19.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0.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1.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2.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3.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4.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5.xml.rels><?xml version="1.0" encoding="UTF-8" standalone="yes"?>
<Relationships xmlns="http://schemas.openxmlformats.org/package/2006/relationships"><Relationship Id="rId1" Type="http://schemas.openxmlformats.org/officeDocument/2006/relationships/image" Target="../media/image4.emf"/></Relationships>
</file>

<file path=ppt/drawings/_rels/drawing26.x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0.10745</cdr:x>
      <cdr:y>0.2839</cdr:y>
    </cdr:from>
    <cdr:to>
      <cdr:x>0.97412</cdr:x>
      <cdr:y>0.28753</cdr:y>
    </cdr:to>
    <cdr:cxnSp macro="">
      <cdr:nvCxnSpPr>
        <cdr:cNvPr id="2" name="Straight Connector 1"/>
        <cdr:cNvCxnSpPr/>
      </cdr:nvCxnSpPr>
      <cdr:spPr>
        <a:xfrm xmlns:a="http://schemas.openxmlformats.org/drawingml/2006/main">
          <a:off x="589510" y="623037"/>
          <a:ext cx="4754880" cy="7966"/>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0.29006</cdr:x>
      <cdr:y>0.34082</cdr:y>
    </cdr:from>
    <cdr:to>
      <cdr:x>0.76282</cdr:x>
      <cdr:y>0.46476</cdr:y>
    </cdr:to>
    <cdr:sp macro="" textlink="">
      <cdr:nvSpPr>
        <cdr:cNvPr id="3" name="Text Box 2"/>
        <cdr:cNvSpPr txBox="1"/>
      </cdr:nvSpPr>
      <cdr:spPr>
        <a:xfrm xmlns:a="http://schemas.openxmlformats.org/drawingml/2006/main">
          <a:off x="1724025" y="838200"/>
          <a:ext cx="280987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0.33013</cdr:x>
      <cdr:y>0.15859</cdr:y>
    </cdr:from>
    <cdr:to>
      <cdr:x>0.73718</cdr:x>
      <cdr:y>0.25154</cdr:y>
    </cdr:to>
    <cdr:sp macro="" textlink="">
      <cdr:nvSpPr>
        <cdr:cNvPr id="4" name="Text Box 3"/>
        <cdr:cNvSpPr txBox="1"/>
      </cdr:nvSpPr>
      <cdr:spPr>
        <a:xfrm xmlns:a="http://schemas.openxmlformats.org/drawingml/2006/main">
          <a:off x="1962145" y="391550"/>
          <a:ext cx="2419343" cy="229483"/>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a:latin typeface="Trebuchet MS" panose="020B0603020202020204" pitchFamily="34" charset="0"/>
              <a:cs typeface="Arial" panose="020B0604020202020204" pitchFamily="34" charset="0"/>
            </a:rPr>
            <a:t>2015 Achievable Benchmark: 86%</a:t>
          </a:r>
        </a:p>
      </cdr:txBody>
    </cdr:sp>
  </cdr:relSizeAnchor>
</c:userShapes>
</file>

<file path=ppt/drawings/drawing10.xml><?xml version="1.0" encoding="utf-8"?>
<c:userShapes xmlns:c="http://schemas.openxmlformats.org/drawingml/2006/chart">
  <cdr:relSizeAnchor xmlns:cdr="http://schemas.openxmlformats.org/drawingml/2006/chartDrawing">
    <cdr:from>
      <cdr:x>0.11076</cdr:x>
      <cdr:y>0.08559</cdr:y>
    </cdr:from>
    <cdr:to>
      <cdr:x>0.9723</cdr:x>
      <cdr:y>0.08797</cdr:y>
    </cdr:to>
    <cdr:cxnSp macro="">
      <cdr:nvCxnSpPr>
        <cdr:cNvPr id="2" name="Straight Connector 1"/>
        <cdr:cNvCxnSpPr/>
      </cdr:nvCxnSpPr>
      <cdr:spPr>
        <a:xfrm xmlns:a="http://schemas.openxmlformats.org/drawingml/2006/main" flipV="1">
          <a:off x="658321" y="210499"/>
          <a:ext cx="5120640" cy="585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0.11271</cdr:x>
      <cdr:y>0.11324</cdr:y>
    </cdr:from>
    <cdr:to>
      <cdr:x>0.37073</cdr:x>
      <cdr:y>0.26139</cdr:y>
    </cdr:to>
    <cdr:sp macro="" textlink="">
      <cdr:nvSpPr>
        <cdr:cNvPr id="3" name="Text Box 73"/>
        <cdr:cNvSpPr txBox="1"/>
      </cdr:nvSpPr>
      <cdr:spPr>
        <a:xfrm xmlns:a="http://schemas.openxmlformats.org/drawingml/2006/main">
          <a:off x="669897" y="279570"/>
          <a:ext cx="1533568" cy="365760"/>
        </a:xfrm>
        <a:prstGeom xmlns:a="http://schemas.openxmlformats.org/drawingml/2006/main" prst="rect">
          <a:avLst/>
        </a:prstGeom>
        <a:solidFill xmlns:a="http://schemas.openxmlformats.org/drawingml/2006/main">
          <a:schemeClr val="lt1"/>
        </a:solidFill>
        <a:ln xmlns:a="http://schemas.openxmlformats.org/drawingml/2006/main" w="6350">
          <a:solidFill>
            <a:prstClr val="black"/>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gn="ctr">
            <a:spcBef>
              <a:spcPts val="0"/>
            </a:spcBef>
            <a:spcAft>
              <a:spcPts val="1200"/>
            </a:spcAft>
          </a:pPr>
          <a:r>
            <a:rPr lang="en-US" sz="1600">
              <a:solidFill>
                <a:sysClr val="windowText" lastClr="000000"/>
              </a:solidFill>
              <a:effectLst/>
              <a:latin typeface="Trebuchet MS" panose="020B0603020202020204" pitchFamily="34" charset="0"/>
              <a:ea typeface="Calibri" panose="020F0502020204030204" pitchFamily="34" charset="0"/>
              <a:cs typeface="Arial" panose="020B0604020202020204" pitchFamily="34" charset="0"/>
            </a:rPr>
            <a:t>2015 Achievable Benchmark: 96%</a:t>
          </a:r>
        </a:p>
      </cdr:txBody>
    </cdr:sp>
  </cdr:relSizeAnchor>
</c:userShapes>
</file>

<file path=ppt/drawings/drawing11.xml><?xml version="1.0" encoding="utf-8"?>
<c:userShapes xmlns:c="http://schemas.openxmlformats.org/drawingml/2006/chart">
  <cdr:relSizeAnchor xmlns:cdr="http://schemas.openxmlformats.org/drawingml/2006/chartDrawing">
    <cdr:from>
      <cdr:x>0.12963</cdr:x>
      <cdr:y>0.151</cdr:y>
    </cdr:from>
    <cdr:to>
      <cdr:x>0.97174</cdr:x>
      <cdr:y>0.15517</cdr:y>
    </cdr:to>
    <cdr:cxnSp macro="">
      <cdr:nvCxnSpPr>
        <cdr:cNvPr id="2" name="Straight Connector 1"/>
        <cdr:cNvCxnSpPr/>
      </cdr:nvCxnSpPr>
      <cdr:spPr>
        <a:xfrm xmlns:a="http://schemas.openxmlformats.org/drawingml/2006/main" flipV="1">
          <a:off x="1066800" y="683437"/>
          <a:ext cx="6930228" cy="1887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2.xml><?xml version="1.0" encoding="utf-8"?>
<c:userShapes xmlns:c="http://schemas.openxmlformats.org/drawingml/2006/chart">
  <cdr:relSizeAnchor xmlns:cdr="http://schemas.openxmlformats.org/drawingml/2006/chartDrawing">
    <cdr:from>
      <cdr:x>0.10391</cdr:x>
      <cdr:y>0.48375</cdr:y>
    </cdr:from>
    <cdr:to>
      <cdr:x>0.96545</cdr:x>
      <cdr:y>0.48611</cdr:y>
    </cdr:to>
    <cdr:cxnSp macro="">
      <cdr:nvCxnSpPr>
        <cdr:cNvPr id="2" name="Straight Connector 1"/>
        <cdr:cNvCxnSpPr/>
      </cdr:nvCxnSpPr>
      <cdr:spPr>
        <a:xfrm xmlns:a="http://schemas.openxmlformats.org/drawingml/2006/main" flipV="1">
          <a:off x="570098" y="1061618"/>
          <a:ext cx="4726753" cy="518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3.xml><?xml version="1.0" encoding="utf-8"?>
<c:userShapes xmlns:c="http://schemas.openxmlformats.org/drawingml/2006/chart">
  <cdr:relSizeAnchor xmlns:cdr="http://schemas.openxmlformats.org/drawingml/2006/chartDrawing">
    <cdr:from>
      <cdr:x>0.10979</cdr:x>
      <cdr:y>0.29149</cdr:y>
    </cdr:from>
    <cdr:to>
      <cdr:x>0.97133</cdr:x>
      <cdr:y>0.29385</cdr:y>
    </cdr:to>
    <cdr:cxnSp macro="">
      <cdr:nvCxnSpPr>
        <cdr:cNvPr id="2" name="Straight Connector 1"/>
        <cdr:cNvCxnSpPr/>
      </cdr:nvCxnSpPr>
      <cdr:spPr>
        <a:xfrm xmlns:a="http://schemas.openxmlformats.org/drawingml/2006/main" flipV="1">
          <a:off x="652563" y="719664"/>
          <a:ext cx="5120649" cy="5826"/>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0.3109</cdr:x>
      <cdr:y>0.1742</cdr:y>
    </cdr:from>
    <cdr:to>
      <cdr:x>0.75</cdr:x>
      <cdr:y>0.27102</cdr:y>
    </cdr:to>
    <cdr:sp macro="" textlink="">
      <cdr:nvSpPr>
        <cdr:cNvPr id="3" name="Text Box 2"/>
        <cdr:cNvSpPr txBox="1"/>
      </cdr:nvSpPr>
      <cdr:spPr>
        <a:xfrm xmlns:a="http://schemas.openxmlformats.org/drawingml/2006/main">
          <a:off x="1847853" y="430074"/>
          <a:ext cx="2609835" cy="239037"/>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a:latin typeface="Trebuchet MS" panose="020B0603020202020204" pitchFamily="34" charset="0"/>
              <a:cs typeface="Arial" panose="020B0604020202020204" pitchFamily="34" charset="0"/>
            </a:rPr>
            <a:t>2014 Achievable Benchmark: 85%</a:t>
          </a:r>
        </a:p>
      </cdr:txBody>
    </cdr:sp>
  </cdr:relSizeAnchor>
</c:userShapes>
</file>

<file path=ppt/drawings/drawing14.xml><?xml version="1.0" encoding="utf-8"?>
<c:userShapes xmlns:c="http://schemas.openxmlformats.org/drawingml/2006/chart">
  <cdr:relSizeAnchor xmlns:cdr="http://schemas.openxmlformats.org/drawingml/2006/chartDrawing">
    <cdr:from>
      <cdr:x>0.14364</cdr:x>
      <cdr:y>0.81876</cdr:y>
    </cdr:from>
    <cdr:to>
      <cdr:x>0.95902</cdr:x>
      <cdr:y>0.82198</cdr:y>
    </cdr:to>
    <cdr:cxnSp macro="">
      <cdr:nvCxnSpPr>
        <cdr:cNvPr id="3" name="Straight Connector 2"/>
        <cdr:cNvCxnSpPr/>
      </cdr:nvCxnSpPr>
      <cdr:spPr>
        <a:xfrm xmlns:a="http://schemas.openxmlformats.org/drawingml/2006/main" flipV="1">
          <a:off x="853739" y="3855164"/>
          <a:ext cx="4846320" cy="15161"/>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0.1367</cdr:x>
      <cdr:y>0.88881</cdr:y>
    </cdr:from>
    <cdr:to>
      <cdr:x>0.97003</cdr:x>
      <cdr:y>0.89087</cdr:y>
    </cdr:to>
    <cdr:cxnSp macro="">
      <cdr:nvCxnSpPr>
        <cdr:cNvPr id="4" name="Straight Connector 3"/>
        <cdr:cNvCxnSpPr/>
      </cdr:nvCxnSpPr>
      <cdr:spPr>
        <a:xfrm xmlns:a="http://schemas.openxmlformats.org/drawingml/2006/main" flipV="1">
          <a:off x="824982" y="4022725"/>
          <a:ext cx="5029200" cy="932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cdr:x>
      <cdr:y>0.88215</cdr:y>
    </cdr:from>
    <cdr:to>
      <cdr:x>1</cdr:x>
      <cdr:y>1</cdr:y>
    </cdr:to>
    <cdr:sp macro="" textlink="">
      <cdr:nvSpPr>
        <cdr:cNvPr id="2" name="TextBox 1"/>
        <cdr:cNvSpPr txBox="1"/>
      </cdr:nvSpPr>
      <cdr:spPr>
        <a:xfrm xmlns:a="http://schemas.openxmlformats.org/drawingml/2006/main">
          <a:off x="0" y="4632325"/>
          <a:ext cx="82296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7.xml><?xml version="1.0" encoding="utf-8"?>
<c:userShapes xmlns:c="http://schemas.openxmlformats.org/drawingml/2006/chart">
  <cdr:relSizeAnchor xmlns:cdr="http://schemas.openxmlformats.org/drawingml/2006/chartDrawing">
    <cdr:from>
      <cdr:x>0.12267</cdr:x>
      <cdr:y>0.88149</cdr:y>
    </cdr:from>
    <cdr:to>
      <cdr:x>0.9906</cdr:x>
      <cdr:y>0.89157</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94512" y="2498712"/>
          <a:ext cx="4206240" cy="2857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18.xml><?xml version="1.0" encoding="utf-8"?>
<c:userShapes xmlns:c="http://schemas.openxmlformats.org/drawingml/2006/chart">
  <cdr:relSizeAnchor xmlns:cdr="http://schemas.openxmlformats.org/drawingml/2006/chartDrawing">
    <cdr:from>
      <cdr:x>0.11667</cdr:x>
      <cdr:y>0.84048</cdr:y>
    </cdr:from>
    <cdr:to>
      <cdr:x>0.98333</cdr:x>
      <cdr:y>0.8493</cdr:y>
    </cdr:to>
    <cdr:pic>
      <cdr:nvPicPr>
        <cdr:cNvPr id="4" name="Picture 3"/>
        <cdr:cNvPicPr preferRelativeResize="0"/>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800100" y="3803969"/>
          <a:ext cx="5943600" cy="39919"/>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19.xml><?xml version="1.0" encoding="utf-8"?>
<c:userShapes xmlns:c="http://schemas.openxmlformats.org/drawingml/2006/chart">
  <cdr:relSizeAnchor xmlns:cdr="http://schemas.openxmlformats.org/drawingml/2006/chartDrawing">
    <cdr:from>
      <cdr:x>0.10848</cdr:x>
      <cdr:y>0.11873</cdr:y>
    </cdr:from>
    <cdr:to>
      <cdr:x>0.97002</cdr:x>
      <cdr:y>0.12881</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45587" y="336551"/>
          <a:ext cx="4332857" cy="2857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xml><?xml version="1.0" encoding="utf-8"?>
<c:userShapes xmlns:c="http://schemas.openxmlformats.org/drawingml/2006/chart">
  <cdr:relSizeAnchor xmlns:cdr="http://schemas.openxmlformats.org/drawingml/2006/chartDrawing">
    <cdr:from>
      <cdr:x>0.10012</cdr:x>
      <cdr:y>0.20288</cdr:y>
    </cdr:from>
    <cdr:to>
      <cdr:x>0.97396</cdr:x>
      <cdr:y>0.20385</cdr:y>
    </cdr:to>
    <cdr:cxnSp macro="">
      <cdr:nvCxnSpPr>
        <cdr:cNvPr id="2" name="Straight Connector 1"/>
        <cdr:cNvCxnSpPr/>
      </cdr:nvCxnSpPr>
      <cdr:spPr>
        <a:xfrm xmlns:a="http://schemas.openxmlformats.org/drawingml/2006/main">
          <a:off x="549275" y="463794"/>
          <a:ext cx="4794250" cy="2198"/>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0.32212</cdr:x>
      <cdr:y>0.07452</cdr:y>
    </cdr:from>
    <cdr:to>
      <cdr:x>0.74045</cdr:x>
      <cdr:y>0.16298</cdr:y>
    </cdr:to>
    <cdr:sp macro="" textlink="">
      <cdr:nvSpPr>
        <cdr:cNvPr id="3" name="Text Box 2"/>
        <cdr:cNvSpPr txBox="1"/>
      </cdr:nvSpPr>
      <cdr:spPr>
        <a:xfrm xmlns:a="http://schemas.openxmlformats.org/drawingml/2006/main">
          <a:off x="1767260" y="170351"/>
          <a:ext cx="2295144" cy="20222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600">
              <a:latin typeface="Trebuchet MS" panose="020B0603020202020204" pitchFamily="34" charset="0"/>
              <a:cs typeface="Arial" panose="020B0604020202020204" pitchFamily="34" charset="0"/>
            </a:rPr>
            <a:t>2015 Achievable Benchmark: 95%</a:t>
          </a:r>
        </a:p>
      </cdr:txBody>
    </cdr:sp>
  </cdr:relSizeAnchor>
</c:userShapes>
</file>

<file path=ppt/drawings/drawing20.xml><?xml version="1.0" encoding="utf-8"?>
<c:userShapes xmlns:c="http://schemas.openxmlformats.org/drawingml/2006/chart">
  <cdr:relSizeAnchor xmlns:cdr="http://schemas.openxmlformats.org/drawingml/2006/chartDrawing">
    <cdr:from>
      <cdr:x>0.12</cdr:x>
      <cdr:y>0.13553</cdr:y>
    </cdr:from>
    <cdr:to>
      <cdr:x>0.98</cdr:x>
      <cdr:y>0.14521</cdr:y>
    </cdr:to>
    <cdr:pic>
      <cdr:nvPicPr>
        <cdr:cNvPr id="2" name="Picture 1"/>
        <cdr:cNvPicPr preferRelativeResize="0"/>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48640" y="384178"/>
          <a:ext cx="3931920" cy="27432"/>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1.xml><?xml version="1.0" encoding="utf-8"?>
<c:userShapes xmlns:c="http://schemas.openxmlformats.org/drawingml/2006/chart">
  <cdr:relSizeAnchor xmlns:cdr="http://schemas.openxmlformats.org/drawingml/2006/chartDrawing">
    <cdr:from>
      <cdr:x>0.11282</cdr:x>
      <cdr:y>0.2565</cdr:y>
    </cdr:from>
    <cdr:to>
      <cdr:x>0.97436</cdr:x>
      <cdr:y>0.26658</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0560" y="727085"/>
          <a:ext cx="5120640" cy="2857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2.xml><?xml version="1.0" encoding="utf-8"?>
<c:userShapes xmlns:c="http://schemas.openxmlformats.org/drawingml/2006/chart">
  <cdr:relSizeAnchor xmlns:cdr="http://schemas.openxmlformats.org/drawingml/2006/chartDrawing">
    <cdr:from>
      <cdr:x>0.1206</cdr:x>
      <cdr:y>0.10037</cdr:y>
    </cdr:from>
    <cdr:to>
      <cdr:x>0.98214</cdr:x>
      <cdr:y>0.11045</cdr:y>
    </cdr:to>
    <cdr:pic>
      <cdr:nvPicPr>
        <cdr:cNvPr id="3" name="Picture 2"/>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16813" y="284510"/>
          <a:ext cx="5120650" cy="28574"/>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3.xml><?xml version="1.0" encoding="utf-8"?>
<c:userShapes xmlns:c="http://schemas.openxmlformats.org/drawingml/2006/chart">
  <cdr:relSizeAnchor xmlns:cdr="http://schemas.openxmlformats.org/drawingml/2006/chartDrawing">
    <cdr:from>
      <cdr:x>0.1345</cdr:x>
      <cdr:y>0.7621</cdr:y>
    </cdr:from>
    <cdr:to>
      <cdr:x>0.98867</cdr:x>
      <cdr:y>0.77218</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90342" y="2160279"/>
          <a:ext cx="3749040" cy="2857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4.xml><?xml version="1.0" encoding="utf-8"?>
<c:userShapes xmlns:c="http://schemas.openxmlformats.org/drawingml/2006/chart">
  <cdr:relSizeAnchor xmlns:cdr="http://schemas.openxmlformats.org/drawingml/2006/chartDrawing">
    <cdr:from>
      <cdr:x>0.11843</cdr:x>
      <cdr:y>0.12769</cdr:y>
    </cdr:from>
    <cdr:to>
      <cdr:x>0.97997</cdr:x>
      <cdr:y>0.13777</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03915" y="361952"/>
          <a:ext cx="5120640" cy="2857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5.xml><?xml version="1.0" encoding="utf-8"?>
<c:userShapes xmlns:c="http://schemas.openxmlformats.org/drawingml/2006/chart">
  <cdr:relSizeAnchor xmlns:cdr="http://schemas.openxmlformats.org/drawingml/2006/chartDrawing">
    <cdr:from>
      <cdr:x>0.11282</cdr:x>
      <cdr:y>0.25157</cdr:y>
    </cdr:from>
    <cdr:to>
      <cdr:x>0.98974</cdr:x>
      <cdr:y>0.26125</cdr:y>
    </cdr:to>
    <cdr:pic>
      <cdr:nvPicPr>
        <cdr:cNvPr id="2" name="Picture 1"/>
        <cdr:cNvPicPr preferRelativeResize="0"/>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670556" y="713105"/>
          <a:ext cx="5212080" cy="27432"/>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6.xml><?xml version="1.0" encoding="utf-8"?>
<c:userShapes xmlns:c="http://schemas.openxmlformats.org/drawingml/2006/chart">
  <cdr:relSizeAnchor xmlns:cdr="http://schemas.openxmlformats.org/drawingml/2006/chartDrawing">
    <cdr:from>
      <cdr:x>0.12308</cdr:x>
      <cdr:y>0.76225</cdr:y>
    </cdr:from>
    <cdr:to>
      <cdr:x>0.98478</cdr:x>
      <cdr:y>0.77233</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28958" y="1812212"/>
          <a:ext cx="3703320" cy="23965"/>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drawings/drawing27.xml><?xml version="1.0" encoding="utf-8"?>
<c:userShapes xmlns:c="http://schemas.openxmlformats.org/drawingml/2006/chart">
  <cdr:relSizeAnchor xmlns:cdr="http://schemas.openxmlformats.org/drawingml/2006/chartDrawing">
    <cdr:from>
      <cdr:x>0.12037</cdr:x>
      <cdr:y>0.26507</cdr:y>
    </cdr:from>
    <cdr:to>
      <cdr:x>0.97593</cdr:x>
      <cdr:y>0.26704</cdr:y>
    </cdr:to>
    <cdr:cxnSp macro="">
      <cdr:nvCxnSpPr>
        <cdr:cNvPr id="2" name="Straight Connector 1"/>
        <cdr:cNvCxnSpPr/>
      </cdr:nvCxnSpPr>
      <cdr:spPr>
        <a:xfrm xmlns:a="http://schemas.openxmlformats.org/drawingml/2006/main">
          <a:off x="990600" y="1199703"/>
          <a:ext cx="7040880" cy="889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8.xml><?xml version="1.0" encoding="utf-8"?>
<c:userShapes xmlns:c="http://schemas.openxmlformats.org/drawingml/2006/chart">
  <cdr:relSizeAnchor xmlns:cdr="http://schemas.openxmlformats.org/drawingml/2006/chartDrawing">
    <cdr:from>
      <cdr:x>0.11117</cdr:x>
      <cdr:y>0.21119</cdr:y>
    </cdr:from>
    <cdr:to>
      <cdr:x>0.97349</cdr:x>
      <cdr:y>0.21616</cdr:y>
    </cdr:to>
    <cdr:cxnSp macro="">
      <cdr:nvCxnSpPr>
        <cdr:cNvPr id="2" name="Straight Connector 1"/>
        <cdr:cNvCxnSpPr/>
      </cdr:nvCxnSpPr>
      <cdr:spPr>
        <a:xfrm xmlns:a="http://schemas.openxmlformats.org/drawingml/2006/main" flipV="1">
          <a:off x="660736" y="675882"/>
          <a:ext cx="5125285" cy="15906"/>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0.31256</cdr:x>
      <cdr:y>0.12232</cdr:y>
    </cdr:from>
    <cdr:to>
      <cdr:x>0.75353</cdr:x>
      <cdr:y>0.20232</cdr:y>
    </cdr:to>
    <cdr:sp macro="" textlink="">
      <cdr:nvSpPr>
        <cdr:cNvPr id="3" name="Text Box 1"/>
        <cdr:cNvSpPr txBox="1"/>
      </cdr:nvSpPr>
      <cdr:spPr>
        <a:xfrm xmlns:a="http://schemas.openxmlformats.org/drawingml/2006/main">
          <a:off x="1714829" y="307586"/>
          <a:ext cx="2419338" cy="201168"/>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a:latin typeface="Trebuchet MS" panose="020B0603020202020204" pitchFamily="34" charset="0"/>
              <a:cs typeface="Arial" panose="020B0604020202020204" pitchFamily="34" charset="0"/>
            </a:rPr>
            <a:t>2015 Achievable Benchmark: 93%</a:t>
          </a:r>
        </a:p>
      </cdr:txBody>
    </cdr:sp>
  </cdr:relSizeAnchor>
</c:userShapes>
</file>

<file path=ppt/drawings/drawing29.xml><?xml version="1.0" encoding="utf-8"?>
<c:userShapes xmlns:c="http://schemas.openxmlformats.org/drawingml/2006/chart">
  <cdr:relSizeAnchor xmlns:cdr="http://schemas.openxmlformats.org/drawingml/2006/chartDrawing">
    <cdr:from>
      <cdr:x>0.11145</cdr:x>
      <cdr:y>0.13473</cdr:y>
    </cdr:from>
    <cdr:to>
      <cdr:x>0.97812</cdr:x>
      <cdr:y>0.14218</cdr:y>
    </cdr:to>
    <cdr:cxnSp macro="">
      <cdr:nvCxnSpPr>
        <cdr:cNvPr id="3" name="Straight Connector 2"/>
        <cdr:cNvCxnSpPr/>
      </cdr:nvCxnSpPr>
      <cdr:spPr>
        <a:xfrm xmlns:a="http://schemas.openxmlformats.org/drawingml/2006/main" flipV="1">
          <a:off x="662429" y="431202"/>
          <a:ext cx="5151140" cy="2384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0.11059</cdr:x>
      <cdr:y>0.60565</cdr:y>
    </cdr:from>
    <cdr:to>
      <cdr:x>0.97213</cdr:x>
      <cdr:y>0.60787</cdr:y>
    </cdr:to>
    <cdr:cxnSp macro="">
      <cdr:nvCxnSpPr>
        <cdr:cNvPr id="2" name="Straight Connector 1"/>
        <cdr:cNvCxnSpPr/>
      </cdr:nvCxnSpPr>
      <cdr:spPr>
        <a:xfrm xmlns:a="http://schemas.openxmlformats.org/drawingml/2006/main" flipV="1">
          <a:off x="606762" y="1384524"/>
          <a:ext cx="4726753" cy="5074"/>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0.xml><?xml version="1.0" encoding="utf-8"?>
<c:userShapes xmlns:c="http://schemas.openxmlformats.org/drawingml/2006/chart">
  <cdr:relSizeAnchor xmlns:cdr="http://schemas.openxmlformats.org/drawingml/2006/chartDrawing">
    <cdr:from>
      <cdr:x>0.10878</cdr:x>
      <cdr:y>0.14466</cdr:y>
    </cdr:from>
    <cdr:to>
      <cdr:x>0.97545</cdr:x>
      <cdr:y>0.15211</cdr:y>
    </cdr:to>
    <cdr:cxnSp macro="">
      <cdr:nvCxnSpPr>
        <cdr:cNvPr id="2" name="Straight Connector 1"/>
        <cdr:cNvCxnSpPr/>
      </cdr:nvCxnSpPr>
      <cdr:spPr>
        <a:xfrm xmlns:a="http://schemas.openxmlformats.org/drawingml/2006/main" flipV="1">
          <a:off x="596811" y="462959"/>
          <a:ext cx="4754898" cy="2384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0.11058</cdr:x>
      <cdr:y>0.16667</cdr:y>
    </cdr:from>
    <cdr:to>
      <cdr:x>0.51753</cdr:x>
      <cdr:y>0.24524</cdr:y>
    </cdr:to>
    <cdr:sp macro="" textlink="">
      <cdr:nvSpPr>
        <cdr:cNvPr id="3" name="Text Box 1"/>
        <cdr:cNvSpPr txBox="1"/>
      </cdr:nvSpPr>
      <cdr:spPr>
        <a:xfrm xmlns:a="http://schemas.openxmlformats.org/drawingml/2006/main">
          <a:off x="606662" y="426720"/>
          <a:ext cx="2232690" cy="201168"/>
        </a:xfrm>
        <a:prstGeom xmlns:a="http://schemas.openxmlformats.org/drawingml/2006/main" prst="rect">
          <a:avLst/>
        </a:prstGeom>
        <a:solidFill xmlns:a="http://schemas.openxmlformats.org/drawingml/2006/main">
          <a:schemeClr val="bg1"/>
        </a:solidFill>
        <a:ln xmlns:a="http://schemas.openxmlformats.org/drawingml/2006/main" w="6350">
          <a:solidFill>
            <a:sysClr val="windowText" lastClr="000000"/>
          </a:solidFill>
        </a:ln>
      </cdr:spPr>
      <cdr:txBody>
        <a:bodyPr xmlns:a="http://schemas.openxmlformats.org/drawingml/2006/main" wrap="square" rtlCol="0"/>
        <a:lstStyle xmlns:a="http://schemas.openxmlformats.org/drawingml/2006/main"/>
        <a:p xmlns:a="http://schemas.openxmlformats.org/drawingml/2006/main">
          <a:pPr marL="0" marR="0" algn="ctr">
            <a:spcBef>
              <a:spcPts val="0"/>
            </a:spcBef>
            <a:spcAft>
              <a:spcPts val="0"/>
            </a:spcAft>
          </a:pPr>
          <a:r>
            <a:rPr lang="en-US" sz="1600">
              <a:effectLst/>
              <a:latin typeface="Trebuchet MS" panose="020B0603020202020204" pitchFamily="34" charset="0"/>
              <a:ea typeface="Times New Roman" panose="02020603050405020304" pitchFamily="18" charset="0"/>
            </a:rPr>
            <a:t>2015 Achievable Benchmark: 97%</a:t>
          </a:r>
        </a:p>
      </cdr:txBody>
    </cdr:sp>
  </cdr:relSizeAnchor>
</c:userShapes>
</file>

<file path=ppt/drawings/drawing31.xml><?xml version="1.0" encoding="utf-8"?>
<c:userShapes xmlns:c="http://schemas.openxmlformats.org/drawingml/2006/chart">
  <cdr:relSizeAnchor xmlns:cdr="http://schemas.openxmlformats.org/drawingml/2006/chartDrawing">
    <cdr:from>
      <cdr:x>0.11005</cdr:x>
      <cdr:y>0.23401</cdr:y>
    </cdr:from>
    <cdr:to>
      <cdr:x>0.97237</cdr:x>
      <cdr:y>0.23898</cdr:y>
    </cdr:to>
    <cdr:cxnSp macro="">
      <cdr:nvCxnSpPr>
        <cdr:cNvPr id="3" name="Straight Connector 2"/>
        <cdr:cNvCxnSpPr/>
      </cdr:nvCxnSpPr>
      <cdr:spPr>
        <a:xfrm xmlns:a="http://schemas.openxmlformats.org/drawingml/2006/main" flipV="1">
          <a:off x="603800" y="748923"/>
          <a:ext cx="4731032" cy="15906"/>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0.32537</cdr:x>
      <cdr:y>0.158</cdr:y>
    </cdr:from>
    <cdr:to>
      <cdr:x>0.76634</cdr:x>
      <cdr:y>0.21514</cdr:y>
    </cdr:to>
    <cdr:sp macro="" textlink="">
      <cdr:nvSpPr>
        <cdr:cNvPr id="4" name="Text Box 1"/>
        <cdr:cNvSpPr txBox="1"/>
      </cdr:nvSpPr>
      <cdr:spPr>
        <a:xfrm xmlns:a="http://schemas.openxmlformats.org/drawingml/2006/main">
          <a:off x="1785113" y="505665"/>
          <a:ext cx="2419338" cy="182871"/>
        </a:xfrm>
        <a:prstGeom xmlns:a="http://schemas.openxmlformats.org/drawingml/2006/main" prst="rect">
          <a:avLst/>
        </a:prstGeom>
        <a:solidFill xmlns:a="http://schemas.openxmlformats.org/drawingml/2006/main">
          <a:schemeClr val="bg1"/>
        </a:solidFill>
        <a:ln xmlns:a="http://schemas.openxmlformats.org/drawingml/2006/main" w="6350">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a:latin typeface="Trebuchet MS" panose="020B0603020202020204" pitchFamily="34" charset="0"/>
              <a:cs typeface="Arial" panose="020B0604020202020204" pitchFamily="34" charset="0"/>
            </a:rPr>
            <a:t>2015 Achievable Benchmark: 95%</a:t>
          </a:r>
        </a:p>
      </cdr:txBody>
    </cdr:sp>
  </cdr:relSizeAnchor>
</c:userShapes>
</file>

<file path=ppt/drawings/drawing4.xml><?xml version="1.0" encoding="utf-8"?>
<c:userShapes xmlns:c="http://schemas.openxmlformats.org/drawingml/2006/chart">
  <cdr:relSizeAnchor xmlns:cdr="http://schemas.openxmlformats.org/drawingml/2006/chartDrawing">
    <cdr:from>
      <cdr:x>0.10236</cdr:x>
      <cdr:y>0.40902</cdr:y>
    </cdr:from>
    <cdr:to>
      <cdr:x>0.96389</cdr:x>
      <cdr:y>0.41512</cdr:y>
    </cdr:to>
    <cdr:cxnSp macro="">
      <cdr:nvCxnSpPr>
        <cdr:cNvPr id="2" name="Straight Connector 1"/>
        <cdr:cNvCxnSpPr/>
      </cdr:nvCxnSpPr>
      <cdr:spPr>
        <a:xfrm xmlns:a="http://schemas.openxmlformats.org/drawingml/2006/main" flipV="1">
          <a:off x="561585" y="972421"/>
          <a:ext cx="4726698" cy="14502"/>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0.29968</cdr:x>
      <cdr:y>0.43931</cdr:y>
    </cdr:from>
    <cdr:to>
      <cdr:x>0.76122</cdr:x>
      <cdr:y>0.52012</cdr:y>
    </cdr:to>
    <cdr:sp macro="" textlink="">
      <cdr:nvSpPr>
        <cdr:cNvPr id="3" name="Text Box 2"/>
        <cdr:cNvSpPr txBox="1"/>
      </cdr:nvSpPr>
      <cdr:spPr>
        <a:xfrm xmlns:a="http://schemas.openxmlformats.org/drawingml/2006/main">
          <a:off x="2466247" y="1988301"/>
          <a:ext cx="3798289" cy="36576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a:latin typeface="Trebuchet MS" panose="020B0603020202020204" pitchFamily="34" charset="0"/>
              <a:cs typeface="Arial" panose="020B0604020202020204" pitchFamily="34" charset="0"/>
            </a:rPr>
            <a:t>2015 Achievable Benchmark:</a:t>
          </a:r>
          <a:r>
            <a:rPr lang="en-US" sz="1600" baseline="0">
              <a:latin typeface="Trebuchet MS" panose="020B0603020202020204" pitchFamily="34" charset="0"/>
              <a:cs typeface="Arial" panose="020B0604020202020204" pitchFamily="34" charset="0"/>
            </a:rPr>
            <a:t> 14%</a:t>
          </a:r>
          <a:endParaRPr lang="en-US" sz="1600">
            <a:latin typeface="Trebuchet MS" panose="020B0603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0.10955</cdr:x>
      <cdr:y>0.36651</cdr:y>
    </cdr:from>
    <cdr:to>
      <cdr:x>0.97917</cdr:x>
      <cdr:y>0.36661</cdr:y>
    </cdr:to>
    <cdr:cxnSp macro="">
      <cdr:nvCxnSpPr>
        <cdr:cNvPr id="2" name="Straight Connector 1"/>
        <cdr:cNvCxnSpPr/>
      </cdr:nvCxnSpPr>
      <cdr:spPr>
        <a:xfrm xmlns:a="http://schemas.openxmlformats.org/drawingml/2006/main" flipV="1">
          <a:off x="601056" y="904875"/>
          <a:ext cx="4771044" cy="25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0.10566</cdr:x>
      <cdr:y>0.14785</cdr:y>
    </cdr:from>
    <cdr:to>
      <cdr:x>0.9672</cdr:x>
      <cdr:y>0.15072</cdr:y>
    </cdr:to>
    <cdr:cxnSp macro="">
      <cdr:nvCxnSpPr>
        <cdr:cNvPr id="2" name="Straight Connector 1"/>
        <cdr:cNvCxnSpPr/>
      </cdr:nvCxnSpPr>
      <cdr:spPr>
        <a:xfrm xmlns:a="http://schemas.openxmlformats.org/drawingml/2006/main" flipV="1">
          <a:off x="579669" y="351496"/>
          <a:ext cx="4726753" cy="6823"/>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0.11873</cdr:x>
      <cdr:y>0.65972</cdr:y>
    </cdr:from>
    <cdr:to>
      <cdr:x>0.97899</cdr:x>
      <cdr:y>0.66089</cdr:y>
    </cdr:to>
    <cdr:cxnSp macro="">
      <cdr:nvCxnSpPr>
        <cdr:cNvPr id="2" name="Straight Connector 1"/>
        <cdr:cNvCxnSpPr/>
      </cdr:nvCxnSpPr>
      <cdr:spPr>
        <a:xfrm xmlns:a="http://schemas.openxmlformats.org/drawingml/2006/main" flipV="1">
          <a:off x="651379" y="1628770"/>
          <a:ext cx="4719730" cy="2888"/>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0.23024</cdr:x>
      <cdr:y>0.67915</cdr:y>
    </cdr:from>
    <cdr:to>
      <cdr:x>0.88021</cdr:x>
      <cdr:y>0.76003</cdr:y>
    </cdr:to>
    <cdr:sp macro="" textlink="">
      <cdr:nvSpPr>
        <cdr:cNvPr id="3" name="Text Box 2"/>
        <cdr:cNvSpPr txBox="1"/>
      </cdr:nvSpPr>
      <cdr:spPr>
        <a:xfrm xmlns:a="http://schemas.openxmlformats.org/drawingml/2006/main">
          <a:off x="1263179" y="1676730"/>
          <a:ext cx="3565995" cy="199695"/>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600">
              <a:latin typeface="Trebuchet MS" panose="020B0603020202020204" pitchFamily="34" charset="0"/>
              <a:cs typeface="Arial" panose="020B0604020202020204" pitchFamily="34" charset="0"/>
            </a:rPr>
            <a:t>2015 Achievable</a:t>
          </a:r>
          <a:r>
            <a:rPr lang="en-US" sz="1600" baseline="0">
              <a:latin typeface="Trebuchet MS" panose="020B0603020202020204" pitchFamily="34" charset="0"/>
              <a:cs typeface="Arial" panose="020B0604020202020204" pitchFamily="34" charset="0"/>
            </a:rPr>
            <a:t> Benchmark: 103 per 100,000 Population</a:t>
          </a:r>
          <a:endParaRPr lang="en-US" sz="1600">
            <a:latin typeface="Trebuchet MS" panose="020B0603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0.11169</cdr:x>
      <cdr:y>0.09336</cdr:y>
    </cdr:from>
    <cdr:to>
      <cdr:x>0.32836</cdr:x>
      <cdr:y>0.26698</cdr:y>
    </cdr:to>
    <cdr:sp macro="" textlink="">
      <cdr:nvSpPr>
        <cdr:cNvPr id="2" name="Text Box 74"/>
        <cdr:cNvSpPr txBox="1"/>
      </cdr:nvSpPr>
      <cdr:spPr>
        <a:xfrm xmlns:a="http://schemas.openxmlformats.org/drawingml/2006/main">
          <a:off x="612775" y="230505"/>
          <a:ext cx="1188720" cy="428625"/>
        </a:xfrm>
        <a:prstGeom xmlns:a="http://schemas.openxmlformats.org/drawingml/2006/main" prst="rect">
          <a:avLst/>
        </a:prstGeom>
        <a:solidFill xmlns:a="http://schemas.openxmlformats.org/drawingml/2006/main">
          <a:schemeClr val="lt1"/>
        </a:solidFill>
        <a:ln xmlns:a="http://schemas.openxmlformats.org/drawingml/2006/main" w="6350">
          <a:solidFill>
            <a:prstClr val="black"/>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96%</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0.10768</cdr:x>
      <cdr:y>0.0764</cdr:y>
    </cdr:from>
    <cdr:to>
      <cdr:x>0.96922</cdr:x>
      <cdr:y>0.0764</cdr:y>
    </cdr:to>
    <cdr:cxnSp macro="">
      <cdr:nvCxnSpPr>
        <cdr:cNvPr id="3" name="Straight Connector 2"/>
        <cdr:cNvCxnSpPr/>
      </cdr:nvCxnSpPr>
      <cdr:spPr>
        <a:xfrm xmlns:a="http://schemas.openxmlformats.org/drawingml/2006/main">
          <a:off x="590756" y="188632"/>
          <a:ext cx="4726753" cy="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9.xml><?xml version="1.0" encoding="utf-8"?>
<c:userShapes xmlns:c="http://schemas.openxmlformats.org/drawingml/2006/chart">
  <cdr:relSizeAnchor xmlns:cdr="http://schemas.openxmlformats.org/drawingml/2006/chartDrawing">
    <cdr:from>
      <cdr:x>0.11169</cdr:x>
      <cdr:y>0.09336</cdr:y>
    </cdr:from>
    <cdr:to>
      <cdr:x>0.32836</cdr:x>
      <cdr:y>0.26698</cdr:y>
    </cdr:to>
    <cdr:sp macro="" textlink="">
      <cdr:nvSpPr>
        <cdr:cNvPr id="2" name="Text Box 74"/>
        <cdr:cNvSpPr txBox="1"/>
      </cdr:nvSpPr>
      <cdr:spPr>
        <a:xfrm xmlns:a="http://schemas.openxmlformats.org/drawingml/2006/main">
          <a:off x="612775" y="230505"/>
          <a:ext cx="1188720" cy="428625"/>
        </a:xfrm>
        <a:prstGeom xmlns:a="http://schemas.openxmlformats.org/drawingml/2006/main" prst="rect">
          <a:avLst/>
        </a:prstGeom>
        <a:solidFill xmlns:a="http://schemas.openxmlformats.org/drawingml/2006/main">
          <a:schemeClr val="lt1"/>
        </a:solidFill>
        <a:ln xmlns:a="http://schemas.openxmlformats.org/drawingml/2006/main" w="6350">
          <a:solidFill>
            <a:prstClr val="black"/>
          </a:solidFill>
        </a:l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96%</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0.10768</cdr:x>
      <cdr:y>0.0764</cdr:y>
    </cdr:from>
    <cdr:to>
      <cdr:x>0.96922</cdr:x>
      <cdr:y>0.0764</cdr:y>
    </cdr:to>
    <cdr:cxnSp macro="">
      <cdr:nvCxnSpPr>
        <cdr:cNvPr id="3" name="Straight Connector 2"/>
        <cdr:cNvCxnSpPr/>
      </cdr:nvCxnSpPr>
      <cdr:spPr>
        <a:xfrm xmlns:a="http://schemas.openxmlformats.org/drawingml/2006/main">
          <a:off x="590756" y="188632"/>
          <a:ext cx="4726753" cy="0"/>
        </a:xfrm>
        <a:prstGeom xmlns:a="http://schemas.openxmlformats.org/drawingml/2006/main" prst="line">
          <a:avLst/>
        </a:prstGeom>
        <a:ln xmlns:a="http://schemas.openxmlformats.org/drawingml/2006/main" w="22225">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E40ABE-DCA6-4B7A-B1BC-961182C98C1E}" type="datetimeFigureOut">
              <a:rPr lang="en-US" smtClean="0"/>
              <a:pPr/>
              <a:t>5/18/2020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6A1E-4DC8-4B97-9735-D05403F9CA2D}" type="datetimeFigureOut">
              <a:rPr lang="en-US" smtClean="0"/>
              <a:t>5/18/2020</a:t>
            </a:fld>
            <a:endParaRPr lang="en-US"/>
          </a:p>
        </p:txBody>
      </p:sp>
      <p:sp>
        <p:nvSpPr>
          <p:cNvPr id="4" name="Slide Image Placeholder 3"/>
          <p:cNvSpPr>
            <a:spLocks noGrp="1" noRot="1" noChangeAspect="1"/>
          </p:cNvSpPr>
          <p:nvPr>
            <p:ph type="sldImg" idx="2"/>
          </p:nvPr>
        </p:nvSpPr>
        <p:spPr>
          <a:xfrm>
            <a:off x="1371600" y="9144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06240"/>
            <a:ext cx="5486400" cy="429768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44488" indent="-177800" algn="l" defTabSz="914400" rtl="0" eaLnBrk="1" latinLnBrk="0" hangingPunct="1">
      <a:buFont typeface="Courier New" panose="02070309020205020404" pitchFamily="49" charset="0"/>
      <a:buChar char="o"/>
      <a:defRPr sz="1200" kern="1200">
        <a:solidFill>
          <a:schemeClr val="tx1"/>
        </a:solidFill>
        <a:latin typeface="+mn-lt"/>
        <a:ea typeface="+mn-ea"/>
        <a:cs typeface="+mn-cs"/>
      </a:defRPr>
    </a:lvl2pPr>
    <a:lvl3pPr marL="463550" indent="-119063"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3pPr>
    <a:lvl4pPr marL="688975" indent="-225425" algn="l" defTabSz="914400" rtl="0" eaLnBrk="1" latinLnBrk="0" hangingPunct="1">
      <a:buFont typeface="Wingdings" panose="05000000000000000000" pitchFamily="2" charset="2"/>
      <a:buChar char="v"/>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www.gpo.gov/fdsys/granule/FR-1997-10-30/97-28653"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3" Type="http://schemas.openxmlformats.org/officeDocument/2006/relationships/hyperlink" Target="http://www.hiv.gov/" TargetMode="External"/><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nhlbi.nih.gov/science/national-asthma-education-and-prevention-program-naepp"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www.cdc.gov/asthma/nacp.htm" TargetMode="Externa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s://www.ahrq.gov/professionals/quality-patient-safety/patient-family-engagement/pfeprimarycare/index.html" TargetMode="External"/><Relationship Id="rId2" Type="http://schemas.openxmlformats.org/officeDocument/2006/relationships/slide" Target="../slides/slide136.xml"/><Relationship Id="rId1" Type="http://schemas.openxmlformats.org/officeDocument/2006/relationships/notesMaster" Target="../notesMasters/notesMaster1.xml"/><Relationship Id="rId4" Type="http://schemas.openxmlformats.org/officeDocument/2006/relationships/hyperlink" Target="http://www.ahrq.gov/literacy" TargetMode="Externa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3" Type="http://schemas.openxmlformats.org/officeDocument/2006/relationships/hyperlink" Target="https://www.cdc.gov/flu/prevent/index.html"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3" Type="http://schemas.openxmlformats.org/officeDocument/2006/relationships/hyperlink" Target="https://www.ahrq.gov/professionals/quality-patient-safety/patient-family-engagement/pfeprimarycare/index.html" TargetMode="External"/><Relationship Id="rId2" Type="http://schemas.openxmlformats.org/officeDocument/2006/relationships/slide" Target="../slides/slide167.xml"/><Relationship Id="rId1" Type="http://schemas.openxmlformats.org/officeDocument/2006/relationships/notesMaster" Target="../notesMasters/notesMaster1.xml"/><Relationship Id="rId5" Type="http://schemas.openxmlformats.org/officeDocument/2006/relationships/hyperlink" Target="https://www.ahrq.gov/professionals/quality-patient-safety/quality-resources/tools/literacy-toolkit/healthlittoolkit2-tool5.html" TargetMode="External"/><Relationship Id="rId4" Type="http://schemas.openxmlformats.org/officeDocument/2006/relationships/hyperlink" Target="http://www.ahrq.gov/literacy" TargetMode="Externa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3" Type="http://schemas.openxmlformats.org/officeDocument/2006/relationships/hyperlink" Target="https://www.hrsa.gov/sites/default/files/hrsa/oralhealth/integrationoforalhealth.pdf" TargetMode="External"/><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3" Type="http://schemas.openxmlformats.org/officeDocument/2006/relationships/hyperlink" Target="https://www.hhs.gov/opioids/" TargetMode="External"/><Relationship Id="rId2" Type="http://schemas.openxmlformats.org/officeDocument/2006/relationships/slide" Target="../slides/slide177.xml"/><Relationship Id="rId1" Type="http://schemas.openxmlformats.org/officeDocument/2006/relationships/notesMaster" Target="../notesMasters/notesMaster1.xml"/><Relationship Id="rId4" Type="http://schemas.openxmlformats.org/officeDocument/2006/relationships/hyperlink" Target="https://www.hhs.gov/opioids/about-the-epidemic/hhs-response/index.html" TargetMode="Externa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3" Type="http://schemas.openxmlformats.org/officeDocument/2006/relationships/hyperlink" Target="https://www.ahrq.gov/professionals/quality-patient-safety/patient-family-engagement/pfeprimarycare/index.html" TargetMode="External"/><Relationship Id="rId2" Type="http://schemas.openxmlformats.org/officeDocument/2006/relationships/slide" Target="../slides/slide183.xml"/><Relationship Id="rId1" Type="http://schemas.openxmlformats.org/officeDocument/2006/relationships/notesMaster" Target="../notesMasters/notesMaster1.xml"/><Relationship Id="rId5" Type="http://schemas.openxmlformats.org/officeDocument/2006/relationships/hyperlink" Target="https://www.ahrq.gov/professionals/quality-patient-safety/quality-resources/tools/literacy-toolkit/healthlittoolkit2-tool5.html" TargetMode="External"/><Relationship Id="rId4" Type="http://schemas.openxmlformats.org/officeDocument/2006/relationships/hyperlink" Target="http://www.ahrq.gov/literacy" TargetMode="Externa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3" Type="http://schemas.openxmlformats.org/officeDocument/2006/relationships/hyperlink" Target="https://www.cancer.gov/Common/PopUps/popDefinition.aspx?id=CDR0000044229&amp;version=Patient&amp;language=English" TargetMode="External"/><Relationship Id="rId2" Type="http://schemas.openxmlformats.org/officeDocument/2006/relationships/slide" Target="../slides/slide220.xml"/><Relationship Id="rId1" Type="http://schemas.openxmlformats.org/officeDocument/2006/relationships/notesMaster" Target="../notesMasters/notesMaster1.xml"/><Relationship Id="rId5" Type="http://schemas.openxmlformats.org/officeDocument/2006/relationships/hyperlink" Target="https://www.cancer.gov/Common/PopUps/popDefinition.aspx?id=CDR0000044359&amp;version=Patient&amp;language=English" TargetMode="External"/><Relationship Id="rId4" Type="http://schemas.openxmlformats.org/officeDocument/2006/relationships/hyperlink" Target="https://www.cancer.gov/Common/PopUps/popDefinition.aspx?id=CDR0000046409&amp;version=Patient&amp;language=English" TargetMode="Externa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3" Type="http://schemas.openxmlformats.org/officeDocument/2006/relationships/hyperlink" Target="https://wonder.cdc.gov/mcd.html" TargetMode="External"/><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c.gov/nchs/nhis.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hs/data/hpdata2020/HP2020MCR-B04-LHI.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dc.gov/nchs/data/hpdata2020/HP2020MCR-C39-SDOH.pdf"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ahrq.gov/professionals/prevention-chronic-care/improve/coordination/atlas2014/index.html" TargetMode="External"/><Relationship Id="rId7" Type="http://schemas.openxmlformats.org/officeDocument/2006/relationships/hyperlink" Target="https://www.ahrq.gov/professionals/prevention-chronic-care/resources/clinical-community-relationships-eval-roadmap/index.html" TargetMode="External"/><Relationship Id="rId2" Type="http://schemas.openxmlformats.org/officeDocument/2006/relationships/slide" Target="../slides/slide83.xml"/><Relationship Id="rId1" Type="http://schemas.openxmlformats.org/officeDocument/2006/relationships/notesMaster" Target="../notesMasters/notesMaster1.xml"/><Relationship Id="rId6" Type="http://schemas.openxmlformats.org/officeDocument/2006/relationships/hyperlink" Target="https://www.ahrq.gov/professionals/prevention-chronic-care/resources/clinical-community-relationships-measures-atlas/index.html" TargetMode="External"/><Relationship Id="rId5" Type="http://schemas.openxmlformats.org/officeDocument/2006/relationships/hyperlink" Target="https://www.ahrq.gov/professionals/prevention-chronic-care/improve/coordination/ccqmpc/index.html" TargetMode="External"/><Relationship Id="rId4" Type="http://schemas.openxmlformats.org/officeDocument/2006/relationships/hyperlink" Target="https://www.ahrq.gov/research/findings/final-reports/pcpaccountability/index.html" TargetMode="Externa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8" Type="http://schemas.openxmlformats.org/officeDocument/2006/relationships/hyperlink" Target="https://www.nihcm.org/topics/population-health/the-opioid-crisis-treating-addiction-and-saving-lives" TargetMode="External"/><Relationship Id="rId3" Type="http://schemas.openxmlformats.org/officeDocument/2006/relationships/hyperlink" Target="https://www.ahrq.gov/professionals/prevention-chronic-care/improve/six-building-blocks.html" TargetMode="External"/><Relationship Id="rId7" Type="http://schemas.openxmlformats.org/officeDocument/2006/relationships/hyperlink" Target="https://www.youtube.com/watch?v=xeMFKWaNm-E" TargetMode="External"/><Relationship Id="rId12" Type="http://schemas.openxmlformats.org/officeDocument/2006/relationships/hyperlink" Target="https://www.cdc.gov/violenceprevention/pdf/suicidetechnicalpackage.pdf"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hyperlink" Target="https://pcssnow.org/education-training/training-courses/how-to-remain-optimistic-when-treating-addiction/" TargetMode="External"/><Relationship Id="rId11" Type="http://schemas.openxmlformats.org/officeDocument/2006/relationships/hyperlink" Target="https://healthreach.nlm.nih.gov/document/117/How-to-Help-Someone-Thinking-of-Suicide" TargetMode="External"/><Relationship Id="rId5" Type="http://schemas.openxmlformats.org/officeDocument/2006/relationships/hyperlink" Target="https://searchandrescueusa.org/" TargetMode="External"/><Relationship Id="rId10" Type="http://schemas.openxmlformats.org/officeDocument/2006/relationships/hyperlink" Target="https://www.hhs.gov/civil-rights/for-individuals/special-topics/opioids/index.html" TargetMode="External"/><Relationship Id="rId4" Type="http://schemas.openxmlformats.org/officeDocument/2006/relationships/hyperlink" Target="https://integrationacademy.ahrq.gov/" TargetMode="External"/><Relationship Id="rId9" Type="http://schemas.openxmlformats.org/officeDocument/2006/relationships/hyperlink" Target="https://www.nihcm.org/topics/population-health/the-opioid-crisis-understanding-pain-and-preventing-opioid-misuse" TargetMode="Externa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cdc.gov/measles/cases-outbreaks.html" TargetMode="External"/><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 are numbered sequentially, including the notes. Thus, reference</a:t>
            </a:r>
            <a:r>
              <a:rPr lang="en-US" baseline="0" dirty="0" smtClean="0"/>
              <a:t> 1 appears in the notes, reference 2 appears on the slide, reference 3 appears in the notes, etc.</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3790247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This section of the report highlights three areas of disease burden that have major impact on the health system of the United States, and measures of quality for most of these conditions are tracked in the QDR. Variation in access to care and care delivery across communities contributes to disparities related to race, ethnicity, sex, and socioeconomic status.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16914009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dirty="0" smtClean="0"/>
              <a:t>Measures showing</a:t>
            </a:r>
            <a:r>
              <a:rPr lang="en-US" baseline="0" dirty="0" smtClean="0"/>
              <a:t> improvement:</a:t>
            </a:r>
            <a:endParaRPr lang="en-US" dirty="0" smtClean="0"/>
          </a:p>
          <a:p>
            <a:pPr lvl="1" fontAlgn="base"/>
            <a:r>
              <a:rPr lang="en-US" dirty="0" smtClean="0"/>
              <a:t>Adolescents ages 13-15 who received 1 or more doses of tetanus toxoid, reduced diphtheria toxoid, and acellular pertussis (</a:t>
            </a:r>
            <a:r>
              <a:rPr lang="en-US" dirty="0" err="1" smtClean="0"/>
              <a:t>Tdap</a:t>
            </a:r>
            <a:r>
              <a:rPr lang="en-US" dirty="0" smtClean="0"/>
              <a:t>) since the age of 10 years</a:t>
            </a:r>
          </a:p>
          <a:p>
            <a:pPr lvl="1" fontAlgn="base"/>
            <a:r>
              <a:rPr lang="en-US" dirty="0" smtClean="0"/>
              <a:t>Adolescents ages 16-17 who received 1 or more doses of tetanus toxoid, reduced diphtheria toxoid, and acellular pertussis (</a:t>
            </a:r>
            <a:r>
              <a:rPr lang="en-US" dirty="0" err="1" smtClean="0"/>
              <a:t>Tdap</a:t>
            </a:r>
            <a:r>
              <a:rPr lang="en-US" dirty="0" smtClean="0"/>
              <a:t>) since the age of 10 years</a:t>
            </a:r>
          </a:p>
          <a:p>
            <a:pPr lvl="1" fontAlgn="base"/>
            <a:r>
              <a:rPr lang="en-US" dirty="0" smtClean="0"/>
              <a:t>Adolescents ages 16-17 who received 1 or more doses of meningococcal conjugate vaccine</a:t>
            </a:r>
          </a:p>
          <a:p>
            <a:pPr lvl="1" fontAlgn="base"/>
            <a:r>
              <a:rPr lang="en-US" dirty="0" smtClean="0"/>
              <a:t>Hospital patients who received influenza vaccination</a:t>
            </a:r>
          </a:p>
          <a:p>
            <a:r>
              <a:rPr lang="en-US" dirty="0" smtClean="0"/>
              <a:t>Worsening measures:</a:t>
            </a:r>
          </a:p>
          <a:p>
            <a:pPr lvl="1" fontAlgn="base"/>
            <a:r>
              <a:rPr lang="en-US" dirty="0" smtClean="0"/>
              <a:t>Women ages 21-65 who received a Pap test in the last 3 years</a:t>
            </a:r>
          </a:p>
          <a:p>
            <a:pPr lvl="1" fontAlgn="base"/>
            <a:r>
              <a:rPr lang="en-US" dirty="0" smtClean="0"/>
              <a:t>Women ages 50-74 who received a mammogram in the last 2 years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100</a:t>
            </a:fld>
            <a:endParaRPr lang="en-US"/>
          </a:p>
        </p:txBody>
      </p:sp>
    </p:spTree>
    <p:extLst>
      <p:ext uri="{BB962C8B-B14F-4D97-AF65-F5344CB8AC3E}">
        <p14:creationId xmlns:p14="http://schemas.microsoft.com/office/powerpoint/2010/main" val="150855456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CDC’s Advisory Committee on Immunization Practices (ACIP) recommends routine vaccination for tetanus, diphtheria, and pertussis. Infants and young children are recommended to receive a 5-dose series of diphtheria and tetanus toxoids and acellular pertussis (</a:t>
            </a:r>
            <a:r>
              <a:rPr lang="en-US" sz="1200" kern="1200" dirty="0" err="1" smtClean="0">
                <a:solidFill>
                  <a:schemeClr val="tx1"/>
                </a:solidFill>
                <a:effectLst/>
                <a:latin typeface="+mn-lt"/>
                <a:ea typeface="+mn-ea"/>
                <a:cs typeface="+mn-cs"/>
              </a:rPr>
              <a:t>DTaP</a:t>
            </a:r>
            <a:r>
              <a:rPr lang="en-US" sz="1200" kern="1200" dirty="0" smtClean="0">
                <a:solidFill>
                  <a:schemeClr val="tx1"/>
                </a:solidFill>
                <a:effectLst/>
                <a:latin typeface="+mn-lt"/>
                <a:ea typeface="+mn-ea"/>
                <a:cs typeface="+mn-cs"/>
              </a:rPr>
              <a:t>) vaccines, with one adolescent booster dose of tetanus toxoid, reduced diphtheria toxoid, and acellular pertussis (</a:t>
            </a:r>
            <a:r>
              <a:rPr lang="en-US" sz="1200" kern="1200" dirty="0" err="1" smtClean="0">
                <a:solidFill>
                  <a:schemeClr val="tx1"/>
                </a:solidFill>
                <a:effectLst/>
                <a:latin typeface="+mn-lt"/>
                <a:ea typeface="+mn-ea"/>
                <a:cs typeface="+mn-cs"/>
              </a:rPr>
              <a:t>Tdap</a:t>
            </a:r>
            <a:r>
              <a:rPr lang="en-US" sz="1200" kern="1200" dirty="0" smtClean="0">
                <a:solidFill>
                  <a:schemeClr val="tx1"/>
                </a:solidFill>
                <a:effectLst/>
                <a:latin typeface="+mn-lt"/>
                <a:ea typeface="+mn-ea"/>
                <a:cs typeface="+mn-cs"/>
              </a:rPr>
              <a:t>) vaccine. CDC found that the cost per quality-adjusted life-year saved ranged from $30,946 to $62,716 and cost per case averted ranged from $1,966 to $3,263.</a:t>
            </a:r>
            <a:r>
              <a:rPr lang="en-US" baseline="30000" dirty="0" smtClean="0"/>
              <a:t>44</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From 2008 to 2016, overall, the percentage of adolescents ages 13-15 years who received 1 or more doses of </a:t>
            </a:r>
            <a:r>
              <a:rPr lang="en-US" sz="1200" u="none" strike="noStrike" kern="1200" dirty="0" err="1" smtClean="0">
                <a:solidFill>
                  <a:schemeClr val="tx1"/>
                </a:solidFill>
                <a:effectLst/>
                <a:latin typeface="+mn-lt"/>
                <a:ea typeface="+mn-ea"/>
                <a:cs typeface="+mn-cs"/>
              </a:rPr>
              <a:t>Tdap</a:t>
            </a:r>
            <a:r>
              <a:rPr lang="en-US" sz="1200" u="none" strike="noStrike" kern="1200" dirty="0" smtClean="0">
                <a:solidFill>
                  <a:schemeClr val="tx1"/>
                </a:solidFill>
                <a:effectLst/>
                <a:latin typeface="+mn-lt"/>
                <a:ea typeface="+mn-ea"/>
                <a:cs typeface="+mn-cs"/>
              </a:rPr>
              <a:t> vaccine increased from 46.7% to 88.0% (Figure 52A).</a:t>
            </a:r>
          </a:p>
          <a:p>
            <a:pPr lvl="0" fontAlgn="base"/>
            <a:r>
              <a:rPr lang="en-US" sz="1200" u="none" strike="noStrike" kern="1200" dirty="0" smtClean="0">
                <a:solidFill>
                  <a:schemeClr val="tx1"/>
                </a:solidFill>
                <a:effectLst/>
                <a:latin typeface="+mn-lt"/>
                <a:ea typeface="+mn-ea"/>
                <a:cs typeface="+mn-cs"/>
              </a:rPr>
              <a:t>The 2015 top 5 state achievable benchmark was 96%. At the current rate of increase, overall, the benchmark could be achieved in 1 year.</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Alabama, Georgia, Missouri, Rhode Island, and Vermont.</a:t>
            </a:r>
          </a:p>
          <a:p>
            <a:pPr>
              <a:defRPr/>
            </a:pP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101</a:t>
            </a:fld>
            <a:endParaRPr lang="en-US"/>
          </a:p>
        </p:txBody>
      </p:sp>
    </p:spTree>
    <p:extLst>
      <p:ext uri="{BB962C8B-B14F-4D97-AF65-F5344CB8AC3E}">
        <p14:creationId xmlns:p14="http://schemas.microsoft.com/office/powerpoint/2010/main" val="342688669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CDC’s Advisory Committee on Immunization Practices (ACIP) recommends routine vaccination for tetanus, diphtheria, and pertussis. Infants and young children are recommended to receive a 5-dose series of diphtheria and tetanus toxoids and acellular pertussis (</a:t>
            </a:r>
            <a:r>
              <a:rPr lang="en-US" sz="1200" kern="1200" dirty="0" err="1" smtClean="0">
                <a:solidFill>
                  <a:schemeClr val="tx1"/>
                </a:solidFill>
                <a:effectLst/>
                <a:latin typeface="+mn-lt"/>
                <a:ea typeface="+mn-ea"/>
                <a:cs typeface="+mn-cs"/>
              </a:rPr>
              <a:t>DTaP</a:t>
            </a:r>
            <a:r>
              <a:rPr lang="en-US" sz="1200" kern="1200" dirty="0" smtClean="0">
                <a:solidFill>
                  <a:schemeClr val="tx1"/>
                </a:solidFill>
                <a:effectLst/>
                <a:latin typeface="+mn-lt"/>
                <a:ea typeface="+mn-ea"/>
                <a:cs typeface="+mn-cs"/>
              </a:rPr>
              <a:t>) vaccines, with one adolescent booster dose of tetanus toxoid, reduced diphtheria toxoid, and acellular pertussis (</a:t>
            </a:r>
            <a:r>
              <a:rPr lang="en-US" sz="1200" kern="1200" dirty="0" err="1" smtClean="0">
                <a:solidFill>
                  <a:schemeClr val="tx1"/>
                </a:solidFill>
                <a:effectLst/>
                <a:latin typeface="+mn-lt"/>
                <a:ea typeface="+mn-ea"/>
                <a:cs typeface="+mn-cs"/>
              </a:rPr>
              <a:t>Tdap</a:t>
            </a:r>
            <a:r>
              <a:rPr lang="en-US" sz="1200" kern="1200" dirty="0" smtClean="0">
                <a:solidFill>
                  <a:schemeClr val="tx1"/>
                </a:solidFill>
                <a:effectLst/>
                <a:latin typeface="+mn-lt"/>
                <a:ea typeface="+mn-ea"/>
                <a:cs typeface="+mn-cs"/>
              </a:rPr>
              <a:t>) vaccine. CDC found that the cost per quality-adjusted life-year saved ranged from $30,946 to $62,716 and cost per case averted ranged from $1,966 to $3,263.</a:t>
            </a:r>
            <a:r>
              <a:rPr lang="en-US" baseline="30000" dirty="0" smtClean="0"/>
              <a:t>44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2008 to 2016, overall, the percentage of adolescents ages 16-17 years who received 1 or more doses of </a:t>
            </a:r>
            <a:r>
              <a:rPr lang="en-US" sz="1200" u="none" strike="noStrike" kern="1200" dirty="0" err="1" smtClean="0">
                <a:solidFill>
                  <a:schemeClr val="tx1"/>
                </a:solidFill>
                <a:effectLst/>
                <a:latin typeface="+mn-lt"/>
                <a:ea typeface="+mn-ea"/>
                <a:cs typeface="+mn-cs"/>
              </a:rPr>
              <a:t>Tdap</a:t>
            </a:r>
            <a:r>
              <a:rPr lang="en-US" sz="1200" u="none" strike="noStrike" kern="1200" dirty="0" smtClean="0">
                <a:solidFill>
                  <a:schemeClr val="tx1"/>
                </a:solidFill>
                <a:effectLst/>
                <a:latin typeface="+mn-lt"/>
                <a:ea typeface="+mn-ea"/>
                <a:cs typeface="+mn-cs"/>
              </a:rPr>
              <a:t> vaccine increased from 31.9% to 88.0% (Figure 52B).</a:t>
            </a:r>
          </a:p>
          <a:p>
            <a:pPr lvl="0" fontAlgn="base"/>
            <a:r>
              <a:rPr lang="en-US" sz="1200" u="none" strike="noStrike" kern="1200" dirty="0" smtClean="0">
                <a:solidFill>
                  <a:schemeClr val="tx1"/>
                </a:solidFill>
                <a:effectLst/>
                <a:latin typeface="+mn-lt"/>
                <a:ea typeface="+mn-ea"/>
                <a:cs typeface="+mn-cs"/>
              </a:rPr>
              <a:t>The 2015 top 5 state achievable benchmark was 96%. At the current rate of increase, overall, the benchmark could be achieved in 1 year.</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Alabama, Georgia, Missouri, Rhode Island, and Vermont.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102</a:t>
            </a:fld>
            <a:endParaRPr lang="en-US"/>
          </a:p>
        </p:txBody>
      </p:sp>
    </p:spTree>
    <p:extLst>
      <p:ext uri="{BB962C8B-B14F-4D97-AF65-F5344CB8AC3E}">
        <p14:creationId xmlns:p14="http://schemas.microsoft.com/office/powerpoint/2010/main" val="16848751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ACIP recommends that adolescents and young adults ages 16-23 years be vaccinated with a </a:t>
            </a:r>
            <a:r>
              <a:rPr lang="en-US" sz="1200" kern="1200" dirty="0" err="1" smtClean="0">
                <a:solidFill>
                  <a:schemeClr val="tx1"/>
                </a:solidFill>
                <a:effectLst/>
                <a:latin typeface="+mn-lt"/>
                <a:ea typeface="+mn-ea"/>
                <a:cs typeface="+mn-cs"/>
              </a:rPr>
              <a:t>serogroup</a:t>
            </a:r>
            <a:r>
              <a:rPr lang="en-US" sz="1200" kern="1200" dirty="0" smtClean="0">
                <a:solidFill>
                  <a:schemeClr val="tx1"/>
                </a:solidFill>
                <a:effectLst/>
                <a:latin typeface="+mn-lt"/>
                <a:ea typeface="+mn-ea"/>
                <a:cs typeface="+mn-cs"/>
              </a:rPr>
              <a:t> B meningococcal (</a:t>
            </a:r>
            <a:r>
              <a:rPr lang="en-US" sz="1200" kern="1200" dirty="0" err="1" smtClean="0">
                <a:solidFill>
                  <a:schemeClr val="tx1"/>
                </a:solidFill>
                <a:effectLst/>
                <a:latin typeface="+mn-lt"/>
                <a:ea typeface="+mn-ea"/>
                <a:cs typeface="+mn-cs"/>
              </a:rPr>
              <a:t>MenB</a:t>
            </a:r>
            <a:r>
              <a:rPr lang="en-US" sz="1200" kern="1200" dirty="0" smtClean="0">
                <a:solidFill>
                  <a:schemeClr val="tx1"/>
                </a:solidFill>
                <a:effectLst/>
                <a:latin typeface="+mn-lt"/>
                <a:ea typeface="+mn-ea"/>
                <a:cs typeface="+mn-cs"/>
              </a:rPr>
              <a:t>) vaccine to provide short-term protection against most strains of this disease.</a:t>
            </a:r>
            <a:r>
              <a:rPr lang="en-US" baseline="30000" dirty="0" smtClean="0"/>
              <a:t>45</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2008 to 2016, overall, the percentage of adolescents ages 16-17 years who received 1 or more doses of meningococcal conjugate vaccine increased from 38.6% to 82.9% (Figure 53).</a:t>
            </a:r>
          </a:p>
          <a:p>
            <a:pPr lvl="0" fontAlgn="base"/>
            <a:r>
              <a:rPr lang="en-US" sz="1200" u="none" strike="noStrike" kern="1200" dirty="0" smtClean="0">
                <a:solidFill>
                  <a:schemeClr val="tx1"/>
                </a:solidFill>
                <a:effectLst/>
                <a:latin typeface="+mn-lt"/>
                <a:ea typeface="+mn-ea"/>
                <a:cs typeface="+mn-cs"/>
              </a:rPr>
              <a:t>The 2015 top 5 state achievable benchmark was 96%. At the current rate of increase, overall, the benchmark could be achieved in 3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Indiana, Michigan, New Jersey, Pennsylvania, and Rhode Island.</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103</a:t>
            </a:fld>
            <a:endParaRPr lang="en-US"/>
          </a:p>
        </p:txBody>
      </p:sp>
    </p:spTree>
    <p:extLst>
      <p:ext uri="{BB962C8B-B14F-4D97-AF65-F5344CB8AC3E}">
        <p14:creationId xmlns:p14="http://schemas.microsoft.com/office/powerpoint/2010/main" val="1962315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Influenza vaccination is the primary method for preventing the illness and its severe complications, and annual vaccination is recommended for everyone age 6 months and over.</a:t>
            </a:r>
            <a:r>
              <a:rPr lang="en-US" baseline="30000" dirty="0" smtClean="0"/>
              <a:t>46</a:t>
            </a:r>
            <a:r>
              <a:rPr lang="en-US" sz="1200" kern="1200" dirty="0" smtClean="0">
                <a:solidFill>
                  <a:schemeClr val="tx1"/>
                </a:solidFill>
                <a:effectLst/>
                <a:latin typeface="+mn-lt"/>
                <a:ea typeface="+mn-ea"/>
                <a:cs typeface="+mn-cs"/>
              </a:rPr>
              <a:t> All healthcare contacts, including hospitalizations, provide excellent opportunities for vaccination, particularly for people at the highest risk for complications and death from influenza.</a:t>
            </a:r>
          </a:p>
          <a:p>
            <a:r>
              <a:rPr lang="en-US" sz="1200" kern="1200" dirty="0" smtClean="0">
                <a:solidFill>
                  <a:schemeClr val="tx1"/>
                </a:solidFill>
                <a:effectLst/>
                <a:latin typeface="+mn-lt"/>
                <a:ea typeface="+mn-ea"/>
                <a:cs typeface="+mn-cs"/>
              </a:rPr>
              <a:t>ACIP recommends that eligible hospitalized patients receive the influenza vaccine before discharge.</a:t>
            </a:r>
            <a:r>
              <a:rPr lang="en-US" sz="1200" kern="1200" baseline="30000" dirty="0" smtClean="0">
                <a:solidFill>
                  <a:schemeClr val="tx1"/>
                </a:solidFill>
                <a:effectLst/>
                <a:latin typeface="+mn-lt"/>
                <a:ea typeface="+mn-ea"/>
                <a:cs typeface="+mn-cs"/>
              </a:rPr>
              <a:t>46</a:t>
            </a:r>
            <a:r>
              <a:rPr lang="en-US" sz="1200" kern="1200" dirty="0" smtClean="0">
                <a:solidFill>
                  <a:schemeClr val="tx1"/>
                </a:solidFill>
                <a:effectLst/>
                <a:latin typeface="+mn-lt"/>
                <a:ea typeface="+mn-ea"/>
                <a:cs typeface="+mn-cs"/>
              </a:rPr>
              <a:t> This preventive strategy is measured in quality metrics of inpatient immunization by the Joint Commission and the Centers for Medicare &amp; Medicaid Services.</a:t>
            </a:r>
          </a:p>
          <a:p>
            <a:pPr lvl="0" fontAlgn="base"/>
            <a:r>
              <a:rPr lang="en-US" sz="1200" u="none" strike="noStrike" kern="1200" dirty="0" smtClean="0">
                <a:solidFill>
                  <a:schemeClr val="tx1"/>
                </a:solidFill>
                <a:effectLst/>
                <a:latin typeface="+mn-lt"/>
                <a:ea typeface="+mn-ea"/>
                <a:cs typeface="+mn-cs"/>
              </a:rPr>
              <a:t>From 2012 to 2016, overall, the percentage of hospital patients who received influenza vaccination increased from 87.2% to 93.5% (Figure 54).</a:t>
            </a:r>
          </a:p>
          <a:p>
            <a:pPr lvl="0" fontAlgn="base"/>
            <a:r>
              <a:rPr lang="en-US" sz="1200" u="none" strike="noStrike" kern="1200" dirty="0" smtClean="0">
                <a:solidFill>
                  <a:schemeClr val="tx1"/>
                </a:solidFill>
                <a:effectLst/>
                <a:latin typeface="+mn-lt"/>
                <a:ea typeface="+mn-ea"/>
                <a:cs typeface="+mn-cs"/>
              </a:rPr>
              <a:t>The 2015 top 5 state achievable benchmark was 97%. There is no significant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Florida, Indiana, Maryland, North Carolina, and South Carolina.</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104</a:t>
            </a:fld>
            <a:endParaRPr lang="en-US"/>
          </a:p>
        </p:txBody>
      </p:sp>
    </p:spTree>
    <p:extLst>
      <p:ext uri="{BB962C8B-B14F-4D97-AF65-F5344CB8AC3E}">
        <p14:creationId xmlns:p14="http://schemas.microsoft.com/office/powerpoint/2010/main" val="22365098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United States Preventive Services Task Force recommends cervical cancer screening as part of routine health maintenance for women ages 21 through 65. Cervical cancer incidence and mortality rates have declined since the introduction of the Pap test in the mid‐20th century, and rates continue to decline to this day</a:t>
            </a:r>
            <a:r>
              <a:rPr lang="en-US" sz="1200" i="1" kern="1200" dirty="0" smtClean="0">
                <a:solidFill>
                  <a:schemeClr val="tx1"/>
                </a:solidFill>
                <a:effectLst/>
                <a:latin typeface="+mn-lt"/>
                <a:ea typeface="+mn-ea"/>
                <a:cs typeface="+mn-cs"/>
              </a:rPr>
              <a:t>.</a:t>
            </a:r>
            <a:r>
              <a:rPr lang="en-US" baseline="30000" dirty="0" smtClean="0"/>
              <a:t>47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2000 to 2015, overall, the percentage of women ages 21-65 who received a Pap test in the last 3 years decreased from 87.5% to 81.2% (Figure 55).</a:t>
            </a:r>
          </a:p>
          <a:p>
            <a:pPr lvl="0" fontAlgn="base"/>
            <a:r>
              <a:rPr lang="en-US" sz="1200" u="none" strike="noStrike" kern="1200" dirty="0" smtClean="0">
                <a:solidFill>
                  <a:schemeClr val="tx1"/>
                </a:solidFill>
                <a:effectLst/>
                <a:latin typeface="+mn-lt"/>
                <a:ea typeface="+mn-ea"/>
                <a:cs typeface="+mn-cs"/>
              </a:rPr>
              <a:t>The 2014 top 5 state achievable benchmark was 87%.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Connecticut, Delaware, Maryland, Massachusetts, and Wisconsin.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105</a:t>
            </a:fld>
            <a:endParaRPr lang="en-US"/>
          </a:p>
        </p:txBody>
      </p:sp>
    </p:spTree>
    <p:extLst>
      <p:ext uri="{BB962C8B-B14F-4D97-AF65-F5344CB8AC3E}">
        <p14:creationId xmlns:p14="http://schemas.microsoft.com/office/powerpoint/2010/main" val="23098727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Breast cancer screening is used to identify women with asymptomatic cancer with the goal of enabling women to undergo less invasive treatments that lead to better outcomes, ideally at earlier stages and before the cancer progresses.</a:t>
            </a:r>
          </a:p>
          <a:p>
            <a:pPr lvl="0" fontAlgn="base"/>
            <a:r>
              <a:rPr lang="en-US" sz="1200" u="none" strike="noStrike" kern="1200" dirty="0" smtClean="0">
                <a:solidFill>
                  <a:schemeClr val="tx1"/>
                </a:solidFill>
                <a:effectLst/>
                <a:latin typeface="+mn-lt"/>
                <a:ea typeface="+mn-ea"/>
                <a:cs typeface="+mn-cs"/>
              </a:rPr>
              <a:t>From 2000 to 2015, overall, the percentage of women ages 50-74 who received a mammogram in the last 2 years decreased from 77.2% to 71.6% (Figure 56).</a:t>
            </a:r>
          </a:p>
          <a:p>
            <a:pPr lvl="0" fontAlgn="base"/>
            <a:r>
              <a:rPr lang="en-US" sz="1200" u="none" strike="noStrike" kern="1200" dirty="0" smtClean="0">
                <a:solidFill>
                  <a:schemeClr val="tx1"/>
                </a:solidFill>
                <a:effectLst/>
                <a:latin typeface="+mn-lt"/>
                <a:ea typeface="+mn-ea"/>
                <a:cs typeface="+mn-cs"/>
              </a:rPr>
              <a:t>The 2014 top 5 state achievable benchmark was 85%.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Connecticut, Delaware, Maryland, Massachusetts, and Rhode Island.</a:t>
            </a:r>
          </a:p>
          <a:p>
            <a:pPr>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106</a:t>
            </a:fld>
            <a:endParaRPr lang="en-US"/>
          </a:p>
        </p:txBody>
      </p:sp>
    </p:spTree>
    <p:extLst>
      <p:ext uri="{BB962C8B-B14F-4D97-AF65-F5344CB8AC3E}">
        <p14:creationId xmlns:p14="http://schemas.microsoft.com/office/powerpoint/2010/main" val="40958260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107</a:t>
            </a:fld>
            <a:endParaRPr lang="en-US"/>
          </a:p>
        </p:txBody>
      </p:sp>
    </p:spTree>
    <p:extLst>
      <p:ext uri="{BB962C8B-B14F-4D97-AF65-F5344CB8AC3E}">
        <p14:creationId xmlns:p14="http://schemas.microsoft.com/office/powerpoint/2010/main" val="13609419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healthcare disparity is a difference between population groups in the way they access, experience, and receive healthcare.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108</a:t>
            </a:fld>
            <a:endParaRPr lang="en-US"/>
          </a:p>
        </p:txBody>
      </p:sp>
    </p:spTree>
    <p:extLst>
      <p:ext uri="{BB962C8B-B14F-4D97-AF65-F5344CB8AC3E}">
        <p14:creationId xmlns:p14="http://schemas.microsoft.com/office/powerpoint/2010/main" val="1293530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4016"/>
            <a:ext cx="5486400" cy="4297680"/>
          </a:xfrm>
        </p:spPr>
        <p:txBody>
          <a:bodyPr/>
          <a:lstStyle/>
          <a:p>
            <a:pPr>
              <a:defRPr/>
            </a:pPr>
            <a:r>
              <a:rPr lang="en-US" sz="1200" kern="1200" dirty="0" smtClean="0">
                <a:solidFill>
                  <a:schemeClr val="tx1"/>
                </a:solidFill>
                <a:effectLst/>
                <a:latin typeface="+mn-lt"/>
                <a:ea typeface="+mn-ea"/>
                <a:cs typeface="+mn-cs"/>
              </a:rPr>
              <a:t>In 2001, the National Academies of Medicine identified disparities in its publication </a:t>
            </a:r>
            <a:r>
              <a:rPr lang="en-US" sz="1200" i="1" kern="1200" dirty="0" smtClean="0">
                <a:solidFill>
                  <a:schemeClr val="tx1"/>
                </a:solidFill>
                <a:effectLst/>
                <a:latin typeface="+mn-lt"/>
                <a:ea typeface="+mn-ea"/>
                <a:cs typeface="+mn-cs"/>
              </a:rPr>
              <a:t>Crossing the Quality Chasm: A New Health System for the 21st Century</a:t>
            </a:r>
            <a:r>
              <a:rPr lang="en-US" sz="1200" kern="1200" dirty="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4</a:t>
            </a:r>
            <a:r>
              <a:rPr lang="en-US" sz="1200" kern="1200" dirty="0" smtClean="0">
                <a:solidFill>
                  <a:schemeClr val="tx1"/>
                </a:solidFill>
                <a:effectLst/>
                <a:latin typeface="+mn-lt"/>
                <a:ea typeface="+mn-ea"/>
                <a:cs typeface="+mn-cs"/>
              </a:rPr>
              <a:t> As depicted in the exhibit, in addition to a quality chasm, a disparities chasm exists and this gap widens for many specific populations. To improve healthcare delivery, access, and overall quality, a holistic and person-centered understanding of the barriers and limitations for each population is needed.</a:t>
            </a:r>
          </a:p>
          <a:p>
            <a:r>
              <a:rPr lang="en-US" sz="1200" kern="1200" dirty="0" smtClean="0">
                <a:solidFill>
                  <a:schemeClr val="tx1"/>
                </a:solidFill>
                <a:effectLst/>
                <a:latin typeface="+mn-lt"/>
                <a:ea typeface="+mn-ea"/>
                <a:cs typeface="+mn-cs"/>
              </a:rPr>
              <a:t>The Disparities in Healthcare section of the 2018 QDR examines the best and worst performing quality measures among the measures used in the report.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109</a:t>
            </a:fld>
            <a:endParaRPr lang="en-US"/>
          </a:p>
        </p:txBody>
      </p:sp>
    </p:spTree>
    <p:extLst>
      <p:ext uri="{BB962C8B-B14F-4D97-AF65-F5344CB8AC3E}">
        <p14:creationId xmlns:p14="http://schemas.microsoft.com/office/powerpoint/2010/main" val="969467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concept of years of potential life lost (YPLL) involves estimating the average time a person would have lived had he or she not died prematurely. This measure is used to help quantify social and economic loss owing to premature death, and it has been promoted to emphasize specific causes of death affecting younger age groups. YPLL inherently incorporates age at death, and its calculation mathematically weights the total deaths by applying values to death at each age.</a:t>
            </a:r>
            <a:r>
              <a:rPr lang="en-US" sz="1200" kern="1200" baseline="30000" dirty="0" smtClean="0">
                <a:solidFill>
                  <a:schemeClr val="tx1"/>
                </a:solidFill>
                <a:effectLst/>
                <a:latin typeface="+mn-lt"/>
                <a:ea typeface="+mn-ea"/>
                <a:cs typeface="+mn-cs"/>
              </a:rPr>
              <a:t>1</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2016 to 2017, there were no changes in the ranking of the top 10 leading diseases and injuries contributing to YPLL (Figure 4).</a:t>
            </a:r>
          </a:p>
          <a:p>
            <a:pPr lvl="0" fontAlgn="base"/>
            <a:r>
              <a:rPr lang="en-US" sz="1200" u="none" strike="noStrike" kern="1200" dirty="0" smtClean="0">
                <a:solidFill>
                  <a:schemeClr val="tx1"/>
                </a:solidFill>
                <a:effectLst/>
                <a:latin typeface="+mn-lt"/>
                <a:ea typeface="+mn-ea"/>
                <a:cs typeface="+mn-cs"/>
              </a:rPr>
              <a:t>The top category contributing to YPLL, unintentional injury, increased from 1,020.8 per 100,000 population in 2016 to 1,062.1 per 100,000 population in 2017.</a:t>
            </a:r>
          </a:p>
          <a:p>
            <a:pPr lvl="0" fontAlgn="base"/>
            <a:r>
              <a:rPr lang="en-US" sz="1200" u="none" strike="noStrike" kern="1200" dirty="0" smtClean="0">
                <a:solidFill>
                  <a:schemeClr val="tx1"/>
                </a:solidFill>
                <a:effectLst/>
                <a:latin typeface="+mn-lt"/>
                <a:ea typeface="+mn-ea"/>
                <a:cs typeface="+mn-cs"/>
              </a:rPr>
              <a:t>In 2017, among females, unintentional injuries were the second leading contributing factor for YPLL, suicide the 5</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and homicide the 7</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leading contributor. Among males, unintentional injuries were the second leading contributor to YPLL, suicide the 4</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and homicide the 5</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leading contributor to YPLL (data not shown).</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4977499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While these categories are broad, each section begins with key definitions to orient readers and includes analyses showing quality measure performance in the latest data year and analyses showing whether disparities were widening or narrowing over time.</a:t>
            </a:r>
          </a:p>
          <a:p>
            <a:r>
              <a:rPr lang="en-US" sz="1200" kern="1200" dirty="0" smtClean="0">
                <a:solidFill>
                  <a:schemeClr val="tx1"/>
                </a:solidFill>
                <a:effectLst/>
                <a:latin typeface="+mn-lt"/>
                <a:ea typeface="+mn-ea"/>
                <a:cs typeface="+mn-cs"/>
              </a:rPr>
              <a:t>To learn more about the measures included in this section, refer to Appendix A. Readers interested in stratifying QDR data by other variables such as education, sex, age, and more may use the QDR Data Query Tool to access the data directly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110</a:t>
            </a:fld>
            <a:endParaRPr lang="en-US"/>
          </a:p>
        </p:txBody>
      </p:sp>
    </p:spTree>
    <p:extLst>
      <p:ext uri="{BB962C8B-B14F-4D97-AF65-F5344CB8AC3E}">
        <p14:creationId xmlns:p14="http://schemas.microsoft.com/office/powerpoint/2010/main" val="263040861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324600" cy="4861560"/>
          </a:xfrm>
        </p:spPr>
        <p:txBody>
          <a:bodyPr/>
          <a:lstStyle/>
          <a:p>
            <a:r>
              <a:rPr lang="en-US" sz="1200" kern="1200" dirty="0" smtClean="0">
                <a:solidFill>
                  <a:schemeClr val="tx1"/>
                </a:solidFill>
                <a:effectLst/>
                <a:latin typeface="+mn-lt"/>
                <a:ea typeface="+mn-ea"/>
                <a:cs typeface="+mn-cs"/>
              </a:rPr>
              <a:t>Researchers, patients, providers, and policymakers have worked to identify, understand, and eliminate the disparities experienced by different racial and ethnic groups across the healthcare system. In 1985, the Department of Health and Human Services published the Report of the Secretary’s Task Force on Black and Minority Health (Heckler Report), which marked the first comprehensive study of racial and minority health by the U.S. government.</a:t>
            </a:r>
            <a:r>
              <a:rPr lang="en-US" baseline="30000" dirty="0" smtClean="0"/>
              <a:t>50</a:t>
            </a:r>
            <a:r>
              <a:rPr lang="en-US" sz="1200" kern="1200" dirty="0" smtClean="0">
                <a:solidFill>
                  <a:schemeClr val="tx1"/>
                </a:solidFill>
                <a:effectLst/>
                <a:latin typeface="+mn-lt"/>
                <a:ea typeface="+mn-ea"/>
                <a:cs typeface="+mn-cs"/>
              </a:rPr>
              <a:t> Since then, the Department, along with other stakeholders, has continued this work, including throughout the QDR. The growing evidence base shows that patients of different racial and ethnic groups experience quality of care inequitably and disparately.</a:t>
            </a:r>
            <a:r>
              <a:rPr lang="en-US" baseline="30000" dirty="0" smtClean="0"/>
              <a:t>51,52</a:t>
            </a:r>
            <a:endParaRPr lang="en-US" sz="1200" kern="1200" dirty="0" smtClean="0">
              <a:solidFill>
                <a:schemeClr val="tx1"/>
              </a:solidFill>
              <a:effectLst/>
              <a:latin typeface="+mn-lt"/>
              <a:ea typeface="+mn-ea"/>
              <a:cs typeface="+mn-cs"/>
            </a:endParaRPr>
          </a:p>
          <a:p>
            <a:r>
              <a:rPr lang="en-US" dirty="0" smtClean="0"/>
              <a:t>The standards were issued by the Office of Management and Budget and are available at </a:t>
            </a:r>
            <a:r>
              <a:rPr lang="en-US" u="sng" dirty="0" smtClean="0">
                <a:hlinkClick r:id="rId3"/>
              </a:rPr>
              <a:t>https://www.gpo.gov/fdsys/granule/FR-1997-10-30/97-28653</a:t>
            </a:r>
            <a:r>
              <a:rPr lang="en-US" u="sng" dirty="0" smtClean="0"/>
              <a:t>.</a:t>
            </a:r>
            <a:endParaRPr lang="en-US" dirty="0" smtClean="0"/>
          </a:p>
          <a:p>
            <a:r>
              <a:rPr lang="en-US" dirty="0" smtClean="0"/>
              <a:t>Detailed</a:t>
            </a:r>
            <a:r>
              <a:rPr lang="en-US" baseline="0" dirty="0" smtClean="0"/>
              <a:t> definitions</a:t>
            </a:r>
            <a:r>
              <a:rPr lang="en-US" dirty="0" smtClean="0"/>
              <a:t> follow:</a:t>
            </a:r>
          </a:p>
          <a:p>
            <a:pPr lvl="1"/>
            <a:r>
              <a:rPr lang="en-US" b="1" dirty="0" smtClean="0"/>
              <a:t>American Indian or Alaska Native (AI/AN).</a:t>
            </a:r>
            <a:r>
              <a:rPr lang="en-US" dirty="0" smtClean="0"/>
              <a:t> A person having origins in any of the original peoples of North and South America (including Central America) and who maintains tribal affiliation or community attachment.</a:t>
            </a:r>
          </a:p>
          <a:p>
            <a:pPr lvl="1"/>
            <a:r>
              <a:rPr lang="en-US" b="1" dirty="0" smtClean="0"/>
              <a:t>Asian.</a:t>
            </a:r>
            <a:r>
              <a:rPr lang="en-US" dirty="0" smtClean="0"/>
              <a:t> A person having origins in any of the original peoples of the Far East, Southeast Asia, or the Indian subcontinent, including, for example, Cambodia, China, India, Japan, Korea, Malaysia, Pakistan, the Philippine Islands, Thailand, and Vietnam.</a:t>
            </a:r>
          </a:p>
          <a:p>
            <a:pPr lvl="1"/>
            <a:r>
              <a:rPr lang="en-US" b="1" dirty="0" smtClean="0"/>
              <a:t>Black or African American.</a:t>
            </a:r>
            <a:r>
              <a:rPr lang="en-US" dirty="0" smtClean="0"/>
              <a:t> A person having origins in any of the black racial groups of Africa. Terms such as “Haitian” can be used in addition to “Black or African American.”</a:t>
            </a:r>
          </a:p>
          <a:p>
            <a:pPr lvl="1"/>
            <a:r>
              <a:rPr lang="en-US" b="1" dirty="0" smtClean="0"/>
              <a:t>Hispanic or Latino.</a:t>
            </a:r>
            <a:r>
              <a:rPr lang="en-US" dirty="0" smtClean="0"/>
              <a:t> A person of Cuban, Mexican, Puerto Rican, Central or South American, or other Spanish culture or origin, regardless of race. The term “Spanish origin” can be used in addition to “Hispanic or Latino.”</a:t>
            </a:r>
          </a:p>
          <a:p>
            <a:pPr lvl="1"/>
            <a:r>
              <a:rPr lang="en-US" b="1" dirty="0" smtClean="0"/>
              <a:t>Native Hawaiian/Pacific Islander (NHPI).</a:t>
            </a:r>
            <a:r>
              <a:rPr lang="en-US" dirty="0" smtClean="0"/>
              <a:t> A person having origins in any of the original peoples of Hawaii, Guam, Samoa, or other Pacific Islands.</a:t>
            </a:r>
          </a:p>
          <a:p>
            <a:pPr lvl="1"/>
            <a:r>
              <a:rPr lang="en-US" b="1" dirty="0" smtClean="0"/>
              <a:t>White.</a:t>
            </a:r>
            <a:r>
              <a:rPr lang="en-US" dirty="0" smtClean="0"/>
              <a:t> A person having origins in any of the original peoples of Europe, the Middle East, or North Africa.</a:t>
            </a:r>
          </a:p>
          <a:p>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111</a:t>
            </a:fld>
            <a:endParaRPr lang="en-US"/>
          </a:p>
        </p:txBody>
      </p:sp>
    </p:spTree>
    <p:extLst>
      <p:ext uri="{BB962C8B-B14F-4D97-AF65-F5344CB8AC3E}">
        <p14:creationId xmlns:p14="http://schemas.microsoft.com/office/powerpoint/2010/main" val="403429021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Figure 57 features quality measures that show whether Black, Asian, AI/AN, NHPI, and Hispanic populations were performing better, same, or worse than White populations in the latest data year.</a:t>
            </a:r>
          </a:p>
          <a:p>
            <a:pPr lvl="0" fontAlgn="base"/>
            <a:r>
              <a:rPr lang="en-US" sz="1200" u="none" strike="noStrike" kern="1200" dirty="0" smtClean="0">
                <a:solidFill>
                  <a:schemeClr val="tx1"/>
                </a:solidFill>
                <a:effectLst/>
                <a:latin typeface="+mn-lt"/>
                <a:ea typeface="+mn-ea"/>
                <a:cs typeface="+mn-cs"/>
              </a:rPr>
              <a:t>Data for the most recent year show that quality measures were worse for Blacks than Whites for 40% of quality measures. Whites also performed better on quality measures compared with Asians (27%), AI/ANs (40%), NHPIs (40%), and Hispanics (35%).</a:t>
            </a:r>
          </a:p>
          <a:p>
            <a:pPr lvl="0" fontAlgn="base"/>
            <a:r>
              <a:rPr lang="en-US" sz="1200" u="none" strike="noStrike" kern="1200" dirty="0" smtClean="0">
                <a:solidFill>
                  <a:schemeClr val="tx1"/>
                </a:solidFill>
                <a:effectLst/>
                <a:latin typeface="+mn-lt"/>
                <a:ea typeface="+mn-ea"/>
                <a:cs typeface="+mn-cs"/>
              </a:rPr>
              <a:t>Asians performed better than Whites on 28% of quality measures; however, most populations had lower percentages. Blacks, AI/ANs, and NHPIs performed better on less than 15% of all measures. Hispanics performed better than Whites on 23% of all reported quality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112</a:t>
            </a:fld>
            <a:endParaRPr lang="en-US"/>
          </a:p>
        </p:txBody>
      </p:sp>
    </p:spTree>
    <p:extLst>
      <p:ext uri="{BB962C8B-B14F-4D97-AF65-F5344CB8AC3E}">
        <p14:creationId xmlns:p14="http://schemas.microsoft.com/office/powerpoint/2010/main" val="44622916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Quality measures with disparities at baseline were analyzed to see if disparities related to race and ethnicity were narrowing (improving), widening (worsening), or not changing:</a:t>
            </a:r>
          </a:p>
          <a:p>
            <a:pPr lvl="0" fontAlgn="base"/>
            <a:r>
              <a:rPr lang="en-US" sz="1200" u="none" strike="noStrike" kern="1200" dirty="0" smtClean="0">
                <a:solidFill>
                  <a:schemeClr val="tx1"/>
                </a:solidFill>
                <a:effectLst/>
                <a:latin typeface="+mn-lt"/>
                <a:ea typeface="+mn-ea"/>
                <a:cs typeface="+mn-cs"/>
              </a:rPr>
              <a:t>In this year’s analyses, only one quality measure for Asians (“Home health care patients whose management of oral medications improved”) and two quality measures for Hispanics showed a worsening disparity over time (“Home health patients who had improvement in upper body dressing” and “Home health care patients whose ability to walk or move around improved”) (Figure 58).</a:t>
            </a:r>
          </a:p>
          <a:p>
            <a:pPr lvl="0" fontAlgn="base"/>
            <a:r>
              <a:rPr lang="en-US" sz="1200" u="none" strike="noStrike" kern="1200" dirty="0" smtClean="0">
                <a:solidFill>
                  <a:schemeClr val="tx1"/>
                </a:solidFill>
                <a:effectLst/>
                <a:latin typeface="+mn-lt"/>
                <a:ea typeface="+mn-ea"/>
                <a:cs typeface="+mn-cs"/>
              </a:rPr>
              <a:t>Fewer quality measures are available for select subpopulations, overall. The percentage of quality measures with disparities at baseline that improved over time was 10% for Hispanics, 8% for NHPIs, 7% for Blacks, 6% for Asians, and 6% for AI/</a:t>
            </a:r>
            <a:r>
              <a:rPr lang="en-US" sz="1200" u="none" strike="noStrike" kern="1200" dirty="0" err="1" smtClean="0">
                <a:solidFill>
                  <a:schemeClr val="tx1"/>
                </a:solidFill>
                <a:effectLst/>
                <a:latin typeface="+mn-lt"/>
                <a:ea typeface="+mn-ea"/>
                <a:cs typeface="+mn-cs"/>
              </a:rPr>
              <a:t>ANs.</a:t>
            </a:r>
            <a:endParaRPr lang="en-US"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113</a:t>
            </a:fld>
            <a:endParaRPr lang="en-US"/>
          </a:p>
        </p:txBody>
      </p:sp>
    </p:spTree>
    <p:extLst>
      <p:ext uri="{BB962C8B-B14F-4D97-AF65-F5344CB8AC3E}">
        <p14:creationId xmlns:p14="http://schemas.microsoft.com/office/powerpoint/2010/main" val="16233508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for the most recent year show that quality was better for Whites than for Blacks on 40% of all quality measures and that quality was better for Blacks than for Whites on 15% of all quality measures (Figure 59).</a:t>
            </a:r>
          </a:p>
          <a:p>
            <a:pPr>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114</a:t>
            </a:fld>
            <a:endParaRPr lang="en-US"/>
          </a:p>
        </p:txBody>
      </p:sp>
    </p:spTree>
    <p:extLst>
      <p:ext uri="{BB962C8B-B14F-4D97-AF65-F5344CB8AC3E}">
        <p14:creationId xmlns:p14="http://schemas.microsoft.com/office/powerpoint/2010/main" val="189638429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115</a:t>
            </a:fld>
            <a:endParaRPr lang="en-US"/>
          </a:p>
        </p:txBody>
      </p:sp>
    </p:spTree>
    <p:extLst>
      <p:ext uri="{BB962C8B-B14F-4D97-AF65-F5344CB8AC3E}">
        <p14:creationId xmlns:p14="http://schemas.microsoft.com/office/powerpoint/2010/main" val="396736228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CDC research, in 2017, Blacks accounted for 13% of the nation’s population and represented 43% of all new HIV cases. Most of these cases affect Black male adolescents and adults. The Office of Minority Health reports that in 2016, for every one White male, an estimated 7.8 African American males received a new HIV diagnosis.</a:t>
            </a:r>
            <a:r>
              <a:rPr lang="en-US" baseline="30000" dirty="0" smtClean="0"/>
              <a:t>54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2015, non-Hispanic Blacks reported 53.1 new HIV cases per 100,000 population for people age 13 and over compared with 6.1 per 100,000 cases for non-Hispanic Whites (Figure 60).</a:t>
            </a:r>
          </a:p>
          <a:p>
            <a:pPr lvl="0" fontAlgn="base"/>
            <a:r>
              <a:rPr lang="en-US" sz="1200" u="none" strike="noStrike" kern="1200" dirty="0" smtClean="0">
                <a:solidFill>
                  <a:schemeClr val="tx1"/>
                </a:solidFill>
                <a:effectLst/>
                <a:latin typeface="+mn-lt"/>
                <a:ea typeface="+mn-ea"/>
                <a:cs typeface="+mn-cs"/>
              </a:rPr>
              <a:t>The 2015 top 5 state achievable benchmark was 4.2 per 100,000 population.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Idaho, Iowa, Maine, West Virginia, and Wisconsin.</a:t>
            </a:r>
          </a:p>
          <a:p>
            <a:r>
              <a:rPr lang="en-US" sz="1200" kern="1200" dirty="0" smtClean="0">
                <a:solidFill>
                  <a:schemeClr val="tx1"/>
                </a:solidFill>
                <a:effectLst/>
                <a:latin typeface="+mn-lt"/>
                <a:ea typeface="+mn-ea"/>
                <a:cs typeface="+mn-cs"/>
              </a:rPr>
              <a:t>In 2019, the administration announced a Presidential initiative to end the HIV epidemic in the United States. The Department of Health and Human Services has committed to “reducing new infections by 75 percent in the next five years and by 90 percent in the next ten years.”</a:t>
            </a:r>
            <a:r>
              <a:rPr lang="en-US" baseline="30000" dirty="0" smtClean="0"/>
              <a:t>55</a:t>
            </a:r>
            <a:r>
              <a:rPr lang="en-US" sz="1200" kern="1200" dirty="0" smtClean="0">
                <a:solidFill>
                  <a:schemeClr val="tx1"/>
                </a:solidFill>
                <a:effectLst/>
                <a:latin typeface="+mn-lt"/>
                <a:ea typeface="+mn-ea"/>
                <a:cs typeface="+mn-cs"/>
              </a:rPr>
              <a:t> The Department’s website </a:t>
            </a:r>
            <a:r>
              <a:rPr lang="en-US" sz="1200" u="sng" kern="1200" dirty="0" smtClean="0">
                <a:solidFill>
                  <a:schemeClr val="tx1"/>
                </a:solidFill>
                <a:effectLst/>
                <a:latin typeface="+mn-lt"/>
                <a:ea typeface="+mn-ea"/>
                <a:cs typeface="+mn-cs"/>
                <a:hlinkClick r:id="rId3"/>
              </a:rPr>
              <a:t>www.hiv.gov</a:t>
            </a:r>
            <a:r>
              <a:rPr lang="en-US" sz="1200" kern="1200" dirty="0" smtClean="0">
                <a:solidFill>
                  <a:schemeClr val="tx1"/>
                </a:solidFill>
                <a:effectLst/>
                <a:latin typeface="+mn-lt"/>
                <a:ea typeface="+mn-ea"/>
                <a:cs typeface="+mn-cs"/>
              </a:rPr>
              <a:t> also outlines key resources for patients, provides data, and details programs supporting a federal response to the epidemic.</a:t>
            </a:r>
          </a:p>
          <a:p>
            <a:pPr lvl="0" fontAlgn="base"/>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116</a:t>
            </a:fld>
            <a:endParaRPr lang="en-US"/>
          </a:p>
        </p:txBody>
      </p:sp>
    </p:spTree>
    <p:extLst>
      <p:ext uri="{BB962C8B-B14F-4D97-AF65-F5344CB8AC3E}">
        <p14:creationId xmlns:p14="http://schemas.microsoft.com/office/powerpoint/2010/main" val="260903753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HIV mortality disproportionately affects some racial and ethnic groups more than others. According to CDC data, in 2016, HIV was the sixth leading cause of death for Black men ages 25-34 and fifth for Black women ages 35-44.</a:t>
            </a:r>
            <a:r>
              <a:rPr lang="en-US" baseline="30000" dirty="0" smtClean="0"/>
              <a:t>56</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Blacks had 7.2 HIV infection deaths per 100,000 population compared with 1.0 per 100,000 cases for Whites (Figure 61). These cases represent mortality for which HIV was the leading cause of death.</a:t>
            </a:r>
          </a:p>
          <a:p>
            <a:pPr lvl="0" fontAlgn="base"/>
            <a:r>
              <a:rPr lang="en-US" sz="1200" u="none" strike="noStrike" kern="1200" dirty="0" smtClean="0">
                <a:solidFill>
                  <a:schemeClr val="tx1"/>
                </a:solidFill>
                <a:effectLst/>
                <a:latin typeface="+mn-lt"/>
                <a:ea typeface="+mn-ea"/>
                <a:cs typeface="+mn-cs"/>
              </a:rPr>
              <a:t>The 2016 top 5 state achievable benchmark was 0.75 per 100,000 population. There is no evidence of progress toward the benchmark.</a:t>
            </a:r>
          </a:p>
          <a:p>
            <a:pPr lvl="0" fontAlgn="base"/>
            <a:r>
              <a:rPr lang="en-US" sz="1200" u="none" strike="noStrike" kern="1200" dirty="0" smtClean="0">
                <a:solidFill>
                  <a:schemeClr val="tx1"/>
                </a:solidFill>
                <a:effectLst/>
                <a:latin typeface="+mn-lt"/>
                <a:ea typeface="+mn-ea"/>
                <a:cs typeface="+mn-cs"/>
              </a:rPr>
              <a:t>The states that contributed to the achievable benchmark are Colorado, Massachusetts, Michigan, Minnesota, Missouri, Oregon, Washington, and Wisconsin (more than 5 states contributed to the benchmark due to ties).</a:t>
            </a:r>
          </a:p>
          <a:p>
            <a:r>
              <a:rPr lang="en-US" sz="1200" kern="1200" dirty="0" smtClean="0">
                <a:solidFill>
                  <a:schemeClr val="tx1"/>
                </a:solidFill>
                <a:effectLst/>
                <a:latin typeface="+mn-lt"/>
                <a:ea typeface="+mn-ea"/>
                <a:cs typeface="+mn-cs"/>
              </a:rPr>
              <a:t>Federal efforts to reduce mortality include the promotion of treatment therapies, such as antiretroviral therapy, pre-exposure prophylaxis, and </a:t>
            </a:r>
            <a:r>
              <a:rPr lang="en-US" sz="1200" kern="1200" dirty="0" err="1" smtClean="0">
                <a:solidFill>
                  <a:schemeClr val="tx1"/>
                </a:solidFill>
                <a:effectLst/>
                <a:latin typeface="+mn-lt"/>
                <a:ea typeface="+mn-ea"/>
                <a:cs typeface="+mn-cs"/>
              </a:rPr>
              <a:t>postexposure</a:t>
            </a:r>
            <a:r>
              <a:rPr lang="en-US" sz="1200" kern="1200" dirty="0" smtClean="0">
                <a:solidFill>
                  <a:schemeClr val="tx1"/>
                </a:solidFill>
                <a:effectLst/>
                <a:latin typeface="+mn-lt"/>
                <a:ea typeface="+mn-ea"/>
                <a:cs typeface="+mn-cs"/>
              </a:rPr>
              <a:t> prophylaxis.</a:t>
            </a:r>
            <a:r>
              <a:rPr lang="en-US" baseline="30000" dirty="0" smtClean="0"/>
              <a:t>57</a:t>
            </a:r>
            <a:r>
              <a:rPr lang="en-US" sz="1200" kern="1200" dirty="0" smtClean="0">
                <a:solidFill>
                  <a:schemeClr val="tx1"/>
                </a:solidFill>
                <a:effectLst/>
                <a:latin typeface="+mn-lt"/>
                <a:ea typeface="+mn-ea"/>
                <a:cs typeface="+mn-cs"/>
              </a:rPr>
              <a:t> Several HHS agencies provide a federal response to the HIV epidemic, including HRSA’s HIV/AIDS Bureau, which administers the Ryan White HIV/AIDS Program (RWHAP). This is the largest federal program focused exclusively on providing HIV care and treatment to patients with inadequate or no insurance. Through RWHAP’s partnerships, more than 512,000 people receive care annually.</a:t>
            </a:r>
            <a:r>
              <a:rPr lang="en-US" baseline="30000" dirty="0" smtClean="0"/>
              <a:t>58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117</a:t>
            </a:fld>
            <a:endParaRPr lang="en-US"/>
          </a:p>
        </p:txBody>
      </p:sp>
    </p:spTree>
    <p:extLst>
      <p:ext uri="{BB962C8B-B14F-4D97-AF65-F5344CB8AC3E}">
        <p14:creationId xmlns:p14="http://schemas.microsoft.com/office/powerpoint/2010/main" val="19135053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Asthma is the most common chronic lung condition among children under 17 years in the United States. Asthma has no cure and without treatment, patients can die. CDC research shows that from 2001 to 2016, 8% fewer children experienced one or more asthma attacks. Nonetheless, in 2016, one in 12 children ages 0-17 had asthma and among them, asthma disproportionately affected males, non-Hispanic Black children, and children from low-income households.</a:t>
            </a:r>
            <a:r>
              <a:rPr lang="en-US" baseline="30000" dirty="0" smtClean="0"/>
              <a:t>60</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non-Hispanic Blacks reported 220.8 children (ages 2-17) per 100,000 population were admitted to the hospital for asthma compared with 45.9 per 100,000 cases for non-Hispanic Whites (Figure 62).</a:t>
            </a:r>
          </a:p>
          <a:p>
            <a:r>
              <a:rPr lang="en-US" sz="1200" kern="1200" dirty="0" smtClean="0">
                <a:solidFill>
                  <a:schemeClr val="tx1"/>
                </a:solidFill>
                <a:effectLst/>
                <a:latin typeface="+mn-lt"/>
                <a:ea typeface="+mn-ea"/>
                <a:cs typeface="+mn-cs"/>
              </a:rPr>
              <a:t>Federal resources to reduce asthma prevalence include CDC’s National Asthma Control Program. This program funds states, schools, and nonprofits to support improved asthma surveillance, training, and education activities. In 1989, the National Heart, Lung, and Blood Institute of the National Institutes of Health established the </a:t>
            </a:r>
            <a:r>
              <a:rPr lang="en-US" sz="1200" u="sng" kern="1200" dirty="0" smtClean="0">
                <a:solidFill>
                  <a:schemeClr val="tx1"/>
                </a:solidFill>
                <a:effectLst/>
                <a:latin typeface="+mn-lt"/>
                <a:ea typeface="+mn-ea"/>
                <a:cs typeface="+mn-cs"/>
                <a:hlinkClick r:id="rId3"/>
              </a:rPr>
              <a:t>National Asthma Education and Prevention Program</a:t>
            </a:r>
            <a:r>
              <a:rPr lang="en-US" sz="1200" kern="1200" dirty="0" smtClean="0">
                <a:solidFill>
                  <a:schemeClr val="tx1"/>
                </a:solidFill>
                <a:effectLst/>
                <a:latin typeface="+mn-lt"/>
                <a:ea typeface="+mn-ea"/>
                <a:cs typeface="+mn-cs"/>
              </a:rPr>
              <a:t> (NAEPP). NAEPP oversees the development of asthma guidelines, creates tools and materials to put guidelines into practice, coordinates federal asthma-related activities, and builds partnerships.</a:t>
            </a:r>
          </a:p>
          <a:p>
            <a:pPr lvl="0"/>
            <a:r>
              <a:rPr lang="en-US" sz="1200" kern="1200" dirty="0" smtClean="0">
                <a:solidFill>
                  <a:schemeClr val="tx1"/>
                </a:solidFill>
                <a:effectLst/>
                <a:latin typeface="+mn-lt"/>
                <a:ea typeface="+mn-ea"/>
                <a:cs typeface="+mn-cs"/>
              </a:rPr>
              <a:t>Centers for Disease Control and Prevention. CDC’s National Asthma Control Program. </a:t>
            </a:r>
            <a:r>
              <a:rPr lang="en-US" sz="1200" u="sng" kern="1200" dirty="0" smtClean="0">
                <a:solidFill>
                  <a:schemeClr val="tx1"/>
                </a:solidFill>
                <a:effectLst/>
                <a:latin typeface="+mn-lt"/>
                <a:ea typeface="+mn-ea"/>
                <a:cs typeface="+mn-cs"/>
                <a:hlinkClick r:id="rId4"/>
              </a:rPr>
              <a:t>https://www.cdc.gov/asthma/nacp.htm</a:t>
            </a:r>
            <a:r>
              <a:rPr lang="en-US" sz="1200" kern="1200" dirty="0" smtClean="0">
                <a:solidFill>
                  <a:schemeClr val="tx1"/>
                </a:solidFill>
                <a:effectLst/>
                <a:latin typeface="+mn-lt"/>
                <a:ea typeface="+mn-ea"/>
                <a:cs typeface="+mn-cs"/>
              </a:rPr>
              <a:t>. Accessed May 14, 2019.</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118</a:t>
            </a:fld>
            <a:endParaRPr lang="en-US"/>
          </a:p>
        </p:txBody>
      </p:sp>
    </p:spTree>
    <p:extLst>
      <p:ext uri="{BB962C8B-B14F-4D97-AF65-F5344CB8AC3E}">
        <p14:creationId xmlns:p14="http://schemas.microsoft.com/office/powerpoint/2010/main" val="42358425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Across the 139 measures of healthcare quality tracked in the report for Blacks, 55% showed improvement, 38% remained unchanged, and 7% were getting worse from 2000 to 2017 (Figure 63).</a:t>
            </a:r>
          </a:p>
          <a:p>
            <a:pPr lvl="0" fontAlgn="base"/>
            <a:r>
              <a:rPr lang="en-US" sz="1200" u="none" strike="noStrike" kern="1200" dirty="0" smtClean="0">
                <a:solidFill>
                  <a:schemeClr val="tx1"/>
                </a:solidFill>
                <a:effectLst/>
                <a:latin typeface="+mn-lt"/>
                <a:ea typeface="+mn-ea"/>
                <a:cs typeface="+mn-cs"/>
              </a:rPr>
              <a:t>Affordable Care showed the least improvement (20% of measures).</a:t>
            </a: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119</a:t>
            </a:fld>
            <a:endParaRPr lang="en-US"/>
          </a:p>
        </p:txBody>
      </p:sp>
    </p:spTree>
    <p:extLst>
      <p:ext uri="{BB962C8B-B14F-4D97-AF65-F5344CB8AC3E}">
        <p14:creationId xmlns:p14="http://schemas.microsoft.com/office/powerpoint/2010/main" val="407364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A disability-adjusted life year (DALY) is a measure of burden of disease that takes into account years of life lost due to premature death and years of productive life lost to poor health or disability. For a given population, DALYs are calculated by summing the years of life lost prematurely and weighted years lived with disability. Improvements in the United States’ age-standardized DALY rate since 1995 have largely come from improvements in premature death (years of life lost), as opposed to improvements in the years lived with disability.</a:t>
            </a:r>
          </a:p>
          <a:p>
            <a:pPr>
              <a:defRPr/>
            </a:pPr>
            <a:r>
              <a:rPr lang="en-US" sz="1200" u="none" strike="noStrike" kern="1200" dirty="0" smtClean="0">
                <a:solidFill>
                  <a:schemeClr val="tx1"/>
                </a:solidFill>
                <a:effectLst/>
                <a:latin typeface="+mn-lt"/>
                <a:ea typeface="+mn-ea"/>
                <a:cs typeface="+mn-cs"/>
              </a:rPr>
              <a:t>In 2017, cardiovascular diseases (3,030 per 100,000 population) and cancer (2,942 per 100,000 population) accounted for most DALYs (Figure 5).</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a:t>
            </a:fld>
            <a:endParaRPr lang="en-US"/>
          </a:p>
        </p:txBody>
      </p:sp>
    </p:spTree>
    <p:extLst>
      <p:ext uri="{BB962C8B-B14F-4D97-AF65-F5344CB8AC3E}">
        <p14:creationId xmlns:p14="http://schemas.microsoft.com/office/powerpoint/2010/main" val="12683877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2000 to 2017, few disparities in quality of care faced by Blacks were getting smaller (Figure 64). Of 56 quality measures for which a disparity existed at baseline, only 4 showed a narrowing disparity:</a:t>
            </a:r>
          </a:p>
          <a:p>
            <a:pPr lvl="1" fontAlgn="base"/>
            <a:r>
              <a:rPr lang="en-US" u="none" strike="noStrike" kern="1200" dirty="0" smtClean="0">
                <a:solidFill>
                  <a:schemeClr val="tx1"/>
                </a:solidFill>
                <a:effectLst/>
                <a:latin typeface="+mn-lt"/>
                <a:ea typeface="+mn-ea"/>
                <a:cs typeface="+mn-cs"/>
              </a:rPr>
              <a:t>New HIV cases per 100,000 population age 13 and over.</a:t>
            </a:r>
          </a:p>
          <a:p>
            <a:pPr lvl="1" fontAlgn="base"/>
            <a:r>
              <a:rPr lang="en-US" u="none" strike="noStrike" kern="1200" dirty="0" smtClean="0">
                <a:solidFill>
                  <a:schemeClr val="tx1"/>
                </a:solidFill>
                <a:effectLst/>
                <a:latin typeface="+mn-lt"/>
                <a:ea typeface="+mn-ea"/>
                <a:cs typeface="+mn-cs"/>
              </a:rPr>
              <a:t>HIV infection deaths per 100,000 population.</a:t>
            </a:r>
          </a:p>
          <a:p>
            <a:pPr lvl="1" fontAlgn="base"/>
            <a:r>
              <a:rPr lang="en-US" u="none" strike="noStrike" kern="1200" dirty="0" smtClean="0">
                <a:solidFill>
                  <a:schemeClr val="tx1"/>
                </a:solidFill>
                <a:effectLst/>
                <a:latin typeface="+mn-lt"/>
                <a:ea typeface="+mn-ea"/>
                <a:cs typeface="+mn-cs"/>
              </a:rPr>
              <a:t>Hospital patients with heart attack given fibrinolytic medication within 30 minutes of arrival.</a:t>
            </a:r>
          </a:p>
          <a:p>
            <a:pPr lvl="1" fontAlgn="base"/>
            <a:r>
              <a:rPr lang="en-US" u="none" strike="noStrike" kern="1200" dirty="0" smtClean="0">
                <a:solidFill>
                  <a:schemeClr val="tx1"/>
                </a:solidFill>
                <a:effectLst/>
                <a:latin typeface="+mn-lt"/>
                <a:ea typeface="+mn-ea"/>
                <a:cs typeface="+mn-cs"/>
              </a:rPr>
              <a:t>Adjusted incident rates of end stage renal disease (ESRD) due to diabetes per million population.</a:t>
            </a:r>
          </a:p>
          <a:p>
            <a:pPr lvl="0" fontAlgn="base"/>
            <a:r>
              <a:rPr lang="en-US" sz="1200" u="none" strike="noStrike" kern="1200" dirty="0" smtClean="0">
                <a:solidFill>
                  <a:schemeClr val="tx1"/>
                </a:solidFill>
                <a:effectLst/>
                <a:latin typeface="+mn-lt"/>
                <a:ea typeface="+mn-ea"/>
                <a:cs typeface="+mn-cs"/>
              </a:rPr>
              <a:t>Most disparities were not changing, and none were widening.</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120</a:t>
            </a:fld>
            <a:endParaRPr lang="en-US"/>
          </a:p>
        </p:txBody>
      </p:sp>
    </p:spTree>
    <p:extLst>
      <p:ext uri="{BB962C8B-B14F-4D97-AF65-F5344CB8AC3E}">
        <p14:creationId xmlns:p14="http://schemas.microsoft.com/office/powerpoint/2010/main" val="12533633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Data from 2008 to 2015 show that the disparity between Blacks and Whites is narrowing, but Blacks are still experiencing a much higher rate of new HIV cases (53.1 per 100,000 population in 2015) compared with Whites (6.1 per 100,000 population in 2015; Figure 65) and other racial and ethnic groups (data not shown).</a:t>
            </a:r>
          </a:p>
          <a:p>
            <a:pPr lvl="0" fontAlgn="base"/>
            <a:r>
              <a:rPr lang="en-US" sz="1200" u="none" strike="noStrike" kern="1200" dirty="0" smtClean="0">
                <a:solidFill>
                  <a:schemeClr val="tx1"/>
                </a:solidFill>
                <a:effectLst/>
                <a:latin typeface="+mn-lt"/>
                <a:ea typeface="+mn-ea"/>
                <a:cs typeface="+mn-cs"/>
              </a:rPr>
              <a:t>The 2015 top 5 state achievable benchmark was 4.2 per 100,000 population. At the current rate of increase, overall, the benchmark could be achieved in 16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Idaho, Iowa, Maine, West Virginia, and Wisconsin.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121</a:t>
            </a:fld>
            <a:endParaRPr lang="en-US"/>
          </a:p>
        </p:txBody>
      </p:sp>
    </p:spTree>
    <p:extLst>
      <p:ext uri="{BB962C8B-B14F-4D97-AF65-F5344CB8AC3E}">
        <p14:creationId xmlns:p14="http://schemas.microsoft.com/office/powerpoint/2010/main" val="252201373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Data from 2000 to 2016 show that the disparity between Blacks and Whites is narrowing, but Blacks are still experiencing a much higher rate of HIV infection deaths (7.2 per 100,000 population in 2016) compared with Whites (1.0 per 100,000 population in 2016; Figure 66) and other racial and ethnic groups (data not shown).</a:t>
            </a:r>
          </a:p>
          <a:p>
            <a:pPr lvl="0" fontAlgn="base"/>
            <a:r>
              <a:rPr lang="en-US" sz="1200" u="none" strike="noStrike" kern="1200" dirty="0" smtClean="0">
                <a:solidFill>
                  <a:schemeClr val="tx1"/>
                </a:solidFill>
                <a:effectLst/>
                <a:latin typeface="+mn-lt"/>
                <a:ea typeface="+mn-ea"/>
                <a:cs typeface="+mn-cs"/>
              </a:rPr>
              <a:t>The 2015 top 5 state achievable benchmark was 0.75 per 100,000 population. At current rates of improvement, Whites could reach the benchmark in 2 years and Blacks in 6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Colorado, Minnesota, Oregon, Washington, and Wisconsin.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122</a:t>
            </a:fld>
            <a:endParaRPr lang="en-US"/>
          </a:p>
        </p:txBody>
      </p:sp>
    </p:spTree>
    <p:extLst>
      <p:ext uri="{BB962C8B-B14F-4D97-AF65-F5344CB8AC3E}">
        <p14:creationId xmlns:p14="http://schemas.microsoft.com/office/powerpoint/2010/main" val="368659834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from 2005 to 2013 show that the disparity between Blacks and Whites is narrowing, but Blacks are still experiencing a lower percentage of patients with heart attack getting timely fibrinolytic medication (Figure 67).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123</a:t>
            </a:fld>
            <a:endParaRPr lang="en-US"/>
          </a:p>
        </p:txBody>
      </p:sp>
    </p:spTree>
    <p:extLst>
      <p:ext uri="{BB962C8B-B14F-4D97-AF65-F5344CB8AC3E}">
        <p14:creationId xmlns:p14="http://schemas.microsoft.com/office/powerpoint/2010/main" val="276508255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from 2001 to 2016 show that the disparity between Blacks and Whites is narrowing, but Blacks are still experiencing a higher rate of ESRD due to diabetes (Figure 68).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124</a:t>
            </a:fld>
            <a:endParaRPr lang="en-US"/>
          </a:p>
        </p:txBody>
      </p:sp>
    </p:spTree>
    <p:extLst>
      <p:ext uri="{BB962C8B-B14F-4D97-AF65-F5344CB8AC3E}">
        <p14:creationId xmlns:p14="http://schemas.microsoft.com/office/powerpoint/2010/main" val="314218554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for the most recent year show that quality was better for Whites than for Asians on 27% of all quality measures and that quality was better for Asians than for Whites on 28% of all quality measures (Figure 69). This sample includes the latest data year for all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125</a:t>
            </a:fld>
            <a:endParaRPr lang="en-US"/>
          </a:p>
        </p:txBody>
      </p:sp>
    </p:spTree>
    <p:extLst>
      <p:ext uri="{BB962C8B-B14F-4D97-AF65-F5344CB8AC3E}">
        <p14:creationId xmlns:p14="http://schemas.microsoft.com/office/powerpoint/2010/main" val="426289467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126</a:t>
            </a:fld>
            <a:endParaRPr lang="en-US"/>
          </a:p>
        </p:txBody>
      </p:sp>
    </p:spTree>
    <p:extLst>
      <p:ext uri="{BB962C8B-B14F-4D97-AF65-F5344CB8AC3E}">
        <p14:creationId xmlns:p14="http://schemas.microsoft.com/office/powerpoint/2010/main" val="27967402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Thromboembolic disorders such as venous thromboembolism, deep vein thrombosis, and pulmonary embolism are examples of preventable adverse events that hospital patients may experience during the course of their inpatient care. Medications such as LMWH thrombosis inhibitors and factor </a:t>
            </a:r>
            <a:r>
              <a:rPr lang="en-US" sz="1200" kern="1200" dirty="0" err="1" smtClean="0">
                <a:solidFill>
                  <a:schemeClr val="tx1"/>
                </a:solidFill>
                <a:effectLst/>
                <a:latin typeface="+mn-lt"/>
                <a:ea typeface="+mn-ea"/>
                <a:cs typeface="+mn-cs"/>
              </a:rPr>
              <a:t>Xa</a:t>
            </a:r>
            <a:r>
              <a:rPr lang="en-US" sz="1200" kern="1200" dirty="0" smtClean="0">
                <a:solidFill>
                  <a:schemeClr val="tx1"/>
                </a:solidFill>
                <a:effectLst/>
                <a:latin typeface="+mn-lt"/>
                <a:ea typeface="+mn-ea"/>
                <a:cs typeface="+mn-cs"/>
              </a:rPr>
              <a:t> inhibitors help patients treat and prevent these disorders. Nonetheless, sometimes adverse events related to these medications may occur. Heparin is among the highest risk medications and incorrect prescribing or administration of this medicine may result in an adverse event.</a:t>
            </a:r>
            <a:r>
              <a:rPr lang="en-US" sz="1200" kern="1200" baseline="30000" dirty="0" smtClean="0">
                <a:solidFill>
                  <a:schemeClr val="tx1"/>
                </a:solidFill>
                <a:effectLst/>
                <a:latin typeface="+mn-lt"/>
                <a:ea typeface="+mn-ea"/>
                <a:cs typeface="+mn-cs"/>
              </a:rPr>
              <a:t>62</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2015, 11.4% of Asian hospital patients experienced an adverse drug event related to LMWH and factor </a:t>
            </a:r>
            <a:r>
              <a:rPr lang="en-US" sz="1200" u="none" strike="noStrike" kern="1200" dirty="0" err="1" smtClean="0">
                <a:solidFill>
                  <a:schemeClr val="tx1"/>
                </a:solidFill>
                <a:effectLst/>
                <a:latin typeface="+mn-lt"/>
                <a:ea typeface="+mn-ea"/>
                <a:cs typeface="+mn-cs"/>
              </a:rPr>
              <a:t>Xa</a:t>
            </a:r>
            <a:r>
              <a:rPr lang="en-US" sz="1200" u="none" strike="noStrike" kern="1200" dirty="0" smtClean="0">
                <a:solidFill>
                  <a:schemeClr val="tx1"/>
                </a:solidFill>
                <a:effectLst/>
                <a:latin typeface="+mn-lt"/>
                <a:ea typeface="+mn-ea"/>
                <a:cs typeface="+mn-cs"/>
              </a:rPr>
              <a:t> compared with 2.7% of White patients (Figure 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HHS National Action Plan for Adverse Drug Event Prevention outlines specific strategies to reduce ADEs associated with anticoagulant drugs and therapies.</a:t>
            </a:r>
            <a:r>
              <a:rPr lang="en-US" sz="1200" kern="1200" baseline="30000" dirty="0" smtClean="0">
                <a:solidFill>
                  <a:schemeClr val="tx1"/>
                </a:solidFill>
                <a:effectLst/>
                <a:latin typeface="+mn-lt"/>
                <a:ea typeface="+mn-ea"/>
                <a:cs typeface="+mn-cs"/>
              </a:rPr>
              <a:t>63</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127</a:t>
            </a:fld>
            <a:endParaRPr lang="en-US"/>
          </a:p>
        </p:txBody>
      </p:sp>
    </p:spTree>
    <p:extLst>
      <p:ext uri="{BB962C8B-B14F-4D97-AF65-F5344CB8AC3E}">
        <p14:creationId xmlns:p14="http://schemas.microsoft.com/office/powerpoint/2010/main" val="369614879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Home health providers are committed to delivering high-quality and compassionate care and services to patients in a manner that supports each patient’s respect and dignity. Home health performance is examined through several types of quality measures that look at areas such as efficiency, patient safety, and patient-centered care. Evaluation of patient experience of care is conducted with the Consumer Assessment of Healthcare Providers and Systems Home Health Care Survey.</a:t>
            </a:r>
            <a:r>
              <a:rPr lang="en-US" sz="1200" kern="1200" baseline="30000" dirty="0" smtClean="0">
                <a:solidFill>
                  <a:schemeClr val="tx1"/>
                </a:solidFill>
                <a:effectLst/>
                <a:latin typeface="+mn-lt"/>
                <a:ea typeface="+mn-ea"/>
                <a:cs typeface="+mn-cs"/>
              </a:rPr>
              <a:t>64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2017, fewer Asian adults (84.3%) reported that home health providers always treated them with courtesy and respect in the last 2 months compared with 94.2% of White adults (Figure 71).</a:t>
            </a:r>
          </a:p>
          <a:p>
            <a:pPr lvl="0" fontAlgn="base"/>
            <a:r>
              <a:rPr lang="en-US" sz="1200" u="none" strike="noStrike" kern="1200" dirty="0" smtClean="0">
                <a:solidFill>
                  <a:schemeClr val="tx1"/>
                </a:solidFill>
                <a:effectLst/>
                <a:latin typeface="+mn-lt"/>
                <a:ea typeface="+mn-ea"/>
                <a:cs typeface="+mn-cs"/>
              </a:rPr>
              <a:t>The 2017 top 5 state achievable benchmark was 95%.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states that contributed to the achievable benchmark are Alabama, Kentucky, Louisiana, Mississippi, South Carolina, and West Virginia (more than 5 states contributed to the benchmark due to ties).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128</a:t>
            </a:fld>
            <a:endParaRPr lang="en-US"/>
          </a:p>
        </p:txBody>
      </p:sp>
    </p:spTree>
    <p:extLst>
      <p:ext uri="{BB962C8B-B14F-4D97-AF65-F5344CB8AC3E}">
        <p14:creationId xmlns:p14="http://schemas.microsoft.com/office/powerpoint/2010/main" val="342089433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Current research shows that Asians continue to experience health disparities in several quality areas, including patient-centered care and satisfaction.</a:t>
            </a:r>
            <a:r>
              <a:rPr lang="en-US" sz="1200" kern="1200" baseline="30000" dirty="0" smtClean="0">
                <a:solidFill>
                  <a:schemeClr val="tx1"/>
                </a:solidFill>
                <a:effectLst/>
                <a:latin typeface="+mn-lt"/>
                <a:ea typeface="+mn-ea"/>
                <a:cs typeface="+mn-cs"/>
              </a:rPr>
              <a:t>65</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Adults who have limited English proficiency may experience disparities in their care and gaps in communication with their healthcare team.</a:t>
            </a:r>
            <a:r>
              <a:rPr lang="en-US" sz="1200" kern="1200" baseline="30000" dirty="0" smtClean="0">
                <a:solidFill>
                  <a:schemeClr val="tx1"/>
                </a:solidFill>
                <a:effectLst/>
                <a:latin typeface="+mn-lt"/>
                <a:ea typeface="+mn-ea"/>
                <a:cs typeface="+mn-cs"/>
              </a:rPr>
              <a:t>66</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According to the Migration Policy Institute, in 2013, an estimated 25.1 million individuals living in the United States reported having limited English proficiency.</a:t>
            </a:r>
            <a:r>
              <a:rPr lang="en-US" sz="1200" kern="1200" baseline="30000" dirty="0" smtClean="0">
                <a:solidFill>
                  <a:schemeClr val="tx1"/>
                </a:solidFill>
                <a:effectLst/>
                <a:latin typeface="+mn-lt"/>
                <a:ea typeface="+mn-ea"/>
                <a:cs typeface="+mn-cs"/>
              </a:rPr>
              <a:t>67</a:t>
            </a:r>
            <a:r>
              <a:rPr lang="en-US" sz="1200" kern="1200" dirty="0" smtClean="0">
                <a:solidFill>
                  <a:schemeClr val="tx1"/>
                </a:solidFill>
                <a:effectLst/>
                <a:latin typeface="+mn-lt"/>
                <a:ea typeface="+mn-ea"/>
                <a:cs typeface="+mn-cs"/>
              </a:rPr>
              <a:t> “More than one in four people aged 5 and over with LEP are born in the U.S.”</a:t>
            </a:r>
            <a:r>
              <a:rPr lang="en-US" sz="1200" kern="1200" baseline="30000" dirty="0" smtClean="0">
                <a:solidFill>
                  <a:schemeClr val="tx1"/>
                </a:solidFill>
                <a:effectLst/>
                <a:latin typeface="+mn-lt"/>
                <a:ea typeface="+mn-ea"/>
                <a:cs typeface="+mn-cs"/>
              </a:rPr>
              <a:t>68</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Language assistance such as access to translation services, health education materials written in a known language, and other resources are required by law, but not all patients have access to these services at their usual source of care.</a:t>
            </a:r>
            <a:r>
              <a:rPr lang="en-US" sz="1200" kern="1200" baseline="30000" dirty="0" smtClean="0">
                <a:solidFill>
                  <a:schemeClr val="tx1"/>
                </a:solidFill>
                <a:effectLst/>
                <a:latin typeface="+mn-lt"/>
                <a:ea typeface="+mn-ea"/>
                <a:cs typeface="+mn-cs"/>
              </a:rPr>
              <a:t>69</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89.2% of Asian adults with limited English proficiency had a usual source of care that offered language assistance compared with 95.9% of White adults (Figure 72).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Limited English Proficiency website</a:t>
            </a:r>
            <a:r>
              <a:rPr lang="en-US" sz="1200" kern="1200" baseline="30000" dirty="0" smtClean="0">
                <a:solidFill>
                  <a:schemeClr val="tx1"/>
                </a:solidFill>
                <a:effectLst/>
                <a:latin typeface="+mn-lt"/>
                <a:ea typeface="+mn-ea"/>
                <a:cs typeface="+mn-cs"/>
              </a:rPr>
              <a:t>69</a:t>
            </a:r>
            <a:r>
              <a:rPr lang="en-US" sz="1200" kern="1200" dirty="0" smtClean="0">
                <a:solidFill>
                  <a:schemeClr val="tx1"/>
                </a:solidFill>
                <a:effectLst/>
                <a:latin typeface="+mn-lt"/>
                <a:ea typeface="+mn-ea"/>
                <a:cs typeface="+mn-cs"/>
              </a:rPr>
              <a:t> offers a repository of resources collated by the Department of Justice to support improved communication with patients. AHRQ has also established a Limited English Proficiency module as part of its </a:t>
            </a:r>
            <a:r>
              <a:rPr lang="en-US" sz="1200" kern="1200" dirty="0" err="1" smtClean="0">
                <a:solidFill>
                  <a:schemeClr val="tx1"/>
                </a:solidFill>
                <a:effectLst/>
                <a:latin typeface="+mn-lt"/>
                <a:ea typeface="+mn-ea"/>
                <a:cs typeface="+mn-cs"/>
              </a:rPr>
              <a:t>TeamSTEPPS</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training that shows the importance of language assistance services in keeping patients safe and avoiding adverse events.</a:t>
            </a:r>
            <a:r>
              <a:rPr lang="en-US" sz="1200" kern="1200" baseline="30000" dirty="0" smtClean="0">
                <a:solidFill>
                  <a:schemeClr val="tx1"/>
                </a:solidFill>
                <a:effectLst/>
                <a:latin typeface="+mn-lt"/>
                <a:ea typeface="+mn-ea"/>
                <a:cs typeface="+mn-cs"/>
              </a:rPr>
              <a:t>70</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129</a:t>
            </a:fld>
            <a:endParaRPr lang="en-US"/>
          </a:p>
        </p:txBody>
      </p:sp>
    </p:spTree>
    <p:extLst>
      <p:ext uri="{BB962C8B-B14F-4D97-AF65-F5344CB8AC3E}">
        <p14:creationId xmlns:p14="http://schemas.microsoft.com/office/powerpoint/2010/main" val="779640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2017, heart disease, cancer, unintentional injuries, chronic lower respiratory diseases, stroke, Alzheimer’s disease, and diabetes were among the leading causes of death for the overall U.S. population (Figure 6).</a:t>
            </a:r>
          </a:p>
          <a:p>
            <a:pPr lvl="0" fontAlgn="base"/>
            <a:r>
              <a:rPr lang="en-US" sz="1200" u="none" strike="noStrike" kern="1200" dirty="0" smtClean="0">
                <a:solidFill>
                  <a:schemeClr val="tx1"/>
                </a:solidFill>
                <a:effectLst/>
                <a:latin typeface="+mn-lt"/>
                <a:ea typeface="+mn-ea"/>
                <a:cs typeface="+mn-cs"/>
              </a:rPr>
              <a:t>Overall, suicide was the 9</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leading cause of death in 2017, the 8</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leading cause among men, and the 14</a:t>
            </a:r>
            <a:r>
              <a:rPr lang="en-US" sz="1200" u="none" strike="noStrike" kern="1200" baseline="30000" dirty="0" smtClean="0">
                <a:solidFill>
                  <a:schemeClr val="tx1"/>
                </a:solidFill>
                <a:effectLst/>
                <a:latin typeface="+mn-lt"/>
                <a:ea typeface="+mn-ea"/>
                <a:cs typeface="+mn-cs"/>
              </a:rPr>
              <a:t>th</a:t>
            </a:r>
            <a:r>
              <a:rPr lang="en-US" sz="1200" u="none" strike="noStrike" kern="1200" dirty="0" smtClean="0">
                <a:solidFill>
                  <a:schemeClr val="tx1"/>
                </a:solidFill>
                <a:effectLst/>
                <a:latin typeface="+mn-lt"/>
                <a:ea typeface="+mn-ea"/>
                <a:cs typeface="+mn-cs"/>
              </a:rPr>
              <a:t> among females (data by sex not shown).</a:t>
            </a:r>
          </a:p>
          <a:p>
            <a:pPr lvl="0" fontAlgn="base"/>
            <a:r>
              <a:rPr lang="en-US" sz="1200" u="none" strike="noStrike" kern="1200" dirty="0" smtClean="0">
                <a:solidFill>
                  <a:schemeClr val="tx1"/>
                </a:solidFill>
                <a:effectLst/>
                <a:latin typeface="+mn-lt"/>
                <a:ea typeface="+mn-ea"/>
                <a:cs typeface="+mn-cs"/>
              </a:rPr>
              <a:t>From 2016 to 2017, age-adjusted death rates increased for pneumonia and flu, suicide, stroke, chronic lower respiratory diseases, Alzheimer’s disease, diabetes, and unintentional injuries (data not shown).</a:t>
            </a:r>
          </a:p>
          <a:p>
            <a:pPr lvl="0" fontAlgn="base"/>
            <a:r>
              <a:rPr lang="en-US" sz="1200" u="none" strike="noStrike" kern="1200" dirty="0" smtClean="0">
                <a:solidFill>
                  <a:schemeClr val="tx1"/>
                </a:solidFill>
                <a:effectLst/>
                <a:latin typeface="+mn-lt"/>
                <a:ea typeface="+mn-ea"/>
                <a:cs typeface="+mn-cs"/>
              </a:rPr>
              <a:t>From 2016 to 2017, cancer showed a significant decrease (data not shown).</a:t>
            </a:r>
          </a:p>
          <a:p>
            <a:pPr lvl="0" fontAlgn="base"/>
            <a:r>
              <a:rPr lang="en-US" sz="1200" u="none" strike="noStrike" kern="1200" dirty="0" smtClean="0">
                <a:solidFill>
                  <a:schemeClr val="tx1"/>
                </a:solidFill>
                <a:effectLst/>
                <a:latin typeface="+mn-lt"/>
                <a:ea typeface="+mn-ea"/>
                <a:cs typeface="+mn-cs"/>
              </a:rPr>
              <a:t>In 2017, unintentional injuries was the third leading cause of death among males and sixth among females (data not shown).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a:t>
            </a:fld>
            <a:endParaRPr lang="en-US"/>
          </a:p>
        </p:txBody>
      </p:sp>
    </p:spTree>
    <p:extLst>
      <p:ext uri="{BB962C8B-B14F-4D97-AF65-F5344CB8AC3E}">
        <p14:creationId xmlns:p14="http://schemas.microsoft.com/office/powerpoint/2010/main" val="278769055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Across the 113 measures of healthcare quality tracked in the report for Asians, 57% were improving, 38% were not changing, and 5% were getting worse from 2000 to 2017 (Figure 73).</a:t>
            </a:r>
          </a:p>
          <a:p>
            <a:pPr lvl="0" fontAlgn="base"/>
            <a:r>
              <a:rPr lang="en-US" sz="1200" u="none" strike="noStrike" kern="1200" dirty="0" smtClean="0">
                <a:solidFill>
                  <a:schemeClr val="tx1"/>
                </a:solidFill>
                <a:effectLst/>
                <a:latin typeface="+mn-lt"/>
                <a:ea typeface="+mn-ea"/>
                <a:cs typeface="+mn-cs"/>
              </a:rPr>
              <a:t>Affordable Care (no measures) and Patient Safety (22% of measures) showed the least improvement.</a:t>
            </a: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130</a:t>
            </a:fld>
            <a:endParaRPr lang="en-US"/>
          </a:p>
        </p:txBody>
      </p:sp>
    </p:spTree>
    <p:extLst>
      <p:ext uri="{BB962C8B-B14F-4D97-AF65-F5344CB8AC3E}">
        <p14:creationId xmlns:p14="http://schemas.microsoft.com/office/powerpoint/2010/main" val="313326476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2000 through 2017, disparities in quality of care between Asians and Whites remained the same for most measures. Of 32 quality measures with a disparity at baseline, disparities were not changing for 29 (91%) (Figure 74).</a:t>
            </a:r>
          </a:p>
          <a:p>
            <a:pPr lvl="0" fontAlgn="base"/>
            <a:r>
              <a:rPr lang="en-US" sz="1200" u="none" strike="noStrike" kern="1200" dirty="0" smtClean="0">
                <a:solidFill>
                  <a:schemeClr val="tx1"/>
                </a:solidFill>
                <a:effectLst/>
                <a:latin typeface="+mn-lt"/>
                <a:ea typeface="+mn-ea"/>
                <a:cs typeface="+mn-cs"/>
              </a:rPr>
              <a:t>Two measures showed narrowing disparities: Hospital patients who received pneumococcal immunization and People age 13 and over living with HIV who know their </a:t>
            </a:r>
            <a:r>
              <a:rPr lang="en-US" sz="1200" u="none" strike="noStrike" kern="1200" dirty="0" err="1" smtClean="0">
                <a:solidFill>
                  <a:schemeClr val="tx1"/>
                </a:solidFill>
                <a:effectLst/>
                <a:latin typeface="+mn-lt"/>
                <a:ea typeface="+mn-ea"/>
                <a:cs typeface="+mn-cs"/>
              </a:rPr>
              <a:t>serostatus</a:t>
            </a:r>
            <a:r>
              <a:rPr lang="en-US" sz="1200" u="none" strike="noStrike" kern="1200" dirty="0" smtClean="0">
                <a:solidFill>
                  <a:schemeClr val="tx1"/>
                </a:solidFill>
                <a:effectLst/>
                <a:latin typeface="+mn-lt"/>
                <a:ea typeface="+mn-ea"/>
                <a:cs typeface="+mn-cs"/>
              </a:rPr>
              <a:t>.</a:t>
            </a:r>
          </a:p>
          <a:p>
            <a:pPr lvl="0" fontAlgn="base"/>
            <a:r>
              <a:rPr lang="en-US" sz="1200" u="none" strike="noStrike" kern="1200" dirty="0" smtClean="0">
                <a:solidFill>
                  <a:schemeClr val="tx1"/>
                </a:solidFill>
                <a:effectLst/>
                <a:latin typeface="+mn-lt"/>
                <a:ea typeface="+mn-ea"/>
                <a:cs typeface="+mn-cs"/>
              </a:rPr>
              <a:t>One measure showed a widening disparity: Home health patients whose management of oral medications improved.</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131</a:t>
            </a:fld>
            <a:endParaRPr lang="en-US"/>
          </a:p>
        </p:txBody>
      </p:sp>
    </p:spTree>
    <p:extLst>
      <p:ext uri="{BB962C8B-B14F-4D97-AF65-F5344CB8AC3E}">
        <p14:creationId xmlns:p14="http://schemas.microsoft.com/office/powerpoint/2010/main" val="1191110165"/>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kinds of pneumococcal vaccines are available in the United States:</a:t>
            </a:r>
          </a:p>
          <a:p>
            <a:pPr lvl="1" fontAlgn="base"/>
            <a:r>
              <a:rPr lang="en-US" u="none" strike="noStrike" kern="1200" dirty="0" smtClean="0">
                <a:solidFill>
                  <a:schemeClr val="tx1"/>
                </a:solidFill>
                <a:effectLst/>
                <a:latin typeface="+mn-lt"/>
                <a:ea typeface="+mn-ea"/>
                <a:cs typeface="+mn-cs"/>
              </a:rPr>
              <a:t>Pneumococcal conjugate vaccine (for children under 2 years, adults over 65 years of age, and adults with certain health conditions) and</a:t>
            </a:r>
          </a:p>
          <a:p>
            <a:pPr lvl="1" fontAlgn="base"/>
            <a:r>
              <a:rPr lang="en-US" u="none" strike="noStrike" kern="1200" dirty="0" smtClean="0">
                <a:solidFill>
                  <a:schemeClr val="tx1"/>
                </a:solidFill>
                <a:effectLst/>
                <a:latin typeface="+mn-lt"/>
                <a:ea typeface="+mn-ea"/>
                <a:cs typeface="+mn-cs"/>
              </a:rPr>
              <a:t>Pneumococcal polysaccharide vaccine (for people ages 2-64 with certain medical conditions, adults ages 19-64 who smoke cigarettes, and adults age 65 years and over).</a:t>
            </a:r>
            <a:r>
              <a:rPr lang="en-US" u="none" strike="noStrike" kern="1200" baseline="30000" dirty="0" smtClean="0">
                <a:solidFill>
                  <a:schemeClr val="tx1"/>
                </a:solidFill>
                <a:effectLst/>
                <a:latin typeface="+mn-lt"/>
                <a:ea typeface="+mn-ea"/>
                <a:cs typeface="+mn-cs"/>
              </a:rPr>
              <a:t>71</a:t>
            </a:r>
            <a:endParaRPr lang="en-US" u="none" strike="noStrike"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Providers can help determine if vaccination is right for their patients, especially during a hospital visit. The impact of doing so can prevent patients from acquiring pneumonia. States have varying laws for pneumococcal immunization in hospitals and administration will vary based on a patient’s demographics and medical history2).</a:t>
            </a:r>
            <a:r>
              <a:rPr lang="en-US" u="none" strike="noStrike" kern="1200" baseline="30000" dirty="0" smtClean="0">
                <a:solidFill>
                  <a:schemeClr val="tx1"/>
                </a:solidFill>
                <a:effectLst/>
                <a:latin typeface="+mn-lt"/>
                <a:ea typeface="+mn-ea"/>
                <a:cs typeface="+mn-cs"/>
              </a:rPr>
              <a:t>72</a:t>
            </a:r>
            <a:endParaRPr lang="en-US" u="none" strike="noStrike"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Data from 2012 to 2015 show that the disparity between Asians and Whites is narrowing due to an increase in Asian hospital patients receiving pneumococcal immunizations (85.7% to 94.9%) while Whites showed no statistically significant change in this measure (90.0% to 88.4%) (Figure 75). The trend was changing in 2015 with Asians performing better than Whites for this measure.</a:t>
            </a:r>
          </a:p>
          <a:p>
            <a:pPr lvl="0" fontAlgn="base"/>
            <a:r>
              <a:rPr lang="en-US" sz="1200" u="none" strike="noStrike" kern="1200" dirty="0" smtClean="0">
                <a:solidFill>
                  <a:schemeClr val="tx1"/>
                </a:solidFill>
                <a:effectLst/>
                <a:latin typeface="+mn-lt"/>
                <a:ea typeface="+mn-ea"/>
                <a:cs typeface="+mn-cs"/>
              </a:rPr>
              <a:t>The 2015 top 5 state achievable benchmark was 97.2%. At the current rate of increase, overall, the benchmark could be achieved in 1 year.</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Hawaii, Maine, New Hampshire, South Carolina, and Wisconsin.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CDC has produced several patient and provider educational resources to inform patients about the importance of vaccination, the impact of pneumonia, and who is best suited for the vaccine.</a:t>
            </a:r>
            <a:r>
              <a:rPr lang="en-US" u="none" strike="noStrike" kern="1200" baseline="30000" dirty="0" smtClean="0">
                <a:solidFill>
                  <a:schemeClr val="tx1"/>
                </a:solidFill>
                <a:effectLst/>
                <a:latin typeface="+mn-lt"/>
                <a:ea typeface="+mn-ea"/>
                <a:cs typeface="+mn-cs"/>
              </a:rPr>
              <a:t>73</a:t>
            </a:r>
            <a:r>
              <a:rPr lang="en-US" sz="1200" kern="1200" dirty="0" smtClean="0">
                <a:solidFill>
                  <a:schemeClr val="tx1"/>
                </a:solidFill>
                <a:effectLst/>
                <a:latin typeface="+mn-lt"/>
                <a:ea typeface="+mn-ea"/>
                <a:cs typeface="+mn-cs"/>
              </a:rPr>
              <a:t> Among these resources is CDC’s </a:t>
            </a:r>
            <a:r>
              <a:rPr lang="en-US" sz="1200" kern="1200" dirty="0" err="1" smtClean="0">
                <a:solidFill>
                  <a:schemeClr val="tx1"/>
                </a:solidFill>
                <a:effectLst/>
                <a:latin typeface="+mn-lt"/>
                <a:ea typeface="+mn-ea"/>
                <a:cs typeface="+mn-cs"/>
              </a:rPr>
              <a:t>PneumoRecs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VaxAdvisor</a:t>
            </a:r>
            <a:r>
              <a:rPr lang="en-US" sz="1200" kern="1200" dirty="0" smtClean="0">
                <a:solidFill>
                  <a:schemeClr val="tx1"/>
                </a:solidFill>
                <a:effectLst/>
                <a:latin typeface="+mn-lt"/>
                <a:ea typeface="+mn-ea"/>
                <a:cs typeface="+mn-cs"/>
              </a:rPr>
              <a:t> mobile app, which helps providers determine their patient’s vaccination needs based on current clinical guidelines.</a:t>
            </a:r>
            <a:r>
              <a:rPr lang="en-US" u="none" strike="noStrike" kern="1200" baseline="30000" dirty="0" smtClean="0">
                <a:solidFill>
                  <a:schemeClr val="tx1"/>
                </a:solidFill>
                <a:effectLst/>
                <a:latin typeface="+mn-lt"/>
                <a:ea typeface="+mn-ea"/>
                <a:cs typeface="+mn-cs"/>
              </a:rPr>
              <a:t>74</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132</a:t>
            </a:fld>
            <a:endParaRPr lang="en-US"/>
          </a:p>
        </p:txBody>
      </p:sp>
    </p:spTree>
    <p:extLst>
      <p:ext uri="{BB962C8B-B14F-4D97-AF65-F5344CB8AC3E}">
        <p14:creationId xmlns:p14="http://schemas.microsoft.com/office/powerpoint/2010/main" val="208591235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Stigmatization of HIV hinders patients from seeking testing, which may delay treatment and affect a patient’s health and quality of life.</a:t>
            </a:r>
            <a:r>
              <a:rPr lang="en-US" u="none" strike="noStrike" kern="1200" baseline="30000" dirty="0" smtClean="0">
                <a:solidFill>
                  <a:schemeClr val="tx1"/>
                </a:solidFill>
                <a:effectLst/>
                <a:latin typeface="+mn-lt"/>
                <a:ea typeface="+mn-ea"/>
                <a:cs typeface="+mn-cs"/>
              </a:rPr>
              <a:t>75</a:t>
            </a:r>
            <a:r>
              <a:rPr lang="en-US" sz="1200" kern="1200" dirty="0" smtClean="0">
                <a:solidFill>
                  <a:schemeClr val="tx1"/>
                </a:solidFill>
                <a:effectLst/>
                <a:latin typeface="+mn-lt"/>
                <a:ea typeface="+mn-ea"/>
                <a:cs typeface="+mn-cs"/>
              </a:rPr>
              <a:t> According to CDC, people ages 13-24 are less likely to know their HIV serostatus.</a:t>
            </a:r>
            <a:r>
              <a:rPr lang="en-US" u="none" strike="noStrike" kern="1200" baseline="30000" dirty="0" smtClean="0">
                <a:solidFill>
                  <a:schemeClr val="tx1"/>
                </a:solidFill>
                <a:effectLst/>
                <a:latin typeface="+mn-lt"/>
                <a:ea typeface="+mn-ea"/>
                <a:cs typeface="+mn-cs"/>
              </a:rPr>
              <a:t>76</a:t>
            </a:r>
            <a:r>
              <a:rPr lang="en-US" sz="1200" kern="1200" dirty="0" smtClean="0">
                <a:solidFill>
                  <a:schemeClr val="tx1"/>
                </a:solidFill>
                <a:effectLst/>
                <a:latin typeface="+mn-lt"/>
                <a:ea typeface="+mn-ea"/>
                <a:cs typeface="+mn-cs"/>
              </a:rPr>
              <a:t> Accurate estimates of new HIV infection rates are crucial for preventing the spread of the disease.</a:t>
            </a:r>
          </a:p>
          <a:p>
            <a:pPr lvl="0" fontAlgn="base"/>
            <a:r>
              <a:rPr lang="en-US" sz="1200" u="none" strike="noStrike" kern="1200" dirty="0" smtClean="0">
                <a:solidFill>
                  <a:schemeClr val="tx1"/>
                </a:solidFill>
                <a:effectLst/>
                <a:latin typeface="+mn-lt"/>
                <a:ea typeface="+mn-ea"/>
                <a:cs typeface="+mn-cs"/>
              </a:rPr>
              <a:t>Data from 2000 to 2015 show that the disparity between Asians and Whites is narrowing due to an increase in the percentage of Asians (70.5% to 80.4%) and Whites (86.4% to 88.1%) who are living with HIV and aware of their </a:t>
            </a:r>
            <a:r>
              <a:rPr lang="en-US" sz="1200" u="none" strike="noStrike" kern="1200" dirty="0" err="1" smtClean="0">
                <a:solidFill>
                  <a:schemeClr val="tx1"/>
                </a:solidFill>
                <a:effectLst/>
                <a:latin typeface="+mn-lt"/>
                <a:ea typeface="+mn-ea"/>
                <a:cs typeface="+mn-cs"/>
              </a:rPr>
              <a:t>serostatus</a:t>
            </a:r>
            <a:r>
              <a:rPr lang="en-US" sz="1200" u="none" strike="noStrike" kern="1200" dirty="0" smtClean="0">
                <a:solidFill>
                  <a:schemeClr val="tx1"/>
                </a:solidFill>
                <a:effectLst/>
                <a:latin typeface="+mn-lt"/>
                <a:ea typeface="+mn-ea"/>
                <a:cs typeface="+mn-cs"/>
              </a:rPr>
              <a:t> (Figure 76).</a:t>
            </a:r>
          </a:p>
          <a:p>
            <a:pPr lvl="0" fontAlgn="base"/>
            <a:r>
              <a:rPr lang="en-US" sz="1200" u="none" strike="noStrike" kern="1200" dirty="0" smtClean="0">
                <a:solidFill>
                  <a:schemeClr val="tx1"/>
                </a:solidFill>
                <a:effectLst/>
                <a:latin typeface="+mn-lt"/>
                <a:ea typeface="+mn-ea"/>
                <a:cs typeface="+mn-cs"/>
              </a:rPr>
              <a:t>The 2015 top 5 state achievable benchmark was 91.9%. At the current rate of increase, overall, the benchmark could be achieved in 6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Idaho, New Jersey, Pennsylvania, South Dakota, and Vermont.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133</a:t>
            </a:fld>
            <a:endParaRPr lang="en-US"/>
          </a:p>
        </p:txBody>
      </p:sp>
    </p:spTree>
    <p:extLst>
      <p:ext uri="{BB962C8B-B14F-4D97-AF65-F5344CB8AC3E}">
        <p14:creationId xmlns:p14="http://schemas.microsoft.com/office/powerpoint/2010/main" val="33862861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for the most recent year show that quality was better for Whites than for AI/ANs on about 40% of all quality measures and that quality was better for AI/ANs than for Whites on 13% of all quality measures (Figure 77). This sample includes the latest data year for all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134</a:t>
            </a:fld>
            <a:endParaRPr lang="en-US"/>
          </a:p>
        </p:txBody>
      </p:sp>
    </p:spTree>
    <p:extLst>
      <p:ext uri="{BB962C8B-B14F-4D97-AF65-F5344CB8AC3E}">
        <p14:creationId xmlns:p14="http://schemas.microsoft.com/office/powerpoint/2010/main" val="415263380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135</a:t>
            </a:fld>
            <a:endParaRPr lang="en-US"/>
          </a:p>
        </p:txBody>
      </p:sp>
    </p:spTree>
    <p:extLst>
      <p:ext uri="{BB962C8B-B14F-4D97-AF65-F5344CB8AC3E}">
        <p14:creationId xmlns:p14="http://schemas.microsoft.com/office/powerpoint/2010/main" val="2904322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Many patients leave their healthcare visit unsure of what their provider asked them to do or what was discussed. Nationwide, only 12% of adults have proficient health literacy.</a:t>
            </a:r>
            <a:r>
              <a:rPr lang="en-US" u="none" strike="noStrike" kern="1200" baseline="30000" dirty="0" smtClean="0">
                <a:solidFill>
                  <a:schemeClr val="tx1"/>
                </a:solidFill>
                <a:effectLst/>
                <a:latin typeface="+mn-lt"/>
                <a:ea typeface="+mn-ea"/>
                <a:cs typeface="+mn-cs"/>
              </a:rPr>
              <a:t>77 </a:t>
            </a:r>
            <a:r>
              <a:rPr lang="en-US" sz="1200" kern="1200" dirty="0" smtClean="0">
                <a:solidFill>
                  <a:schemeClr val="tx1"/>
                </a:solidFill>
                <a:effectLst/>
                <a:latin typeface="+mn-lt"/>
                <a:ea typeface="+mn-ea"/>
                <a:cs typeface="+mn-cs"/>
              </a:rPr>
              <a:t>That means almost 9 out of 10 Americans find it challenging “to obtain, process, and understand basic health information and services needed to make appropriate health decisions.”</a:t>
            </a:r>
            <a:r>
              <a:rPr lang="en-US" sz="1200" kern="1200" baseline="30000" dirty="0" smtClean="0">
                <a:solidFill>
                  <a:schemeClr val="tx1"/>
                </a:solidFill>
                <a:effectLst/>
                <a:latin typeface="+mn-lt"/>
                <a:ea typeface="+mn-ea"/>
                <a:cs typeface="+mn-cs"/>
              </a:rPr>
              <a:t>78</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19.1% of AI/AN adults who had a doctor’s office or clinic visit in the past 12 months reported that their health providers sometimes or never explained their health information in a way they could understand, compared with 4.8% of Whites (Figure 78).</a:t>
            </a:r>
          </a:p>
          <a:p>
            <a:r>
              <a:rPr lang="en-US" sz="1200" kern="1200" dirty="0" smtClean="0">
                <a:solidFill>
                  <a:schemeClr val="tx1"/>
                </a:solidFill>
                <a:effectLst/>
                <a:latin typeface="+mn-lt"/>
                <a:ea typeface="+mn-ea"/>
                <a:cs typeface="+mn-cs"/>
              </a:rPr>
              <a:t>AHRQ has developed several resources to improve provider-patient communication and to support improved understanding of a patient’s care plan. These resources include the </a:t>
            </a:r>
            <a:r>
              <a:rPr lang="en-US" sz="1200" u="sng" kern="1200" dirty="0" smtClean="0">
                <a:solidFill>
                  <a:schemeClr val="tx1"/>
                </a:solidFill>
                <a:effectLst/>
                <a:latin typeface="+mn-lt"/>
                <a:ea typeface="+mn-ea"/>
                <a:cs typeface="+mn-cs"/>
                <a:hlinkClick r:id="rId3"/>
              </a:rPr>
              <a:t>Guide to Improving Patient Safety in Primary Care Settings by Engaging Patients and Families</a:t>
            </a:r>
            <a:r>
              <a:rPr lang="en-US" sz="1200" kern="1200" dirty="0" smtClean="0">
                <a:solidFill>
                  <a:schemeClr val="tx1"/>
                </a:solidFill>
                <a:effectLst/>
                <a:latin typeface="+mn-lt"/>
                <a:ea typeface="+mn-ea"/>
                <a:cs typeface="+mn-cs"/>
              </a:rPr>
              <a:t>, which features a teach-back intervention. This intervention focuses on primary care providers discussing the patients’ care plan with them and having patients explain it back to them in their own words to ensure their understanding.</a:t>
            </a:r>
            <a:r>
              <a:rPr lang="en-US" sz="1200" kern="1200" baseline="30000" dirty="0" smtClean="0">
                <a:solidFill>
                  <a:schemeClr val="tx1"/>
                </a:solidFill>
                <a:effectLst/>
                <a:latin typeface="+mn-lt"/>
                <a:ea typeface="+mn-ea"/>
                <a:cs typeface="+mn-cs"/>
              </a:rPr>
              <a:t>79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resource is the AHRQ Health Literacy Universal Precautions Toolkit (</a:t>
            </a:r>
            <a:r>
              <a:rPr lang="en-US" sz="1200" u="sng" kern="1200" smtClean="0">
                <a:solidFill>
                  <a:schemeClr val="tx1"/>
                </a:solidFill>
                <a:effectLst/>
                <a:latin typeface="+mn-lt"/>
                <a:ea typeface="+mn-ea"/>
                <a:cs typeface="+mn-cs"/>
                <a:hlinkClick r:id="rId4"/>
              </a:rPr>
              <a:t>www.ahrq.gov/literacy</a:t>
            </a:r>
            <a:r>
              <a:rPr lang="en-US" sz="1200" kern="1200" smtClean="0">
                <a:solidFill>
                  <a:schemeClr val="tx1"/>
                </a:solidFill>
                <a:effectLst/>
                <a:latin typeface="+mn-lt"/>
                <a:ea typeface="+mn-ea"/>
                <a:cs typeface="+mn-cs"/>
              </a:rPr>
              <a:t>)),</a:t>
            </a:r>
            <a:r>
              <a:rPr lang="en-US" sz="1200" kern="1200" baseline="30000" dirty="0" smtClean="0">
                <a:solidFill>
                  <a:schemeClr val="tx1"/>
                </a:solidFill>
                <a:effectLst/>
                <a:latin typeface="+mn-lt"/>
                <a:ea typeface="+mn-ea"/>
                <a:cs typeface="+mn-cs"/>
              </a:rPr>
              <a:t>80</a:t>
            </a:r>
            <a:r>
              <a:rPr lang="en-US" sz="1200" kern="1200" dirty="0" smtClean="0">
                <a:solidFill>
                  <a:schemeClr val="tx1"/>
                </a:solidFill>
                <a:effectLst/>
                <a:latin typeface="+mn-lt"/>
                <a:ea typeface="+mn-ea"/>
                <a:cs typeface="+mn-cs"/>
              </a:rPr>
              <a:t> which helps primary care practices promote greater understanding for all patients by using strategies such as teach-back.</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136</a:t>
            </a:fld>
            <a:endParaRPr lang="en-US"/>
          </a:p>
        </p:txBody>
      </p:sp>
    </p:spTree>
    <p:extLst>
      <p:ext uri="{BB962C8B-B14F-4D97-AF65-F5344CB8AC3E}">
        <p14:creationId xmlns:p14="http://schemas.microsoft.com/office/powerpoint/2010/main" val="174128266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Both providers and patients report not having enough time during patient appointments and this challenge continues to affect the quality of healthcare services. Research by Foo, et. al., demonstrates that patient and provider race both have an impact on how long discussions regarding mental/behavioral health concerns are discussed vs. other biomedical concerns.</a:t>
            </a:r>
            <a:r>
              <a:rPr lang="en-US" sz="1200" kern="1200" baseline="30000" dirty="0" smtClean="0">
                <a:solidFill>
                  <a:schemeClr val="tx1"/>
                </a:solidFill>
                <a:effectLst/>
                <a:latin typeface="+mn-lt"/>
                <a:ea typeface="+mn-ea"/>
                <a:cs typeface="+mn-cs"/>
              </a:rPr>
              <a:t>81</a:t>
            </a:r>
            <a:r>
              <a:rPr lang="en-US" sz="1200" kern="1200" dirty="0" smtClean="0">
                <a:solidFill>
                  <a:schemeClr val="tx1"/>
                </a:solidFill>
                <a:effectLst/>
                <a:latin typeface="+mn-lt"/>
                <a:ea typeface="+mn-ea"/>
                <a:cs typeface="+mn-cs"/>
              </a:rPr>
              <a:t> </a:t>
            </a:r>
          </a:p>
          <a:p>
            <a:pPr>
              <a:defRPr/>
            </a:pPr>
            <a:r>
              <a:rPr lang="en-US" sz="1200" u="none" strike="noStrike" kern="1200" dirty="0" smtClean="0">
                <a:solidFill>
                  <a:schemeClr val="tx1"/>
                </a:solidFill>
                <a:effectLst/>
                <a:latin typeface="+mn-lt"/>
                <a:ea typeface="+mn-ea"/>
                <a:cs typeface="+mn-cs"/>
              </a:rPr>
              <a:t>In 2016, 28% of AI/AN adults who had a doctor’s office or clinic visit in the past 12 months reported that their health providers sometimes or never spent enough time with them, compared with 8.5% of Whites (Figure 79).</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137</a:t>
            </a:fld>
            <a:endParaRPr lang="en-US"/>
          </a:p>
        </p:txBody>
      </p:sp>
    </p:spTree>
    <p:extLst>
      <p:ext uri="{BB962C8B-B14F-4D97-AF65-F5344CB8AC3E}">
        <p14:creationId xmlns:p14="http://schemas.microsoft.com/office/powerpoint/2010/main" val="41024520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CDC estimates that there were 21,500 to 35,500 flu-related deaths from October 1, 2018, through March 9, 2019.</a:t>
            </a:r>
            <a:r>
              <a:rPr lang="en-US" sz="1200" kern="1200" baseline="30000" dirty="0" smtClean="0">
                <a:solidFill>
                  <a:schemeClr val="tx1"/>
                </a:solidFill>
                <a:effectLst/>
                <a:latin typeface="+mn-lt"/>
                <a:ea typeface="+mn-ea"/>
                <a:cs typeface="+mn-cs"/>
              </a:rPr>
              <a:t>82</a:t>
            </a:r>
            <a:r>
              <a:rPr lang="en-US" sz="1200" kern="1200" dirty="0" smtClean="0">
                <a:solidFill>
                  <a:schemeClr val="tx1"/>
                </a:solidFill>
                <a:effectLst/>
                <a:latin typeface="+mn-lt"/>
                <a:ea typeface="+mn-ea"/>
                <a:cs typeface="+mn-cs"/>
              </a:rPr>
              <a:t> In 2017, approximately 92% of hospital employees reported receiving an influenza vaccination in the 2017-2018 season according to CDC and the American Hospital Association.</a:t>
            </a:r>
            <a:r>
              <a:rPr lang="en-US" sz="1200" kern="1200" baseline="30000" dirty="0" smtClean="0">
                <a:solidFill>
                  <a:schemeClr val="tx1"/>
                </a:solidFill>
                <a:effectLst/>
                <a:latin typeface="+mn-lt"/>
                <a:ea typeface="+mn-ea"/>
                <a:cs typeface="+mn-cs"/>
              </a:rPr>
              <a:t>83</a:t>
            </a:r>
            <a:r>
              <a:rPr lang="en-US" sz="1200" kern="1200" dirty="0" smtClean="0">
                <a:solidFill>
                  <a:schemeClr val="tx1"/>
                </a:solidFill>
                <a:effectLst/>
                <a:latin typeface="+mn-lt"/>
                <a:ea typeface="+mn-ea"/>
                <a:cs typeface="+mn-cs"/>
              </a:rPr>
              <a:t> While long-debated as an issue of personal choice, influenza vaccination among healthcare providers can efficiently limit the spread of disease. Moreover, current research shows that influenza vaccination provided to hospital patients also limits the spread of the flu and is even effective in patients with COPD.</a:t>
            </a:r>
            <a:r>
              <a:rPr lang="en-US" sz="1200" kern="1200" baseline="30000" dirty="0" smtClean="0">
                <a:solidFill>
                  <a:schemeClr val="tx1"/>
                </a:solidFill>
                <a:effectLst/>
                <a:latin typeface="+mn-lt"/>
                <a:ea typeface="+mn-ea"/>
                <a:cs typeface="+mn-cs"/>
              </a:rPr>
              <a:t>84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the percentage of hospital patients who received the influenza vaccination was lower for AI/ANs (82.5%) compared with Whites (94.1%; Figure 80).</a:t>
            </a:r>
          </a:p>
          <a:p>
            <a:pPr lvl="0" fontAlgn="base"/>
            <a:r>
              <a:rPr lang="en-US" sz="1200" u="none" strike="noStrike" kern="1200" dirty="0" smtClean="0">
                <a:solidFill>
                  <a:schemeClr val="tx1"/>
                </a:solidFill>
                <a:effectLst/>
                <a:latin typeface="+mn-lt"/>
                <a:ea typeface="+mn-ea"/>
                <a:cs typeface="+mn-cs"/>
              </a:rPr>
              <a:t>The 2016 top 5 state achievable benchmark was 97%. Overall, there was no progress toward the benchmark.</a:t>
            </a:r>
          </a:p>
          <a:p>
            <a:pPr lvl="0" fontAlgn="base"/>
            <a:r>
              <a:rPr lang="en-US" sz="1200" u="none" strike="noStrike" kern="1200" dirty="0" smtClean="0">
                <a:solidFill>
                  <a:schemeClr val="tx1"/>
                </a:solidFill>
                <a:effectLst/>
                <a:latin typeface="+mn-lt"/>
                <a:ea typeface="+mn-ea"/>
                <a:cs typeface="+mn-cs"/>
              </a:rPr>
              <a:t>The top states that contributed to the achievable benchmark are Florida, Indiana, Maine, Massachusetts, New Jersey, Tennessee, Virginia, and Utah (more than 5 states contributed to the benchmark due to ties).</a:t>
            </a:r>
          </a:p>
          <a:p>
            <a:r>
              <a:rPr lang="en-US" sz="1200" kern="1200" dirty="0" smtClean="0">
                <a:solidFill>
                  <a:schemeClr val="tx1"/>
                </a:solidFill>
                <a:effectLst/>
                <a:latin typeface="+mn-lt"/>
                <a:ea typeface="+mn-ea"/>
                <a:cs typeface="+mn-cs"/>
              </a:rPr>
              <a:t>While current clinical guidelines show that people who are 6 months or older should receive an annual flu vaccine, not all patients can access vaccines or treatment if they become ill. CDC details preventive strategies (</a:t>
            </a:r>
            <a:r>
              <a:rPr lang="en-US" sz="1200" u="sng" kern="1200" dirty="0" smtClean="0">
                <a:solidFill>
                  <a:schemeClr val="tx1"/>
                </a:solidFill>
                <a:effectLst/>
                <a:latin typeface="+mn-lt"/>
                <a:ea typeface="+mn-ea"/>
                <a:cs typeface="+mn-cs"/>
                <a:hlinkClick r:id="rId3"/>
              </a:rPr>
              <a:t>https://www.cdc.gov/flu/prevent/index.html</a:t>
            </a:r>
            <a:r>
              <a:rPr lang="en-US" sz="1200" kern="1200" dirty="0" smtClean="0">
                <a:solidFill>
                  <a:schemeClr val="tx1"/>
                </a:solidFill>
                <a:effectLst/>
                <a:latin typeface="+mn-lt"/>
                <a:ea typeface="+mn-ea"/>
                <a:cs typeface="+mn-cs"/>
              </a:rPr>
              <a:t>) to protect against the flu.</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138</a:t>
            </a:fld>
            <a:endParaRPr lang="en-US"/>
          </a:p>
        </p:txBody>
      </p:sp>
    </p:spTree>
    <p:extLst>
      <p:ext uri="{BB962C8B-B14F-4D97-AF65-F5344CB8AC3E}">
        <p14:creationId xmlns:p14="http://schemas.microsoft.com/office/powerpoint/2010/main" val="16152299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Among the 93 quality measures with data for AI/ANs, 38 (41%) were improving, 51 (55%) were not changing, and 4 (4%) were getting worse from 2000 through 2017 (Figure 81).</a:t>
            </a:r>
          </a:p>
          <a:p>
            <a:pPr lvl="0" fontAlgn="base"/>
            <a:r>
              <a:rPr lang="en-US" sz="1200" u="none" strike="noStrike" kern="1200" dirty="0" smtClean="0">
                <a:solidFill>
                  <a:schemeClr val="tx1"/>
                </a:solidFill>
                <a:effectLst/>
                <a:latin typeface="+mn-lt"/>
                <a:ea typeface="+mn-ea"/>
                <a:cs typeface="+mn-cs"/>
              </a:rPr>
              <a:t>Effective Treatment showed the most improvement (63% of measures) and Affordable Care, Care Coordination, and Person-Centered Care showed less improvement.</a:t>
            </a: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139</a:t>
            </a:fld>
            <a:endParaRPr lang="en-US"/>
          </a:p>
        </p:txBody>
      </p:sp>
    </p:spTree>
    <p:extLst>
      <p:ext uri="{BB962C8B-B14F-4D97-AF65-F5344CB8AC3E}">
        <p14:creationId xmlns:p14="http://schemas.microsoft.com/office/powerpoint/2010/main" val="36207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210050"/>
          </a:xfrm>
        </p:spPr>
        <p:txBody>
          <a:bodyPr/>
          <a:lstStyle/>
          <a:p>
            <a:pPr>
              <a:defRPr/>
            </a:pPr>
            <a:r>
              <a:rPr lang="en-US" dirty="0" smtClean="0"/>
              <a:t>The slower growth in hospital spending for 2017 reflected slower growth in use and intensity of services. Growth in outpatient visits slowed while growth in inpatient days increased at about the same rate in both 2016 and 2017.</a:t>
            </a:r>
          </a:p>
          <a:p>
            <a:pPr>
              <a:defRPr/>
            </a:pPr>
            <a:r>
              <a:rPr lang="en-US" dirty="0" smtClean="0"/>
              <a:t>The increase in spending on physician and clinical services followed more rapid growth of 5.6 percent in 2016 and 6.0 percent in 2015. Less growth in total spending for physician and clinical services in 2017 was a result of slower growth in use and intensity of physician and clinical services.</a:t>
            </a:r>
          </a:p>
          <a:p>
            <a:pPr>
              <a:defRPr/>
            </a:pPr>
            <a:r>
              <a:rPr lang="en-US" dirty="0" smtClean="0"/>
              <a:t>The slower rate of growth in retail prescription drug spending followed 2.3 percent growth in 2016, which was much slower than in 2014, when spending grew 12.4 percent, and in 2015, when spending grew 8.9 percent. These higher rates of growth in 2014 and 2015 were primarily the result of the introduction of new, innovative medicines and faster growth in prices for existing brand-name drugs.</a:t>
            </a:r>
            <a:r>
              <a:rPr lang="en-US" baseline="30000" dirty="0" smtClean="0"/>
              <a:t>3</a:t>
            </a:r>
            <a:r>
              <a:rPr lang="en-US" dirty="0" smtClean="0"/>
              <a:t> </a:t>
            </a:r>
          </a:p>
          <a:p>
            <a:pPr>
              <a:defRPr/>
            </a:pPr>
            <a:r>
              <a:rPr lang="en-US" dirty="0" smtClean="0"/>
              <a:t>Retail prescription drug spending growth slowed in 2017 primarily due to slower growth in the number of prescriptions dispensed, a continued shift to lower cost generic drugs, slower growth in the volume of some high-cost drugs, declines in generic drug prices, and lower price increases for existing brand-name drugs.</a:t>
            </a:r>
          </a:p>
          <a:p>
            <a:pPr lvl="0" fontAlgn="base"/>
            <a:r>
              <a:rPr lang="en-US" dirty="0" smtClean="0"/>
              <a:t>Expenditures from multiple sources channeled to both the public and private care sectors make it challenging to control growth in healthcare costs. New delivery system models such as the patient-centered medical home have been developed to coordinate fragmented care across public and private sectors and may promote more efficient healthcare spending.</a:t>
            </a:r>
          </a:p>
        </p:txBody>
      </p:sp>
      <p:sp>
        <p:nvSpPr>
          <p:cNvPr id="4" name="Slide Number Placeholder 3"/>
          <p:cNvSpPr>
            <a:spLocks noGrp="1"/>
          </p:cNvSpPr>
          <p:nvPr>
            <p:ph type="sldNum" sz="quarter" idx="10"/>
          </p:nvPr>
        </p:nvSpPr>
        <p:spPr/>
        <p:txBody>
          <a:bodyPr/>
          <a:lstStyle/>
          <a:p>
            <a:fld id="{B17BA40C-25F7-4A81-B7B0-365A5351FE20}" type="slidenum">
              <a:rPr lang="en-US" smtClean="0"/>
              <a:t>14</a:t>
            </a:fld>
            <a:endParaRPr lang="en-US"/>
          </a:p>
        </p:txBody>
      </p:sp>
    </p:spTree>
    <p:extLst>
      <p:ext uri="{BB962C8B-B14F-4D97-AF65-F5344CB8AC3E}">
        <p14:creationId xmlns:p14="http://schemas.microsoft.com/office/powerpoint/2010/main" val="133756719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Disparities between AI/ANs and Whites did not change for most of the quality measures from 2000 through 2017. Of 33 quality measures with a disparity at baseline, 31 (94%) were not changing (Figure 82).</a:t>
            </a:r>
          </a:p>
          <a:p>
            <a:pPr lvl="0" fontAlgn="base"/>
            <a:r>
              <a:rPr lang="en-US" sz="1200" u="none" strike="noStrike" kern="1200" dirty="0" smtClean="0">
                <a:solidFill>
                  <a:schemeClr val="tx1"/>
                </a:solidFill>
                <a:effectLst/>
                <a:latin typeface="+mn-lt"/>
                <a:ea typeface="+mn-ea"/>
                <a:cs typeface="+mn-cs"/>
              </a:rPr>
              <a:t>Only two measures showed narrowing disparities, and one of these was also the most improving measure in 2017: Adjusted incident rates of end stage renal disease (ESRD) due to diabetes per million population.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140</a:t>
            </a:fld>
            <a:endParaRPr lang="en-US"/>
          </a:p>
        </p:txBody>
      </p:sp>
    </p:spTree>
    <p:extLst>
      <p:ext uri="{BB962C8B-B14F-4D97-AF65-F5344CB8AC3E}">
        <p14:creationId xmlns:p14="http://schemas.microsoft.com/office/powerpoint/2010/main" val="31480192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Diabetes is the leading cause of kidney disease in the United States. According to the National Institute of Diabetes and Digestive and Kidney Diseases, Whites experience diabetes and kidney disease at a lower rate than other racial and ethnic groups.</a:t>
            </a:r>
            <a:r>
              <a:rPr lang="en-US" sz="1200" kern="1200" baseline="30000" dirty="0" smtClean="0">
                <a:solidFill>
                  <a:schemeClr val="tx1"/>
                </a:solidFill>
                <a:effectLst/>
                <a:latin typeface="+mn-lt"/>
                <a:ea typeface="+mn-ea"/>
                <a:cs typeface="+mn-cs"/>
              </a:rPr>
              <a:t>85</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2001 to 2016, the disparity between AI/ANs and Whites decreased for the adjusted incident rate of end stage renal disease due to diabetes. For AI/ANs, the rate decreased from 526 per million population to 285.9 per million, and for Whites, there were no statistically significant changes (from 133.3 per million to 144.9 per million; Figure 83).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141</a:t>
            </a:fld>
            <a:endParaRPr lang="en-US"/>
          </a:p>
        </p:txBody>
      </p:sp>
    </p:spTree>
    <p:extLst>
      <p:ext uri="{BB962C8B-B14F-4D97-AF65-F5344CB8AC3E}">
        <p14:creationId xmlns:p14="http://schemas.microsoft.com/office/powerpoint/2010/main" val="227288054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for the most recent year show that quality was better for Whites than for NHPIs on 40% of all quality measures and quality was better for NHPIs than for Whites on 14% of all quality measures (Figure 84). This sample includes the latest data year for all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142</a:t>
            </a:fld>
            <a:endParaRPr lang="en-US"/>
          </a:p>
        </p:txBody>
      </p:sp>
    </p:spTree>
    <p:extLst>
      <p:ext uri="{BB962C8B-B14F-4D97-AF65-F5344CB8AC3E}">
        <p14:creationId xmlns:p14="http://schemas.microsoft.com/office/powerpoint/2010/main" val="243919884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143</a:t>
            </a:fld>
            <a:endParaRPr lang="en-US"/>
          </a:p>
        </p:txBody>
      </p:sp>
    </p:spTree>
    <p:extLst>
      <p:ext uri="{BB962C8B-B14F-4D97-AF65-F5344CB8AC3E}">
        <p14:creationId xmlns:p14="http://schemas.microsoft.com/office/powerpoint/2010/main" val="137648391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Patients with hypertension or high blood pressure may also experience other chronic diseases such as heart disease or stroke, and they may have difficulty managing their care. According to CDC, one-third of adults in the United States have hypertension, but about 20% of adults with hypertension do not know they have it.</a:t>
            </a:r>
            <a:r>
              <a:rPr lang="en-US" u="none" strike="noStrike" kern="1200" baseline="30000" dirty="0" smtClean="0">
                <a:solidFill>
                  <a:schemeClr val="tx1"/>
                </a:solidFill>
                <a:effectLst/>
                <a:latin typeface="+mn-lt"/>
                <a:ea typeface="+mn-ea"/>
                <a:cs typeface="+mn-cs"/>
              </a:rPr>
              <a:t>86</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2017, the percentage of adults who received a blood pressure measurement in the last 2 years and could state whether their blood pressure was normal or high was lower for NHPIs (77%) than for Whites (92.8%; Figure 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CDC offers several educational resources for patients, providers, and communications professionals to learn more about high blood pressure and its treatment.</a:t>
            </a:r>
            <a:r>
              <a:rPr lang="en-US" u="none" strike="noStrike" kern="1200" baseline="30000" dirty="0" smtClean="0">
                <a:solidFill>
                  <a:schemeClr val="tx1"/>
                </a:solidFill>
                <a:effectLst/>
                <a:latin typeface="+mn-lt"/>
                <a:ea typeface="+mn-ea"/>
                <a:cs typeface="+mn-cs"/>
              </a:rPr>
              <a:t>87</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144</a:t>
            </a:fld>
            <a:endParaRPr lang="en-US"/>
          </a:p>
        </p:txBody>
      </p:sp>
    </p:spTree>
    <p:extLst>
      <p:ext uri="{BB962C8B-B14F-4D97-AF65-F5344CB8AC3E}">
        <p14:creationId xmlns:p14="http://schemas.microsoft.com/office/powerpoint/2010/main" val="353127176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NHPIs age 13 and over had 17.8 new HIV cases per 100,000 population compared with Whites (6.1 per 100,000 population; Figure 86).</a:t>
            </a:r>
          </a:p>
          <a:p>
            <a:pPr lvl="0" fontAlgn="base"/>
            <a:r>
              <a:rPr lang="en-US" sz="1200" u="none" strike="noStrike" kern="1200" dirty="0" smtClean="0">
                <a:solidFill>
                  <a:schemeClr val="tx1"/>
                </a:solidFill>
                <a:effectLst/>
                <a:latin typeface="+mn-lt"/>
                <a:ea typeface="+mn-ea"/>
                <a:cs typeface="+mn-cs"/>
              </a:rPr>
              <a:t>The 2015 top 5 state achievable benchmark was 4.2 per 100,000 population.</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Idaho, Iowa, Maine, West Virginia, and Wisconsin.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145</a:t>
            </a:fld>
            <a:endParaRPr lang="en-US"/>
          </a:p>
        </p:txBody>
      </p:sp>
    </p:spTree>
    <p:extLst>
      <p:ext uri="{BB962C8B-B14F-4D97-AF65-F5344CB8AC3E}">
        <p14:creationId xmlns:p14="http://schemas.microsoft.com/office/powerpoint/2010/main" val="171307170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2017, the percentage of adults who reported that home health providers always treated them with courtesy and respect in the last 2 months was lower for NHPIs (88.5%) compared with Whites (94.2%; Figure 87).</a:t>
            </a:r>
          </a:p>
          <a:p>
            <a:pPr lvl="0" fontAlgn="base"/>
            <a:r>
              <a:rPr lang="en-US" sz="1200" u="none" strike="noStrike" kern="1200" dirty="0" smtClean="0">
                <a:solidFill>
                  <a:schemeClr val="tx1"/>
                </a:solidFill>
                <a:effectLst/>
                <a:latin typeface="+mn-lt"/>
                <a:ea typeface="+mn-ea"/>
                <a:cs typeface="+mn-cs"/>
              </a:rPr>
              <a:t>The 2017 top 5 state achievable benchmark was 95%. Overall, there was no progress toward the benchmark.</a:t>
            </a:r>
          </a:p>
          <a:p>
            <a:pPr lvl="0" fontAlgn="base"/>
            <a:r>
              <a:rPr lang="en-US" sz="1200" u="none" strike="noStrike" kern="1200" dirty="0" smtClean="0">
                <a:solidFill>
                  <a:schemeClr val="tx1"/>
                </a:solidFill>
                <a:effectLst/>
                <a:latin typeface="+mn-lt"/>
                <a:ea typeface="+mn-ea"/>
                <a:cs typeface="+mn-cs"/>
              </a:rPr>
              <a:t>The top states that contributed to the achievable benchmark are Alabama, Kentucky, Louisiana, Mississippi, South Carolina, and West Virginia (more than 5 states contributed to the benchmark due to ties).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146</a:t>
            </a:fld>
            <a:endParaRPr lang="en-US"/>
          </a:p>
        </p:txBody>
      </p:sp>
    </p:spTree>
    <p:extLst>
      <p:ext uri="{BB962C8B-B14F-4D97-AF65-F5344CB8AC3E}">
        <p14:creationId xmlns:p14="http://schemas.microsoft.com/office/powerpoint/2010/main" val="342745446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Among the 48 quality measures with data for NHPIs, 14 (29%) were improving, 32 (67%) were not changing, and 2 (4%) were getting worse from 2008 through 2017 (Figure 88).</a:t>
            </a: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147</a:t>
            </a:fld>
            <a:endParaRPr lang="en-US"/>
          </a:p>
        </p:txBody>
      </p:sp>
    </p:spTree>
    <p:extLst>
      <p:ext uri="{BB962C8B-B14F-4D97-AF65-F5344CB8AC3E}">
        <p14:creationId xmlns:p14="http://schemas.microsoft.com/office/powerpoint/2010/main" val="155743615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Disparities between NHPIs and Whites did not change for most of the quality measures from 2008 through 2017. Of the 12 quality measures with a disparity at baseline, disparities were not changing for 11 measures (92%) (Figure 89).</a:t>
            </a:r>
          </a:p>
          <a:p>
            <a:pPr lvl="0" fontAlgn="base"/>
            <a:r>
              <a:rPr lang="en-US" sz="1200" u="none" strike="noStrike" kern="1200" dirty="0" smtClean="0">
                <a:solidFill>
                  <a:schemeClr val="tx1"/>
                </a:solidFill>
                <a:effectLst/>
                <a:latin typeface="+mn-lt"/>
                <a:ea typeface="+mn-ea"/>
                <a:cs typeface="+mn-cs"/>
              </a:rPr>
              <a:t>No measures showed widening disparities, and only one measure showed a narrowing disparity: People age 13 and over living with HIV who know their </a:t>
            </a:r>
            <a:r>
              <a:rPr lang="en-US" sz="1200" u="none" strike="noStrike" kern="1200" dirty="0" err="1" smtClean="0">
                <a:solidFill>
                  <a:schemeClr val="tx1"/>
                </a:solidFill>
                <a:effectLst/>
                <a:latin typeface="+mn-lt"/>
                <a:ea typeface="+mn-ea"/>
                <a:cs typeface="+mn-cs"/>
              </a:rPr>
              <a:t>serostatus</a:t>
            </a:r>
            <a:r>
              <a:rPr lang="en-US" sz="1200" u="none" strike="noStrike"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148</a:t>
            </a:fld>
            <a:endParaRPr lang="en-US"/>
          </a:p>
        </p:txBody>
      </p:sp>
    </p:spTree>
    <p:extLst>
      <p:ext uri="{BB962C8B-B14F-4D97-AF65-F5344CB8AC3E}">
        <p14:creationId xmlns:p14="http://schemas.microsoft.com/office/powerpoint/2010/main" val="309253661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Data from 2010 to 2015 show that the disparity between NHPIs and Whites was narrowing due to a larger increase in the percentage of NHPIs (74% to 82.2%) than Whites (86.4% to 88.1%) who are living with HIV and aware of their </a:t>
            </a:r>
            <a:r>
              <a:rPr lang="en-US" sz="1200" u="none" strike="noStrike" kern="1200" dirty="0" err="1" smtClean="0">
                <a:solidFill>
                  <a:schemeClr val="tx1"/>
                </a:solidFill>
                <a:effectLst/>
                <a:latin typeface="+mn-lt"/>
                <a:ea typeface="+mn-ea"/>
                <a:cs typeface="+mn-cs"/>
              </a:rPr>
              <a:t>serostatus</a:t>
            </a:r>
            <a:r>
              <a:rPr lang="en-US" sz="1200" u="none" strike="noStrike" kern="1200" dirty="0" smtClean="0">
                <a:solidFill>
                  <a:schemeClr val="tx1"/>
                </a:solidFill>
                <a:effectLst/>
                <a:latin typeface="+mn-lt"/>
                <a:ea typeface="+mn-ea"/>
                <a:cs typeface="+mn-cs"/>
              </a:rPr>
              <a:t> (Figure 90).</a:t>
            </a:r>
          </a:p>
          <a:p>
            <a:pPr lvl="0" fontAlgn="base"/>
            <a:r>
              <a:rPr lang="en-US" sz="1200" u="none" strike="noStrike" kern="1200" dirty="0" smtClean="0">
                <a:solidFill>
                  <a:schemeClr val="tx1"/>
                </a:solidFill>
                <a:effectLst/>
                <a:latin typeface="+mn-lt"/>
                <a:ea typeface="+mn-ea"/>
                <a:cs typeface="+mn-cs"/>
              </a:rPr>
              <a:t>The 2015 top 5 state achievable benchmark was 91.9%. At the current rate of increase, overall, the benchmark could be achieved in 6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Idaho, New Jersey, Pennsylvania, South Dakota, and Vermont.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149</a:t>
            </a:fld>
            <a:endParaRPr lang="en-US"/>
          </a:p>
        </p:txBody>
      </p:sp>
    </p:spTree>
    <p:extLst>
      <p:ext uri="{BB962C8B-B14F-4D97-AF65-F5344CB8AC3E}">
        <p14:creationId xmlns:p14="http://schemas.microsoft.com/office/powerpoint/2010/main" val="3159722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2017, hospital care expenditures were $1.1 trillion, nearly 40% of personal healthcare expenditures (Figure 7).</a:t>
            </a:r>
          </a:p>
          <a:p>
            <a:pPr lvl="0" fontAlgn="base"/>
            <a:r>
              <a:rPr lang="en-US" sz="1200" u="none" strike="noStrike" kern="1200" dirty="0" smtClean="0">
                <a:solidFill>
                  <a:schemeClr val="tx1"/>
                </a:solidFill>
                <a:effectLst/>
                <a:latin typeface="+mn-lt"/>
                <a:ea typeface="+mn-ea"/>
                <a:cs typeface="+mn-cs"/>
              </a:rPr>
              <a:t>Expenditures for physician and clinical services were $694.3 billion, almost one-fourth of personal healthcare expenditures</a:t>
            </a:r>
          </a:p>
          <a:p>
            <a:pPr lvl="0" fontAlgn="base"/>
            <a:r>
              <a:rPr lang="en-US" sz="1200" u="none" strike="noStrike" kern="1200" dirty="0" smtClean="0">
                <a:solidFill>
                  <a:schemeClr val="tx1"/>
                </a:solidFill>
                <a:effectLst/>
                <a:latin typeface="+mn-lt"/>
                <a:ea typeface="+mn-ea"/>
                <a:cs typeface="+mn-cs"/>
              </a:rPr>
              <a:t>Prescription drug expenditures were $333.4 billion, 12% of personal healthcare expenditures.</a:t>
            </a:r>
          </a:p>
          <a:p>
            <a:pPr lvl="0" fontAlgn="base"/>
            <a:r>
              <a:rPr lang="en-US" sz="1200" u="none" strike="noStrike" kern="1200" dirty="0" smtClean="0">
                <a:solidFill>
                  <a:schemeClr val="tx1"/>
                </a:solidFill>
                <a:effectLst/>
                <a:latin typeface="+mn-lt"/>
                <a:ea typeface="+mn-ea"/>
                <a:cs typeface="+mn-cs"/>
              </a:rPr>
              <a:t>Expenditures for dental services were $129.1 billion, 4% of personal healthcare expenditures.</a:t>
            </a:r>
          </a:p>
          <a:p>
            <a:pPr lvl="0" fontAlgn="base"/>
            <a:r>
              <a:rPr lang="en-US" sz="1200" u="none" strike="noStrike" kern="1200" dirty="0" smtClean="0">
                <a:solidFill>
                  <a:schemeClr val="tx1"/>
                </a:solidFill>
                <a:effectLst/>
                <a:latin typeface="+mn-lt"/>
                <a:ea typeface="+mn-ea"/>
                <a:cs typeface="+mn-cs"/>
              </a:rPr>
              <a:t>Nursing care facility expenditures were $166.3 billion and home health care expenditures were $97 billion, 6% and 3% of personal healthcare expenditures, respectively.</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a:t>
            </a:fld>
            <a:endParaRPr lang="en-US"/>
          </a:p>
        </p:txBody>
      </p:sp>
    </p:spTree>
    <p:extLst>
      <p:ext uri="{BB962C8B-B14F-4D97-AF65-F5344CB8AC3E}">
        <p14:creationId xmlns:p14="http://schemas.microsoft.com/office/powerpoint/2010/main" val="40049336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Data for the most recent year show that quality was better for non-Hispanic Whites than for Hispanics on 35% of all quality measures and quality was better for Hispanics than for non-Hispanic Whites on 23% of all quality measures (Figure 91). This sample includes the latest data year for all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150</a:t>
            </a:fld>
            <a:endParaRPr lang="en-US"/>
          </a:p>
        </p:txBody>
      </p:sp>
    </p:spTree>
    <p:extLst>
      <p:ext uri="{BB962C8B-B14F-4D97-AF65-F5344CB8AC3E}">
        <p14:creationId xmlns:p14="http://schemas.microsoft.com/office/powerpoint/2010/main" val="303357434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151</a:t>
            </a:fld>
            <a:endParaRPr lang="en-US"/>
          </a:p>
        </p:txBody>
      </p:sp>
    </p:spTree>
    <p:extLst>
      <p:ext uri="{BB962C8B-B14F-4D97-AF65-F5344CB8AC3E}">
        <p14:creationId xmlns:p14="http://schemas.microsoft.com/office/powerpoint/2010/main" val="1697472924"/>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2015, the rate of new HIV cases per 100,000 population age 13 and over was higher for Hispanics (22.5) compared with non-Hispanic Whites (6.1; Figure 92).</a:t>
            </a:r>
          </a:p>
          <a:p>
            <a:pPr lvl="0" fontAlgn="base"/>
            <a:r>
              <a:rPr lang="en-US" sz="1200" u="none" strike="noStrike" kern="1200" dirty="0" smtClean="0">
                <a:solidFill>
                  <a:schemeClr val="tx1"/>
                </a:solidFill>
                <a:effectLst/>
                <a:latin typeface="+mn-lt"/>
                <a:ea typeface="+mn-ea"/>
                <a:cs typeface="+mn-cs"/>
              </a:rPr>
              <a:t>The 2015 top 5 state achievable benchmark was 4.2 per 100,000 population. At the current rate of increase, overall, the benchmark could not be achieved for 20 years.</a:t>
            </a:r>
          </a:p>
          <a:p>
            <a:r>
              <a:rPr lang="en-US" sz="1200" kern="1200" dirty="0" smtClean="0">
                <a:solidFill>
                  <a:schemeClr val="tx1"/>
                </a:solidFill>
                <a:effectLst/>
                <a:latin typeface="+mn-lt"/>
                <a:ea typeface="+mn-ea"/>
                <a:cs typeface="+mn-cs"/>
              </a:rPr>
              <a:t>The top 5 states that contributed to the achievable benchmark are Idaho, Iowa, Maine, West Virginia, and Wisconsin.</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152</a:t>
            </a:fld>
            <a:endParaRPr lang="en-US"/>
          </a:p>
        </p:txBody>
      </p:sp>
    </p:spTree>
    <p:extLst>
      <p:ext uri="{BB962C8B-B14F-4D97-AF65-F5344CB8AC3E}">
        <p14:creationId xmlns:p14="http://schemas.microsoft.com/office/powerpoint/2010/main" val="405759539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297680"/>
          </a:xfrm>
        </p:spPr>
        <p:txBody>
          <a:bodyPr/>
          <a:lstStyle/>
          <a:p>
            <a:pPr>
              <a:defRPr/>
            </a:pPr>
            <a:r>
              <a:rPr lang="en-US" sz="1200" u="none" strike="noStrike" kern="1200" dirty="0" smtClean="0">
                <a:solidFill>
                  <a:schemeClr val="tx1"/>
                </a:solidFill>
                <a:effectLst/>
                <a:latin typeface="+mn-lt"/>
                <a:ea typeface="+mn-ea"/>
                <a:cs typeface="+mn-cs"/>
              </a:rPr>
              <a:t>In 2016, the rate of end stage renal disease due to diabetes was higher for Hispanics (300.9 per million population) compared with non-Hispanic Whites (122 per million population; Figure 93).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153</a:t>
            </a:fld>
            <a:endParaRPr lang="en-US"/>
          </a:p>
        </p:txBody>
      </p:sp>
    </p:spTree>
    <p:extLst>
      <p:ext uri="{BB962C8B-B14F-4D97-AF65-F5344CB8AC3E}">
        <p14:creationId xmlns:p14="http://schemas.microsoft.com/office/powerpoint/2010/main" val="372445171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the percentage of people without a usual source of care who indicated a financial or insurance reason for not having a source of care was lower for non-Hispanic Whites (10.3%) than for Hispanics (21.7%; Figure 94).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154</a:t>
            </a:fld>
            <a:endParaRPr lang="en-US"/>
          </a:p>
        </p:txBody>
      </p:sp>
    </p:spTree>
    <p:extLst>
      <p:ext uri="{BB962C8B-B14F-4D97-AF65-F5344CB8AC3E}">
        <p14:creationId xmlns:p14="http://schemas.microsoft.com/office/powerpoint/2010/main" val="379371379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Of the 127 quality measures with data for Hispanics, 54% were improving, 37% were not changing, and 9% were getting worse from 2000 through 2017 (Figure 95).</a:t>
            </a:r>
          </a:p>
          <a:p>
            <a:pPr lvl="0" fontAlgn="base"/>
            <a:r>
              <a:rPr lang="en-US" sz="1200" u="none" strike="noStrike" kern="1200" dirty="0" smtClean="0">
                <a:solidFill>
                  <a:schemeClr val="tx1"/>
                </a:solidFill>
                <a:effectLst/>
                <a:latin typeface="+mn-lt"/>
                <a:ea typeface="+mn-ea"/>
                <a:cs typeface="+mn-cs"/>
              </a:rPr>
              <a:t>Hispanics are improving in Healthy Living and Effective Treatment and worsening or not changing on Care Coordination and Affordable Care.</a:t>
            </a:r>
          </a:p>
          <a:p>
            <a:r>
              <a:rPr lang="en-US" sz="1200" kern="1200" dirty="0" smtClean="0">
                <a:solidFill>
                  <a:schemeClr val="tx1"/>
                </a:solidFill>
                <a:effectLst/>
                <a:latin typeface="+mn-lt"/>
                <a:ea typeface="+mn-ea"/>
                <a:cs typeface="+mn-cs"/>
              </a:rPr>
              <a:t>Due to a change in the Healthcare Cost and Utilization Project (HCUP) data, the same measures reported in past reports are not represented in this report. HCUP converted all measures from International Classification of Diseases, Ninth Revision (ICD-9) to Tenth Revision (ICD-10) codes, thus changing the outcomes of these measures. Therefore, we cannot trend the data at this time.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155</a:t>
            </a:fld>
            <a:endParaRPr lang="en-US"/>
          </a:p>
        </p:txBody>
      </p:sp>
    </p:spTree>
    <p:extLst>
      <p:ext uri="{BB962C8B-B14F-4D97-AF65-F5344CB8AC3E}">
        <p14:creationId xmlns:p14="http://schemas.microsoft.com/office/powerpoint/2010/main" val="33010856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Of the 49 quality measures with a disparity at baseline, disparities between Hispanics and non-Hispanic Whites did not change for 42 (86%) from 2000 through 2017 (Figure 96).</a:t>
            </a:r>
          </a:p>
          <a:p>
            <a:pPr lvl="0" fontAlgn="base"/>
            <a:r>
              <a:rPr lang="en-US" sz="1200" u="none" strike="noStrike" kern="1200" dirty="0" smtClean="0">
                <a:solidFill>
                  <a:schemeClr val="tx1"/>
                </a:solidFill>
                <a:effectLst/>
                <a:latin typeface="+mn-lt"/>
                <a:ea typeface="+mn-ea"/>
                <a:cs typeface="+mn-cs"/>
              </a:rPr>
              <a:t>Five measures showed narrowing disparities—one Effective Treatment measure and four Healthy Living measures.</a:t>
            </a:r>
          </a:p>
          <a:p>
            <a:pPr lvl="0" fontAlgn="base"/>
            <a:r>
              <a:rPr lang="en-US" sz="1200" u="none" strike="noStrike" kern="1200" dirty="0" smtClean="0">
                <a:solidFill>
                  <a:schemeClr val="tx1"/>
                </a:solidFill>
                <a:effectLst/>
                <a:latin typeface="+mn-lt"/>
                <a:ea typeface="+mn-ea"/>
                <a:cs typeface="+mn-cs"/>
              </a:rPr>
              <a:t>The measure that showed the most improvement is an Effective Treatment measure: Adjusted incident rates of end stage renal disease (ESRD) due to diabetes per million population. The other four measures are in Healthy Living.</a:t>
            </a:r>
          </a:p>
          <a:p>
            <a:pPr lvl="0" fontAlgn="base"/>
            <a:r>
              <a:rPr lang="en-US" sz="1200" u="none" strike="noStrike" kern="1200" dirty="0" smtClean="0">
                <a:solidFill>
                  <a:schemeClr val="tx1"/>
                </a:solidFill>
                <a:effectLst/>
                <a:latin typeface="+mn-lt"/>
                <a:ea typeface="+mn-ea"/>
                <a:cs typeface="+mn-cs"/>
              </a:rPr>
              <a:t>The second most improving measure is Home health care patients whose shortness of breath decreased.</a:t>
            </a:r>
          </a:p>
          <a:p>
            <a:pPr lvl="0" fontAlgn="base"/>
            <a:r>
              <a:rPr lang="en-US" sz="1200" u="none" strike="noStrike" kern="1200" dirty="0" smtClean="0">
                <a:solidFill>
                  <a:schemeClr val="tx1"/>
                </a:solidFill>
                <a:effectLst/>
                <a:latin typeface="+mn-lt"/>
                <a:ea typeface="+mn-ea"/>
                <a:cs typeface="+mn-cs"/>
              </a:rPr>
              <a:t>The other improving measures are:</a:t>
            </a:r>
          </a:p>
          <a:p>
            <a:pPr lvl="1" fontAlgn="base"/>
            <a:r>
              <a:rPr lang="en-US" u="none" strike="noStrike" kern="1200" dirty="0" smtClean="0">
                <a:solidFill>
                  <a:schemeClr val="tx1"/>
                </a:solidFill>
                <a:effectLst/>
                <a:latin typeface="+mn-lt"/>
                <a:ea typeface="+mn-ea"/>
                <a:cs typeface="+mn-cs"/>
              </a:rPr>
              <a:t>Children ages 2-17 who had a preventive dental service in the calendar year,</a:t>
            </a:r>
          </a:p>
          <a:p>
            <a:pPr lvl="1" fontAlgn="base"/>
            <a:r>
              <a:rPr lang="en-US" u="none" strike="noStrike" kern="1200" dirty="0" smtClean="0">
                <a:solidFill>
                  <a:schemeClr val="tx1"/>
                </a:solidFill>
                <a:effectLst/>
                <a:latin typeface="+mn-lt"/>
                <a:ea typeface="+mn-ea"/>
                <a:cs typeface="+mn-cs"/>
              </a:rPr>
              <a:t>Children ages 2-17 who had a dental visit in the calendar year, and</a:t>
            </a:r>
          </a:p>
          <a:p>
            <a:pPr lvl="1" fontAlgn="base"/>
            <a:r>
              <a:rPr lang="en-US" u="none" strike="noStrike" kern="1200" dirty="0" smtClean="0">
                <a:solidFill>
                  <a:schemeClr val="tx1"/>
                </a:solidFill>
                <a:effectLst/>
                <a:latin typeface="+mn-lt"/>
                <a:ea typeface="+mn-ea"/>
                <a:cs typeface="+mn-cs"/>
              </a:rPr>
              <a:t>Adults with obesity who ever received advice from a health professional about eating fewer high-fat or high-cholesterol foods.</a:t>
            </a:r>
          </a:p>
          <a:p>
            <a:pPr lvl="1" fontAlgn="base"/>
            <a:r>
              <a:rPr lang="en-US" u="none" strike="noStrike" kern="1200" dirty="0" smtClean="0">
                <a:solidFill>
                  <a:schemeClr val="tx1"/>
                </a:solidFill>
                <a:effectLst/>
                <a:latin typeface="+mn-lt"/>
                <a:ea typeface="+mn-ea"/>
                <a:cs typeface="+mn-cs"/>
              </a:rPr>
              <a:t>Two measures showed widening disparities: Home health patients who had improvement in upper body dressing and Home health patients whose ability to walk or move around improved.</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156</a:t>
            </a:fld>
            <a:endParaRPr lang="en-US"/>
          </a:p>
        </p:txBody>
      </p:sp>
    </p:spTree>
    <p:extLst>
      <p:ext uri="{BB962C8B-B14F-4D97-AF65-F5344CB8AC3E}">
        <p14:creationId xmlns:p14="http://schemas.microsoft.com/office/powerpoint/2010/main" val="7443262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Diabetes is the leading cause of kidney disease in the United States. According to the National Institute of Diabetes and Digestive and Kidney Diseases, non-Hispanic Whites experience diabetes and kidney disease at a lower rate than other racial and ethnic groups.</a:t>
            </a:r>
            <a:r>
              <a:rPr lang="en-US" sz="1200" kern="1200" baseline="30000" dirty="0" smtClean="0">
                <a:solidFill>
                  <a:schemeClr val="tx1"/>
                </a:solidFill>
                <a:effectLst/>
                <a:latin typeface="+mn-lt"/>
                <a:ea typeface="+mn-ea"/>
                <a:cs typeface="+mn-cs"/>
              </a:rPr>
              <a:t>85</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Data from 2001 to 2016 show that the disparity between Hispanics and non-Hispanic Whites was narrowing; however, the narrowing disparity was due to the rate for Whites increasing over time (Figure 97).</a:t>
            </a:r>
          </a:p>
          <a:p>
            <a:pPr lvl="0" fontAlgn="base"/>
            <a:r>
              <a:rPr lang="en-US" sz="1200" u="none" strike="noStrike" kern="1200" dirty="0" smtClean="0">
                <a:solidFill>
                  <a:schemeClr val="tx1"/>
                </a:solidFill>
                <a:effectLst/>
                <a:latin typeface="+mn-lt"/>
                <a:ea typeface="+mn-ea"/>
                <a:cs typeface="+mn-cs"/>
              </a:rPr>
              <a:t>Hispanics showed a decreasing rate of ESRD (410 to 300.9 per million population) but still had higher rates than non-Hispanic Whites (133.3 to 144.9 per million population).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157</a:t>
            </a:fld>
            <a:endParaRPr lang="en-US"/>
          </a:p>
        </p:txBody>
      </p:sp>
    </p:spTree>
    <p:extLst>
      <p:ext uri="{BB962C8B-B14F-4D97-AF65-F5344CB8AC3E}">
        <p14:creationId xmlns:p14="http://schemas.microsoft.com/office/powerpoint/2010/main" val="133380628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Children in the United States can access dental insurance coverage through Medicaid or the Children’s Health Insurance Program, which enables affordable access for most children ages 2-17.</a:t>
            </a:r>
            <a:r>
              <a:rPr lang="en-US" u="none" strike="noStrike" kern="1200" baseline="30000" dirty="0" smtClean="0">
                <a:solidFill>
                  <a:schemeClr val="tx1"/>
                </a:solidFill>
                <a:effectLst/>
                <a:latin typeface="+mn-lt"/>
                <a:ea typeface="+mn-ea"/>
                <a:cs typeface="+mn-cs"/>
              </a:rPr>
              <a:t>88</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Data from 2002 to 2016 show that the disparity between Hispanics and Whites was narrowing over time. Hispanics showed an improvement (24.8% to 42.5%) but Whites still have higher rates of performance for this measure and have not shown statistically significant differences over time (48.1% to 50.1%) (Figure 98).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158</a:t>
            </a:fld>
            <a:endParaRPr lang="en-US"/>
          </a:p>
        </p:txBody>
      </p:sp>
    </p:spTree>
    <p:extLst>
      <p:ext uri="{BB962C8B-B14F-4D97-AF65-F5344CB8AC3E}">
        <p14:creationId xmlns:p14="http://schemas.microsoft.com/office/powerpoint/2010/main" val="129765103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297680"/>
          </a:xfrm>
        </p:spPr>
        <p:txBody>
          <a:bodyPr/>
          <a:lstStyle/>
          <a:p>
            <a:pPr>
              <a:defRPr/>
            </a:pPr>
            <a:r>
              <a:rPr lang="en-US" sz="1200" u="none" strike="noStrike" kern="1200" dirty="0" smtClean="0">
                <a:solidFill>
                  <a:schemeClr val="tx1"/>
                </a:solidFill>
                <a:effectLst/>
                <a:latin typeface="+mn-lt"/>
                <a:ea typeface="+mn-ea"/>
                <a:cs typeface="+mn-cs"/>
              </a:rPr>
              <a:t>Data from 2002 to 2016 show that the disparity between Hispanics and Whites was narrowing. Hispanics showed improvement (33.8% to 50.7%) but Whites still have higher rates of performance for this measure and have not shown statistically significant differences over time (50.7% to 59.8%) (Figure 99).</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159</a:t>
            </a:fld>
            <a:endParaRPr lang="en-US"/>
          </a:p>
        </p:txBody>
      </p:sp>
    </p:spTree>
    <p:extLst>
      <p:ext uri="{BB962C8B-B14F-4D97-AF65-F5344CB8AC3E}">
        <p14:creationId xmlns:p14="http://schemas.microsoft.com/office/powerpoint/2010/main" val="162650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00800" cy="4876800"/>
          </a:xfrm>
        </p:spPr>
        <p:txBody>
          <a:bodyPr/>
          <a:lstStyle/>
          <a:p>
            <a:pPr fontAlgn="base">
              <a:defRPr/>
            </a:pPr>
            <a:r>
              <a:rPr lang="en-US" sz="950" kern="1200" dirty="0" smtClean="0">
                <a:solidFill>
                  <a:schemeClr val="tx1"/>
                </a:solidFill>
                <a:effectLst/>
              </a:rPr>
              <a:t>Personal healthcare expenditures are outlays for goods and services related directly to patient care. These expenditures are total national health expenditures minus expenditures for investment, health insurance program administration and the net cost of insurance, and public health activities. Other health insurance programs include Children’s Health Insurance Program (Titles XIX and XXI) and programs available through the Department of Defense and the Department of Veterans Affairs. </a:t>
            </a:r>
            <a:r>
              <a:rPr lang="en-US" sz="950" b="0" kern="1200" dirty="0" smtClean="0">
                <a:solidFill>
                  <a:schemeClr val="tx1"/>
                </a:solidFill>
                <a:effectLst/>
              </a:rPr>
              <a:t>Ot</a:t>
            </a:r>
            <a:r>
              <a:rPr lang="en-US" sz="950" kern="1200" dirty="0" smtClean="0">
                <a:solidFill>
                  <a:schemeClr val="tx1"/>
                </a:solidFill>
                <a:effectLst/>
              </a:rPr>
              <a:t>her third party payers may include worksite healthcare, other private venues, Indian Health Service, workers’ compensation, general assistance, maternal and child health programs, vocational rehabilitation programs, other federal programs, Substance Abuse and Mental Health Services Administration, other state and local programs, and school health programs.</a:t>
            </a:r>
          </a:p>
          <a:p>
            <a:pPr lvl="0" fontAlgn="base"/>
            <a:r>
              <a:rPr lang="en-US" sz="950" u="none" strike="noStrike" kern="1200" dirty="0" smtClean="0">
                <a:solidFill>
                  <a:schemeClr val="tx1"/>
                </a:solidFill>
                <a:effectLst/>
              </a:rPr>
              <a:t>In 2017, private insurance accounted for 35% of personal healthcare expenditures, followed by Medicare, Medicaid, and out of pocket (Figure 8).</a:t>
            </a:r>
          </a:p>
          <a:p>
            <a:pPr lvl="0" fontAlgn="base"/>
            <a:r>
              <a:rPr lang="en-US" sz="950" u="none" strike="noStrike" kern="1200" dirty="0" smtClean="0">
                <a:solidFill>
                  <a:schemeClr val="tx1"/>
                </a:solidFill>
                <a:effectLst/>
              </a:rPr>
              <a:t>Sources of funds varied by type of expenditure (data not shown):</a:t>
            </a:r>
          </a:p>
          <a:p>
            <a:pPr lvl="1" fontAlgn="base"/>
            <a:r>
              <a:rPr lang="en-US" sz="950" u="none" strike="noStrike" kern="1200" dirty="0" smtClean="0">
                <a:solidFill>
                  <a:schemeClr val="tx1"/>
                </a:solidFill>
                <a:effectLst/>
              </a:rPr>
              <a:t>Private insurance accounted for 40% of hospital, 43% of physician, 11% of home health, 10% of nursing home, 45% of dental, and 42% of prescription drug expenditures.</a:t>
            </a:r>
          </a:p>
          <a:p>
            <a:pPr lvl="1" fontAlgn="base"/>
            <a:r>
              <a:rPr lang="en-US" sz="950" u="none" strike="noStrike" kern="1200" dirty="0" smtClean="0">
                <a:solidFill>
                  <a:schemeClr val="tx1"/>
                </a:solidFill>
                <a:effectLst/>
              </a:rPr>
              <a:t>Medicare accounted for 25% of hospital, 23% of physician, 40% of home health, 23% of nursing home, 0.7% of dental, and 30% of prescription drug expenditures.</a:t>
            </a:r>
          </a:p>
          <a:p>
            <a:pPr lvl="1" fontAlgn="base"/>
            <a:r>
              <a:rPr lang="en-US" sz="950" u="none" strike="noStrike" kern="1200" dirty="0" smtClean="0">
                <a:solidFill>
                  <a:schemeClr val="tx1"/>
                </a:solidFill>
                <a:effectLst/>
              </a:rPr>
              <a:t>Medicaid accounted for 17% of hospital, 11% of physician, 36% of home health, 30% of nursing home, 10% of dental, and 10% of prescription drug expenditures.</a:t>
            </a:r>
          </a:p>
          <a:p>
            <a:pPr lvl="1" fontAlgn="base"/>
            <a:r>
              <a:rPr lang="en-US" sz="950" u="none" strike="noStrike" kern="1200" dirty="0" smtClean="0">
                <a:solidFill>
                  <a:schemeClr val="tx1"/>
                </a:solidFill>
                <a:effectLst/>
              </a:rPr>
              <a:t>Out-of-pocket payments accounted for 3% of hospital, 9% of physician, 9% of home health, 27% of nursing home, 41% of dental, and 14% of prescription drug expenditures.</a:t>
            </a:r>
          </a:p>
          <a:p>
            <a:pPr lvl="1" fontAlgn="base"/>
            <a:r>
              <a:rPr lang="en-US" sz="950" u="none" strike="noStrike" kern="1200" dirty="0" smtClean="0">
                <a:solidFill>
                  <a:schemeClr val="tx1"/>
                </a:solidFill>
                <a:effectLst/>
              </a:rPr>
              <a:t>In 2017, retail prescription drug expenditures were $333.4 billion. Patients paid 14% of these expenses out of pocket, totaling $46.7 billion. All other health insurance entities, including private health insurance, Medicare, Medicaid, and other health insurance programs accounted for 85.5% of the total costs ($285 billion).</a:t>
            </a:r>
          </a:p>
          <a:p>
            <a:pPr lvl="1" fontAlgn="base"/>
            <a:r>
              <a:rPr lang="en-US" sz="950" u="none" strike="noStrike" kern="1200" dirty="0" smtClean="0">
                <a:solidFill>
                  <a:schemeClr val="tx1"/>
                </a:solidFill>
                <a:effectLst/>
              </a:rPr>
              <a:t>Private health insurance companies accounted for 42% of retail drug expenses ($140.1 billion in 2017).</a:t>
            </a:r>
          </a:p>
          <a:p>
            <a:pPr lvl="1" fontAlgn="base"/>
            <a:r>
              <a:rPr lang="en-US" sz="950" u="none" strike="noStrike" kern="1200" dirty="0" smtClean="0">
                <a:solidFill>
                  <a:schemeClr val="tx1"/>
                </a:solidFill>
                <a:effectLst/>
              </a:rPr>
              <a:t>Medicare accounted for 30.3% of retail drug expenses ($100.9 billion).</a:t>
            </a:r>
          </a:p>
          <a:p>
            <a:pPr lvl="1" fontAlgn="base"/>
            <a:r>
              <a:rPr lang="en-US" sz="950" u="none" strike="noStrike" kern="1200" dirty="0" smtClean="0">
                <a:solidFill>
                  <a:schemeClr val="tx1"/>
                </a:solidFill>
                <a:effectLst/>
              </a:rPr>
              <a:t>Medicaid accounted for 9.9% of retail drug expenses ($33 billion).</a:t>
            </a:r>
          </a:p>
          <a:p>
            <a:pPr lvl="1" fontAlgn="base"/>
            <a:r>
              <a:rPr lang="en-US" sz="950" u="none" strike="noStrike" kern="1200" dirty="0" smtClean="0">
                <a:solidFill>
                  <a:schemeClr val="tx1"/>
                </a:solidFill>
                <a:effectLst/>
              </a:rPr>
              <a:t>Other health insurance programs consisted of the Children’s Health Insurance Program (Titles XIX and XXI) and programs available through the Department of Defense and the Department of Veterans Affairs. These program accounted for 3.3% of retail drug expenses ($11 billion).</a:t>
            </a:r>
          </a:p>
          <a:p>
            <a:pPr lvl="1" fontAlgn="base"/>
            <a:r>
              <a:rPr lang="en-US" sz="950" u="none" strike="noStrike" kern="1200" dirty="0" smtClean="0">
                <a:solidFill>
                  <a:schemeClr val="tx1"/>
                </a:solidFill>
                <a:effectLst/>
              </a:rPr>
              <a:t>Other third-party payers had the smallest percentage of costs (0.5%), which represented $1.8 billion in retail drug costs. These expenses were incurred by a variety of sources, including worksite healthcare, other private venues, Indian Health Service, workers’ compensation, general assistance, maternal and child health programs, vocational rehabilitation programs, other federal programs, Substance Abuse and Mental Health Services Administration, other state and local programs, and school health programs.</a:t>
            </a:r>
          </a:p>
          <a:p>
            <a:endParaRPr lang="en-US" sz="950" dirty="0"/>
          </a:p>
        </p:txBody>
      </p:sp>
      <p:sp>
        <p:nvSpPr>
          <p:cNvPr id="4" name="Slide Number Placeholder 3"/>
          <p:cNvSpPr>
            <a:spLocks noGrp="1"/>
          </p:cNvSpPr>
          <p:nvPr>
            <p:ph type="sldNum" sz="quarter" idx="10"/>
          </p:nvPr>
        </p:nvSpPr>
        <p:spPr/>
        <p:txBody>
          <a:bodyPr/>
          <a:lstStyle/>
          <a:p>
            <a:fld id="{B17BA40C-25F7-4A81-B7B0-365A5351FE20}" type="slidenum">
              <a:rPr lang="en-US" smtClean="0"/>
              <a:t>16</a:t>
            </a:fld>
            <a:endParaRPr lang="en-US"/>
          </a:p>
        </p:txBody>
      </p:sp>
    </p:spTree>
    <p:extLst>
      <p:ext uri="{BB962C8B-B14F-4D97-AF65-F5344CB8AC3E}">
        <p14:creationId xmlns:p14="http://schemas.microsoft.com/office/powerpoint/2010/main" val="30337114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prevalence of obesity is continuing to rise in the United States. More than one-third of adults are overweight or affected by obesity.</a:t>
            </a:r>
            <a:r>
              <a:rPr lang="en-US" u="none" strike="noStrike" kern="1200" baseline="30000" dirty="0" smtClean="0">
                <a:solidFill>
                  <a:schemeClr val="tx1"/>
                </a:solidFill>
                <a:effectLst/>
                <a:latin typeface="+mn-lt"/>
                <a:ea typeface="+mn-ea"/>
                <a:cs typeface="+mn-cs"/>
              </a:rPr>
              <a:t>89</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Data from 2002 to 2016 show that the disparity between Hispanics and non-Hispanic Whites was narrowing; however, Hispanics showed improvement (38.8% to 51.9%), while Whites showed declining rates of performance for this measure (49.5% to 46.3%) (Figure 100).</a:t>
            </a:r>
          </a:p>
          <a:p>
            <a:r>
              <a:rPr lang="en-US" sz="1200" kern="1200" dirty="0" smtClean="0">
                <a:solidFill>
                  <a:schemeClr val="tx1"/>
                </a:solidFill>
                <a:effectLst/>
                <a:latin typeface="+mn-lt"/>
                <a:ea typeface="+mn-ea"/>
                <a:cs typeface="+mn-cs"/>
              </a:rPr>
              <a:t>The National Institutes of Diabetes and Digestive and Kidney Diseases (NIDDK) has outlined several strategies for healthcare providers to use to speak with their patients in a respectful manner about healthy eating habits.</a:t>
            </a:r>
            <a:r>
              <a:rPr lang="en-US" sz="1200" kern="1200" baseline="30000" dirty="0" smtClean="0">
                <a:solidFill>
                  <a:schemeClr val="tx1"/>
                </a:solidFill>
                <a:effectLst/>
                <a:latin typeface="+mn-lt"/>
                <a:ea typeface="+mn-ea"/>
                <a:cs typeface="+mn-cs"/>
              </a:rPr>
              <a:t>90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160</a:t>
            </a:fld>
            <a:endParaRPr lang="en-US"/>
          </a:p>
        </p:txBody>
      </p:sp>
    </p:spTree>
    <p:extLst>
      <p:ext uri="{BB962C8B-B14F-4D97-AF65-F5344CB8AC3E}">
        <p14:creationId xmlns:p14="http://schemas.microsoft.com/office/powerpoint/2010/main" val="236142030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QDR tracks disparities data for income and insurance categories. Income groups are based on the Federal Poverty Level (FPL) for a family of four:</a:t>
            </a:r>
          </a:p>
          <a:p>
            <a:pPr lvl="1" fontAlgn="base"/>
            <a:r>
              <a:rPr lang="en-US" u="none" strike="noStrike" kern="1200" dirty="0" smtClean="0">
                <a:solidFill>
                  <a:schemeClr val="tx1"/>
                </a:solidFill>
                <a:effectLst/>
                <a:latin typeface="+mn-lt"/>
                <a:ea typeface="+mn-ea"/>
                <a:cs typeface="+mn-cs"/>
              </a:rPr>
              <a:t>Poor: Less than 100% of FPL</a:t>
            </a:r>
          </a:p>
          <a:p>
            <a:pPr lvl="1" fontAlgn="base"/>
            <a:r>
              <a:rPr lang="en-US" u="none" strike="noStrike" kern="1200" dirty="0" smtClean="0">
                <a:solidFill>
                  <a:schemeClr val="tx1"/>
                </a:solidFill>
                <a:effectLst/>
                <a:latin typeface="+mn-lt"/>
                <a:ea typeface="+mn-ea"/>
                <a:cs typeface="+mn-cs"/>
              </a:rPr>
              <a:t>Low income: 100% to less than 200% of FPL</a:t>
            </a:r>
          </a:p>
          <a:p>
            <a:pPr lvl="1" fontAlgn="base"/>
            <a:r>
              <a:rPr lang="en-US" u="none" strike="noStrike" kern="1200" dirty="0" smtClean="0">
                <a:solidFill>
                  <a:schemeClr val="tx1"/>
                </a:solidFill>
                <a:effectLst/>
                <a:latin typeface="+mn-lt"/>
                <a:ea typeface="+mn-ea"/>
                <a:cs typeface="+mn-cs"/>
              </a:rPr>
              <a:t>Middle income: 200% to less than 400% of FPL</a:t>
            </a:r>
          </a:p>
          <a:p>
            <a:pPr lvl="1" fontAlgn="base"/>
            <a:r>
              <a:rPr lang="en-US" u="none" strike="noStrike" kern="1200" dirty="0" smtClean="0">
                <a:solidFill>
                  <a:schemeClr val="tx1"/>
                </a:solidFill>
                <a:effectLst/>
                <a:latin typeface="+mn-lt"/>
                <a:ea typeface="+mn-ea"/>
                <a:cs typeface="+mn-cs"/>
              </a:rPr>
              <a:t>High income: 400% or more of FPL</a:t>
            </a:r>
          </a:p>
          <a:p>
            <a:r>
              <a:rPr lang="en-US" sz="1200" kern="1200" dirty="0" smtClean="0">
                <a:solidFill>
                  <a:schemeClr val="tx1"/>
                </a:solidFill>
                <a:effectLst/>
                <a:latin typeface="+mn-lt"/>
                <a:ea typeface="+mn-ea"/>
                <a:cs typeface="+mn-cs"/>
              </a:rPr>
              <a:t>The poverty guidelines are issued annually in the </a:t>
            </a:r>
            <a:r>
              <a:rPr lang="en-US" sz="1200" i="1" kern="1200" dirty="0" smtClean="0">
                <a:solidFill>
                  <a:schemeClr val="tx1"/>
                </a:solidFill>
                <a:effectLst/>
                <a:latin typeface="+mn-lt"/>
                <a:ea typeface="+mn-ea"/>
                <a:cs typeface="+mn-cs"/>
              </a:rPr>
              <a:t>Federal Register</a:t>
            </a:r>
            <a:r>
              <a:rPr lang="en-US" sz="1200" kern="1200" dirty="0" smtClean="0">
                <a:solidFill>
                  <a:schemeClr val="tx1"/>
                </a:solidFill>
                <a:effectLst/>
                <a:latin typeface="+mn-lt"/>
                <a:ea typeface="+mn-ea"/>
                <a:cs typeface="+mn-cs"/>
              </a:rPr>
              <a:t> by the Department of Health and Human Services, Assistant Secretary for Planning and Evaluation. The guidelines vary by family size and there are different family income criteria for the contiguous 48 states, Alaska, and Hawaii. Criteria for U.S. territories are unavailable.</a:t>
            </a:r>
            <a:r>
              <a:rPr lang="en-US" sz="1200" kern="1200" baseline="30000" dirty="0" smtClean="0">
                <a:solidFill>
                  <a:schemeClr val="tx1"/>
                </a:solidFill>
                <a:effectLst/>
                <a:latin typeface="+mn-lt"/>
                <a:ea typeface="+mn-ea"/>
                <a:cs typeface="+mn-cs"/>
              </a:rPr>
              <a:t>91</a:t>
            </a:r>
            <a:endParaRPr lang="en-US" sz="1200" kern="1200" dirty="0" smtClean="0">
              <a:solidFill>
                <a:schemeClr val="tx1"/>
              </a:solidFill>
              <a:effectLst/>
              <a:latin typeface="+mn-lt"/>
              <a:ea typeface="+mn-ea"/>
              <a:cs typeface="+mn-cs"/>
            </a:endParaRPr>
          </a:p>
          <a:p>
            <a:pPr lvl="0"/>
            <a:r>
              <a:rPr lang="en-US" altLang="en-US" dirty="0" smtClean="0"/>
              <a:t>Income is not the same as wealth, which can include assets other than income. </a:t>
            </a:r>
          </a:p>
          <a:p>
            <a:pPr lvl="0"/>
            <a:r>
              <a:rPr lang="en-US" altLang="en-US" dirty="0" smtClean="0"/>
              <a:t>Wealth is disproportionately dispersed among higher income categories,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161</a:t>
            </a:fld>
            <a:endParaRPr lang="en-US"/>
          </a:p>
        </p:txBody>
      </p:sp>
    </p:spTree>
    <p:extLst>
      <p:ext uri="{BB962C8B-B14F-4D97-AF65-F5344CB8AC3E}">
        <p14:creationId xmlns:p14="http://schemas.microsoft.com/office/powerpoint/2010/main" val="100520054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Data for the most recent year show that high-income groups performed better than other income groups on almost 60% of all quality measures (Figure 101).</a:t>
            </a:r>
          </a:p>
          <a:p>
            <a:pPr lvl="0" fontAlgn="base"/>
            <a:r>
              <a:rPr lang="en-US" sz="1200" u="none" strike="noStrike" kern="1200" dirty="0" smtClean="0">
                <a:solidFill>
                  <a:schemeClr val="tx1"/>
                </a:solidFill>
                <a:effectLst/>
                <a:latin typeface="+mn-lt"/>
                <a:ea typeface="+mn-ea"/>
                <a:cs typeface="+mn-cs"/>
              </a:rPr>
              <a:t>Performance was better for high-income groups than for low-income groups on almost 60% of the measures. Compared with middle-income groups, high-income groups performed better on about half the measures. </a:t>
            </a:r>
          </a:p>
          <a:p>
            <a:r>
              <a:rPr lang="en-US" sz="1200" kern="1200" dirty="0" smtClean="0">
                <a:solidFill>
                  <a:schemeClr val="tx1"/>
                </a:solidFill>
                <a:effectLst/>
                <a:latin typeface="+mn-lt"/>
                <a:ea typeface="+mn-ea"/>
                <a:cs typeface="+mn-cs"/>
              </a:rPr>
              <a:t>This sample includes the latest data year for all Healthcare Cost and Utilization Project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162</a:t>
            </a:fld>
            <a:endParaRPr lang="en-US"/>
          </a:p>
        </p:txBody>
      </p:sp>
    </p:spTree>
    <p:extLst>
      <p:ext uri="{BB962C8B-B14F-4D97-AF65-F5344CB8AC3E}">
        <p14:creationId xmlns:p14="http://schemas.microsoft.com/office/powerpoint/2010/main" val="345778514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Other measures with the largest income disparities include:</a:t>
            </a:r>
          </a:p>
          <a:p>
            <a:pPr lvl="1" fontAlgn="base"/>
            <a:r>
              <a:rPr lang="en-US" u="none" strike="noStrike" kern="1200" dirty="0" smtClean="0">
                <a:solidFill>
                  <a:schemeClr val="tx1"/>
                </a:solidFill>
                <a:effectLst/>
                <a:latin typeface="+mn-lt"/>
                <a:ea typeface="+mn-ea"/>
                <a:cs typeface="+mn-cs"/>
              </a:rPr>
              <a:t>Women ages 21-65 who received a Pap smear in the last 3 years (middle income, low income).</a:t>
            </a:r>
          </a:p>
          <a:p>
            <a:pPr lvl="1" fontAlgn="base"/>
            <a:r>
              <a:rPr lang="en-US" u="none" strike="noStrike" kern="1200" dirty="0" smtClean="0">
                <a:solidFill>
                  <a:schemeClr val="tx1"/>
                </a:solidFill>
                <a:effectLst/>
                <a:latin typeface="+mn-lt"/>
                <a:ea typeface="+mn-ea"/>
                <a:cs typeface="+mn-cs"/>
              </a:rPr>
              <a:t>People under age 65 whose family’s health insurance premium and out-of-pocket medical expenditures were more than 10% of total family income (middle income).</a:t>
            </a:r>
          </a:p>
          <a:p>
            <a:pPr lvl="1" fontAlgn="base"/>
            <a:r>
              <a:rPr lang="en-US" u="none" strike="noStrike" kern="1200" dirty="0" smtClean="0">
                <a:solidFill>
                  <a:schemeClr val="tx1"/>
                </a:solidFill>
                <a:effectLst/>
                <a:latin typeface="+mn-lt"/>
                <a:ea typeface="+mn-ea"/>
                <a:cs typeface="+mn-cs"/>
              </a:rPr>
              <a:t>Adults who had a doctor’s office or clinic visit in the last 12 months whose health providers sometimes or never explained things in a way they could understand (low income).</a:t>
            </a:r>
          </a:p>
          <a:p>
            <a:pPr lvl="1" fontAlgn="base"/>
            <a:r>
              <a:rPr lang="en-US" u="none" strike="noStrike" kern="1200" dirty="0" smtClean="0">
                <a:solidFill>
                  <a:schemeClr val="tx1"/>
                </a:solidFill>
                <a:effectLst/>
                <a:latin typeface="+mn-lt"/>
                <a:ea typeface="+mn-ea"/>
                <a:cs typeface="+mn-cs"/>
              </a:rPr>
              <a:t>Hospital admissions for chronic obstructive pulmonary disease or asthma per 100,000 population age 40 and over (poor).</a:t>
            </a:r>
          </a:p>
          <a:p>
            <a:pPr lvl="1" fontAlgn="base"/>
            <a:r>
              <a:rPr lang="en-US" u="none" strike="noStrike" kern="1200" dirty="0" smtClean="0">
                <a:solidFill>
                  <a:schemeClr val="tx1"/>
                </a:solidFill>
                <a:effectLst/>
                <a:latin typeface="+mn-lt"/>
                <a:ea typeface="+mn-ea"/>
                <a:cs typeface="+mn-cs"/>
              </a:rPr>
              <a:t>Hospital admissions for short-term complications of diabetes per 100,000 population, adults (poor).</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163</a:t>
            </a:fld>
            <a:endParaRPr lang="en-US"/>
          </a:p>
        </p:txBody>
      </p:sp>
    </p:spTree>
    <p:extLst>
      <p:ext uri="{BB962C8B-B14F-4D97-AF65-F5344CB8AC3E}">
        <p14:creationId xmlns:p14="http://schemas.microsoft.com/office/powerpoint/2010/main" val="100150100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People with lower incomes may experience difficulty accessing affordable care and are less likely to have a usual source of care that is readily accessible.</a:t>
            </a:r>
            <a:r>
              <a:rPr lang="en-US" sz="1200" kern="1200" baseline="30000" dirty="0" smtClean="0">
                <a:solidFill>
                  <a:schemeClr val="tx1"/>
                </a:solidFill>
                <a:effectLst/>
                <a:latin typeface="+mn-lt"/>
                <a:ea typeface="+mn-ea"/>
                <a:cs typeface="+mn-cs"/>
              </a:rPr>
              <a:t>94</a:t>
            </a:r>
            <a:r>
              <a:rPr lang="en-US" sz="1200" kern="1200" dirty="0" smtClean="0">
                <a:solidFill>
                  <a:schemeClr val="tx1"/>
                </a:solidFill>
                <a:effectLst/>
                <a:latin typeface="+mn-lt"/>
                <a:ea typeface="+mn-ea"/>
                <a:cs typeface="+mn-cs"/>
              </a:rPr>
              <a:t> People who are unwell and have low incomes are also more likely to experience poverty.</a:t>
            </a:r>
            <a:r>
              <a:rPr lang="en-US" sz="1200" kern="1200" baseline="30000" dirty="0" smtClean="0">
                <a:solidFill>
                  <a:schemeClr val="tx1"/>
                </a:solidFill>
                <a:effectLst/>
                <a:latin typeface="+mn-lt"/>
                <a:ea typeface="+mn-ea"/>
                <a:cs typeface="+mn-cs"/>
              </a:rPr>
              <a:t>92</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In 2016, the measure with the largest income disparities was people without a usual source of care who indicated a financial or insurance reason for not having a source of care. The percentages were 22.9% for poor people, 19.9% for low-income people, 13.4% for middle-income people, and 6.8% for high-income people (Figure 102).</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164</a:t>
            </a:fld>
            <a:endParaRPr lang="en-US"/>
          </a:p>
        </p:txBody>
      </p:sp>
    </p:spTree>
    <p:extLst>
      <p:ext uri="{BB962C8B-B14F-4D97-AF65-F5344CB8AC3E}">
        <p14:creationId xmlns:p14="http://schemas.microsoft.com/office/powerpoint/2010/main" val="266126755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Pap test is a cervical screening test to detect potentially cancerous or precancerous abnormalities in females.</a:t>
            </a:r>
            <a:r>
              <a:rPr lang="en-US" sz="1200" kern="1200" baseline="30000" dirty="0" smtClean="0">
                <a:solidFill>
                  <a:schemeClr val="tx1"/>
                </a:solidFill>
                <a:effectLst/>
                <a:latin typeface="+mn-lt"/>
                <a:ea typeface="+mn-ea"/>
                <a:cs typeface="+mn-cs"/>
              </a:rPr>
              <a:t>96</a:t>
            </a:r>
            <a:r>
              <a:rPr lang="en-US" sz="1200" kern="1200" dirty="0" smtClean="0">
                <a:solidFill>
                  <a:schemeClr val="tx1"/>
                </a:solidFill>
                <a:effectLst/>
                <a:latin typeface="+mn-lt"/>
                <a:ea typeface="+mn-ea"/>
                <a:cs typeface="+mn-cs"/>
              </a:rPr>
              <a:t> In 2018, the United States Preventive Services Task Force (USPSTF) recommended all women ages 21-65 receive screening every 3 years and specified screening tests for different age brackets. Women ages 21-29 years are recommended to receive a cervical cytology test only, and women ages 30-65 are recommended to receive cytology tests every 3 years, high-risk HPV (</a:t>
            </a:r>
            <a:r>
              <a:rPr lang="en-US" sz="1200" kern="1200" dirty="0" err="1" smtClean="0">
                <a:solidFill>
                  <a:schemeClr val="tx1"/>
                </a:solidFill>
                <a:effectLst/>
                <a:latin typeface="+mn-lt"/>
                <a:ea typeface="+mn-ea"/>
                <a:cs typeface="+mn-cs"/>
              </a:rPr>
              <a:t>hrHPV</a:t>
            </a:r>
            <a:r>
              <a:rPr lang="en-US" sz="1200" kern="1200" dirty="0" smtClean="0">
                <a:solidFill>
                  <a:schemeClr val="tx1"/>
                </a:solidFill>
                <a:effectLst/>
                <a:latin typeface="+mn-lt"/>
                <a:ea typeface="+mn-ea"/>
                <a:cs typeface="+mn-cs"/>
              </a:rPr>
              <a:t>) testing every 5 years, or a combination of cytology and </a:t>
            </a:r>
            <a:r>
              <a:rPr lang="en-US" sz="1200" kern="1200" dirty="0" err="1" smtClean="0">
                <a:solidFill>
                  <a:schemeClr val="tx1"/>
                </a:solidFill>
                <a:effectLst/>
                <a:latin typeface="+mn-lt"/>
                <a:ea typeface="+mn-ea"/>
                <a:cs typeface="+mn-cs"/>
              </a:rPr>
              <a:t>hrHPV</a:t>
            </a:r>
            <a:r>
              <a:rPr lang="en-US" sz="1200" kern="1200" dirty="0" smtClean="0">
                <a:solidFill>
                  <a:schemeClr val="tx1"/>
                </a:solidFill>
                <a:effectLst/>
                <a:latin typeface="+mn-lt"/>
                <a:ea typeface="+mn-ea"/>
                <a:cs typeface="+mn-cs"/>
              </a:rPr>
              <a:t> testing every 5 years.</a:t>
            </a:r>
            <a:r>
              <a:rPr lang="en-US" sz="1200" kern="1200" baseline="30000" dirty="0" smtClean="0">
                <a:solidFill>
                  <a:schemeClr val="tx1"/>
                </a:solidFill>
                <a:effectLst/>
                <a:latin typeface="+mn-lt"/>
                <a:ea typeface="+mn-ea"/>
                <a:cs typeface="+mn-cs"/>
              </a:rPr>
              <a:t>97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2018 guidelines are different than the guidelines available in 2015. The 2015 USPSTF guidelines indicated that clinical considerations for alternative screening strategies are considered for women 30 years and over.</a:t>
            </a:r>
            <a:r>
              <a:rPr lang="en-US" sz="1200" kern="1200" baseline="30000" dirty="0" smtClean="0">
                <a:solidFill>
                  <a:schemeClr val="tx1"/>
                </a:solidFill>
                <a:effectLst/>
                <a:latin typeface="+mn-lt"/>
                <a:ea typeface="+mn-ea"/>
                <a:cs typeface="+mn-cs"/>
              </a:rPr>
              <a:t>98</a:t>
            </a:r>
            <a:r>
              <a:rPr lang="en-US" sz="1200" kern="1200" dirty="0" smtClean="0">
                <a:solidFill>
                  <a:schemeClr val="tx1"/>
                </a:solidFill>
                <a:effectLst/>
                <a:latin typeface="+mn-lt"/>
                <a:ea typeface="+mn-ea"/>
                <a:cs typeface="+mn-cs"/>
              </a:rPr>
              <a:t> The latest guidelines from 2018 include women 21 years and over. In addition, the latest criteria for women ages 30-65 years are more specific than earlier recommendations.</a:t>
            </a:r>
            <a:r>
              <a:rPr lang="en-US" sz="1200" kern="1200" baseline="30000" dirty="0" smtClean="0">
                <a:solidFill>
                  <a:schemeClr val="tx1"/>
                </a:solidFill>
                <a:effectLst/>
                <a:latin typeface="+mn-lt"/>
                <a:ea typeface="+mn-ea"/>
                <a:cs typeface="+mn-cs"/>
              </a:rPr>
              <a:t>97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2015, the percentage of women ages 21-65 years who received a Pap Test in the last 3 years was lower for low-income women (74.5%) and middle-income women (79.3%) compared with high-income women (88.0%; Figure 103).</a:t>
            </a:r>
          </a:p>
          <a:p>
            <a:pPr lvl="0" fontAlgn="base"/>
            <a:r>
              <a:rPr lang="en-US" sz="1200" u="none" strike="noStrike" kern="1200" dirty="0" smtClean="0">
                <a:solidFill>
                  <a:schemeClr val="tx1"/>
                </a:solidFill>
                <a:effectLst/>
                <a:latin typeface="+mn-lt"/>
                <a:ea typeface="+mn-ea"/>
                <a:cs typeface="+mn-cs"/>
              </a:rPr>
              <a:t>The 2014 top 5 state achievable benchmark was 86.9%. Women in low-income and middle-income households made no progress toward the benchmark. Women in high-income households met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Connecticut, Delaware, Maryland, Massachusetts, and Wisconsin.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165</a:t>
            </a:fld>
            <a:endParaRPr lang="en-US"/>
          </a:p>
        </p:txBody>
      </p:sp>
    </p:spTree>
    <p:extLst>
      <p:ext uri="{BB962C8B-B14F-4D97-AF65-F5344CB8AC3E}">
        <p14:creationId xmlns:p14="http://schemas.microsoft.com/office/powerpoint/2010/main" val="46775564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prominent barriers to health coverage include affordability, eligibility for public coverage in a person’s state, immigration status, and lack of familiarity with signup procedures.</a:t>
            </a:r>
            <a:r>
              <a:rPr lang="en-US" sz="1200" kern="1200" baseline="300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 Poor health may require a family to spend more on healthcare, resulting in less income. Costs will vary based on each person or family’s needs and may inhibit a family’s ability to reach other goals.</a:t>
            </a:r>
            <a:r>
              <a:rPr lang="en-US" sz="1200" kern="1200" baseline="30000" dirty="0" smtClean="0">
                <a:solidFill>
                  <a:schemeClr val="tx1"/>
                </a:solidFill>
                <a:effectLst/>
                <a:latin typeface="+mn-lt"/>
                <a:ea typeface="+mn-ea"/>
                <a:cs typeface="+mn-cs"/>
              </a:rPr>
              <a:t>92</a:t>
            </a:r>
          </a:p>
          <a:p>
            <a:pPr>
              <a:defRPr/>
            </a:pPr>
            <a:r>
              <a:rPr lang="en-US" sz="1200" u="none" strike="noStrike" kern="1200" dirty="0" smtClean="0">
                <a:solidFill>
                  <a:schemeClr val="tx1"/>
                </a:solidFill>
                <a:effectLst/>
                <a:latin typeface="+mn-lt"/>
                <a:ea typeface="+mn-ea"/>
                <a:cs typeface="+mn-cs"/>
              </a:rPr>
              <a:t>In 2016, the percentage of people under age 65 whose family’ health insurance premium and out-of-pocket medical expenditures were more than 10% of total family income was higher for middle-income people (21%) than high-income people (10.9%; Figure 104).</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166</a:t>
            </a:fld>
            <a:endParaRPr lang="en-US"/>
          </a:p>
        </p:txBody>
      </p:sp>
    </p:spTree>
    <p:extLst>
      <p:ext uri="{BB962C8B-B14F-4D97-AF65-F5344CB8AC3E}">
        <p14:creationId xmlns:p14="http://schemas.microsoft.com/office/powerpoint/2010/main" val="582416093"/>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Many patients leave their healthcare visit unsure of what their provider asked them to do or what was discussed. Nationwide, only 12% of adults have proficient health literacy.</a:t>
            </a:r>
            <a:r>
              <a:rPr lang="en-US" sz="1200" kern="1200" baseline="30000" dirty="0" smtClean="0">
                <a:solidFill>
                  <a:schemeClr val="tx1"/>
                </a:solidFill>
                <a:effectLst/>
                <a:latin typeface="+mn-lt"/>
                <a:ea typeface="+mn-ea"/>
                <a:cs typeface="+mn-cs"/>
              </a:rPr>
              <a:t>77</a:t>
            </a:r>
            <a:r>
              <a:rPr lang="en-US" sz="1200" kern="1200" dirty="0" smtClean="0">
                <a:solidFill>
                  <a:schemeClr val="tx1"/>
                </a:solidFill>
                <a:effectLst/>
                <a:latin typeface="+mn-lt"/>
                <a:ea typeface="+mn-ea"/>
                <a:cs typeface="+mn-cs"/>
              </a:rPr>
              <a:t> That means almost 9 out of 10 Americans find it challenging “to obtain, process, and understand basic health information and services needed to make appropriate health decisions.”</a:t>
            </a:r>
            <a:r>
              <a:rPr lang="en-US" sz="1200" kern="1200" baseline="30000" dirty="0" smtClean="0">
                <a:solidFill>
                  <a:schemeClr val="tx1"/>
                </a:solidFill>
                <a:effectLst/>
                <a:latin typeface="+mn-lt"/>
                <a:ea typeface="+mn-ea"/>
                <a:cs typeface="+mn-cs"/>
              </a:rPr>
              <a:t>77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the percentage of adults who had a doctor’s office or clinic visit in the last 12 months whose health providers sometimes or never explained things in a way they could understand was higher for low-income adults (8.9%) than for high-income adults (3.5%; Figure 105).</a:t>
            </a:r>
          </a:p>
          <a:p>
            <a:r>
              <a:rPr lang="en-US" sz="1200" kern="1200" dirty="0" smtClean="0">
                <a:solidFill>
                  <a:schemeClr val="tx1"/>
                </a:solidFill>
                <a:effectLst/>
                <a:latin typeface="+mn-lt"/>
                <a:ea typeface="+mn-ea"/>
                <a:cs typeface="+mn-cs"/>
              </a:rPr>
              <a:t>Efforts are underway within HHS to improve provider-patient communication. Examples include:</a:t>
            </a:r>
          </a:p>
          <a:p>
            <a:pPr lvl="1" fontAlgn="base"/>
            <a:r>
              <a:rPr lang="en-US" u="none" strike="noStrike" kern="1200" dirty="0" smtClean="0">
                <a:solidFill>
                  <a:schemeClr val="tx1"/>
                </a:solidFill>
                <a:effectLst/>
                <a:latin typeface="+mn-lt"/>
                <a:ea typeface="+mn-ea"/>
                <a:cs typeface="+mn-cs"/>
              </a:rPr>
              <a:t>AHRQ’s </a:t>
            </a:r>
            <a:r>
              <a:rPr lang="en-US" u="none" strike="noStrike" kern="1200" dirty="0" smtClean="0">
                <a:solidFill>
                  <a:schemeClr val="tx1"/>
                </a:solidFill>
                <a:effectLst/>
                <a:latin typeface="+mn-lt"/>
                <a:ea typeface="+mn-ea"/>
                <a:cs typeface="+mn-cs"/>
                <a:hlinkClick r:id="rId3"/>
              </a:rPr>
              <a:t>Guide to Improving Patient Safety in Primary Care Settings by Engaging Patients and Families</a:t>
            </a:r>
            <a:r>
              <a:rPr lang="en-US" u="none" strike="noStrike" kern="1200" dirty="0" smtClean="0">
                <a:solidFill>
                  <a:schemeClr val="tx1"/>
                </a:solidFill>
                <a:effectLst/>
                <a:latin typeface="+mn-lt"/>
                <a:ea typeface="+mn-ea"/>
                <a:cs typeface="+mn-cs"/>
              </a:rPr>
              <a:t>, which features a teach-back intervention. This intervention focuses on primary care providers discussing patients’</a:t>
            </a:r>
            <a:r>
              <a:rPr lang="en-US" u="sng" strike="noStrike" kern="1200" dirty="0" smtClean="0">
                <a:solidFill>
                  <a:schemeClr val="tx1"/>
                </a:solidFill>
                <a:effectLst/>
                <a:latin typeface="+mn-lt"/>
                <a:ea typeface="+mn-ea"/>
                <a:cs typeface="+mn-cs"/>
              </a:rPr>
              <a:t> </a:t>
            </a:r>
            <a:r>
              <a:rPr lang="en-US" u="none" strike="noStrike" kern="1200" dirty="0" smtClean="0">
                <a:solidFill>
                  <a:schemeClr val="tx1"/>
                </a:solidFill>
                <a:effectLst/>
                <a:latin typeface="+mn-lt"/>
                <a:ea typeface="+mn-ea"/>
                <a:cs typeface="+mn-cs"/>
              </a:rPr>
              <a:t>care plans with them and having patients explain the plan back in their own words to ensure their understanding.</a:t>
            </a:r>
            <a:r>
              <a:rPr lang="en-US" u="none" strike="noStrike" kern="1200" baseline="30000" dirty="0" smtClean="0">
                <a:solidFill>
                  <a:schemeClr val="tx1"/>
                </a:solidFill>
                <a:effectLst/>
                <a:latin typeface="+mn-lt"/>
                <a:ea typeface="+mn-ea"/>
                <a:cs typeface="+mn-cs"/>
              </a:rPr>
              <a:t>79</a:t>
            </a:r>
            <a:endParaRPr lang="en-US" u="none" strike="noStrike" kern="1200" dirty="0" smtClean="0">
              <a:solidFill>
                <a:schemeClr val="tx1"/>
              </a:solidFill>
              <a:effectLst/>
              <a:latin typeface="+mn-lt"/>
              <a:ea typeface="+mn-ea"/>
              <a:cs typeface="+mn-cs"/>
            </a:endParaRPr>
          </a:p>
          <a:p>
            <a:pPr lvl="1" fontAlgn="base"/>
            <a:r>
              <a:rPr lang="en-US" u="none" strike="noStrike" kern="1200" dirty="0" smtClean="0">
                <a:solidFill>
                  <a:schemeClr val="tx1"/>
                </a:solidFill>
                <a:effectLst/>
                <a:latin typeface="+mn-lt"/>
                <a:ea typeface="+mn-ea"/>
                <a:cs typeface="+mn-cs"/>
              </a:rPr>
              <a:t>AHRQ’s Health Literacy Universal Precautions Toolkit (</a:t>
            </a:r>
            <a:r>
              <a:rPr lang="en-US" u="none" strike="noStrike" kern="1200" dirty="0" smtClean="0">
                <a:solidFill>
                  <a:schemeClr val="tx1"/>
                </a:solidFill>
                <a:effectLst/>
                <a:latin typeface="+mn-lt"/>
                <a:ea typeface="+mn-ea"/>
                <a:cs typeface="+mn-cs"/>
                <a:hlinkClick r:id="rId4"/>
              </a:rPr>
              <a:t>www.ahrq.gov/</a:t>
            </a:r>
            <a:br>
              <a:rPr lang="en-US" u="none" strike="noStrike" kern="1200" dirty="0" smtClean="0">
                <a:solidFill>
                  <a:schemeClr val="tx1"/>
                </a:solidFill>
                <a:effectLst/>
                <a:latin typeface="+mn-lt"/>
                <a:ea typeface="+mn-ea"/>
                <a:cs typeface="+mn-cs"/>
                <a:hlinkClick r:id="rId4"/>
              </a:rPr>
            </a:br>
            <a:r>
              <a:rPr lang="en-US" u="none" strike="noStrike" kern="1200" dirty="0" smtClean="0">
                <a:solidFill>
                  <a:schemeClr val="tx1"/>
                </a:solidFill>
                <a:effectLst/>
                <a:latin typeface="+mn-lt"/>
                <a:ea typeface="+mn-ea"/>
                <a:cs typeface="+mn-cs"/>
                <a:hlinkClick r:id="rId4"/>
              </a:rPr>
              <a:t>literacy</a:t>
            </a:r>
            <a:r>
              <a:rPr lang="en-US" u="none" strike="noStrike" kern="1200" dirty="0" smtClean="0">
                <a:solidFill>
                  <a:schemeClr val="tx1"/>
                </a:solidFill>
                <a:effectLst/>
                <a:latin typeface="+mn-lt"/>
                <a:ea typeface="+mn-ea"/>
                <a:cs typeface="+mn-cs"/>
              </a:rPr>
              <a:t>),</a:t>
            </a:r>
            <a:r>
              <a:rPr lang="en-US" u="none" strike="noStrike" kern="1200" baseline="30000" dirty="0" smtClean="0">
                <a:solidFill>
                  <a:schemeClr val="tx1"/>
                </a:solidFill>
                <a:effectLst/>
                <a:latin typeface="+mn-lt"/>
                <a:ea typeface="+mn-ea"/>
                <a:cs typeface="+mn-cs"/>
              </a:rPr>
              <a:t>80</a:t>
            </a:r>
            <a:r>
              <a:rPr lang="en-US" u="none" strike="noStrike" kern="1200" dirty="0" smtClean="0">
                <a:solidFill>
                  <a:schemeClr val="tx1"/>
                </a:solidFill>
                <a:effectLst/>
                <a:latin typeface="+mn-lt"/>
                <a:ea typeface="+mn-ea"/>
                <a:cs typeface="+mn-cs"/>
              </a:rPr>
              <a:t> which helps primary care practices promote greater understanding for all patients by using various strategies, including </a:t>
            </a:r>
            <a:r>
              <a:rPr lang="en-US" u="none" strike="noStrike" kern="1200" dirty="0" smtClean="0">
                <a:solidFill>
                  <a:schemeClr val="tx1"/>
                </a:solidFill>
                <a:effectLst/>
                <a:latin typeface="+mn-lt"/>
                <a:ea typeface="+mn-ea"/>
                <a:cs typeface="+mn-cs"/>
                <a:hlinkClick r:id="rId5"/>
              </a:rPr>
              <a:t>teach-back</a:t>
            </a:r>
            <a:r>
              <a:rPr lang="en-US" u="none" strike="noStrike"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167</a:t>
            </a:fld>
            <a:endParaRPr lang="en-US"/>
          </a:p>
        </p:txBody>
      </p:sp>
    </p:spTree>
    <p:extLst>
      <p:ext uri="{BB962C8B-B14F-4D97-AF65-F5344CB8AC3E}">
        <p14:creationId xmlns:p14="http://schemas.microsoft.com/office/powerpoint/2010/main" val="415882098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Asthma and chronic obstructive pulmonary disease (COPD) are severe respiratory conditions that may co-occur in some patients.</a:t>
            </a:r>
            <a:r>
              <a:rPr lang="en-US" sz="1200" kern="1200" baseline="30000" dirty="0" smtClean="0">
                <a:solidFill>
                  <a:schemeClr val="tx1"/>
                </a:solidFill>
                <a:effectLst/>
                <a:latin typeface="+mn-lt"/>
                <a:ea typeface="+mn-ea"/>
                <a:cs typeface="+mn-cs"/>
              </a:rPr>
              <a:t>100</a:t>
            </a:r>
            <a:r>
              <a:rPr lang="en-US" sz="1200" kern="1200" dirty="0" smtClean="0">
                <a:solidFill>
                  <a:schemeClr val="tx1"/>
                </a:solidFill>
                <a:effectLst/>
                <a:latin typeface="+mn-lt"/>
                <a:ea typeface="+mn-ea"/>
                <a:cs typeface="+mn-cs"/>
              </a:rPr>
              <a:t> COPD is the third leading cause of death in the United States and may present in the form of respiratory disease such as bronchitis. COPD develops slowly over years, so most people are at least 40 years old when symptoms begin.</a:t>
            </a:r>
            <a:r>
              <a:rPr lang="en-US" sz="1200" kern="1200" baseline="30000" dirty="0" smtClean="0">
                <a:solidFill>
                  <a:schemeClr val="tx1"/>
                </a:solidFill>
                <a:effectLst/>
                <a:latin typeface="+mn-lt"/>
                <a:ea typeface="+mn-ea"/>
                <a:cs typeface="+mn-cs"/>
              </a:rPr>
              <a:t>101</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In 2016, the rate of hospital admissions for COPD or asthma among adults age 40 years and over was three times as high for poor people (754.3 per 100,000 population) compared with high-income people (246.1 per 100,000 population; Figure 106).</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168</a:t>
            </a:fld>
            <a:endParaRPr lang="en-US"/>
          </a:p>
        </p:txBody>
      </p:sp>
    </p:spTree>
    <p:extLst>
      <p:ext uri="{BB962C8B-B14F-4D97-AF65-F5344CB8AC3E}">
        <p14:creationId xmlns:p14="http://schemas.microsoft.com/office/powerpoint/2010/main" val="2557310656"/>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than 100 million people living in the United States have diabetes or are at risk for diabetes.</a:t>
            </a:r>
            <a:r>
              <a:rPr lang="en-US" sz="1200" kern="1200" baseline="30000" dirty="0" smtClean="0">
                <a:solidFill>
                  <a:schemeClr val="tx1"/>
                </a:solidFill>
                <a:effectLst/>
                <a:latin typeface="+mn-lt"/>
                <a:ea typeface="+mn-ea"/>
                <a:cs typeface="+mn-cs"/>
              </a:rPr>
              <a:t>102</a:t>
            </a:r>
            <a:r>
              <a:rPr lang="en-US" sz="1200" kern="1200" dirty="0" smtClean="0">
                <a:solidFill>
                  <a:schemeClr val="tx1"/>
                </a:solidFill>
                <a:effectLst/>
                <a:latin typeface="+mn-lt"/>
                <a:ea typeface="+mn-ea"/>
                <a:cs typeface="+mn-cs"/>
              </a:rPr>
              <a:t> Compared with other countries, the rate of hospital admissions for short-term complications of diabetes is higher in the United States.</a:t>
            </a:r>
            <a:r>
              <a:rPr lang="en-US" sz="1200" kern="1200" baseline="30000" dirty="0" smtClean="0">
                <a:solidFill>
                  <a:schemeClr val="tx1"/>
                </a:solidFill>
                <a:effectLst/>
                <a:latin typeface="+mn-lt"/>
                <a:ea typeface="+mn-ea"/>
                <a:cs typeface="+mn-cs"/>
              </a:rPr>
              <a:t>103</a:t>
            </a:r>
            <a:r>
              <a:rPr lang="en-US" sz="1200" kern="1200" dirty="0" smtClean="0">
                <a:solidFill>
                  <a:schemeClr val="tx1"/>
                </a:solidFill>
                <a:effectLst/>
                <a:latin typeface="+mn-lt"/>
                <a:ea typeface="+mn-ea"/>
                <a:cs typeface="+mn-cs"/>
              </a:rPr>
              <a:t> Such complications may be related to kidney disease, hypertension, vision problems, pain, or other problems.</a:t>
            </a:r>
          </a:p>
          <a:p>
            <a:r>
              <a:rPr lang="en-US" sz="1200" kern="1200" dirty="0" smtClean="0">
                <a:solidFill>
                  <a:schemeClr val="tx1"/>
                </a:solidFill>
                <a:effectLst/>
                <a:latin typeface="+mn-lt"/>
                <a:ea typeface="+mn-ea"/>
                <a:cs typeface="+mn-cs"/>
              </a:rPr>
              <a:t>In 2016, the rate of hospital admissions for short-term complications of diabetes was three times as high for poor adults (83.6 per 100,000 population) compared with high-income adults (27.7 per 100,000 population; Figure 107).</a:t>
            </a:r>
          </a:p>
        </p:txBody>
      </p:sp>
      <p:sp>
        <p:nvSpPr>
          <p:cNvPr id="4" name="Slide Number Placeholder 3"/>
          <p:cNvSpPr>
            <a:spLocks noGrp="1"/>
          </p:cNvSpPr>
          <p:nvPr>
            <p:ph type="sldNum" sz="quarter" idx="10"/>
          </p:nvPr>
        </p:nvSpPr>
        <p:spPr/>
        <p:txBody>
          <a:bodyPr/>
          <a:lstStyle/>
          <a:p>
            <a:fld id="{B17BA40C-25F7-4A81-B7B0-365A5351FE20}" type="slidenum">
              <a:rPr lang="en-US" smtClean="0"/>
              <a:t>169</a:t>
            </a:fld>
            <a:endParaRPr lang="en-US"/>
          </a:p>
        </p:txBody>
      </p:sp>
    </p:spTree>
    <p:extLst>
      <p:ext uri="{BB962C8B-B14F-4D97-AF65-F5344CB8AC3E}">
        <p14:creationId xmlns:p14="http://schemas.microsoft.com/office/powerpoint/2010/main" val="39790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a:t>
            </a:fld>
            <a:endParaRPr lang="en-US"/>
          </a:p>
        </p:txBody>
      </p:sp>
    </p:spTree>
    <p:extLst>
      <p:ext uri="{BB962C8B-B14F-4D97-AF65-F5344CB8AC3E}">
        <p14:creationId xmlns:p14="http://schemas.microsoft.com/office/powerpoint/2010/main" val="131193778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297680"/>
          </a:xfrm>
        </p:spPr>
        <p:txBody>
          <a:bodyPr/>
          <a:lstStyle/>
          <a:p>
            <a:pPr>
              <a:defRPr/>
            </a:pPr>
            <a:r>
              <a:rPr lang="en-US" sz="1200" u="none" strike="noStrike" kern="1200" dirty="0" smtClean="0">
                <a:solidFill>
                  <a:schemeClr val="tx1"/>
                </a:solidFill>
                <a:effectLst/>
                <a:latin typeface="+mn-lt"/>
                <a:ea typeface="+mn-ea"/>
                <a:cs typeface="+mn-cs"/>
              </a:rPr>
              <a:t>Across all 311 measures of healthcare quality tracked in the report, poor people and low-income people had a higher percentage of improving measures and a lower percentage of worsening measures compared with high-income and middle-income groups (Figure 108).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170</a:t>
            </a:fld>
            <a:endParaRPr lang="en-US"/>
          </a:p>
        </p:txBody>
      </p:sp>
    </p:spTree>
    <p:extLst>
      <p:ext uri="{BB962C8B-B14F-4D97-AF65-F5344CB8AC3E}">
        <p14:creationId xmlns:p14="http://schemas.microsoft.com/office/powerpoint/2010/main" val="247517662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Disparities by income remain unchanged for almost 90% of quality measures (Figure 109).</a:t>
            </a:r>
          </a:p>
          <a:p>
            <a:pPr lvl="0" fontAlgn="base"/>
            <a:r>
              <a:rPr lang="en-US" sz="1200" u="none" strike="noStrike" kern="1200" dirty="0" smtClean="0">
                <a:solidFill>
                  <a:schemeClr val="tx1"/>
                </a:solidFill>
                <a:effectLst/>
                <a:latin typeface="+mn-lt"/>
                <a:ea typeface="+mn-ea"/>
                <a:cs typeface="+mn-cs"/>
              </a:rPr>
              <a:t>Only 13 measures showed narrowing disparities and 5 measures showed widening disparities.</a:t>
            </a:r>
          </a:p>
          <a:p>
            <a:pPr lvl="0" fontAlgn="base"/>
            <a:r>
              <a:rPr lang="en-US" sz="1200" u="none" strike="noStrike" kern="1200" dirty="0" smtClean="0">
                <a:solidFill>
                  <a:schemeClr val="tx1"/>
                </a:solidFill>
                <a:effectLst/>
                <a:latin typeface="+mn-lt"/>
                <a:ea typeface="+mn-ea"/>
                <a:cs typeface="+mn-cs"/>
              </a:rPr>
              <a:t>Among the largest improvements observed in this report’s analysis, four unique measures were also tracked and reported in the 2017 report. They are:</a:t>
            </a:r>
          </a:p>
          <a:p>
            <a:pPr lvl="1" fontAlgn="base"/>
            <a:r>
              <a:rPr lang="en-US" u="none" strike="noStrike" kern="1200" dirty="0" smtClean="0">
                <a:solidFill>
                  <a:schemeClr val="tx1"/>
                </a:solidFill>
                <a:effectLst/>
                <a:latin typeface="+mn-lt"/>
                <a:ea typeface="+mn-ea"/>
                <a:cs typeface="+mn-cs"/>
              </a:rPr>
              <a:t>Children ages 2-17 who had a preventive dental service in the calendar year.</a:t>
            </a:r>
          </a:p>
          <a:p>
            <a:pPr lvl="1" fontAlgn="base"/>
            <a:r>
              <a:rPr lang="en-US" u="none" strike="noStrike" kern="1200" dirty="0" smtClean="0">
                <a:solidFill>
                  <a:schemeClr val="tx1"/>
                </a:solidFill>
                <a:effectLst/>
                <a:latin typeface="+mn-lt"/>
                <a:ea typeface="+mn-ea"/>
                <a:cs typeface="+mn-cs"/>
              </a:rPr>
              <a:t>People unable to get or delayed in getting needed dental care due to financial or insurance reasons.</a:t>
            </a:r>
          </a:p>
          <a:p>
            <a:pPr lvl="1" fontAlgn="base"/>
            <a:r>
              <a:rPr lang="en-US" u="none" strike="noStrike" kern="1200" dirty="0" smtClean="0">
                <a:solidFill>
                  <a:schemeClr val="tx1"/>
                </a:solidFill>
                <a:effectLst/>
                <a:latin typeface="+mn-lt"/>
                <a:ea typeface="+mn-ea"/>
                <a:cs typeface="+mn-cs"/>
              </a:rPr>
              <a:t>People unable to get or delayed in getting needed medical care due to financial or insurance reasons.</a:t>
            </a:r>
          </a:p>
          <a:p>
            <a:pPr lvl="1" fontAlgn="base"/>
            <a:r>
              <a:rPr lang="en-US" u="none" strike="noStrike" kern="1200" dirty="0" smtClean="0">
                <a:solidFill>
                  <a:schemeClr val="tx1"/>
                </a:solidFill>
                <a:effectLst/>
                <a:latin typeface="+mn-lt"/>
                <a:ea typeface="+mn-ea"/>
                <a:cs typeface="+mn-cs"/>
              </a:rPr>
              <a:t>Adolescents females ages 13-15 who received 3 or more doses of human papillomavirus vaccine.</a:t>
            </a:r>
          </a:p>
          <a:p>
            <a:pPr lvl="1"/>
            <a:r>
              <a:rPr lang="en-US" kern="1200" dirty="0" smtClean="0">
                <a:solidFill>
                  <a:schemeClr val="tx1"/>
                </a:solidFill>
                <a:effectLst/>
                <a:latin typeface="+mn-lt"/>
                <a:ea typeface="+mn-ea"/>
                <a:cs typeface="+mn-cs"/>
              </a:rPr>
              <a:t>Among the largest improvements observed, two measures were new to this report:</a:t>
            </a:r>
          </a:p>
          <a:p>
            <a:pPr lvl="1" fontAlgn="base"/>
            <a:r>
              <a:rPr lang="en-US" u="none" strike="noStrike" kern="1200" dirty="0" smtClean="0">
                <a:solidFill>
                  <a:schemeClr val="tx1"/>
                </a:solidFill>
                <a:effectLst/>
                <a:latin typeface="+mn-lt"/>
                <a:ea typeface="+mn-ea"/>
                <a:cs typeface="+mn-cs"/>
              </a:rPr>
              <a:t>Emergency department visits involving opioid-related diagnoses per 100,000 population.</a:t>
            </a:r>
          </a:p>
          <a:p>
            <a:pPr lvl="1" fontAlgn="base"/>
            <a:r>
              <a:rPr lang="en-US" u="none" strike="noStrike" kern="1200" dirty="0" smtClean="0">
                <a:solidFill>
                  <a:schemeClr val="tx1"/>
                </a:solidFill>
                <a:effectLst/>
                <a:latin typeface="+mn-lt"/>
                <a:ea typeface="+mn-ea"/>
                <a:cs typeface="+mn-cs"/>
              </a:rPr>
              <a:t>Hospital inpatient stays involving opioid-related diagnoses per 100,000 population.</a:t>
            </a:r>
          </a:p>
          <a:p>
            <a:pPr lvl="1"/>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171</a:t>
            </a:fld>
            <a:endParaRPr lang="en-US"/>
          </a:p>
        </p:txBody>
      </p:sp>
    </p:spTree>
    <p:extLst>
      <p:ext uri="{BB962C8B-B14F-4D97-AF65-F5344CB8AC3E}">
        <p14:creationId xmlns:p14="http://schemas.microsoft.com/office/powerpoint/2010/main" val="121791836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Children in the United States can access dental insurance coverage through Medicaid or CHIP, which enables affordable access for most children ages 2-17.</a:t>
            </a:r>
            <a:r>
              <a:rPr lang="en-US" sz="1200" kern="1200" baseline="30000" dirty="0" smtClean="0">
                <a:solidFill>
                  <a:schemeClr val="tx1"/>
                </a:solidFill>
                <a:effectLst/>
                <a:latin typeface="+mn-lt"/>
                <a:ea typeface="+mn-ea"/>
                <a:cs typeface="+mn-cs"/>
              </a:rPr>
              <a:t>88</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2002, 27.6% of children in low-income households had preventive dental appointments and the percentage increased to 40.9% in 2016 (Figure 110).</a:t>
            </a:r>
          </a:p>
          <a:p>
            <a:pPr lvl="0" fontAlgn="base"/>
            <a:r>
              <a:rPr lang="en-US" sz="1200" u="none" strike="noStrike" kern="1200" dirty="0" smtClean="0">
                <a:solidFill>
                  <a:schemeClr val="tx1"/>
                </a:solidFill>
                <a:effectLst/>
                <a:latin typeface="+mn-lt"/>
                <a:ea typeface="+mn-ea"/>
                <a:cs typeface="+mn-cs"/>
              </a:rPr>
              <a:t>Data from 2002 to 2016 show that the disparities between high-income and low-income people were narrowing over time.</a:t>
            </a:r>
          </a:p>
          <a:p>
            <a:pPr>
              <a:defRPr/>
            </a:pPr>
            <a:r>
              <a:rPr lang="en-US" sz="1200" kern="1200" dirty="0" smtClean="0">
                <a:solidFill>
                  <a:schemeClr val="tx1"/>
                </a:solidFill>
                <a:effectLst/>
                <a:latin typeface="+mn-lt"/>
                <a:ea typeface="+mn-ea"/>
                <a:cs typeface="+mn-cs"/>
              </a:rPr>
              <a:t>Efforts are underway within HHS to improve children’s access to dental care, including the Health Resources and Services Administration (HRSA) initiative Integration of Oral Health and Primary Care Practice. HRSA published a report on the initiative that summarized recommendations for improving preventive oral healthcare (</a:t>
            </a:r>
            <a:r>
              <a:rPr lang="en-US" sz="1200" u="sng" kern="1200" dirty="0" smtClean="0">
                <a:solidFill>
                  <a:schemeClr val="tx1"/>
                </a:solidFill>
                <a:effectLst/>
                <a:latin typeface="+mn-lt"/>
                <a:ea typeface="+mn-ea"/>
                <a:cs typeface="+mn-cs"/>
                <a:hlinkClick r:id="rId3"/>
              </a:rPr>
              <a:t>https://www.hrsa.gov/sites/default/files/hrsa/oralhealth/integrationoforalhealth.pdf</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172</a:t>
            </a:fld>
            <a:endParaRPr lang="en-US"/>
          </a:p>
        </p:txBody>
      </p:sp>
    </p:spTree>
    <p:extLst>
      <p:ext uri="{BB962C8B-B14F-4D97-AF65-F5344CB8AC3E}">
        <p14:creationId xmlns:p14="http://schemas.microsoft.com/office/powerpoint/2010/main" val="1141253259"/>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most prominent barriers to health coverage include affordability, eligibility for public coverage in a person’s state, immigration status, and lack of familiarity with signup procedures.</a:t>
            </a:r>
            <a:r>
              <a:rPr lang="en-US" sz="1200" kern="1200" baseline="300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 Research shows that lack of access to oral healthcare also worsens physical and mental health.</a:t>
            </a:r>
            <a:r>
              <a:rPr lang="en-US" sz="1200" kern="1200" baseline="30000" dirty="0" smtClean="0">
                <a:solidFill>
                  <a:schemeClr val="tx1"/>
                </a:solidFill>
                <a:effectLst/>
                <a:latin typeface="+mn-lt"/>
                <a:ea typeface="+mn-ea"/>
                <a:cs typeface="+mn-cs"/>
              </a:rPr>
              <a:t>104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2002, 82.9% of poor people were unable to get or delayed in getting needed dental care due to financial or insurance reasons. The percentage decreased to 73.7% in 2016 (Figure 111).</a:t>
            </a:r>
          </a:p>
          <a:p>
            <a:pPr lvl="0" fontAlgn="base"/>
            <a:r>
              <a:rPr lang="en-US" sz="1200" u="none" strike="noStrike" kern="1200" dirty="0" smtClean="0">
                <a:solidFill>
                  <a:schemeClr val="tx1"/>
                </a:solidFill>
                <a:effectLst/>
                <a:latin typeface="+mn-lt"/>
                <a:ea typeface="+mn-ea"/>
                <a:cs typeface="+mn-cs"/>
              </a:rPr>
              <a:t>Data from 2002 to 2016 show that disparities between high-income and poor people were narrowing over time.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173</a:t>
            </a:fld>
            <a:endParaRPr lang="en-US"/>
          </a:p>
        </p:txBody>
      </p:sp>
    </p:spTree>
    <p:extLst>
      <p:ext uri="{BB962C8B-B14F-4D97-AF65-F5344CB8AC3E}">
        <p14:creationId xmlns:p14="http://schemas.microsoft.com/office/powerpoint/2010/main" val="1544673550"/>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69276"/>
            <a:ext cx="5486400" cy="4297680"/>
          </a:xfrm>
        </p:spPr>
        <p:txBody>
          <a:bodyPr/>
          <a:lstStyle/>
          <a:p>
            <a:pPr>
              <a:defRPr/>
            </a:pPr>
            <a:r>
              <a:rPr lang="en-US" sz="1200" kern="1200" dirty="0" smtClean="0">
                <a:solidFill>
                  <a:schemeClr val="tx1"/>
                </a:solidFill>
                <a:effectLst/>
                <a:latin typeface="+mn-lt"/>
                <a:ea typeface="+mn-ea"/>
                <a:cs typeface="+mn-cs"/>
              </a:rPr>
              <a:t>The most prominent barriers to health coverage include affordability, eligibility for public coverage in a person’s state, immigration status, and lack of familiarity with signup procedures.</a:t>
            </a:r>
            <a:r>
              <a:rPr lang="en-US" sz="1200" kern="1200" baseline="300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 Uninsured patients may delay visiting a provider until their health concern becomes unbearable or skip preventive visits if they feel healthy.</a:t>
            </a:r>
            <a:r>
              <a:rPr lang="en-US" sz="1200" kern="1200" baseline="30000" dirty="0" smtClean="0">
                <a:solidFill>
                  <a:schemeClr val="tx1"/>
                </a:solidFill>
                <a:effectLst/>
                <a:latin typeface="+mn-lt"/>
                <a:ea typeface="+mn-ea"/>
                <a:cs typeface="+mn-cs"/>
              </a:rPr>
              <a:t>99</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2002, 67.9% of poor people were unable to get or delayed in getting needed medical care due to financial or insurance reasons (Figure 112). In 2016, the percentage had dropped to 45.6%.</a:t>
            </a:r>
          </a:p>
          <a:p>
            <a:pPr lvl="0" fontAlgn="base"/>
            <a:r>
              <a:rPr lang="en-US" sz="1200" u="none" strike="noStrike" kern="1200" dirty="0" smtClean="0">
                <a:solidFill>
                  <a:schemeClr val="tx1"/>
                </a:solidFill>
                <a:effectLst/>
                <a:latin typeface="+mn-lt"/>
                <a:ea typeface="+mn-ea"/>
                <a:cs typeface="+mn-cs"/>
              </a:rPr>
              <a:t>The percentage of high-income people who were unable to get or delayed in getting medical care due to financial or insurance reasons changed little from 2002 to 2016 (32.7% to 32.3%). Thus, the gap between poor people and high-income people was narrowing, indicating considerable improvement in access to medical care for poor people.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174</a:t>
            </a:fld>
            <a:endParaRPr lang="en-US"/>
          </a:p>
        </p:txBody>
      </p:sp>
    </p:spTree>
    <p:extLst>
      <p:ext uri="{BB962C8B-B14F-4D97-AF65-F5344CB8AC3E}">
        <p14:creationId xmlns:p14="http://schemas.microsoft.com/office/powerpoint/2010/main" val="245577548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CDC, 33,700 women and men are diagnosed with a cancer caused by human papillomavirus (HPV) infection annually and HPV vaccination could prevent more than 90% of these cancers.</a:t>
            </a:r>
            <a:r>
              <a:rPr lang="en-US" sz="1200" kern="1200" baseline="30000" dirty="0" smtClean="0">
                <a:solidFill>
                  <a:schemeClr val="tx1"/>
                </a:solidFill>
                <a:effectLst/>
                <a:latin typeface="+mn-lt"/>
                <a:ea typeface="+mn-ea"/>
                <a:cs typeface="+mn-cs"/>
              </a:rPr>
              <a:t>105</a:t>
            </a:r>
            <a:r>
              <a:rPr lang="en-US" sz="1200" kern="1200" dirty="0" smtClean="0">
                <a:solidFill>
                  <a:schemeClr val="tx1"/>
                </a:solidFill>
                <a:effectLst/>
                <a:latin typeface="+mn-lt"/>
                <a:ea typeface="+mn-ea"/>
                <a:cs typeface="+mn-cs"/>
              </a:rPr>
              <a:t> Children should begin receiving the HPV vaccine at ages 11-12 years.</a:t>
            </a:r>
            <a:r>
              <a:rPr lang="en-US" sz="1200" kern="1200" baseline="30000" dirty="0" smtClean="0">
                <a:solidFill>
                  <a:schemeClr val="tx1"/>
                </a:solidFill>
                <a:effectLst/>
                <a:latin typeface="+mn-lt"/>
                <a:ea typeface="+mn-ea"/>
                <a:cs typeface="+mn-cs"/>
              </a:rPr>
              <a:t>106</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2008, 12.7% of poor adolescent females ages 13-15 received 3 or more doses of HPV vaccine, and by 2016, the percentage had increased to 42.1% (Figure 113). From 2008 to 2016, the percentage of high-income adolescent females who received 3 or more doses of HPV vaccine increased from 22.7% to 39.8%.</a:t>
            </a:r>
          </a:p>
          <a:p>
            <a:pPr lvl="0" fontAlgn="base"/>
            <a:r>
              <a:rPr lang="en-US" sz="1200" u="none" strike="noStrike" kern="1200" dirty="0" smtClean="0">
                <a:solidFill>
                  <a:schemeClr val="tx1"/>
                </a:solidFill>
                <a:effectLst/>
                <a:latin typeface="+mn-lt"/>
                <a:ea typeface="+mn-ea"/>
                <a:cs typeface="+mn-cs"/>
              </a:rPr>
              <a:t>Data from 2008 to 2016 show that disparities between high-income and poor adolescents were narrowing over time and both populations are improving.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175</a:t>
            </a:fld>
            <a:endParaRPr lang="en-US"/>
          </a:p>
        </p:txBody>
      </p:sp>
    </p:spTree>
    <p:extLst>
      <p:ext uri="{BB962C8B-B14F-4D97-AF65-F5344CB8AC3E}">
        <p14:creationId xmlns:p14="http://schemas.microsoft.com/office/powerpoint/2010/main" val="182255102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Increased availability and overuse of opioid medications (both prescription and nonprescription drugs) have contributed to adverse outcomes for patients, including increased risk of opioid use disorder, misuse of medications, and overdoses.</a:t>
            </a:r>
            <a:r>
              <a:rPr lang="en-US" sz="1200" kern="1200" baseline="30000" dirty="0" smtClean="0">
                <a:solidFill>
                  <a:schemeClr val="tx1"/>
                </a:solidFill>
                <a:effectLst/>
                <a:latin typeface="+mn-lt"/>
                <a:ea typeface="+mn-ea"/>
                <a:cs typeface="+mn-cs"/>
              </a:rPr>
              <a:t>107</a:t>
            </a:r>
            <a:r>
              <a:rPr lang="en-US" sz="1200" kern="1200" dirty="0" smtClean="0">
                <a:solidFill>
                  <a:schemeClr val="tx1"/>
                </a:solidFill>
                <a:effectLst/>
                <a:latin typeface="+mn-lt"/>
                <a:ea typeface="+mn-ea"/>
                <a:cs typeface="+mn-cs"/>
              </a:rPr>
              <a:t> Overdoses involving opioids killed more than 47,600 people in 2017.</a:t>
            </a:r>
            <a:r>
              <a:rPr lang="en-US" sz="1200" kern="1200" baseline="30000" dirty="0" smtClean="0">
                <a:solidFill>
                  <a:schemeClr val="tx1"/>
                </a:solidFill>
                <a:effectLst/>
                <a:latin typeface="+mn-lt"/>
                <a:ea typeface="+mn-ea"/>
                <a:cs typeface="+mn-cs"/>
              </a:rPr>
              <a:t>108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Prescription and nonprescription opioid access and use vary by state, age group, sex, and race/ethnicity, and research to understand and manage disparities continues to grow.</a:t>
            </a:r>
            <a:r>
              <a:rPr lang="en-US" sz="1200" kern="1200" baseline="30000" dirty="0" smtClean="0">
                <a:solidFill>
                  <a:schemeClr val="tx1"/>
                </a:solidFill>
                <a:effectLst/>
                <a:latin typeface="+mn-lt"/>
                <a:ea typeface="+mn-ea"/>
                <a:cs typeface="+mn-cs"/>
              </a:rPr>
              <a:t>109</a:t>
            </a:r>
            <a:r>
              <a:rPr lang="en-US" sz="1200" kern="1200" dirty="0" smtClean="0">
                <a:solidFill>
                  <a:schemeClr val="tx1"/>
                </a:solidFill>
                <a:effectLst/>
                <a:latin typeface="+mn-lt"/>
                <a:ea typeface="+mn-ea"/>
                <a:cs typeface="+mn-cs"/>
              </a:rPr>
              <a:t> Current research shows differences in care delivery for patients who are prescribed opioid medications. People who live in areas with lower socioeconomic resources are less likely to receive opioids for pain management in emergency departments than people with higher incomes and resources.</a:t>
            </a:r>
            <a:r>
              <a:rPr lang="en-US" sz="1200" kern="1200" baseline="30000" dirty="0" smtClean="0">
                <a:solidFill>
                  <a:schemeClr val="tx1"/>
                </a:solidFill>
                <a:effectLst/>
                <a:latin typeface="+mn-lt"/>
                <a:ea typeface="+mn-ea"/>
                <a:cs typeface="+mn-cs"/>
              </a:rPr>
              <a:t>110</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2005, the rate of emergency department visits involving opioid-related diagnoses was 104.9 per 100,000 population for poor people, and in 2016, the rate increased to 314.3 per 100,000 population (Figure 114).</a:t>
            </a:r>
          </a:p>
          <a:p>
            <a:pPr lvl="0" fontAlgn="base"/>
            <a:r>
              <a:rPr lang="en-US" sz="1200" u="none" strike="noStrike" kern="1200" dirty="0" smtClean="0">
                <a:solidFill>
                  <a:schemeClr val="tx1"/>
                </a:solidFill>
                <a:effectLst/>
                <a:latin typeface="+mn-lt"/>
                <a:ea typeface="+mn-ea"/>
                <a:cs typeface="+mn-cs"/>
              </a:rPr>
              <a:t>From 2005 to 2016, the rate of emergency visits involving opioid-related diagnoses increased from 90.2 per 100,000 population to 255.3 per 100,000 population for low-income people.</a:t>
            </a:r>
          </a:p>
          <a:p>
            <a:pPr lvl="0" fontAlgn="base"/>
            <a:r>
              <a:rPr lang="en-US" sz="1200" u="none" strike="noStrike" kern="1200" dirty="0" smtClean="0">
                <a:solidFill>
                  <a:schemeClr val="tx1"/>
                </a:solidFill>
                <a:effectLst/>
                <a:latin typeface="+mn-lt"/>
                <a:ea typeface="+mn-ea"/>
                <a:cs typeface="+mn-cs"/>
              </a:rPr>
              <a:t>From 2005 to 2016, the rate of emergency visits involving opioid-related diagnoses increased from 65.5 per 100,000 population to 169.8 per 100,000 population for high-income people.</a:t>
            </a:r>
          </a:p>
          <a:p>
            <a:pPr lvl="0" fontAlgn="base"/>
            <a:r>
              <a:rPr lang="en-US" sz="1200" u="none" strike="noStrike" kern="1200" dirty="0" smtClean="0">
                <a:solidFill>
                  <a:schemeClr val="tx1"/>
                </a:solidFill>
                <a:effectLst/>
                <a:latin typeface="+mn-lt"/>
                <a:ea typeface="+mn-ea"/>
                <a:cs typeface="+mn-cs"/>
              </a:rPr>
              <a:t>Data from 2005 to 2016 show that disparities were widening over time between high-income and low-income people and high income and poor people.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176</a:t>
            </a:fld>
            <a:endParaRPr lang="en-US"/>
          </a:p>
        </p:txBody>
      </p:sp>
    </p:spTree>
    <p:extLst>
      <p:ext uri="{BB962C8B-B14F-4D97-AF65-F5344CB8AC3E}">
        <p14:creationId xmlns:p14="http://schemas.microsoft.com/office/powerpoint/2010/main" val="4283850559"/>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2005, the rate of inpatient hospital stays involving opioid-related diagnoses was 179.6 per 100,000 population for poor people, and in 2016, the rate increased to 386.9 per 100,000 population (Figure 115).</a:t>
            </a:r>
          </a:p>
          <a:p>
            <a:pPr lvl="0" fontAlgn="base"/>
            <a:r>
              <a:rPr lang="en-US" sz="1200" u="none" strike="noStrike" kern="1200" dirty="0" smtClean="0">
                <a:solidFill>
                  <a:schemeClr val="tx1"/>
                </a:solidFill>
                <a:effectLst/>
                <a:latin typeface="+mn-lt"/>
                <a:ea typeface="+mn-ea"/>
                <a:cs typeface="+mn-cs"/>
              </a:rPr>
              <a:t>From 2005 to 2016, the rate of inpatient hospital stays involving opioid-related diagnoses increased from 125.5 per 100,000 population to 303.8 per 100,000 population for low-income people.</a:t>
            </a:r>
          </a:p>
          <a:p>
            <a:pPr lvl="0" fontAlgn="base"/>
            <a:r>
              <a:rPr lang="en-US" sz="1200" u="none" strike="noStrike" kern="1200" dirty="0" smtClean="0">
                <a:solidFill>
                  <a:schemeClr val="tx1"/>
                </a:solidFill>
                <a:effectLst/>
                <a:latin typeface="+mn-lt"/>
                <a:ea typeface="+mn-ea"/>
                <a:cs typeface="+mn-cs"/>
              </a:rPr>
              <a:t>From 2005 to 2016, the rate of emergency visits involving opioid-related diagnoses increased from 117.2 per 100,000 population to 260.9 per 100,000 population for middle-income people.</a:t>
            </a:r>
          </a:p>
          <a:p>
            <a:pPr lvl="0" fontAlgn="base"/>
            <a:r>
              <a:rPr lang="en-US" sz="1200" u="none" strike="noStrike" kern="1200" dirty="0" smtClean="0">
                <a:solidFill>
                  <a:schemeClr val="tx1"/>
                </a:solidFill>
                <a:effectLst/>
                <a:latin typeface="+mn-lt"/>
                <a:ea typeface="+mn-ea"/>
                <a:cs typeface="+mn-cs"/>
              </a:rPr>
              <a:t>From 2005 to 2016, the rate of emergency visits involving opioid-related diagnoses increased from 98.1 per 100,000 population to 205.4 per 100,000 population for high-income people.</a:t>
            </a:r>
          </a:p>
          <a:p>
            <a:pPr lvl="0" fontAlgn="base"/>
            <a:r>
              <a:rPr lang="en-US" sz="1200" u="none" strike="noStrike" kern="1200" dirty="0" smtClean="0">
                <a:solidFill>
                  <a:schemeClr val="tx1"/>
                </a:solidFill>
                <a:effectLst/>
                <a:latin typeface="+mn-lt"/>
                <a:ea typeface="+mn-ea"/>
                <a:cs typeface="+mn-cs"/>
              </a:rPr>
              <a:t>Data from 2005 to 2016 show that disparities between high-income and middle-income people were widening over time. The gap was greater between high-income and low-income people and widest between high-income and poor people.</a:t>
            </a:r>
          </a:p>
          <a:p>
            <a:pPr lvl="0"/>
            <a:r>
              <a:rPr lang="en-US" sz="1200" kern="1200" dirty="0" smtClean="0">
                <a:solidFill>
                  <a:schemeClr val="tx1"/>
                </a:solidFill>
                <a:effectLst/>
                <a:latin typeface="+mn-lt"/>
                <a:ea typeface="+mn-ea"/>
                <a:cs typeface="+mn-cs"/>
              </a:rPr>
              <a:t>In 2017, HHS launched a </a:t>
            </a:r>
            <a:r>
              <a:rPr lang="en-US" sz="1200" kern="1200" dirty="0" err="1" smtClean="0">
                <a:solidFill>
                  <a:schemeClr val="tx1"/>
                </a:solidFill>
                <a:effectLst/>
                <a:latin typeface="+mn-lt"/>
                <a:ea typeface="+mn-ea"/>
                <a:cs typeface="+mn-cs"/>
              </a:rPr>
              <a:t>departmentwide</a:t>
            </a:r>
            <a:r>
              <a:rPr lang="en-US" sz="1200" kern="1200" dirty="0" smtClean="0">
                <a:solidFill>
                  <a:schemeClr val="tx1"/>
                </a:solidFill>
                <a:effectLst/>
                <a:latin typeface="+mn-lt"/>
                <a:ea typeface="+mn-ea"/>
                <a:cs typeface="+mn-cs"/>
              </a:rPr>
              <a:t> initiative with a five-point strategy to combat the opioid epidemic. Many agencies supported this initiative by establishing specific research opportunities, resources, and data to support providers, patients, and researchers. More information is available at </a:t>
            </a:r>
            <a:r>
              <a:rPr lang="en-US" sz="1200" u="sng" kern="1200" dirty="0" smtClean="0">
                <a:solidFill>
                  <a:schemeClr val="tx1"/>
                </a:solidFill>
                <a:effectLst/>
                <a:latin typeface="+mn-lt"/>
                <a:ea typeface="+mn-ea"/>
                <a:cs typeface="+mn-cs"/>
                <a:hlinkClick r:id="rId3"/>
              </a:rPr>
              <a:t>https://www.hhs.gov/opioids/</a:t>
            </a:r>
            <a:r>
              <a:rPr lang="en-US" sz="1200" kern="1200" dirty="0" smtClean="0">
                <a:solidFill>
                  <a:schemeClr val="tx1"/>
                </a:solidFill>
                <a:effectLst/>
                <a:latin typeface="+mn-lt"/>
                <a:ea typeface="+mn-ea"/>
                <a:cs typeface="+mn-cs"/>
              </a:rPr>
              <a:t>.</a:t>
            </a:r>
            <a:r>
              <a:rPr lang="en-US" dirty="0" smtClean="0">
                <a:effectLst/>
              </a:rPr>
              <a:t> </a:t>
            </a:r>
            <a:r>
              <a:rPr lang="en-US" sz="1200" kern="1200" dirty="0" smtClean="0">
                <a:solidFill>
                  <a:schemeClr val="tx1"/>
                </a:solidFill>
                <a:effectLst/>
                <a:latin typeface="+mn-lt"/>
                <a:ea typeface="+mn-ea"/>
                <a:cs typeface="+mn-cs"/>
              </a:rPr>
              <a:t>U.S. Department of Health and Human Services. 5-Point Strategy To Combat the Opioid Crisis. Last reviewed August 2018. </a:t>
            </a:r>
            <a:r>
              <a:rPr lang="en-US" sz="1200" u="sng" kern="1200" dirty="0" smtClean="0">
                <a:solidFill>
                  <a:schemeClr val="tx1"/>
                </a:solidFill>
                <a:effectLst/>
                <a:latin typeface="+mn-lt"/>
                <a:ea typeface="+mn-ea"/>
                <a:cs typeface="+mn-cs"/>
                <a:hlinkClick r:id="rId4"/>
              </a:rPr>
              <a:t>https://www.hhs.gov/opioids/about-the-epidemic/hhs-response/index.html</a:t>
            </a:r>
            <a:r>
              <a:rPr lang="en-US" sz="1200" kern="1200" dirty="0" smtClean="0">
                <a:solidFill>
                  <a:schemeClr val="tx1"/>
                </a:solidFill>
                <a:effectLst/>
                <a:latin typeface="+mn-lt"/>
                <a:ea typeface="+mn-ea"/>
                <a:cs typeface="+mn-cs"/>
              </a:rPr>
              <a:t>. Accessed May 15, 2019. </a:t>
            </a:r>
            <a:r>
              <a:rPr lang="en-US" sz="1200" u="sng" kern="1200" dirty="0" smtClean="0">
                <a:solidFill>
                  <a:schemeClr val="tx1"/>
                </a:solidFill>
                <a:effectLst/>
                <a:latin typeface="+mn-lt"/>
                <a:ea typeface="+mn-ea"/>
                <a:cs typeface="+mn-cs"/>
              </a:rPr>
              <a:t>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177</a:t>
            </a:fld>
            <a:endParaRPr lang="en-US"/>
          </a:p>
        </p:txBody>
      </p:sp>
    </p:spTree>
    <p:extLst>
      <p:ext uri="{BB962C8B-B14F-4D97-AF65-F5344CB8AC3E}">
        <p14:creationId xmlns:p14="http://schemas.microsoft.com/office/powerpoint/2010/main" val="190309112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Insurance categories differ for ages 0-64 years and for adults’ age 65 years and over. Insurance categories for people ages 0-64 years follow:</a:t>
            </a:r>
          </a:p>
          <a:p>
            <a:pPr lvl="1" fontAlgn="base"/>
            <a:r>
              <a:rPr lang="en-US" u="none" strike="noStrike" kern="1200" dirty="0" smtClean="0">
                <a:solidFill>
                  <a:schemeClr val="tx1"/>
                </a:solidFill>
                <a:effectLst/>
                <a:latin typeface="+mn-lt"/>
                <a:ea typeface="+mn-ea"/>
                <a:cs typeface="+mn-cs"/>
              </a:rPr>
              <a:t>Private Insurance: Person has access to insurance from a private insurer.</a:t>
            </a:r>
          </a:p>
          <a:p>
            <a:pPr lvl="1" fontAlgn="base"/>
            <a:r>
              <a:rPr lang="en-US" u="none" strike="noStrike" kern="1200" dirty="0" smtClean="0">
                <a:solidFill>
                  <a:schemeClr val="tx1"/>
                </a:solidFill>
                <a:effectLst/>
                <a:latin typeface="+mn-lt"/>
                <a:ea typeface="+mn-ea"/>
                <a:cs typeface="+mn-cs"/>
              </a:rPr>
              <a:t>Public Insurance: Person receives insurance from one or more government-sponsored sources, including Medicaid, State Children’s Health Insurance Program, state-sponsored or other government-sponsored health plans, Medicare, and military plans.</a:t>
            </a:r>
          </a:p>
          <a:p>
            <a:pPr lvl="1" fontAlgn="base"/>
            <a:r>
              <a:rPr lang="en-US" u="none" strike="noStrike" kern="1200" dirty="0" smtClean="0">
                <a:solidFill>
                  <a:schemeClr val="tx1"/>
                </a:solidFill>
                <a:effectLst/>
                <a:latin typeface="+mn-lt"/>
                <a:ea typeface="+mn-ea"/>
                <a:cs typeface="+mn-cs"/>
              </a:rPr>
              <a:t>Uninsured: Person does not have any health insurance.</a:t>
            </a:r>
          </a:p>
          <a:p>
            <a:r>
              <a:rPr lang="en-US" sz="1200" kern="1200" dirty="0" smtClean="0">
                <a:solidFill>
                  <a:schemeClr val="tx1"/>
                </a:solidFill>
                <a:effectLst/>
                <a:latin typeface="+mn-lt"/>
                <a:ea typeface="+mn-ea"/>
                <a:cs typeface="+mn-cs"/>
              </a:rPr>
              <a:t>Quality measures that examine health insurance status for adults age 65 and over include a distinction for access to Medicare:</a:t>
            </a:r>
          </a:p>
          <a:p>
            <a:pPr lvl="1" fontAlgn="base"/>
            <a:r>
              <a:rPr lang="en-US" u="none" strike="noStrike" kern="1200" dirty="0" smtClean="0">
                <a:solidFill>
                  <a:schemeClr val="tx1"/>
                </a:solidFill>
                <a:effectLst/>
                <a:latin typeface="+mn-lt"/>
                <a:ea typeface="+mn-ea"/>
                <a:cs typeface="+mn-cs"/>
              </a:rPr>
              <a:t>Private Insurance: Person has access to insurance from a private insurer and Medicare.</a:t>
            </a:r>
          </a:p>
          <a:p>
            <a:pPr lvl="1" fontAlgn="base"/>
            <a:r>
              <a:rPr lang="en-US" u="none" strike="noStrike" kern="1200" dirty="0" smtClean="0">
                <a:solidFill>
                  <a:schemeClr val="tx1"/>
                </a:solidFill>
                <a:effectLst/>
                <a:latin typeface="+mn-lt"/>
                <a:ea typeface="+mn-ea"/>
                <a:cs typeface="+mn-cs"/>
              </a:rPr>
              <a:t>Public Insurance: Person receives insurance from Medicare only. Person may also receive insurance from Medicare and other government-sponsored sources, including Medicaid, state-sponsored or other government-sponsored health plans, and military plans.</a:t>
            </a:r>
          </a:p>
          <a:p>
            <a:r>
              <a:rPr lang="en-US" sz="1200" kern="1200" dirty="0" smtClean="0">
                <a:solidFill>
                  <a:schemeClr val="tx1"/>
                </a:solidFill>
                <a:effectLst/>
                <a:latin typeface="+mn-lt"/>
                <a:ea typeface="+mn-ea"/>
                <a:cs typeface="+mn-cs"/>
              </a:rPr>
              <a:t>Adults 65 years or over usually have Medicare coverage at a minimum.</a:t>
            </a:r>
            <a:r>
              <a:rPr lang="en-US" sz="1200" kern="1200" baseline="30000" dirty="0" smtClean="0">
                <a:solidFill>
                  <a:schemeClr val="tx1"/>
                </a:solidFill>
                <a:effectLst/>
                <a:latin typeface="+mn-lt"/>
                <a:ea typeface="+mn-ea"/>
                <a:cs typeface="+mn-cs"/>
              </a:rPr>
              <a:t>112</a:t>
            </a:r>
            <a:r>
              <a:rPr lang="en-US" sz="1200" kern="1200" dirty="0" smtClean="0">
                <a:solidFill>
                  <a:schemeClr val="tx1"/>
                </a:solidFill>
                <a:effectLst/>
                <a:latin typeface="+mn-lt"/>
                <a:ea typeface="+mn-ea"/>
                <a:cs typeface="+mn-cs"/>
              </a:rPr>
              <a:t> In addition, the Indian Health Service (IHS) offers public coverage to and is considered a comprehensive healthcare delivery system for AI/</a:t>
            </a:r>
            <a:r>
              <a:rPr lang="en-US" sz="1200" kern="1200" dirty="0" err="1" smtClean="0">
                <a:solidFill>
                  <a:schemeClr val="tx1"/>
                </a:solidFill>
                <a:effectLst/>
                <a:latin typeface="+mn-lt"/>
                <a:ea typeface="+mn-ea"/>
                <a:cs typeface="+mn-cs"/>
              </a:rPr>
              <a:t>ANs.</a:t>
            </a:r>
            <a:r>
              <a:rPr lang="en-US" sz="1200" kern="1200" dirty="0" smtClean="0">
                <a:solidFill>
                  <a:schemeClr val="tx1"/>
                </a:solidFill>
                <a:effectLst/>
                <a:latin typeface="+mn-lt"/>
                <a:ea typeface="+mn-ea"/>
                <a:cs typeface="+mn-cs"/>
              </a:rPr>
              <a:t> Currently, IHS serves 2.6 million AI/ANs who belong to 573 federally recognized tribes in 37 states. IHS is not described as a health plan in this report. Non-IHS data sources, including CDC’s National Center for Health Statistics, also track disparities for AI/AN populations.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178</a:t>
            </a:fld>
            <a:endParaRPr lang="en-US"/>
          </a:p>
        </p:txBody>
      </p:sp>
    </p:spTree>
    <p:extLst>
      <p:ext uri="{BB962C8B-B14F-4D97-AF65-F5344CB8AC3E}">
        <p14:creationId xmlns:p14="http://schemas.microsoft.com/office/powerpoint/2010/main" val="3004334679"/>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Data for the most recent year show that compared with people with private insurance, people with public insurance experienced better quality for 16% of measures and uninsured people performed better on 13% of quality measures (Figure 116).</a:t>
            </a:r>
          </a:p>
          <a:p>
            <a:pPr lvl="0" fontAlgn="base"/>
            <a:r>
              <a:rPr lang="en-US" sz="1200" u="none" strike="noStrike" kern="1200" dirty="0" smtClean="0">
                <a:solidFill>
                  <a:schemeClr val="tx1"/>
                </a:solidFill>
                <a:effectLst/>
                <a:latin typeface="+mn-lt"/>
                <a:ea typeface="+mn-ea"/>
                <a:cs typeface="+mn-cs"/>
              </a:rPr>
              <a:t>Uninsured people performed worse on 64% of quality measures, and people with public insurance performed worse on 45% of quality measures.</a:t>
            </a:r>
          </a:p>
          <a:p>
            <a:r>
              <a:rPr lang="en-US" sz="1200" kern="1200" dirty="0" smtClean="0">
                <a:solidFill>
                  <a:schemeClr val="tx1"/>
                </a:solidFill>
                <a:effectLst/>
                <a:latin typeface="+mn-lt"/>
                <a:ea typeface="+mn-ea"/>
                <a:cs typeface="+mn-cs"/>
              </a:rPr>
              <a:t>This sample includes the latest data year for all HCUP measures.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179</a:t>
            </a:fld>
            <a:endParaRPr lang="en-US"/>
          </a:p>
        </p:txBody>
      </p:sp>
    </p:spTree>
    <p:extLst>
      <p:ext uri="{BB962C8B-B14F-4D97-AF65-F5344CB8AC3E}">
        <p14:creationId xmlns:p14="http://schemas.microsoft.com/office/powerpoint/2010/main" val="1277590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All state-level measures with data are used to compute an overall quality score for each state based on the number of quality measures above, at, or below the average across all states. States were ranked and quartiles are shown on the map. The states with the worst quality score are in the fourth quartile, and states with the best quality score are in the first quartile. Historically, the QDR has included state-specific estimates for selected AHRQ Quality Indicators (QIs) based on Healthcare Cost and Utilization Project (HCUP) data. The 2018 QDR does not include state-specific QI estimates based on 2016 HCUP data because the International Classification of Diseases, Tenth Revision, Clinical Modification/Procedure Coding System version of the QI software used did not include risk adjustment. State-specific QIs will be reported in future QDRs when the estimates can be risk adjusted.</a:t>
            </a:r>
          </a:p>
          <a:p>
            <a:pPr lvl="0" fontAlgn="base"/>
            <a:r>
              <a:rPr lang="en-US" sz="1200" u="none" strike="noStrike" kern="1200" dirty="0" smtClean="0">
                <a:solidFill>
                  <a:schemeClr val="tx1"/>
                </a:solidFill>
                <a:effectLst/>
                <a:latin typeface="+mn-lt"/>
                <a:ea typeface="+mn-ea"/>
                <a:cs typeface="+mn-cs"/>
              </a:rPr>
              <a:t>Overall quality of care varied across the United States (Figure 9):</a:t>
            </a:r>
          </a:p>
          <a:p>
            <a:pPr lvl="0" fontAlgn="base"/>
            <a:r>
              <a:rPr lang="en-US" sz="1200" u="none" strike="noStrike" kern="1200" dirty="0" smtClean="0">
                <a:solidFill>
                  <a:schemeClr val="tx1"/>
                </a:solidFill>
                <a:effectLst/>
                <a:latin typeface="+mn-lt"/>
                <a:ea typeface="+mn-ea"/>
                <a:cs typeface="+mn-cs"/>
              </a:rPr>
              <a:t>Some states in the Northeast (Delaware, Maine, Massachusetts, New Hampshire, Pennsylvania, New Jersey and Rhode Island), some in the Midwest (Minnesota, North Dakota, and Wisconsin), and Colorado and West Virginia had the highest overall quality scores. Scores were based on the number of measures that were better, same, or worse than the national average for each measure.</a:t>
            </a:r>
          </a:p>
          <a:p>
            <a:pPr lvl="0" fontAlgn="base"/>
            <a:r>
              <a:rPr lang="en-US" sz="1200" u="none" strike="noStrike" kern="1200" dirty="0" smtClean="0">
                <a:solidFill>
                  <a:schemeClr val="tx1"/>
                </a:solidFill>
                <a:effectLst/>
                <a:latin typeface="+mn-lt"/>
                <a:ea typeface="+mn-ea"/>
                <a:cs typeface="+mn-cs"/>
              </a:rPr>
              <a:t>Some Southern and Southwestern states (District of Columbia, Louisiana, New Mexico, Oklahoma, and Texas), several Western states (Arizona, California, and Nevada), some Northwestern states (Montana, Oregon, and Wyoming), and New York and Alaska had the lowest overall quality scores.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a:t>
            </a:fld>
            <a:endParaRPr lang="en-US"/>
          </a:p>
        </p:txBody>
      </p:sp>
    </p:spTree>
    <p:extLst>
      <p:ext uri="{BB962C8B-B14F-4D97-AF65-F5344CB8AC3E}">
        <p14:creationId xmlns:p14="http://schemas.microsoft.com/office/powerpoint/2010/main" val="2946478024"/>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Person- and family-centered care focuses on improving the patient and family’s experience of care through clear, easy-to-understand communication.</a:t>
            </a:r>
          </a:p>
          <a:p>
            <a:r>
              <a:rPr lang="en-US" sz="1200" kern="1200" dirty="0" smtClean="0">
                <a:solidFill>
                  <a:schemeClr val="tx1"/>
                </a:solidFill>
                <a:effectLst/>
                <a:latin typeface="+mn-lt"/>
                <a:ea typeface="+mn-ea"/>
                <a:cs typeface="+mn-cs"/>
              </a:rPr>
              <a:t>Delivering care that is person and family centered empowers patients and families to navigate, coordinate, and manage their care appropriately and effectively. Person-centered care means defining success not just by the resolution of clinical symptoms but also by whether a patient has achieved his or her desired outcomes and goals.</a:t>
            </a:r>
          </a:p>
          <a:p>
            <a:r>
              <a:rPr lang="en-US" sz="1200" kern="1200" dirty="0" smtClean="0">
                <a:solidFill>
                  <a:schemeClr val="tx1"/>
                </a:solidFill>
                <a:effectLst/>
                <a:latin typeface="+mn-lt"/>
                <a:ea typeface="+mn-ea"/>
                <a:cs typeface="+mn-cs"/>
              </a:rPr>
              <a:t>Examples of person-centered care include ensuring that patients’ preferences, desired outcomes, and experiences of care are integrated into care delivery; integrating patient-generated data in electronic health records; and finding additional ways to involve patients and families in managing their care effectively.</a:t>
            </a:r>
            <a:r>
              <a:rPr lang="en-US" sz="1200" kern="1200" baseline="30000" dirty="0" smtClean="0">
                <a:solidFill>
                  <a:schemeClr val="tx1"/>
                </a:solidFill>
                <a:effectLst/>
                <a:latin typeface="+mn-lt"/>
                <a:ea typeface="+mn-ea"/>
                <a:cs typeface="+mn-cs"/>
              </a:rPr>
              <a:t>113</a:t>
            </a:r>
            <a:r>
              <a:rPr lang="en-US" sz="1200" kern="1200" dirty="0" smtClean="0">
                <a:solidFill>
                  <a:schemeClr val="tx1"/>
                </a:solidFill>
                <a:effectLst/>
                <a:latin typeface="+mn-lt"/>
                <a:ea typeface="+mn-ea"/>
                <a:cs typeface="+mn-cs"/>
              </a:rPr>
              <a:t> Gaps in care can yield adverse events, improper management of care, poor health outcomes, and lower quality of life.</a:t>
            </a:r>
            <a:r>
              <a:rPr lang="en-US" sz="1200" kern="1200" baseline="30000" dirty="0" smtClean="0">
                <a:solidFill>
                  <a:schemeClr val="tx1"/>
                </a:solidFill>
                <a:effectLst/>
                <a:latin typeface="+mn-lt"/>
                <a:ea typeface="+mn-ea"/>
                <a:cs typeface="+mn-cs"/>
              </a:rPr>
              <a:t>114-116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180</a:t>
            </a:fld>
            <a:endParaRPr lang="en-US"/>
          </a:p>
        </p:txBody>
      </p:sp>
    </p:spTree>
    <p:extLst>
      <p:ext uri="{BB962C8B-B14F-4D97-AF65-F5344CB8AC3E}">
        <p14:creationId xmlns:p14="http://schemas.microsoft.com/office/powerpoint/2010/main" val="238326869"/>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the percentage of adults who had a doctor’s office or clinic visit in the last 12 months whose health providers sometimes or never explained things in a way they could understand was more than twice as high for adults with public insurance (9.8%) compared with adults with private insurance (4.0%; Figure 117).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181</a:t>
            </a:fld>
            <a:endParaRPr lang="en-US"/>
          </a:p>
        </p:txBody>
      </p:sp>
    </p:spTree>
    <p:extLst>
      <p:ext uri="{BB962C8B-B14F-4D97-AF65-F5344CB8AC3E}">
        <p14:creationId xmlns:p14="http://schemas.microsoft.com/office/powerpoint/2010/main" val="2930457281"/>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the percentage of adults who had a doctor’s office or clinic visit in the last 12 months and gave their healthcare a rating of 0-6 on a scale of 0 to 10 was more than twice as high for people with public insurance (20.2%) compared with people with private insurance (8.5%; Figure 118). Ratings of 0 indicate the worst healthcare possible and 10 indicates the best healthcare possible.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182</a:t>
            </a:fld>
            <a:endParaRPr lang="en-US"/>
          </a:p>
        </p:txBody>
      </p:sp>
    </p:spTree>
    <p:extLst>
      <p:ext uri="{BB962C8B-B14F-4D97-AF65-F5344CB8AC3E}">
        <p14:creationId xmlns:p14="http://schemas.microsoft.com/office/powerpoint/2010/main" val="2117548134"/>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2016, the percentage of adults who had a doctor’s office or clinic visit in the last 12 months whose health providers sometimes or never listened carefully to them was more than twice as high for people with public insurance (12.6%) compared with people with private insurance (5.6%; Figure 119).</a:t>
            </a:r>
          </a:p>
          <a:p>
            <a:r>
              <a:rPr lang="en-US" sz="1200" kern="1200" dirty="0" smtClean="0">
                <a:solidFill>
                  <a:schemeClr val="tx1"/>
                </a:solidFill>
                <a:effectLst/>
                <a:latin typeface="+mn-lt"/>
                <a:ea typeface="+mn-ea"/>
                <a:cs typeface="+mn-cs"/>
              </a:rPr>
              <a:t>AHRQ has developed several resources to improve provider-patient communication and to support improved understanding of a patient’s care plan, including:</a:t>
            </a:r>
          </a:p>
          <a:p>
            <a:pPr lvl="1" fontAlgn="base"/>
            <a:r>
              <a:rPr lang="en-US" u="none" strike="noStrike" kern="1200" dirty="0" smtClean="0">
                <a:solidFill>
                  <a:schemeClr val="tx1"/>
                </a:solidFill>
                <a:effectLst/>
                <a:latin typeface="+mn-lt"/>
                <a:ea typeface="+mn-ea"/>
                <a:cs typeface="+mn-cs"/>
                <a:hlinkClick r:id="rId3"/>
              </a:rPr>
              <a:t>Guide to Improving Patient Safety in Primary Care Settings by Engaging Patients and Families</a:t>
            </a:r>
            <a:r>
              <a:rPr lang="en-US" u="none" strike="noStrike" kern="1200" dirty="0" smtClean="0">
                <a:solidFill>
                  <a:schemeClr val="tx1"/>
                </a:solidFill>
                <a:effectLst/>
                <a:latin typeface="+mn-lt"/>
                <a:ea typeface="+mn-ea"/>
                <a:cs typeface="+mn-cs"/>
              </a:rPr>
              <a:t>, which features a teach-back intervention. This intervention focuses on primary care providers discussing the patients’ care plan with them and having patients explain it back to them in their own words to ensure their understanding.</a:t>
            </a:r>
            <a:r>
              <a:rPr lang="en-US" u="none" strike="noStrike" kern="1200" baseline="30000" dirty="0" smtClean="0">
                <a:solidFill>
                  <a:schemeClr val="tx1"/>
                </a:solidFill>
                <a:effectLst/>
                <a:latin typeface="+mn-lt"/>
                <a:ea typeface="+mn-ea"/>
                <a:cs typeface="+mn-cs"/>
              </a:rPr>
              <a:t>79</a:t>
            </a:r>
            <a:endParaRPr lang="en-US" u="none" strike="noStrike" kern="1200" dirty="0" smtClean="0">
              <a:solidFill>
                <a:schemeClr val="tx1"/>
              </a:solidFill>
              <a:effectLst/>
              <a:latin typeface="+mn-lt"/>
              <a:ea typeface="+mn-ea"/>
              <a:cs typeface="+mn-cs"/>
            </a:endParaRPr>
          </a:p>
          <a:p>
            <a:pPr lvl="1" fontAlgn="base"/>
            <a:r>
              <a:rPr lang="en-US" u="none" strike="noStrike" kern="1200" dirty="0" smtClean="0">
                <a:solidFill>
                  <a:schemeClr val="tx1"/>
                </a:solidFill>
                <a:effectLst/>
                <a:latin typeface="+mn-lt"/>
                <a:ea typeface="+mn-ea"/>
                <a:cs typeface="+mn-cs"/>
              </a:rPr>
              <a:t>Health Literacy Universal Precautions Toolkit (</a:t>
            </a:r>
            <a:r>
              <a:rPr lang="en-US" u="none" strike="noStrike" kern="1200" dirty="0" smtClean="0">
                <a:solidFill>
                  <a:schemeClr val="tx1"/>
                </a:solidFill>
                <a:effectLst/>
                <a:latin typeface="+mn-lt"/>
                <a:ea typeface="+mn-ea"/>
                <a:cs typeface="+mn-cs"/>
                <a:hlinkClick r:id="rId4"/>
              </a:rPr>
              <a:t>www.ahrq.gov/literacy</a:t>
            </a:r>
            <a:r>
              <a:rPr lang="en-US" u="none" strike="noStrike" kern="1200" dirty="0" smtClean="0">
                <a:solidFill>
                  <a:schemeClr val="tx1"/>
                </a:solidFill>
                <a:effectLst/>
                <a:latin typeface="+mn-lt"/>
                <a:ea typeface="+mn-ea"/>
                <a:cs typeface="+mn-cs"/>
              </a:rPr>
              <a:t>),</a:t>
            </a:r>
            <a:r>
              <a:rPr lang="en-US" u="none" strike="noStrike" kern="1200" baseline="30000" dirty="0" smtClean="0">
                <a:solidFill>
                  <a:schemeClr val="tx1"/>
                </a:solidFill>
                <a:effectLst/>
                <a:latin typeface="+mn-lt"/>
                <a:ea typeface="+mn-ea"/>
                <a:cs typeface="+mn-cs"/>
              </a:rPr>
              <a:t>80</a:t>
            </a:r>
            <a:r>
              <a:rPr lang="en-US" u="none" strike="noStrike" kern="1200" dirty="0" smtClean="0">
                <a:solidFill>
                  <a:schemeClr val="tx1"/>
                </a:solidFill>
                <a:effectLst/>
                <a:latin typeface="+mn-lt"/>
                <a:ea typeface="+mn-ea"/>
                <a:cs typeface="+mn-cs"/>
              </a:rPr>
              <a:t> which helps primary care practices promote greater understanding for all patients by using strategies such as </a:t>
            </a:r>
            <a:r>
              <a:rPr lang="en-US" u="none" strike="noStrike" kern="1200" dirty="0" smtClean="0">
                <a:solidFill>
                  <a:schemeClr val="tx1"/>
                </a:solidFill>
                <a:effectLst/>
                <a:latin typeface="+mn-lt"/>
                <a:ea typeface="+mn-ea"/>
                <a:cs typeface="+mn-cs"/>
                <a:hlinkClick r:id="rId5"/>
              </a:rPr>
              <a:t>teach-back</a:t>
            </a:r>
            <a:r>
              <a:rPr lang="en-US" u="none" strike="noStrike" kern="1200" dirty="0" smtClean="0">
                <a:solidFill>
                  <a:schemeClr val="tx1"/>
                </a:solidFill>
                <a:effectLst/>
                <a:latin typeface="+mn-lt"/>
                <a:ea typeface="+mn-ea"/>
                <a:cs typeface="+mn-cs"/>
              </a:rPr>
              <a:t>.</a:t>
            </a:r>
          </a:p>
          <a:p>
            <a:pPr lvl="1" fontAlgn="base"/>
            <a:r>
              <a:rPr lang="en-US" u="none" strike="noStrike" kern="1200" dirty="0" err="1" smtClean="0">
                <a:solidFill>
                  <a:schemeClr val="tx1"/>
                </a:solidFill>
                <a:effectLst/>
                <a:latin typeface="+mn-lt"/>
                <a:ea typeface="+mn-ea"/>
                <a:cs typeface="+mn-cs"/>
              </a:rPr>
              <a:t>TeamSTEPPS</a:t>
            </a:r>
            <a:r>
              <a:rPr lang="en-US" u="none" strike="noStrike" kern="1200" baseline="30000" dirty="0" smtClean="0">
                <a:solidFill>
                  <a:schemeClr val="tx1"/>
                </a:solidFill>
                <a:effectLst/>
                <a:latin typeface="+mn-lt"/>
                <a:ea typeface="+mn-ea"/>
                <a:cs typeface="+mn-cs"/>
              </a:rPr>
              <a:t>®</a:t>
            </a:r>
            <a:r>
              <a:rPr lang="en-US" u="none" strike="noStrike" kern="1200" dirty="0" smtClean="0">
                <a:solidFill>
                  <a:schemeClr val="tx1"/>
                </a:solidFill>
                <a:effectLst/>
                <a:latin typeface="+mn-lt"/>
                <a:ea typeface="+mn-ea"/>
                <a:cs typeface="+mn-cs"/>
              </a:rPr>
              <a:t> Limited English Proficiency module that shows the importance of language assistance services in keeping patients safe and avoiding adverse events.</a:t>
            </a:r>
            <a:r>
              <a:rPr lang="en-US" u="none" strike="noStrike" kern="1200" baseline="30000" dirty="0" smtClean="0">
                <a:solidFill>
                  <a:schemeClr val="tx1"/>
                </a:solidFill>
                <a:effectLst/>
                <a:latin typeface="+mn-lt"/>
                <a:ea typeface="+mn-ea"/>
                <a:cs typeface="+mn-cs"/>
              </a:rPr>
              <a:t>70</a:t>
            </a:r>
            <a:endParaRPr lang="en-US"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183</a:t>
            </a:fld>
            <a:endParaRPr lang="en-US"/>
          </a:p>
        </p:txBody>
      </p:sp>
    </p:spTree>
    <p:extLst>
      <p:ext uri="{BB962C8B-B14F-4D97-AF65-F5344CB8AC3E}">
        <p14:creationId xmlns:p14="http://schemas.microsoft.com/office/powerpoint/2010/main" val="28026210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184</a:t>
            </a:fld>
            <a:endParaRPr lang="en-US"/>
          </a:p>
        </p:txBody>
      </p:sp>
    </p:spTree>
    <p:extLst>
      <p:ext uri="{BB962C8B-B14F-4D97-AF65-F5344CB8AC3E}">
        <p14:creationId xmlns:p14="http://schemas.microsoft.com/office/powerpoint/2010/main" val="296230105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People with lower incomes may experience difficulty accessing affordable care and are less likely to have a usual source of care that is readily accessible.</a:t>
            </a:r>
            <a:r>
              <a:rPr lang="en-US" sz="1200" kern="1200" baseline="30000" dirty="0" smtClean="0">
                <a:solidFill>
                  <a:schemeClr val="tx1"/>
                </a:solidFill>
                <a:effectLst/>
                <a:latin typeface="+mn-lt"/>
                <a:ea typeface="+mn-ea"/>
                <a:cs typeface="+mn-cs"/>
              </a:rPr>
              <a:t>94</a:t>
            </a:r>
            <a:r>
              <a:rPr lang="en-US" sz="1200" kern="1200" dirty="0" smtClean="0">
                <a:solidFill>
                  <a:schemeClr val="tx1"/>
                </a:solidFill>
                <a:effectLst/>
                <a:latin typeface="+mn-lt"/>
                <a:ea typeface="+mn-ea"/>
                <a:cs typeface="+mn-cs"/>
              </a:rPr>
              <a:t> In addition, poor health contributes to low income, creating a cycle sometimes referred to as the health-poverty trap.</a:t>
            </a:r>
            <a:r>
              <a:rPr lang="en-US" sz="1200" kern="1200" baseline="30000" dirty="0" smtClean="0">
                <a:solidFill>
                  <a:schemeClr val="tx1"/>
                </a:solidFill>
                <a:effectLst/>
                <a:latin typeface="+mn-lt"/>
                <a:ea typeface="+mn-ea"/>
                <a:cs typeface="+mn-cs"/>
              </a:rPr>
              <a:t>92</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In 2016, the percentage of adults without a usual source of care who indicated a financial or insurance reason for not having a source of care was five times as high for uninsured people (36.1%) compared with people with private insurance (7.2%; Figure 120).</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185</a:t>
            </a:fld>
            <a:endParaRPr lang="en-US"/>
          </a:p>
        </p:txBody>
      </p:sp>
    </p:spTree>
    <p:extLst>
      <p:ext uri="{BB962C8B-B14F-4D97-AF65-F5344CB8AC3E}">
        <p14:creationId xmlns:p14="http://schemas.microsoft.com/office/powerpoint/2010/main" val="233065465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81151"/>
            <a:ext cx="5486400" cy="4297680"/>
          </a:xfrm>
        </p:spPr>
        <p:txBody>
          <a:bodyPr/>
          <a:lstStyle/>
          <a:p>
            <a:r>
              <a:rPr lang="en-US" sz="1200" kern="1200" dirty="0" smtClean="0">
                <a:solidFill>
                  <a:schemeClr val="tx1"/>
                </a:solidFill>
                <a:effectLst/>
                <a:latin typeface="+mn-lt"/>
                <a:ea typeface="+mn-ea"/>
                <a:cs typeface="+mn-cs"/>
              </a:rPr>
              <a:t>Abdominal aortic aneurysm (AAA, or triple A) occurs mostly in adults over 60 years of age. The aorta can rupture due to an aneurysm (a weakened section of an artery wall). This type of aneurysm occurs more frequently in the part of the aorta that is within the abdomen. Several risk factors may contribute to this disease, including hypertension, diabetes, obesity, smoking, and high cholesterol.</a:t>
            </a:r>
            <a:r>
              <a:rPr lang="en-US" sz="1200" kern="1200" baseline="30000" dirty="0" smtClean="0">
                <a:solidFill>
                  <a:schemeClr val="tx1"/>
                </a:solidFill>
                <a:effectLst/>
                <a:latin typeface="+mn-lt"/>
                <a:ea typeface="+mn-ea"/>
                <a:cs typeface="+mn-cs"/>
              </a:rPr>
              <a:t>117</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In 2016, the AAA mortality rate was four times as high for uninsured adults (109.8 per 1,000 hospital admissions) compared with adults with private insurance (27.2 per 1,000 hospital admissions; Figure 121).</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186</a:t>
            </a:fld>
            <a:endParaRPr lang="en-US"/>
          </a:p>
        </p:txBody>
      </p:sp>
    </p:spTree>
    <p:extLst>
      <p:ext uri="{BB962C8B-B14F-4D97-AF65-F5344CB8AC3E}">
        <p14:creationId xmlns:p14="http://schemas.microsoft.com/office/powerpoint/2010/main" val="146305630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 blood pressure is a risk factor for heart disease and stroke. Maintaining healthy blood pressure requires patients to take prescription medication, consume healthier diets, and incorporate exercise into their routine. One-third of Americans have high blood pressure and another third are considered prehypertensive.</a:t>
            </a:r>
            <a:r>
              <a:rPr lang="en-US" sz="1200" kern="1200" baseline="30000" dirty="0" smtClean="0">
                <a:solidFill>
                  <a:schemeClr val="tx1"/>
                </a:solidFill>
                <a:effectLst/>
                <a:latin typeface="+mn-lt"/>
                <a:ea typeface="+mn-ea"/>
                <a:cs typeface="+mn-cs"/>
              </a:rPr>
              <a:t>118</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In 2017, the percentage of adults who received a blood pressure measurement in the last 2 years and could state whether their blood pressure was normal or high was higher for people with private insurance (94.3%) compared with uninsured people (78.4%; Figure 122).</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187</a:t>
            </a:fld>
            <a:endParaRPr lang="en-US"/>
          </a:p>
        </p:txBody>
      </p:sp>
    </p:spTree>
    <p:extLst>
      <p:ext uri="{BB962C8B-B14F-4D97-AF65-F5344CB8AC3E}">
        <p14:creationId xmlns:p14="http://schemas.microsoft.com/office/powerpoint/2010/main" val="246238287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2000 through 2017, across 149 measures of healthcare quality with data by insurance status, a higher percentage of measures was improving for people with public insurance (56%) compared with uninsured people (37%) and people with private insurance (48%) (Figure 123).</a:t>
            </a:r>
          </a:p>
          <a:p>
            <a:r>
              <a:rPr lang="en-US" sz="1200" kern="1200" dirty="0" smtClean="0">
                <a:solidFill>
                  <a:schemeClr val="tx1"/>
                </a:solidFill>
                <a:effectLst/>
                <a:latin typeface="+mn-lt"/>
                <a:ea typeface="+mn-ea"/>
                <a:cs typeface="+mn-cs"/>
              </a:rPr>
              <a:t>The percentage of worsening measures was lower for people with public insurance (4%) compared with uninsured people (6%) and people with private insurance (10%).</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188</a:t>
            </a:fld>
            <a:endParaRPr lang="en-US"/>
          </a:p>
        </p:txBody>
      </p:sp>
    </p:spTree>
    <p:extLst>
      <p:ext uri="{BB962C8B-B14F-4D97-AF65-F5344CB8AC3E}">
        <p14:creationId xmlns:p14="http://schemas.microsoft.com/office/powerpoint/2010/main" val="337524930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Disparities by insurance status were not changing for most quality measures. These measures encompass Person-Centered Care, Affordable Care, Healthy Living, and Effective Treatment (Figure 124).</a:t>
            </a:r>
          </a:p>
          <a:p>
            <a:pPr lvl="0" fontAlgn="base"/>
            <a:r>
              <a:rPr lang="en-US" sz="1200" u="none" strike="noStrike" kern="1200" dirty="0" smtClean="0">
                <a:solidFill>
                  <a:schemeClr val="tx1"/>
                </a:solidFill>
                <a:effectLst/>
                <a:latin typeface="+mn-lt"/>
                <a:ea typeface="+mn-ea"/>
                <a:cs typeface="+mn-cs"/>
              </a:rPr>
              <a:t>One measure showed improvement over time in disparities between uninsured people and people with private insurance: Adults age 40 and over with diagnosed diabetes who received a flu vaccination in the calendar year.</a:t>
            </a:r>
          </a:p>
          <a:p>
            <a:pPr lvl="0" fontAlgn="base"/>
            <a:r>
              <a:rPr lang="en-US" sz="1200" u="none" strike="noStrike" kern="1200" dirty="0" smtClean="0">
                <a:solidFill>
                  <a:schemeClr val="tx1"/>
                </a:solidFill>
                <a:effectLst/>
                <a:latin typeface="+mn-lt"/>
                <a:ea typeface="+mn-ea"/>
                <a:cs typeface="+mn-cs"/>
              </a:rPr>
              <a:t>One measure showed a widening disparity between uninsured people and people with private insurance: People without a usual source of care who indicated a financial or insurance reason for not having a source of care.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189</a:t>
            </a:fld>
            <a:endParaRPr lang="en-US"/>
          </a:p>
        </p:txBody>
      </p:sp>
    </p:spTree>
    <p:extLst>
      <p:ext uri="{BB962C8B-B14F-4D97-AF65-F5344CB8AC3E}">
        <p14:creationId xmlns:p14="http://schemas.microsoft.com/office/powerpoint/2010/main" val="3314572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240"/>
            <a:ext cx="5486400" cy="4709160"/>
          </a:xfrm>
        </p:spPr>
        <p:txBody>
          <a:bodyPr/>
          <a:lstStyle/>
          <a:p>
            <a:pPr>
              <a:defRPr/>
            </a:pPr>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All measures in this report that had state-level data to assess racial and ethnic disparities were used. Separate quality scores were computed for Whites, Blacks, Hispanics, and Asians. For each state, the average of the Black, Hispanic, and Asian scores was divided by the White score. State-level AI/AN data were not available for analysis. States were ranked on this ratio, and quartiles are shown on the map. The states with the worst disparity score are in the fourth quartile, and states with the best disparity score are in the first quartile. Disparity scores were not risk adjusted for population characteristics in each state, so these findings do not take into account population differences between states. Historically, the QDR has included state-specific estimates for selected AHRQ Quality Indicators (QIs) based on Healthcare Cost and Utilization Project (HCUP) data. The 2018 QDR does not include state-specific QI estimates based on 2016 HCUP data because the International Classification of Diseases, Tenth Revision, Clinical Modification/Procedure Coding System version of the QI software used did not include risk adjustment. State-specific QIs will be reported in future QDRs when the estimates can be risk adjusted.</a:t>
            </a:r>
          </a:p>
          <a:p>
            <a:pPr lvl="0" fontAlgn="base"/>
            <a:r>
              <a:rPr lang="en-US" sz="1200" u="none" strike="noStrike" kern="1200" dirty="0" smtClean="0">
                <a:solidFill>
                  <a:schemeClr val="tx1"/>
                </a:solidFill>
                <a:effectLst/>
                <a:latin typeface="+mn-lt"/>
                <a:ea typeface="+mn-ea"/>
                <a:cs typeface="+mn-cs"/>
              </a:rPr>
              <a:t>Racial and ethnic disparities varied across the United States (Figure 10):</a:t>
            </a:r>
          </a:p>
          <a:p>
            <a:pPr lvl="0" fontAlgn="base"/>
            <a:r>
              <a:rPr lang="en-US" sz="1200" u="none" strike="noStrike" kern="1200" dirty="0" smtClean="0">
                <a:solidFill>
                  <a:schemeClr val="tx1"/>
                </a:solidFill>
                <a:effectLst/>
                <a:latin typeface="+mn-lt"/>
                <a:ea typeface="+mn-ea"/>
                <a:cs typeface="+mn-cs"/>
              </a:rPr>
              <a:t>Some Western and Midwestern states (Idaho, Montana, New Mexico, North Dakota, Oregon, South Dakota, and Utah), several Southern states (Kentucky, Maryland, and West Virginia), and Maine and New Hampshire had the fewest racial and ethnic disparities overall.</a:t>
            </a:r>
          </a:p>
          <a:p>
            <a:pPr lvl="0" fontAlgn="base"/>
            <a:r>
              <a:rPr lang="en-US" sz="1200" u="none" strike="noStrike" kern="1200" dirty="0" smtClean="0">
                <a:solidFill>
                  <a:schemeClr val="tx1"/>
                </a:solidFill>
                <a:effectLst/>
                <a:latin typeface="+mn-lt"/>
                <a:ea typeface="+mn-ea"/>
                <a:cs typeface="+mn-cs"/>
              </a:rPr>
              <a:t>Several Northeastern states (Connecticut, Massachusetts, New Jersey, New York, and Pennsylvania), several Midwestern states (Illinois, Minnesota, Ohio, and Wisconsin), and California, South Carolina, and Texas had the most racial and ethnic disparities overall.</a:t>
            </a:r>
          </a:p>
          <a:p>
            <a:pPr>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a:t>
            </a:fld>
            <a:endParaRPr lang="en-US"/>
          </a:p>
        </p:txBody>
      </p:sp>
    </p:spTree>
    <p:extLst>
      <p:ext uri="{BB962C8B-B14F-4D97-AF65-F5344CB8AC3E}">
        <p14:creationId xmlns:p14="http://schemas.microsoft.com/office/powerpoint/2010/main" val="216282266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ea typeface="Calibri" panose="020F0502020204030204" pitchFamily="34" charset="0"/>
                <a:cs typeface="Times New Roman" panose="02020603050405020304" pitchFamily="18" charset="0"/>
              </a:rPr>
              <a:t>Some patients are at higher risk of contracting the flu. These include children, older adults, and people with diabetes. The flu also has a greater likelihood of exacerbating diabetes in affected patients.</a:t>
            </a:r>
            <a:r>
              <a:rPr lang="en-US" baseline="30000" dirty="0" smtClean="0">
                <a:ea typeface="Calibri" panose="020F0502020204030204" pitchFamily="34" charset="0"/>
                <a:cs typeface="Times New Roman" panose="02020603050405020304" pitchFamily="18" charset="0"/>
              </a:rPr>
              <a:t>119</a:t>
            </a:r>
            <a:endParaRPr lang="en-US" dirty="0" smtClean="0">
              <a:ea typeface="Calibri" panose="020F0502020204030204" pitchFamily="34" charset="0"/>
              <a:cs typeface="Times New Roman" panose="02020603050405020304" pitchFamily="18" charset="0"/>
            </a:endParaRPr>
          </a:p>
          <a:p>
            <a:pPr lvl="0" fontAlgn="base"/>
            <a:r>
              <a:rPr lang="en-US" sz="1200" u="none" strike="noStrike" kern="1200" dirty="0" smtClean="0">
                <a:solidFill>
                  <a:schemeClr val="tx1"/>
                </a:solidFill>
                <a:effectLst/>
              </a:rPr>
              <a:t>From 2008 to 2016, the disparity between adults with private insurance and uninsured adults narrowed in the percentage of adults age 40 and over with diabetes who received a flu vaccine. This percentage increased from 36.7% in 2008 to 49.7% in 2016 for uninsured adults. There were no statistically significant changes over time for people with private insurance in the percentage with diabetes who got a flu vaccine (Figure 125).</a:t>
            </a:r>
          </a:p>
          <a:p>
            <a:r>
              <a:rPr lang="en-US" sz="1200" kern="1200" dirty="0" smtClean="0">
                <a:solidFill>
                  <a:schemeClr val="tx1"/>
                </a:solidFill>
                <a:effectLst/>
              </a:rPr>
              <a:t>CDC has prepared several patient and provider resources, including fact sheets for adults about diabetes and adult vaccines.</a:t>
            </a:r>
            <a:r>
              <a:rPr lang="en-US" sz="1200" kern="1200" baseline="30000" dirty="0" smtClean="0">
                <a:solidFill>
                  <a:schemeClr val="tx1"/>
                </a:solidFill>
                <a:effectLst/>
              </a:rPr>
              <a:t>120</a:t>
            </a:r>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190</a:t>
            </a:fld>
            <a:endParaRPr lang="en-US"/>
          </a:p>
        </p:txBody>
      </p:sp>
    </p:spTree>
    <p:extLst>
      <p:ext uri="{BB962C8B-B14F-4D97-AF65-F5344CB8AC3E}">
        <p14:creationId xmlns:p14="http://schemas.microsoft.com/office/powerpoint/2010/main" val="42258591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People with lower incomes may have difficulty accessing a usual source of care.</a:t>
            </a:r>
            <a:r>
              <a:rPr lang="en-US" sz="1200" kern="1200" baseline="30000" dirty="0" smtClean="0">
                <a:solidFill>
                  <a:schemeClr val="tx1"/>
                </a:solidFill>
                <a:effectLst/>
                <a:latin typeface="+mn-lt"/>
                <a:ea typeface="+mn-ea"/>
                <a:cs typeface="+mn-cs"/>
              </a:rPr>
              <a:t>94</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From 2002 to 2016, the disparity between adults with private insurance and uninsured adults widened in the percentage of people without a usual source of care who indicated a financial or insurance reason for not having a source of care. The estimate for uninsured people without a usual source of care increased from 28% in 2002 to 36.1% in 2016, and there were no statistically significant changes for people with private insurance (Figure 126).</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191</a:t>
            </a:fld>
            <a:endParaRPr lang="en-US"/>
          </a:p>
        </p:txBody>
      </p:sp>
    </p:spTree>
    <p:extLst>
      <p:ext uri="{BB962C8B-B14F-4D97-AF65-F5344CB8AC3E}">
        <p14:creationId xmlns:p14="http://schemas.microsoft.com/office/powerpoint/2010/main" val="15817292"/>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192</a:t>
            </a:fld>
            <a:endParaRPr lang="en-US"/>
          </a:p>
        </p:txBody>
      </p:sp>
    </p:spTree>
    <p:extLst>
      <p:ext uri="{BB962C8B-B14F-4D97-AF65-F5344CB8AC3E}">
        <p14:creationId xmlns:p14="http://schemas.microsoft.com/office/powerpoint/2010/main" val="208390859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2013 scheme includes six urbanization categories, including:</a:t>
            </a:r>
          </a:p>
          <a:p>
            <a:pPr lvl="1" fontAlgn="base"/>
            <a:r>
              <a:rPr lang="en-US" dirty="0" smtClean="0"/>
              <a:t>Four metropolitan county designations:</a:t>
            </a:r>
          </a:p>
          <a:p>
            <a:pPr lvl="2" fontAlgn="base"/>
            <a:r>
              <a:rPr lang="en-US" dirty="0" smtClean="0"/>
              <a:t>Large Central Metropolitan: Large central metropolitan counties in a metropolitan statistical area (MSA) of 1 million or more population:</a:t>
            </a:r>
          </a:p>
          <a:p>
            <a:pPr lvl="2"/>
            <a:r>
              <a:rPr lang="en-US" dirty="0" smtClean="0"/>
              <a:t>That contain the entire population of the largest principal city of the MSA, or</a:t>
            </a:r>
          </a:p>
          <a:p>
            <a:pPr lvl="2"/>
            <a:r>
              <a:rPr lang="en-US" dirty="0" smtClean="0"/>
              <a:t>Whose entire population is contained within the largest principal city of the MSA, or</a:t>
            </a:r>
          </a:p>
          <a:p>
            <a:pPr lvl="2"/>
            <a:r>
              <a:rPr lang="en-US" dirty="0" smtClean="0"/>
              <a:t>That contain at least 250,000 residents of any principal city in the MSA.</a:t>
            </a:r>
          </a:p>
          <a:p>
            <a:pPr lvl="2" fontAlgn="base"/>
            <a:r>
              <a:rPr lang="en-US" dirty="0" smtClean="0"/>
              <a:t>Large Fringe Metropolitan: Counties in MSAs of 1 million or more population that do not qualify as large central. Large Fringe Metropolitan areas are also described as suburban areas. This category is the reference group that all other residence locations are compared with in this report.</a:t>
            </a:r>
          </a:p>
          <a:p>
            <a:pPr lvl="2" fontAlgn="base"/>
            <a:r>
              <a:rPr lang="en-US" dirty="0" smtClean="0"/>
              <a:t>Medium Metropolitan: Counties in MSAs of 250,000 to 999,999 population.</a:t>
            </a:r>
          </a:p>
          <a:p>
            <a:pPr lvl="2" fontAlgn="base"/>
            <a:r>
              <a:rPr lang="en-US" dirty="0" smtClean="0"/>
              <a:t>Small Metropolitan: Counties in MSAs of less than 250,000 population.</a:t>
            </a:r>
          </a:p>
          <a:p>
            <a:pPr lvl="1" fontAlgn="base"/>
            <a:r>
              <a:rPr lang="en-US" dirty="0" smtClean="0"/>
              <a:t>Two nonmetropolitan county designations:</a:t>
            </a:r>
          </a:p>
          <a:p>
            <a:pPr lvl="2" fontAlgn="base"/>
            <a:r>
              <a:rPr lang="en-US" dirty="0" err="1" smtClean="0"/>
              <a:t>Micropolitan</a:t>
            </a:r>
            <a:r>
              <a:rPr lang="en-US" dirty="0" smtClean="0"/>
              <a:t>: Counties in a </a:t>
            </a:r>
            <a:r>
              <a:rPr lang="en-US" dirty="0" err="1" smtClean="0"/>
              <a:t>micropolitan</a:t>
            </a:r>
            <a:r>
              <a:rPr lang="en-US" dirty="0" smtClean="0"/>
              <a:t> statistical area.</a:t>
            </a:r>
          </a:p>
          <a:p>
            <a:pPr lvl="2" fontAlgn="base"/>
            <a:r>
              <a:rPr lang="en-US" dirty="0" smtClean="0"/>
              <a:t>Noncore: Nonmetropolitan counties that are not in a </a:t>
            </a:r>
            <a:r>
              <a:rPr lang="en-US" dirty="0" err="1" smtClean="0"/>
              <a:t>micropolitan</a:t>
            </a:r>
            <a:r>
              <a:rPr lang="en-US" dirty="0" smtClean="0"/>
              <a:t> statistical area.</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193</a:t>
            </a:fld>
            <a:endParaRPr lang="en-US"/>
          </a:p>
        </p:txBody>
      </p:sp>
    </p:spTree>
    <p:extLst>
      <p:ext uri="{BB962C8B-B14F-4D97-AF65-F5344CB8AC3E}">
        <p14:creationId xmlns:p14="http://schemas.microsoft.com/office/powerpoint/2010/main" val="2256287004"/>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key differences between the 2006 and the 2013 NCHS Urban-Rural Classification schemes are noted in the description of small metropolitan, </a:t>
            </a:r>
            <a:r>
              <a:rPr lang="en-US" sz="1200" kern="1200" dirty="0" err="1" smtClean="0">
                <a:solidFill>
                  <a:schemeClr val="tx1"/>
                </a:solidFill>
                <a:effectLst/>
                <a:latin typeface="+mn-lt"/>
                <a:ea typeface="+mn-ea"/>
                <a:cs typeface="+mn-cs"/>
              </a:rPr>
              <a:t>micropolitan</a:t>
            </a:r>
            <a:r>
              <a:rPr lang="en-US" sz="1200" kern="1200" dirty="0" smtClean="0">
                <a:solidFill>
                  <a:schemeClr val="tx1"/>
                </a:solidFill>
                <a:effectLst/>
                <a:latin typeface="+mn-lt"/>
                <a:ea typeface="+mn-ea"/>
                <a:cs typeface="+mn-cs"/>
              </a:rPr>
              <a:t>, and noncore areas. The 2013 classification broadens the inclusion criteria for each residence location. All other definitions are unchanged (Table 1).</a:t>
            </a:r>
            <a:r>
              <a:rPr lang="en-US" sz="1200" kern="1200" baseline="30000" dirty="0" smtClean="0">
                <a:solidFill>
                  <a:schemeClr val="tx1"/>
                </a:solidFill>
                <a:effectLst/>
                <a:latin typeface="+mn-lt"/>
                <a:ea typeface="+mn-ea"/>
                <a:cs typeface="+mn-cs"/>
              </a:rPr>
              <a:t>127</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194</a:t>
            </a:fld>
            <a:endParaRPr lang="en-US"/>
          </a:p>
        </p:txBody>
      </p:sp>
    </p:spTree>
    <p:extLst>
      <p:ext uri="{BB962C8B-B14F-4D97-AF65-F5344CB8AC3E}">
        <p14:creationId xmlns:p14="http://schemas.microsoft.com/office/powerpoint/2010/main" val="1807532215"/>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06240"/>
            <a:ext cx="6477000" cy="4297680"/>
          </a:xfrm>
        </p:spPr>
        <p:txBody>
          <a:bodyPr/>
          <a:lstStyle/>
          <a:p>
            <a:r>
              <a:rPr lang="en-US" sz="1200" kern="1200" dirty="0" smtClean="0">
                <a:solidFill>
                  <a:schemeClr val="tx1"/>
                </a:solidFill>
                <a:effectLst/>
                <a:latin typeface="+mn-lt"/>
                <a:ea typeface="+mn-ea"/>
                <a:cs typeface="+mn-cs"/>
              </a:rPr>
              <a:t>Figure 127 shows a map of U.S. county classifications according to the 2013 NCHS Urban-Rural Classification system. Counties across the United States are listed below to show examples of the corresponding areas.</a:t>
            </a:r>
          </a:p>
          <a:p>
            <a:pPr lvl="0" fontAlgn="base"/>
            <a:r>
              <a:rPr lang="en-US" sz="1200" u="none" strike="noStrike" kern="1200" dirty="0" smtClean="0">
                <a:solidFill>
                  <a:schemeClr val="tx1"/>
                </a:solidFill>
                <a:effectLst/>
                <a:latin typeface="+mn-lt"/>
                <a:ea typeface="+mn-ea"/>
                <a:cs typeface="+mn-cs"/>
              </a:rPr>
              <a:t>Metropolitan Areas:</a:t>
            </a:r>
          </a:p>
          <a:p>
            <a:pPr lvl="1" fontAlgn="base"/>
            <a:r>
              <a:rPr lang="en-US" u="none" strike="noStrike" kern="1200" dirty="0" smtClean="0">
                <a:solidFill>
                  <a:schemeClr val="tx1"/>
                </a:solidFill>
                <a:effectLst/>
                <a:latin typeface="+mn-lt"/>
                <a:ea typeface="+mn-ea"/>
                <a:cs typeface="+mn-cs"/>
              </a:rPr>
              <a:t>Large Central Metropolitan Areas: Denver County, Colorado; Washington, DC; Cook County, Illinois.</a:t>
            </a:r>
          </a:p>
          <a:p>
            <a:pPr lvl="1" fontAlgn="base"/>
            <a:r>
              <a:rPr lang="en-US" u="none" strike="noStrike" kern="1200" dirty="0" smtClean="0">
                <a:solidFill>
                  <a:schemeClr val="tx1"/>
                </a:solidFill>
                <a:effectLst/>
                <a:latin typeface="+mn-lt"/>
                <a:ea typeface="+mn-ea"/>
                <a:cs typeface="+mn-cs"/>
              </a:rPr>
              <a:t>Large Fringe Metropolitan Areas: San Bernardino County, California; Broward County, Florida; Bergen County, New Jersey.</a:t>
            </a:r>
          </a:p>
          <a:p>
            <a:pPr lvl="1" fontAlgn="base"/>
            <a:r>
              <a:rPr lang="en-US" u="none" strike="noStrike" kern="1200" dirty="0" smtClean="0">
                <a:solidFill>
                  <a:schemeClr val="tx1"/>
                </a:solidFill>
                <a:effectLst/>
                <a:latin typeface="+mn-lt"/>
                <a:ea typeface="+mn-ea"/>
                <a:cs typeface="+mn-cs"/>
              </a:rPr>
              <a:t>Medium Metropolitan Areas: Scott County, Kentucky; York County, Maine; Douglas County, Nebraska.</a:t>
            </a:r>
          </a:p>
          <a:p>
            <a:pPr lvl="1" fontAlgn="base"/>
            <a:r>
              <a:rPr lang="en-US" u="none" strike="noStrike" kern="1200" dirty="0" smtClean="0">
                <a:solidFill>
                  <a:schemeClr val="tx1"/>
                </a:solidFill>
                <a:effectLst/>
                <a:latin typeface="+mn-lt"/>
                <a:ea typeface="+mn-ea"/>
                <a:cs typeface="+mn-cs"/>
              </a:rPr>
              <a:t>Small Metropolitan Areas: Baldwin County, Alabama; Wayne County, North Carolina; Allen County, Ohio.</a:t>
            </a:r>
          </a:p>
          <a:p>
            <a:pPr lvl="0" fontAlgn="base"/>
            <a:r>
              <a:rPr lang="en-US" sz="1200" u="none" strike="noStrike" kern="1200" dirty="0" smtClean="0">
                <a:solidFill>
                  <a:schemeClr val="tx1"/>
                </a:solidFill>
                <a:effectLst/>
                <a:latin typeface="+mn-lt"/>
                <a:ea typeface="+mn-ea"/>
                <a:cs typeface="+mn-cs"/>
              </a:rPr>
              <a:t>Nonmetropolitan Areas:</a:t>
            </a:r>
          </a:p>
          <a:p>
            <a:pPr lvl="1" fontAlgn="base"/>
            <a:r>
              <a:rPr lang="en-US" u="none" strike="noStrike" kern="1200" dirty="0" err="1" smtClean="0">
                <a:solidFill>
                  <a:schemeClr val="tx1"/>
                </a:solidFill>
                <a:effectLst/>
                <a:latin typeface="+mn-lt"/>
                <a:ea typeface="+mn-ea"/>
                <a:cs typeface="+mn-cs"/>
              </a:rPr>
              <a:t>Micropolitan</a:t>
            </a:r>
            <a:r>
              <a:rPr lang="en-US" u="none" strike="noStrike" kern="1200" dirty="0" smtClean="0">
                <a:solidFill>
                  <a:schemeClr val="tx1"/>
                </a:solidFill>
                <a:effectLst/>
                <a:latin typeface="+mn-lt"/>
                <a:ea typeface="+mn-ea"/>
                <a:cs typeface="+mn-cs"/>
              </a:rPr>
              <a:t> Areas: Woodward County, Oklahoma; Cherokee County, South Carolina; Harrison County, West Virginia.</a:t>
            </a:r>
          </a:p>
          <a:p>
            <a:pPr lvl="1" fontAlgn="base"/>
            <a:r>
              <a:rPr lang="en-US" u="none" strike="noStrike" kern="1200" dirty="0" smtClean="0">
                <a:solidFill>
                  <a:schemeClr val="tx1"/>
                </a:solidFill>
                <a:effectLst/>
                <a:latin typeface="+mn-lt"/>
                <a:ea typeface="+mn-ea"/>
                <a:cs typeface="+mn-cs"/>
              </a:rPr>
              <a:t>Noncore Areas: Wallowa County, Oregon; Bedford County, Pennsylvania; Crane County, Texas.</a:t>
            </a:r>
          </a:p>
          <a:p>
            <a:r>
              <a:rPr lang="en-US" sz="1200" kern="1200" dirty="0" smtClean="0">
                <a:solidFill>
                  <a:schemeClr val="tx1"/>
                </a:solidFill>
                <a:effectLst/>
                <a:latin typeface="+mn-lt"/>
                <a:ea typeface="+mn-ea"/>
                <a:cs typeface="+mn-cs"/>
              </a:rPr>
              <a:t>The QDR uses the NCHS classification to analyze performance of quality measures that have data available by residence location. In addition to the annual report, data on state-based performance metrics are available through the QDR State Snapshots.</a:t>
            </a:r>
            <a:r>
              <a:rPr lang="en-US" sz="1200" kern="1200" baseline="30000" dirty="0" smtClean="0">
                <a:solidFill>
                  <a:schemeClr val="tx1"/>
                </a:solidFill>
                <a:effectLst/>
                <a:latin typeface="+mn-lt"/>
                <a:ea typeface="+mn-ea"/>
                <a:cs typeface="+mn-cs"/>
              </a:rPr>
              <a:t>128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State Snapshots tool, users can explore the quality of their state’s healthcare and compare their state’s data with national data or data from the best performing states. Users can access a state dashboard showing performance compared with benchmarks for more than 80 measures. Some of these measures are also stratified by subpopulations to show disparities.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195</a:t>
            </a:fld>
            <a:endParaRPr lang="en-US"/>
          </a:p>
        </p:txBody>
      </p:sp>
    </p:spTree>
    <p:extLst>
      <p:ext uri="{BB962C8B-B14F-4D97-AF65-F5344CB8AC3E}">
        <p14:creationId xmlns:p14="http://schemas.microsoft.com/office/powerpoint/2010/main" val="331824057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Both nonmetropolitan areas, noncore (10.5%) and </a:t>
            </a:r>
            <a:r>
              <a:rPr lang="en-US" sz="1200" u="none" strike="noStrike" kern="1200" dirty="0" err="1" smtClean="0">
                <a:solidFill>
                  <a:schemeClr val="tx1"/>
                </a:solidFill>
                <a:effectLst/>
                <a:latin typeface="+mn-lt"/>
                <a:ea typeface="+mn-ea"/>
                <a:cs typeface="+mn-cs"/>
              </a:rPr>
              <a:t>micropolitan</a:t>
            </a:r>
            <a:r>
              <a:rPr lang="en-US" sz="1200" u="none" strike="noStrike" kern="1200" dirty="0" smtClean="0">
                <a:solidFill>
                  <a:schemeClr val="tx1"/>
                </a:solidFill>
                <a:effectLst/>
                <a:latin typeface="+mn-lt"/>
                <a:ea typeface="+mn-ea"/>
                <a:cs typeface="+mn-cs"/>
              </a:rPr>
              <a:t> (9.8%) had the highest percentage of quality measures for which performance was better than in large fringe metropolitan areas (Figure 128).</a:t>
            </a:r>
          </a:p>
          <a:p>
            <a:pPr lvl="0" fontAlgn="base"/>
            <a:r>
              <a:rPr lang="en-US" sz="1200" u="none" strike="noStrike" kern="1200" dirty="0" smtClean="0">
                <a:solidFill>
                  <a:schemeClr val="tx1"/>
                </a:solidFill>
                <a:effectLst/>
                <a:latin typeface="+mn-lt"/>
                <a:ea typeface="+mn-ea"/>
                <a:cs typeface="+mn-cs"/>
              </a:rPr>
              <a:t>Nonmetropolitan areas also had the highest percentage of measures for which performance was worse than in large fringe metropolitan areas: Noncore, 35.8%; </a:t>
            </a:r>
            <a:r>
              <a:rPr lang="en-US" sz="1200" u="none" strike="noStrike" kern="1200" dirty="0" err="1" smtClean="0">
                <a:solidFill>
                  <a:schemeClr val="tx1"/>
                </a:solidFill>
                <a:effectLst/>
                <a:latin typeface="+mn-lt"/>
                <a:ea typeface="+mn-ea"/>
                <a:cs typeface="+mn-cs"/>
              </a:rPr>
              <a:t>Micropolitan</a:t>
            </a:r>
            <a:r>
              <a:rPr lang="en-US" sz="1200" u="none" strike="noStrike" kern="1200" dirty="0" smtClean="0">
                <a:solidFill>
                  <a:schemeClr val="tx1"/>
                </a:solidFill>
                <a:effectLst/>
                <a:latin typeface="+mn-lt"/>
                <a:ea typeface="+mn-ea"/>
                <a:cs typeface="+mn-cs"/>
              </a:rPr>
              <a:t>, 31.4%; Large Central Metropolitan, 19.8%; Small Metropolitan, 11.8%; and Medium Metropolitan, 9.7%.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196</a:t>
            </a:fld>
            <a:endParaRPr lang="en-US"/>
          </a:p>
        </p:txBody>
      </p:sp>
    </p:spTree>
    <p:extLst>
      <p:ext uri="{BB962C8B-B14F-4D97-AF65-F5344CB8AC3E}">
        <p14:creationId xmlns:p14="http://schemas.microsoft.com/office/powerpoint/2010/main" val="185927040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197</a:t>
            </a:fld>
            <a:endParaRPr lang="en-US"/>
          </a:p>
        </p:txBody>
      </p:sp>
    </p:spTree>
    <p:extLst>
      <p:ext uri="{BB962C8B-B14F-4D97-AF65-F5344CB8AC3E}">
        <p14:creationId xmlns:p14="http://schemas.microsoft.com/office/powerpoint/2010/main" val="109954043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198</a:t>
            </a:fld>
            <a:endParaRPr lang="en-US"/>
          </a:p>
        </p:txBody>
      </p:sp>
    </p:spTree>
    <p:extLst>
      <p:ext uri="{BB962C8B-B14F-4D97-AF65-F5344CB8AC3E}">
        <p14:creationId xmlns:p14="http://schemas.microsoft.com/office/powerpoint/2010/main" val="335127660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199</a:t>
            </a:fld>
            <a:endParaRPr lang="en-US"/>
          </a:p>
        </p:txBody>
      </p:sp>
    </p:spTree>
    <p:extLst>
      <p:ext uri="{BB962C8B-B14F-4D97-AF65-F5344CB8AC3E}">
        <p14:creationId xmlns:p14="http://schemas.microsoft.com/office/powerpoint/2010/main" val="63563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2333516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This report discusses findings that showed the largest statistically significant disparities related to some of these variables where data are available.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a:t>
            </a:fld>
            <a:endParaRPr lang="en-US"/>
          </a:p>
        </p:txBody>
      </p:sp>
    </p:spTree>
    <p:extLst>
      <p:ext uri="{BB962C8B-B14F-4D97-AF65-F5344CB8AC3E}">
        <p14:creationId xmlns:p14="http://schemas.microsoft.com/office/powerpoint/2010/main" val="185266338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06239"/>
            <a:ext cx="5486400" cy="4478973"/>
          </a:xfrm>
        </p:spPr>
        <p:txBody>
          <a:bodyPr/>
          <a:lstStyle/>
          <a:p>
            <a:pPr>
              <a:defRPr/>
            </a:pPr>
            <a:r>
              <a:rPr lang="en-US" sz="1200" kern="1200" dirty="0" smtClean="0">
                <a:solidFill>
                  <a:schemeClr val="tx1"/>
                </a:solidFill>
                <a:effectLst/>
                <a:latin typeface="+mn-lt"/>
                <a:ea typeface="+mn-ea"/>
                <a:cs typeface="+mn-cs"/>
              </a:rPr>
              <a:t>HIV mortality disproportionately affects some racial and ethnic groups more than others. According to CDC data, in 2016, HIV was the sixth leading cause of death for Black men ages 25-34 and fifth for Black women ages 35-44.</a:t>
            </a:r>
            <a:r>
              <a:rPr lang="en-US" sz="1200" kern="1200" baseline="30000" dirty="0" smtClean="0">
                <a:solidFill>
                  <a:schemeClr val="tx1"/>
                </a:solidFill>
                <a:effectLst/>
                <a:latin typeface="+mn-lt"/>
                <a:ea typeface="+mn-ea"/>
                <a:cs typeface="+mn-cs"/>
              </a:rPr>
              <a:t>56</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the death rate from HIV infections was higher in large central metro areas (2.9 per 100,000 population) and medium metro areas (1.6 per 100,000 population) compared with the rate in large fringe metro areas (1.2 per 100,000 population; Figure 129).</a:t>
            </a:r>
          </a:p>
          <a:p>
            <a:pPr lvl="0" fontAlgn="base"/>
            <a:r>
              <a:rPr lang="en-US" sz="1200" u="none" strike="noStrike" kern="1200" dirty="0" smtClean="0">
                <a:solidFill>
                  <a:schemeClr val="tx1"/>
                </a:solidFill>
                <a:effectLst/>
                <a:latin typeface="+mn-lt"/>
                <a:ea typeface="+mn-ea"/>
                <a:cs typeface="+mn-cs"/>
              </a:rPr>
              <a:t>The 2015 top 5 state achievable benchmark was 0.75 per 100,000 population. At the current rate of increase, overall, the benchmark could be achieved in 5 years for large central metropolitan and medium metropolitan areas and in 3 years for large fringe metropolitan areas.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Kansas, Kentucky, Minnesota, Missouri, and Washington. In 2016, Colorado, Minnesota, Oregon, Washington, and Wisconsin reached the benchmark.</a:t>
            </a:r>
          </a:p>
          <a:p>
            <a:r>
              <a:rPr lang="en-US" sz="1200" kern="1200" dirty="0" smtClean="0">
                <a:solidFill>
                  <a:schemeClr val="tx1"/>
                </a:solidFill>
                <a:effectLst/>
                <a:latin typeface="+mn-lt"/>
                <a:ea typeface="+mn-ea"/>
                <a:cs typeface="+mn-cs"/>
              </a:rPr>
              <a:t>An HHS initiative to eliminate new HIV infections is underway. The goal is “to reduce new HIV infections in the United States by 75 percent in five years and by 90 percent by 2030.” Federal efforts to reduce HIV-related mortality include the promotion of treatment therapies such as antiretroviral therapy, as well as pre-exposure prophylaxis and </a:t>
            </a:r>
            <a:r>
              <a:rPr lang="en-US" sz="1200" kern="1200" dirty="0" err="1" smtClean="0">
                <a:solidFill>
                  <a:schemeClr val="tx1"/>
                </a:solidFill>
                <a:effectLst/>
                <a:latin typeface="+mn-lt"/>
                <a:ea typeface="+mn-ea"/>
                <a:cs typeface="+mn-cs"/>
              </a:rPr>
              <a:t>postexposure</a:t>
            </a:r>
            <a:r>
              <a:rPr lang="en-US" sz="1200" kern="1200" dirty="0" smtClean="0">
                <a:solidFill>
                  <a:schemeClr val="tx1"/>
                </a:solidFill>
                <a:effectLst/>
                <a:latin typeface="+mn-lt"/>
                <a:ea typeface="+mn-ea"/>
                <a:cs typeface="+mn-cs"/>
              </a:rPr>
              <a:t> prophylaxis.</a:t>
            </a:r>
            <a:r>
              <a:rPr lang="en-US" sz="1200" kern="1200" baseline="30000" dirty="0" smtClean="0">
                <a:solidFill>
                  <a:schemeClr val="tx1"/>
                </a:solidFill>
                <a:effectLst/>
                <a:latin typeface="+mn-lt"/>
                <a:ea typeface="+mn-ea"/>
                <a:cs typeface="+mn-cs"/>
              </a:rPr>
              <a:t>130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Several HHS agencies provide a federal response to the HIV epidemic, including HRSA’s HIV/AIDS Bureau, which administers the Ryan White HIV/AIDS Program (RWHAP). RWHAP is the largest federal program focused exclusively on providing HIV care and treatment to patients with inadequate or no insurance. Through RWHAP’s partnerships, more than 512,000 people receive care annually.</a:t>
            </a:r>
            <a:r>
              <a:rPr lang="en-US" sz="1200" kern="1200" baseline="30000" dirty="0" smtClean="0">
                <a:solidFill>
                  <a:schemeClr val="tx1"/>
                </a:solidFill>
                <a:effectLst/>
                <a:latin typeface="+mn-lt"/>
                <a:ea typeface="+mn-ea"/>
                <a:cs typeface="+mn-cs"/>
              </a:rPr>
              <a:t>58</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200</a:t>
            </a:fld>
            <a:endParaRPr lang="en-US"/>
          </a:p>
        </p:txBody>
      </p:sp>
    </p:spTree>
    <p:extLst>
      <p:ext uri="{BB962C8B-B14F-4D97-AF65-F5344CB8AC3E}">
        <p14:creationId xmlns:p14="http://schemas.microsoft.com/office/powerpoint/2010/main" val="7992148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sz="1200" kern="1200" dirty="0" smtClean="0">
                <a:solidFill>
                  <a:schemeClr val="tx1"/>
                </a:solidFill>
                <a:effectLst/>
                <a:latin typeface="+mn-lt"/>
                <a:ea typeface="+mn-ea"/>
                <a:cs typeface="+mn-cs"/>
              </a:rPr>
              <a:t>Death within 30 days of a hospital discharge may indicate that patients did not receive appropriate care during their hospital admission. Factors contributing to death include </a:t>
            </a:r>
            <a:r>
              <a:rPr lang="en-US" sz="1200" kern="1200" dirty="0" err="1" smtClean="0">
                <a:solidFill>
                  <a:schemeClr val="tx1"/>
                </a:solidFill>
                <a:effectLst/>
                <a:latin typeface="+mn-lt"/>
                <a:ea typeface="+mn-ea"/>
                <a:cs typeface="+mn-cs"/>
              </a:rPr>
              <a:t>noncontinuous</a:t>
            </a:r>
            <a:r>
              <a:rPr lang="en-US" sz="1200" kern="1200" dirty="0" smtClean="0">
                <a:solidFill>
                  <a:schemeClr val="tx1"/>
                </a:solidFill>
                <a:effectLst/>
                <a:latin typeface="+mn-lt"/>
                <a:ea typeface="+mn-ea"/>
                <a:cs typeface="+mn-cs"/>
              </a:rPr>
              <a:t> care or treatment and inadequate communication with the care team.</a:t>
            </a:r>
            <a:r>
              <a:rPr lang="en-US" dirty="0" smtClean="0">
                <a:effectLst/>
              </a:rPr>
              <a:t> </a:t>
            </a:r>
            <a:r>
              <a:rPr lang="en-US" sz="1200" kern="1200" dirty="0" smtClean="0">
                <a:solidFill>
                  <a:schemeClr val="tx1"/>
                </a:solidFill>
                <a:effectLst/>
                <a:latin typeface="+mn-lt"/>
                <a:ea typeface="+mn-ea"/>
                <a:cs typeface="+mn-cs"/>
              </a:rPr>
              <a:t>Peterson-Kaiser Health System Tracker. 30-Day Mortality Following Certain Admissions.</a:t>
            </a:r>
            <a:r>
              <a:rPr lang="en-US" sz="1200" kern="1200" baseline="30000" dirty="0" smtClean="0">
                <a:solidFill>
                  <a:schemeClr val="tx1"/>
                </a:solidFill>
                <a:effectLst/>
                <a:latin typeface="+mn-lt"/>
                <a:ea typeface="+mn-ea"/>
                <a:cs typeface="+mn-cs"/>
              </a:rPr>
              <a:t>132</a:t>
            </a:r>
            <a:r>
              <a:rPr lang="en-US" sz="1200" kern="120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tabLst/>
              <a:defRPr/>
            </a:pPr>
            <a:r>
              <a:rPr lang="en-US" sz="1200" u="none" strike="noStrike" kern="1200" dirty="0" smtClean="0">
                <a:solidFill>
                  <a:schemeClr val="tx1"/>
                </a:solidFill>
                <a:effectLst/>
                <a:latin typeface="+mn-lt"/>
                <a:ea typeface="+mn-ea"/>
                <a:cs typeface="+mn-cs"/>
              </a:rPr>
              <a:t>In 2016, the death rate for conditions with expected low mortality was higher in noncore areas (0.43 per 100,000 population) than in large fringe metro areas (0.21 per 100,000 population; Figure 130).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201</a:t>
            </a:fld>
            <a:endParaRPr lang="en-US"/>
          </a:p>
        </p:txBody>
      </p:sp>
    </p:spTree>
    <p:extLst>
      <p:ext uri="{BB962C8B-B14F-4D97-AF65-F5344CB8AC3E}">
        <p14:creationId xmlns:p14="http://schemas.microsoft.com/office/powerpoint/2010/main" val="416015547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Low birth weight can be a predictor of developmental delays and mortality among infants.</a:t>
            </a:r>
            <a:r>
              <a:rPr lang="en-US" sz="1200" kern="1200" baseline="30000" dirty="0" smtClean="0">
                <a:solidFill>
                  <a:schemeClr val="tx1"/>
                </a:solidFill>
                <a:effectLst/>
                <a:latin typeface="+mn-lt"/>
                <a:ea typeface="+mn-ea"/>
                <a:cs typeface="+mn-cs"/>
              </a:rPr>
              <a:t>133</a:t>
            </a:r>
            <a:r>
              <a:rPr lang="en-US" sz="1200" kern="1200" dirty="0" smtClean="0">
                <a:solidFill>
                  <a:schemeClr val="tx1"/>
                </a:solidFill>
                <a:effectLst/>
                <a:latin typeface="+mn-lt"/>
                <a:ea typeface="+mn-ea"/>
                <a:cs typeface="+mn-cs"/>
              </a:rPr>
              <a:t> Infant mortality and low birth weight can decline when pregnant women receive adequate prenatal care.</a:t>
            </a:r>
            <a:r>
              <a:rPr lang="en-US" sz="1200" kern="1200" baseline="30000" dirty="0" smtClean="0">
                <a:solidFill>
                  <a:schemeClr val="tx1"/>
                </a:solidFill>
                <a:effectLst/>
                <a:latin typeface="+mn-lt"/>
                <a:ea typeface="+mn-ea"/>
                <a:cs typeface="+mn-cs"/>
              </a:rPr>
              <a:t>134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2016, the mortality rate among infants with a birth weight of 2,500 grams or more was higher in small metro areas (2.6 per 1,000 live births) compared with large fringe metro areas (1.7 per 1,000 live births; Figure 131).</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202</a:t>
            </a:fld>
            <a:endParaRPr lang="en-US"/>
          </a:p>
        </p:txBody>
      </p:sp>
    </p:spTree>
    <p:extLst>
      <p:ext uri="{BB962C8B-B14F-4D97-AF65-F5344CB8AC3E}">
        <p14:creationId xmlns:p14="http://schemas.microsoft.com/office/powerpoint/2010/main" val="278681219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Wellness visits for children offer preventive care, allow tracking of growth and development, identify concerns, and establish a team-based model of care for the provider, the child, and his or her parents or caregivers. The American Academy of Pediatrics has provided an online schedule for wellness visits.</a:t>
            </a:r>
            <a:r>
              <a:rPr lang="en-US" sz="1200" kern="1200" baseline="30000" dirty="0" smtClean="0">
                <a:solidFill>
                  <a:schemeClr val="tx1"/>
                </a:solidFill>
                <a:effectLst/>
                <a:latin typeface="+mn-lt"/>
                <a:ea typeface="+mn-ea"/>
                <a:cs typeface="+mn-cs"/>
              </a:rPr>
              <a:t>135</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In 2017, the percentage of children ages 0-17 who had a wellness checkup in the past year was lower in medium metro (84.2%), small metro (82.6%), and </a:t>
            </a:r>
            <a:r>
              <a:rPr lang="en-US" sz="1200" u="none" strike="noStrike" kern="1200" dirty="0" err="1" smtClean="0">
                <a:solidFill>
                  <a:schemeClr val="tx1"/>
                </a:solidFill>
                <a:effectLst/>
                <a:latin typeface="+mn-lt"/>
                <a:ea typeface="+mn-ea"/>
                <a:cs typeface="+mn-cs"/>
              </a:rPr>
              <a:t>micropolitan</a:t>
            </a:r>
            <a:r>
              <a:rPr lang="en-US" sz="1200" u="none" strike="noStrike" kern="1200" dirty="0" smtClean="0">
                <a:solidFill>
                  <a:schemeClr val="tx1"/>
                </a:solidFill>
                <a:effectLst/>
                <a:latin typeface="+mn-lt"/>
                <a:ea typeface="+mn-ea"/>
                <a:cs typeface="+mn-cs"/>
              </a:rPr>
              <a:t> areas (78.0%) than in large fringe metro areas (88.7%; Figure 132).</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203</a:t>
            </a:fld>
            <a:endParaRPr lang="en-US"/>
          </a:p>
        </p:txBody>
      </p:sp>
    </p:spTree>
    <p:extLst>
      <p:ext uri="{BB962C8B-B14F-4D97-AF65-F5344CB8AC3E}">
        <p14:creationId xmlns:p14="http://schemas.microsoft.com/office/powerpoint/2010/main" val="4240865723"/>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During children’s wellness visits, it is standard practice to measure their height and weight. This practice allows providers to assess children’s body mass index (BMI) and development to see if there is any cause for concern. The Centers for Disease Control and Prevention has created a BMI calculator for children ages 2-19 years old.</a:t>
            </a:r>
            <a:r>
              <a:rPr lang="en-US" sz="1200" kern="1200" baseline="30000" dirty="0" smtClean="0">
                <a:solidFill>
                  <a:schemeClr val="tx1"/>
                </a:solidFill>
                <a:effectLst/>
                <a:latin typeface="+mn-lt"/>
                <a:ea typeface="+mn-ea"/>
                <a:cs typeface="+mn-cs"/>
              </a:rPr>
              <a:t>136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it is standard practice to measure height and weight, findings in this report show variation does exist by residence location.</a:t>
            </a:r>
          </a:p>
          <a:p>
            <a:r>
              <a:rPr lang="en-US" sz="1200" kern="1200" dirty="0" smtClean="0">
                <a:solidFill>
                  <a:schemeClr val="tx1"/>
                </a:solidFill>
                <a:effectLst/>
                <a:latin typeface="+mn-lt"/>
                <a:ea typeface="+mn-ea"/>
                <a:cs typeface="+mn-cs"/>
              </a:rPr>
              <a:t>In 2016, the percentage of children who had their height and weight measured by a health provider within the past 2 years was lower in </a:t>
            </a:r>
            <a:r>
              <a:rPr lang="en-US" sz="1200" kern="1200" dirty="0" err="1" smtClean="0">
                <a:solidFill>
                  <a:schemeClr val="tx1"/>
                </a:solidFill>
                <a:effectLst/>
                <a:latin typeface="+mn-lt"/>
                <a:ea typeface="+mn-ea"/>
                <a:cs typeface="+mn-cs"/>
              </a:rPr>
              <a:t>micropolitan</a:t>
            </a:r>
            <a:r>
              <a:rPr lang="en-US" sz="1200" kern="1200" dirty="0" smtClean="0">
                <a:solidFill>
                  <a:schemeClr val="tx1"/>
                </a:solidFill>
                <a:effectLst/>
                <a:latin typeface="+mn-lt"/>
                <a:ea typeface="+mn-ea"/>
                <a:cs typeface="+mn-cs"/>
              </a:rPr>
              <a:t> areas (91.0%) than in large fringe metro areas (95.3%; Figure 133).</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204</a:t>
            </a:fld>
            <a:endParaRPr lang="en-US"/>
          </a:p>
        </p:txBody>
      </p:sp>
    </p:spTree>
    <p:extLst>
      <p:ext uri="{BB962C8B-B14F-4D97-AF65-F5344CB8AC3E}">
        <p14:creationId xmlns:p14="http://schemas.microsoft.com/office/powerpoint/2010/main" val="126188853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Asthma is one of the most common chronic pediatric diseases, and acute asthma exacerbation is a leading cause of emergency department (ED) visits for children.</a:t>
            </a:r>
            <a:r>
              <a:rPr lang="en-US" sz="1200" kern="1200" baseline="30000" dirty="0" smtClean="0">
                <a:solidFill>
                  <a:schemeClr val="tx1"/>
                </a:solidFill>
                <a:effectLst/>
                <a:latin typeface="+mn-lt"/>
                <a:ea typeface="+mn-ea"/>
                <a:cs typeface="+mn-cs"/>
              </a:rPr>
              <a:t>137</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Given the severity of asthma, timely treatment is crucial. Current research shows that ED overcrowding, acuity, and age affect treatment time for children visiting the ED.</a:t>
            </a:r>
            <a:r>
              <a:rPr lang="en-US" sz="1200" kern="1200" baseline="30000" dirty="0" smtClean="0">
                <a:solidFill>
                  <a:schemeClr val="tx1"/>
                </a:solidFill>
                <a:effectLst/>
                <a:latin typeface="+mn-lt"/>
                <a:ea typeface="+mn-ea"/>
                <a:cs typeface="+mn-cs"/>
              </a:rPr>
              <a:t>138, 139</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In 2016, the rate of children ages 2-17 who with ED visits for asthma was almost twice as high in large central metro areas (1,058.8 per 100,000 population) as it was in large fringe metro areas (606.9 per 100,000 population; Figure 134).</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205</a:t>
            </a:fld>
            <a:endParaRPr lang="en-US"/>
          </a:p>
        </p:txBody>
      </p:sp>
    </p:spTree>
    <p:extLst>
      <p:ext uri="{BB962C8B-B14F-4D97-AF65-F5344CB8AC3E}">
        <p14:creationId xmlns:p14="http://schemas.microsoft.com/office/powerpoint/2010/main" val="123555208"/>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Asthma is the most common chronic lung condition among children under 17 years in the United States.</a:t>
            </a:r>
            <a:r>
              <a:rPr lang="en-US" baseline="30000" dirty="0" smtClean="0">
                <a:effectLst/>
              </a:rPr>
              <a:t>140</a:t>
            </a:r>
            <a:r>
              <a:rPr lang="en-US" dirty="0" smtClean="0">
                <a:effectLst/>
              </a:rPr>
              <a:t> </a:t>
            </a:r>
          </a:p>
          <a:p>
            <a:r>
              <a:rPr lang="en-US" dirty="0" smtClean="0">
                <a:effectLst/>
              </a:rPr>
              <a:t>Asthma has no cure and without treatment, patients can die. </a:t>
            </a:r>
          </a:p>
          <a:p>
            <a:r>
              <a:rPr lang="en-US" dirty="0" smtClean="0">
                <a:effectLst/>
              </a:rPr>
              <a:t>CDC research shows that from 2001 to 2016, 8% fewer children experienced one or more asthma attacks. Nonetheless, in 2017, about 1 in 12 children ages 0-17 had asthma and among them, asthma disproportionately affected males, non-Hispanic Black children, and children from low-income households.</a:t>
            </a:r>
            <a:r>
              <a:rPr lang="en-US" baseline="30000" dirty="0" smtClean="0">
                <a:effectLst/>
              </a:rPr>
              <a:t>60</a:t>
            </a:r>
          </a:p>
          <a:p>
            <a:r>
              <a:rPr lang="en-US" sz="1200" kern="1200" dirty="0" smtClean="0">
                <a:solidFill>
                  <a:schemeClr val="tx1"/>
                </a:solidFill>
                <a:effectLst/>
                <a:latin typeface="+mn-lt"/>
                <a:ea typeface="+mn-ea"/>
                <a:cs typeface="+mn-cs"/>
              </a:rPr>
              <a:t>In 2016, the rate of hospital admissions for children ages 2-17 with asthma was almost twice as high in large central metro areas (127.3 per 100,000 population) as in large fringe metro areas (73.9 per 100,000 population; Figure 135).</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206</a:t>
            </a:fld>
            <a:endParaRPr lang="en-US"/>
          </a:p>
        </p:txBody>
      </p:sp>
    </p:spTree>
    <p:extLst>
      <p:ext uri="{BB962C8B-B14F-4D97-AF65-F5344CB8AC3E}">
        <p14:creationId xmlns:p14="http://schemas.microsoft.com/office/powerpoint/2010/main" val="587791024"/>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More people across the United States are using the ED for dental complaints.</a:t>
            </a:r>
            <a:r>
              <a:rPr lang="en-US" sz="1200" kern="1200" baseline="30000" dirty="0" smtClean="0">
                <a:solidFill>
                  <a:schemeClr val="tx1"/>
                </a:solidFill>
                <a:effectLst/>
                <a:latin typeface="+mn-lt"/>
                <a:ea typeface="+mn-ea"/>
                <a:cs typeface="+mn-cs"/>
              </a:rPr>
              <a:t>141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2016, the rate of ED visits for dental complaints was 45.8 visits per 100 people.</a:t>
            </a:r>
            <a:r>
              <a:rPr lang="en-US" sz="1200" kern="1200" baseline="30000" dirty="0" smtClean="0">
                <a:solidFill>
                  <a:schemeClr val="tx1"/>
                </a:solidFill>
                <a:effectLst/>
                <a:latin typeface="+mn-lt"/>
                <a:ea typeface="+mn-ea"/>
                <a:cs typeface="+mn-cs"/>
              </a:rPr>
              <a:t>142</a:t>
            </a:r>
            <a:r>
              <a:rPr lang="en-US" sz="1200" kern="1200" dirty="0" smtClean="0">
                <a:solidFill>
                  <a:schemeClr val="tx1"/>
                </a:solidFill>
                <a:effectLst/>
                <a:latin typeface="+mn-lt"/>
                <a:ea typeface="+mn-ea"/>
                <a:cs typeface="+mn-cs"/>
              </a:rPr>
              <a:t> Research shows that many of these visits could be prevented through appropriate preventive care.</a:t>
            </a:r>
            <a:r>
              <a:rPr lang="en-US" sz="1200" kern="1200" baseline="30000" dirty="0" smtClean="0">
                <a:solidFill>
                  <a:schemeClr val="tx1"/>
                </a:solidFill>
                <a:effectLst/>
                <a:latin typeface="+mn-lt"/>
                <a:ea typeface="+mn-ea"/>
                <a:cs typeface="+mn-cs"/>
              </a:rPr>
              <a:t>141</a:t>
            </a:r>
          </a:p>
          <a:p>
            <a:r>
              <a:rPr lang="en-US" sz="1200" kern="1200" dirty="0" smtClean="0">
                <a:solidFill>
                  <a:schemeClr val="tx1"/>
                </a:solidFill>
                <a:effectLst/>
                <a:latin typeface="+mn-lt"/>
                <a:ea typeface="+mn-ea"/>
                <a:cs typeface="+mn-cs"/>
              </a:rPr>
              <a:t>In 2016, the rate of ED visits related to dental conditions in </a:t>
            </a:r>
            <a:r>
              <a:rPr lang="en-US" sz="1200" kern="1200" dirty="0" err="1" smtClean="0">
                <a:solidFill>
                  <a:schemeClr val="tx1"/>
                </a:solidFill>
                <a:effectLst/>
                <a:latin typeface="+mn-lt"/>
                <a:ea typeface="+mn-ea"/>
                <a:cs typeface="+mn-cs"/>
              </a:rPr>
              <a:t>micropolitan</a:t>
            </a:r>
            <a:r>
              <a:rPr lang="en-US" sz="1200" kern="1200" dirty="0" smtClean="0">
                <a:solidFill>
                  <a:schemeClr val="tx1"/>
                </a:solidFill>
                <a:effectLst/>
                <a:latin typeface="+mn-lt"/>
                <a:ea typeface="+mn-ea"/>
                <a:cs typeface="+mn-cs"/>
              </a:rPr>
              <a:t> areas (482.9 per 1,000 encounters) was more than twice the rate in large fringe metro areas (221.6 per 1,000 encounters; Figure 136).</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207</a:t>
            </a:fld>
            <a:endParaRPr lang="en-US"/>
          </a:p>
        </p:txBody>
      </p:sp>
    </p:spTree>
    <p:extLst>
      <p:ext uri="{BB962C8B-B14F-4D97-AF65-F5344CB8AC3E}">
        <p14:creationId xmlns:p14="http://schemas.microsoft.com/office/powerpoint/2010/main" val="402637344"/>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Pneumonia is a devastating and life-threatening condition that can strike anyone, but older adults have increased susceptibility for community-acquired pneumonia (CAP).</a:t>
            </a:r>
            <a:r>
              <a:rPr lang="en-US" sz="1200" kern="1200" baseline="30000" dirty="0" smtClean="0">
                <a:solidFill>
                  <a:schemeClr val="tx1"/>
                </a:solidFill>
                <a:effectLst/>
                <a:latin typeface="+mn-lt"/>
                <a:ea typeface="+mn-ea"/>
                <a:cs typeface="+mn-cs"/>
              </a:rPr>
              <a:t>143,144</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costs associated with CAP can be mitigated by preventive efforts, including vaccinations.</a:t>
            </a:r>
            <a:r>
              <a:rPr lang="en-US" sz="1200" kern="1200" baseline="30000" dirty="0" smtClean="0">
                <a:solidFill>
                  <a:schemeClr val="tx1"/>
                </a:solidFill>
                <a:effectLst/>
                <a:latin typeface="+mn-lt"/>
                <a:ea typeface="+mn-ea"/>
                <a:cs typeface="+mn-cs"/>
              </a:rPr>
              <a:t>144</a:t>
            </a:r>
            <a:r>
              <a:rPr lang="en-US" sz="1200" kern="1200" dirty="0" smtClean="0">
                <a:solidFill>
                  <a:schemeClr val="tx1"/>
                </a:solidFill>
                <a:effectLst/>
                <a:latin typeface="+mn-lt"/>
                <a:ea typeface="+mn-ea"/>
                <a:cs typeface="+mn-cs"/>
              </a:rPr>
              <a:t> CDC recommends pneumococcal vaccination for all adults 65 years and over, as well as adults ages 19-64 years who have certain medical conditions (e.g., HIV, leukemia) or who smoke.</a:t>
            </a:r>
            <a:r>
              <a:rPr lang="en-US" sz="1200" kern="1200" baseline="30000" dirty="0" smtClean="0">
                <a:solidFill>
                  <a:schemeClr val="tx1"/>
                </a:solidFill>
                <a:effectLst/>
                <a:latin typeface="+mn-lt"/>
                <a:ea typeface="+mn-ea"/>
                <a:cs typeface="+mn-cs"/>
              </a:rPr>
              <a:t>145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2016, the rate of hospital admissions for CAP was more than twice as high in noncore areas (481.9 per 100,000 population) compared with large fringe metro areas (223.9 per 100,000 population; Figure 137).</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208</a:t>
            </a:fld>
            <a:endParaRPr lang="en-US"/>
          </a:p>
        </p:txBody>
      </p:sp>
    </p:spTree>
    <p:extLst>
      <p:ext uri="{BB962C8B-B14F-4D97-AF65-F5344CB8AC3E}">
        <p14:creationId xmlns:p14="http://schemas.microsoft.com/office/powerpoint/2010/main" val="13052871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Wound dehiscence is when an incision breaks open and does not heal properly after surgery, often within 10 days.</a:t>
            </a:r>
            <a:r>
              <a:rPr lang="en-US" sz="1200" kern="1200" baseline="30000" dirty="0" smtClean="0">
                <a:solidFill>
                  <a:schemeClr val="tx1"/>
                </a:solidFill>
                <a:effectLst/>
                <a:latin typeface="+mn-lt"/>
                <a:ea typeface="+mn-ea"/>
                <a:cs typeface="+mn-cs"/>
              </a:rPr>
              <a:t>146</a:t>
            </a:r>
            <a:r>
              <a:rPr lang="en-US" sz="1200" kern="1200" dirty="0" smtClean="0">
                <a:solidFill>
                  <a:schemeClr val="tx1"/>
                </a:solidFill>
                <a:effectLst/>
                <a:latin typeface="+mn-lt"/>
                <a:ea typeface="+mn-ea"/>
                <a:cs typeface="+mn-cs"/>
              </a:rPr>
              <a:t> This postoperative complication can result in increased morbidity and mortality for patients who have had abdominopelvic surgeries.</a:t>
            </a:r>
            <a:r>
              <a:rPr lang="en-US" sz="1200" kern="1200" baseline="30000" dirty="0" smtClean="0">
                <a:solidFill>
                  <a:schemeClr val="tx1"/>
                </a:solidFill>
                <a:effectLst/>
                <a:latin typeface="+mn-lt"/>
                <a:ea typeface="+mn-ea"/>
                <a:cs typeface="+mn-cs"/>
              </a:rPr>
              <a:t>147</a:t>
            </a:r>
            <a:r>
              <a:rPr lang="en-US" dirty="0" smtClean="0">
                <a:effectLst/>
              </a:rPr>
              <a:t> </a:t>
            </a:r>
          </a:p>
          <a:p>
            <a:pPr lvl="0"/>
            <a:r>
              <a:rPr lang="en-US" sz="1200" kern="1200" dirty="0" smtClean="0">
                <a:solidFill>
                  <a:schemeClr val="tx1"/>
                </a:solidFill>
                <a:effectLst/>
                <a:latin typeface="+mn-lt"/>
                <a:ea typeface="+mn-ea"/>
                <a:cs typeface="+mn-cs"/>
              </a:rPr>
              <a:t>In 2016, the rate of adults who had a wound reclosed after abdominopelvic surgery was worse in three metro areas compared with large fringe metro areas (0.55 per 100,000 surgery admissions; Figure 138). Noncore areas had the worst rate (1.05 per 100,000 surgery admissions), followed by small metro (0.81 per 100,000 surgery admissions) and medium metro areas (0.78 per 100,000 surgery admissions).</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209</a:t>
            </a:fld>
            <a:endParaRPr lang="en-US"/>
          </a:p>
        </p:txBody>
      </p:sp>
    </p:spTree>
    <p:extLst>
      <p:ext uri="{BB962C8B-B14F-4D97-AF65-F5344CB8AC3E}">
        <p14:creationId xmlns:p14="http://schemas.microsoft.com/office/powerpoint/2010/main" val="676670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Overall, 11 access measures were improving (Figure 11). Some of the largest improvements in access include:</a:t>
            </a:r>
          </a:p>
          <a:p>
            <a:pPr lvl="1" fontAlgn="base"/>
            <a:r>
              <a:rPr lang="en-US" u="none" strike="noStrike" kern="1200" dirty="0" smtClean="0">
                <a:solidFill>
                  <a:schemeClr val="tx1"/>
                </a:solidFill>
                <a:effectLst/>
                <a:latin typeface="+mn-lt"/>
                <a:ea typeface="+mn-ea"/>
                <a:cs typeface="+mn-cs"/>
              </a:rPr>
              <a:t>Children who had any appointments for routine healthcare in the last 12 months who sometimes or never got an appointment for routine care as soon as needed.</a:t>
            </a:r>
          </a:p>
          <a:p>
            <a:pPr lvl="1" fontAlgn="base"/>
            <a:r>
              <a:rPr lang="en-US" u="none" strike="noStrike" kern="1200" dirty="0" smtClean="0">
                <a:solidFill>
                  <a:schemeClr val="tx1"/>
                </a:solidFill>
                <a:effectLst/>
                <a:latin typeface="+mn-lt"/>
                <a:ea typeface="+mn-ea"/>
                <a:cs typeface="+mn-cs"/>
              </a:rPr>
              <a:t>People who were in fair or poor health with a specific source of ongoing care.</a:t>
            </a:r>
          </a:p>
          <a:p>
            <a:pPr lvl="1" fontAlgn="base"/>
            <a:r>
              <a:rPr lang="en-US" u="none" strike="noStrike" kern="1200" dirty="0" smtClean="0">
                <a:solidFill>
                  <a:schemeClr val="tx1"/>
                </a:solidFill>
                <a:effectLst/>
                <a:latin typeface="+mn-lt"/>
                <a:ea typeface="+mn-ea"/>
                <a:cs typeface="+mn-cs"/>
              </a:rPr>
              <a:t>People with a specific source of ongoing care.</a:t>
            </a:r>
          </a:p>
          <a:p>
            <a:pPr lvl="1"/>
            <a:r>
              <a:rPr lang="en-US" kern="1200" dirty="0" smtClean="0">
                <a:solidFill>
                  <a:schemeClr val="tx1"/>
                </a:solidFill>
                <a:effectLst/>
                <a:latin typeface="+mn-lt"/>
                <a:ea typeface="+mn-ea"/>
                <a:cs typeface="+mn-cs"/>
              </a:rPr>
              <a:t>Three measures were worsening, including:</a:t>
            </a:r>
          </a:p>
          <a:p>
            <a:pPr lvl="1" fontAlgn="base"/>
            <a:r>
              <a:rPr lang="en-US" u="none" strike="noStrike" kern="1200" dirty="0" smtClean="0">
                <a:solidFill>
                  <a:schemeClr val="tx1"/>
                </a:solidFill>
                <a:effectLst/>
                <a:latin typeface="+mn-lt"/>
                <a:ea typeface="+mn-ea"/>
                <a:cs typeface="+mn-cs"/>
              </a:rPr>
              <a:t>Children who had a doctor’s office or clinic visit in the last 12 months and needed care, tests, or treatment who sometimes or never found it easy to get the care, tests, or treatment.</a:t>
            </a:r>
          </a:p>
          <a:p>
            <a:r>
              <a:rPr lang="en-US" sz="1200" kern="1200" dirty="0" smtClean="0">
                <a:solidFill>
                  <a:schemeClr val="tx1"/>
                </a:solidFill>
                <a:effectLst/>
                <a:latin typeface="+mn-lt"/>
                <a:ea typeface="+mn-ea"/>
                <a:cs typeface="+mn-cs"/>
              </a:rPr>
              <a:t>The wording reflects a Likert-type scale with the following options: Always, Usually, Sometimes, Never. Sometimes and Never are combined into a single category that is the opposite of Always.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a:t>
            </a:fld>
            <a:endParaRPr lang="en-US"/>
          </a:p>
        </p:txBody>
      </p:sp>
    </p:spTree>
    <p:extLst>
      <p:ext uri="{BB962C8B-B14F-4D97-AF65-F5344CB8AC3E}">
        <p14:creationId xmlns:p14="http://schemas.microsoft.com/office/powerpoint/2010/main" val="1903946868"/>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Across 344 quality measures, 45% are improving, 45% are not changing, and 10% are worsening (Figure 139).</a:t>
            </a:r>
          </a:p>
          <a:p>
            <a:pPr lvl="0" fontAlgn="base"/>
            <a:r>
              <a:rPr lang="en-US" sz="1200" u="none" strike="noStrike" kern="1200" dirty="0" smtClean="0">
                <a:solidFill>
                  <a:schemeClr val="tx1"/>
                </a:solidFill>
                <a:effectLst/>
                <a:latin typeface="+mn-lt"/>
                <a:ea typeface="+mn-ea"/>
                <a:cs typeface="+mn-cs"/>
              </a:rPr>
              <a:t>Noncore areas have fewer improving measures and more measures not changing compared with other areas.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210</a:t>
            </a:fld>
            <a:endParaRPr lang="en-US"/>
          </a:p>
        </p:txBody>
      </p:sp>
    </p:spTree>
    <p:extLst>
      <p:ext uri="{BB962C8B-B14F-4D97-AF65-F5344CB8AC3E}">
        <p14:creationId xmlns:p14="http://schemas.microsoft.com/office/powerpoint/2010/main" val="329065321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Disparities by residence location remained unchanged for most quality measures (Figure 140). These measures encompass Person- and Family-Centered Care, Care Affordability, Healthy Living, and Effective Treatment.</a:t>
            </a:r>
          </a:p>
          <a:p>
            <a:pPr lvl="0" fontAlgn="base"/>
            <a:r>
              <a:rPr lang="en-US" sz="1200" u="none" strike="noStrike" kern="1200" dirty="0" smtClean="0">
                <a:solidFill>
                  <a:schemeClr val="tx1"/>
                </a:solidFill>
                <a:effectLst/>
                <a:latin typeface="+mn-lt"/>
                <a:ea typeface="+mn-ea"/>
                <a:cs typeface="+mn-cs"/>
              </a:rPr>
              <a:t>The 2017 report did not show widening or narrowing disparities by residence location. This year’s report also shows no widening disparities. Of the four measures that showed narrowing disparities, the largest improvement over time was for Hospital inpatient stays involving opioid-related diagnoses per 100,000 population (large central metro).</a:t>
            </a:r>
          </a:p>
          <a:p>
            <a:pPr lvl="0" fontAlgn="base"/>
            <a:r>
              <a:rPr lang="en-US" sz="1200" u="none" strike="noStrike" kern="1200" dirty="0" smtClean="0">
                <a:solidFill>
                  <a:schemeClr val="tx1"/>
                </a:solidFill>
                <a:effectLst/>
                <a:latin typeface="+mn-lt"/>
                <a:ea typeface="+mn-ea"/>
                <a:cs typeface="+mn-cs"/>
              </a:rPr>
              <a:t>Both nonmetropolitan areas (noncore and </a:t>
            </a:r>
            <a:r>
              <a:rPr lang="en-US" sz="1200" u="none" strike="noStrike" kern="1200" dirty="0" err="1" smtClean="0">
                <a:solidFill>
                  <a:schemeClr val="tx1"/>
                </a:solidFill>
                <a:effectLst/>
                <a:latin typeface="+mn-lt"/>
                <a:ea typeface="+mn-ea"/>
                <a:cs typeface="+mn-cs"/>
              </a:rPr>
              <a:t>micropolitan</a:t>
            </a:r>
            <a:r>
              <a:rPr lang="en-US" sz="1200" u="none" strike="noStrike" kern="1200" dirty="0" smtClean="0">
                <a:solidFill>
                  <a:schemeClr val="tx1"/>
                </a:solidFill>
                <a:effectLst/>
                <a:latin typeface="+mn-lt"/>
                <a:ea typeface="+mn-ea"/>
                <a:cs typeface="+mn-cs"/>
              </a:rPr>
              <a:t>) showed no statistically significant differences over time for any measures.</a:t>
            </a:r>
          </a:p>
          <a:p>
            <a:r>
              <a:rPr lang="en-US" sz="1200" kern="1200" dirty="0" smtClean="0">
                <a:solidFill>
                  <a:schemeClr val="tx1"/>
                </a:solidFill>
                <a:effectLst/>
                <a:latin typeface="+mn-lt"/>
                <a:ea typeface="+mn-ea"/>
                <a:cs typeface="+mn-cs"/>
              </a:rPr>
              <a:t>Earlier reports featured Healthcare Cost and Utilization Project (HCUP) data. Those same measures are not represented in this report due to a change in the HCUP data. HCUP converted all measures from International Classification of Diseases, Ninth Revision (ICD-9) to Tenth Revision (ICD-10) codes, thus changing the outcomes of these measures. Therefore, we cannot trend the data at this time.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211</a:t>
            </a:fld>
            <a:endParaRPr lang="en-US"/>
          </a:p>
        </p:txBody>
      </p:sp>
    </p:spTree>
    <p:extLst>
      <p:ext uri="{BB962C8B-B14F-4D97-AF65-F5344CB8AC3E}">
        <p14:creationId xmlns:p14="http://schemas.microsoft.com/office/powerpoint/2010/main" val="256018877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06240"/>
            <a:ext cx="6096000" cy="4297680"/>
          </a:xfrm>
        </p:spPr>
        <p:txBody>
          <a:bodyPr/>
          <a:lstStyle/>
          <a:p>
            <a:r>
              <a:rPr lang="en-US" sz="1200" kern="1200" dirty="0" smtClean="0">
                <a:solidFill>
                  <a:schemeClr val="tx1"/>
                </a:solidFill>
                <a:effectLst/>
                <a:latin typeface="+mn-lt"/>
                <a:ea typeface="+mn-ea"/>
                <a:cs typeface="+mn-cs"/>
              </a:rPr>
              <a:t>Increased availability and overuse of opioid medications (both prescription and nonprescription drugs) have contributed to adverse outcomes for patients, including increased risk of opioid use disorder, misuse of medications, and potential overdoses.</a:t>
            </a:r>
            <a:r>
              <a:rPr lang="en-US" sz="1200" kern="1200" baseline="30000" dirty="0" smtClean="0">
                <a:solidFill>
                  <a:schemeClr val="tx1"/>
                </a:solidFill>
                <a:effectLst/>
                <a:latin typeface="+mn-lt"/>
                <a:ea typeface="+mn-ea"/>
                <a:cs typeface="+mn-cs"/>
              </a:rPr>
              <a:t>107</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rapid and ongoing rise in both numbers of hospitalizations and their costs suggests that the burden of prescription opioid overdoses may threaten the infrastructure and finances of U.S. hospitals.</a:t>
            </a:r>
            <a:r>
              <a:rPr lang="en-US" sz="1200" kern="1200" baseline="30000" dirty="0" smtClean="0">
                <a:solidFill>
                  <a:schemeClr val="tx1"/>
                </a:solidFill>
                <a:effectLst/>
                <a:latin typeface="+mn-lt"/>
                <a:ea typeface="+mn-ea"/>
                <a:cs typeface="+mn-cs"/>
              </a:rPr>
              <a:t>148</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2016, the gap between people in large fringe metro areas and those in large central metro areas in opioid-related hospital stays has narrowed. In 2005, the rate was 111.5 per 100,000 population in large fringe metro areas vs. 195.8 per 100,000 population in large central metro areas. In 2016, both rates had risen, to 284.8 in large fringe metro areas and 311.2 in large central metro areas (Figure 141).</a:t>
            </a:r>
          </a:p>
          <a:p>
            <a:pPr lvl="0" fontAlgn="base"/>
            <a:r>
              <a:rPr lang="en-US" sz="1200" u="none" strike="noStrike" kern="1200" dirty="0" smtClean="0">
                <a:solidFill>
                  <a:schemeClr val="tx1"/>
                </a:solidFill>
                <a:effectLst/>
                <a:latin typeface="+mn-lt"/>
                <a:ea typeface="+mn-ea"/>
                <a:cs typeface="+mn-cs"/>
              </a:rPr>
              <a:t>Although the gap has narrowed over time, a disparity still exists and the rates for both populations are worsening.</a:t>
            </a:r>
          </a:p>
          <a:p>
            <a:pPr lvl="0" fontAlgn="base"/>
            <a:r>
              <a:rPr lang="en-US" sz="1200" u="none" strike="noStrike" kern="1200" dirty="0" smtClean="0">
                <a:solidFill>
                  <a:schemeClr val="tx1"/>
                </a:solidFill>
                <a:effectLst/>
                <a:latin typeface="+mn-lt"/>
                <a:ea typeface="+mn-ea"/>
                <a:cs typeface="+mn-cs"/>
              </a:rPr>
              <a:t>The 2015 top 5 state achievable benchmark was 102.9 per 100,000 population. Neither the large central metropolitan population nor the large fringe metro population has made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Georgia, Iowa, Nebraska, Texas, and Wyoming. In 2016, Georgia, Iowa, Nebraska, South Carolina, South Dakota, Texas, and Wyoming reached the benchmark.</a:t>
            </a:r>
          </a:p>
          <a:p>
            <a:r>
              <a:rPr lang="en-US" sz="1200" kern="1200" dirty="0" smtClean="0">
                <a:solidFill>
                  <a:schemeClr val="tx1"/>
                </a:solidFill>
                <a:effectLst/>
                <a:latin typeface="+mn-lt"/>
                <a:ea typeface="+mn-ea"/>
                <a:cs typeface="+mn-cs"/>
              </a:rPr>
              <a:t>In 2017, HHS launched a </a:t>
            </a:r>
            <a:r>
              <a:rPr lang="en-US" sz="1200" kern="1200" dirty="0" err="1" smtClean="0">
                <a:solidFill>
                  <a:schemeClr val="tx1"/>
                </a:solidFill>
                <a:effectLst/>
                <a:latin typeface="+mn-lt"/>
                <a:ea typeface="+mn-ea"/>
                <a:cs typeface="+mn-cs"/>
              </a:rPr>
              <a:t>departmentwide</a:t>
            </a:r>
            <a:r>
              <a:rPr lang="en-US" sz="1200" kern="1200" dirty="0" smtClean="0">
                <a:solidFill>
                  <a:schemeClr val="tx1"/>
                </a:solidFill>
                <a:effectLst/>
                <a:latin typeface="+mn-lt"/>
                <a:ea typeface="+mn-ea"/>
                <a:cs typeface="+mn-cs"/>
              </a:rPr>
              <a:t> initiative with a five-point strategy to combat the opioid epidemic. Many agencies supported this initiative by establishing specific research opportunities, resources, and data to support providers, patients and researchers.</a:t>
            </a:r>
            <a:r>
              <a:rPr lang="en-US" sz="1200" kern="1200" baseline="30000" dirty="0" smtClean="0">
                <a:solidFill>
                  <a:schemeClr val="tx1"/>
                </a:solidFill>
                <a:effectLst/>
                <a:latin typeface="+mn-lt"/>
                <a:ea typeface="+mn-ea"/>
                <a:cs typeface="+mn-cs"/>
              </a:rPr>
              <a:t>111</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212</a:t>
            </a:fld>
            <a:endParaRPr lang="en-US"/>
          </a:p>
        </p:txBody>
      </p:sp>
    </p:spTree>
    <p:extLst>
      <p:ext uri="{BB962C8B-B14F-4D97-AF65-F5344CB8AC3E}">
        <p14:creationId xmlns:p14="http://schemas.microsoft.com/office/powerpoint/2010/main" val="2395259213"/>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These measures help fill in gaps in the care continuum and align with the priorities of effective treatment and care coordination. Measures in these topic areas are also categorized under prevention, treatment, management, or outcome categories.</a:t>
            </a:r>
          </a:p>
          <a:p>
            <a:r>
              <a:rPr lang="en-US" sz="1200" kern="1200" dirty="0" smtClean="0">
                <a:solidFill>
                  <a:schemeClr val="tx1"/>
                </a:solidFill>
                <a:effectLst/>
                <a:latin typeface="+mn-lt"/>
                <a:ea typeface="+mn-ea"/>
                <a:cs typeface="+mn-cs"/>
              </a:rPr>
              <a:t>This section presents the context for each topic area, its framework (where applicable), and how new measures may complement existing measures in these categories. All new measures are marked with an asterisk in the following sections and are not otherwise found in the summary analyses in the 2018 QDR. Disparities analyses for select measures are included. In future QDR publications, the measures described here will be considered for inclusion in the QDR annual analyses.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213</a:t>
            </a:fld>
            <a:endParaRPr lang="en-US"/>
          </a:p>
        </p:txBody>
      </p:sp>
    </p:spTree>
    <p:extLst>
      <p:ext uri="{BB962C8B-B14F-4D97-AF65-F5344CB8AC3E}">
        <p14:creationId xmlns:p14="http://schemas.microsoft.com/office/powerpoint/2010/main" val="4288195387"/>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continuum of cancer care includes risk assessment, primary prevention, screening, detection, diagnosis, treatment, survivorship, and end-of-life care. Movement across the stages of the cancer care continuum involves several </a:t>
            </a:r>
            <a:r>
              <a:rPr lang="en-US" sz="1200" i="1" kern="1200" dirty="0" smtClean="0">
                <a:solidFill>
                  <a:schemeClr val="tx1"/>
                </a:solidFill>
                <a:effectLst/>
                <a:latin typeface="+mn-lt"/>
                <a:ea typeface="+mn-ea"/>
                <a:cs typeface="+mn-cs"/>
              </a:rPr>
              <a:t>types </a:t>
            </a:r>
            <a:r>
              <a:rPr lang="en-US" sz="1200" kern="1200" dirty="0" smtClean="0">
                <a:solidFill>
                  <a:schemeClr val="tx1"/>
                </a:solidFill>
                <a:effectLst/>
                <a:latin typeface="+mn-lt"/>
                <a:ea typeface="+mn-ea"/>
                <a:cs typeface="+mn-cs"/>
              </a:rPr>
              <a:t>of needed care, as well as </a:t>
            </a:r>
            <a:r>
              <a:rPr lang="en-US" sz="1200" i="1" kern="1200" dirty="0" smtClean="0">
                <a:solidFill>
                  <a:schemeClr val="tx1"/>
                </a:solidFill>
                <a:effectLst/>
                <a:latin typeface="+mn-lt"/>
                <a:ea typeface="+mn-ea"/>
                <a:cs typeface="+mn-cs"/>
              </a:rPr>
              <a:t>transitions </a:t>
            </a:r>
            <a:r>
              <a:rPr lang="en-US" sz="1200" kern="1200" dirty="0" smtClean="0">
                <a:solidFill>
                  <a:schemeClr val="tx1"/>
                </a:solidFill>
                <a:effectLst/>
                <a:latin typeface="+mn-lt"/>
                <a:ea typeface="+mn-ea"/>
                <a:cs typeface="+mn-cs"/>
              </a:rPr>
              <a:t>between the types of care.</a:t>
            </a:r>
          </a:p>
          <a:p>
            <a:r>
              <a:rPr lang="en-US" sz="1200" i="1" kern="1200" dirty="0" smtClean="0">
                <a:solidFill>
                  <a:schemeClr val="tx1"/>
                </a:solidFill>
                <a:effectLst/>
                <a:latin typeface="+mn-lt"/>
                <a:ea typeface="+mn-ea"/>
                <a:cs typeface="+mn-cs"/>
              </a:rPr>
              <a:t>Type </a:t>
            </a:r>
            <a:r>
              <a:rPr lang="en-US" sz="1200" kern="1200" dirty="0" smtClean="0">
                <a:solidFill>
                  <a:schemeClr val="tx1"/>
                </a:solidFill>
                <a:effectLst/>
                <a:latin typeface="+mn-lt"/>
                <a:ea typeface="+mn-ea"/>
                <a:cs typeface="+mn-cs"/>
              </a:rPr>
              <a:t>refers to the care delivered to accomplish a specific medical goal, such as detection, diagnosis, or treatment. </a:t>
            </a:r>
            <a:r>
              <a:rPr lang="en-US" sz="1200" i="1" kern="1200" dirty="0" smtClean="0">
                <a:solidFill>
                  <a:schemeClr val="tx1"/>
                </a:solidFill>
                <a:effectLst/>
                <a:latin typeface="+mn-lt"/>
                <a:ea typeface="+mn-ea"/>
                <a:cs typeface="+mn-cs"/>
              </a:rPr>
              <a:t>Transition </a:t>
            </a:r>
            <a:r>
              <a:rPr lang="en-US" sz="1200" kern="1200" dirty="0" smtClean="0">
                <a:solidFill>
                  <a:schemeClr val="tx1"/>
                </a:solidFill>
                <a:effectLst/>
                <a:latin typeface="+mn-lt"/>
                <a:ea typeface="+mn-ea"/>
                <a:cs typeface="+mn-cs"/>
              </a:rPr>
              <a:t>refers to the set of interactions needed to go from one type of care to another, such as from detection to diagnosis, which has implications for coordination of cancer care and patient navigation within the healthcare system. Each type and transition of care is subject to influences at multiple levels that can facilitate or impede appropriateness and quality of care, thus affecting successful achievement of medical goals and desired patient outcomes.</a:t>
            </a:r>
          </a:p>
          <a:p>
            <a:r>
              <a:rPr lang="en-US" sz="1200" kern="1200" dirty="0" smtClean="0">
                <a:solidFill>
                  <a:schemeClr val="tx1"/>
                </a:solidFill>
                <a:effectLst/>
                <a:latin typeface="+mn-lt"/>
                <a:ea typeface="+mn-ea"/>
                <a:cs typeface="+mn-cs"/>
              </a:rPr>
              <a:t>The exhibit shows how types and transitions of care fit into the cancer care continuum and how new measures may complement existing measures for each stage of the cancer care continuum. The domains in the “Processes of Care Across the Cancer Care Continuum” align well with two </a:t>
            </a:r>
            <a:r>
              <a:rPr lang="en-US" sz="1200" i="1" kern="1200" dirty="0" smtClean="0">
                <a:solidFill>
                  <a:schemeClr val="tx1"/>
                </a:solidFill>
                <a:effectLst/>
                <a:latin typeface="+mn-lt"/>
                <a:ea typeface="+mn-ea"/>
                <a:cs typeface="+mn-cs"/>
              </a:rPr>
              <a:t>priorities of the QDR</a:t>
            </a:r>
            <a:r>
              <a:rPr lang="en-US" sz="1200" kern="1200" dirty="0" smtClean="0">
                <a:solidFill>
                  <a:schemeClr val="tx1"/>
                </a:solidFill>
                <a:effectLst/>
                <a:latin typeface="+mn-lt"/>
                <a:ea typeface="+mn-ea"/>
                <a:cs typeface="+mn-cs"/>
              </a:rPr>
              <a:t> (i.e., Effective Treatment and Care Coordination) and the </a:t>
            </a:r>
            <a:r>
              <a:rPr lang="en-US" sz="1200" i="1" kern="1200" dirty="0" smtClean="0">
                <a:solidFill>
                  <a:schemeClr val="tx1"/>
                </a:solidFill>
                <a:effectLst/>
                <a:latin typeface="+mn-lt"/>
                <a:ea typeface="+mn-ea"/>
                <a:cs typeface="+mn-cs"/>
              </a:rPr>
              <a:t>categories</a:t>
            </a:r>
            <a:r>
              <a:rPr lang="en-US" sz="1200" kern="1200" dirty="0" smtClean="0">
                <a:solidFill>
                  <a:schemeClr val="tx1"/>
                </a:solidFill>
                <a:effectLst/>
                <a:latin typeface="+mn-lt"/>
                <a:ea typeface="+mn-ea"/>
                <a:cs typeface="+mn-cs"/>
              </a:rPr>
              <a:t> (Prevention, Diagnosis and Treatment, Clinical Management, and Outcomes).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214</a:t>
            </a:fld>
            <a:endParaRPr lang="en-US"/>
          </a:p>
        </p:txBody>
      </p:sp>
    </p:spTree>
    <p:extLst>
      <p:ext uri="{BB962C8B-B14F-4D97-AF65-F5344CB8AC3E}">
        <p14:creationId xmlns:p14="http://schemas.microsoft.com/office/powerpoint/2010/main" val="1149855003"/>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earlier data cycles, the QDR featured measures for breast, cervical, colorectal, and lung cancers, along with select measures spanning these areas (from prevention to diagnosis and treatment, as well as outcomes, including mortality). </a:t>
            </a:r>
          </a:p>
          <a:p>
            <a:r>
              <a:rPr lang="en-US" sz="1200" kern="1200" dirty="0" smtClean="0">
                <a:solidFill>
                  <a:schemeClr val="tx1"/>
                </a:solidFill>
                <a:effectLst/>
                <a:latin typeface="+mn-lt"/>
                <a:ea typeface="+mn-ea"/>
                <a:cs typeface="+mn-cs"/>
              </a:rPr>
              <a:t>The 2018 QDR database features six new treatment measures for breast, cervical, and colorectal cancers. Select measures are shown here and all measures can be accessed via the QDR’s Data Query Tool at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a:t>
            </a:r>
          </a:p>
          <a:p>
            <a:r>
              <a:rPr lang="en-US" dirty="0" smtClean="0"/>
              <a:t>The measures that are noted with an asterisk (*) are newly added to this year’s report.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215</a:t>
            </a:fld>
            <a:endParaRPr lang="en-US"/>
          </a:p>
        </p:txBody>
      </p:sp>
    </p:spTree>
    <p:extLst>
      <p:ext uri="{BB962C8B-B14F-4D97-AF65-F5344CB8AC3E}">
        <p14:creationId xmlns:p14="http://schemas.microsoft.com/office/powerpoint/2010/main" val="351300752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earlier data cycles, the QDR featured measures for breast, cervical, colorectal, and lung cancers, along with select measures spanning these areas (from prevention to diagnosis and treatment, as well as outcomes, including mortality). </a:t>
            </a:r>
          </a:p>
          <a:p>
            <a:r>
              <a:rPr lang="en-US" sz="1200" kern="1200" dirty="0" smtClean="0">
                <a:solidFill>
                  <a:schemeClr val="tx1"/>
                </a:solidFill>
                <a:effectLst/>
                <a:latin typeface="+mn-lt"/>
                <a:ea typeface="+mn-ea"/>
                <a:cs typeface="+mn-cs"/>
              </a:rPr>
              <a:t>The 2018 QDR database features six new treatment measures for breast, cervical, and colorectal cancers. Select measures are shown here and all measures can be accessed via the QDR’s Data Query Tool at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a:t>
            </a:r>
          </a:p>
          <a:p>
            <a:r>
              <a:rPr lang="en-US" dirty="0" smtClean="0"/>
              <a:t>The measures that are noted with an asterisk (*) are newly added to this year’s report.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216</a:t>
            </a:fld>
            <a:endParaRPr lang="en-US"/>
          </a:p>
        </p:txBody>
      </p:sp>
    </p:spTree>
    <p:extLst>
      <p:ext uri="{BB962C8B-B14F-4D97-AF65-F5344CB8AC3E}">
        <p14:creationId xmlns:p14="http://schemas.microsoft.com/office/powerpoint/2010/main" val="64459677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217</a:t>
            </a:fld>
            <a:endParaRPr lang="en-US"/>
          </a:p>
        </p:txBody>
      </p:sp>
    </p:spTree>
    <p:extLst>
      <p:ext uri="{BB962C8B-B14F-4D97-AF65-F5344CB8AC3E}">
        <p14:creationId xmlns:p14="http://schemas.microsoft.com/office/powerpoint/2010/main" val="713413733"/>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218</a:t>
            </a:fld>
            <a:endParaRPr lang="en-US"/>
          </a:p>
        </p:txBody>
      </p:sp>
    </p:spTree>
    <p:extLst>
      <p:ext uri="{BB962C8B-B14F-4D97-AF65-F5344CB8AC3E}">
        <p14:creationId xmlns:p14="http://schemas.microsoft.com/office/powerpoint/2010/main" val="2876846178"/>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219</a:t>
            </a:fld>
            <a:endParaRPr lang="en-US"/>
          </a:p>
        </p:txBody>
      </p:sp>
    </p:spTree>
    <p:extLst>
      <p:ext uri="{BB962C8B-B14F-4D97-AF65-F5344CB8AC3E}">
        <p14:creationId xmlns:p14="http://schemas.microsoft.com/office/powerpoint/2010/main" val="521902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From 2002 to 2016, the percentage of children who had any appointments for routine healthcare in the last 12 months who sometimes or never got an appointment for routine care as soon as needed decreased from 10.2% to 5.8% (Figure 12).</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22</a:t>
            </a:fld>
            <a:endParaRPr lang="en-US"/>
          </a:p>
        </p:txBody>
      </p:sp>
    </p:spTree>
    <p:extLst>
      <p:ext uri="{BB962C8B-B14F-4D97-AF65-F5344CB8AC3E}">
        <p14:creationId xmlns:p14="http://schemas.microsoft.com/office/powerpoint/2010/main" val="1708232235"/>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324600" cy="4419600"/>
          </a:xfrm>
        </p:spPr>
        <p:txBody>
          <a:bodyPr/>
          <a:lstStyle/>
          <a:p>
            <a:r>
              <a:rPr lang="en-US" sz="1100" kern="1200" dirty="0" smtClean="0">
                <a:solidFill>
                  <a:schemeClr val="tx1"/>
                </a:solidFill>
                <a:effectLst/>
                <a:latin typeface="+mn-lt"/>
                <a:ea typeface="+mn-ea"/>
                <a:cs typeface="+mn-cs"/>
              </a:rPr>
              <a:t>In 2016, the incidence rate of female breast cancer was 126.4 per 100,000 women per year and the death rate was 20.0 per 100,000 women per year.</a:t>
            </a:r>
            <a:r>
              <a:rPr lang="en-US" sz="1100" kern="1200" baseline="30000" dirty="0" smtClean="0">
                <a:solidFill>
                  <a:schemeClr val="tx1"/>
                </a:solidFill>
                <a:effectLst/>
                <a:latin typeface="+mn-lt"/>
                <a:ea typeface="+mn-ea"/>
                <a:cs typeface="+mn-cs"/>
              </a:rPr>
              <a:t>149</a:t>
            </a:r>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Among women, hormone receptor-positive (HR+) breast cancer is the most common type of breast cancer worldwide. About 60% to 75% of women with breast cancer have estrogen receptor-positive (ER+) breast cancer and 65% of these cancers are also progesterone receptor-positive (</a:t>
            </a:r>
            <a:r>
              <a:rPr lang="en-US" sz="1100" kern="1200" dirty="0" err="1" smtClean="0">
                <a:solidFill>
                  <a:schemeClr val="tx1"/>
                </a:solidFill>
                <a:effectLst/>
                <a:latin typeface="+mn-lt"/>
                <a:ea typeface="+mn-ea"/>
                <a:cs typeface="+mn-cs"/>
              </a:rPr>
              <a:t>PgR</a:t>
            </a:r>
            <a:r>
              <a:rPr lang="en-US" sz="1100" kern="1200" dirty="0" smtClean="0">
                <a:solidFill>
                  <a:schemeClr val="tx1"/>
                </a:solidFill>
                <a:effectLst/>
                <a:latin typeface="+mn-lt"/>
                <a:ea typeface="+mn-ea"/>
                <a:cs typeface="+mn-cs"/>
              </a:rPr>
              <a:t>+).</a:t>
            </a:r>
            <a:r>
              <a:rPr lang="en-US" sz="1100" kern="1200" baseline="30000" dirty="0" smtClean="0">
                <a:solidFill>
                  <a:schemeClr val="tx1"/>
                </a:solidFill>
                <a:effectLst/>
                <a:latin typeface="+mn-lt"/>
                <a:ea typeface="+mn-ea"/>
                <a:cs typeface="+mn-cs"/>
              </a:rPr>
              <a:t>150</a:t>
            </a:r>
            <a:endParaRPr lang="en-US" sz="1100"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Women diagnosed with HR+ breast cancer who are pre/</a:t>
            </a:r>
            <a:r>
              <a:rPr lang="en-US" sz="1100" kern="1200" dirty="0" err="1" smtClean="0">
                <a:solidFill>
                  <a:schemeClr val="tx1"/>
                </a:solidFill>
                <a:effectLst/>
                <a:latin typeface="+mn-lt"/>
                <a:ea typeface="+mn-ea"/>
                <a:cs typeface="+mn-cs"/>
              </a:rPr>
              <a:t>peri</a:t>
            </a:r>
            <a:r>
              <a:rPr lang="en-US" sz="1100" kern="1200" dirty="0" smtClean="0">
                <a:solidFill>
                  <a:schemeClr val="tx1"/>
                </a:solidFill>
                <a:effectLst/>
                <a:latin typeface="+mn-lt"/>
                <a:ea typeface="+mn-ea"/>
                <a:cs typeface="+mn-cs"/>
              </a:rPr>
              <a:t> menopausal should be offered adjuvant endocrine therapy with tamoxifen for 5 years, after which they should receive additional therapy based on menopausal status.</a:t>
            </a:r>
            <a:r>
              <a:rPr lang="en-US" sz="1100" kern="1200" baseline="30000" dirty="0" smtClean="0">
                <a:solidFill>
                  <a:schemeClr val="tx1"/>
                </a:solidFill>
                <a:effectLst/>
                <a:latin typeface="+mn-lt"/>
                <a:ea typeface="+mn-ea"/>
                <a:cs typeface="+mn-cs"/>
              </a:rPr>
              <a:t>151</a:t>
            </a:r>
            <a:r>
              <a:rPr lang="en-US" sz="1100" kern="1200" dirty="0" smtClean="0">
                <a:solidFill>
                  <a:schemeClr val="tx1"/>
                </a:solidFill>
                <a:effectLst/>
                <a:latin typeface="+mn-lt"/>
                <a:ea typeface="+mn-ea"/>
                <a:cs typeface="+mn-cs"/>
              </a:rPr>
              <a:t> Adjuvant endocrine therapy is highly effective and appropriate for nearly all women with ER+ or </a:t>
            </a:r>
            <a:r>
              <a:rPr lang="en-US" sz="1100" kern="1200" dirty="0" err="1" smtClean="0">
                <a:solidFill>
                  <a:schemeClr val="tx1"/>
                </a:solidFill>
                <a:effectLst/>
                <a:latin typeface="+mn-lt"/>
                <a:ea typeface="+mn-ea"/>
                <a:cs typeface="+mn-cs"/>
              </a:rPr>
              <a:t>PgR</a:t>
            </a:r>
            <a:r>
              <a:rPr lang="en-US" sz="1100" kern="1200" dirty="0" smtClean="0">
                <a:solidFill>
                  <a:schemeClr val="tx1"/>
                </a:solidFill>
                <a:effectLst/>
                <a:latin typeface="+mn-lt"/>
                <a:ea typeface="+mn-ea"/>
                <a:cs typeface="+mn-cs"/>
              </a:rPr>
              <a:t>+ tumors.</a:t>
            </a:r>
          </a:p>
          <a:p>
            <a:r>
              <a:rPr lang="en-US" sz="1100" kern="1200" dirty="0" smtClean="0">
                <a:solidFill>
                  <a:schemeClr val="tx1"/>
                </a:solidFill>
                <a:effectLst/>
                <a:latin typeface="+mn-lt"/>
                <a:ea typeface="+mn-ea"/>
                <a:cs typeface="+mn-cs"/>
              </a:rPr>
              <a:t>Aromatase inhibitors stop the production of estrogen in postmenopausal women. Aromatase inhibitors work by blocking the enzyme aromatase, which turns the hormone androgen into small amounts of estrogen in the body. Thus, less estrogen is available to stimulate the growth of HR+ breast cancer cells.</a:t>
            </a:r>
          </a:p>
          <a:p>
            <a:r>
              <a:rPr lang="en-US" sz="1100" kern="1200" dirty="0" smtClean="0">
                <a:solidFill>
                  <a:schemeClr val="tx1"/>
                </a:solidFill>
                <a:effectLst/>
                <a:latin typeface="+mn-lt"/>
                <a:ea typeface="+mn-ea"/>
                <a:cs typeface="+mn-cs"/>
              </a:rPr>
              <a:t>Tamoxifen is a </a:t>
            </a:r>
            <a:r>
              <a:rPr lang="en-US" sz="1100" u="sng" strike="noStrike" kern="1200" dirty="0" smtClean="0">
                <a:effectLst/>
                <a:latin typeface="+mn-lt"/>
                <a:ea typeface="+mn-ea"/>
                <a:cs typeface="+mn-cs"/>
                <a:hlinkClick r:id="rId3"/>
              </a:rPr>
              <a:t>selective estrogen receptor modulator</a:t>
            </a:r>
            <a:r>
              <a:rPr lang="en-US" sz="1100" u="none" kern="120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(SERM), which binds to </a:t>
            </a:r>
            <a:r>
              <a:rPr lang="en-US" sz="1100" u="none" strike="noStrike" kern="1200" dirty="0" smtClean="0">
                <a:solidFill>
                  <a:schemeClr val="tx1"/>
                </a:solidFill>
                <a:effectLst/>
                <a:latin typeface="+mn-lt"/>
                <a:ea typeface="+mn-ea"/>
                <a:cs typeface="+mn-cs"/>
                <a:hlinkClick r:id="rId4"/>
              </a:rPr>
              <a:t>estrogen receptors</a:t>
            </a:r>
            <a:r>
              <a:rPr lang="en-US" sz="1100" kern="1200" dirty="0" smtClean="0">
                <a:solidFill>
                  <a:schemeClr val="tx1"/>
                </a:solidFill>
                <a:effectLst/>
                <a:latin typeface="+mn-lt"/>
                <a:ea typeface="+mn-ea"/>
                <a:cs typeface="+mn-cs"/>
              </a:rPr>
              <a:t>, preventing estrogen from binding. This process slows or stops the growth of hormone-sensitive tumors by blocking the body’s ability to produce hormones or by interfering with effects of hormones on breast cancer cells. Tumors that are hormone insensitive do not have </a:t>
            </a:r>
            <a:r>
              <a:rPr lang="en-US" sz="1100" u="none" strike="noStrike" kern="1200" dirty="0" smtClean="0">
                <a:solidFill>
                  <a:schemeClr val="tx1"/>
                </a:solidFill>
                <a:effectLst/>
                <a:latin typeface="+mn-lt"/>
                <a:ea typeface="+mn-ea"/>
                <a:cs typeface="+mn-cs"/>
                <a:hlinkClick r:id="rId5"/>
              </a:rPr>
              <a:t>hormone receptors</a:t>
            </a:r>
            <a:r>
              <a:rPr lang="en-US" sz="1100" kern="1200" dirty="0" smtClean="0">
                <a:solidFill>
                  <a:schemeClr val="tx1"/>
                </a:solidFill>
                <a:effectLst/>
                <a:latin typeface="+mn-lt"/>
                <a:ea typeface="+mn-ea"/>
                <a:cs typeface="+mn-cs"/>
              </a:rPr>
              <a:t> and do not respond to hormone therapy.</a:t>
            </a:r>
            <a:r>
              <a:rPr lang="en-US" sz="1100" kern="1200" baseline="30000" dirty="0" smtClean="0">
                <a:solidFill>
                  <a:schemeClr val="tx1"/>
                </a:solidFill>
                <a:effectLst/>
                <a:latin typeface="+mn-lt"/>
                <a:ea typeface="+mn-ea"/>
                <a:cs typeface="+mn-cs"/>
              </a:rPr>
              <a:t>152,153,</a:t>
            </a:r>
          </a:p>
          <a:p>
            <a:pPr lvl="0" fontAlgn="base"/>
            <a:r>
              <a:rPr lang="en-US" sz="1100" u="none" strike="noStrike" kern="1200" dirty="0" smtClean="0">
                <a:solidFill>
                  <a:schemeClr val="tx1"/>
                </a:solidFill>
                <a:effectLst/>
                <a:latin typeface="+mn-lt"/>
                <a:ea typeface="+mn-ea"/>
                <a:cs typeface="+mn-cs"/>
              </a:rPr>
              <a:t>From 2005 to 2015, the total percentage of women with AJCC T1cN0M0 or stage IB-III HR+ breast cancer for whom tamoxifen or third-generation aromatase inhibitor was recommended or administered within 1 year of diagnosis increased from 66.1% to 86.6% (Figure 142).</a:t>
            </a:r>
          </a:p>
          <a:p>
            <a:pPr lvl="0" fontAlgn="base"/>
            <a:r>
              <a:rPr lang="en-US" sz="1100" u="none" strike="noStrike" kern="1200" dirty="0" smtClean="0">
                <a:solidFill>
                  <a:schemeClr val="tx1"/>
                </a:solidFill>
                <a:effectLst/>
                <a:latin typeface="+mn-lt"/>
                <a:ea typeface="+mn-ea"/>
                <a:cs typeface="+mn-cs"/>
              </a:rPr>
              <a:t>The 2015 top 5 State achievable benchmark was 93%. Overall, the benchmark could be achieved in 3 years. AI/ANs, Asians, and NHPIs could achieve the benchmark in 2 years, Whites in 3 years, and Blacks and Hispanics in 4 years.</a:t>
            </a:r>
          </a:p>
          <a:p>
            <a:pPr lvl="0" fontAlgn="base"/>
            <a:r>
              <a:rPr lang="en-US" sz="1100" u="none" strike="noStrike" kern="1200" dirty="0" smtClean="0">
                <a:solidFill>
                  <a:schemeClr val="tx1"/>
                </a:solidFill>
                <a:effectLst/>
                <a:latin typeface="+mn-lt"/>
                <a:ea typeface="+mn-ea"/>
                <a:cs typeface="+mn-cs"/>
              </a:rPr>
              <a:t>The top 5 States that contributed to the achievable benchmark are Idaho, Iowa, Kentucky, Maine, and South Dakota.</a:t>
            </a:r>
          </a:p>
          <a:p>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220</a:t>
            </a:fld>
            <a:endParaRPr lang="en-US"/>
          </a:p>
        </p:txBody>
      </p:sp>
    </p:spTree>
    <p:extLst>
      <p:ext uri="{BB962C8B-B14F-4D97-AF65-F5344CB8AC3E}">
        <p14:creationId xmlns:p14="http://schemas.microsoft.com/office/powerpoint/2010/main" val="44530604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00800" cy="4724400"/>
          </a:xfrm>
        </p:spPr>
        <p:txBody>
          <a:bodyPr/>
          <a:lstStyle/>
          <a:p>
            <a:r>
              <a:rPr lang="en-US" sz="1100" kern="1200" dirty="0" smtClean="0">
                <a:solidFill>
                  <a:schemeClr val="tx1"/>
                </a:solidFill>
                <a:effectLst/>
              </a:rPr>
              <a:t>Hormone receptor-negative breast cancer refers to the prognostic factors of breast cancers whose cells have tested negative for hormone epidermal growth factor receptor 2 (HER-2), estrogen receptors, and progesterone receptors. This type of cancer does not respond to hormonal therapy, such as tamoxifen or aromatase inhibitors, or other therapies that target HER-2.</a:t>
            </a:r>
            <a:r>
              <a:rPr lang="en-US" sz="1100" kern="1200" baseline="30000" dirty="0" smtClean="0">
                <a:solidFill>
                  <a:schemeClr val="tx1"/>
                </a:solidFill>
                <a:effectLst/>
              </a:rPr>
              <a:t>154</a:t>
            </a:r>
            <a:endParaRPr lang="en-US" sz="1100" kern="1200" dirty="0" smtClean="0">
              <a:solidFill>
                <a:schemeClr val="tx1"/>
              </a:solidFill>
              <a:effectLst/>
            </a:endParaRPr>
          </a:p>
          <a:p>
            <a:r>
              <a:rPr lang="en-US" sz="1100" kern="1200" dirty="0" smtClean="0">
                <a:solidFill>
                  <a:schemeClr val="tx1"/>
                </a:solidFill>
                <a:effectLst/>
              </a:rPr>
              <a:t>Chemotherapy is the use of drugs to destroy cancer cells. It works by keeping cancer cells from growing and dividing to make more cells. Because cancer cells usually grow and divide faster than normal cells, chemotherapy has a greater effect on cancer cells. However, the drugs used for chemotherapy are powerful and can damage healthy cells.</a:t>
            </a:r>
          </a:p>
          <a:p>
            <a:r>
              <a:rPr lang="en-US" sz="1100" kern="1200" dirty="0" smtClean="0">
                <a:solidFill>
                  <a:schemeClr val="tx1"/>
                </a:solidFill>
                <a:effectLst/>
              </a:rPr>
              <a:t>Chemotherapy can be used:</a:t>
            </a:r>
          </a:p>
          <a:p>
            <a:pPr lvl="0" fontAlgn="base"/>
            <a:r>
              <a:rPr lang="en-US" sz="1100" u="none" strike="noStrike" kern="1200" dirty="0" smtClean="0">
                <a:solidFill>
                  <a:schemeClr val="tx1"/>
                </a:solidFill>
                <a:effectLst/>
              </a:rPr>
              <a:t>Before surgery or radiation therapy to shrink tumors (</a:t>
            </a:r>
            <a:r>
              <a:rPr lang="en-US" sz="1100" u="none" strike="noStrike" kern="1200" dirty="0" err="1" smtClean="0">
                <a:solidFill>
                  <a:schemeClr val="tx1"/>
                </a:solidFill>
                <a:effectLst/>
              </a:rPr>
              <a:t>neoadjuvant</a:t>
            </a:r>
            <a:r>
              <a:rPr lang="en-US" sz="1100" u="none" strike="noStrike" kern="1200" dirty="0" smtClean="0">
                <a:solidFill>
                  <a:schemeClr val="tx1"/>
                </a:solidFill>
                <a:effectLst/>
              </a:rPr>
              <a:t> chemotherapy);</a:t>
            </a:r>
          </a:p>
          <a:p>
            <a:pPr lvl="1" fontAlgn="base"/>
            <a:r>
              <a:rPr lang="en-US" sz="1100" u="none" strike="noStrike" kern="1200" dirty="0" smtClean="0">
                <a:solidFill>
                  <a:schemeClr val="tx1"/>
                </a:solidFill>
                <a:effectLst/>
              </a:rPr>
              <a:t>After surgery or radiation therapy to kill any remaining cancer cells (adjuvant chemotherapy);</a:t>
            </a:r>
          </a:p>
          <a:p>
            <a:pPr lvl="1" fontAlgn="base"/>
            <a:r>
              <a:rPr lang="en-US" sz="1100" u="none" strike="noStrike" kern="1200" dirty="0" smtClean="0">
                <a:solidFill>
                  <a:schemeClr val="tx1"/>
                </a:solidFill>
                <a:effectLst/>
              </a:rPr>
              <a:t>As the only treatment for cancers of the blood or lymphatic system, such as leukemia and lymphoma; and</a:t>
            </a:r>
          </a:p>
          <a:p>
            <a:pPr lvl="1" fontAlgn="base"/>
            <a:r>
              <a:rPr lang="en-US" sz="1100" u="none" strike="noStrike" kern="1200" dirty="0" smtClean="0">
                <a:solidFill>
                  <a:schemeClr val="tx1"/>
                </a:solidFill>
                <a:effectLst/>
              </a:rPr>
              <a:t>For cancer that comes back after treatment (recurrent cancer).</a:t>
            </a:r>
          </a:p>
          <a:p>
            <a:r>
              <a:rPr lang="en-US" sz="1100" kern="1200" dirty="0" smtClean="0">
                <a:solidFill>
                  <a:schemeClr val="tx1"/>
                </a:solidFill>
                <a:effectLst/>
              </a:rPr>
              <a:t>Despite the associated short- and long-term risks, chemotherapy remains an essential treatment for preventing recurrence in many patients with stage I-III breast cancer.</a:t>
            </a:r>
            <a:r>
              <a:rPr lang="en-US" sz="1100" kern="1200" baseline="30000" dirty="0" smtClean="0">
                <a:solidFill>
                  <a:schemeClr val="tx1"/>
                </a:solidFill>
                <a:effectLst/>
              </a:rPr>
              <a:t>155</a:t>
            </a:r>
            <a:endParaRPr lang="en-US" sz="1100" kern="1200" dirty="0" smtClean="0">
              <a:solidFill>
                <a:schemeClr val="tx1"/>
              </a:solidFill>
              <a:effectLst/>
            </a:endParaRPr>
          </a:p>
          <a:p>
            <a:pPr lvl="0" fontAlgn="base"/>
            <a:r>
              <a:rPr lang="en-US" sz="1100" u="none" strike="noStrike" kern="1200" dirty="0" smtClean="0">
                <a:solidFill>
                  <a:schemeClr val="tx1"/>
                </a:solidFill>
                <a:effectLst/>
              </a:rPr>
              <a:t>From 2005 to 2015, the total percentage of women under age 70 with AJCC T1cN0M0 or Stage IB-III hormone receptor-negative breast cancer for whom combination chemotherapy was recommended or administered within 4 months of diagnosis increased from 75.3% to 90.1% (Figure 143).In 2005, 2012, and 2015, middle-income women with AJCC T1cN0M0 or Stage IB-III hormone receptor-negative breast cancer were more likely to be recommended or administered combination chemotherapy within 4 months of diagnosis than high-income women.</a:t>
            </a:r>
          </a:p>
          <a:p>
            <a:pPr lvl="0" fontAlgn="base"/>
            <a:r>
              <a:rPr lang="en-US" sz="1100" u="none" strike="noStrike" kern="1200" dirty="0" smtClean="0">
                <a:solidFill>
                  <a:schemeClr val="tx1"/>
                </a:solidFill>
                <a:effectLst/>
              </a:rPr>
              <a:t>The 2015 top 4 State achievable benchmark was 98%. Overall, the benchmark could be achieved in 5 years. Middle-income women could achieve the benchmark in 4 years, low-income women in 6 years, and high-income women in 7 years.</a:t>
            </a:r>
          </a:p>
          <a:p>
            <a:pPr lvl="0" fontAlgn="base"/>
            <a:r>
              <a:rPr lang="en-US" sz="1100" u="none" strike="noStrike" kern="1200" dirty="0" smtClean="0">
                <a:solidFill>
                  <a:schemeClr val="tx1"/>
                </a:solidFill>
                <a:effectLst/>
              </a:rPr>
              <a:t>The top 4 States that contributed to the achievable benchmark are Delaware, Massachusetts, Minnesota, and Oregon.</a:t>
            </a:r>
          </a:p>
          <a:p>
            <a:endParaRPr lang="en-US" sz="1100" dirty="0"/>
          </a:p>
        </p:txBody>
      </p:sp>
      <p:sp>
        <p:nvSpPr>
          <p:cNvPr id="4" name="Slide Number Placeholder 3"/>
          <p:cNvSpPr>
            <a:spLocks noGrp="1"/>
          </p:cNvSpPr>
          <p:nvPr>
            <p:ph type="sldNum" sz="quarter" idx="10"/>
          </p:nvPr>
        </p:nvSpPr>
        <p:spPr/>
        <p:txBody>
          <a:bodyPr/>
          <a:lstStyle/>
          <a:p>
            <a:fld id="{B17BA40C-25F7-4A81-B7B0-365A5351FE20}" type="slidenum">
              <a:rPr lang="en-US" smtClean="0"/>
              <a:t>221</a:t>
            </a:fld>
            <a:endParaRPr lang="en-US"/>
          </a:p>
        </p:txBody>
      </p:sp>
    </p:spTree>
    <p:extLst>
      <p:ext uri="{BB962C8B-B14F-4D97-AF65-F5344CB8AC3E}">
        <p14:creationId xmlns:p14="http://schemas.microsoft.com/office/powerpoint/2010/main" val="299794455"/>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06239"/>
            <a:ext cx="6324600" cy="4478973"/>
          </a:xfrm>
        </p:spPr>
        <p:txBody>
          <a:bodyPr/>
          <a:lstStyle/>
          <a:p>
            <a:r>
              <a:rPr lang="en-US" sz="1200" kern="1200" dirty="0" smtClean="0">
                <a:solidFill>
                  <a:schemeClr val="tx1"/>
                </a:solidFill>
                <a:effectLst/>
                <a:latin typeface="+mn-lt"/>
                <a:ea typeface="+mn-ea"/>
                <a:cs typeface="+mn-cs"/>
              </a:rPr>
              <a:t>The National Comprehensive Cancer Network recommends </a:t>
            </a:r>
            <a:r>
              <a:rPr lang="en-US" sz="1200" kern="1200" dirty="0" err="1" smtClean="0">
                <a:solidFill>
                  <a:schemeClr val="tx1"/>
                </a:solidFill>
                <a:effectLst/>
                <a:latin typeface="+mn-lt"/>
                <a:ea typeface="+mn-ea"/>
                <a:cs typeface="+mn-cs"/>
              </a:rPr>
              <a:t>postmastectomy</a:t>
            </a:r>
            <a:r>
              <a:rPr lang="en-US" sz="1200" kern="1200" dirty="0" smtClean="0">
                <a:solidFill>
                  <a:schemeClr val="tx1"/>
                </a:solidFill>
                <a:effectLst/>
                <a:latin typeface="+mn-lt"/>
                <a:ea typeface="+mn-ea"/>
                <a:cs typeface="+mn-cs"/>
              </a:rPr>
              <a:t> radiation therapy for patients with tumors &gt;5 cm or 4 or more positive lymph nodes. </a:t>
            </a:r>
          </a:p>
          <a:p>
            <a:r>
              <a:rPr lang="en-US" sz="1200" kern="1200" dirty="0" smtClean="0">
                <a:solidFill>
                  <a:schemeClr val="tx1"/>
                </a:solidFill>
                <a:effectLst/>
                <a:latin typeface="+mn-lt"/>
                <a:ea typeface="+mn-ea"/>
                <a:cs typeface="+mn-cs"/>
              </a:rPr>
              <a:t>Radiation therapy is the use of high-energy x rays or other particles to destroy cancer cells and slow tumor growth without harming nearby healthy tissue. It may be used along with other cancer treatments or as the main treatment. </a:t>
            </a:r>
          </a:p>
          <a:p>
            <a:r>
              <a:rPr lang="en-US" sz="1200" kern="1200" dirty="0" smtClean="0">
                <a:solidFill>
                  <a:schemeClr val="tx1"/>
                </a:solidFill>
                <a:effectLst/>
                <a:latin typeface="+mn-lt"/>
                <a:ea typeface="+mn-ea"/>
                <a:cs typeface="+mn-cs"/>
              </a:rPr>
              <a:t>Sometimes radiation therapy is used to relieve symptoms, called palliative radiation therapy. More than half of all people with cancer receive some type of radiation therapy.</a:t>
            </a:r>
            <a:r>
              <a:rPr lang="en-US" sz="1200" kern="1200" baseline="30000" dirty="0" smtClean="0">
                <a:solidFill>
                  <a:schemeClr val="tx1"/>
                </a:solidFill>
                <a:effectLst/>
                <a:latin typeface="+mn-lt"/>
                <a:ea typeface="+mn-ea"/>
                <a:cs typeface="+mn-cs"/>
              </a:rPr>
              <a:t>157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2015, the total percentage of women with 4 positive regional lymph nodes for whom radiation therapy was recommended or administered following any mastectomy within 1 year of diagnosis of breast cancer increased from 67.8% to 86.1% (Figure 144).</a:t>
            </a:r>
          </a:p>
          <a:p>
            <a:pPr lvl="0" fontAlgn="base"/>
            <a:r>
              <a:rPr lang="en-US" sz="1200" u="none" strike="noStrike" kern="1200" dirty="0" smtClean="0">
                <a:solidFill>
                  <a:schemeClr val="tx1"/>
                </a:solidFill>
                <a:effectLst/>
                <a:latin typeface="+mn-lt"/>
                <a:ea typeface="+mn-ea"/>
                <a:cs typeface="+mn-cs"/>
              </a:rPr>
              <a:t>From 2005 to 2015, the percentage of women for whom radiation therapy was recommended or administered increased from 72.6% to 87.8% for women with private insurance, from 66.0% to 80.9% for women with public insurance, and from 70.6% to 82.5% for uninsured women.</a:t>
            </a:r>
          </a:p>
          <a:p>
            <a:pPr lvl="0" fontAlgn="base"/>
            <a:r>
              <a:rPr lang="en-US" sz="1200" u="none" strike="noStrike" kern="1200" dirty="0" smtClean="0">
                <a:solidFill>
                  <a:schemeClr val="tx1"/>
                </a:solidFill>
                <a:effectLst/>
                <a:latin typeface="+mn-lt"/>
                <a:ea typeface="+mn-ea"/>
                <a:cs typeface="+mn-cs"/>
              </a:rPr>
              <a:t>In all years, women with public insurance were less likely than women with private insurance to be recommended or administered radiation therapy following any mastectomy within 1 year of diagnosis of breast cancer.</a:t>
            </a:r>
          </a:p>
          <a:p>
            <a:pPr lvl="0" fontAlgn="base"/>
            <a:r>
              <a:rPr lang="en-US" sz="1200" u="none" strike="noStrike" kern="1200" dirty="0" smtClean="0">
                <a:solidFill>
                  <a:schemeClr val="tx1"/>
                </a:solidFill>
                <a:effectLst/>
                <a:latin typeface="+mn-lt"/>
                <a:ea typeface="+mn-ea"/>
                <a:cs typeface="+mn-cs"/>
              </a:rPr>
              <a:t>In all years except 2005, uninsured women were less likely than privately insured women to be recommended or administered radiation therapy following any mastectomy within 1 year of diagnosis of breast cancer.</a:t>
            </a:r>
          </a:p>
          <a:p>
            <a:pPr lvl="0" fontAlgn="base"/>
            <a:r>
              <a:rPr lang="en-US" sz="1200" u="none" strike="noStrike" kern="1200" dirty="0" smtClean="0">
                <a:solidFill>
                  <a:schemeClr val="tx1"/>
                </a:solidFill>
                <a:effectLst/>
                <a:latin typeface="+mn-lt"/>
                <a:ea typeface="+mn-ea"/>
                <a:cs typeface="+mn-cs"/>
              </a:rPr>
              <a:t>The 2015 top 3 State achievable benchmark was 97%. Overall, the benchmark could be achieved in 5 years. Women with private insurance could achieve the benchmark in 4 years, publicly insured in 8 years, and uninsured in 10 years.</a:t>
            </a:r>
          </a:p>
          <a:p>
            <a:pPr lvl="0" fontAlgn="base"/>
            <a:r>
              <a:rPr lang="en-US" sz="1200" u="none" strike="noStrike" kern="1200" dirty="0" smtClean="0">
                <a:solidFill>
                  <a:schemeClr val="tx1"/>
                </a:solidFill>
                <a:effectLst/>
                <a:latin typeface="+mn-lt"/>
                <a:ea typeface="+mn-ea"/>
                <a:cs typeface="+mn-cs"/>
              </a:rPr>
              <a:t>The top 3 States that contributed to the achievable benchmark are Colorado, Kansas, and Massachusetts.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222</a:t>
            </a:fld>
            <a:endParaRPr lang="en-US"/>
          </a:p>
        </p:txBody>
      </p:sp>
    </p:spTree>
    <p:extLst>
      <p:ext uri="{BB962C8B-B14F-4D97-AF65-F5344CB8AC3E}">
        <p14:creationId xmlns:p14="http://schemas.microsoft.com/office/powerpoint/2010/main" val="2870951058"/>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06240"/>
            <a:ext cx="6324600" cy="4297680"/>
          </a:xfrm>
        </p:spPr>
        <p:txBody>
          <a:bodyPr/>
          <a:lstStyle/>
          <a:p>
            <a:r>
              <a:rPr lang="en-US" sz="1200" kern="1200" dirty="0" smtClean="0">
                <a:solidFill>
                  <a:schemeClr val="tx1"/>
                </a:solidFill>
                <a:effectLst/>
                <a:latin typeface="+mn-lt"/>
                <a:ea typeface="+mn-ea"/>
                <a:cs typeface="+mn-cs"/>
              </a:rPr>
              <a:t>For 2018, the American Cancer Society estimated about 13,240 new cases of invasive cervical cancer in the United States.</a:t>
            </a:r>
            <a:r>
              <a:rPr lang="en-US" sz="1200" kern="1200" baseline="30000" dirty="0" smtClean="0">
                <a:solidFill>
                  <a:schemeClr val="tx1"/>
                </a:solidFill>
                <a:effectLst/>
                <a:latin typeface="+mn-lt"/>
                <a:ea typeface="+mn-ea"/>
                <a:cs typeface="+mn-cs"/>
              </a:rPr>
              <a:t>158</a:t>
            </a:r>
            <a:r>
              <a:rPr lang="en-US" sz="1200" kern="1200" dirty="0" smtClean="0">
                <a:solidFill>
                  <a:schemeClr val="tx1"/>
                </a:solidFill>
                <a:effectLst/>
                <a:latin typeface="+mn-lt"/>
                <a:ea typeface="+mn-ea"/>
                <a:cs typeface="+mn-cs"/>
              </a:rPr>
              <a:t> It is recommended that combinations of surgery, chemotherapy, and radiation therapy (including brachytherapy) be used for women with stage IB-IVA disease.</a:t>
            </a:r>
            <a:r>
              <a:rPr lang="en-US" sz="1200" kern="1200" baseline="30000" dirty="0" smtClean="0">
                <a:solidFill>
                  <a:schemeClr val="tx1"/>
                </a:solidFill>
                <a:effectLst/>
                <a:latin typeface="+mn-lt"/>
                <a:ea typeface="+mn-ea"/>
                <a:cs typeface="+mn-cs"/>
              </a:rPr>
              <a:t>159</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the research base is evolving, radiation oncologists are using intensity-modulated radiation therapy (IMRT) as a “replacement” for brachytherapy. Experts in cervical cancer routinely state that </a:t>
            </a:r>
            <a:r>
              <a:rPr lang="en-US" sz="1200" kern="1200" dirty="0" err="1" smtClean="0">
                <a:solidFill>
                  <a:schemeClr val="tx1"/>
                </a:solidFill>
                <a:effectLst/>
                <a:latin typeface="+mn-lt"/>
                <a:ea typeface="+mn-ea"/>
                <a:cs typeface="+mn-cs"/>
              </a:rPr>
              <a:t>intracavitary</a:t>
            </a:r>
            <a:r>
              <a:rPr lang="en-US" sz="1200" kern="1200" dirty="0" smtClean="0">
                <a:solidFill>
                  <a:schemeClr val="tx1"/>
                </a:solidFill>
                <a:effectLst/>
                <a:latin typeface="+mn-lt"/>
                <a:ea typeface="+mn-ea"/>
                <a:cs typeface="+mn-cs"/>
              </a:rPr>
              <a:t> brachytherapy for the treatment of locally advanced cervical cancer is perhaps the most important component of treatment and local disease control. Substituting IMRT for brachytherapy puts the patient at a higher risk of death.</a:t>
            </a:r>
            <a:r>
              <a:rPr lang="en-US" sz="1200" kern="1200" baseline="30000" dirty="0" smtClean="0">
                <a:solidFill>
                  <a:schemeClr val="tx1"/>
                </a:solidFill>
                <a:effectLst/>
                <a:latin typeface="+mn-lt"/>
                <a:ea typeface="+mn-ea"/>
                <a:cs typeface="+mn-cs"/>
              </a:rPr>
              <a:t>160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Brachytherapy is a critical component of definitive therapy for all patients with primary cervical cancer who are not candidates for surgery.</a:t>
            </a:r>
            <a:r>
              <a:rPr lang="en-US" sz="1200" kern="1200" baseline="30000" dirty="0" smtClean="0">
                <a:solidFill>
                  <a:schemeClr val="tx1"/>
                </a:solidFill>
                <a:effectLst/>
                <a:latin typeface="+mn-lt"/>
                <a:ea typeface="+mn-ea"/>
                <a:cs typeface="+mn-cs"/>
              </a:rPr>
              <a:t>161</a:t>
            </a:r>
            <a:r>
              <a:rPr lang="en-US" sz="1200" kern="1200" dirty="0" smtClean="0">
                <a:solidFill>
                  <a:schemeClr val="tx1"/>
                </a:solidFill>
                <a:effectLst/>
                <a:latin typeface="+mn-lt"/>
                <a:ea typeface="+mn-ea"/>
                <a:cs typeface="+mn-cs"/>
              </a:rPr>
              <a:t> Brachytherapy is a type of internal radiation therapy in which seeds, ribbons, or capsules that contain a radiation source are placed in the body, in or near the tumor. Brachytherapy is a local treatment and treats only a specific part of the body. It is often used to treat cancers of the cervix.</a:t>
            </a:r>
            <a:r>
              <a:rPr lang="en-US" sz="1200" kern="1200" baseline="30000" dirty="0" smtClean="0">
                <a:solidFill>
                  <a:schemeClr val="tx1"/>
                </a:solidFill>
                <a:effectLst/>
                <a:latin typeface="+mn-lt"/>
                <a:ea typeface="+mn-ea"/>
                <a:cs typeface="+mn-cs"/>
              </a:rPr>
              <a:t>162</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2015, the total percentage of patients treated with primary radiation with curative intent in any stage of cervical cancer and brachytherapy increased from 59.3% to 70.4% (Figure 145).</a:t>
            </a:r>
          </a:p>
          <a:p>
            <a:pPr lvl="0" fontAlgn="base"/>
            <a:r>
              <a:rPr lang="en-US" sz="1200" u="none" strike="noStrike" kern="1200" dirty="0" smtClean="0">
                <a:solidFill>
                  <a:schemeClr val="tx1"/>
                </a:solidFill>
                <a:effectLst/>
                <a:latin typeface="+mn-lt"/>
                <a:ea typeface="+mn-ea"/>
                <a:cs typeface="+mn-cs"/>
              </a:rPr>
              <a:t>From 2005 to 2015, the percentage of patients treated with primary radiation with curative intent in any stage of cervical cancer and brachytherapy increased from 69.1% to 79.6% for women with private insurance and from 58.1% to 69.8% for women with public insurance. The percentage of uninsured women receiving this treatment increased from 2005 to 2014 (57.8% to 73.2%) and then decreased in 2015 to 62.8%.</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223</a:t>
            </a:fld>
            <a:endParaRPr lang="en-US"/>
          </a:p>
        </p:txBody>
      </p:sp>
    </p:spTree>
    <p:extLst>
      <p:ext uri="{BB962C8B-B14F-4D97-AF65-F5344CB8AC3E}">
        <p14:creationId xmlns:p14="http://schemas.microsoft.com/office/powerpoint/2010/main" val="788154381"/>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Radiation therapy, or radiotherapy, is a common way to treat cervical cancer. During radiation therapy, high-energy x rays are used to kill cancer cells. </a:t>
            </a:r>
          </a:p>
          <a:p>
            <a:r>
              <a:rPr lang="en-US" sz="1200" kern="1200" dirty="0" smtClean="0">
                <a:solidFill>
                  <a:schemeClr val="tx1"/>
                </a:solidFill>
                <a:effectLst/>
                <a:latin typeface="+mn-lt"/>
                <a:ea typeface="+mn-ea"/>
                <a:cs typeface="+mn-cs"/>
              </a:rPr>
              <a:t>Radiation therapy can be administered by a machine that aims x rays at the body (external beam radiation) or by placing small capsules of radioactive material directly into the cervix (internal or implant radiation or brachytherapy). Many patients receive both kinds of radiation therapy.</a:t>
            </a:r>
          </a:p>
          <a:p>
            <a:r>
              <a:rPr lang="en-US" sz="1200" kern="1200" dirty="0" smtClean="0">
                <a:solidFill>
                  <a:schemeClr val="tx1"/>
                </a:solidFill>
                <a:effectLst/>
                <a:latin typeface="+mn-lt"/>
                <a:ea typeface="+mn-ea"/>
                <a:cs typeface="+mn-cs"/>
              </a:rPr>
              <a:t>In stage I cervical cancer, radiation therapy may be used instead of surgery, or it may be used after surgery to destroy remaining cancer cells. In stage IB-IVA cervical cancer, radiation therapy is administered concurrently with chemotherapy.</a:t>
            </a:r>
            <a:r>
              <a:rPr lang="en-US" sz="1200" kern="1200" baseline="30000" dirty="0" smtClean="0">
                <a:solidFill>
                  <a:schemeClr val="tx1"/>
                </a:solidFill>
                <a:effectLst/>
                <a:latin typeface="+mn-lt"/>
                <a:ea typeface="+mn-ea"/>
                <a:cs typeface="+mn-cs"/>
              </a:rPr>
              <a:t>163</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2015, the total percentage of women diagnosed with any stage of cervical cancer for whom radiation therapy was completed within 60 days increased from 73.2% to 78.3% (Figure 146).</a:t>
            </a:r>
          </a:p>
          <a:p>
            <a:pPr lvl="0" fontAlgn="base"/>
            <a:r>
              <a:rPr lang="en-US" sz="1200" u="none" strike="noStrike" kern="1200" dirty="0" smtClean="0">
                <a:solidFill>
                  <a:schemeClr val="tx1"/>
                </a:solidFill>
                <a:effectLst/>
                <a:latin typeface="+mn-lt"/>
                <a:ea typeface="+mn-ea"/>
                <a:cs typeface="+mn-cs"/>
              </a:rPr>
              <a:t>The percentage of women who received this treatment increased from 70.5% to 77.1% in large metropolitan areas, from 75.3% to 86.2% in </a:t>
            </a:r>
            <a:r>
              <a:rPr lang="en-US" sz="1200" u="none" strike="noStrike" kern="1200" dirty="0" err="1" smtClean="0">
                <a:solidFill>
                  <a:schemeClr val="tx1"/>
                </a:solidFill>
                <a:effectLst/>
                <a:latin typeface="+mn-lt"/>
                <a:ea typeface="+mn-ea"/>
                <a:cs typeface="+mn-cs"/>
              </a:rPr>
              <a:t>micropolitan</a:t>
            </a:r>
            <a:r>
              <a:rPr lang="en-US" sz="1200" u="none" strike="noStrike" kern="1200" dirty="0" smtClean="0">
                <a:solidFill>
                  <a:schemeClr val="tx1"/>
                </a:solidFill>
                <a:effectLst/>
                <a:latin typeface="+mn-lt"/>
                <a:ea typeface="+mn-ea"/>
                <a:cs typeface="+mn-cs"/>
              </a:rPr>
              <a:t> areas, and from 78.8% to 86.4% in noncore areas.</a:t>
            </a:r>
          </a:p>
          <a:p>
            <a:pPr lvl="0" fontAlgn="base"/>
            <a:r>
              <a:rPr lang="en-US" sz="1200" u="none" strike="noStrike" kern="1200" dirty="0" smtClean="0">
                <a:solidFill>
                  <a:schemeClr val="tx1"/>
                </a:solidFill>
                <a:effectLst/>
                <a:latin typeface="+mn-lt"/>
                <a:ea typeface="+mn-ea"/>
                <a:cs typeface="+mn-cs"/>
              </a:rPr>
              <a:t>In 2005, 2006, 2011, and 2015, women in noncore areas were more likely to complete radiation therapy within 60 days of initiation than women in large metropolitan areas.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224</a:t>
            </a:fld>
            <a:endParaRPr lang="en-US"/>
          </a:p>
        </p:txBody>
      </p:sp>
    </p:spTree>
    <p:extLst>
      <p:ext uri="{BB962C8B-B14F-4D97-AF65-F5344CB8AC3E}">
        <p14:creationId xmlns:p14="http://schemas.microsoft.com/office/powerpoint/2010/main" val="428405552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06239"/>
            <a:ext cx="6400800" cy="4478973"/>
          </a:xfrm>
        </p:spPr>
        <p:txBody>
          <a:bodyPr/>
          <a:lstStyle/>
          <a:p>
            <a:r>
              <a:rPr lang="en-US" sz="1200" kern="1200" dirty="0" smtClean="0">
                <a:solidFill>
                  <a:schemeClr val="tx1"/>
                </a:solidFill>
                <a:effectLst/>
                <a:latin typeface="+mn-lt"/>
                <a:ea typeface="+mn-ea"/>
                <a:cs typeface="+mn-cs"/>
              </a:rPr>
              <a:t>Colorectal cancer is the third leading cause of cancer-related deaths in men and women in the United States. It is expected to cause about 51,000 deaths during 2019.</a:t>
            </a:r>
            <a:r>
              <a:rPr lang="en-US" sz="1200" kern="1200" baseline="30000" dirty="0" smtClean="0">
                <a:solidFill>
                  <a:schemeClr val="tx1"/>
                </a:solidFill>
                <a:effectLst/>
                <a:latin typeface="+mn-lt"/>
                <a:ea typeface="+mn-ea"/>
                <a:cs typeface="+mn-cs"/>
              </a:rPr>
              <a:t>164</a:t>
            </a:r>
            <a:r>
              <a:rPr lang="en-US" sz="1200" kern="1200" dirty="0" smtClean="0">
                <a:solidFill>
                  <a:schemeClr val="tx1"/>
                </a:solidFill>
                <a:effectLst/>
                <a:latin typeface="+mn-lt"/>
                <a:ea typeface="+mn-ea"/>
                <a:cs typeface="+mn-cs"/>
              </a:rPr>
              <a:t> Substantial data are available regarding underuse and wide variation in the use of chemotherapy with Stage III colon cancer.</a:t>
            </a:r>
            <a:r>
              <a:rPr lang="en-US" sz="1200" kern="1200" baseline="30000" dirty="0" smtClean="0">
                <a:solidFill>
                  <a:schemeClr val="tx1"/>
                </a:solidFill>
                <a:effectLst/>
                <a:latin typeface="+mn-lt"/>
                <a:ea typeface="+mn-ea"/>
                <a:cs typeface="+mn-cs"/>
              </a:rPr>
              <a:t>165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diagnosis of stage III colon cancer means that the cancer has spread to nearby lymph nodes and the primary tumor has protruded into the bowel wall. When cancer cells are found in more than 3 lymph nodes, studies have shown a high risk of the disease returning, and intensive postsurgical therapy is standard in such cases.</a:t>
            </a:r>
          </a:p>
          <a:p>
            <a:r>
              <a:rPr lang="en-US" sz="1200" kern="1200" dirty="0" smtClean="0">
                <a:solidFill>
                  <a:schemeClr val="tx1"/>
                </a:solidFill>
                <a:effectLst/>
                <a:latin typeface="+mn-lt"/>
                <a:ea typeface="+mn-ea"/>
                <a:cs typeface="+mn-cs"/>
              </a:rPr>
              <a:t>For more than a decade, the standard of care for stage III cancer has been 6 months of postsurgical, or adjuvant, chemotherapy. Studies have shown that patients with resected colon cancer treated with adjuvant therapy have a survival advantage over those not treated with adjuvant therapy.</a:t>
            </a:r>
            <a:r>
              <a:rPr lang="en-US" sz="1200" kern="1200" baseline="30000" dirty="0" smtClean="0">
                <a:solidFill>
                  <a:schemeClr val="tx1"/>
                </a:solidFill>
                <a:effectLst/>
                <a:latin typeface="+mn-lt"/>
                <a:ea typeface="+mn-ea"/>
                <a:cs typeface="+mn-cs"/>
              </a:rPr>
              <a:t>166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Chemotherapy is the use of drugs to destroy cancer cells. It works by keeping the cancer cells from growing and dividing to make more cells. Because cancer cells usually grow and divide faster than normal cells, chemotherapy has a greater effect on cancer cells.</a:t>
            </a:r>
            <a:r>
              <a:rPr lang="en-US" sz="1200" kern="1200" baseline="30000" dirty="0" smtClean="0">
                <a:solidFill>
                  <a:schemeClr val="tx1"/>
                </a:solidFill>
                <a:effectLst/>
                <a:latin typeface="+mn-lt"/>
                <a:ea typeface="+mn-ea"/>
                <a:cs typeface="+mn-cs"/>
              </a:rPr>
              <a:t>167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2015, the total percentage of patients under the age of 80 with AJCC Stage III lymph node-positive colon cancer for whom adjuvant chemotherapy was recommended or administered within 4 months of diagnosis increased from 81.7% to 89.8% (Figure 147).</a:t>
            </a:r>
          </a:p>
          <a:p>
            <a:pPr lvl="0" fontAlgn="base"/>
            <a:r>
              <a:rPr lang="en-US" sz="1200" u="none" strike="noStrike" kern="1200" dirty="0" smtClean="0">
                <a:solidFill>
                  <a:schemeClr val="tx1"/>
                </a:solidFill>
                <a:effectLst/>
                <a:latin typeface="+mn-lt"/>
                <a:ea typeface="+mn-ea"/>
                <a:cs typeface="+mn-cs"/>
              </a:rPr>
              <a:t>The 2015 top 5 state achievable benchmark was 95%. Overall, the benchmark could be achieved in 6 years. High-income patients have already achieved the benchmark. Poor patients could achieve the benchmark in 2 years and low- and middle-income patients could achieve the benchmark in 7 years.</a:t>
            </a:r>
          </a:p>
          <a:p>
            <a:r>
              <a:rPr lang="en-US" sz="1200" kern="1200" dirty="0" smtClean="0">
                <a:solidFill>
                  <a:schemeClr val="tx1"/>
                </a:solidFill>
                <a:effectLst/>
                <a:latin typeface="+mn-lt"/>
                <a:ea typeface="+mn-ea"/>
                <a:cs typeface="+mn-cs"/>
              </a:rPr>
              <a:t>The top 5 States that contributed to the achievable benchmark are Kentucky, Maryland, Mississippi, Missouri, and Virginia.</a:t>
            </a:r>
          </a:p>
        </p:txBody>
      </p:sp>
      <p:sp>
        <p:nvSpPr>
          <p:cNvPr id="4" name="Slide Number Placeholder 3"/>
          <p:cNvSpPr>
            <a:spLocks noGrp="1"/>
          </p:cNvSpPr>
          <p:nvPr>
            <p:ph type="sldNum" sz="quarter" idx="10"/>
          </p:nvPr>
        </p:nvSpPr>
        <p:spPr/>
        <p:txBody>
          <a:bodyPr/>
          <a:lstStyle/>
          <a:p>
            <a:fld id="{B17BA40C-25F7-4A81-B7B0-365A5351FE20}" type="slidenum">
              <a:rPr lang="en-US" smtClean="0"/>
              <a:t>225</a:t>
            </a:fld>
            <a:endParaRPr lang="en-US"/>
          </a:p>
        </p:txBody>
      </p:sp>
    </p:spTree>
    <p:extLst>
      <p:ext uri="{BB962C8B-B14F-4D97-AF65-F5344CB8AC3E}">
        <p14:creationId xmlns:p14="http://schemas.microsoft.com/office/powerpoint/2010/main" val="3903617369"/>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population of older Americans is growing, and people are living longer. Aging tends to increase the prevalence of chronic diseases, including dementia. Dementia is the deterioration and eventual loss of memory and other cognitive and behavioral functions due to an abnormal and rapid loss of neurons, primarily in older adults (65 years and over).</a:t>
            </a:r>
            <a:r>
              <a:rPr lang="en-US" sz="1200" kern="1200" baseline="30000" dirty="0" smtClean="0">
                <a:solidFill>
                  <a:schemeClr val="tx1"/>
                </a:solidFill>
                <a:effectLst/>
                <a:latin typeface="+mn-lt"/>
                <a:ea typeface="+mn-ea"/>
                <a:cs typeface="+mn-cs"/>
              </a:rPr>
              <a:t>168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Dementia has no cure or specific treatment plan. Patients with severe dementia often depend on others to provide care. Patients may go to the emergency department or be admitted to the hospital due to dementia or reasons related to dementia. During the course of their care, patients may also experience adverse events such as falls or pressure ulcers, thereby worsening their health.</a:t>
            </a:r>
          </a:p>
        </p:txBody>
      </p:sp>
      <p:sp>
        <p:nvSpPr>
          <p:cNvPr id="4" name="Slide Number Placeholder 3"/>
          <p:cNvSpPr>
            <a:spLocks noGrp="1"/>
          </p:cNvSpPr>
          <p:nvPr>
            <p:ph type="sldNum" sz="quarter" idx="10"/>
          </p:nvPr>
        </p:nvSpPr>
        <p:spPr/>
        <p:txBody>
          <a:bodyPr/>
          <a:lstStyle/>
          <a:p>
            <a:fld id="{B17BA40C-25F7-4A81-B7B0-365A5351FE20}" type="slidenum">
              <a:rPr lang="en-US" smtClean="0"/>
              <a:t>226</a:t>
            </a:fld>
            <a:endParaRPr lang="en-US"/>
          </a:p>
        </p:txBody>
      </p:sp>
    </p:spTree>
    <p:extLst>
      <p:ext uri="{BB962C8B-B14F-4D97-AF65-F5344CB8AC3E}">
        <p14:creationId xmlns:p14="http://schemas.microsoft.com/office/powerpoint/2010/main" val="102145564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Dementia and dementia care are difficult to measure, but several measure sets are available, such as the dementia management measure set from the American Medical Association, American Academy of Neurology, and American Psychiatric Association, updated in 2016.</a:t>
            </a:r>
            <a:r>
              <a:rPr lang="en-US" sz="1200" kern="1200" baseline="30000" dirty="0" smtClean="0">
                <a:solidFill>
                  <a:schemeClr val="tx1"/>
                </a:solidFill>
                <a:effectLst/>
                <a:latin typeface="+mn-lt"/>
                <a:ea typeface="+mn-ea"/>
                <a:cs typeface="+mn-cs"/>
              </a:rPr>
              <a:t>170</a:t>
            </a:r>
            <a:r>
              <a:rPr lang="en-US" sz="1200" kern="1200" dirty="0" smtClean="0">
                <a:solidFill>
                  <a:schemeClr val="tx1"/>
                </a:solidFill>
                <a:effectLst/>
                <a:latin typeface="+mn-lt"/>
                <a:ea typeface="+mn-ea"/>
                <a:cs typeface="+mn-cs"/>
              </a:rPr>
              <a:t> This measure set addresses areas such as diagnosis and safety (e.g., Disclosure of Dementia Diagnosis, Education and Support of Caregivers for Patients With Dementia, Safety Concern Screening and Follow-Up for Patients With Dementia).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Medicare Merit-based Incentive Payment System also includes dementia-related measures, such as screening for safety concerns. The National Quality Forum has also worked to identify measures of dementia care and outcomes.</a:t>
            </a:r>
            <a:r>
              <a:rPr lang="en-US" sz="1200" kern="1200" baseline="30000" dirty="0" smtClean="0">
                <a:solidFill>
                  <a:schemeClr val="tx1"/>
                </a:solidFill>
                <a:effectLst/>
                <a:latin typeface="+mn-lt"/>
                <a:ea typeface="+mn-ea"/>
                <a:cs typeface="+mn-cs"/>
              </a:rPr>
              <a:t>171</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As dementia is a new focus for the QDR and measures are still being considered, the QDR team had limited data. Thus, two measures are presented here, one on management of dementia and the other on deaths from dementia. Measures may be added over time as understanding grows of how best to assess dementia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measures that are noted with an asterisk (*) are newly added to this year’s report.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227</a:t>
            </a:fld>
            <a:endParaRPr lang="en-US"/>
          </a:p>
        </p:txBody>
      </p:sp>
    </p:spTree>
    <p:extLst>
      <p:ext uri="{BB962C8B-B14F-4D97-AF65-F5344CB8AC3E}">
        <p14:creationId xmlns:p14="http://schemas.microsoft.com/office/powerpoint/2010/main" val="1494455401"/>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with dementia might be brought to the emergency department (ED) for a variety of reasons and the course of their care can lead to additional behavioral, cognitive, and physical health problems, including the increased likelihood of an adverse event.</a:t>
            </a:r>
            <a:r>
              <a:rPr lang="en-US" sz="1200" kern="1200" baseline="30000" dirty="0" smtClean="0">
                <a:solidFill>
                  <a:schemeClr val="tx1"/>
                </a:solidFill>
                <a:effectLst/>
                <a:latin typeface="+mn-lt"/>
                <a:ea typeface="+mn-ea"/>
                <a:cs typeface="+mn-cs"/>
              </a:rPr>
              <a:t>172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ED visits resulting from dementia can be challenging and costly for patients who may otherwise require a caregiver to support them. Furthermore, national data about people who experience dementia and Alzheimer’s disease remain limited. Providers, researchers, and policymakers have limited information to understand why patients with dementia come to the ED and how their care can be supported in the community to minimize their visits.</a:t>
            </a:r>
            <a:r>
              <a:rPr lang="en-US" sz="1200" kern="1200" baseline="30000" dirty="0" smtClean="0">
                <a:solidFill>
                  <a:schemeClr val="tx1"/>
                </a:solidFill>
                <a:effectLst/>
                <a:latin typeface="+mn-lt"/>
                <a:ea typeface="+mn-ea"/>
                <a:cs typeface="+mn-cs"/>
              </a:rPr>
              <a:t>173</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ED visit rates are lower for older adults with dementia than for those without dementia, the consequences can be worse. Older adults with dementia have greater comorbidity, incur higher charges, are admitted to the hospital at higher rates, return to the ED at higher rates, and have higher mortality after an ED visit than patients without dementia.</a:t>
            </a:r>
            <a:r>
              <a:rPr lang="en-US" sz="1200" kern="1200" baseline="30000" dirty="0" smtClean="0">
                <a:solidFill>
                  <a:schemeClr val="tx1"/>
                </a:solidFill>
                <a:effectLst/>
                <a:latin typeface="+mn-lt"/>
                <a:ea typeface="+mn-ea"/>
                <a:cs typeface="+mn-cs"/>
              </a:rPr>
              <a:t>174</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In 2016, the rate of emergency department visits involving dementia among adults was:</a:t>
            </a:r>
          </a:p>
          <a:p>
            <a:pPr lvl="1" fontAlgn="base"/>
            <a:r>
              <a:rPr lang="en-US" sz="1200" u="none" strike="noStrike" kern="1200" dirty="0" smtClean="0">
                <a:solidFill>
                  <a:schemeClr val="tx1"/>
                </a:solidFill>
                <a:effectLst/>
                <a:latin typeface="+mn-lt"/>
                <a:ea typeface="+mn-ea"/>
                <a:cs typeface="+mn-cs"/>
              </a:rPr>
              <a:t>889.5 per 100,000 for adults ages 65-69,</a:t>
            </a:r>
          </a:p>
          <a:p>
            <a:pPr lvl="1" fontAlgn="base"/>
            <a:r>
              <a:rPr lang="en-US" sz="1200" u="none" strike="noStrike" kern="1200" dirty="0" smtClean="0">
                <a:solidFill>
                  <a:schemeClr val="tx1"/>
                </a:solidFill>
                <a:effectLst/>
                <a:latin typeface="+mn-lt"/>
                <a:ea typeface="+mn-ea"/>
                <a:cs typeface="+mn-cs"/>
              </a:rPr>
              <a:t>2,068.5 per 100,000 for adults ages 70-74,</a:t>
            </a:r>
          </a:p>
          <a:p>
            <a:pPr lvl="1" fontAlgn="base"/>
            <a:r>
              <a:rPr lang="en-US" sz="1200" u="none" strike="noStrike" kern="1200" dirty="0" smtClean="0">
                <a:solidFill>
                  <a:schemeClr val="tx1"/>
                </a:solidFill>
                <a:effectLst/>
                <a:latin typeface="+mn-lt"/>
                <a:ea typeface="+mn-ea"/>
                <a:cs typeface="+mn-cs"/>
              </a:rPr>
              <a:t>4,710.8 per 100,000 for adults ages 75-79,</a:t>
            </a:r>
          </a:p>
          <a:p>
            <a:pPr lvl="1" fontAlgn="base"/>
            <a:r>
              <a:rPr lang="en-US" sz="1200" u="none" strike="noStrike" kern="1200" dirty="0" smtClean="0">
                <a:solidFill>
                  <a:schemeClr val="tx1"/>
                </a:solidFill>
                <a:effectLst/>
                <a:latin typeface="+mn-lt"/>
                <a:ea typeface="+mn-ea"/>
                <a:cs typeface="+mn-cs"/>
              </a:rPr>
              <a:t>9,784 per 100,000 for adults ages 80-84, and</a:t>
            </a:r>
          </a:p>
          <a:p>
            <a:pPr lvl="1" fontAlgn="base"/>
            <a:r>
              <a:rPr lang="en-US" sz="1200" u="none" strike="noStrike" kern="1200" dirty="0" smtClean="0">
                <a:solidFill>
                  <a:schemeClr val="tx1"/>
                </a:solidFill>
                <a:effectLst/>
                <a:latin typeface="+mn-lt"/>
                <a:ea typeface="+mn-ea"/>
                <a:cs typeface="+mn-cs"/>
              </a:rPr>
              <a:t>19,817 per 100,000 for adults ages 85 and over (Figure 148).</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228</a:t>
            </a:fld>
            <a:endParaRPr lang="en-US"/>
          </a:p>
        </p:txBody>
      </p:sp>
    </p:spTree>
    <p:extLst>
      <p:ext uri="{BB962C8B-B14F-4D97-AF65-F5344CB8AC3E}">
        <p14:creationId xmlns:p14="http://schemas.microsoft.com/office/powerpoint/2010/main" val="165579889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Two factors contribute to the substantial number of deaths. First, no one recovers from AD; it lasts until death. Second, most deaths in the United States occur in adults age 65 and over, the age of greatest risk for AD.</a:t>
            </a:r>
            <a:r>
              <a:rPr lang="en-US" sz="1200" kern="1200" baseline="30000" dirty="0" smtClean="0">
                <a:solidFill>
                  <a:schemeClr val="tx1"/>
                </a:solidFill>
                <a:effectLst/>
                <a:latin typeface="+mn-lt"/>
                <a:ea typeface="+mn-ea"/>
                <a:cs typeface="+mn-cs"/>
              </a:rPr>
              <a:t>176</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 may cause even more deaths than official sources recognize. It is difficult to determine how many deaths are caused by AD each year because of the way causes of death are recorded. The Centers for Disease Control and Prevention considers a person to have died from Alzheimer’s if the death certificate lists Alzheimer’s as the underlying cause of death, defined as “the disease or injury which initiated the train of events leading directly to death.” Therefore, conditions related to AD may be listed as the cause of death rather than AD itself.</a:t>
            </a:r>
          </a:p>
          <a:p>
            <a:r>
              <a:rPr lang="en-US" sz="1200" kern="1200" dirty="0" smtClean="0">
                <a:solidFill>
                  <a:schemeClr val="tx1"/>
                </a:solidFill>
                <a:effectLst/>
                <a:latin typeface="+mn-lt"/>
                <a:ea typeface="+mn-ea"/>
                <a:cs typeface="+mn-cs"/>
              </a:rPr>
              <a:t>For example, AD may damage areas of the brain that control swallowing, making it difficult to eat and drink. Individuals may swallow food into the windpipe instead of the esophagus, causing food particles to lodge in the lungs and cause infection. This type of infection is called aspiration pneumonia, a contributing cause of death among many people with AD.</a:t>
            </a:r>
            <a:r>
              <a:rPr lang="en-US" sz="1200" kern="1200" baseline="30000" dirty="0" smtClean="0">
                <a:solidFill>
                  <a:schemeClr val="tx1"/>
                </a:solidFill>
                <a:effectLst/>
                <a:latin typeface="+mn-lt"/>
                <a:ea typeface="+mn-ea"/>
                <a:cs typeface="+mn-cs"/>
              </a:rPr>
              <a:t>169</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229</a:t>
            </a:fld>
            <a:endParaRPr lang="en-US"/>
          </a:p>
        </p:txBody>
      </p:sp>
    </p:spTree>
    <p:extLst>
      <p:ext uri="{BB962C8B-B14F-4D97-AF65-F5344CB8AC3E}">
        <p14:creationId xmlns:p14="http://schemas.microsoft.com/office/powerpoint/2010/main" val="2588680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From 2009 to 2017, the percentage of people in fair or poor health with a specific source of ongoing care increased from 87.5% to 89.5% (Figure 13).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a:t>
            </a:fld>
            <a:endParaRPr lang="en-US"/>
          </a:p>
        </p:txBody>
      </p:sp>
    </p:spTree>
    <p:extLst>
      <p:ext uri="{BB962C8B-B14F-4D97-AF65-F5344CB8AC3E}">
        <p14:creationId xmlns:p14="http://schemas.microsoft.com/office/powerpoint/2010/main" val="1379641804"/>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Consistent disparities remain among Blacks and Hispanics compared with non-Hispanic Whites in the:</a:t>
            </a:r>
          </a:p>
          <a:p>
            <a:pPr lvl="1" fontAlgn="base"/>
            <a:r>
              <a:rPr lang="en-US" sz="1200" u="none" strike="noStrike" kern="1200" dirty="0" smtClean="0">
                <a:solidFill>
                  <a:schemeClr val="tx1"/>
                </a:solidFill>
                <a:effectLst/>
                <a:latin typeface="+mn-lt"/>
                <a:ea typeface="+mn-ea"/>
                <a:cs typeface="+mn-cs"/>
              </a:rPr>
              <a:t>Prevalence and incidence of AD,</a:t>
            </a:r>
          </a:p>
          <a:p>
            <a:pPr lvl="1" fontAlgn="base"/>
            <a:r>
              <a:rPr lang="en-US" sz="1200" u="none" strike="noStrike" kern="1200" dirty="0" smtClean="0">
                <a:solidFill>
                  <a:schemeClr val="tx1"/>
                </a:solidFill>
                <a:effectLst/>
                <a:latin typeface="+mn-lt"/>
                <a:ea typeface="+mn-ea"/>
                <a:cs typeface="+mn-cs"/>
              </a:rPr>
              <a:t>Participation in clinical trials,</a:t>
            </a:r>
          </a:p>
          <a:p>
            <a:pPr lvl="1" fontAlgn="base"/>
            <a:r>
              <a:rPr lang="en-US" sz="1200" u="none" strike="noStrike" kern="1200" dirty="0" smtClean="0">
                <a:solidFill>
                  <a:schemeClr val="tx1"/>
                </a:solidFill>
                <a:effectLst/>
                <a:latin typeface="+mn-lt"/>
                <a:ea typeface="+mn-ea"/>
                <a:cs typeface="+mn-cs"/>
              </a:rPr>
              <a:t>Use of medications and other interventions,</a:t>
            </a:r>
          </a:p>
          <a:p>
            <a:pPr lvl="1" fontAlgn="base"/>
            <a:r>
              <a:rPr lang="en-US" sz="1200" u="none" strike="noStrike" kern="1200" dirty="0" smtClean="0">
                <a:solidFill>
                  <a:schemeClr val="tx1"/>
                </a:solidFill>
                <a:effectLst/>
                <a:latin typeface="+mn-lt"/>
                <a:ea typeface="+mn-ea"/>
                <a:cs typeface="+mn-cs"/>
              </a:rPr>
              <a:t>Use of long-term services and supports,</a:t>
            </a:r>
          </a:p>
          <a:p>
            <a:pPr lvl="1" fontAlgn="base"/>
            <a:r>
              <a:rPr lang="en-US" sz="1200" u="none" strike="noStrike" kern="1200" dirty="0" smtClean="0">
                <a:solidFill>
                  <a:schemeClr val="tx1"/>
                </a:solidFill>
                <a:effectLst/>
                <a:latin typeface="+mn-lt"/>
                <a:ea typeface="+mn-ea"/>
                <a:cs typeface="+mn-cs"/>
              </a:rPr>
              <a:t>Healthcare expenditures,</a:t>
            </a:r>
          </a:p>
          <a:p>
            <a:pPr lvl="1" fontAlgn="base"/>
            <a:r>
              <a:rPr lang="en-US" sz="1200" u="none" strike="noStrike" kern="1200" dirty="0" smtClean="0">
                <a:solidFill>
                  <a:schemeClr val="tx1"/>
                </a:solidFill>
                <a:effectLst/>
                <a:latin typeface="+mn-lt"/>
                <a:ea typeface="+mn-ea"/>
                <a:cs typeface="+mn-cs"/>
              </a:rPr>
              <a:t>Quality of care, and</a:t>
            </a:r>
          </a:p>
          <a:p>
            <a:pPr lvl="1" fontAlgn="base"/>
            <a:r>
              <a:rPr lang="en-US" sz="1200" u="none" strike="noStrike" kern="1200" dirty="0" smtClean="0">
                <a:solidFill>
                  <a:schemeClr val="tx1"/>
                </a:solidFill>
                <a:effectLst/>
                <a:latin typeface="+mn-lt"/>
                <a:ea typeface="+mn-ea"/>
                <a:cs typeface="+mn-cs"/>
              </a:rPr>
              <a:t>Caregiving.</a:t>
            </a:r>
            <a:r>
              <a:rPr lang="en-US" sz="1200" u="none" strike="noStrike" kern="1200" baseline="30000" dirty="0" smtClean="0">
                <a:solidFill>
                  <a:schemeClr val="tx1"/>
                </a:solidFill>
                <a:effectLst/>
                <a:latin typeface="+mn-lt"/>
                <a:ea typeface="+mn-ea"/>
                <a:cs typeface="+mn-cs"/>
              </a:rPr>
              <a:t>177</a:t>
            </a:r>
            <a:endParaRPr lang="en-US" sz="12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Problems related to scarce resources can affect brain health over the long term and may contribute to racial inequities in rates of dementia; however, education can help mitigate the risk.</a:t>
            </a:r>
            <a:r>
              <a:rPr lang="en-US" sz="1200" kern="1200" baseline="30000" dirty="0" smtClean="0">
                <a:solidFill>
                  <a:schemeClr val="tx1"/>
                </a:solidFill>
                <a:effectLst/>
                <a:latin typeface="+mn-lt"/>
                <a:ea typeface="+mn-ea"/>
                <a:cs typeface="+mn-cs"/>
              </a:rPr>
              <a:t>178</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2000 to 2017, the age-adjusted death rate for dementia increased overall from 30.5 per 100,000 population to 66.7 per 100,000 population (Figure 149).</a:t>
            </a:r>
          </a:p>
          <a:p>
            <a:r>
              <a:rPr lang="en-US" sz="1200" kern="1200" dirty="0" smtClean="0">
                <a:solidFill>
                  <a:schemeClr val="tx1"/>
                </a:solidFill>
                <a:effectLst/>
                <a:latin typeface="+mn-lt"/>
                <a:ea typeface="+mn-ea"/>
                <a:cs typeface="+mn-cs"/>
              </a:rPr>
              <a:t>From 2000 to 2017, the age-adjusted death rate for dementia increased from 32.0 per 100,000 population to 70.8 per 100,000 population for Whites, from 24.7 per 100,000 population to 65.0 per 100,000 population for Blacks, and from 17.2 per 100,000 population to 46.0 per 100,000 population for Hispanics.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230</a:t>
            </a:fld>
            <a:endParaRPr lang="en-US"/>
          </a:p>
        </p:txBody>
      </p:sp>
    </p:spTree>
    <p:extLst>
      <p:ext uri="{BB962C8B-B14F-4D97-AF65-F5344CB8AC3E}">
        <p14:creationId xmlns:p14="http://schemas.microsoft.com/office/powerpoint/2010/main" val="3063437537"/>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In 2017, the age adjusted death rate for dementia was 56.4 per 100,000 population for males and 72.7 per 100,000 for females (Figure 150).</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231</a:t>
            </a:fld>
            <a:endParaRPr lang="en-US"/>
          </a:p>
        </p:txBody>
      </p:sp>
    </p:spTree>
    <p:extLst>
      <p:ext uri="{BB962C8B-B14F-4D97-AF65-F5344CB8AC3E}">
        <p14:creationId xmlns:p14="http://schemas.microsoft.com/office/powerpoint/2010/main" val="273773090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QDR continues to track data on healthcare quality and disparities related to opioids. Select measures are shown here and all measures can be accessed via the QDR’s Data Query Tool at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Inclusion of these measures will provide the foundation to understanding the number of drug overdose deaths involving opioids in the United States, in support of efforts to target specific subpopulations who most need healthcare services.</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232</a:t>
            </a:fld>
            <a:endParaRPr lang="en-US"/>
          </a:p>
        </p:txBody>
      </p:sp>
    </p:spTree>
    <p:extLst>
      <p:ext uri="{BB962C8B-B14F-4D97-AF65-F5344CB8AC3E}">
        <p14:creationId xmlns:p14="http://schemas.microsoft.com/office/powerpoint/2010/main" val="1504239152"/>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measures that are noted with an asterisk (*) are newly added to this year’s report.</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233</a:t>
            </a:fld>
            <a:endParaRPr lang="en-US"/>
          </a:p>
        </p:txBody>
      </p:sp>
    </p:spTree>
    <p:extLst>
      <p:ext uri="{BB962C8B-B14F-4D97-AF65-F5344CB8AC3E}">
        <p14:creationId xmlns:p14="http://schemas.microsoft.com/office/powerpoint/2010/main" val="293308901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measures that are noted with an asterisk (*) are newly added to this year’s report.</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234</a:t>
            </a:fld>
            <a:endParaRPr lang="en-US"/>
          </a:p>
        </p:txBody>
      </p:sp>
    </p:spTree>
    <p:extLst>
      <p:ext uri="{BB962C8B-B14F-4D97-AF65-F5344CB8AC3E}">
        <p14:creationId xmlns:p14="http://schemas.microsoft.com/office/powerpoint/2010/main" val="1919820721"/>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Increased availability and overuse of opioid medications (both prescription and nonprescription drugs) have contributed to adverse outcomes for patients, including increased risk of opioid use disorder, misuse of medication, and overdoses.</a:t>
            </a:r>
            <a:r>
              <a:rPr lang="en-US" sz="1200" kern="1200" baseline="30000" dirty="0" smtClean="0">
                <a:solidFill>
                  <a:schemeClr val="tx1"/>
                </a:solidFill>
                <a:effectLst/>
                <a:latin typeface="+mn-lt"/>
                <a:ea typeface="+mn-ea"/>
                <a:cs typeface="+mn-cs"/>
              </a:rPr>
              <a:t>107</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two measures on opioid prescriptions do not indicate healthcare quality; they show utilization instead. But awareness of prescription volume can inform efforts to prevent opioid misuse and abuse, such as diversion (selling one’s opioids) and overdose.</a:t>
            </a:r>
          </a:p>
          <a:p>
            <a:pPr lvl="0" fontAlgn="base"/>
            <a:r>
              <a:rPr lang="en-US" sz="1200" u="none" strike="noStrike" kern="1200" dirty="0" smtClean="0">
                <a:solidFill>
                  <a:schemeClr val="tx1"/>
                </a:solidFill>
                <a:effectLst/>
                <a:latin typeface="+mn-lt"/>
                <a:ea typeface="+mn-ea"/>
                <a:cs typeface="+mn-cs"/>
              </a:rPr>
              <a:t>From 2013 to 2016, overall, the percentage of adults under age 65 who filled four or more outpatient opioid prescriptions in the calendar year decreased from 4.6% to 3.6% (Figure 151).</a:t>
            </a:r>
          </a:p>
          <a:p>
            <a:pPr lvl="0" fontAlgn="base"/>
            <a:r>
              <a:rPr lang="en-US" sz="1200" u="none" strike="noStrike" kern="1200" dirty="0" smtClean="0">
                <a:solidFill>
                  <a:schemeClr val="tx1"/>
                </a:solidFill>
                <a:effectLst/>
                <a:latin typeface="+mn-lt"/>
                <a:ea typeface="+mn-ea"/>
                <a:cs typeface="+mn-cs"/>
              </a:rPr>
              <a:t>From 2013 to 2016, the percentage of adults with private insurance and those who were uninsured who filled four or more outpatient opioid prescriptions decreased from 2.7% to 1.7%. The percentage of publicly insured adults who filled four or more outpatient opioid prescriptions decreased from 12.9% to 8.8%.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235</a:t>
            </a:fld>
            <a:endParaRPr lang="en-US"/>
          </a:p>
        </p:txBody>
      </p:sp>
    </p:spTree>
    <p:extLst>
      <p:ext uri="{BB962C8B-B14F-4D97-AF65-F5344CB8AC3E}">
        <p14:creationId xmlns:p14="http://schemas.microsoft.com/office/powerpoint/2010/main" val="250806735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2013 to 2016, overall, the percentage of adults under age 65 who filled any outpatient opioid prescriptions in the calendar year decreased from 15.3% to 13% (Figure 152).</a:t>
            </a:r>
          </a:p>
          <a:p>
            <a:pPr lvl="0" fontAlgn="base"/>
            <a:r>
              <a:rPr lang="en-US" sz="1200" u="none" strike="noStrike" kern="1200" dirty="0" smtClean="0">
                <a:solidFill>
                  <a:schemeClr val="tx1"/>
                </a:solidFill>
                <a:effectLst/>
                <a:latin typeface="+mn-lt"/>
                <a:ea typeface="+mn-ea"/>
                <a:cs typeface="+mn-cs"/>
              </a:rPr>
              <a:t>From 2013 to 2016, the percentage of adults with private insurance who filled any outpatient opioid prescriptions decreased from 13.4% to 10.8%. The percentage of publicly insured adults who filled any outpatient opioid prescriptions decreased from 27% to 20.2%. The percentage of uninsured adults who filled any outpatient opioid prescriptions decreased from 8.8% to 6.4%.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236</a:t>
            </a:fld>
            <a:endParaRPr lang="en-US"/>
          </a:p>
        </p:txBody>
      </p:sp>
    </p:spTree>
    <p:extLst>
      <p:ext uri="{BB962C8B-B14F-4D97-AF65-F5344CB8AC3E}">
        <p14:creationId xmlns:p14="http://schemas.microsoft.com/office/powerpoint/2010/main" val="2597067337"/>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measure provides insight into opioid use disorder as it relates to race/ethnicity and education. Much of the current data and information on the opioid crisis highlights the White population, and greater understanding of how it affects racial and ethnic minority populations is needed to effectively address disparities and the opioid crisis as a whole.</a:t>
            </a:r>
          </a:p>
          <a:p>
            <a:r>
              <a:rPr lang="en-US" sz="1200" kern="1200" dirty="0" smtClean="0">
                <a:solidFill>
                  <a:schemeClr val="tx1"/>
                </a:solidFill>
                <a:effectLst/>
                <a:latin typeface="+mn-lt"/>
                <a:ea typeface="+mn-ea"/>
                <a:cs typeface="+mn-cs"/>
              </a:rPr>
              <a:t>Disparities are also seen by education. It is important to examine these disparities, as educational level may affect one’s ability to understand and adhere to a treatment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In 2017, Whites had the highest percentage of opioid use disorder (0.94%), followed by Blacks (0.64%) and Hispanics (0.35%) (Figure 153).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237</a:t>
            </a:fld>
            <a:endParaRPr lang="en-US"/>
          </a:p>
        </p:txBody>
      </p:sp>
    </p:spTree>
    <p:extLst>
      <p:ext uri="{BB962C8B-B14F-4D97-AF65-F5344CB8AC3E}">
        <p14:creationId xmlns:p14="http://schemas.microsoft.com/office/powerpoint/2010/main" val="151839185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In 2017, the percentage of adults with an opioid use disorder was 1.27% for adults with less than a high school education, 0.97% for high school graduates, and 0.63% for adults with any college education (Figure 154).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238</a:t>
            </a:fld>
            <a:endParaRPr lang="en-US"/>
          </a:p>
        </p:txBody>
      </p:sp>
    </p:spTree>
    <p:extLst>
      <p:ext uri="{BB962C8B-B14F-4D97-AF65-F5344CB8AC3E}">
        <p14:creationId xmlns:p14="http://schemas.microsoft.com/office/powerpoint/2010/main" val="4103137748"/>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00800" cy="4438650"/>
          </a:xfrm>
        </p:spPr>
        <p:txBody>
          <a:bodyPr/>
          <a:lstStyle/>
          <a:p>
            <a:r>
              <a:rPr lang="en-US" sz="1000" kern="1200" dirty="0" smtClean="0">
                <a:solidFill>
                  <a:schemeClr val="tx1"/>
                </a:solidFill>
                <a:effectLst/>
              </a:rPr>
              <a:t>In the past two decades, opioid overdose deaths have increased in the United States. This year, the QDR presents three measures of opioid mortality. Data for all three opioid mortality measures are based on International Classification of Diseases, Tenth Revision (ICD-10) codes and death certificates. For these three measures, state and local variation in the reporting of the specific drugs involved in the death must be considered.</a:t>
            </a:r>
          </a:p>
          <a:p>
            <a:r>
              <a:rPr lang="en-US" sz="1000" kern="1200" dirty="0" smtClean="0">
                <a:solidFill>
                  <a:schemeClr val="tx1"/>
                </a:solidFill>
                <a:effectLst/>
              </a:rPr>
              <a:t>The Centers for Disease Control and Prevention (CDC) opioid mortality data have not been analyzed for statistical significance in this report. Data were obtained from CDC’s WONDER database (</a:t>
            </a:r>
            <a:r>
              <a:rPr lang="en-US" sz="1000" u="sng" kern="1200" dirty="0" smtClean="0">
                <a:solidFill>
                  <a:schemeClr val="tx1"/>
                </a:solidFill>
                <a:effectLst/>
                <a:hlinkClick r:id="rId3"/>
              </a:rPr>
              <a:t>https://wonder.cdc.gov/mcd.html</a:t>
            </a:r>
            <a:r>
              <a:rPr lang="en-US" sz="1000" kern="1200" dirty="0" smtClean="0">
                <a:solidFill>
                  <a:schemeClr val="tx1"/>
                </a:solidFill>
                <a:effectLs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rPr>
              <a:t>The first mortality measure is drug overdose deaths involving any opioid per 100,000 resident population. These annual data collected by CDC show the largest category of overdose deaths involving opioids. It provides the foundation and starting point to understanding overdose deaths involving opioids. Other measures of overdose deaths involving opioids are more specific to the type of opioids. While the data can be stratified by race/ethnicity, sex, age, region, and urbanization, they do not specify the type of opioid involved in the overdose death.</a:t>
            </a:r>
          </a:p>
          <a:p>
            <a:pPr lvl="0" fontAlgn="base"/>
            <a:r>
              <a:rPr lang="en-US" sz="1000" u="none" strike="noStrike" kern="1200" dirty="0" smtClean="0">
                <a:solidFill>
                  <a:schemeClr val="tx1"/>
                </a:solidFill>
                <a:effectLst/>
              </a:rPr>
              <a:t>From 2004 to 2016, overall, the rate of drug overdose deaths involving any opioid</a:t>
            </a:r>
            <a:r>
              <a:rPr lang="en-US" sz="1000" b="1" u="none" strike="noStrike" kern="1200" dirty="0" smtClean="0">
                <a:solidFill>
                  <a:schemeClr val="tx1"/>
                </a:solidFill>
                <a:effectLst/>
              </a:rPr>
              <a:t> </a:t>
            </a:r>
            <a:r>
              <a:rPr lang="en-US" sz="1000" u="none" strike="noStrike" kern="1200" dirty="0" smtClean="0">
                <a:solidFill>
                  <a:schemeClr val="tx1"/>
                </a:solidFill>
                <a:effectLst/>
              </a:rPr>
              <a:t>increased from 2.9 per 100,000 population to 14.9 per 100,000 population (Figure 155).</a:t>
            </a:r>
          </a:p>
          <a:p>
            <a:pPr lvl="0" fontAlgn="base"/>
            <a:r>
              <a:rPr lang="en-US" sz="1000" u="none" strike="noStrike" kern="1200" dirty="0" smtClean="0">
                <a:solidFill>
                  <a:schemeClr val="tx1"/>
                </a:solidFill>
                <a:effectLst/>
              </a:rPr>
              <a:t>From 1999 to 2017, the rate of drug overdose deaths involving any opioid</a:t>
            </a:r>
            <a:r>
              <a:rPr lang="en-US" sz="1000" b="1" u="none" strike="noStrike" kern="1200" dirty="0" smtClean="0">
                <a:solidFill>
                  <a:schemeClr val="tx1"/>
                </a:solidFill>
                <a:effectLst/>
              </a:rPr>
              <a:t> </a:t>
            </a:r>
            <a:r>
              <a:rPr lang="en-US" sz="1000" u="none" strike="noStrike" kern="1200" dirty="0" smtClean="0">
                <a:solidFill>
                  <a:schemeClr val="tx1"/>
                </a:solidFill>
                <a:effectLst/>
              </a:rPr>
              <a:t>increased:</a:t>
            </a:r>
          </a:p>
          <a:p>
            <a:pPr lvl="1" fontAlgn="base"/>
            <a:r>
              <a:rPr lang="en-US" sz="1000" u="none" strike="noStrike" kern="1200" dirty="0" smtClean="0">
                <a:solidFill>
                  <a:schemeClr val="tx1"/>
                </a:solidFill>
                <a:effectLst/>
              </a:rPr>
              <a:t>From 3.0 per 100,000 population to 16.8 per 100,000 population for Whites,</a:t>
            </a:r>
          </a:p>
          <a:p>
            <a:pPr lvl="1" fontAlgn="base"/>
            <a:r>
              <a:rPr lang="en-US" sz="1000" u="none" strike="noStrike" kern="1200" dirty="0" smtClean="0">
                <a:solidFill>
                  <a:schemeClr val="tx1"/>
                </a:solidFill>
                <a:effectLst/>
              </a:rPr>
              <a:t>From 3.4 per 100,000 population to 12.4 per 100,000 population for Blacks,</a:t>
            </a:r>
          </a:p>
          <a:p>
            <a:pPr lvl="1" fontAlgn="base"/>
            <a:r>
              <a:rPr lang="en-US" sz="1000" u="none" strike="noStrike" kern="1200" dirty="0" smtClean="0">
                <a:solidFill>
                  <a:schemeClr val="tx1"/>
                </a:solidFill>
                <a:effectLst/>
              </a:rPr>
              <a:t>From 0.3 per 100,000 population to 1.6 per 100,000 population for APIs, and</a:t>
            </a:r>
          </a:p>
          <a:p>
            <a:pPr lvl="1" fontAlgn="base"/>
            <a:r>
              <a:rPr lang="en-US" sz="1000" u="none" strike="noStrike" kern="1200" dirty="0" smtClean="0">
                <a:solidFill>
                  <a:schemeClr val="tx1"/>
                </a:solidFill>
                <a:effectLst/>
              </a:rPr>
              <a:t>From 2.6 per 100,000 population to 9.8 per 100,000 population for AI/</a:t>
            </a:r>
            <a:r>
              <a:rPr lang="en-US" sz="1000" u="none" strike="noStrike" kern="1200" dirty="0" err="1" smtClean="0">
                <a:solidFill>
                  <a:schemeClr val="tx1"/>
                </a:solidFill>
                <a:effectLst/>
              </a:rPr>
              <a:t>ANs.</a:t>
            </a:r>
            <a:endParaRPr lang="en-US" sz="1000" u="none" strike="noStrike" kern="1200" dirty="0" smtClean="0">
              <a:solidFill>
                <a:schemeClr val="tx1"/>
              </a:solidFill>
              <a:effectLst/>
            </a:endParaRPr>
          </a:p>
          <a:p>
            <a:pPr lvl="0" fontAlgn="base"/>
            <a:r>
              <a:rPr lang="en-US" sz="1000" u="none" strike="noStrike" kern="1200" dirty="0" smtClean="0">
                <a:solidFill>
                  <a:schemeClr val="tx1"/>
                </a:solidFill>
                <a:effectLst/>
              </a:rPr>
              <a:t>Stratifications by race and gender show that males and females are both experiencing similar trends in opioid mortality across all subpopulations; however, males have much higher rates (data not shown).</a:t>
            </a:r>
          </a:p>
          <a:p>
            <a:pPr lvl="1" fontAlgn="base"/>
            <a:r>
              <a:rPr lang="en-US" sz="1000" u="none" strike="noStrike" kern="1200" dirty="0" smtClean="0">
                <a:solidFill>
                  <a:schemeClr val="tx1"/>
                </a:solidFill>
                <a:effectLst/>
              </a:rPr>
              <a:t>For example, from 2004 to 2016, among males, the rate of drug overdose deaths involving any opioid</a:t>
            </a:r>
            <a:r>
              <a:rPr lang="en-US" sz="1000" b="1" u="none" strike="noStrike" kern="1200" dirty="0" smtClean="0">
                <a:solidFill>
                  <a:schemeClr val="tx1"/>
                </a:solidFill>
                <a:effectLst/>
              </a:rPr>
              <a:t> </a:t>
            </a:r>
            <a:r>
              <a:rPr lang="en-US" sz="1000" u="none" strike="noStrike" kern="1200" dirty="0" smtClean="0">
                <a:solidFill>
                  <a:schemeClr val="tx1"/>
                </a:solidFill>
                <a:effectLst/>
              </a:rPr>
              <a:t>increased from 7.0 per 100,000 population to 20.4 per 100,000 population for Whites, 4.4 per 100,000 population to 14.7 per 100,000 population for Blacks, 0.7 per 100,000 population to 2.3 per 100,000 population for APIs, and 6.2 per 100,000 population to 10.2 per 100,000 population for AI/ANs (data not shown).</a:t>
            </a:r>
          </a:p>
          <a:p>
            <a:pPr lvl="1"/>
            <a:r>
              <a:rPr lang="en-US" sz="1000" kern="1200" dirty="0" smtClean="0">
                <a:solidFill>
                  <a:schemeClr val="tx1"/>
                </a:solidFill>
                <a:effectLst/>
              </a:rPr>
              <a:t>Among females, from 2004 to 2016, the rate of drug overdose deaths involving any opioid</a:t>
            </a:r>
            <a:r>
              <a:rPr lang="en-US" sz="1000" b="1" kern="1200" dirty="0" smtClean="0">
                <a:solidFill>
                  <a:schemeClr val="tx1"/>
                </a:solidFill>
                <a:effectLst/>
              </a:rPr>
              <a:t> </a:t>
            </a:r>
            <a:r>
              <a:rPr lang="en-US" sz="1000" kern="1200" dirty="0" smtClean="0">
                <a:solidFill>
                  <a:schemeClr val="tx1"/>
                </a:solidFill>
                <a:effectLst/>
              </a:rPr>
              <a:t>increased from 3.5 per 100,000 population to 9.7 per 100,000 population for Whites, 2.0 per 100,000 population to 5.9 per 100,000 population for Blacks, 0.3 per 100,000 population to 0.8 per 100,000 population for APIs, and 3.3 per 100,000 population to 7.6 per 100,000 population for AI/ANs (data not shown).</a:t>
            </a:r>
          </a:p>
          <a:p>
            <a:endParaRPr lang="en-US" sz="1000" dirty="0"/>
          </a:p>
        </p:txBody>
      </p:sp>
      <p:sp>
        <p:nvSpPr>
          <p:cNvPr id="4" name="Slide Number Placeholder 3"/>
          <p:cNvSpPr>
            <a:spLocks noGrp="1"/>
          </p:cNvSpPr>
          <p:nvPr>
            <p:ph type="sldNum" sz="quarter" idx="10"/>
          </p:nvPr>
        </p:nvSpPr>
        <p:spPr/>
        <p:txBody>
          <a:bodyPr/>
          <a:lstStyle/>
          <a:p>
            <a:fld id="{B17BA40C-25F7-4A81-B7B0-365A5351FE20}" type="slidenum">
              <a:rPr lang="en-US" smtClean="0"/>
              <a:t>239</a:t>
            </a:fld>
            <a:endParaRPr lang="en-US"/>
          </a:p>
        </p:txBody>
      </p:sp>
    </p:spTree>
    <p:extLst>
      <p:ext uri="{BB962C8B-B14F-4D97-AF65-F5344CB8AC3E}">
        <p14:creationId xmlns:p14="http://schemas.microsoft.com/office/powerpoint/2010/main" val="1100480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From 2009 to 2017, the percentage of people with a specific source of ongoing care increased from 85.5% to 88.3% (Figure 14).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a:t>
            </a:fld>
            <a:endParaRPr lang="en-US"/>
          </a:p>
        </p:txBody>
      </p:sp>
    </p:spTree>
    <p:extLst>
      <p:ext uri="{BB962C8B-B14F-4D97-AF65-F5344CB8AC3E}">
        <p14:creationId xmlns:p14="http://schemas.microsoft.com/office/powerpoint/2010/main" val="377215131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overall, the rate of drug overdose deaths involving any opioid</a:t>
            </a:r>
            <a:r>
              <a:rPr lang="en-US" sz="1200" b="1"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increased:</a:t>
            </a:r>
          </a:p>
          <a:p>
            <a:pPr lvl="1" fontAlgn="base"/>
            <a:r>
              <a:rPr lang="en-US" sz="1200" u="none" strike="noStrike" kern="1200" dirty="0" smtClean="0">
                <a:solidFill>
                  <a:schemeClr val="tx1"/>
                </a:solidFill>
                <a:effectLst/>
                <a:latin typeface="+mn-lt"/>
                <a:ea typeface="+mn-ea"/>
                <a:cs typeface="+mn-cs"/>
              </a:rPr>
              <a:t>From 2.8 per 100,000 population to 19.4 per 100,000 population for non-Hispanic Whites (Figure 156).</a:t>
            </a:r>
          </a:p>
          <a:p>
            <a:pPr lvl="1" fontAlgn="base"/>
            <a:r>
              <a:rPr lang="en-US" sz="1200" u="none" strike="noStrike" kern="1200" dirty="0" smtClean="0">
                <a:solidFill>
                  <a:schemeClr val="tx1"/>
                </a:solidFill>
                <a:effectLst/>
                <a:latin typeface="+mn-lt"/>
                <a:ea typeface="+mn-ea"/>
                <a:cs typeface="+mn-cs"/>
              </a:rPr>
              <a:t>From 3.5 per 100,000 population to 6.8 per 100,000 population for Hispanics.</a:t>
            </a:r>
          </a:p>
          <a:p>
            <a:pPr lvl="1" fontAlgn="base"/>
            <a:r>
              <a:rPr lang="en-US" sz="1200" u="none" strike="noStrike" kern="1200" dirty="0" smtClean="0">
                <a:solidFill>
                  <a:schemeClr val="tx1"/>
                </a:solidFill>
                <a:effectLst/>
                <a:latin typeface="+mn-lt"/>
                <a:ea typeface="+mn-ea"/>
                <a:cs typeface="+mn-cs"/>
              </a:rPr>
              <a:t>From 3.5 per 100,000 population to 12.9 per 100,000 population for non-Hispanic Blacks (data not shown).</a:t>
            </a:r>
          </a:p>
          <a:p>
            <a:pPr lvl="1" fontAlgn="base"/>
            <a:r>
              <a:rPr lang="en-US" sz="1200" u="none" strike="noStrike" kern="1200" dirty="0" smtClean="0">
                <a:solidFill>
                  <a:schemeClr val="tx1"/>
                </a:solidFill>
                <a:effectLst/>
                <a:latin typeface="+mn-lt"/>
                <a:ea typeface="+mn-ea"/>
                <a:cs typeface="+mn-cs"/>
              </a:rPr>
              <a:t>From 0.3 per 100,000 population to 1.6 per 100,000 population for non-Hispanic APIs (data not shown).</a:t>
            </a:r>
          </a:p>
          <a:p>
            <a:pPr lvl="1" fontAlgn="base"/>
            <a:r>
              <a:rPr lang="en-US" sz="1200" u="none" strike="noStrike" kern="1200" dirty="0" smtClean="0">
                <a:solidFill>
                  <a:schemeClr val="tx1"/>
                </a:solidFill>
                <a:effectLst/>
                <a:latin typeface="+mn-lt"/>
                <a:ea typeface="+mn-ea"/>
                <a:cs typeface="+mn-cs"/>
              </a:rPr>
              <a:t>From 2.9 per 100,000 population to 15.7 per 100,000 population for non-Hispanic AI/ANs (data not shown).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240</a:t>
            </a:fld>
            <a:endParaRPr lang="en-US"/>
          </a:p>
        </p:txBody>
      </p:sp>
    </p:spTree>
    <p:extLst>
      <p:ext uri="{BB962C8B-B14F-4D97-AF65-F5344CB8AC3E}">
        <p14:creationId xmlns:p14="http://schemas.microsoft.com/office/powerpoint/2010/main" val="325664563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overall, the rate of drug overdose deaths involving any opioid</a:t>
            </a:r>
            <a:r>
              <a:rPr lang="en-US" sz="1200" b="1"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increased for most age groups (Figure 157); however, adults ages 25-34 years, 35-44 years, and 45-54 years have seen the largest increases in mortality rates:</a:t>
            </a:r>
          </a:p>
          <a:p>
            <a:pPr lvl="1" fontAlgn="base"/>
            <a:r>
              <a:rPr lang="en-US" sz="1200" u="none" strike="noStrike" kern="1200" dirty="0" smtClean="0">
                <a:solidFill>
                  <a:schemeClr val="tx1"/>
                </a:solidFill>
                <a:effectLst/>
                <a:latin typeface="+mn-lt"/>
                <a:ea typeface="+mn-ea"/>
                <a:cs typeface="+mn-cs"/>
              </a:rPr>
              <a:t>15-24 years: 1.6 per 100,000 population to 9.5 per 100,000 population.</a:t>
            </a:r>
          </a:p>
          <a:p>
            <a:pPr lvl="1" fontAlgn="base"/>
            <a:r>
              <a:rPr lang="en-US" sz="1200" u="none" strike="noStrike" kern="1200" dirty="0" smtClean="0">
                <a:solidFill>
                  <a:schemeClr val="tx1"/>
                </a:solidFill>
                <a:effectLst/>
                <a:latin typeface="+mn-lt"/>
                <a:ea typeface="+mn-ea"/>
                <a:cs typeface="+mn-cs"/>
              </a:rPr>
              <a:t>25-34 years: 4.1 per 100,000 population to 29.1 per 100,000 population.</a:t>
            </a:r>
          </a:p>
          <a:p>
            <a:pPr lvl="1" fontAlgn="base"/>
            <a:r>
              <a:rPr lang="en-US" sz="1200" u="none" strike="noStrike" kern="1200" dirty="0" smtClean="0">
                <a:solidFill>
                  <a:schemeClr val="tx1"/>
                </a:solidFill>
                <a:effectLst/>
                <a:latin typeface="+mn-lt"/>
                <a:ea typeface="+mn-ea"/>
                <a:cs typeface="+mn-cs"/>
              </a:rPr>
              <a:t>35-44 years: 7.2 per 100,000 population to 27.3 per 100,000 population.</a:t>
            </a:r>
          </a:p>
          <a:p>
            <a:pPr lvl="1" fontAlgn="base"/>
            <a:r>
              <a:rPr lang="en-US" sz="1200" u="none" strike="noStrike" kern="1200" dirty="0" smtClean="0">
                <a:solidFill>
                  <a:schemeClr val="tx1"/>
                </a:solidFill>
                <a:effectLst/>
                <a:latin typeface="+mn-lt"/>
                <a:ea typeface="+mn-ea"/>
                <a:cs typeface="+mn-cs"/>
              </a:rPr>
              <a:t>45-54 years: 5.4 per 100,000 population to 24.1 per 100,000 population.</a:t>
            </a:r>
          </a:p>
          <a:p>
            <a:pPr lvl="1" fontAlgn="base"/>
            <a:r>
              <a:rPr lang="en-US" sz="1200" u="none" strike="noStrike" kern="1200" dirty="0" smtClean="0">
                <a:solidFill>
                  <a:schemeClr val="tx1"/>
                </a:solidFill>
                <a:effectLst/>
                <a:latin typeface="+mn-lt"/>
                <a:ea typeface="+mn-ea"/>
                <a:cs typeface="+mn-cs"/>
              </a:rPr>
              <a:t>55-64 years: 1.5 per 100,000 population to 17.0 per 100,000 population.</a:t>
            </a:r>
          </a:p>
          <a:p>
            <a:pPr lvl="1" fontAlgn="base"/>
            <a:r>
              <a:rPr lang="en-US" sz="1200" u="none" strike="noStrike" kern="1200" dirty="0" smtClean="0">
                <a:solidFill>
                  <a:schemeClr val="tx1"/>
                </a:solidFill>
                <a:effectLst/>
                <a:latin typeface="+mn-lt"/>
                <a:ea typeface="+mn-ea"/>
                <a:cs typeface="+mn-cs"/>
              </a:rPr>
              <a:t>65-74 years: 0.5 per 100,000 population to 4.9 per 100,000 population.</a:t>
            </a:r>
          </a:p>
          <a:p>
            <a:pPr lvl="1" fontAlgn="base"/>
            <a:r>
              <a:rPr lang="en-US" sz="1200" u="none" strike="noStrike" kern="1200" dirty="0" smtClean="0">
                <a:solidFill>
                  <a:schemeClr val="tx1"/>
                </a:solidFill>
                <a:effectLst/>
                <a:latin typeface="+mn-lt"/>
                <a:ea typeface="+mn-ea"/>
                <a:cs typeface="+mn-cs"/>
              </a:rPr>
              <a:t>75-84 years: 0.4 per 100,000 population to 1.4 per 100,000 population.</a:t>
            </a:r>
          </a:p>
          <a:p>
            <a:pPr lvl="0" fontAlgn="base"/>
            <a:r>
              <a:rPr lang="en-US" sz="1200" u="none" strike="noStrike" kern="1200" dirty="0" smtClean="0">
                <a:solidFill>
                  <a:schemeClr val="tx1"/>
                </a:solidFill>
                <a:effectLst/>
                <a:latin typeface="+mn-lt"/>
                <a:ea typeface="+mn-ea"/>
                <a:cs typeface="+mn-cs"/>
              </a:rPr>
              <a:t>From 2001 to 2017, the mortality rate for adults age 85 years and over increased from 0.5 per 100,000 population to 1.2 per 100,000 population.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241</a:t>
            </a:fld>
            <a:endParaRPr lang="en-US"/>
          </a:p>
        </p:txBody>
      </p:sp>
    </p:spTree>
    <p:extLst>
      <p:ext uri="{BB962C8B-B14F-4D97-AF65-F5344CB8AC3E}">
        <p14:creationId xmlns:p14="http://schemas.microsoft.com/office/powerpoint/2010/main" val="424488508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14800" cy="3086100"/>
          </a:xfrm>
        </p:spPr>
      </p:sp>
      <p:sp>
        <p:nvSpPr>
          <p:cNvPr id="3" name="Notes Placeholder 2"/>
          <p:cNvSpPr>
            <a:spLocks noGrp="1"/>
          </p:cNvSpPr>
          <p:nvPr>
            <p:ph type="body" idx="1"/>
          </p:nvPr>
        </p:nvSpPr>
        <p:spPr>
          <a:xfrm>
            <a:off x="152400" y="3657600"/>
            <a:ext cx="6553200" cy="5257800"/>
          </a:xfrm>
        </p:spPr>
        <p:txBody>
          <a:bodyPr/>
          <a:lstStyle/>
          <a:p>
            <a:r>
              <a:rPr lang="en-US" sz="900" kern="1200" dirty="0" smtClean="0">
                <a:solidFill>
                  <a:schemeClr val="tx1"/>
                </a:solidFill>
                <a:effectLst/>
                <a:latin typeface="+mn-lt"/>
                <a:ea typeface="+mn-ea"/>
                <a:cs typeface="+mn-cs"/>
              </a:rPr>
              <a:t>The second mortality measure is drug overdose deaths involving natural and semisynthetic opioids, and the third mortality measure is drug overdose deaths involving synthetic opioids other than methadone. These measures do not specify whether the overdose deaths from natural, semisynthetic, or synthetic opioids are due to legally prescribed medications or drugs that are illicitly manufactured or obtained.</a:t>
            </a:r>
          </a:p>
          <a:p>
            <a:r>
              <a:rPr lang="en-US" sz="900" kern="1200" dirty="0" smtClean="0">
                <a:solidFill>
                  <a:schemeClr val="tx1"/>
                </a:solidFill>
                <a:effectLst/>
                <a:latin typeface="+mn-lt"/>
                <a:ea typeface="+mn-ea"/>
                <a:cs typeface="+mn-cs"/>
              </a:rPr>
              <a:t>Both of these annual measures provide more specific information than the first mortality measure by specifying the type of opioid involved in the overdose death. To understand the current opioid epidemic, it is critical to know which opioid drugs are contributing the most to overdose deaths involving opioids, and these two measures provide some insight.</a:t>
            </a:r>
          </a:p>
          <a:p>
            <a:r>
              <a:rPr lang="en-US" sz="900" kern="1200" dirty="0" smtClean="0">
                <a:solidFill>
                  <a:schemeClr val="tx1"/>
                </a:solidFill>
                <a:effectLst/>
                <a:latin typeface="+mn-lt"/>
                <a:ea typeface="+mn-ea"/>
                <a:cs typeface="+mn-cs"/>
              </a:rPr>
              <a:t>The measure of drug overdose deaths involving natural and semisynthetic opioids describes individuals who have died from commonly prescribed opioids, including oxycodone, hydrocodone, and morphine. Oxycodone may be more commonly known by certain brand names, such as OxyContin and Percocet, and hydrocodone by the brand names Vicodin, Lortab, and </a:t>
            </a:r>
            <a:r>
              <a:rPr lang="en-US" sz="900" kern="1200" dirty="0" err="1" smtClean="0">
                <a:solidFill>
                  <a:schemeClr val="tx1"/>
                </a:solidFill>
                <a:effectLst/>
                <a:latin typeface="+mn-lt"/>
                <a:ea typeface="+mn-ea"/>
                <a:cs typeface="+mn-cs"/>
              </a:rPr>
              <a:t>Zohydro</a:t>
            </a:r>
            <a:r>
              <a:rPr lang="en-US" sz="900" kern="1200" dirty="0" smtClean="0">
                <a:solidFill>
                  <a:schemeClr val="tx1"/>
                </a:solidFill>
                <a:effectLst/>
                <a:latin typeface="+mn-lt"/>
                <a:ea typeface="+mn-ea"/>
                <a:cs typeface="+mn-cs"/>
              </a:rPr>
              <a:t>, among others.</a:t>
            </a:r>
          </a:p>
          <a:p>
            <a:r>
              <a:rPr lang="en-US" sz="900" kern="1200" dirty="0" smtClean="0">
                <a:solidFill>
                  <a:schemeClr val="tx1"/>
                </a:solidFill>
                <a:effectLst/>
                <a:latin typeface="+mn-lt"/>
                <a:ea typeface="+mn-ea"/>
                <a:cs typeface="+mn-cs"/>
              </a:rPr>
              <a:t>The measure of drug overdose deaths involving synthetic opioids other than methadone describes individuals who have died from synthetic opioids such as fentanyl (illicit and prescription) and tramadol. Recent data have shown that fentanyl-related overdose deaths are heavily contributing to the opioid crisis. CDC reported that the age-adjusted rate for the number of drug overdose deaths involving fentanyl increased from 0.6 per 100,000 population in 2013 to 5.9 per 100,000 population in 2016.</a:t>
            </a:r>
            <a:r>
              <a:rPr lang="en-US" sz="900" kern="1200" baseline="30000" dirty="0" smtClean="0">
                <a:solidFill>
                  <a:schemeClr val="tx1"/>
                </a:solidFill>
                <a:effectLst/>
                <a:latin typeface="+mn-lt"/>
                <a:ea typeface="+mn-ea"/>
                <a:cs typeface="+mn-cs"/>
              </a:rPr>
              <a:t>179</a:t>
            </a:r>
            <a:endParaRPr lang="en-US" sz="900" kern="1200" dirty="0" smtClean="0">
              <a:solidFill>
                <a:schemeClr val="tx1"/>
              </a:solidFill>
              <a:effectLst/>
              <a:latin typeface="+mn-lt"/>
              <a:ea typeface="+mn-ea"/>
              <a:cs typeface="+mn-cs"/>
            </a:endParaRPr>
          </a:p>
          <a:p>
            <a:r>
              <a:rPr lang="en-US" sz="900" kern="1200" dirty="0" smtClean="0">
                <a:solidFill>
                  <a:schemeClr val="tx1"/>
                </a:solidFill>
                <a:effectLst/>
                <a:latin typeface="+mn-lt"/>
                <a:ea typeface="+mn-ea"/>
                <a:cs typeface="+mn-cs"/>
              </a:rPr>
              <a:t>Although overdose death rates are higher for Whites and rates vary by gender within racial groups, Hispanics and Blacks are experiencing fast-rising rates of drug overdose deaths involving synthetic opioids other than methadone.</a:t>
            </a:r>
            <a:r>
              <a:rPr lang="en-US" sz="900" kern="1200" baseline="30000" dirty="0" smtClean="0">
                <a:solidFill>
                  <a:schemeClr val="tx1"/>
                </a:solidFill>
                <a:effectLst/>
                <a:latin typeface="+mn-lt"/>
                <a:ea typeface="+mn-ea"/>
                <a:cs typeface="+mn-cs"/>
              </a:rPr>
              <a:t>179</a:t>
            </a:r>
            <a:r>
              <a:rPr lang="en-US" sz="900" kern="1200" dirty="0" smtClean="0">
                <a:solidFill>
                  <a:schemeClr val="tx1"/>
                </a:solidFill>
                <a:effectLst/>
                <a:latin typeface="+mn-lt"/>
                <a:ea typeface="+mn-ea"/>
                <a:cs typeface="+mn-cs"/>
              </a:rPr>
              <a:t> Members of Black and Hispanic communities have expressed concern about availability of resources to address this problem and stigma related to opioid use.</a:t>
            </a:r>
          </a:p>
          <a:p>
            <a:pPr lvl="0" fontAlgn="base"/>
            <a:r>
              <a:rPr lang="en-US" sz="900" u="none" strike="noStrike" kern="1200" dirty="0" smtClean="0">
                <a:solidFill>
                  <a:schemeClr val="tx1"/>
                </a:solidFill>
                <a:effectLst/>
                <a:latin typeface="+mn-lt"/>
                <a:ea typeface="+mn-ea"/>
                <a:cs typeface="+mn-cs"/>
              </a:rPr>
              <a:t>From 1999 to 2017, overall, the rate of drug overdose deaths involving natural and semisynthetic opioids increased from 1.0 per 100,000 population to 4.4 per 100,000 population (Figure 158).</a:t>
            </a:r>
          </a:p>
          <a:p>
            <a:pPr lvl="0" fontAlgn="base"/>
            <a:r>
              <a:rPr lang="en-US" sz="900" u="none" strike="noStrike" kern="1200" dirty="0" smtClean="0">
                <a:solidFill>
                  <a:schemeClr val="tx1"/>
                </a:solidFill>
                <a:effectLst/>
                <a:latin typeface="+mn-lt"/>
                <a:ea typeface="+mn-ea"/>
                <a:cs typeface="+mn-cs"/>
              </a:rPr>
              <a:t>From 1999 to 2017, the rate of drug overdose deaths involving natural and semisynthetic opioids increased for three racial groups:</a:t>
            </a:r>
          </a:p>
          <a:p>
            <a:pPr lvl="1" fontAlgn="base"/>
            <a:r>
              <a:rPr lang="en-US" sz="900" u="none" strike="noStrike" kern="1200" dirty="0" smtClean="0">
                <a:solidFill>
                  <a:schemeClr val="tx1"/>
                </a:solidFill>
                <a:effectLst/>
                <a:latin typeface="+mn-lt"/>
                <a:ea typeface="+mn-ea"/>
                <a:cs typeface="+mn-cs"/>
              </a:rPr>
              <a:t>Whites, 1.1 per 100,000 population to 5.1 per 100,000 population.</a:t>
            </a:r>
          </a:p>
          <a:p>
            <a:pPr lvl="1" fontAlgn="base"/>
            <a:r>
              <a:rPr lang="en-US" sz="900" u="none" strike="noStrike" kern="1200" dirty="0" smtClean="0">
                <a:solidFill>
                  <a:schemeClr val="tx1"/>
                </a:solidFill>
                <a:effectLst/>
                <a:latin typeface="+mn-lt"/>
                <a:ea typeface="+mn-ea"/>
                <a:cs typeface="+mn-cs"/>
              </a:rPr>
              <a:t>Blacks, 0.6 per 100,000 population to 2.8 per 100,000 population.</a:t>
            </a:r>
          </a:p>
          <a:p>
            <a:pPr lvl="1" fontAlgn="base"/>
            <a:r>
              <a:rPr lang="en-US" sz="900" u="none" strike="noStrike" kern="1200" dirty="0" smtClean="0">
                <a:solidFill>
                  <a:schemeClr val="tx1"/>
                </a:solidFill>
                <a:effectLst/>
                <a:latin typeface="+mn-lt"/>
                <a:ea typeface="+mn-ea"/>
                <a:cs typeface="+mn-cs"/>
              </a:rPr>
              <a:t>AI/ANs, 0.8 per 100,000 population to 3.6 per 100,000 population.</a:t>
            </a:r>
          </a:p>
          <a:p>
            <a:pPr lvl="0" fontAlgn="base"/>
            <a:r>
              <a:rPr lang="en-US" sz="900" u="none" strike="noStrike" kern="1200" dirty="0" smtClean="0">
                <a:solidFill>
                  <a:schemeClr val="tx1"/>
                </a:solidFill>
                <a:effectLst/>
                <a:latin typeface="+mn-lt"/>
                <a:ea typeface="+mn-ea"/>
                <a:cs typeface="+mn-cs"/>
              </a:rPr>
              <a:t>From 2000 to 2017, the rate of drug overdose deaths involving natural and semisynthetic opioids increased for APIs from 0.2 per 100,000 population to 0.6 per 100,000 population.</a:t>
            </a:r>
          </a:p>
          <a:p>
            <a:pPr lvl="0" fontAlgn="base"/>
            <a:r>
              <a:rPr lang="en-US" sz="900" u="none" strike="noStrike" kern="1200" dirty="0" smtClean="0">
                <a:solidFill>
                  <a:schemeClr val="tx1"/>
                </a:solidFill>
                <a:effectLst/>
                <a:latin typeface="+mn-lt"/>
                <a:ea typeface="+mn-ea"/>
                <a:cs typeface="+mn-cs"/>
              </a:rPr>
              <a:t>Stratifications by race and gender show that males and females are both experiencing similar trends in opioid mortality across all subpopulations; however, males have much higher rates. Also, Hispanic males show a slight decrease in rates over time while Hispanic females show an increase (data not shown):</a:t>
            </a:r>
          </a:p>
          <a:p>
            <a:pPr lvl="1" fontAlgn="base"/>
            <a:r>
              <a:rPr lang="en-US" sz="900" u="none" strike="noStrike" kern="1200" dirty="0" smtClean="0">
                <a:solidFill>
                  <a:schemeClr val="tx1"/>
                </a:solidFill>
                <a:effectLst/>
                <a:latin typeface="+mn-lt"/>
                <a:ea typeface="+mn-ea"/>
                <a:cs typeface="+mn-cs"/>
              </a:rPr>
              <a:t>From 1999 to 2016:</a:t>
            </a:r>
          </a:p>
          <a:p>
            <a:pPr lvl="2"/>
            <a:r>
              <a:rPr lang="en-US" sz="900" kern="1200" dirty="0" smtClean="0">
                <a:solidFill>
                  <a:schemeClr val="tx1"/>
                </a:solidFill>
                <a:effectLst/>
                <a:latin typeface="+mn-lt"/>
                <a:ea typeface="+mn-ea"/>
                <a:cs typeface="+mn-cs"/>
              </a:rPr>
              <a:t>The rate of drug overdose deaths</a:t>
            </a:r>
            <a:r>
              <a:rPr lang="en-US" sz="900" b="1"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increased from 1.4 per 100,000 population to 7.0 per 100,000 population for White males.</a:t>
            </a:r>
          </a:p>
          <a:p>
            <a:pPr lvl="2"/>
            <a:r>
              <a:rPr lang="en-US" sz="900" kern="1200" dirty="0" smtClean="0">
                <a:solidFill>
                  <a:schemeClr val="tx1"/>
                </a:solidFill>
                <a:effectLst/>
                <a:latin typeface="+mn-lt"/>
                <a:ea typeface="+mn-ea"/>
                <a:cs typeface="+mn-cs"/>
              </a:rPr>
              <a:t>The rate increased from 1.0 per 100,000 population to 3.3 per 100,000 population for Black males.</a:t>
            </a:r>
          </a:p>
          <a:p>
            <a:pPr lvl="2"/>
            <a:r>
              <a:rPr lang="en-US" sz="900" kern="1200" dirty="0" smtClean="0">
                <a:solidFill>
                  <a:schemeClr val="tx1"/>
                </a:solidFill>
                <a:effectLst/>
                <a:latin typeface="+mn-lt"/>
                <a:ea typeface="+mn-ea"/>
                <a:cs typeface="+mn-cs"/>
              </a:rPr>
              <a:t>The rate decreased from 2.3 per 100,000 population to 2.1 per 100,000 population for Hispanic males.</a:t>
            </a:r>
          </a:p>
          <a:p>
            <a:pPr lvl="1" fontAlgn="base"/>
            <a:r>
              <a:rPr lang="en-US" sz="900" u="none" strike="noStrike" kern="1200" dirty="0" smtClean="0">
                <a:solidFill>
                  <a:schemeClr val="tx1"/>
                </a:solidFill>
                <a:effectLst/>
                <a:latin typeface="+mn-lt"/>
                <a:ea typeface="+mn-ea"/>
                <a:cs typeface="+mn-cs"/>
              </a:rPr>
              <a:t>From 1999 to 2016:</a:t>
            </a:r>
          </a:p>
          <a:p>
            <a:pPr lvl="2"/>
            <a:r>
              <a:rPr lang="en-US" sz="900" kern="1200" dirty="0" smtClean="0">
                <a:solidFill>
                  <a:schemeClr val="tx1"/>
                </a:solidFill>
                <a:effectLst/>
                <a:latin typeface="+mn-lt"/>
                <a:ea typeface="+mn-ea"/>
                <a:cs typeface="+mn-cs"/>
              </a:rPr>
              <a:t>The rate of drug overdose deaths</a:t>
            </a:r>
            <a:r>
              <a:rPr lang="en-US" sz="900" b="1" kern="1200" dirty="0" smtClean="0">
                <a:solidFill>
                  <a:schemeClr val="tx1"/>
                </a:solidFill>
                <a:effectLst/>
                <a:latin typeface="+mn-lt"/>
                <a:ea typeface="+mn-ea"/>
                <a:cs typeface="+mn-cs"/>
              </a:rPr>
              <a:t> </a:t>
            </a:r>
            <a:r>
              <a:rPr lang="en-US" sz="900" kern="1200" dirty="0" smtClean="0">
                <a:solidFill>
                  <a:schemeClr val="tx1"/>
                </a:solidFill>
                <a:effectLst/>
                <a:latin typeface="+mn-lt"/>
                <a:ea typeface="+mn-ea"/>
                <a:cs typeface="+mn-cs"/>
              </a:rPr>
              <a:t>increased from 0.6 per 100,000 population to 4.9 per 100,000 population for White females.</a:t>
            </a:r>
          </a:p>
          <a:p>
            <a:pPr lvl="2"/>
            <a:r>
              <a:rPr lang="en-US" sz="900" kern="1200" dirty="0" smtClean="0">
                <a:solidFill>
                  <a:schemeClr val="tx1"/>
                </a:solidFill>
                <a:effectLst/>
                <a:latin typeface="+mn-lt"/>
                <a:ea typeface="+mn-ea"/>
                <a:cs typeface="+mn-cs"/>
              </a:rPr>
              <a:t>The rate increased from 0.3 per 100,000 population to 2.3 per 100,000 population for Black females.</a:t>
            </a:r>
          </a:p>
          <a:p>
            <a:pPr lvl="2"/>
            <a:r>
              <a:rPr lang="en-US" sz="900" kern="1200" dirty="0" smtClean="0">
                <a:solidFill>
                  <a:schemeClr val="tx1"/>
                </a:solidFill>
                <a:effectLst/>
                <a:latin typeface="+mn-lt"/>
                <a:ea typeface="+mn-ea"/>
                <a:cs typeface="+mn-cs"/>
              </a:rPr>
              <a:t>The rate decreased from 0.3 per 100,000 population to 1.2 per 100,000 population for Hispanic females.</a:t>
            </a:r>
          </a:p>
        </p:txBody>
      </p:sp>
      <p:sp>
        <p:nvSpPr>
          <p:cNvPr id="4" name="Slide Number Placeholder 3"/>
          <p:cNvSpPr>
            <a:spLocks noGrp="1"/>
          </p:cNvSpPr>
          <p:nvPr>
            <p:ph type="sldNum" sz="quarter" idx="10"/>
          </p:nvPr>
        </p:nvSpPr>
        <p:spPr/>
        <p:txBody>
          <a:bodyPr/>
          <a:lstStyle/>
          <a:p>
            <a:fld id="{B17BA40C-25F7-4A81-B7B0-365A5351FE20}" type="slidenum">
              <a:rPr lang="en-US" smtClean="0"/>
              <a:t>242</a:t>
            </a:fld>
            <a:endParaRPr lang="en-US"/>
          </a:p>
        </p:txBody>
      </p:sp>
    </p:spTree>
    <p:extLst>
      <p:ext uri="{BB962C8B-B14F-4D97-AF65-F5344CB8AC3E}">
        <p14:creationId xmlns:p14="http://schemas.microsoft.com/office/powerpoint/2010/main" val="410348002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smtClean="0">
                <a:solidFill>
                  <a:schemeClr val="tx1"/>
                </a:solidFill>
                <a:effectLst/>
                <a:latin typeface="+mn-lt"/>
                <a:ea typeface="+mn-ea"/>
                <a:cs typeface="+mn-cs"/>
              </a:rPr>
              <a:t>From 1999 to 2017, the rate of drug overdose deaths involving natural and semisynthetic opioids increased from 1.0 per 100,000 population to 5.9 per 100,000 population for non-Hispanic Whites and from 1.4 per 100,000 population to 1.8 per 100,000 population for Hispanics (Figure 159).</a:t>
            </a:r>
          </a:p>
          <a:p>
            <a:pPr lvl="0" fontAlgn="base"/>
            <a:r>
              <a:rPr lang="en-US" sz="1200" u="none" strike="noStrike" kern="1200" dirty="0" smtClean="0">
                <a:solidFill>
                  <a:schemeClr val="tx1"/>
                </a:solidFill>
                <a:effectLst/>
                <a:latin typeface="+mn-lt"/>
                <a:ea typeface="+mn-ea"/>
                <a:cs typeface="+mn-cs"/>
              </a:rPr>
              <a:t>From 1999 to 2017, the rate of drug overdose deaths involving natural and semisynthetic opioids increased from 0.6 per 100,000 population to 2.9 per 100,000 population for non-Hispanic Blacks and from 1.0 per 100,000 population to 5.7 per 100,000 population for non-Hispanic AI/ANs (data not shown).  </a:t>
            </a:r>
          </a:p>
          <a:p>
            <a:pPr lvl="0" fontAlgn="base"/>
            <a:r>
              <a:rPr lang="en-US" sz="1200" u="none" strike="noStrike" kern="1200" dirty="0" smtClean="0">
                <a:solidFill>
                  <a:schemeClr val="tx1"/>
                </a:solidFill>
                <a:effectLst/>
                <a:latin typeface="+mn-lt"/>
                <a:ea typeface="+mn-ea"/>
                <a:cs typeface="+mn-cs"/>
              </a:rPr>
              <a:t>From 2002 to 2017, the rate increased from 0.2 per 100,000 population to 0.5 per 100,000 population for non-Hispanic APIs (data not shown).</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243</a:t>
            </a:fld>
            <a:endParaRPr lang="en-US"/>
          </a:p>
        </p:txBody>
      </p:sp>
    </p:spTree>
    <p:extLst>
      <p:ext uri="{BB962C8B-B14F-4D97-AF65-F5344CB8AC3E}">
        <p14:creationId xmlns:p14="http://schemas.microsoft.com/office/powerpoint/2010/main" val="3600723940"/>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overall, the rate of drug overdose deaths involving natural and semisynthetic opioids increased for most age groups (Figure 160); however, adults ages 35-44 years, 45-54, and 55-64 years had the largest increases in mortality rates:</a:t>
            </a:r>
          </a:p>
          <a:p>
            <a:pPr lvl="1" fontAlgn="base"/>
            <a:r>
              <a:rPr lang="en-US" sz="1200" u="none" strike="noStrike" kern="1200" dirty="0" smtClean="0">
                <a:solidFill>
                  <a:schemeClr val="tx1"/>
                </a:solidFill>
                <a:effectLst/>
                <a:latin typeface="+mn-lt"/>
                <a:ea typeface="+mn-ea"/>
                <a:cs typeface="+mn-cs"/>
              </a:rPr>
              <a:t>15-24 years: 0.5 per 100,000 population to 2.1 per 100,000 population.</a:t>
            </a:r>
          </a:p>
          <a:p>
            <a:pPr lvl="1" fontAlgn="base"/>
            <a:r>
              <a:rPr lang="en-US" sz="1200" u="none" strike="noStrike" kern="1200" dirty="0" smtClean="0">
                <a:solidFill>
                  <a:schemeClr val="tx1"/>
                </a:solidFill>
                <a:effectLst/>
                <a:latin typeface="+mn-lt"/>
                <a:ea typeface="+mn-ea"/>
                <a:cs typeface="+mn-cs"/>
              </a:rPr>
              <a:t>25-34 years: 1.3 per 100,000 population to 6.3 per 100,000 population.</a:t>
            </a:r>
          </a:p>
          <a:p>
            <a:pPr lvl="1" fontAlgn="base"/>
            <a:r>
              <a:rPr lang="en-US" sz="1200" u="none" strike="noStrike" kern="1200" dirty="0" smtClean="0">
                <a:solidFill>
                  <a:schemeClr val="tx1"/>
                </a:solidFill>
                <a:effectLst/>
                <a:latin typeface="+mn-lt"/>
                <a:ea typeface="+mn-ea"/>
                <a:cs typeface="+mn-cs"/>
              </a:rPr>
              <a:t>35-44 years: 2.3 per 100,000 population to 7.7 per 100,000 population.</a:t>
            </a:r>
          </a:p>
          <a:p>
            <a:pPr lvl="1" fontAlgn="base"/>
            <a:r>
              <a:rPr lang="en-US" sz="1200" u="none" strike="noStrike" kern="1200" dirty="0" smtClean="0">
                <a:solidFill>
                  <a:schemeClr val="tx1"/>
                </a:solidFill>
                <a:effectLst/>
                <a:latin typeface="+mn-lt"/>
                <a:ea typeface="+mn-ea"/>
                <a:cs typeface="+mn-cs"/>
              </a:rPr>
              <a:t>45-54 years: 2.0 per 100,000 population to 8.6 per 100,000 population.</a:t>
            </a:r>
          </a:p>
          <a:p>
            <a:pPr lvl="1" fontAlgn="base"/>
            <a:r>
              <a:rPr lang="en-US" sz="1200" u="none" strike="noStrike" kern="1200" dirty="0" smtClean="0">
                <a:solidFill>
                  <a:schemeClr val="tx1"/>
                </a:solidFill>
                <a:effectLst/>
                <a:latin typeface="+mn-lt"/>
                <a:ea typeface="+mn-ea"/>
                <a:cs typeface="+mn-cs"/>
              </a:rPr>
              <a:t>55-64 years: 0.7 per 100,000 population to 7.1 per 100,000 population.</a:t>
            </a:r>
          </a:p>
          <a:p>
            <a:pPr lvl="1" fontAlgn="base"/>
            <a:r>
              <a:rPr lang="en-US" sz="1200" u="none" strike="noStrike" kern="1200" dirty="0" smtClean="0">
                <a:solidFill>
                  <a:schemeClr val="tx1"/>
                </a:solidFill>
                <a:effectLst/>
                <a:latin typeface="+mn-lt"/>
                <a:ea typeface="+mn-ea"/>
                <a:cs typeface="+mn-cs"/>
              </a:rPr>
              <a:t>65-74 years: 0.3 per 100,000 population to 2.5 per 100,000 population.</a:t>
            </a:r>
          </a:p>
          <a:p>
            <a:pPr lvl="0" fontAlgn="base"/>
            <a:r>
              <a:rPr lang="en-US" sz="1200" u="none" strike="noStrike" kern="1200" dirty="0" smtClean="0">
                <a:solidFill>
                  <a:schemeClr val="tx1"/>
                </a:solidFill>
                <a:effectLst/>
                <a:latin typeface="+mn-lt"/>
                <a:ea typeface="+mn-ea"/>
                <a:cs typeface="+mn-cs"/>
              </a:rPr>
              <a:t>From 1999 to 2017, the mortality rate for adults ages 75-84 years increased from 0.2 per 100,000 population to 1.0 per 100,000 population. Data are not available for 2000.</a:t>
            </a:r>
          </a:p>
          <a:p>
            <a:pPr lvl="0" fontAlgn="base"/>
            <a:r>
              <a:rPr lang="en-US" sz="1200" u="none" strike="noStrike" kern="1200" dirty="0" smtClean="0">
                <a:solidFill>
                  <a:schemeClr val="tx1"/>
                </a:solidFill>
                <a:effectLst/>
                <a:latin typeface="+mn-lt"/>
                <a:ea typeface="+mn-ea"/>
                <a:cs typeface="+mn-cs"/>
              </a:rPr>
              <a:t>From 2003 to 2017, the mortality rate for adults 85 years and over increased from 0.5 per 100,000 population to 0.9 per 100,000 population. Data are not available for 2004.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244</a:t>
            </a:fld>
            <a:endParaRPr lang="en-US"/>
          </a:p>
        </p:txBody>
      </p:sp>
    </p:spTree>
    <p:extLst>
      <p:ext uri="{BB962C8B-B14F-4D97-AF65-F5344CB8AC3E}">
        <p14:creationId xmlns:p14="http://schemas.microsoft.com/office/powerpoint/2010/main" val="3337677686"/>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the overall rate of drug overdose deaths involving synthetic opioids other than methadone increased from 0.3 per 100,000 population to 9.0 per 100,000 population (Figure 161).</a:t>
            </a:r>
          </a:p>
          <a:p>
            <a:pPr lvl="0" fontAlgn="base"/>
            <a:r>
              <a:rPr lang="en-US" sz="1200" u="none" strike="noStrike" kern="1200" dirty="0" smtClean="0">
                <a:solidFill>
                  <a:schemeClr val="tx1"/>
                </a:solidFill>
                <a:effectLst/>
                <a:latin typeface="+mn-lt"/>
                <a:ea typeface="+mn-ea"/>
                <a:cs typeface="+mn-cs"/>
              </a:rPr>
              <a:t>From 1999 to 2017, the rate of drug overdose deaths involving synthetic opioids other than methadone increased from 0.3 per 100,000 population to 10.1 per 100,000 population for Whites and 0.1 per 100,000 population to 8.6 per 100,000 population for Blacks. </a:t>
            </a:r>
          </a:p>
          <a:p>
            <a:r>
              <a:rPr lang="en-US" sz="1200" kern="1200" dirty="0" smtClean="0">
                <a:solidFill>
                  <a:schemeClr val="tx1"/>
                </a:solidFill>
                <a:effectLst/>
                <a:latin typeface="+mn-lt"/>
                <a:ea typeface="+mn-ea"/>
                <a:cs typeface="+mn-cs"/>
              </a:rPr>
              <a:t>From 2013 to 2017, Blacks (0.5 to 8.6 per 100,000 population) showed a 17.2-fold increase in mortality, while Whites (1.1 to 10.1 per 100,000 population) showed a 9.2-fold increase in mortality.</a:t>
            </a:r>
          </a:p>
          <a:p>
            <a:pPr lvl="0" fontAlgn="base"/>
            <a:r>
              <a:rPr lang="en-US" sz="1200" u="none" strike="noStrike" kern="1200" dirty="0" smtClean="0">
                <a:solidFill>
                  <a:schemeClr val="tx1"/>
                </a:solidFill>
                <a:effectLst/>
                <a:latin typeface="+mn-lt"/>
                <a:ea typeface="+mn-ea"/>
                <a:cs typeface="+mn-cs"/>
              </a:rPr>
              <a:t>For AI/ANs, the mortality rate increased from 0.7 per 100,000 population in 2004 to 3.9 per 100,000 population in 2017, a 5.6-fold increase. </a:t>
            </a:r>
          </a:p>
          <a:p>
            <a:pPr lvl="0" fontAlgn="base"/>
            <a:r>
              <a:rPr lang="en-US" sz="1200" u="none" strike="noStrike" kern="1200" dirty="0" smtClean="0">
                <a:solidFill>
                  <a:schemeClr val="tx1"/>
                </a:solidFill>
                <a:effectLst/>
                <a:latin typeface="+mn-lt"/>
                <a:ea typeface="+mn-ea"/>
                <a:cs typeface="+mn-cs"/>
              </a:rPr>
              <a:t>For APIs, the mortality rate increased from 0.1 per 100,000 population in 2009 to 0.9 per 100,000 population in 2017, a 9-fold increase.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245</a:t>
            </a:fld>
            <a:endParaRPr lang="en-US"/>
          </a:p>
        </p:txBody>
      </p:sp>
    </p:spTree>
    <p:extLst>
      <p:ext uri="{BB962C8B-B14F-4D97-AF65-F5344CB8AC3E}">
        <p14:creationId xmlns:p14="http://schemas.microsoft.com/office/powerpoint/2010/main" val="89353253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the rate of drug overdose deaths involving synthetic opioids other than methadone</a:t>
            </a:r>
            <a:r>
              <a:rPr lang="en-US" sz="1200" b="1"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increased from 0.3 per 100,000 population to 11.9 per 100,000 population for non-Hispanic Whites; and from 0.1 per 100,000 population to 3.7 per 100,000 population for Hispanics (Figure 162).</a:t>
            </a:r>
          </a:p>
          <a:p>
            <a:pPr lvl="0" fontAlgn="base"/>
            <a:r>
              <a:rPr lang="en-US" sz="1200" u="none" strike="noStrike" kern="1200" dirty="0" smtClean="0">
                <a:solidFill>
                  <a:schemeClr val="tx1"/>
                </a:solidFill>
                <a:effectLst/>
                <a:latin typeface="+mn-lt"/>
                <a:ea typeface="+mn-ea"/>
                <a:cs typeface="+mn-cs"/>
              </a:rPr>
              <a:t>From 2013 to 2017, non-Hispanic Whites had a 9.2-fold increase and Hispanics had a 12.3-fold increase in mortality due to synthetic opioids other than methadone.</a:t>
            </a:r>
          </a:p>
          <a:p>
            <a:pPr lvl="0" fontAlgn="base"/>
            <a:r>
              <a:rPr lang="en-US" sz="1200" u="none" strike="noStrike" kern="1200" dirty="0" smtClean="0">
                <a:solidFill>
                  <a:schemeClr val="tx1"/>
                </a:solidFill>
                <a:effectLst/>
                <a:latin typeface="+mn-lt"/>
                <a:ea typeface="+mn-ea"/>
                <a:cs typeface="+mn-cs"/>
              </a:rPr>
              <a:t>From 1999 to 2017, the rate increased from 0.1 per 100,000 population to 9.0 per 100,000 population for non-Hispanic Blacks. From 2013 to 2017, non-Hispanic Blacks had an 18-fold increase in mortality due to synthetic opioids other than methadone (data not shown).</a:t>
            </a:r>
          </a:p>
          <a:p>
            <a:pPr lvl="0" fontAlgn="base"/>
            <a:r>
              <a:rPr lang="en-US" sz="1200" u="none" strike="noStrike" kern="1200" dirty="0" smtClean="0">
                <a:solidFill>
                  <a:schemeClr val="tx1"/>
                </a:solidFill>
                <a:effectLst/>
                <a:latin typeface="+mn-lt"/>
                <a:ea typeface="+mn-ea"/>
                <a:cs typeface="+mn-cs"/>
              </a:rPr>
              <a:t>From 2004 to 2017, the death rate for non-Hispanic AI/ANs increased from 0.9 per 100,000 population to 6.5 per 100,000 population (data not shown).</a:t>
            </a:r>
          </a:p>
          <a:p>
            <a:pPr lvl="0" fontAlgn="base"/>
            <a:r>
              <a:rPr lang="en-US" sz="1200" u="none" strike="noStrike" kern="1200" dirty="0" smtClean="0">
                <a:solidFill>
                  <a:schemeClr val="tx1"/>
                </a:solidFill>
                <a:effectLst/>
                <a:latin typeface="+mn-lt"/>
                <a:ea typeface="+mn-ea"/>
                <a:cs typeface="+mn-cs"/>
              </a:rPr>
              <a:t>From 2011 to 2017, the death rate for non-Hispanic APIs increased from 0.1 per 100,000 population to 0.8 per 100,000 population (data not shown).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246</a:t>
            </a:fld>
            <a:endParaRPr lang="en-US"/>
          </a:p>
        </p:txBody>
      </p:sp>
    </p:spTree>
    <p:extLst>
      <p:ext uri="{BB962C8B-B14F-4D97-AF65-F5344CB8AC3E}">
        <p14:creationId xmlns:p14="http://schemas.microsoft.com/office/powerpoint/2010/main" val="370945680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1999 to 2017, overall, the rate of drug overdose deaths involving synthetic opioids other than methadone increased for most age groups (Figure 163); however, adults ages 25-34 years, 35-44 years, and 45-54 years had the largest increases in mortality rates:</a:t>
            </a:r>
          </a:p>
          <a:p>
            <a:pPr lvl="1" fontAlgn="base"/>
            <a:r>
              <a:rPr lang="en-US" u="none" strike="noStrike" kern="1200" dirty="0" smtClean="0">
                <a:solidFill>
                  <a:schemeClr val="tx1"/>
                </a:solidFill>
                <a:effectLst/>
                <a:latin typeface="+mn-lt"/>
                <a:ea typeface="+mn-ea"/>
                <a:cs typeface="+mn-cs"/>
              </a:rPr>
              <a:t>15-24 years: 0.1 per 100,000 population to 6.1 per 100,000 population.</a:t>
            </a:r>
          </a:p>
          <a:p>
            <a:pPr lvl="1" fontAlgn="base"/>
            <a:r>
              <a:rPr lang="en-US" u="none" strike="noStrike" kern="1200" dirty="0" smtClean="0">
                <a:solidFill>
                  <a:schemeClr val="tx1"/>
                </a:solidFill>
                <a:effectLst/>
                <a:latin typeface="+mn-lt"/>
                <a:ea typeface="+mn-ea"/>
                <a:cs typeface="+mn-cs"/>
              </a:rPr>
              <a:t>25-34 years: 0.3 per 100,000 population to 19.5 per 100,000 population.</a:t>
            </a:r>
          </a:p>
          <a:p>
            <a:pPr lvl="1" fontAlgn="base"/>
            <a:r>
              <a:rPr lang="en-US" u="none" strike="noStrike" kern="1200" dirty="0" smtClean="0">
                <a:solidFill>
                  <a:schemeClr val="tx1"/>
                </a:solidFill>
                <a:effectLst/>
                <a:latin typeface="+mn-lt"/>
                <a:ea typeface="+mn-ea"/>
                <a:cs typeface="+mn-cs"/>
              </a:rPr>
              <a:t>35-44 years: 0.6 per 100,000 population to 17.3 per 100,000 population.</a:t>
            </a:r>
          </a:p>
          <a:p>
            <a:pPr lvl="1" fontAlgn="base"/>
            <a:r>
              <a:rPr lang="en-US" u="none" strike="noStrike" kern="1200" dirty="0" smtClean="0">
                <a:solidFill>
                  <a:schemeClr val="tx1"/>
                </a:solidFill>
                <a:effectLst/>
                <a:latin typeface="+mn-lt"/>
                <a:ea typeface="+mn-ea"/>
                <a:cs typeface="+mn-cs"/>
              </a:rPr>
              <a:t>45-54 years: 0.5 per 100,000 population to 13.6 per 100,000 population.</a:t>
            </a:r>
          </a:p>
          <a:p>
            <a:pPr lvl="1" fontAlgn="base"/>
            <a:r>
              <a:rPr lang="en-US" u="none" strike="noStrike" kern="1200" dirty="0" smtClean="0">
                <a:solidFill>
                  <a:schemeClr val="tx1"/>
                </a:solidFill>
                <a:effectLst/>
                <a:latin typeface="+mn-lt"/>
                <a:ea typeface="+mn-ea"/>
                <a:cs typeface="+mn-cs"/>
              </a:rPr>
              <a:t>55-64 years: 0.2 per 100,000 population to 8.3 per 100,000 population.</a:t>
            </a:r>
          </a:p>
          <a:p>
            <a:pPr lvl="1" fontAlgn="base"/>
            <a:r>
              <a:rPr lang="en-US" u="none" strike="noStrike" kern="1200" dirty="0" smtClean="0">
                <a:solidFill>
                  <a:schemeClr val="tx1"/>
                </a:solidFill>
                <a:effectLst/>
                <a:latin typeface="+mn-lt"/>
                <a:ea typeface="+mn-ea"/>
                <a:cs typeface="+mn-cs"/>
              </a:rPr>
              <a:t>65-74 years: 0.1 per 100,000 population to 1.9 per 100,000 population.</a:t>
            </a:r>
          </a:p>
          <a:p>
            <a:pPr lvl="0" fontAlgn="base"/>
            <a:r>
              <a:rPr lang="en-US" sz="1200" u="none" strike="noStrike" kern="1200" dirty="0" smtClean="0">
                <a:solidFill>
                  <a:schemeClr val="tx1"/>
                </a:solidFill>
                <a:effectLst/>
                <a:latin typeface="+mn-lt"/>
                <a:ea typeface="+mn-ea"/>
                <a:cs typeface="+mn-cs"/>
              </a:rPr>
              <a:t>From 2005 to 2017, the mortality rate for people ages 75-84 years increased from 0.2 per 100,000 population to 0.3 per 100,000 population.</a:t>
            </a:r>
          </a:p>
          <a:p>
            <a:pPr lvl="0" fontAlgn="base"/>
            <a:r>
              <a:rPr lang="en-US" sz="1200" u="none" strike="noStrike" kern="1200" dirty="0" smtClean="0">
                <a:solidFill>
                  <a:schemeClr val="tx1"/>
                </a:solidFill>
                <a:effectLst/>
                <a:latin typeface="+mn-lt"/>
                <a:ea typeface="+mn-ea"/>
                <a:cs typeface="+mn-cs"/>
              </a:rPr>
              <a:t>Mortality rates across most age groups had sharp increases from 2013 to 2017.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247</a:t>
            </a:fld>
            <a:endParaRPr lang="en-US"/>
          </a:p>
        </p:txBody>
      </p:sp>
    </p:spTree>
    <p:extLst>
      <p:ext uri="{BB962C8B-B14F-4D97-AF65-F5344CB8AC3E}">
        <p14:creationId xmlns:p14="http://schemas.microsoft.com/office/powerpoint/2010/main" val="73462297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Maternal mortality is defined as the risk of dying from causes associated with childbirth. </a:t>
            </a:r>
          </a:p>
          <a:p>
            <a:r>
              <a:rPr lang="en-US" sz="1200" kern="1200" dirty="0" smtClean="0">
                <a:solidFill>
                  <a:schemeClr val="tx1"/>
                </a:solidFill>
                <a:effectLst/>
                <a:latin typeface="+mn-lt"/>
                <a:ea typeface="+mn-ea"/>
                <a:cs typeface="+mn-cs"/>
              </a:rPr>
              <a:t>At a population level, it is an indicator used to monitor maternal health and the quality of reproductive healthcare both internationally and nationally.</a:t>
            </a:r>
            <a:r>
              <a:rPr lang="en-US" sz="1200" kern="1200" baseline="30000" dirty="0" smtClean="0">
                <a:solidFill>
                  <a:schemeClr val="tx1"/>
                </a:solidFill>
                <a:effectLst/>
                <a:latin typeface="+mn-lt"/>
                <a:ea typeface="+mn-ea"/>
                <a:cs typeface="+mn-cs"/>
              </a:rPr>
              <a:t>181</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maternal mortality, severe maternal morbidity, which encompasses unintended outcomes of labor and delivery that result in short-term or long-term health issues, has similarly increased in the United States in recent decades.</a:t>
            </a:r>
            <a:r>
              <a:rPr lang="en-US" sz="1200" kern="1200" baseline="30000" dirty="0" smtClean="0">
                <a:solidFill>
                  <a:schemeClr val="tx1"/>
                </a:solidFill>
                <a:effectLst/>
                <a:latin typeface="+mn-lt"/>
                <a:ea typeface="+mn-ea"/>
                <a:cs typeface="+mn-cs"/>
              </a:rPr>
              <a:t>184</a:t>
            </a:r>
            <a:r>
              <a:rPr lang="en-US" sz="1200" kern="1200" dirty="0" smtClean="0">
                <a:solidFill>
                  <a:schemeClr val="tx1"/>
                </a:solidFill>
                <a:effectLst/>
                <a:latin typeface="+mn-lt"/>
                <a:ea typeface="+mn-ea"/>
                <a:cs typeface="+mn-cs"/>
              </a:rPr>
              <a:t> The perinatal period presents unique patient safety challenges, including potential overuse and underuse of interventions, misdiagnosis, and emotional harm, which contribute to maternal morbidity and perinatal adverse events.</a:t>
            </a:r>
            <a:r>
              <a:rPr lang="en-US" sz="1200" kern="1200" baseline="30000" dirty="0" smtClean="0">
                <a:solidFill>
                  <a:schemeClr val="tx1"/>
                </a:solidFill>
                <a:effectLst/>
                <a:latin typeface="+mn-lt"/>
                <a:ea typeface="+mn-ea"/>
                <a:cs typeface="+mn-cs"/>
              </a:rPr>
              <a:t>185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Nationally, perinatal adverse events constitute some of the highest liability costs. Efforts to minimize and eliminate harm to mothers and babies have examined the use of maternal safety bundles, which involve standardized approaches to address obstetric emergencies in hospital settings.</a:t>
            </a:r>
            <a:r>
              <a:rPr lang="en-US" sz="1200" kern="1200" baseline="30000" dirty="0" smtClean="0">
                <a:solidFill>
                  <a:schemeClr val="tx1"/>
                </a:solidFill>
                <a:effectLst/>
                <a:latin typeface="+mn-lt"/>
                <a:ea typeface="+mn-ea"/>
                <a:cs typeface="+mn-cs"/>
              </a:rPr>
              <a:t>186-188</a:t>
            </a:r>
            <a:r>
              <a:rPr lang="en-US" sz="1200" kern="1200" dirty="0" smtClean="0">
                <a:solidFill>
                  <a:schemeClr val="tx1"/>
                </a:solidFill>
                <a:effectLst/>
                <a:latin typeface="+mn-lt"/>
                <a:ea typeface="+mn-ea"/>
                <a:cs typeface="+mn-cs"/>
              </a:rPr>
              <a:t> When these bundles have been implemented in hospitals with communication and resolution programs, hospitals, health systems, providers, and patients have observed lower rates of adverse events, lower costs, and improved patient outcomes.</a:t>
            </a:r>
            <a:r>
              <a:rPr lang="en-US" sz="1200" kern="1200" baseline="30000" dirty="0" smtClean="0">
                <a:solidFill>
                  <a:schemeClr val="tx1"/>
                </a:solidFill>
                <a:effectLst/>
                <a:latin typeface="+mn-lt"/>
                <a:ea typeface="+mn-ea"/>
                <a:cs typeface="+mn-cs"/>
              </a:rPr>
              <a:t>186,187,</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Most cases of maternal mortality and severe maternal morbidity are preventable, and prevention strategies include improving access to and coordination and delivery of quality care.</a:t>
            </a:r>
            <a:r>
              <a:rPr lang="en-US" sz="1200" kern="1200" baseline="30000" dirty="0" smtClean="0">
                <a:solidFill>
                  <a:schemeClr val="tx1"/>
                </a:solidFill>
                <a:effectLst/>
                <a:latin typeface="+mn-lt"/>
                <a:ea typeface="+mn-ea"/>
                <a:cs typeface="+mn-cs"/>
              </a:rPr>
              <a:t>182, 190, 191</a:t>
            </a:r>
            <a:r>
              <a:rPr lang="en-US" sz="1200" kern="1200" dirty="0" smtClean="0">
                <a:solidFill>
                  <a:schemeClr val="tx1"/>
                </a:solidFill>
                <a:effectLst/>
                <a:latin typeface="+mn-lt"/>
                <a:ea typeface="+mn-ea"/>
                <a:cs typeface="+mn-cs"/>
              </a:rPr>
              <a:t> Recognition is growing of the need to develop, monitor, and improve performance on quality measures in obstetrics care, particularly around disparities.</a:t>
            </a:r>
            <a:r>
              <a:rPr lang="en-US" sz="1200" kern="1200" baseline="30000" dirty="0" smtClean="0">
                <a:solidFill>
                  <a:schemeClr val="tx1"/>
                </a:solidFill>
                <a:effectLst/>
                <a:latin typeface="+mn-lt"/>
                <a:ea typeface="+mn-ea"/>
                <a:cs typeface="+mn-cs"/>
              </a:rPr>
              <a:t>192</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248</a:t>
            </a:fld>
            <a:endParaRPr lang="en-US"/>
          </a:p>
        </p:txBody>
      </p:sp>
    </p:spTree>
    <p:extLst>
      <p:ext uri="{BB962C8B-B14F-4D97-AF65-F5344CB8AC3E}">
        <p14:creationId xmlns:p14="http://schemas.microsoft.com/office/powerpoint/2010/main" val="106757377"/>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measures that are noted with an asterisk (*) are newly added to this year’s report.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249</a:t>
            </a:fld>
            <a:endParaRPr lang="en-US"/>
          </a:p>
        </p:txBody>
      </p:sp>
    </p:spTree>
    <p:extLst>
      <p:ext uri="{BB962C8B-B14F-4D97-AF65-F5344CB8AC3E}">
        <p14:creationId xmlns:p14="http://schemas.microsoft.com/office/powerpoint/2010/main" val="817493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The percentage of children who had a doctor’s office or clinic visit in the last 12 months and needed care, tests, or treatment who sometimes or never found it easy to get the care, tests, or treatment increased from 4.2% in 2008 to 5.0% in 2016 (Figure 15).</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a:t>
            </a:fld>
            <a:endParaRPr lang="en-US"/>
          </a:p>
        </p:txBody>
      </p:sp>
    </p:spTree>
    <p:extLst>
      <p:ext uri="{BB962C8B-B14F-4D97-AF65-F5344CB8AC3E}">
        <p14:creationId xmlns:p14="http://schemas.microsoft.com/office/powerpoint/2010/main" val="397571448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206239"/>
            <a:ext cx="6400800" cy="4478973"/>
          </a:xfrm>
        </p:spPr>
        <p:txBody>
          <a:bodyPr/>
          <a:lstStyle/>
          <a:p>
            <a:r>
              <a:rPr lang="en-US" sz="1200" kern="1200" dirty="0" smtClean="0">
                <a:solidFill>
                  <a:schemeClr val="tx1"/>
                </a:solidFill>
                <a:effectLst/>
                <a:latin typeface="+mn-lt"/>
                <a:ea typeface="+mn-ea"/>
                <a:cs typeface="+mn-cs"/>
              </a:rPr>
              <a:t>Nearly one-third of all births in the United States are delivered by cesarean section (C section),</a:t>
            </a:r>
            <a:r>
              <a:rPr lang="en-US" sz="1200" kern="1200" baseline="30000" dirty="0" smtClean="0">
                <a:solidFill>
                  <a:schemeClr val="tx1"/>
                </a:solidFill>
                <a:effectLst/>
                <a:latin typeface="+mn-lt"/>
                <a:ea typeface="+mn-ea"/>
                <a:cs typeface="+mn-cs"/>
              </a:rPr>
              <a:t>193</a:t>
            </a:r>
            <a:r>
              <a:rPr lang="en-US" sz="1200" kern="1200" dirty="0" smtClean="0">
                <a:solidFill>
                  <a:schemeClr val="tx1"/>
                </a:solidFill>
                <a:effectLst/>
                <a:latin typeface="+mn-lt"/>
                <a:ea typeface="+mn-ea"/>
                <a:cs typeface="+mn-cs"/>
              </a:rPr>
              <a:t> which is higher than many other industrialized countries.</a:t>
            </a:r>
            <a:r>
              <a:rPr lang="en-US" sz="1200" kern="1200" baseline="30000" dirty="0" smtClean="0">
                <a:solidFill>
                  <a:schemeClr val="tx1"/>
                </a:solidFill>
                <a:effectLst/>
                <a:latin typeface="+mn-lt"/>
                <a:ea typeface="+mn-ea"/>
                <a:cs typeface="+mn-cs"/>
              </a:rPr>
              <a:t>194</a:t>
            </a:r>
            <a:r>
              <a:rPr lang="en-US" sz="1200" kern="1200" dirty="0" smtClean="0">
                <a:solidFill>
                  <a:schemeClr val="tx1"/>
                </a:solidFill>
                <a:effectLst/>
                <a:latin typeface="+mn-lt"/>
                <a:ea typeface="+mn-ea"/>
                <a:cs typeface="+mn-cs"/>
              </a:rPr>
              <a:t> Reducing the C-section rate continues to be an important focus of public health efforts nationwide, particularly for low-risk deliveries with no medical indication for the procedure.</a:t>
            </a:r>
            <a:r>
              <a:rPr lang="en-US" sz="1200" kern="1200" baseline="30000" dirty="0" smtClean="0">
                <a:solidFill>
                  <a:schemeClr val="tx1"/>
                </a:solidFill>
                <a:effectLst/>
                <a:latin typeface="+mn-lt"/>
                <a:ea typeface="+mn-ea"/>
                <a:cs typeface="+mn-cs"/>
              </a:rPr>
              <a:t>195</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low-risk pregnancies, C sections pose a greater risk for maternal morbidity and mortality than vaginal delivery. Risks include hemorrhage, infection, and blood clots, and these risks increase with subsequent C sections.</a:t>
            </a:r>
            <a:r>
              <a:rPr lang="en-US" sz="1200" kern="1200" baseline="30000" dirty="0" smtClean="0">
                <a:solidFill>
                  <a:schemeClr val="tx1"/>
                </a:solidFill>
                <a:effectLst/>
                <a:latin typeface="+mn-lt"/>
                <a:ea typeface="+mn-ea"/>
                <a:cs typeface="+mn-cs"/>
              </a:rPr>
              <a:t>196</a:t>
            </a:r>
            <a:r>
              <a:rPr lang="en-US" sz="1200" kern="1200" dirty="0" smtClean="0">
                <a:solidFill>
                  <a:schemeClr val="tx1"/>
                </a:solidFill>
                <a:effectLst/>
                <a:latin typeface="+mn-lt"/>
                <a:ea typeface="+mn-ea"/>
                <a:cs typeface="+mn-cs"/>
              </a:rPr>
              <a:t> Much of the increase in C-section rates is attributed to first births, which are amenable to intervention through quality improvement efforts.</a:t>
            </a:r>
          </a:p>
          <a:p>
            <a:r>
              <a:rPr lang="en-US" sz="1200" kern="1200" dirty="0" smtClean="0">
                <a:solidFill>
                  <a:schemeClr val="tx1"/>
                </a:solidFill>
                <a:effectLst/>
                <a:latin typeface="+mn-lt"/>
                <a:ea typeface="+mn-ea"/>
                <a:cs typeface="+mn-cs"/>
              </a:rPr>
              <a:t>Cesarean delivery of low-risk first births, also known as nulliparous term singleton vertex cesarean, relates to Healthy People 2020 Maternal, Infant, and Child Health Objective 7.1 (Reduce cesarean births among low risk women with no prior cesarean). This risk-adjusted measure has high face validity and easy measurability, controls for patient and fetal conditions before labor, and allows comparison between hospitals.</a:t>
            </a:r>
            <a:r>
              <a:rPr lang="en-US" sz="1200" kern="1200" baseline="30000" dirty="0" smtClean="0">
                <a:solidFill>
                  <a:schemeClr val="tx1"/>
                </a:solidFill>
                <a:effectLst/>
                <a:latin typeface="+mn-lt"/>
                <a:ea typeface="+mn-ea"/>
                <a:cs typeface="+mn-cs"/>
              </a:rPr>
              <a:t>197,198</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measure is also endorsed by multiple organizations, including the American College of Obstetricians and Gynecologists, the Joint Commission, the National Quality Forum, and the Centers for Medicare &amp; Medicaid Services. However, this measure is not considered a measure of obstetric quality for higher risk women.</a:t>
            </a:r>
          </a:p>
          <a:p>
            <a:pPr lvl="0" fontAlgn="base"/>
            <a:r>
              <a:rPr lang="en-US" sz="1200" u="none" strike="noStrike" kern="1200" dirty="0" smtClean="0">
                <a:solidFill>
                  <a:schemeClr val="tx1"/>
                </a:solidFill>
                <a:effectLst/>
                <a:latin typeface="+mn-lt"/>
                <a:ea typeface="+mn-ea"/>
                <a:cs typeface="+mn-cs"/>
              </a:rPr>
              <a:t>In 2017, the percentage of women having cesarean deliveries for low-risk first birth was higher for Blacks (29.8%) than for Whites (25.1%; Figure 164).</a:t>
            </a:r>
          </a:p>
          <a:p>
            <a:pPr lvl="0" fontAlgn="base"/>
            <a:r>
              <a:rPr lang="en-US" sz="1200" u="none" strike="noStrike" kern="1200" dirty="0" smtClean="0">
                <a:solidFill>
                  <a:schemeClr val="tx1"/>
                </a:solidFill>
                <a:effectLst/>
                <a:latin typeface="+mn-lt"/>
                <a:ea typeface="+mn-ea"/>
                <a:cs typeface="+mn-cs"/>
              </a:rPr>
              <a:t>In 2017, there were no statistically significant differences in the percentage of cesarean deliveries among low-risk first births between:</a:t>
            </a:r>
          </a:p>
          <a:p>
            <a:pPr lvl="1" fontAlgn="base"/>
            <a:r>
              <a:rPr lang="en-US" sz="1200" u="none" strike="noStrike" kern="1200" dirty="0" smtClean="0">
                <a:solidFill>
                  <a:schemeClr val="tx1"/>
                </a:solidFill>
                <a:effectLst/>
                <a:latin typeface="+mn-lt"/>
                <a:ea typeface="+mn-ea"/>
                <a:cs typeface="+mn-cs"/>
              </a:rPr>
              <a:t>Whites (25.1%) and American Indians and Alaska Natives (23.2%).</a:t>
            </a:r>
          </a:p>
          <a:p>
            <a:pPr lvl="1" fontAlgn="base"/>
            <a:r>
              <a:rPr lang="en-US" sz="1200" u="none" strike="noStrike" kern="1200" dirty="0" smtClean="0">
                <a:solidFill>
                  <a:schemeClr val="tx1"/>
                </a:solidFill>
                <a:effectLst/>
                <a:latin typeface="+mn-lt"/>
                <a:ea typeface="+mn-ea"/>
                <a:cs typeface="+mn-cs"/>
              </a:rPr>
              <a:t>Whites (25.1%) and Asians and Pacific Islanders (APIs) (27.4%).</a:t>
            </a:r>
          </a:p>
          <a:p>
            <a:pPr lvl="1" fontAlgn="base"/>
            <a:r>
              <a:rPr lang="en-US" sz="1200" u="none" strike="noStrike" kern="1200" dirty="0" smtClean="0">
                <a:solidFill>
                  <a:schemeClr val="tx1"/>
                </a:solidFill>
                <a:effectLst/>
                <a:latin typeface="+mn-lt"/>
                <a:ea typeface="+mn-ea"/>
                <a:cs typeface="+mn-cs"/>
              </a:rPr>
              <a:t>Non-Hispanic Whites (24.9%) and Hispanics (25.7%).</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250</a:t>
            </a:fld>
            <a:endParaRPr lang="en-US"/>
          </a:p>
        </p:txBody>
      </p:sp>
    </p:spTree>
    <p:extLst>
      <p:ext uri="{BB962C8B-B14F-4D97-AF65-F5344CB8AC3E}">
        <p14:creationId xmlns:p14="http://schemas.microsoft.com/office/powerpoint/2010/main" val="3147812726"/>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Reports from 2011-2015 Pregnancy Mortality Surveillance System data show that 16.9% of pregnancy-related deaths occur on the day of delivery and 18.6% of pregnancy-related deaths occur 1 to 6 days postpartum.</a:t>
            </a:r>
            <a:r>
              <a:rPr lang="en-US" sz="1200" kern="1200" baseline="30000" dirty="0" smtClean="0">
                <a:solidFill>
                  <a:schemeClr val="tx1"/>
                </a:solidFill>
                <a:effectLst/>
                <a:latin typeface="+mn-lt"/>
                <a:ea typeface="+mn-ea"/>
                <a:cs typeface="+mn-cs"/>
              </a:rPr>
              <a:t>182</a:t>
            </a:r>
            <a:r>
              <a:rPr lang="en-US" sz="1200" kern="1200" dirty="0" smtClean="0">
                <a:solidFill>
                  <a:schemeClr val="tx1"/>
                </a:solidFill>
                <a:effectLst/>
                <a:latin typeface="+mn-lt"/>
                <a:ea typeface="+mn-ea"/>
                <a:cs typeface="+mn-cs"/>
              </a:rPr>
              <a:t> Thus, important insights can be gained from monitoring adverse maternal outcomes using hospital discharge surveillance data. Maternal deaths that occur during hospital stays may provide a window into both system and provider-level factors that can play a role in preventing maternal death.</a:t>
            </a:r>
            <a:r>
              <a:rPr lang="en-US" sz="1200" kern="1200" baseline="30000" dirty="0" smtClean="0">
                <a:solidFill>
                  <a:schemeClr val="tx1"/>
                </a:solidFill>
                <a:effectLst/>
                <a:latin typeface="+mn-lt"/>
                <a:ea typeface="+mn-ea"/>
                <a:cs typeface="+mn-cs"/>
              </a:rPr>
              <a:t>182,189,190</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In-hospital deaths per 100,000 delivery hospitalizations provides a measure of intrapartum maternal mortality or those that occur during delivery through hospital discharge. This measure represents a small portion of the Centers for Disease Control and Prevention definition of pregnancy-related mortality and relates to Healthy People 2020 Maternal, Infant, and Child Health Objective 5 (Reduce the rate of maternal mortality).</a:t>
            </a:r>
          </a:p>
          <a:p>
            <a:r>
              <a:rPr lang="en-US" sz="1200" kern="1200" dirty="0" smtClean="0">
                <a:solidFill>
                  <a:schemeClr val="tx1"/>
                </a:solidFill>
                <a:effectLst/>
                <a:latin typeface="+mn-lt"/>
                <a:ea typeface="+mn-ea"/>
                <a:cs typeface="+mn-cs"/>
              </a:rPr>
              <a:t>This measure should be interpreted with caution as it is limited to in-hospital maternal deaths that occur during hospital stays. It does not include pregnancy-related deaths that occur outside hospital settings, those that occur prior to delivery, or those that occur after hospital discharge in the postpartum period.</a:t>
            </a:r>
          </a:p>
          <a:p>
            <a:r>
              <a:rPr lang="en-US" sz="1200" kern="1200" dirty="0" smtClean="0">
                <a:solidFill>
                  <a:schemeClr val="tx1"/>
                </a:solidFill>
                <a:effectLst/>
                <a:latin typeface="+mn-lt"/>
                <a:ea typeface="+mn-ea"/>
                <a:cs typeface="+mn-cs"/>
              </a:rPr>
              <a:t>In 2016, the rate of in-hospital deaths per 100,000 deliveries was 3.5 among Whites, 10.1 among Blacks, 7.5 among APIs, and 7.8 among Hispanics (Figure 165).</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251</a:t>
            </a:fld>
            <a:endParaRPr lang="en-US"/>
          </a:p>
        </p:txBody>
      </p:sp>
    </p:spTree>
    <p:extLst>
      <p:ext uri="{BB962C8B-B14F-4D97-AF65-F5344CB8AC3E}">
        <p14:creationId xmlns:p14="http://schemas.microsoft.com/office/powerpoint/2010/main" val="169524164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QDR measure set is assessed annually to explore whether new clinical areas can be included to provide a more complete representation of the clinical, quality, and disparity issues across the United States. Recently, more data on opioids, dementia, maternal morbidity, and more refined measures for cancer care have been added. The QDR measure set will continue to be assessed for future reports to maintain its relevance to current quality measurement and quality improvement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Department has also identified gaps in research and data for HIV, sickle cell disease, and other conditions that warrant further exploration. In support of these aims, the QDR team will explore opportunities to include additional data relevant to these topics in future reports. This section elaborates on how the QDR’s activities remain relevant to the many ongoing HHS priorities.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252</a:t>
            </a:fld>
            <a:endParaRPr lang="en-US"/>
          </a:p>
        </p:txBody>
      </p:sp>
    </p:spTree>
    <p:extLst>
      <p:ext uri="{BB962C8B-B14F-4D97-AF65-F5344CB8AC3E}">
        <p14:creationId xmlns:p14="http://schemas.microsoft.com/office/powerpoint/2010/main" val="118691448"/>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Among these measures, this report has already highlighted the widening and narrowing disparities experienced by various racial and ethnic groups. These data are available through the online query tool at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 Moving forward, the QDR team will continue to track these measures with our data partners to understand how differences in quality measurement, disparities, and mortality are occurring over time.</a:t>
            </a:r>
          </a:p>
          <a:p>
            <a:r>
              <a:rPr lang="en-US" sz="1200" kern="1200" dirty="0" smtClean="0">
                <a:solidFill>
                  <a:schemeClr val="tx1"/>
                </a:solidFill>
                <a:effectLst/>
                <a:latin typeface="+mn-lt"/>
                <a:ea typeface="+mn-ea"/>
                <a:cs typeface="+mn-cs"/>
              </a:rPr>
              <a:t>The core measures in the QDR related to HIV include:</a:t>
            </a:r>
          </a:p>
          <a:p>
            <a:pPr lvl="0" fontAlgn="base"/>
            <a:r>
              <a:rPr lang="en-US" sz="1200" u="none" strike="noStrike" kern="1200" dirty="0" smtClean="0">
                <a:solidFill>
                  <a:schemeClr val="tx1"/>
                </a:solidFill>
                <a:effectLst/>
                <a:latin typeface="+mn-lt"/>
                <a:ea typeface="+mn-ea"/>
                <a:cs typeface="+mn-cs"/>
              </a:rPr>
              <a:t>New HIV cases per 100,000 population age 13 and over.</a:t>
            </a:r>
          </a:p>
          <a:p>
            <a:pPr lvl="1" fontAlgn="base"/>
            <a:r>
              <a:rPr lang="en-US" sz="1200" u="none" strike="noStrike" kern="1200" dirty="0" smtClean="0">
                <a:solidFill>
                  <a:schemeClr val="tx1"/>
                </a:solidFill>
                <a:effectLst/>
                <a:latin typeface="+mn-lt"/>
                <a:ea typeface="+mn-ea"/>
                <a:cs typeface="+mn-cs"/>
              </a:rPr>
              <a:t>People age 13 and over living with HIV who know their </a:t>
            </a:r>
            <a:r>
              <a:rPr lang="en-US" sz="1200" u="none" strike="noStrike" kern="1200" dirty="0" err="1" smtClean="0">
                <a:solidFill>
                  <a:schemeClr val="tx1"/>
                </a:solidFill>
                <a:effectLst/>
                <a:latin typeface="+mn-lt"/>
                <a:ea typeface="+mn-ea"/>
                <a:cs typeface="+mn-cs"/>
              </a:rPr>
              <a:t>serostatus</a:t>
            </a:r>
            <a:r>
              <a:rPr lang="en-US" sz="1200" u="none" strike="noStrike" kern="1200" dirty="0" smtClean="0">
                <a:solidFill>
                  <a:schemeClr val="tx1"/>
                </a:solidFill>
                <a:effectLst/>
                <a:latin typeface="+mn-lt"/>
                <a:ea typeface="+mn-ea"/>
                <a:cs typeface="+mn-cs"/>
              </a:rPr>
              <a:t>.</a:t>
            </a:r>
          </a:p>
          <a:p>
            <a:pPr lvl="1" fontAlgn="base"/>
            <a:r>
              <a:rPr lang="en-US" sz="1200" u="none" strike="noStrike" kern="1200" dirty="0" smtClean="0">
                <a:solidFill>
                  <a:schemeClr val="tx1"/>
                </a:solidFill>
                <a:effectLst/>
                <a:latin typeface="+mn-lt"/>
                <a:ea typeface="+mn-ea"/>
                <a:cs typeface="+mn-cs"/>
              </a:rPr>
              <a:t>People age 13 and over living with diagnosed HIV who had at least two CD4 or viral load tests performed at least 3 months apart during the last year, among reporting jurisdictions.</a:t>
            </a:r>
          </a:p>
          <a:p>
            <a:pPr lvl="1" fontAlgn="base"/>
            <a:r>
              <a:rPr lang="en-US" sz="1200" u="none" strike="noStrike" kern="1200" dirty="0" smtClean="0">
                <a:solidFill>
                  <a:schemeClr val="tx1"/>
                </a:solidFill>
                <a:effectLst/>
                <a:latin typeface="+mn-lt"/>
                <a:ea typeface="+mn-ea"/>
                <a:cs typeface="+mn-cs"/>
              </a:rPr>
              <a:t>People age 13 and over living with diagnosed HIV whose most recent viral load in the last 12 months was under 200 copies/</a:t>
            </a:r>
            <a:r>
              <a:rPr lang="en-US" sz="1200" u="none" strike="noStrike" kern="1200" dirty="0" err="1" smtClean="0">
                <a:solidFill>
                  <a:schemeClr val="tx1"/>
                </a:solidFill>
                <a:effectLst/>
                <a:latin typeface="+mn-lt"/>
                <a:ea typeface="+mn-ea"/>
                <a:cs typeface="+mn-cs"/>
              </a:rPr>
              <a:t>mL.</a:t>
            </a:r>
            <a:endParaRPr lang="en-US" sz="1200" u="none" strike="noStrike" kern="1200" dirty="0" smtClean="0">
              <a:solidFill>
                <a:schemeClr val="tx1"/>
              </a:solidFill>
              <a:effectLst/>
              <a:latin typeface="+mn-lt"/>
              <a:ea typeface="+mn-ea"/>
              <a:cs typeface="+mn-cs"/>
            </a:endParaRPr>
          </a:p>
          <a:p>
            <a:pPr lvl="1" fontAlgn="base"/>
            <a:r>
              <a:rPr lang="en-US" sz="1200" u="none" strike="noStrike" kern="1200" dirty="0" smtClean="0">
                <a:solidFill>
                  <a:schemeClr val="tx1"/>
                </a:solidFill>
                <a:effectLst/>
                <a:latin typeface="+mn-lt"/>
                <a:ea typeface="+mn-ea"/>
                <a:cs typeface="+mn-cs"/>
              </a:rPr>
              <a:t>HIV infection deaths per 100,000 population.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253</a:t>
            </a:fld>
            <a:endParaRPr lang="en-US"/>
          </a:p>
        </p:txBody>
      </p:sp>
    </p:spTree>
    <p:extLst>
      <p:ext uri="{BB962C8B-B14F-4D97-AF65-F5344CB8AC3E}">
        <p14:creationId xmlns:p14="http://schemas.microsoft.com/office/powerpoint/2010/main" val="1123079141"/>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Sickle</a:t>
            </a:r>
            <a:r>
              <a:rPr lang="en-US" baseline="0" dirty="0" smtClean="0"/>
              <a:t> cell disease is </a:t>
            </a:r>
            <a:r>
              <a:rPr lang="en-US" dirty="0" smtClean="0"/>
              <a:t>a genetic condition that affects the shape and composition of a person’s red blood cells. </a:t>
            </a:r>
          </a:p>
          <a:p>
            <a:r>
              <a:rPr lang="en-US" dirty="0" smtClean="0"/>
              <a:t>Patients with this disease are at higher risk for anemia, vascular conditions, and stroke.</a:t>
            </a:r>
            <a:r>
              <a:rPr lang="en-US" baseline="30000" dirty="0" smtClean="0"/>
              <a:t>200</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254</a:t>
            </a:fld>
            <a:endParaRPr lang="en-US"/>
          </a:p>
        </p:txBody>
      </p:sp>
    </p:spTree>
    <p:extLst>
      <p:ext uri="{BB962C8B-B14F-4D97-AF65-F5344CB8AC3E}">
        <p14:creationId xmlns:p14="http://schemas.microsoft.com/office/powerpoint/2010/main" val="47638948"/>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Patients with kidney disease may require medication, dialysis, or a kidney transplant to ensure their well-being. The core measures in the QDR related to kidney disease and treatment include:</a:t>
            </a:r>
          </a:p>
          <a:p>
            <a:pPr lvl="1" fontAlgn="base"/>
            <a:r>
              <a:rPr lang="en-US" dirty="0" smtClean="0"/>
              <a:t>End stage renal disease (ESRD) patients age 18 and over who saw a nephrologist at least 12 months prior to initiation of renal replacement therapy.</a:t>
            </a:r>
          </a:p>
          <a:p>
            <a:pPr lvl="1" fontAlgn="base"/>
            <a:r>
              <a:rPr lang="en-US" dirty="0" smtClean="0"/>
              <a:t>Dialysis patients under age 70 who were registered on a waiting list for transplantation within a year of initiation.</a:t>
            </a:r>
          </a:p>
          <a:p>
            <a:pPr lvl="1" fontAlgn="base"/>
            <a:r>
              <a:rPr lang="en-US" dirty="0" smtClean="0"/>
              <a:t>Patients with treated chronic kidney failure who received a transplant within 3 years of date of renal failure.</a:t>
            </a:r>
          </a:p>
          <a:p>
            <a:pPr lvl="1" fontAlgn="base"/>
            <a:r>
              <a:rPr lang="en-US" dirty="0" smtClean="0"/>
              <a:t>Hemodialysis patients whose hemoglobin level is less than 10 g/</a:t>
            </a:r>
            <a:r>
              <a:rPr lang="en-US" dirty="0" err="1" smtClean="0"/>
              <a:t>dL</a:t>
            </a:r>
            <a:r>
              <a:rPr lang="en-US" dirty="0" smtClean="0"/>
              <a:t>.</a:t>
            </a:r>
          </a:p>
          <a:p>
            <a:pPr lvl="1" fontAlgn="base"/>
            <a:r>
              <a:rPr lang="en-US" dirty="0" smtClean="0"/>
              <a:t>Adult hemodialysis patients who use arteriovenous fistulas as the primary mode of vascular access.</a:t>
            </a:r>
          </a:p>
          <a:p>
            <a:pPr lvl="1" fontAlgn="base"/>
            <a:r>
              <a:rPr lang="en-US" dirty="0" smtClean="0"/>
              <a:t>Adult hemodialysis patients with adequate dialysis (</a:t>
            </a:r>
            <a:r>
              <a:rPr lang="en-US" dirty="0" err="1" smtClean="0"/>
              <a:t>Kt</a:t>
            </a:r>
            <a:r>
              <a:rPr lang="en-US" dirty="0" smtClean="0"/>
              <a:t>/V 1.2 or higher).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Among these measures, the data show that kidney disease affects populations disparately. These data are available through the online query tool at </a:t>
            </a:r>
            <a:r>
              <a:rPr lang="en-US" sz="1200" u="sng" kern="1200" dirty="0" smtClean="0">
                <a:solidFill>
                  <a:schemeClr val="tx1"/>
                </a:solidFill>
                <a:effectLst/>
                <a:latin typeface="+mn-lt"/>
                <a:ea typeface="+mn-ea"/>
                <a:cs typeface="+mn-cs"/>
                <a:hlinkClick r:id="rId3"/>
              </a:rPr>
              <a:t>https://nhqrnet.ahrq.gov/inhqrdr/data/query</a:t>
            </a:r>
            <a:r>
              <a:rPr lang="en-US" sz="1200" kern="1200" dirty="0" smtClean="0">
                <a:solidFill>
                  <a:schemeClr val="tx1"/>
                </a:solidFill>
                <a:effectLst/>
                <a:latin typeface="+mn-lt"/>
                <a:ea typeface="+mn-ea"/>
                <a:cs typeface="+mn-cs"/>
              </a:rPr>
              <a:t>. Moving forward, the QDR team will continue to track these measures with our data partners to understand how differences in quality measurement and disparities are occurring over time.</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255</a:t>
            </a:fld>
            <a:endParaRPr lang="en-US"/>
          </a:p>
        </p:txBody>
      </p:sp>
    </p:spTree>
    <p:extLst>
      <p:ext uri="{BB962C8B-B14F-4D97-AF65-F5344CB8AC3E}">
        <p14:creationId xmlns:p14="http://schemas.microsoft.com/office/powerpoint/2010/main" val="1761409539"/>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QDR team’s IWG subgroup on opioids examined opioid use by examining current work supported by the Department, including:</a:t>
            </a:r>
          </a:p>
          <a:p>
            <a:pPr lvl="1" fontAlgn="base"/>
            <a:r>
              <a:rPr lang="en-US" sz="1200" u="none" strike="noStrike" kern="1200" dirty="0" smtClean="0">
                <a:solidFill>
                  <a:schemeClr val="tx1"/>
                </a:solidFill>
                <a:effectLst/>
                <a:latin typeface="+mn-lt"/>
                <a:ea typeface="+mn-ea"/>
                <a:cs typeface="+mn-cs"/>
              </a:rPr>
              <a:t>Healthy People 2030 proposed objectives,</a:t>
            </a:r>
          </a:p>
          <a:p>
            <a:pPr lvl="1" fontAlgn="base"/>
            <a:r>
              <a:rPr lang="en-US" sz="1200" u="none" strike="noStrike" kern="1200" dirty="0" smtClean="0">
                <a:solidFill>
                  <a:schemeClr val="tx1"/>
                </a:solidFill>
                <a:effectLst/>
                <a:latin typeface="+mn-lt"/>
                <a:ea typeface="+mn-ea"/>
                <a:cs typeface="+mn-cs"/>
              </a:rPr>
              <a:t>HHS Data Council’s Opioid Data Work Group Opioid Metrics Recommendations,</a:t>
            </a:r>
          </a:p>
          <a:p>
            <a:pPr lvl="1" fontAlgn="base"/>
            <a:r>
              <a:rPr lang="en-US" sz="1200" u="none" strike="noStrike" kern="1200" dirty="0" smtClean="0">
                <a:solidFill>
                  <a:schemeClr val="tx1"/>
                </a:solidFill>
                <a:effectLst/>
                <a:latin typeface="+mn-lt"/>
                <a:ea typeface="+mn-ea"/>
                <a:cs typeface="+mn-cs"/>
              </a:rPr>
              <a:t>SAMHSA’s 2017 National Survey on Drug Use and Health,</a:t>
            </a:r>
          </a:p>
          <a:p>
            <a:pPr lvl="1" fontAlgn="base"/>
            <a:r>
              <a:rPr lang="en-US" sz="1200" u="none" strike="noStrike" kern="1200" dirty="0" smtClean="0">
                <a:solidFill>
                  <a:schemeClr val="tx1"/>
                </a:solidFill>
                <a:effectLst/>
                <a:latin typeface="+mn-lt"/>
                <a:ea typeface="+mn-ea"/>
                <a:cs typeface="+mn-cs"/>
              </a:rPr>
              <a:t>SAMHSA’s strategic plan, and</a:t>
            </a:r>
          </a:p>
          <a:p>
            <a:pPr lvl="1" fontAlgn="base"/>
            <a:r>
              <a:rPr lang="en-US" sz="1200" u="none" strike="noStrike" kern="1200" dirty="0" smtClean="0">
                <a:solidFill>
                  <a:schemeClr val="tx1"/>
                </a:solidFill>
                <a:effectLst/>
                <a:latin typeface="+mn-lt"/>
                <a:ea typeface="+mn-ea"/>
                <a:cs typeface="+mn-cs"/>
              </a:rPr>
              <a:t>CDC’s 2018 Surveillance Report of Drug-Related Risks and Outcomes.</a:t>
            </a:r>
          </a:p>
          <a:p>
            <a:r>
              <a:rPr lang="en-US" sz="1200" kern="1200" dirty="0" smtClean="0">
                <a:solidFill>
                  <a:schemeClr val="tx1"/>
                </a:solidFill>
                <a:effectLst/>
                <a:latin typeface="+mn-lt"/>
                <a:ea typeface="+mn-ea"/>
                <a:cs typeface="+mn-cs"/>
              </a:rPr>
              <a:t>This year’s QDR features new supplemental data for six opioid-related measures:</a:t>
            </a:r>
          </a:p>
          <a:p>
            <a:pPr lvl="1" fontAlgn="base"/>
            <a:r>
              <a:rPr lang="en-US" sz="1200" u="none" strike="noStrike" kern="1200" dirty="0" smtClean="0">
                <a:solidFill>
                  <a:schemeClr val="tx1"/>
                </a:solidFill>
                <a:effectLst/>
                <a:latin typeface="+mn-lt"/>
                <a:ea typeface="+mn-ea"/>
                <a:cs typeface="+mn-cs"/>
              </a:rPr>
              <a:t>Percentage and population estimates of past-year opioid (either prescription opioid or heroin) use disorder among people age 12 and over</a:t>
            </a:r>
          </a:p>
          <a:p>
            <a:pPr lvl="1" fontAlgn="base"/>
            <a:r>
              <a:rPr lang="en-US" sz="1200" u="none" strike="noStrike" kern="1200" dirty="0" smtClean="0">
                <a:solidFill>
                  <a:schemeClr val="tx1"/>
                </a:solidFill>
                <a:effectLst/>
                <a:latin typeface="+mn-lt"/>
                <a:ea typeface="+mn-ea"/>
                <a:cs typeface="+mn-cs"/>
              </a:rPr>
              <a:t>Number of people who died from drug overdoses involving opioids</a:t>
            </a:r>
          </a:p>
          <a:p>
            <a:pPr lvl="1" fontAlgn="base"/>
            <a:r>
              <a:rPr lang="en-US" sz="1200" u="none" strike="noStrike" kern="1200" dirty="0" smtClean="0">
                <a:solidFill>
                  <a:schemeClr val="tx1"/>
                </a:solidFill>
                <a:effectLst/>
                <a:latin typeface="+mn-lt"/>
                <a:ea typeface="+mn-ea"/>
                <a:cs typeface="+mn-cs"/>
              </a:rPr>
              <a:t>Number of people who died from drug overdose involving natural and semisynthetic opioids (e.g., oxycodone, hydrocodone, or morphine)</a:t>
            </a:r>
          </a:p>
          <a:p>
            <a:pPr lvl="1" fontAlgn="base"/>
            <a:r>
              <a:rPr lang="en-US" sz="1200" u="none" strike="noStrike" kern="1200" dirty="0" smtClean="0">
                <a:solidFill>
                  <a:schemeClr val="tx1"/>
                </a:solidFill>
                <a:effectLst/>
                <a:latin typeface="+mn-lt"/>
                <a:ea typeface="+mn-ea"/>
                <a:cs typeface="+mn-cs"/>
              </a:rPr>
              <a:t>Number of people who died from drug overdoses involving synthetic opioids other than methadone (e.g., prescription and illicit fentanyl, tramadol)</a:t>
            </a:r>
          </a:p>
          <a:p>
            <a:pPr lvl="1" fontAlgn="base"/>
            <a:r>
              <a:rPr lang="en-US" sz="1200" u="none" strike="noStrike" kern="1200" dirty="0" smtClean="0">
                <a:solidFill>
                  <a:schemeClr val="tx1"/>
                </a:solidFill>
                <a:effectLst/>
                <a:latin typeface="+mn-lt"/>
                <a:ea typeface="+mn-ea"/>
                <a:cs typeface="+mn-cs"/>
              </a:rPr>
              <a:t>Adults who filled an outpatient opioid prescription in the calendar year</a:t>
            </a:r>
          </a:p>
          <a:p>
            <a:pPr lvl="1" fontAlgn="base"/>
            <a:r>
              <a:rPr lang="en-US" sz="1200" u="none" strike="noStrike" kern="1200" dirty="0" smtClean="0">
                <a:solidFill>
                  <a:schemeClr val="tx1"/>
                </a:solidFill>
                <a:effectLst/>
                <a:latin typeface="+mn-lt"/>
                <a:ea typeface="+mn-ea"/>
                <a:cs typeface="+mn-cs"/>
              </a:rPr>
              <a:t>Adults who filled four or more outpatient opioid prescriptions in the calendar year</a:t>
            </a:r>
          </a:p>
          <a:p>
            <a:r>
              <a:rPr lang="en-US" sz="1200" kern="1200" dirty="0" smtClean="0">
                <a:solidFill>
                  <a:schemeClr val="tx1"/>
                </a:solidFill>
                <a:effectLst/>
                <a:latin typeface="+mn-lt"/>
                <a:ea typeface="+mn-ea"/>
                <a:cs typeface="+mn-cs"/>
              </a:rPr>
              <a:t>Gaps remain within available data and research.</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256</a:t>
            </a:fld>
            <a:endParaRPr lang="en-US"/>
          </a:p>
        </p:txBody>
      </p:sp>
    </p:spTree>
    <p:extLst>
      <p:ext uri="{BB962C8B-B14F-4D97-AF65-F5344CB8AC3E}">
        <p14:creationId xmlns:p14="http://schemas.microsoft.com/office/powerpoint/2010/main" val="331191067"/>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257</a:t>
            </a:fld>
            <a:endParaRPr lang="en-US"/>
          </a:p>
        </p:txBody>
      </p:sp>
    </p:spTree>
    <p:extLst>
      <p:ext uri="{BB962C8B-B14F-4D97-AF65-F5344CB8AC3E}">
        <p14:creationId xmlns:p14="http://schemas.microsoft.com/office/powerpoint/2010/main" val="3071411796"/>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258</a:t>
            </a:fld>
            <a:endParaRPr lang="en-US"/>
          </a:p>
        </p:txBody>
      </p:sp>
    </p:spTree>
    <p:extLst>
      <p:ext uri="{BB962C8B-B14F-4D97-AF65-F5344CB8AC3E}">
        <p14:creationId xmlns:p14="http://schemas.microsoft.com/office/powerpoint/2010/main" val="1893038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259</a:t>
            </a:fld>
            <a:endParaRPr lang="en-US"/>
          </a:p>
        </p:txBody>
      </p:sp>
    </p:spTree>
    <p:extLst>
      <p:ext uri="{BB962C8B-B14F-4D97-AF65-F5344CB8AC3E}">
        <p14:creationId xmlns:p14="http://schemas.microsoft.com/office/powerpoint/2010/main" val="3576772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2008 to 2016, the gap between uninsured adults and adults with private insurance in the percentage of adults who had a doctor’s office or clinic visit in the last 12 months and needed care, tests, or treatment who sometimes or never found it easy to get the care, tests, or treatment decreased (Figure 16).</a:t>
            </a:r>
          </a:p>
          <a:p>
            <a:pPr lvl="0" fontAlgn="base"/>
            <a:r>
              <a:rPr lang="en-US" sz="1200" u="none" strike="noStrike" kern="1200" dirty="0" smtClean="0">
                <a:solidFill>
                  <a:schemeClr val="tx1"/>
                </a:solidFill>
                <a:effectLst/>
                <a:latin typeface="+mn-lt"/>
                <a:ea typeface="+mn-ea"/>
                <a:cs typeface="+mn-cs"/>
              </a:rPr>
              <a:t>In 2008, 7.5% of adults with private insurance and 29.7% of uninsured adults sometimes or never found it easy to get care, tests, or treatment. In 2016, 7.4% of adults with private insurance and 20.2% of uninsured adults sometimes or never found it easy to get care, tests, or treatment.</a:t>
            </a:r>
          </a:p>
          <a:p>
            <a:r>
              <a:rPr lang="en-US" sz="1200" kern="1200" dirty="0" smtClean="0">
                <a:solidFill>
                  <a:schemeClr val="tx1"/>
                </a:solidFill>
                <a:effectLst/>
                <a:latin typeface="+mn-lt"/>
                <a:ea typeface="+mn-ea"/>
                <a:cs typeface="+mn-cs"/>
              </a:rPr>
              <a:t>Trends in disparities are defined as a change in the difference between a comparison group and reference group from the baseline data year to the most recent data year. The change in disparities is the absolute difference in annual percentage of change between the comparison group and reference group. The annual percentage of change is estimated using unweighted linear regression. For more information, see Introduction and Methods.</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26</a:t>
            </a:fld>
            <a:endParaRPr lang="en-US"/>
          </a:p>
        </p:txBody>
      </p:sp>
    </p:spTree>
    <p:extLst>
      <p:ext uri="{BB962C8B-B14F-4D97-AF65-F5344CB8AC3E}">
        <p14:creationId xmlns:p14="http://schemas.microsoft.com/office/powerpoint/2010/main" val="175221476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260</a:t>
            </a:fld>
            <a:endParaRPr lang="en-US"/>
          </a:p>
        </p:txBody>
      </p:sp>
    </p:spTree>
    <p:extLst>
      <p:ext uri="{BB962C8B-B14F-4D97-AF65-F5344CB8AC3E}">
        <p14:creationId xmlns:p14="http://schemas.microsoft.com/office/powerpoint/2010/main" val="1882985989"/>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261</a:t>
            </a:fld>
            <a:endParaRPr lang="en-US"/>
          </a:p>
        </p:txBody>
      </p:sp>
    </p:spTree>
    <p:extLst>
      <p:ext uri="{BB962C8B-B14F-4D97-AF65-F5344CB8AC3E}">
        <p14:creationId xmlns:p14="http://schemas.microsoft.com/office/powerpoint/2010/main" val="361587356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262</a:t>
            </a:fld>
            <a:endParaRPr lang="en-US"/>
          </a:p>
        </p:txBody>
      </p:sp>
    </p:spTree>
    <p:extLst>
      <p:ext uri="{BB962C8B-B14F-4D97-AF65-F5344CB8AC3E}">
        <p14:creationId xmlns:p14="http://schemas.microsoft.com/office/powerpoint/2010/main" val="278818930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263</a:t>
            </a:fld>
            <a:endParaRPr lang="en-US"/>
          </a:p>
        </p:txBody>
      </p:sp>
    </p:spTree>
    <p:extLst>
      <p:ext uri="{BB962C8B-B14F-4D97-AF65-F5344CB8AC3E}">
        <p14:creationId xmlns:p14="http://schemas.microsoft.com/office/powerpoint/2010/main" val="69638208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264</a:t>
            </a:fld>
            <a:endParaRPr lang="en-US"/>
          </a:p>
        </p:txBody>
      </p:sp>
    </p:spTree>
    <p:extLst>
      <p:ext uri="{BB962C8B-B14F-4D97-AF65-F5344CB8AC3E}">
        <p14:creationId xmlns:p14="http://schemas.microsoft.com/office/powerpoint/2010/main" val="313257861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265</a:t>
            </a:fld>
            <a:endParaRPr lang="en-US"/>
          </a:p>
        </p:txBody>
      </p:sp>
    </p:spTree>
    <p:extLst>
      <p:ext uri="{BB962C8B-B14F-4D97-AF65-F5344CB8AC3E}">
        <p14:creationId xmlns:p14="http://schemas.microsoft.com/office/powerpoint/2010/main" val="345064560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266</a:t>
            </a:fld>
            <a:endParaRPr lang="en-US"/>
          </a:p>
        </p:txBody>
      </p:sp>
    </p:spTree>
    <p:extLst>
      <p:ext uri="{BB962C8B-B14F-4D97-AF65-F5344CB8AC3E}">
        <p14:creationId xmlns:p14="http://schemas.microsoft.com/office/powerpoint/2010/main" val="325581751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267</a:t>
            </a:fld>
            <a:endParaRPr lang="en-US"/>
          </a:p>
        </p:txBody>
      </p:sp>
    </p:spTree>
    <p:extLst>
      <p:ext uri="{BB962C8B-B14F-4D97-AF65-F5344CB8AC3E}">
        <p14:creationId xmlns:p14="http://schemas.microsoft.com/office/powerpoint/2010/main" val="290955874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268</a:t>
            </a:fld>
            <a:endParaRPr lang="en-US"/>
          </a:p>
        </p:txBody>
      </p:sp>
    </p:spTree>
    <p:extLst>
      <p:ext uri="{BB962C8B-B14F-4D97-AF65-F5344CB8AC3E}">
        <p14:creationId xmlns:p14="http://schemas.microsoft.com/office/powerpoint/2010/main" val="2606902475"/>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269</a:t>
            </a:fld>
            <a:endParaRPr lang="en-US"/>
          </a:p>
        </p:txBody>
      </p:sp>
    </p:spTree>
    <p:extLst>
      <p:ext uri="{BB962C8B-B14F-4D97-AF65-F5344CB8AC3E}">
        <p14:creationId xmlns:p14="http://schemas.microsoft.com/office/powerpoint/2010/main" val="662828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Early Release Program of the National Health Interview Survey (NHIS) provides timely data on health insurance coverage in the United States. Since these are the latest data published, these data are not included in the summary analyses conducted for this report. However, it is important to note the status of health insurance coverage with the most recent data available at the time this report was released.</a:t>
            </a:r>
          </a:p>
          <a:p>
            <a:r>
              <a:rPr lang="en-US" sz="1200" kern="1200" dirty="0" smtClean="0">
                <a:solidFill>
                  <a:schemeClr val="tx1"/>
                </a:solidFill>
                <a:effectLst/>
                <a:latin typeface="+mn-lt"/>
                <a:ea typeface="+mn-ea"/>
                <a:cs typeface="+mn-cs"/>
              </a:rPr>
              <a:t>Below are findings from </a:t>
            </a:r>
            <a:r>
              <a:rPr lang="en-US" sz="1200" i="1" kern="1200" dirty="0" smtClean="0">
                <a:solidFill>
                  <a:schemeClr val="tx1"/>
                </a:solidFill>
                <a:effectLst/>
                <a:latin typeface="+mn-lt"/>
                <a:ea typeface="+mn-ea"/>
                <a:cs typeface="+mn-cs"/>
              </a:rPr>
              <a:t>Health Insurance Coverage: Early Release of Estimates From the National Health Interview Survey, 2018 Report. </a:t>
            </a:r>
            <a:r>
              <a:rPr lang="en-US" sz="1200" kern="1200" dirty="0" smtClean="0">
                <a:solidFill>
                  <a:schemeClr val="tx1"/>
                </a:solidFill>
                <a:effectLst/>
                <a:latin typeface="+mn-lt"/>
                <a:ea typeface="+mn-ea"/>
                <a:cs typeface="+mn-cs"/>
              </a:rPr>
              <a:t>More information about the estimates are available on the NHIS website at </a:t>
            </a:r>
            <a:r>
              <a:rPr lang="en-US" sz="1200" u="sng" kern="1200" dirty="0" smtClean="0">
                <a:solidFill>
                  <a:schemeClr val="tx1"/>
                </a:solidFill>
                <a:effectLst/>
                <a:latin typeface="+mn-lt"/>
                <a:ea typeface="+mn-ea"/>
                <a:cs typeface="+mn-cs"/>
                <a:hlinkClick r:id="rId3"/>
              </a:rPr>
              <a:t>https://www.cdc.gov/nchs/nhis.htm</a:t>
            </a:r>
            <a:r>
              <a:rPr lang="en-US" sz="1200" kern="1200" dirty="0" smtClean="0">
                <a:solidFill>
                  <a:schemeClr val="tx1"/>
                </a:solidFill>
                <a:effectLst/>
                <a:latin typeface="+mn-lt"/>
                <a:ea typeface="+mn-ea"/>
                <a:cs typeface="+mn-cs"/>
              </a:rPr>
              <a:t>.</a:t>
            </a:r>
          </a:p>
          <a:p>
            <a:pPr lvl="0" fontAlgn="base"/>
            <a:r>
              <a:rPr lang="en-US" sz="1200" u="none" strike="noStrike" kern="1200" dirty="0" smtClean="0">
                <a:solidFill>
                  <a:schemeClr val="tx1"/>
                </a:solidFill>
                <a:effectLst/>
                <a:latin typeface="+mn-lt"/>
                <a:ea typeface="+mn-ea"/>
                <a:cs typeface="+mn-cs"/>
              </a:rPr>
              <a:t>In 2018, among adults ages 18-64, 68.9% (136.6 million) had private health insurance, 19.4% (39 million) had public coverage, and 13.3% (26.3 million) were uninsured at the time of interview (Figure 17).</a:t>
            </a:r>
          </a:p>
          <a:p>
            <a:pPr lvl="0" fontAlgn="base"/>
            <a:r>
              <a:rPr lang="en-US" sz="1200" u="none" strike="noStrike" kern="1200" dirty="0" smtClean="0">
                <a:solidFill>
                  <a:schemeClr val="tx1"/>
                </a:solidFill>
                <a:effectLst/>
                <a:latin typeface="+mn-lt"/>
                <a:ea typeface="+mn-ea"/>
                <a:cs typeface="+mn-cs"/>
              </a:rPr>
              <a:t>After generally increasing, more recently, the percentage of adults ages 18-64 who were uninsured at the time of interview decreased and then leveled off. Between 2015 and 2018, the increase among uninsured adults ages 18-64 (from 12.8% to 13.3%) was not statistically significant.</a:t>
            </a:r>
          </a:p>
          <a:p>
            <a:pPr lvl="0" fontAlgn="base"/>
            <a:r>
              <a:rPr lang="en-US" sz="1200" u="none" strike="noStrike" kern="1200" dirty="0" smtClean="0">
                <a:solidFill>
                  <a:schemeClr val="tx1"/>
                </a:solidFill>
                <a:effectLst/>
                <a:latin typeface="+mn-lt"/>
                <a:ea typeface="+mn-ea"/>
                <a:cs typeface="+mn-cs"/>
              </a:rPr>
              <a:t>The percentage of adults ages 18-64 with private or public coverage generally increased. However, more recently the percentages with private or public coverage have leveled off.</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27</a:t>
            </a:fld>
            <a:endParaRPr lang="en-US"/>
          </a:p>
        </p:txBody>
      </p:sp>
    </p:spTree>
    <p:extLst>
      <p:ext uri="{BB962C8B-B14F-4D97-AF65-F5344CB8AC3E}">
        <p14:creationId xmlns:p14="http://schemas.microsoft.com/office/powerpoint/2010/main" val="233406151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270</a:t>
            </a:fld>
            <a:endParaRPr lang="en-US"/>
          </a:p>
        </p:txBody>
      </p:sp>
    </p:spTree>
    <p:extLst>
      <p:ext uri="{BB962C8B-B14F-4D97-AF65-F5344CB8AC3E}">
        <p14:creationId xmlns:p14="http://schemas.microsoft.com/office/powerpoint/2010/main" val="4144287846"/>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271</a:t>
            </a:fld>
            <a:endParaRPr lang="en-US"/>
          </a:p>
        </p:txBody>
      </p:sp>
    </p:spTree>
    <p:extLst>
      <p:ext uri="{BB962C8B-B14F-4D97-AF65-F5344CB8AC3E}">
        <p14:creationId xmlns:p14="http://schemas.microsoft.com/office/powerpoint/2010/main" val="233465148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272</a:t>
            </a:fld>
            <a:endParaRPr lang="en-US"/>
          </a:p>
        </p:txBody>
      </p:sp>
    </p:spTree>
    <p:extLst>
      <p:ext uri="{BB962C8B-B14F-4D97-AF65-F5344CB8AC3E}">
        <p14:creationId xmlns:p14="http://schemas.microsoft.com/office/powerpoint/2010/main" val="3655689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28</a:t>
            </a:fld>
            <a:endParaRPr lang="en-US"/>
          </a:p>
        </p:txBody>
      </p:sp>
    </p:spTree>
    <p:extLst>
      <p:ext uri="{BB962C8B-B14F-4D97-AF65-F5344CB8AC3E}">
        <p14:creationId xmlns:p14="http://schemas.microsoft.com/office/powerpoint/2010/main" val="35667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2018, among adults ages 18-64, 27.4% of those who were poor, 25.1% of those who were near poor, and 8.3% of those who were not poor lacked health insurance coverage at the time of interview (Figure 19).</a:t>
            </a:r>
          </a:p>
          <a:p>
            <a:pPr lvl="0" fontAlgn="base"/>
            <a:r>
              <a:rPr lang="en-US" sz="1200" u="none" strike="noStrike" kern="1200" dirty="0" smtClean="0">
                <a:solidFill>
                  <a:schemeClr val="tx1"/>
                </a:solidFill>
                <a:effectLst/>
                <a:latin typeface="+mn-lt"/>
                <a:ea typeface="+mn-ea"/>
                <a:cs typeface="+mn-cs"/>
              </a:rPr>
              <a:t>The percentage of uninsured adults decreased between 2010 and 2018 among all three poverty status groups. However, the greatest decreases in the uninsured rate since 2013 were among adults who were poor or near poor.</a:t>
            </a:r>
          </a:p>
          <a:p>
            <a:pPr lvl="0" fontAlgn="base"/>
            <a:r>
              <a:rPr lang="en-US" sz="1200" u="none" strike="noStrike" kern="1200" dirty="0" smtClean="0">
                <a:solidFill>
                  <a:schemeClr val="tx1"/>
                </a:solidFill>
                <a:effectLst/>
                <a:latin typeface="+mn-lt"/>
                <a:ea typeface="+mn-ea"/>
                <a:cs typeface="+mn-cs"/>
              </a:rPr>
              <a:t>More recently, among adults ages 18-64 who were not poor, the percentage who were uninsured increased between 2015 and 2018. However, the observed increases between 2015 and 2018 in the percentage uninsured among those who were poor and near poor were not statistically significant.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29</a:t>
            </a:fld>
            <a:endParaRPr lang="en-US"/>
          </a:p>
        </p:txBody>
      </p:sp>
    </p:spTree>
    <p:extLst>
      <p:ext uri="{BB962C8B-B14F-4D97-AF65-F5344CB8AC3E}">
        <p14:creationId xmlns:p14="http://schemas.microsoft.com/office/powerpoint/2010/main" val="409738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3353768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2018, among children ages 0-17 years, 6.4% of those who were poor, 6.3% of those who were near poor, and 4.2% of those who were not poor lacked health insurance coverage at the time of interview (Figure 20).</a:t>
            </a:r>
          </a:p>
          <a:p>
            <a:pPr lvl="0" fontAlgn="base"/>
            <a:r>
              <a:rPr lang="en-US" sz="1200" u="none" strike="noStrike" kern="1200" dirty="0" smtClean="0">
                <a:solidFill>
                  <a:schemeClr val="tx1"/>
                </a:solidFill>
                <a:effectLst/>
                <a:latin typeface="+mn-lt"/>
                <a:ea typeface="+mn-ea"/>
                <a:cs typeface="+mn-cs"/>
              </a:rPr>
              <a:t>The percentage of uninsured children decreased among all three groups between 2010 and 2015.</a:t>
            </a:r>
          </a:p>
          <a:p>
            <a:pPr lvl="0" fontAlgn="base"/>
            <a:r>
              <a:rPr lang="en-US" sz="1200" u="none" strike="noStrike" kern="1200" dirty="0" smtClean="0">
                <a:solidFill>
                  <a:schemeClr val="tx1"/>
                </a:solidFill>
                <a:effectLst/>
                <a:latin typeface="+mn-lt"/>
                <a:ea typeface="+mn-ea"/>
                <a:cs typeface="+mn-cs"/>
              </a:rPr>
              <a:t>Among children who were not poor, the percentage who were uninsured increased from 3.3% in 2015 to 4.2% in 2018.</a:t>
            </a:r>
          </a:p>
          <a:p>
            <a:pPr lvl="0" fontAlgn="base"/>
            <a:r>
              <a:rPr lang="en-US" sz="1200" u="none" strike="noStrike" kern="1200" dirty="0" smtClean="0">
                <a:solidFill>
                  <a:schemeClr val="tx1"/>
                </a:solidFill>
                <a:effectLst/>
                <a:latin typeface="+mn-lt"/>
                <a:ea typeface="+mn-ea"/>
                <a:cs typeface="+mn-cs"/>
              </a:rPr>
              <a:t>From 2015 through 2018, among children who were near poor, there were no statistically significant changes in the percentage who were uninsured.</a:t>
            </a:r>
          </a:p>
          <a:p>
            <a:pPr lvl="0" fontAlgn="base"/>
            <a:r>
              <a:rPr lang="en-US" sz="1200" u="none" strike="noStrike" kern="1200" dirty="0" smtClean="0">
                <a:solidFill>
                  <a:schemeClr val="tx1"/>
                </a:solidFill>
                <a:effectLst/>
                <a:latin typeface="+mn-lt"/>
                <a:ea typeface="+mn-ea"/>
                <a:cs typeface="+mn-cs"/>
              </a:rPr>
              <a:t>Among poor children, the percentage who were uninsured increased from 4.4% in 2015 to 6.5% in 2016 and has stayed relatively stable between 2016 and 2018.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30</a:t>
            </a:fld>
            <a:endParaRPr lang="en-US"/>
          </a:p>
        </p:txBody>
      </p:sp>
    </p:spTree>
    <p:extLst>
      <p:ext uri="{BB962C8B-B14F-4D97-AF65-F5344CB8AC3E}">
        <p14:creationId xmlns:p14="http://schemas.microsoft.com/office/powerpoint/2010/main" val="546173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2018, among adults ages 18-64, 9.0% of Whites, 15.2% of Blacks, 8.1% of Asians, and 26.7% of Hispanics lacked health insurance coverage at the time of interview (Figure 21).</a:t>
            </a:r>
          </a:p>
          <a:p>
            <a:pPr lvl="0" fontAlgn="base"/>
            <a:r>
              <a:rPr lang="en-US" sz="1200" u="none" strike="noStrike" kern="1200" dirty="0" smtClean="0">
                <a:solidFill>
                  <a:schemeClr val="tx1"/>
                </a:solidFill>
                <a:effectLst/>
                <a:latin typeface="+mn-lt"/>
                <a:ea typeface="+mn-ea"/>
                <a:cs typeface="+mn-cs"/>
              </a:rPr>
              <a:t>Significant decreases in the percentage of uninsured adults were observed from 2013 through 2018 for all four racial/ethnic groups.</a:t>
            </a:r>
          </a:p>
          <a:p>
            <a:pPr lvl="0" fontAlgn="base"/>
            <a:r>
              <a:rPr lang="en-US" sz="1200" u="none" strike="noStrike" kern="1200" dirty="0" smtClean="0">
                <a:solidFill>
                  <a:schemeClr val="tx1"/>
                </a:solidFill>
                <a:effectLst/>
                <a:latin typeface="+mn-lt"/>
                <a:ea typeface="+mn-ea"/>
                <a:cs typeface="+mn-cs"/>
              </a:rPr>
              <a:t>Hispanic adults had the greatest percentage point decrease in the uninsured rate from 2013 (40.6%) through 2018 (26.7%).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31</a:t>
            </a:fld>
            <a:endParaRPr lang="en-US"/>
          </a:p>
        </p:txBody>
      </p:sp>
    </p:spTree>
    <p:extLst>
      <p:ext uri="{BB962C8B-B14F-4D97-AF65-F5344CB8AC3E}">
        <p14:creationId xmlns:p14="http://schemas.microsoft.com/office/powerpoint/2010/main" val="1169266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For the most recent data year (2016 or 2017), findings show that many disparities persist in access to care. Selected findings below show the largest disparities for each population group.</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32</a:t>
            </a:fld>
            <a:endParaRPr lang="en-US"/>
          </a:p>
        </p:txBody>
      </p:sp>
    </p:spTree>
    <p:extLst>
      <p:ext uri="{BB962C8B-B14F-4D97-AF65-F5344CB8AC3E}">
        <p14:creationId xmlns:p14="http://schemas.microsoft.com/office/powerpoint/2010/main" val="388979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33</a:t>
            </a:fld>
            <a:endParaRPr lang="en-US"/>
          </a:p>
        </p:txBody>
      </p:sp>
    </p:spTree>
    <p:extLst>
      <p:ext uri="{BB962C8B-B14F-4D97-AF65-F5344CB8AC3E}">
        <p14:creationId xmlns:p14="http://schemas.microsoft.com/office/powerpoint/2010/main" val="26410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2017, 82.1% of poor individuals under age 65 had health insurance compared with 96.1% of high-income individuals (Figure 23).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34</a:t>
            </a:fld>
            <a:endParaRPr lang="en-US"/>
          </a:p>
        </p:txBody>
      </p:sp>
    </p:spTree>
    <p:extLst>
      <p:ext uri="{BB962C8B-B14F-4D97-AF65-F5344CB8AC3E}">
        <p14:creationId xmlns:p14="http://schemas.microsoft.com/office/powerpoint/2010/main" val="1022672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4016"/>
            <a:ext cx="5486400" cy="4297680"/>
          </a:xfrm>
        </p:spPr>
        <p:txBody>
          <a:bodyPr/>
          <a:lstStyle/>
          <a:p>
            <a:pPr>
              <a:defRPr/>
            </a:pPr>
            <a:r>
              <a:rPr lang="en-US" sz="1200" u="none" strike="noStrike" kern="1200" dirty="0" smtClean="0">
                <a:solidFill>
                  <a:schemeClr val="tx1"/>
                </a:solidFill>
                <a:effectLst/>
                <a:latin typeface="+mn-lt"/>
                <a:ea typeface="+mn-ea"/>
                <a:cs typeface="+mn-cs"/>
              </a:rPr>
              <a:t>In 2017, 20.8% of poor individuals under age 65 had private health insurance compared with 91.0% of high-income individuals (Figure 24).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35</a:t>
            </a:fld>
            <a:endParaRPr lang="en-US"/>
          </a:p>
        </p:txBody>
      </p:sp>
    </p:spTree>
    <p:extLst>
      <p:ext uri="{BB962C8B-B14F-4D97-AF65-F5344CB8AC3E}">
        <p14:creationId xmlns:p14="http://schemas.microsoft.com/office/powerpoint/2010/main" val="3134630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36</a:t>
            </a:fld>
            <a:endParaRPr lang="en-US"/>
          </a:p>
        </p:txBody>
      </p:sp>
    </p:spTree>
    <p:extLst>
      <p:ext uri="{BB962C8B-B14F-4D97-AF65-F5344CB8AC3E}">
        <p14:creationId xmlns:p14="http://schemas.microsoft.com/office/powerpoint/2010/main" val="1202614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8.3% of Black children who had any appointments for routine healthcare in the last 12 months sometimes or never got an appointment for routine care as soon as needed compared with 4.9% of White children (Figure 25).</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37</a:t>
            </a:fld>
            <a:endParaRPr lang="en-US"/>
          </a:p>
        </p:txBody>
      </p:sp>
    </p:spTree>
    <p:extLst>
      <p:ext uri="{BB962C8B-B14F-4D97-AF65-F5344CB8AC3E}">
        <p14:creationId xmlns:p14="http://schemas.microsoft.com/office/powerpoint/2010/main" val="116884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12.3% of Black adults who had a doctor’s office or clinic visit in the last 12 months and needed care, tests, or treatment sometimes or never found it easy to get the care, tests, or treatment compared with 6.8% of White adults (Figure 26).</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38</a:t>
            </a:fld>
            <a:endParaRPr lang="en-US"/>
          </a:p>
        </p:txBody>
      </p:sp>
    </p:spTree>
    <p:extLst>
      <p:ext uri="{BB962C8B-B14F-4D97-AF65-F5344CB8AC3E}">
        <p14:creationId xmlns:p14="http://schemas.microsoft.com/office/powerpoint/2010/main" val="32470195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39</a:t>
            </a:fld>
            <a:endParaRPr lang="en-US"/>
          </a:p>
        </p:txBody>
      </p:sp>
    </p:spTree>
    <p:extLst>
      <p:ext uri="{BB962C8B-B14F-4D97-AF65-F5344CB8AC3E}">
        <p14:creationId xmlns:p14="http://schemas.microsoft.com/office/powerpoint/2010/main" val="286669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1578754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10.4% of Asian children who had any appointments for routine healthcare in the last 12 months sometimes or never got an appointment for routine care as soon as needed compared with 4.9% of White children (Figure 27).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40</a:t>
            </a:fld>
            <a:endParaRPr lang="en-US"/>
          </a:p>
        </p:txBody>
      </p:sp>
    </p:spTree>
    <p:extLst>
      <p:ext uri="{BB962C8B-B14F-4D97-AF65-F5344CB8AC3E}">
        <p14:creationId xmlns:p14="http://schemas.microsoft.com/office/powerpoint/2010/main" val="69912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2016, 25.8% of Asian adults who had any appointments for routine healthcare in the last 12 months sometimes or never got an appointment for routine care as soon as needed compared with 12.6% of White adults (Figure 28).</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41</a:t>
            </a:fld>
            <a:endParaRPr lang="en-US"/>
          </a:p>
        </p:txBody>
      </p:sp>
    </p:spTree>
    <p:extLst>
      <p:ext uri="{BB962C8B-B14F-4D97-AF65-F5344CB8AC3E}">
        <p14:creationId xmlns:p14="http://schemas.microsoft.com/office/powerpoint/2010/main" val="6247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3026"/>
            <a:ext cx="5486400" cy="4297680"/>
          </a:xfrm>
        </p:spPr>
        <p:txBody>
          <a:bodyPr/>
          <a:lstStyle/>
          <a:p>
            <a:pPr>
              <a:defRPr/>
            </a:pPr>
            <a:r>
              <a:rPr lang="en-US" dirty="0" smtClean="0"/>
              <a:t>The Indian Health Service (IHS) offers public coverage to and is considered a comprehensive healthcare delivery system for AI/</a:t>
            </a:r>
            <a:r>
              <a:rPr lang="en-US" dirty="0" err="1" smtClean="0"/>
              <a:t>ANs.</a:t>
            </a:r>
            <a:r>
              <a:rPr lang="en-US" dirty="0" smtClean="0"/>
              <a:t> Currently, IHS serves 2.6 million AI/ANs who belong to 573 federally recognized tribes in 37 states. IHS is not described as a health plan in this report.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42</a:t>
            </a:fld>
            <a:endParaRPr lang="en-US"/>
          </a:p>
        </p:txBody>
      </p:sp>
    </p:spTree>
    <p:extLst>
      <p:ext uri="{BB962C8B-B14F-4D97-AF65-F5344CB8AC3E}">
        <p14:creationId xmlns:p14="http://schemas.microsoft.com/office/powerpoint/2010/main" val="22223897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2016, 27.3% of AI/ANs under age 65 were uninsured all year compared with 9.1% of Whites (Figure 29).</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43</a:t>
            </a:fld>
            <a:endParaRPr lang="en-US"/>
          </a:p>
        </p:txBody>
      </p:sp>
    </p:spTree>
    <p:extLst>
      <p:ext uri="{BB962C8B-B14F-4D97-AF65-F5344CB8AC3E}">
        <p14:creationId xmlns:p14="http://schemas.microsoft.com/office/powerpoint/2010/main" val="5562057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In 2017, 73.1% of AI/ANs under age 65 had health insurance compared with 89.4% of Whites (Figure 30).</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44</a:t>
            </a:fld>
            <a:endParaRPr lang="en-US"/>
          </a:p>
        </p:txBody>
      </p:sp>
    </p:spTree>
    <p:extLst>
      <p:ext uri="{BB962C8B-B14F-4D97-AF65-F5344CB8AC3E}">
        <p14:creationId xmlns:p14="http://schemas.microsoft.com/office/powerpoint/2010/main" val="4242329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45</a:t>
            </a:fld>
            <a:endParaRPr lang="en-US"/>
          </a:p>
        </p:txBody>
      </p:sp>
    </p:spTree>
    <p:extLst>
      <p:ext uri="{BB962C8B-B14F-4D97-AF65-F5344CB8AC3E}">
        <p14:creationId xmlns:p14="http://schemas.microsoft.com/office/powerpoint/2010/main" val="1943793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46</a:t>
            </a:fld>
            <a:endParaRPr lang="en-US"/>
          </a:p>
        </p:txBody>
      </p:sp>
    </p:spTree>
    <p:extLst>
      <p:ext uri="{BB962C8B-B14F-4D97-AF65-F5344CB8AC3E}">
        <p14:creationId xmlns:p14="http://schemas.microsoft.com/office/powerpoint/2010/main" val="25232365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2016, 18.3% of Hispanics under age 65 were uninsured all year compared with 6.0% of Whites (Figure 31).</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47</a:t>
            </a:fld>
            <a:endParaRPr lang="en-US"/>
          </a:p>
        </p:txBody>
      </p:sp>
    </p:spTree>
    <p:extLst>
      <p:ext uri="{BB962C8B-B14F-4D97-AF65-F5344CB8AC3E}">
        <p14:creationId xmlns:p14="http://schemas.microsoft.com/office/powerpoint/2010/main" val="399757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2017, 79.4% of Hispanics under age 65 had health insurance compared with 92.6% of non-Hispanic Whites (Figure 32).</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48</a:t>
            </a:fld>
            <a:endParaRPr lang="en-US"/>
          </a:p>
        </p:txBody>
      </p:sp>
    </p:spTree>
    <p:extLst>
      <p:ext uri="{BB962C8B-B14F-4D97-AF65-F5344CB8AC3E}">
        <p14:creationId xmlns:p14="http://schemas.microsoft.com/office/powerpoint/2010/main" val="4050279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Services include prevention, acute treatment, and chronic disease management. Settings include doctors’ offices, emergency departments, dialysis centers, hospitals, nursing homes, hospices, and home health. </a:t>
            </a:r>
          </a:p>
          <a:p>
            <a:r>
              <a:rPr lang="en-US" dirty="0" smtClean="0"/>
              <a:t>Data used to generate QDR measures include results from more than three dozen datasets that provide estimates for various population subgroups and data years. Sources used to assess healthcare quality in the report include:</a:t>
            </a:r>
          </a:p>
          <a:p>
            <a:pPr lvl="1" fontAlgn="base"/>
            <a:r>
              <a:rPr lang="en-US" dirty="0" smtClean="0"/>
              <a:t>Surveys of patients, patients’ families, and providers;</a:t>
            </a:r>
          </a:p>
          <a:p>
            <a:pPr lvl="1" fontAlgn="base"/>
            <a:r>
              <a:rPr lang="en-US" dirty="0" smtClean="0"/>
              <a:t>Administrative data from healthcare facilities;</a:t>
            </a:r>
          </a:p>
          <a:p>
            <a:pPr lvl="1" fontAlgn="base"/>
            <a:r>
              <a:rPr lang="en-US" dirty="0" smtClean="0"/>
              <a:t>Abstracts of clinical charts;</a:t>
            </a:r>
          </a:p>
          <a:p>
            <a:pPr lvl="1" fontAlgn="base"/>
            <a:r>
              <a:rPr lang="en-US" dirty="0" smtClean="0"/>
              <a:t>Registry data; and</a:t>
            </a:r>
          </a:p>
          <a:p>
            <a:pPr lvl="1" fontAlgn="base"/>
            <a:r>
              <a:rPr lang="en-US" dirty="0" smtClean="0"/>
              <a:t>Vital statistics.</a:t>
            </a:r>
          </a:p>
          <a:p>
            <a:r>
              <a:rPr lang="en-US" dirty="0" smtClean="0"/>
              <a:t>Most data are reported annually and are generally available through 2016 or 2017.</a:t>
            </a:r>
          </a:p>
          <a:p>
            <a:r>
              <a:rPr lang="en-US" dirty="0" smtClean="0"/>
              <a:t>Historically, quality of healthcare has varied based on race, ethnicity, socioeconomic status, age, sex, disability status, sexual orientation, and residence location. As specified in the Healthcare Research and Quality Act, this summary focuses on disparities related to race and socioeconomic status.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49</a:t>
            </a:fld>
            <a:endParaRPr lang="en-US"/>
          </a:p>
        </p:txBody>
      </p:sp>
    </p:spTree>
    <p:extLst>
      <p:ext uri="{BB962C8B-B14F-4D97-AF65-F5344CB8AC3E}">
        <p14:creationId xmlns:p14="http://schemas.microsoft.com/office/powerpoint/2010/main" val="223267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5</a:t>
            </a:fld>
            <a:endParaRPr lang="en-US"/>
          </a:p>
        </p:txBody>
      </p:sp>
    </p:spTree>
    <p:extLst>
      <p:ext uri="{BB962C8B-B14F-4D97-AF65-F5344CB8AC3E}">
        <p14:creationId xmlns:p14="http://schemas.microsoft.com/office/powerpoint/2010/main" val="2451114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Quality of healthcare improved generally through 2017, but the pace of improvement varied by priority area.</a:t>
            </a:r>
          </a:p>
          <a:p>
            <a:pPr lvl="0" fontAlgn="base"/>
            <a:r>
              <a:rPr lang="en-US" sz="1200" u="none" strike="noStrike" kern="1200" dirty="0" smtClean="0">
                <a:solidFill>
                  <a:schemeClr val="tx1"/>
                </a:solidFill>
                <a:effectLst/>
                <a:latin typeface="+mn-lt"/>
                <a:ea typeface="+mn-ea"/>
                <a:cs typeface="+mn-cs"/>
              </a:rPr>
              <a:t>Through 2017, across a broad spectrum of measures of healthcare quality, 54% showed improvement (Figure 33).</a:t>
            </a:r>
          </a:p>
          <a:p>
            <a:pPr lvl="0" fontAlgn="base"/>
            <a:r>
              <a:rPr lang="en-US" sz="1200" u="none" strike="noStrike" kern="1200" dirty="0" smtClean="0">
                <a:solidFill>
                  <a:schemeClr val="tx1"/>
                </a:solidFill>
                <a:effectLst/>
                <a:latin typeface="+mn-lt"/>
                <a:ea typeface="+mn-ea"/>
                <a:cs typeface="+mn-cs"/>
              </a:rPr>
              <a:t>Almost 70% of measures of Person-Centered Care improved.</a:t>
            </a:r>
          </a:p>
          <a:p>
            <a:pPr lvl="0" fontAlgn="base"/>
            <a:r>
              <a:rPr lang="en-US" sz="1200" u="none" strike="noStrike" kern="1200" dirty="0" smtClean="0">
                <a:solidFill>
                  <a:schemeClr val="tx1"/>
                </a:solidFill>
                <a:effectLst/>
                <a:latin typeface="+mn-lt"/>
                <a:ea typeface="+mn-ea"/>
                <a:cs typeface="+mn-cs"/>
              </a:rPr>
              <a:t>About 60% of measures of Patient Safety and Healthy Living improved.</a:t>
            </a:r>
          </a:p>
          <a:p>
            <a:pPr lvl="0" fontAlgn="base"/>
            <a:r>
              <a:rPr lang="en-US" sz="1200" u="none" strike="noStrike" kern="1200" dirty="0" smtClean="0">
                <a:solidFill>
                  <a:schemeClr val="tx1"/>
                </a:solidFill>
                <a:effectLst/>
                <a:latin typeface="+mn-lt"/>
                <a:ea typeface="+mn-ea"/>
                <a:cs typeface="+mn-cs"/>
              </a:rPr>
              <a:t>Almost half of measures of Effective Treatment improved.</a:t>
            </a:r>
          </a:p>
          <a:p>
            <a:pPr lvl="0" fontAlgn="base"/>
            <a:r>
              <a:rPr lang="en-US" sz="1200" u="none" strike="noStrike" kern="1200" dirty="0" smtClean="0">
                <a:solidFill>
                  <a:schemeClr val="tx1"/>
                </a:solidFill>
                <a:effectLst/>
                <a:latin typeface="+mn-lt"/>
                <a:ea typeface="+mn-ea"/>
                <a:cs typeface="+mn-cs"/>
              </a:rPr>
              <a:t>One-third of measures of Care Coordination improved.</a:t>
            </a:r>
          </a:p>
          <a:p>
            <a:pPr lvl="0" fontAlgn="base"/>
            <a:r>
              <a:rPr lang="en-US" sz="1200" u="none" strike="noStrike" kern="1200" dirty="0" smtClean="0">
                <a:solidFill>
                  <a:schemeClr val="tx1"/>
                </a:solidFill>
                <a:effectLst/>
                <a:latin typeface="+mn-lt"/>
                <a:ea typeface="+mn-ea"/>
                <a:cs typeface="+mn-cs"/>
              </a:rPr>
              <a:t>No Affordable Care measures changed overall.</a:t>
            </a:r>
          </a:p>
          <a:p>
            <a:r>
              <a:rPr lang="en-US" sz="1200" kern="1200" dirty="0" smtClean="0">
                <a:solidFill>
                  <a:schemeClr val="tx1"/>
                </a:solidFill>
                <a:effectLst/>
                <a:latin typeface="+mn-lt"/>
                <a:ea typeface="+mn-ea"/>
                <a:cs typeface="+mn-cs"/>
              </a:rPr>
              <a:t>Due to a change in Healthcare Cost and Utilization Project (HCUP) data, data measures in past reports are not always represented in this report. HCUP recently converted all measures from International Classification of Diseases, Ninth Revision (ICD-9) to Tenth Revision (ICD-10) codes, thus changing the outcomes of these measures. Therefore, we cannot trend the data at this time. </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50</a:t>
            </a:fld>
            <a:endParaRPr lang="en-US"/>
          </a:p>
        </p:txBody>
      </p:sp>
    </p:spTree>
    <p:extLst>
      <p:ext uri="{BB962C8B-B14F-4D97-AF65-F5344CB8AC3E}">
        <p14:creationId xmlns:p14="http://schemas.microsoft.com/office/powerpoint/2010/main" val="1439652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00800" cy="4937760"/>
          </a:xfrm>
        </p:spPr>
        <p:txBody>
          <a:bodyPr/>
          <a:lstStyle/>
          <a:p>
            <a:pPr>
              <a:defRPr/>
            </a:pPr>
            <a:r>
              <a:rPr lang="en-US" altLang="en-US" sz="1100" dirty="0" smtClean="0"/>
              <a:t>The rationale is that “[h]</a:t>
            </a:r>
            <a:r>
              <a:rPr lang="en-US" altLang="en-US" sz="1100" dirty="0" err="1" smtClean="0"/>
              <a:t>ealth</a:t>
            </a:r>
            <a:r>
              <a:rPr lang="en-US" altLang="en-US" sz="1100" dirty="0" smtClean="0"/>
              <a:t> care should give each individual patient and family an active role in their care.” Care should adapt readily to individual and family circumstances, as well as differing cultures, languages, disabilities, health literacy levels, and social backgrounds. </a:t>
            </a:r>
          </a:p>
          <a:p>
            <a:pPr lvl="0"/>
            <a:r>
              <a:rPr lang="en-US" altLang="en-US" sz="1100" dirty="0" smtClean="0"/>
              <a:t>Examples of person-centered care could be ensuring that patients’ feedback on their preferences, desired outcomes, and experiences of care is integrated into care delivery and enabling patients to effectively manage their care.</a:t>
            </a:r>
          </a:p>
          <a:p>
            <a:pPr lvl="0"/>
            <a:r>
              <a:rPr lang="en-US" altLang="en-US" sz="1100" dirty="0" smtClean="0"/>
              <a:t>The Institute of Medicine identifies patient centeredness as a core component of quality healthcare.</a:t>
            </a:r>
            <a:r>
              <a:rPr lang="en-US" sz="1100" baseline="30000" dirty="0" smtClean="0"/>
              <a:t>4</a:t>
            </a:r>
            <a:r>
              <a:rPr lang="en-US" altLang="en-US" sz="1100" dirty="0" smtClean="0" bmk=""/>
              <a:t> Patient centeredness is defined as:</a:t>
            </a:r>
          </a:p>
          <a:p>
            <a:pPr lvl="0"/>
            <a:r>
              <a:rPr lang="en-US" altLang="en-US" sz="1100" dirty="0" smtClean="0" bmk=""/>
              <a:t>[H]</a:t>
            </a:r>
            <a:r>
              <a:rPr lang="en-US" altLang="en-US" sz="1100" dirty="0" err="1" smtClean="0" bmk=""/>
              <a:t>ealth</a:t>
            </a:r>
            <a:r>
              <a:rPr lang="en-US" altLang="en-US" sz="1100" dirty="0" smtClean="0" bmk=""/>
              <a:t> care that establishes a partnership among practitioners, patients, and their families (when appropriate) to ensure that decisions respect patients’ wants, needs, and preferences and that patients have the education and support they need to make decisions and participate in their own care.</a:t>
            </a:r>
            <a:r>
              <a:rPr lang="en-US" sz="1100" baseline="30000" dirty="0" smtClean="0"/>
              <a:t>5</a:t>
            </a:r>
            <a:endParaRPr lang="en-US" altLang="en-US" sz="1100" baseline="30000" dirty="0" smtClean="0" bm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100" dirty="0" smtClean="0" bmk=""/>
              <a:t>Patient centeredness “encompasses qualities of compassion, empathy, and responsiveness to the needs, values, and expressed preferences of the individual patient”.</a:t>
            </a:r>
            <a:r>
              <a:rPr lang="en-US" sz="1100" baseline="30000" dirty="0" smtClean="0"/>
              <a:t>4</a:t>
            </a:r>
            <a:r>
              <a:rPr lang="en-US" altLang="en-US" sz="1100" dirty="0" smtClean="0" bmk=""/>
              <a:t> In addition, translation and interpretation services, as well as auxiliary aids and services, facilitate communication between the provider and the patient and are often a legal requirement. </a:t>
            </a:r>
            <a:endParaRPr lang="en-US" sz="1100" kern="1200" dirty="0" smtClean="0">
              <a:solidFill>
                <a:schemeClr val="tx1"/>
              </a:solidFill>
              <a:effectLst/>
            </a:endParaRPr>
          </a:p>
          <a:p>
            <a:pPr>
              <a:defRPr/>
            </a:pPr>
            <a:r>
              <a:rPr lang="en-US" sz="1100" kern="1200" dirty="0" smtClean="0">
                <a:solidFill>
                  <a:schemeClr val="tx1"/>
                </a:solidFill>
                <a:effectLst/>
              </a:rPr>
              <a:t>For example, Section 1557 of the Affordable Care Act (ACA), 42 U.S.C. 18116, and Title VI of the Civil Rights Act of 1964, 42 U.S.C. 2000d, require the practitioner or hospital to take reasonable steps to ensure meaningful access to individuals with limited English proficiency, such as providing language interpreters and translating vital documents. Section 1557 of the ACA and Section 504 of the Rehabilitation Act of 1973, 29 U.S.C. 794, require the practitioner or hospital to take appropriate steps to ensure effective communication with individuals with disabilities, such as by providing sign language interpreters, materials in Braille, and/or accessible electronic formats.</a:t>
            </a:r>
          </a:p>
          <a:p>
            <a:pPr>
              <a:defRPr/>
            </a:pPr>
            <a:r>
              <a:rPr lang="en-US" altLang="en-US" sz="1100" dirty="0" smtClean="0" bmk=""/>
              <a:t>The patient-centered approach includes viewing the patient as a unique person, rather than focusing strictly on the illness, building a therapeutic alliance based on the patient’s and the provider’s perspectives.</a:t>
            </a:r>
          </a:p>
        </p:txBody>
      </p:sp>
      <p:sp>
        <p:nvSpPr>
          <p:cNvPr id="4" name="Slide Number Placeholder 3"/>
          <p:cNvSpPr>
            <a:spLocks noGrp="1"/>
          </p:cNvSpPr>
          <p:nvPr>
            <p:ph type="sldNum" sz="quarter" idx="10"/>
          </p:nvPr>
        </p:nvSpPr>
        <p:spPr/>
        <p:txBody>
          <a:bodyPr/>
          <a:lstStyle/>
          <a:p>
            <a:fld id="{B17BA40C-25F7-4A81-B7B0-365A5351FE20}" type="slidenum">
              <a:rPr lang="en-US" smtClean="0"/>
              <a:t>51</a:t>
            </a:fld>
            <a:endParaRPr lang="en-US"/>
          </a:p>
        </p:txBody>
      </p:sp>
    </p:spTree>
    <p:extLst>
      <p:ext uri="{BB962C8B-B14F-4D97-AF65-F5344CB8AC3E}">
        <p14:creationId xmlns:p14="http://schemas.microsoft.com/office/powerpoint/2010/main" val="16412819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Providers also may have different views from their patients of symptoms and treatment effectiveness.</a:t>
            </a:r>
            <a:r>
              <a:rPr lang="en-US" sz="1200" baseline="30000" dirty="0" smtClean="0"/>
              <a:t>11</a:t>
            </a:r>
            <a:endParaRPr lang="en-US" altLang="en-US" sz="1200" baseline="30000" dirty="0" smtClean="0" bmk=""/>
          </a:p>
          <a:p>
            <a:endParaRPr lang="en-US" dirty="0" smtClean="0"/>
          </a:p>
        </p:txBody>
      </p:sp>
      <p:sp>
        <p:nvSpPr>
          <p:cNvPr id="4" name="Slide Number Placeholder 3"/>
          <p:cNvSpPr>
            <a:spLocks noGrp="1"/>
          </p:cNvSpPr>
          <p:nvPr>
            <p:ph type="sldNum" sz="quarter" idx="10"/>
          </p:nvPr>
        </p:nvSpPr>
        <p:spPr/>
        <p:txBody>
          <a:bodyPr/>
          <a:lstStyle/>
          <a:p>
            <a:fld id="{B17BA40C-25F7-4A81-B7B0-365A5351FE20}" type="slidenum">
              <a:rPr lang="en-US" smtClean="0"/>
              <a:t>52</a:t>
            </a:fld>
            <a:endParaRPr lang="en-US"/>
          </a:p>
        </p:txBody>
      </p:sp>
    </p:spTree>
    <p:extLst>
      <p:ext uri="{BB962C8B-B14F-4D97-AF65-F5344CB8AC3E}">
        <p14:creationId xmlns:p14="http://schemas.microsoft.com/office/powerpoint/2010/main" val="2778501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Patient-centered decision making is when physicians take into account the needs and circumstances of a patient.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Patient-centered approaches rely on building a provider-patient relationship, improving communication, fostering a positive atmosphere, and encouraging patients to actively participate in provider-patient interactions.</a:t>
            </a:r>
            <a:r>
              <a:rPr lang="en-US" sz="1200" baseline="30000" dirty="0" smtClean="0"/>
              <a:t>13</a:t>
            </a:r>
            <a:endParaRPr lang="en-US" altLang="en-US" sz="1200" baseline="30000" dirty="0" smtClean="0" bmk=""/>
          </a:p>
          <a:p>
            <a:pPr>
              <a:defRPr/>
            </a:pPr>
            <a:endParaRPr lang="en-US" dirty="0" smtClean="0"/>
          </a:p>
        </p:txBody>
      </p:sp>
      <p:sp>
        <p:nvSpPr>
          <p:cNvPr id="4" name="Slide Number Placeholder 3"/>
          <p:cNvSpPr>
            <a:spLocks noGrp="1"/>
          </p:cNvSpPr>
          <p:nvPr>
            <p:ph type="sldNum" sz="quarter" idx="10"/>
          </p:nvPr>
        </p:nvSpPr>
        <p:spPr/>
        <p:txBody>
          <a:bodyPr/>
          <a:lstStyle/>
          <a:p>
            <a:fld id="{B17BA40C-25F7-4A81-B7B0-365A5351FE20}" type="slidenum">
              <a:rPr lang="en-US" smtClean="0"/>
              <a:t>53</a:t>
            </a:fld>
            <a:endParaRPr lang="en-US"/>
          </a:p>
        </p:txBody>
      </p:sp>
    </p:spTree>
    <p:extLst>
      <p:ext uri="{BB962C8B-B14F-4D97-AF65-F5344CB8AC3E}">
        <p14:creationId xmlns:p14="http://schemas.microsoft.com/office/powerpoint/2010/main" val="25851643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54</a:t>
            </a:fld>
            <a:endParaRPr lang="en-US"/>
          </a:p>
        </p:txBody>
      </p:sp>
    </p:spTree>
    <p:extLst>
      <p:ext uri="{BB962C8B-B14F-4D97-AF65-F5344CB8AC3E}">
        <p14:creationId xmlns:p14="http://schemas.microsoft.com/office/powerpoint/2010/main" val="1517177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55</a:t>
            </a:fld>
            <a:endParaRPr lang="en-US"/>
          </a:p>
        </p:txBody>
      </p:sp>
    </p:spTree>
    <p:extLst>
      <p:ext uri="{BB962C8B-B14F-4D97-AF65-F5344CB8AC3E}">
        <p14:creationId xmlns:p14="http://schemas.microsoft.com/office/powerpoint/2010/main" val="15526144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a:t>
            </a:r>
            <a:r>
              <a:rPr lang="en-US" baseline="0" dirty="0" smtClean="0"/>
              <a:t> with the greatest improvement:</a:t>
            </a:r>
          </a:p>
          <a:p>
            <a:pPr lvl="1"/>
            <a:r>
              <a:rPr lang="en-US" dirty="0" smtClean="0"/>
              <a:t>Adults who had a doctor’s office or clinic visit in the last 12 months whose health providers sometimes or never explained things in a way they could understand</a:t>
            </a:r>
          </a:p>
          <a:p>
            <a:pPr lvl="1"/>
            <a:r>
              <a:rPr lang="en-US" dirty="0" smtClean="0"/>
              <a:t>Adults who had a doctor’s office or clinic visit in the last 12 months whose health providers sometimes or never spent enough time with them</a:t>
            </a:r>
          </a:p>
          <a:p>
            <a:pPr lvl="1"/>
            <a:r>
              <a:rPr lang="en-US" dirty="0" smtClean="0"/>
              <a:t>Adults who had a doctor’s office or clinic visit in the last 12 months whose health providers sometimes or never showed respect for what they had to say</a:t>
            </a:r>
          </a:p>
          <a:p>
            <a:pPr lvl="1"/>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56</a:t>
            </a:fld>
            <a:endParaRPr lang="en-US"/>
          </a:p>
        </p:txBody>
      </p:sp>
    </p:spTree>
    <p:extLst>
      <p:ext uri="{BB962C8B-B14F-4D97-AF65-F5344CB8AC3E}">
        <p14:creationId xmlns:p14="http://schemas.microsoft.com/office/powerpoint/2010/main" val="18616762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57</a:t>
            </a:fld>
            <a:endParaRPr lang="en-US"/>
          </a:p>
        </p:txBody>
      </p:sp>
    </p:spTree>
    <p:extLst>
      <p:ext uri="{BB962C8B-B14F-4D97-AF65-F5344CB8AC3E}">
        <p14:creationId xmlns:p14="http://schemas.microsoft.com/office/powerpoint/2010/main" val="25852826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58</a:t>
            </a:fld>
            <a:endParaRPr lang="en-US"/>
          </a:p>
        </p:txBody>
      </p:sp>
    </p:spTree>
    <p:extLst>
      <p:ext uri="{BB962C8B-B14F-4D97-AF65-F5344CB8AC3E}">
        <p14:creationId xmlns:p14="http://schemas.microsoft.com/office/powerpoint/2010/main" val="3691227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From 2002 to 2016, overall, the percentage of adults who had a doctor’s office or clinic visit in the last 12 months whose health providers sometimes or never explained things in a way they could understand decreased from 9.0% to 5.2% (Figure 34).</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59</a:t>
            </a:fld>
            <a:endParaRPr lang="en-US"/>
          </a:p>
        </p:txBody>
      </p:sp>
    </p:spTree>
    <p:extLst>
      <p:ext uri="{BB962C8B-B14F-4D97-AF65-F5344CB8AC3E}">
        <p14:creationId xmlns:p14="http://schemas.microsoft.com/office/powerpoint/2010/main" val="2059151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rPr>
              <a:t>Federal participants on IWG: AHRQ, Administration for Children and Families, Administration for Community Living, Assistant Secretary for Planning and Evaluation, Centers for Disease Control and Prevention, Centers for Medicare &amp; Medicaid Services, Health Resources and Services Administration, Indian Health Service, National Institutes of Health, and Veterans Health Administration.</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1530899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2002 to 2016, overall, the percentage of adults who had a doctor’s office or clinic visit in the last 12 months whose health providers sometimes or never spent enough time with them decreased from 15.3% to 9.2% (Figure 35).</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60</a:t>
            </a:fld>
            <a:endParaRPr lang="en-US"/>
          </a:p>
        </p:txBody>
      </p:sp>
    </p:spTree>
    <p:extLst>
      <p:ext uri="{BB962C8B-B14F-4D97-AF65-F5344CB8AC3E}">
        <p14:creationId xmlns:p14="http://schemas.microsoft.com/office/powerpoint/2010/main" val="36057948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u="none" strike="noStrike" kern="1200" dirty="0" smtClean="0">
                <a:solidFill>
                  <a:schemeClr val="tx1"/>
                </a:solidFill>
                <a:effectLst/>
                <a:latin typeface="+mn-lt"/>
                <a:ea typeface="+mn-ea"/>
                <a:cs typeface="+mn-cs"/>
              </a:rPr>
              <a:t>From 2002 to 2016, overall, the percentage of adults who had a doctor’s office or clinic visit in the last 12 months whose health providers sometimes or never showed respect for what they had to say decreased from 8.8% to 5.4% (Figure 36).</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61</a:t>
            </a:fld>
            <a:endParaRPr lang="en-US"/>
          </a:p>
        </p:txBody>
      </p:sp>
    </p:spTree>
    <p:extLst>
      <p:ext uri="{BB962C8B-B14F-4D97-AF65-F5344CB8AC3E}">
        <p14:creationId xmlns:p14="http://schemas.microsoft.com/office/powerpoint/2010/main" val="2624772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The Medical School Curriculum is designed to teach student physicians, medical educators, and other healthcare providers about their civil rights obligations under Title VI of the Civil Rights Act of 1964.</a:t>
            </a:r>
          </a:p>
          <a:p>
            <a:r>
              <a:rPr lang="en-US" dirty="0" smtClean="0"/>
              <a:t>In 2019, OCR piloted a new presentation on effective communication requirements for individuals who are deaf or hard of hearing, per Section 504 of the Rehabilitation Act of 1973, Title II of the Americans With Disabilities Act, and Section 1557 of the Affordable Care Act.</a:t>
            </a:r>
          </a:p>
          <a:p>
            <a:pPr>
              <a:defRPr/>
            </a:pPr>
            <a:r>
              <a:rPr lang="en-US" dirty="0" smtClean="0"/>
              <a:t>LAP covered programs and activities include Medicare, civil rights enforcement, and other HHS programs that provide benefits or services. The 2013 HHS LAP was developed by the HHS Language Access Steering Committee, which is led by the Director of the OCR on behalf of the Secretary.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62</a:t>
            </a:fld>
            <a:endParaRPr lang="en-US"/>
          </a:p>
        </p:txBody>
      </p:sp>
    </p:spTree>
    <p:extLst>
      <p:ext uri="{BB962C8B-B14F-4D97-AF65-F5344CB8AC3E}">
        <p14:creationId xmlns:p14="http://schemas.microsoft.com/office/powerpoint/2010/main" val="2428178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To Err Is Human: Building a Safer Health System</a:t>
            </a:r>
            <a:r>
              <a:rPr lang="en-US" dirty="0" smtClean="0"/>
              <a:t> is a landmark report on patient safety, and AHRQ still considers it the gold standard for medical error research.</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63</a:t>
            </a:fld>
            <a:endParaRPr lang="en-US"/>
          </a:p>
        </p:txBody>
      </p:sp>
    </p:spTree>
    <p:extLst>
      <p:ext uri="{BB962C8B-B14F-4D97-AF65-F5344CB8AC3E}">
        <p14:creationId xmlns:p14="http://schemas.microsoft.com/office/powerpoint/2010/main" val="27662964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64</a:t>
            </a:fld>
            <a:endParaRPr lang="en-US"/>
          </a:p>
        </p:txBody>
      </p:sp>
    </p:spTree>
    <p:extLst>
      <p:ext uri="{BB962C8B-B14F-4D97-AF65-F5344CB8AC3E}">
        <p14:creationId xmlns:p14="http://schemas.microsoft.com/office/powerpoint/2010/main" val="32438129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65</a:t>
            </a:fld>
            <a:endParaRPr lang="en-US"/>
          </a:p>
        </p:txBody>
      </p:sp>
    </p:spTree>
    <p:extLst>
      <p:ext uri="{BB962C8B-B14F-4D97-AF65-F5344CB8AC3E}">
        <p14:creationId xmlns:p14="http://schemas.microsoft.com/office/powerpoint/2010/main" val="2621999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66</a:t>
            </a:fld>
            <a:endParaRPr lang="en-US"/>
          </a:p>
        </p:txBody>
      </p:sp>
    </p:spTree>
    <p:extLst>
      <p:ext uri="{BB962C8B-B14F-4D97-AF65-F5344CB8AC3E}">
        <p14:creationId xmlns:p14="http://schemas.microsoft.com/office/powerpoint/2010/main" val="26991267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three measures showed the most improvement:</a:t>
            </a:r>
          </a:p>
          <a:p>
            <a:pPr lvl="1"/>
            <a:r>
              <a:rPr lang="en-US" dirty="0" smtClean="0"/>
              <a:t>Inpatient adverse events in adults receiving knee replacement</a:t>
            </a:r>
          </a:p>
          <a:p>
            <a:pPr lvl="1"/>
            <a:r>
              <a:rPr lang="en-US" dirty="0" smtClean="0"/>
              <a:t>Inpatient adverse events in adults receiving hip joint replacement due to fracture or degenerative conditions</a:t>
            </a:r>
          </a:p>
          <a:p>
            <a:pPr lvl="1"/>
            <a:r>
              <a:rPr lang="en-US" dirty="0" smtClean="0"/>
              <a:t>Hospital patients with an anticoagulant-related adverse drug event to low-molecular-weight heparin (LMWH) and factor </a:t>
            </a:r>
            <a:r>
              <a:rPr lang="en-US" dirty="0" err="1" smtClean="0"/>
              <a:t>Xa</a:t>
            </a:r>
            <a:endParaRPr lang="en-US" dirty="0" smtClean="0"/>
          </a:p>
          <a:p>
            <a:pPr>
              <a:defRPr/>
            </a:pPr>
            <a:r>
              <a:rPr lang="en-US" dirty="0" smtClean="0"/>
              <a:t>The worsening measure was: Adults who reported a home health provider asking to see all the prescription and over-the-counter medicines they were taking when they first started getting home health care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67</a:t>
            </a:fld>
            <a:endParaRPr lang="en-US"/>
          </a:p>
        </p:txBody>
      </p:sp>
    </p:spTree>
    <p:extLst>
      <p:ext uri="{BB962C8B-B14F-4D97-AF65-F5344CB8AC3E}">
        <p14:creationId xmlns:p14="http://schemas.microsoft.com/office/powerpoint/2010/main" val="18211450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Total knee arthroplasty is the most common inpatient surgery performed annually in the United States. At least 700,000 knee replacements are performed each year in the United States.</a:t>
            </a:r>
            <a:r>
              <a:rPr lang="en-US" sz="1200" kern="1200" baseline="30000" dirty="0" smtClean="0">
                <a:solidFill>
                  <a:schemeClr val="tx1"/>
                </a:solidFill>
                <a:effectLst/>
                <a:latin typeface="+mn-lt"/>
                <a:ea typeface="+mn-ea"/>
                <a:cs typeface="+mn-cs"/>
              </a:rPr>
              <a:t>24</a:t>
            </a:r>
            <a:r>
              <a:rPr lang="en-US" sz="1200" kern="1200" dirty="0" smtClean="0">
                <a:solidFill>
                  <a:schemeClr val="tx1"/>
                </a:solidFill>
                <a:effectLst/>
                <a:latin typeface="+mn-lt"/>
                <a:ea typeface="+mn-ea"/>
                <a:cs typeface="+mn-cs"/>
              </a:rPr>
              <a:t> While these procedures are generally successful, approximately 8% of patients develop infections, mechanical loosening, or implant failure postoperatively and require revision surgery.</a:t>
            </a:r>
          </a:p>
          <a:p>
            <a:pPr>
              <a:defRPr/>
            </a:pPr>
            <a:r>
              <a:rPr lang="en-US" sz="1200" u="none" strike="noStrike" kern="1200" dirty="0" smtClean="0">
                <a:solidFill>
                  <a:schemeClr val="tx1"/>
                </a:solidFill>
                <a:effectLst/>
                <a:latin typeface="+mn-lt"/>
                <a:ea typeface="+mn-ea"/>
                <a:cs typeface="+mn-cs"/>
              </a:rPr>
              <a:t>From 2009 to 2016, overall, the percentage of inpatient adverse events in adults receiving knee replacement decreased from 3.3% to 2.0% (Figure 37).</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68</a:t>
            </a:fld>
            <a:endParaRPr lang="en-US"/>
          </a:p>
        </p:txBody>
      </p:sp>
    </p:spTree>
    <p:extLst>
      <p:ext uri="{BB962C8B-B14F-4D97-AF65-F5344CB8AC3E}">
        <p14:creationId xmlns:p14="http://schemas.microsoft.com/office/powerpoint/2010/main" val="3650665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More than 300,000 total hip arthroplasty (THA) surgeries are performed annually, making it one of the most common surgeries in the United States. THA predictably results in tremendous improvements in quality of life for patients with osteoarthritis and other hip pathologies, such as osteonecrosis, rheumatoid arthritis, and posttraumatic arthritis. Unfortunately, complications are not infrequent after THA, inflicting considerable physical, mental, and financial burden on patients and their families and caregivers, as well as on the healthcare system.</a:t>
            </a:r>
          </a:p>
          <a:p>
            <a:pPr>
              <a:defRPr/>
            </a:pPr>
            <a:r>
              <a:rPr lang="en-US" sz="1200" u="none" strike="noStrike" kern="1200" dirty="0" smtClean="0">
                <a:solidFill>
                  <a:schemeClr val="tx1"/>
                </a:solidFill>
                <a:effectLst/>
                <a:latin typeface="+mn-lt"/>
                <a:ea typeface="+mn-ea"/>
                <a:cs typeface="+mn-cs"/>
              </a:rPr>
              <a:t>From 2009 to 2016, overall, the percentage of inpatient adverse events in adults receiving hip joint replacement due to fracture or degenerative conditions decreased from 7.5% to 4.9% (Figure 38).</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69</a:t>
            </a:fld>
            <a:endParaRPr lang="en-US"/>
          </a:p>
        </p:txBody>
      </p:sp>
    </p:spTree>
    <p:extLst>
      <p:ext uri="{BB962C8B-B14F-4D97-AF65-F5344CB8AC3E}">
        <p14:creationId xmlns:p14="http://schemas.microsoft.com/office/powerpoint/2010/main" val="406610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kern="1200" dirty="0" smtClean="0">
                <a:solidFill>
                  <a:schemeClr val="tx1"/>
                </a:solidFill>
                <a:effectLst/>
                <a:latin typeface="+mn-lt"/>
                <a:ea typeface="+mn-ea"/>
                <a:cs typeface="+mn-cs"/>
              </a:rPr>
              <a:t>Healthcare in the United States is complex. The healthcare industry employs millions of workers providing billions of services each year. In 2016, there were 626 health systems in the United States. About 12% of systems offer a Medicare Advantage plan (Figure 1). Nearly one-third of Medicare beneficiaries are covered by private insurers through the Medicare Advantage program.</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207769186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Adverse drug events (ADEs) include medication errors and adverse drug reactions, representing a major source of harm among hospitalized patients. Anticoagulant drugs, including warfarin, unfractionated heparin, and low-molecular-weight heparin, are among the most commonly implicated medications that cause ADEs in hospitalized patients. Low-molecular-weight heparin is used to prevent venous thromboembolic disease on acute or elective admission to the hospital and to treat deep vein thrombosis and pulmonary embolism.</a:t>
            </a:r>
            <a:r>
              <a:rPr lang="en-US" sz="1200" baseline="30000" dirty="0" smtClean="0"/>
              <a:t>25</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From 2009 to 2016, overall, the percentage of adult inpatients with an anticoagulant-related adverse drug event to low-molecular-weight heparin (LMWH) and factor </a:t>
            </a:r>
            <a:r>
              <a:rPr lang="en-US" sz="1200" u="none" strike="noStrike" kern="1200" dirty="0" err="1" smtClean="0">
                <a:solidFill>
                  <a:schemeClr val="tx1"/>
                </a:solidFill>
                <a:effectLst/>
                <a:latin typeface="+mn-lt"/>
                <a:ea typeface="+mn-ea"/>
                <a:cs typeface="+mn-cs"/>
              </a:rPr>
              <a:t>Xa</a:t>
            </a:r>
            <a:r>
              <a:rPr lang="en-US" sz="1200" u="none" strike="noStrike" kern="1200" dirty="0" smtClean="0">
                <a:solidFill>
                  <a:schemeClr val="tx1"/>
                </a:solidFill>
                <a:effectLst/>
                <a:latin typeface="+mn-lt"/>
                <a:ea typeface="+mn-ea"/>
                <a:cs typeface="+mn-cs"/>
              </a:rPr>
              <a:t> decreased from 5.6% to 2.2% (Figure 39).</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70</a:t>
            </a:fld>
            <a:endParaRPr lang="en-US"/>
          </a:p>
        </p:txBody>
      </p:sp>
    </p:spTree>
    <p:extLst>
      <p:ext uri="{BB962C8B-B14F-4D97-AF65-F5344CB8AC3E}">
        <p14:creationId xmlns:p14="http://schemas.microsoft.com/office/powerpoint/2010/main" val="42155421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2012 to 2017, overall, the percentage of adults who reported a home health provider asking to see all the prescription and over-the-counter medicines they were taking when they first started getting home health care decreased from 78.8% to 77.1% (Figure 40).</a:t>
            </a:r>
          </a:p>
          <a:p>
            <a:pPr lvl="0" fontAlgn="base"/>
            <a:r>
              <a:rPr lang="en-US" sz="1200" u="none" strike="noStrike" kern="1200" dirty="0" smtClean="0">
                <a:solidFill>
                  <a:schemeClr val="tx1"/>
                </a:solidFill>
                <a:effectLst/>
                <a:latin typeface="+mn-lt"/>
                <a:ea typeface="+mn-ea"/>
                <a:cs typeface="+mn-cs"/>
              </a:rPr>
              <a:t>The 2015 top 5 state achievable benchmark was 86%.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and territories that contributed to the achievable benchmark are Louisiana, Mississippi, Northern Mariana Islands, Puerto Rico, and Virgin Islands.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71</a:t>
            </a:fld>
            <a:endParaRPr lang="en-US"/>
          </a:p>
        </p:txBody>
      </p:sp>
    </p:spTree>
    <p:extLst>
      <p:ext uri="{BB962C8B-B14F-4D97-AF65-F5344CB8AC3E}">
        <p14:creationId xmlns:p14="http://schemas.microsoft.com/office/powerpoint/2010/main" val="3256313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CUSP builds the capacity to address safety issues by combining clinical best practices and the science of safety.</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72</a:t>
            </a:fld>
            <a:endParaRPr lang="en-US"/>
          </a:p>
        </p:txBody>
      </p:sp>
    </p:spTree>
    <p:extLst>
      <p:ext uri="{BB962C8B-B14F-4D97-AF65-F5344CB8AC3E}">
        <p14:creationId xmlns:p14="http://schemas.microsoft.com/office/powerpoint/2010/main" val="19588354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Healthcare in the United States is often fragmented. Clinical services are frequently organized around small groups of providers who function autonomously and specialize in specific symptoms or organ systems. Therefore, many patients receive attention only for individual health conditions rather than receiving coordinated care. For example, the typical Medicare beneficiary sees two primary care providers and five specialists each year.</a:t>
            </a:r>
            <a:r>
              <a:rPr lang="en-US" sz="1200" baseline="30000" dirty="0" smtClean="0"/>
              <a:t>26</a:t>
            </a:r>
            <a:r>
              <a:rPr lang="en-US" dirty="0" smtClean="0"/>
              <a:t> Communication of important information among providers and between providers and patients may entail delays or inaccuracies or may fail to occur.</a:t>
            </a:r>
          </a:p>
          <a:p>
            <a:r>
              <a:rPr lang="en-US" dirty="0" smtClean="0"/>
              <a:t>Patients in greatest need of care coordination include those with multiple chronic medical conditions, concurrent care from several health professionals, many medications, extensive diagnostic workups, or transitions from one care setting to another. Effective care coordination requires well-defined multidisciplinary teamwork based on the principle that all who interact with a patient must work together to ensure the delivery of safe, high-quality care.</a:t>
            </a:r>
          </a:p>
          <a:p>
            <a:r>
              <a:rPr lang="en-US" dirty="0" smtClean="0"/>
              <a:t>The National Quality Strategy says the goal of care coordination is to enable healthcare providers, patients, and caregivers to all work together to “ensure that the patient gets the care and support he needs and wants, when and how he needs and wants it.” While measurement of care coordination is at an early stage of development, key goals include coordinating transitions of care, reducing hospital readmissions, communicating medication information, and reducing preventable emergency department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73</a:t>
            </a:fld>
            <a:endParaRPr lang="en-US"/>
          </a:p>
        </p:txBody>
      </p:sp>
    </p:spTree>
    <p:extLst>
      <p:ext uri="{BB962C8B-B14F-4D97-AF65-F5344CB8AC3E}">
        <p14:creationId xmlns:p14="http://schemas.microsoft.com/office/powerpoint/2010/main" val="90088801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74</a:t>
            </a:fld>
            <a:endParaRPr lang="en-US"/>
          </a:p>
        </p:txBody>
      </p:sp>
    </p:spTree>
    <p:extLst>
      <p:ext uri="{BB962C8B-B14F-4D97-AF65-F5344CB8AC3E}">
        <p14:creationId xmlns:p14="http://schemas.microsoft.com/office/powerpoint/2010/main" val="29181149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75</a:t>
            </a:fld>
            <a:endParaRPr lang="en-US"/>
          </a:p>
        </p:txBody>
      </p:sp>
    </p:spTree>
    <p:extLst>
      <p:ext uri="{BB962C8B-B14F-4D97-AF65-F5344CB8AC3E}">
        <p14:creationId xmlns:p14="http://schemas.microsoft.com/office/powerpoint/2010/main" val="10621071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76</a:t>
            </a:fld>
            <a:endParaRPr lang="en-US"/>
          </a:p>
        </p:txBody>
      </p:sp>
    </p:spTree>
    <p:extLst>
      <p:ext uri="{BB962C8B-B14F-4D97-AF65-F5344CB8AC3E}">
        <p14:creationId xmlns:p14="http://schemas.microsoft.com/office/powerpoint/2010/main" val="12497660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worsening measures were:</a:t>
            </a:r>
          </a:p>
          <a:p>
            <a:pPr lvl="1"/>
            <a:r>
              <a:rPr lang="en-US" dirty="0" smtClean="0"/>
              <a:t>Home health care patients who had an emergency department visit and were then hospitalized</a:t>
            </a:r>
          </a:p>
          <a:p>
            <a:pPr lvl="1"/>
            <a:r>
              <a:rPr lang="en-US" dirty="0" smtClean="0"/>
              <a:t>Home health care patients who had an emergency department visit without a hospitalization</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77</a:t>
            </a:fld>
            <a:endParaRPr lang="en-US"/>
          </a:p>
        </p:txBody>
      </p:sp>
    </p:spTree>
    <p:extLst>
      <p:ext uri="{BB962C8B-B14F-4D97-AF65-F5344CB8AC3E}">
        <p14:creationId xmlns:p14="http://schemas.microsoft.com/office/powerpoint/2010/main" val="9720666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demand for home health care services is increasing due to the growing aging population, rising rates of chronic conditions, and advances in the provision of health-related services in patients’ homes. In 2017, 11,844 home health agencies served 3.4 million Medicare beneficiaries at a cost of $17.7 billion.</a:t>
            </a:r>
            <a:r>
              <a:rPr lang="en-US" sz="1200" baseline="30000" dirty="0" smtClean="0"/>
              <a:t>29</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2013 to 2016, overall, the percentage of home health patients who had timely initiation of care increased from 91.3% to 93.3% (Figure 41).</a:t>
            </a:r>
          </a:p>
          <a:p>
            <a:pPr lvl="0" fontAlgn="base"/>
            <a:r>
              <a:rPr lang="en-US" sz="1200" u="none" strike="noStrike" kern="1200" dirty="0" smtClean="0">
                <a:solidFill>
                  <a:schemeClr val="tx1"/>
                </a:solidFill>
                <a:effectLst/>
                <a:latin typeface="+mn-lt"/>
                <a:ea typeface="+mn-ea"/>
                <a:cs typeface="+mn-cs"/>
              </a:rPr>
              <a:t>The 2015 top 5 state achievable benchmark was 95%.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Alabama, Louisiana, Nebraska, South Dakota, and West Virginia.</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78</a:t>
            </a:fld>
            <a:endParaRPr lang="en-US"/>
          </a:p>
        </p:txBody>
      </p:sp>
    </p:spTree>
    <p:extLst>
      <p:ext uri="{BB962C8B-B14F-4D97-AF65-F5344CB8AC3E}">
        <p14:creationId xmlns:p14="http://schemas.microsoft.com/office/powerpoint/2010/main" val="33585850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Effective care coordination begins with ensuring that accurate clinical information is available to support medical decisions by patients and providers. A common transition of care is discharge from the hospital. Giving patients and caregivers self-management support after discharge has been shown to reduce readmissions to the hospital and lower costs.</a:t>
            </a:r>
            <a:r>
              <a:rPr lang="en-US" sz="1200" baseline="30000" dirty="0" smtClean="0"/>
              <a:t>30</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2009 to 2017, overall, the percentage of hospital patients who did not receive good communication about discharge information decreased from 15.8% to 10.4% (Figure 42).</a:t>
            </a:r>
          </a:p>
          <a:p>
            <a:pPr lvl="0" fontAlgn="base"/>
            <a:r>
              <a:rPr lang="en-US" sz="1200" u="none" strike="noStrike" kern="1200" dirty="0" smtClean="0">
                <a:solidFill>
                  <a:schemeClr val="tx1"/>
                </a:solidFill>
                <a:effectLst/>
                <a:latin typeface="+mn-lt"/>
                <a:ea typeface="+mn-ea"/>
                <a:cs typeface="+mn-cs"/>
              </a:rPr>
              <a:t>The 2015 top 5 state achievable benchmark was 8%. At the current rate of decrease, overall, the benchmark could be achieved in 4 years.</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Colorado, Nebraska, New Hampshire, South Dakota, and Utah.</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79</a:t>
            </a:fld>
            <a:endParaRPr lang="en-US"/>
          </a:p>
        </p:txBody>
      </p:sp>
    </p:spTree>
    <p:extLst>
      <p:ext uri="{BB962C8B-B14F-4D97-AF65-F5344CB8AC3E}">
        <p14:creationId xmlns:p14="http://schemas.microsoft.com/office/powerpoint/2010/main" val="53977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00550"/>
            <a:ext cx="6324600" cy="4514850"/>
          </a:xfrm>
        </p:spPr>
        <p:txBody>
          <a:bodyPr/>
          <a:lstStyle/>
          <a:p>
            <a:r>
              <a:rPr lang="en-US" sz="1100" kern="1200" dirty="0" smtClean="0">
                <a:solidFill>
                  <a:schemeClr val="tx1"/>
                </a:solidFill>
                <a:effectLst/>
              </a:rPr>
              <a:t>The QDR tracks care delivered by providers in many types of healthcare settings. The goal is to provide high-quality healthcare that is culturally and linguistically sensitive, patient centered, timely, affordable, well coordinated, and safe. The receipt of appropriate high-quality services and counseling about healthy lifestyles can facilitate the maintenance of well-being and functioning. In addition, social determinants of health, such as education, income, and residence location, can affect access to care and quality of care.</a:t>
            </a:r>
          </a:p>
          <a:p>
            <a:r>
              <a:rPr lang="en-US" sz="1100" kern="1200" dirty="0" smtClean="0">
                <a:solidFill>
                  <a:schemeClr val="tx1"/>
                </a:solidFill>
                <a:effectLst/>
              </a:rPr>
              <a:t>Improving care requires facility administrators and providers to work together to expand access, enhance quality, and reduce disparities. It also requires coordination between the healthcare sector and other sectors for social welfare, education, and economic development. For example, Healthy People 2020 includes 33 social determinants of health objectives for federal programs and interventions.</a:t>
            </a:r>
          </a:p>
          <a:p>
            <a:r>
              <a:rPr lang="en-US" sz="1100" kern="1200" dirty="0" smtClean="0">
                <a:solidFill>
                  <a:schemeClr val="tx1"/>
                </a:solidFill>
                <a:effectLst/>
              </a:rPr>
              <a:t>For more information, refer to Healthy People 2020 midcourse review. Chapter IV: Leading Health Indicators. Hyattsville, MD: National Center for Health Statistics; 2016. </a:t>
            </a:r>
            <a:r>
              <a:rPr lang="en-US" sz="1100" u="sng" kern="1200" dirty="0" smtClean="0">
                <a:solidFill>
                  <a:schemeClr val="tx1"/>
                </a:solidFill>
                <a:effectLst/>
                <a:hlinkClick r:id="rId3"/>
              </a:rPr>
              <a:t>https://www.cdc.gov/nchs/data/hpdata2020/HP2020MCR-B04-LHI.pdf</a:t>
            </a:r>
            <a:r>
              <a:rPr lang="en-US" sz="1100" u="sng" kern="1200" dirty="0" smtClean="0">
                <a:solidFill>
                  <a:schemeClr val="tx1"/>
                </a:solidFill>
                <a:effectLst/>
              </a:rPr>
              <a:t>. </a:t>
            </a:r>
            <a:r>
              <a:rPr lang="en-US" sz="1100" kern="1200" dirty="0" smtClean="0">
                <a:solidFill>
                  <a:schemeClr val="tx1"/>
                </a:solidFill>
                <a:effectLst/>
              </a:rPr>
              <a:t>Also refer to</a:t>
            </a:r>
            <a:r>
              <a:rPr lang="en-US" sz="1100" u="sng" kern="1200" dirty="0" smtClean="0">
                <a:solidFill>
                  <a:schemeClr val="tx1"/>
                </a:solidFill>
                <a:effectLst/>
              </a:rPr>
              <a:t> </a:t>
            </a:r>
            <a:r>
              <a:rPr lang="en-US" sz="1100" kern="1200" dirty="0" smtClean="0">
                <a:solidFill>
                  <a:schemeClr val="tx1"/>
                </a:solidFill>
                <a:effectLst/>
              </a:rPr>
              <a:t>Chapter 39: Social Determinants of Health (SDOH). </a:t>
            </a:r>
            <a:r>
              <a:rPr lang="en-US" sz="1100" u="sng" kern="1200" dirty="0" smtClean="0">
                <a:solidFill>
                  <a:schemeClr val="tx1"/>
                </a:solidFill>
                <a:effectLst/>
                <a:hlinkClick r:id="rId4"/>
              </a:rPr>
              <a:t>https://www.cdc.gov/nchs/data/hpdata2020/HP2020MCR-C39-SDOH.pdf</a:t>
            </a:r>
            <a:r>
              <a:rPr lang="en-US" sz="1100" u="sng" kern="1200" dirty="0" smtClean="0">
                <a:solidFill>
                  <a:schemeClr val="tx1"/>
                </a:solidFill>
                <a:effectLst/>
              </a:rPr>
              <a:t>.</a:t>
            </a:r>
            <a:endParaRPr lang="en-US" sz="1100" kern="1200" dirty="0" smtClean="0">
              <a:solidFill>
                <a:schemeClr val="tx1"/>
              </a:solidFill>
              <a:effectLst/>
            </a:endParaRPr>
          </a:p>
          <a:p>
            <a:pPr>
              <a:defRPr/>
            </a:pPr>
            <a:r>
              <a:rPr lang="en-US" sz="1100" kern="1200" dirty="0" smtClean="0">
                <a:solidFill>
                  <a:schemeClr val="tx1"/>
                </a:solidFill>
                <a:effectLst/>
              </a:rPr>
              <a:t>The numbers of health service encounters and people working in health occupations illustrate the large scale and inherent complexity of the U.S. healthcare system. The tracking of healthcare quality measures in this report, notably in the Trends in Quality section, attempts to quantify progress made in improving quality and reducing disparities in the delivery of healthcare to the American people.</a:t>
            </a:r>
          </a:p>
          <a:p>
            <a:pPr lvl="0" fontAlgn="base"/>
            <a:r>
              <a:rPr lang="en-US" sz="1100" u="none" strike="noStrike" kern="1200" dirty="0" smtClean="0">
                <a:solidFill>
                  <a:schemeClr val="tx1"/>
                </a:solidFill>
                <a:effectLst/>
              </a:rPr>
              <a:t>In 2015, there were 991 million physician office visits, including visits to physicians in health centers (Figure 2).</a:t>
            </a:r>
          </a:p>
          <a:p>
            <a:pPr lvl="0" fontAlgn="base"/>
            <a:r>
              <a:rPr lang="en-US" sz="1100" u="none" strike="noStrike" kern="1200" dirty="0" smtClean="0">
                <a:solidFill>
                  <a:schemeClr val="tx1"/>
                </a:solidFill>
                <a:effectLst/>
              </a:rPr>
              <a:t>In 2015, there were 832 million hospital outpatient visits.</a:t>
            </a:r>
          </a:p>
          <a:p>
            <a:pPr lvl="0" fontAlgn="base"/>
            <a:r>
              <a:rPr lang="en-US" sz="1100" u="none" strike="noStrike" kern="1200" dirty="0" smtClean="0">
                <a:solidFill>
                  <a:schemeClr val="tx1"/>
                </a:solidFill>
                <a:effectLst/>
              </a:rPr>
              <a:t>In 2016, residents spent 492 million days in nursing homes.</a:t>
            </a:r>
          </a:p>
          <a:p>
            <a:pPr lvl="0" fontAlgn="base"/>
            <a:r>
              <a:rPr lang="en-US" sz="1100" u="none" strike="noStrike" kern="1200" dirty="0" smtClean="0">
                <a:solidFill>
                  <a:schemeClr val="tx1"/>
                </a:solidFill>
                <a:effectLst/>
              </a:rPr>
              <a:t>In 2015, patients spent 214 million days in hospitals.</a:t>
            </a:r>
          </a:p>
          <a:p>
            <a:pPr lvl="0" fontAlgn="base"/>
            <a:r>
              <a:rPr lang="en-US" sz="1100" u="none" strike="noStrike" kern="1200" dirty="0" smtClean="0">
                <a:solidFill>
                  <a:schemeClr val="tx1"/>
                </a:solidFill>
                <a:effectLst/>
              </a:rPr>
              <a:t>In 2017, patients spent 132 million days in hospice.</a:t>
            </a:r>
          </a:p>
          <a:p>
            <a:pPr lvl="0" fontAlgn="base"/>
            <a:r>
              <a:rPr lang="en-US" sz="1100" u="none" strike="noStrike" kern="1200" dirty="0" smtClean="0">
                <a:solidFill>
                  <a:schemeClr val="tx1"/>
                </a:solidFill>
                <a:effectLst/>
              </a:rPr>
              <a:t>In 2017, there were 105 million home health visits.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effectLst/>
            </a:endParaRPr>
          </a:p>
          <a:p>
            <a:endParaRPr lang="en-US" sz="1100" dirty="0"/>
          </a:p>
        </p:txBody>
      </p:sp>
      <p:sp>
        <p:nvSpPr>
          <p:cNvPr id="4" name="Slide Number Placeholder 3"/>
          <p:cNvSpPr>
            <a:spLocks noGrp="1"/>
          </p:cNvSpPr>
          <p:nvPr>
            <p:ph type="sldNum" sz="quarter" idx="10"/>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21612445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Different providers may prescribe medications for the same patient. Patients are responsible for keeping track of all their medications, but medication information can be confusing, especially for patients on multiple medications. When care is not well coordinated and some providers do not know about all of a patient’s medications, patients are at greater risk for adverse events related to drug interactions, overdosing, or </a:t>
            </a:r>
            <a:r>
              <a:rPr lang="en-US" sz="1200" kern="1200" dirty="0" err="1" smtClean="0">
                <a:solidFill>
                  <a:schemeClr val="tx1"/>
                </a:solidFill>
                <a:effectLst/>
                <a:latin typeface="+mn-lt"/>
                <a:ea typeface="+mn-ea"/>
                <a:cs typeface="+mn-cs"/>
              </a:rPr>
              <a:t>underdosing</a:t>
            </a:r>
            <a:r>
              <a:rPr lang="en-US"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addition, providers need to periodically review all of a patient’s medications to ensure that they are taking what is needed and only what is needed. Medication reconciliation has been shown to reduce both medication errors and adverse drug events.</a:t>
            </a:r>
            <a:r>
              <a:rPr lang="en-US" sz="1200" baseline="30000" dirty="0" smtClean="0"/>
              <a:t>31</a:t>
            </a:r>
            <a:endParaRPr lang="en-US" sz="1200" kern="1200" dirty="0" smtClean="0">
              <a:solidFill>
                <a:schemeClr val="tx1"/>
              </a:solidFill>
              <a:effectLst/>
              <a:latin typeface="+mn-lt"/>
              <a:ea typeface="+mn-ea"/>
              <a:cs typeface="+mn-cs"/>
            </a:endParaRPr>
          </a:p>
          <a:p>
            <a:pPr>
              <a:defRPr/>
            </a:pPr>
            <a:r>
              <a:rPr lang="en-US" sz="1200" u="none" strike="noStrike" kern="1200" dirty="0" smtClean="0">
                <a:solidFill>
                  <a:schemeClr val="tx1"/>
                </a:solidFill>
                <a:effectLst/>
                <a:latin typeface="+mn-lt"/>
                <a:ea typeface="+mn-ea"/>
                <a:cs typeface="+mn-cs"/>
              </a:rPr>
              <a:t>From 2002 to 2016, overall, the percentage of people with a usual source of care who usually asks about prescription medications and treatments from other doctors increased from 75.1% to 80.9% ((Figure 43).</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80</a:t>
            </a:fld>
            <a:endParaRPr lang="en-US"/>
          </a:p>
        </p:txBody>
      </p:sp>
    </p:spTree>
    <p:extLst>
      <p:ext uri="{BB962C8B-B14F-4D97-AF65-F5344CB8AC3E}">
        <p14:creationId xmlns:p14="http://schemas.microsoft.com/office/powerpoint/2010/main" val="6096671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Acute care hospitalization is the hospital admission rate for Medicare beneficiaries receiving skilled home health benefits, and its reduction is seen as a way to improve quality and reduce healthcare costs. Nearly 20% of all Medicare beneficiaries discharged from hospitals are </a:t>
            </a:r>
            <a:r>
              <a:rPr lang="en-US" sz="1200" kern="1200" dirty="0" err="1" smtClean="0">
                <a:solidFill>
                  <a:schemeClr val="tx1"/>
                </a:solidFill>
                <a:effectLst/>
                <a:latin typeface="+mn-lt"/>
                <a:ea typeface="+mn-ea"/>
                <a:cs typeface="+mn-cs"/>
              </a:rPr>
              <a:t>rehospitalized</a:t>
            </a:r>
            <a:r>
              <a:rPr lang="en-US" sz="1200" kern="1200" dirty="0" smtClean="0">
                <a:solidFill>
                  <a:schemeClr val="tx1"/>
                </a:solidFill>
                <a:effectLst/>
                <a:latin typeface="+mn-lt"/>
                <a:ea typeface="+mn-ea"/>
                <a:cs typeface="+mn-cs"/>
              </a:rPr>
              <a:t> within 30 days and 34% are </a:t>
            </a:r>
            <a:r>
              <a:rPr lang="en-US" sz="1200" kern="1200" dirty="0" err="1" smtClean="0">
                <a:solidFill>
                  <a:schemeClr val="tx1"/>
                </a:solidFill>
                <a:effectLst/>
                <a:latin typeface="+mn-lt"/>
                <a:ea typeface="+mn-ea"/>
                <a:cs typeface="+mn-cs"/>
              </a:rPr>
              <a:t>rehospitalized</a:t>
            </a:r>
            <a:r>
              <a:rPr lang="en-US" sz="1200" kern="1200" dirty="0" smtClean="0">
                <a:solidFill>
                  <a:schemeClr val="tx1"/>
                </a:solidFill>
                <a:effectLst/>
                <a:latin typeface="+mn-lt"/>
                <a:ea typeface="+mn-ea"/>
                <a:cs typeface="+mn-cs"/>
              </a:rPr>
              <a:t> within 90 days.</a:t>
            </a:r>
            <a:r>
              <a:rPr lang="en-US" sz="1200" baseline="30000" dirty="0" smtClean="0"/>
              <a:t>32</a:t>
            </a:r>
            <a:endParaRPr lang="en-US" altLang="en-US" sz="1200" baseline="30000" dirty="0" smtClean="0" bmk=""/>
          </a:p>
          <a:p>
            <a:pPr lvl="0" fontAlgn="base"/>
            <a:r>
              <a:rPr lang="en-US" sz="1200" u="none" strike="noStrike" kern="1200" dirty="0" smtClean="0">
                <a:solidFill>
                  <a:schemeClr val="tx1"/>
                </a:solidFill>
                <a:effectLst/>
                <a:latin typeface="+mn-lt"/>
                <a:ea typeface="+mn-ea"/>
                <a:cs typeface="+mn-cs"/>
              </a:rPr>
              <a:t>From 2013 to 2016, overall, the percentage of home health care patients who had an emergency department visit and were then hospitalized increased from 17.5% to 19.3% (Figure 44).</a:t>
            </a:r>
          </a:p>
          <a:p>
            <a:pPr lvl="0" fontAlgn="base"/>
            <a:r>
              <a:rPr lang="en-US" sz="1200" u="none" strike="noStrike" kern="1200" dirty="0" smtClean="0">
                <a:solidFill>
                  <a:schemeClr val="tx1"/>
                </a:solidFill>
                <a:effectLst/>
                <a:latin typeface="+mn-lt"/>
                <a:ea typeface="+mn-ea"/>
                <a:cs typeface="+mn-cs"/>
              </a:rPr>
              <a:t>The 2015 top 5 state achievable benchmark was 14%.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and territories that contributed to the achievable benchmark are Colorado, Montana, South Dakota, Utah, and Virgin Islands.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17BA40C-25F7-4A81-B7B0-365A5351FE20}" type="slidenum">
              <a:rPr lang="en-US" smtClean="0"/>
              <a:t>81</a:t>
            </a:fld>
            <a:endParaRPr lang="en-US"/>
          </a:p>
        </p:txBody>
      </p:sp>
    </p:spTree>
    <p:extLst>
      <p:ext uri="{BB962C8B-B14F-4D97-AF65-F5344CB8AC3E}">
        <p14:creationId xmlns:p14="http://schemas.microsoft.com/office/powerpoint/2010/main" val="37938084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From 2013 to 2016, overall, the percentage of home health care patients who had an emergency department visit without a hospitalization increased from 3.6% to 3.8% (Figure 45).</a:t>
            </a:r>
          </a:p>
          <a:p>
            <a:pPr lvl="0" fontAlgn="base"/>
            <a:r>
              <a:rPr lang="en-US" sz="1200" u="none" strike="noStrike" kern="1200" dirty="0" smtClean="0">
                <a:solidFill>
                  <a:schemeClr val="tx1"/>
                </a:solidFill>
                <a:effectLst/>
                <a:latin typeface="+mn-lt"/>
                <a:ea typeface="+mn-ea"/>
                <a:cs typeface="+mn-cs"/>
              </a:rPr>
              <a:t>The 2015 top 5 state achievable benchmark was 3%.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and territories that contributed to the achievable benchmark are District of Columbia, Florida, New Jersey, Puerto Rico, and Texas.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82</a:t>
            </a:fld>
            <a:endParaRPr lang="en-US"/>
          </a:p>
        </p:txBody>
      </p:sp>
    </p:spTree>
    <p:extLst>
      <p:ext uri="{BB962C8B-B14F-4D97-AF65-F5344CB8AC3E}">
        <p14:creationId xmlns:p14="http://schemas.microsoft.com/office/powerpoint/2010/main" val="40969503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114800"/>
            <a:ext cx="6400800" cy="4724400"/>
          </a:xfrm>
        </p:spPr>
        <p:txBody>
          <a:bodyPr/>
          <a:lstStyle/>
          <a:p>
            <a:pPr lvl="0" fontAlgn="base"/>
            <a:r>
              <a:rPr lang="en-US" sz="1200" u="sng" strike="noStrike"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3"/>
              </a:rPr>
              <a:t>Care Coordination Measures Atlas Update</a:t>
            </a:r>
            <a:r>
              <a:rPr lang="en-US" sz="1200" u="sng"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expands on the atlas first published in 2011. The updated compendium of care coordination measures offers new measures with a focus on those that reflect coordination efforts within the primary care setting and includes a section on emerging trends in care coordination measurement.</a:t>
            </a:r>
          </a:p>
          <a:p>
            <a:pPr lvl="0" fontAlgn="base"/>
            <a:r>
              <a:rPr lang="en-US" sz="1200" u="none" strike="noStrike" kern="1200" dirty="0" smtClean="0">
                <a:solidFill>
                  <a:schemeClr val="tx1"/>
                </a:solidFill>
                <a:effectLst/>
                <a:latin typeface="+mn-lt"/>
                <a:ea typeface="+mn-ea"/>
                <a:cs typeface="+mn-cs"/>
                <a:hlinkClick r:id="rId4"/>
              </a:rPr>
              <a:t>Care Coordination Accountability Measures for Primary Care Practice</a:t>
            </a:r>
            <a:r>
              <a:rPr lang="en-US" sz="1200" u="none" strike="noStrike" kern="1200" dirty="0" smtClean="0">
                <a:solidFill>
                  <a:schemeClr val="tx1"/>
                </a:solidFill>
                <a:effectLst/>
                <a:latin typeface="+mn-lt"/>
                <a:ea typeface="+mn-ea"/>
                <a:cs typeface="+mn-cs"/>
              </a:rPr>
              <a:t> presents measures selected systematically from the Care Coordination Measures Atlas that are well suited for use by health plans and insurers to assess the quality of coordination in primary care practices and by primary care practices themselves to assess their own performance.</a:t>
            </a:r>
          </a:p>
          <a:p>
            <a:pPr lvl="0" fontAlgn="base"/>
            <a:r>
              <a:rPr lang="en-US" sz="1200" u="sng" strike="noStrike"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5"/>
              </a:rPr>
              <a:t>Care Coordination Quality Measure for Primary Care</a:t>
            </a:r>
            <a:r>
              <a:rPr lang="en-US" sz="1200" u="none" strike="noStrike" kern="1200" dirty="0" smtClean="0">
                <a:solidFill>
                  <a:schemeClr val="tx1"/>
                </a:solidFill>
                <a:effectLst/>
                <a:latin typeface="+mn-lt"/>
                <a:ea typeface="+mn-ea"/>
                <a:cs typeface="+mn-cs"/>
              </a:rPr>
              <a:t> (CCQM-PC) is a survey of adult patients’ experiences with care coordination in primary care settings. It was developed to comprehensively assess patient perceptions of the quality of their care coordination experiences. The CCQM-PC is designed to be used in primary care research and evaluation, with potential applications to primary care quality improvement. Guidance regarding the fielding of the survey is provided in addition to the full survey, which is in the public domain and may be used without additional permission.</a:t>
            </a:r>
          </a:p>
          <a:p>
            <a:pPr lvl="0" fontAlgn="base"/>
            <a:r>
              <a:rPr lang="en-US" sz="1200" u="sng" strike="noStrike"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6"/>
              </a:rPr>
              <a:t>Clinical-Community Relationships Measures Atlas</a:t>
            </a:r>
            <a:r>
              <a:rPr lang="en-US" sz="1200" u="none" strike="noStrike" kern="1200" dirty="0" smtClean="0">
                <a:solidFill>
                  <a:schemeClr val="tx1"/>
                </a:solidFill>
                <a:effectLst/>
                <a:latin typeface="+mn-lt"/>
                <a:ea typeface="+mn-ea"/>
                <a:cs typeface="+mn-cs"/>
              </a:rPr>
              <a:t> was developed to identify ways to further define, measure, and evaluate programs based on clinical-community relationships for the delivery of clinical preventive services. This atlas provides a measurement framework and lists existing measures of clinical-community relationships and is intended to support research and evaluation in the field.</a:t>
            </a:r>
          </a:p>
          <a:p>
            <a:pPr lvl="0" fontAlgn="base"/>
            <a:r>
              <a:rPr lang="en-US" sz="1200" u="sng" strike="noStrike" kern="1200" dirty="0" smtClean="0">
                <a:solidFill>
                  <a:schemeClr val="tx1"/>
                </a:solidFill>
                <a:effectLst/>
                <a:latin typeface="+mn-lt"/>
                <a:ea typeface="+mn-ea"/>
                <a:cs typeface="+mn-cs"/>
              </a:rPr>
              <a:t>The </a:t>
            </a:r>
            <a:r>
              <a:rPr lang="en-US" sz="1200" u="none" strike="noStrike" kern="1200" dirty="0" smtClean="0">
                <a:solidFill>
                  <a:schemeClr val="tx1"/>
                </a:solidFill>
                <a:effectLst/>
                <a:latin typeface="+mn-lt"/>
                <a:ea typeface="+mn-ea"/>
                <a:cs typeface="+mn-cs"/>
                <a:hlinkClick r:id="rId7"/>
              </a:rPr>
              <a:t>Clinical-Community Relationships Evaluation Roadmap</a:t>
            </a:r>
            <a:r>
              <a:rPr lang="en-US" sz="1200" u="none" strike="noStrike" kern="1200" dirty="0" smtClean="0">
                <a:solidFill>
                  <a:schemeClr val="tx1"/>
                </a:solidFill>
                <a:effectLst/>
                <a:latin typeface="+mn-lt"/>
                <a:ea typeface="+mn-ea"/>
                <a:cs typeface="+mn-cs"/>
              </a:rPr>
              <a:t> addresses clinical-community resource relationships for selected clinical preventive services, but the principles and questions offered may also apply to other clinical and nonclinical services. The roadmap also may apply to those interested in effective relationships and coordination between clinics and community organizations, such as schools or social service providers.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83</a:t>
            </a:fld>
            <a:endParaRPr lang="en-US"/>
          </a:p>
        </p:txBody>
      </p:sp>
    </p:spTree>
    <p:extLst>
      <p:ext uri="{BB962C8B-B14F-4D97-AF65-F5344CB8AC3E}">
        <p14:creationId xmlns:p14="http://schemas.microsoft.com/office/powerpoint/2010/main" val="14210274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84</a:t>
            </a:fld>
            <a:endParaRPr lang="en-US"/>
          </a:p>
        </p:txBody>
      </p:sp>
    </p:spTree>
    <p:extLst>
      <p:ext uri="{BB962C8B-B14F-4D97-AF65-F5344CB8AC3E}">
        <p14:creationId xmlns:p14="http://schemas.microsoft.com/office/powerpoint/2010/main" val="30293560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85</a:t>
            </a:fld>
            <a:endParaRPr lang="en-US"/>
          </a:p>
        </p:txBody>
      </p:sp>
    </p:spTree>
    <p:extLst>
      <p:ext uri="{BB962C8B-B14F-4D97-AF65-F5344CB8AC3E}">
        <p14:creationId xmlns:p14="http://schemas.microsoft.com/office/powerpoint/2010/main" val="32652372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86</a:t>
            </a:fld>
            <a:endParaRPr lang="en-US"/>
          </a:p>
        </p:txBody>
      </p:sp>
    </p:spTree>
    <p:extLst>
      <p:ext uri="{BB962C8B-B14F-4D97-AF65-F5344CB8AC3E}">
        <p14:creationId xmlns:p14="http://schemas.microsoft.com/office/powerpoint/2010/main" val="27923630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cover preventive care, treatment of illness, chronic disease management, and outcomes of care. </a:t>
            </a:r>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87</a:t>
            </a:fld>
            <a:endParaRPr lang="en-US"/>
          </a:p>
        </p:txBody>
      </p:sp>
    </p:spTree>
    <p:extLst>
      <p:ext uri="{BB962C8B-B14F-4D97-AF65-F5344CB8AC3E}">
        <p14:creationId xmlns:p14="http://schemas.microsoft.com/office/powerpoint/2010/main" val="9317750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with greatest improvement:</a:t>
            </a:r>
          </a:p>
          <a:p>
            <a:pPr lvl="1" fontAlgn="base"/>
            <a:r>
              <a:rPr lang="en-US" dirty="0" smtClean="0"/>
              <a:t>Acute stroke patients for whom IV thrombolytic therapy was initiated at the hospital within 3 hours of time last known well</a:t>
            </a:r>
          </a:p>
          <a:p>
            <a:pPr lvl="1" fontAlgn="base"/>
            <a:r>
              <a:rPr lang="en-US" dirty="0" smtClean="0"/>
              <a:t>Doctor’s office, emergency department, and outpatient department visits where antibiotics were prescribed for a diagnosis of common cold per 10,000 population</a:t>
            </a:r>
          </a:p>
          <a:p>
            <a:pPr lvl="1" fontAlgn="base"/>
            <a:r>
              <a:rPr lang="en-US" dirty="0" smtClean="0"/>
              <a:t>Patients with colon cancer who received surgical resection of colon cancer that included at least 12 lymph nodes pathologically examined</a:t>
            </a:r>
          </a:p>
          <a:p>
            <a:pPr lvl="1"/>
            <a:r>
              <a:rPr lang="en-US" dirty="0" smtClean="0"/>
              <a:t>Worsening measures:</a:t>
            </a:r>
          </a:p>
          <a:p>
            <a:pPr lvl="1" fontAlgn="base"/>
            <a:r>
              <a:rPr lang="en-US" dirty="0" smtClean="0"/>
              <a:t>Emergency department visits involving opioid-related diagnoses per 100,000 population</a:t>
            </a:r>
          </a:p>
          <a:p>
            <a:pPr lvl="1" fontAlgn="base"/>
            <a:r>
              <a:rPr lang="en-US" dirty="0" smtClean="0"/>
              <a:t>Hospital inpatient stays involving opioid-related diagnoses per 100,000 population</a:t>
            </a:r>
          </a:p>
          <a:p>
            <a:pPr lvl="1" fontAlgn="base"/>
            <a:r>
              <a:rPr lang="en-US" dirty="0" smtClean="0"/>
              <a:t>Suicide deaths among people age 12 and over per 100,000 population</a:t>
            </a:r>
          </a:p>
          <a:p>
            <a:pPr lvl="1"/>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88</a:t>
            </a:fld>
            <a:endParaRPr lang="en-US"/>
          </a:p>
        </p:txBody>
      </p:sp>
    </p:spTree>
    <p:extLst>
      <p:ext uri="{BB962C8B-B14F-4D97-AF65-F5344CB8AC3E}">
        <p14:creationId xmlns:p14="http://schemas.microsoft.com/office/powerpoint/2010/main" val="326675722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Stroke is one of the most costly health problems affecting Americans and a leading cause of serious long-term disability in the United States.</a:t>
            </a:r>
            <a:r>
              <a:rPr lang="en-US" sz="1200" baseline="30000" dirty="0" smtClean="0"/>
              <a:t>33</a:t>
            </a:r>
            <a:endParaRPr lang="en-US" altLang="en-US" sz="1200" baseline="30000" dirty="0" smtClean="0" bmk=""/>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Multiple analyses have shown that treatment with tissue plasminogen activator (</a:t>
            </a:r>
            <a:r>
              <a:rPr lang="en-US" sz="1200" kern="1200" dirty="0" err="1" smtClean="0">
                <a:solidFill>
                  <a:schemeClr val="tx1"/>
                </a:solidFill>
                <a:effectLst/>
                <a:latin typeface="+mn-lt"/>
                <a:ea typeface="+mn-ea"/>
                <a:cs typeface="+mn-cs"/>
              </a:rPr>
              <a:t>tPA</a:t>
            </a:r>
            <a:r>
              <a:rPr lang="en-US" sz="1200" kern="1200" dirty="0" smtClean="0">
                <a:solidFill>
                  <a:schemeClr val="tx1"/>
                </a:solidFill>
                <a:effectLst/>
                <a:latin typeface="+mn-lt"/>
                <a:ea typeface="+mn-ea"/>
                <a:cs typeface="+mn-cs"/>
              </a:rPr>
              <a:t>) is cost-effective when administered within the first 3 hours after symptom onset.</a:t>
            </a:r>
            <a:r>
              <a:rPr lang="en-US" sz="1200" kern="1200" baseline="30000" dirty="0" smtClean="0">
                <a:solidFill>
                  <a:schemeClr val="tx1"/>
                </a:solidFill>
                <a:effectLst/>
                <a:latin typeface="+mn-lt"/>
                <a:ea typeface="+mn-ea"/>
                <a:cs typeface="+mn-cs"/>
              </a:rPr>
              <a:t>34</a:t>
            </a:r>
            <a:r>
              <a:rPr lang="en-US" sz="1200" kern="1200" dirty="0" smtClean="0">
                <a:solidFill>
                  <a:schemeClr val="tx1"/>
                </a:solidFill>
                <a:effectLst/>
                <a:latin typeface="+mn-lt"/>
                <a:ea typeface="+mn-ea"/>
                <a:cs typeface="+mn-cs"/>
              </a:rPr>
              <a:t> It is estimated that </a:t>
            </a:r>
            <a:r>
              <a:rPr lang="en-US" sz="1200" kern="1200" dirty="0" err="1" smtClean="0">
                <a:solidFill>
                  <a:schemeClr val="tx1"/>
                </a:solidFill>
                <a:effectLst/>
                <a:latin typeface="+mn-lt"/>
                <a:ea typeface="+mn-ea"/>
                <a:cs typeface="+mn-cs"/>
              </a:rPr>
              <a:t>tPA</a:t>
            </a:r>
            <a:r>
              <a:rPr lang="en-US" sz="1200" kern="1200" dirty="0" smtClean="0">
                <a:solidFill>
                  <a:schemeClr val="tx1"/>
                </a:solidFill>
                <a:effectLst/>
                <a:latin typeface="+mn-lt"/>
                <a:ea typeface="+mn-ea"/>
                <a:cs typeface="+mn-cs"/>
              </a:rPr>
              <a:t> treatment within 3 hours of symptom onset adds 0.75 quality-adjusted life years and saves $6,000 per patient treated.</a:t>
            </a:r>
            <a:r>
              <a:rPr lang="en-US" sz="1200" baseline="30000" dirty="0" smtClean="0"/>
              <a:t>35</a:t>
            </a:r>
            <a:endParaRPr lang="en-US" altLang="en-US" sz="1200" baseline="30000" dirty="0" smtClean="0" bmk=""/>
          </a:p>
          <a:p>
            <a:pPr lvl="0" fontAlgn="base"/>
            <a:r>
              <a:rPr lang="en-US" sz="1200" u="none" strike="noStrike" kern="1200" dirty="0" smtClean="0">
                <a:solidFill>
                  <a:schemeClr val="tx1"/>
                </a:solidFill>
                <a:effectLst/>
                <a:latin typeface="+mn-lt"/>
                <a:ea typeface="+mn-ea"/>
                <a:cs typeface="+mn-cs"/>
              </a:rPr>
              <a:t>From 2013 to 2016, overall, the percentage of acute stroke patients for whom IV thrombolytic therapy was initiated at the hospital within 3 hours (less than or equal to 180 minutes) of time last known well increased from 68.5% to 87.9% (Figure 46).</a:t>
            </a:r>
          </a:p>
          <a:p>
            <a:pPr lvl="0" fontAlgn="base"/>
            <a:r>
              <a:rPr lang="en-US" sz="1200" u="none" strike="noStrike" kern="1200" dirty="0" smtClean="0">
                <a:solidFill>
                  <a:schemeClr val="tx1"/>
                </a:solidFill>
                <a:effectLst/>
                <a:latin typeface="+mn-lt"/>
                <a:ea typeface="+mn-ea"/>
                <a:cs typeface="+mn-cs"/>
              </a:rPr>
              <a:t>The 2015 top 5 state achievable benchmark was 93%. At the current rate of increase, overall, the benchmark could be achieved in 1 year.</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Colorado, Florida, Hawaii, Minnesota, and North Dakota.</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89</a:t>
            </a:fld>
            <a:endParaRPr lang="en-US"/>
          </a:p>
        </p:txBody>
      </p:sp>
    </p:spTree>
    <p:extLst>
      <p:ext uri="{BB962C8B-B14F-4D97-AF65-F5344CB8AC3E}">
        <p14:creationId xmlns:p14="http://schemas.microsoft.com/office/powerpoint/2010/main" val="89270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u="none" strike="noStrike" kern="1200" dirty="0" smtClean="0">
                <a:solidFill>
                  <a:schemeClr val="tx1"/>
                </a:solidFill>
                <a:effectLst/>
                <a:latin typeface="+mn-lt"/>
                <a:ea typeface="+mn-ea"/>
                <a:cs typeface="+mn-cs"/>
              </a:rPr>
              <a:t>In 2019, there were 1,005,000 active medical doctors in the United States, which include doctors of medicine and doctors of osteopathy (Figure 3).</a:t>
            </a:r>
          </a:p>
          <a:p>
            <a:pPr lvl="0" fontAlgn="base"/>
            <a:r>
              <a:rPr lang="en-US" sz="1200" u="none" strike="noStrike" kern="1200" dirty="0" smtClean="0">
                <a:solidFill>
                  <a:schemeClr val="tx1"/>
                </a:solidFill>
                <a:effectLst/>
                <a:latin typeface="+mn-lt"/>
                <a:ea typeface="+mn-ea"/>
                <a:cs typeface="+mn-cs"/>
              </a:rPr>
              <a:t>In 2016, there were 196,000 dentists.</a:t>
            </a:r>
          </a:p>
          <a:p>
            <a:pPr lvl="0" fontAlgn="base"/>
            <a:r>
              <a:rPr lang="en-US" sz="1200" u="none" strike="noStrike" kern="1200" dirty="0" smtClean="0">
                <a:solidFill>
                  <a:schemeClr val="tx1"/>
                </a:solidFill>
                <a:effectLst/>
                <a:latin typeface="+mn-lt"/>
                <a:ea typeface="+mn-ea"/>
                <a:cs typeface="+mn-cs"/>
              </a:rPr>
              <a:t>In 2017, there were 2.9 million registered nurses, 2.5 million health technologists, and 2.6 million nursing and other aides.</a:t>
            </a:r>
          </a:p>
          <a:p>
            <a:pPr lvl="0" fontAlgn="base"/>
            <a:r>
              <a:rPr lang="en-US" sz="1200" u="none" strike="noStrike" kern="1200" dirty="0" smtClean="0">
                <a:solidFill>
                  <a:schemeClr val="tx1"/>
                </a:solidFill>
                <a:effectLst/>
                <a:latin typeface="+mn-lt"/>
                <a:ea typeface="+mn-ea"/>
                <a:cs typeface="+mn-cs"/>
              </a:rPr>
              <a:t>In 2017, 370,000 other health practitioners provided care, including more than 109,000 physician assistants.</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147589739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Most people around the world will have one or more common cold episodes every year. Except in low-income countries, the common cold is one of the most cited reasons for people to use antibiotics, even more so if the mucus from their nose is colored (acute purulent rhinitis). However, common colds are caused by viruses, which do not respond to antibiotics, and antibiotics can cause side effects, especially diarrhea. Overuse of antibiotics leads to bacteria becoming resistant to antibiotics.</a:t>
            </a:r>
            <a:r>
              <a:rPr lang="en-US" sz="1200" baseline="30000" dirty="0" smtClean="0"/>
              <a:t>36</a:t>
            </a:r>
            <a:endParaRPr lang="en-US" altLang="en-US" sz="1200" baseline="30000" dirty="0" smtClean="0" bmk=""/>
          </a:p>
          <a:p>
            <a:pPr>
              <a:defRPr/>
            </a:pPr>
            <a:r>
              <a:rPr lang="en-US" sz="1200" u="none" strike="noStrike" kern="1200" dirty="0" smtClean="0">
                <a:solidFill>
                  <a:schemeClr val="tx1"/>
                </a:solidFill>
                <a:effectLst/>
                <a:latin typeface="+mn-lt"/>
                <a:ea typeface="+mn-ea"/>
                <a:cs typeface="+mn-cs"/>
              </a:rPr>
              <a:t>From 2010 to 2014, overall, the rate of doctor’s office and emergency department visits where antibiotics were prescribed for a diagnosis of common cold per 10,000 population decreased from 108.8 to 72.1 per 10,000 population (Figure 47).</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90</a:t>
            </a:fld>
            <a:endParaRPr lang="en-US"/>
          </a:p>
        </p:txBody>
      </p:sp>
    </p:spTree>
    <p:extLst>
      <p:ext uri="{BB962C8B-B14F-4D97-AF65-F5344CB8AC3E}">
        <p14:creationId xmlns:p14="http://schemas.microsoft.com/office/powerpoint/2010/main" val="248296767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Approximately 75% of patients with colorectal cancer will present with potentially curable disease by surgical resection. In the absence of a distant metastasis, the regional lymph node (LN) status is the most important pathologic predictor of long-term survival in patients with colon cancer.</a:t>
            </a:r>
          </a:p>
          <a:p>
            <a:r>
              <a:rPr lang="en-US" sz="1200" kern="1200" dirty="0" smtClean="0">
                <a:solidFill>
                  <a:schemeClr val="tx1"/>
                </a:solidFill>
                <a:effectLst/>
                <a:latin typeface="+mn-lt"/>
                <a:ea typeface="+mn-ea"/>
                <a:cs typeface="+mn-cs"/>
              </a:rPr>
              <a:t>The number of LNs retrieved from a patient with colon cancer has been identified as a potentially important measure of the quality of cancer care by many organizations, including the American College of Surgeons, the American Society of Clinical Oncology, the National Comprehensive Cancer Network, and various health insurance providers. A minimum of 12 examined LNs at curative resection is now advocated as a quality measure and is recommended for proper staging.</a:t>
            </a:r>
            <a:r>
              <a:rPr lang="en-US" sz="1200" kern="1200" baseline="30000" dirty="0" smtClean="0">
                <a:solidFill>
                  <a:schemeClr val="tx1"/>
                </a:solidFill>
                <a:effectLst/>
                <a:latin typeface="+mn-lt"/>
                <a:ea typeface="+mn-ea"/>
                <a:cs typeface="+mn-cs"/>
              </a:rPr>
              <a:t>37</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2015, overall, the percentage of patients with colon cancer who received surgical resection of colon cancer that included at least 12 lymph nodes pathologically examined increased from 59.9% to 91.6% (Figure 48).</a:t>
            </a:r>
          </a:p>
          <a:p>
            <a:pPr lvl="0" fontAlgn="base"/>
            <a:r>
              <a:rPr lang="en-US" sz="1200" u="none" strike="noStrike" kern="1200" dirty="0" smtClean="0">
                <a:solidFill>
                  <a:schemeClr val="tx1"/>
                </a:solidFill>
                <a:effectLst/>
                <a:latin typeface="+mn-lt"/>
                <a:ea typeface="+mn-ea"/>
                <a:cs typeface="+mn-cs"/>
              </a:rPr>
              <a:t>The 2015 top 5 state achievable benchmark was 95%. At the current rate of increase, overall, the benchmark could be achieved in 1 year.</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Iowa, Maine, Massachusetts, New York, and Wisconsin.</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91</a:t>
            </a:fld>
            <a:endParaRPr lang="en-US"/>
          </a:p>
        </p:txBody>
      </p:sp>
    </p:spTree>
    <p:extLst>
      <p:ext uri="{BB962C8B-B14F-4D97-AF65-F5344CB8AC3E}">
        <p14:creationId xmlns:p14="http://schemas.microsoft.com/office/powerpoint/2010/main" val="13947138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 opioid overdose epidemic continues to evolve. In 2016, 66.4% of the 63,632 drug overdose deaths involved an opioid. In 2017, among 70,237 drug overdose deaths, 47,600 (67.8%) involved opioids, with increases across age groups, racial/ethnic groups, county urbanization levels, and multiple states. From 2013 to 2017, synthetic opioids contributed to increases in drug overdose death rates in several states. From 2016 to 2017, synthetic opioid-involved overdose death rates increased 45.2%.</a:t>
            </a:r>
            <a:r>
              <a:rPr lang="en-US" sz="1200" kern="1200" baseline="30000" dirty="0" smtClean="0">
                <a:solidFill>
                  <a:schemeClr val="tx1"/>
                </a:solidFill>
                <a:effectLst/>
                <a:latin typeface="+mn-lt"/>
                <a:ea typeface="+mn-ea"/>
                <a:cs typeface="+mn-cs"/>
              </a:rPr>
              <a:t>38</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2016, overall, the rate of emergency department visits related to opioid use per 100,000 population increased from 89.1 to 243.5 per 100,000 population (Figure 49).</a:t>
            </a:r>
          </a:p>
          <a:p>
            <a:pPr lvl="0" fontAlgn="base"/>
            <a:r>
              <a:rPr lang="en-US" sz="1200" u="none" strike="noStrike" kern="1200" dirty="0" smtClean="0">
                <a:solidFill>
                  <a:schemeClr val="tx1"/>
                </a:solidFill>
                <a:effectLst/>
                <a:latin typeface="+mn-lt"/>
                <a:ea typeface="+mn-ea"/>
                <a:cs typeface="+mn-cs"/>
              </a:rPr>
              <a:t>The 2015 top 3 state achievable benchmark was 62 per 100,000 population.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3 states that contributed to the achievable benchmark are Iowa, Nebraska, and South Dakota.</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92</a:t>
            </a:fld>
            <a:endParaRPr lang="en-US"/>
          </a:p>
        </p:txBody>
      </p:sp>
    </p:spTree>
    <p:extLst>
      <p:ext uri="{BB962C8B-B14F-4D97-AF65-F5344CB8AC3E}">
        <p14:creationId xmlns:p14="http://schemas.microsoft.com/office/powerpoint/2010/main" val="21212531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National Survey on Drug Use and Health shows that in 2016, nearly 12 million people age 12 and over misused opioids in the past year.</a:t>
            </a:r>
            <a:r>
              <a:rPr lang="en-US" sz="1200" kern="1200" baseline="30000" dirty="0" smtClean="0">
                <a:solidFill>
                  <a:schemeClr val="tx1"/>
                </a:solidFill>
                <a:effectLst/>
                <a:latin typeface="+mn-lt"/>
                <a:ea typeface="+mn-ea"/>
                <a:cs typeface="+mn-cs"/>
              </a:rPr>
              <a:t>39</a:t>
            </a:r>
            <a:endParaRPr lang="en-US" sz="1200" kern="1200" dirty="0" smtClean="0">
              <a:solidFill>
                <a:schemeClr val="tx1"/>
              </a:solidFill>
              <a:effectLst/>
              <a:latin typeface="+mn-lt"/>
              <a:ea typeface="+mn-ea"/>
              <a:cs typeface="+mn-cs"/>
            </a:endParaRPr>
          </a:p>
          <a:p>
            <a:pPr lvl="0" fontAlgn="base"/>
            <a:r>
              <a:rPr lang="en-US" sz="1200" u="none" strike="noStrike" kern="1200" dirty="0" smtClean="0">
                <a:solidFill>
                  <a:schemeClr val="tx1"/>
                </a:solidFill>
                <a:effectLst/>
                <a:latin typeface="+mn-lt"/>
                <a:ea typeface="+mn-ea"/>
                <a:cs typeface="+mn-cs"/>
              </a:rPr>
              <a:t>From 2005 to 2016, overall, the rate of hospital inpatient stays related to opioid use increased from 136.8 to 296.9 per 100,000 population (Figure 50).</a:t>
            </a:r>
          </a:p>
          <a:p>
            <a:pPr lvl="0" fontAlgn="base"/>
            <a:r>
              <a:rPr lang="en-US" sz="1200" u="none" strike="noStrike" kern="1200" dirty="0" smtClean="0">
                <a:solidFill>
                  <a:schemeClr val="tx1"/>
                </a:solidFill>
                <a:effectLst/>
                <a:latin typeface="+mn-lt"/>
                <a:ea typeface="+mn-ea"/>
                <a:cs typeface="+mn-cs"/>
              </a:rPr>
              <a:t>The 2015 top 5 state achievable benchmark was 103 per 100,000 population. There is no evidence of progress toward the benchmark.</a:t>
            </a:r>
          </a:p>
          <a:p>
            <a:pPr lvl="0" fontAlgn="base"/>
            <a:r>
              <a:rPr lang="en-US" sz="1200" u="none" strike="noStrike" kern="1200" dirty="0" smtClean="0">
                <a:solidFill>
                  <a:schemeClr val="tx1"/>
                </a:solidFill>
                <a:effectLst/>
                <a:latin typeface="+mn-lt"/>
                <a:ea typeface="+mn-ea"/>
                <a:cs typeface="+mn-cs"/>
              </a:rPr>
              <a:t>The top 5 states that contributed to the achievable benchmark are Georgia, Iowa, Nebraska, Texas, and Wyoming.</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93</a:t>
            </a:fld>
            <a:endParaRPr lang="en-US"/>
          </a:p>
        </p:txBody>
      </p:sp>
    </p:spTree>
    <p:extLst>
      <p:ext uri="{BB962C8B-B14F-4D97-AF65-F5344CB8AC3E}">
        <p14:creationId xmlns:p14="http://schemas.microsoft.com/office/powerpoint/2010/main" val="346935078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Preventing suicide is a leading public health and research priority, but despite policy and clinical initiatives aimed at reducing suicide, the rate of suicide in the United States has increased.</a:t>
            </a:r>
            <a:r>
              <a:rPr lang="en-US" baseline="30000" dirty="0" smtClean="0"/>
              <a:t>40</a:t>
            </a:r>
            <a:r>
              <a:rPr lang="en-US" dirty="0" smtClean="0"/>
              <a:t> From 1999 to 2016, suicide rates increased significantly in 44 states, and 25 states experienced increases above 30%.</a:t>
            </a:r>
            <a:r>
              <a:rPr lang="en-US" baseline="30000" dirty="0" smtClean="0"/>
              <a:t>41</a:t>
            </a:r>
            <a:endParaRPr lang="en-US" dirty="0" smtClean="0"/>
          </a:p>
          <a:p>
            <a:pPr>
              <a:defRPr/>
            </a:pPr>
            <a:r>
              <a:rPr lang="en-US" sz="1200" u="none" strike="noStrike" kern="1200" dirty="0" smtClean="0">
                <a:solidFill>
                  <a:schemeClr val="tx1"/>
                </a:solidFill>
                <a:effectLst/>
                <a:latin typeface="+mn-lt"/>
                <a:ea typeface="+mn-ea"/>
                <a:cs typeface="+mn-cs"/>
              </a:rPr>
              <a:t>From 2000 to 2016, overall, the rate of suicide increased from 10.4 per 100,000 population to 16.3 per 100,000 population (Figure 51).</a:t>
            </a:r>
          </a:p>
        </p:txBody>
      </p:sp>
      <p:sp>
        <p:nvSpPr>
          <p:cNvPr id="4" name="Slide Number Placeholder 3"/>
          <p:cNvSpPr>
            <a:spLocks noGrp="1"/>
          </p:cNvSpPr>
          <p:nvPr>
            <p:ph type="sldNum" sz="quarter" idx="10"/>
          </p:nvPr>
        </p:nvSpPr>
        <p:spPr/>
        <p:txBody>
          <a:bodyPr/>
          <a:lstStyle/>
          <a:p>
            <a:fld id="{B17BA40C-25F7-4A81-B7B0-365A5351FE20}" type="slidenum">
              <a:rPr lang="en-US" smtClean="0"/>
              <a:t>94</a:t>
            </a:fld>
            <a:endParaRPr lang="en-US"/>
          </a:p>
        </p:txBody>
      </p:sp>
    </p:spTree>
    <p:extLst>
      <p:ext uri="{BB962C8B-B14F-4D97-AF65-F5344CB8AC3E}">
        <p14:creationId xmlns:p14="http://schemas.microsoft.com/office/powerpoint/2010/main" val="290828325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030188"/>
            <a:ext cx="6553200" cy="4885212"/>
          </a:xfrm>
        </p:spPr>
        <p:txBody>
          <a:bodyPr/>
          <a:lstStyle/>
          <a:p>
            <a:pPr lvl="0" fontAlgn="base"/>
            <a:r>
              <a:rPr lang="en-US" sz="900" u="none" strike="noStrike" kern="1200" dirty="0" smtClean="0">
                <a:solidFill>
                  <a:schemeClr val="tx1"/>
                </a:solidFill>
                <a:effectLst/>
                <a:hlinkClick r:id="rId3"/>
              </a:rPr>
              <a:t>Six Building Blocks: A Team-Based Approach to Improving Opioid Management in Primary Care</a:t>
            </a:r>
            <a:r>
              <a:rPr lang="en-US" sz="900" u="none" strike="noStrike" kern="1200" dirty="0" smtClean="0">
                <a:solidFill>
                  <a:schemeClr val="tx1"/>
                </a:solidFill>
                <a:effectLst/>
              </a:rPr>
              <a:t>. An AHRQ grantee developed a structured systems-based approach for primary care providers and their staff members to improve management of patients on chronic opioid therapy.</a:t>
            </a:r>
          </a:p>
          <a:p>
            <a:pPr lvl="0" fontAlgn="base"/>
            <a:r>
              <a:rPr lang="en-US" sz="900" u="none" strike="noStrike" kern="1200" dirty="0" smtClean="0">
                <a:solidFill>
                  <a:schemeClr val="tx1"/>
                </a:solidFill>
                <a:effectLst/>
                <a:hlinkClick r:id="rId4"/>
              </a:rPr>
              <a:t>The Academy: Integrating Behavioral Health and Primary Care</a:t>
            </a:r>
            <a:r>
              <a:rPr lang="en-US" sz="900" u="none" strike="noStrike" kern="1200" dirty="0" smtClean="0">
                <a:solidFill>
                  <a:schemeClr val="tx1"/>
                </a:solidFill>
                <a:effectLst/>
              </a:rPr>
              <a:t>. The Academy works to expand the integration of behavioral healthcare and primary care. It also supports those who are implementing medication-assisted treatment (MAT) in primary care settings by:</a:t>
            </a:r>
          </a:p>
          <a:p>
            <a:pPr lvl="1" fontAlgn="base"/>
            <a:r>
              <a:rPr lang="en-US" sz="900" u="none" strike="noStrike" kern="1200" dirty="0" smtClean="0">
                <a:solidFill>
                  <a:schemeClr val="tx1"/>
                </a:solidFill>
                <a:effectLst/>
              </a:rPr>
              <a:t>Providing technical assistance and support to the grantees funded by AHRQ’s Increasing Access to Medication-Assisted Treatment in Rural Primary Care Practices initiative.</a:t>
            </a:r>
          </a:p>
          <a:p>
            <a:pPr lvl="1" fontAlgn="base"/>
            <a:r>
              <a:rPr lang="en-US" sz="900" u="none" strike="noStrike" kern="1200" dirty="0" smtClean="0">
                <a:solidFill>
                  <a:schemeClr val="tx1"/>
                </a:solidFill>
                <a:effectLst/>
              </a:rPr>
              <a:t>Developing and disseminating resources and information to the broader audience of providers implementing MAT in rural primary care practices.</a:t>
            </a:r>
          </a:p>
          <a:p>
            <a:r>
              <a:rPr lang="en-US" sz="900" kern="1200" dirty="0" smtClean="0">
                <a:solidFill>
                  <a:schemeClr val="tx1"/>
                </a:solidFill>
                <a:effectLst/>
              </a:rPr>
              <a:t>The Academy site compiles links to websites, videos, and webinars that address opioids, including:</a:t>
            </a:r>
          </a:p>
          <a:p>
            <a:pPr lvl="1" fontAlgn="base"/>
            <a:r>
              <a:rPr lang="en-US" sz="900" u="none" strike="noStrike" kern="1200" dirty="0" smtClean="0">
                <a:solidFill>
                  <a:schemeClr val="tx1"/>
                </a:solidFill>
                <a:effectLst/>
                <a:hlinkClick r:id="rId5"/>
              </a:rPr>
              <a:t>Search and Rescue</a:t>
            </a:r>
            <a:r>
              <a:rPr lang="en-US" sz="900" u="none" strike="noStrike" kern="1200" dirty="0" smtClean="0">
                <a:solidFill>
                  <a:schemeClr val="tx1"/>
                </a:solidFill>
                <a:effectLst/>
              </a:rPr>
              <a:t> , a website from the Partnership for Drug-Free Kids with tools and resources about prescription drug misuse to support healthcare providers and their patients.</a:t>
            </a:r>
          </a:p>
          <a:p>
            <a:pPr lvl="1" fontAlgn="base"/>
            <a:r>
              <a:rPr lang="en-US" sz="900" u="none" strike="noStrike" kern="1200" dirty="0" smtClean="0">
                <a:solidFill>
                  <a:schemeClr val="tx1"/>
                </a:solidFill>
                <a:effectLst/>
                <a:hlinkClick r:id="rId6"/>
              </a:rPr>
              <a:t>Remaining Optimistic When Treating OUD Can Be Challenging</a:t>
            </a:r>
            <a:r>
              <a:rPr lang="en-US" sz="900" u="none" strike="noStrike" kern="1200" dirty="0" smtClean="0">
                <a:solidFill>
                  <a:schemeClr val="tx1"/>
                </a:solidFill>
                <a:effectLst/>
              </a:rPr>
              <a:t> , a video from the Providers Clinical Support System that discusses the importance of provider optimism when providing substance use treatment.</a:t>
            </a:r>
          </a:p>
          <a:p>
            <a:pPr lvl="1" fontAlgn="base"/>
            <a:r>
              <a:rPr lang="en-US" sz="900" u="none" strike="noStrike" kern="1200" dirty="0" smtClean="0">
                <a:solidFill>
                  <a:schemeClr val="tx1"/>
                </a:solidFill>
                <a:effectLst/>
                <a:hlinkClick r:id="rId7"/>
              </a:rPr>
              <a:t>Addressing Clinicians’ Concerns About Adding OUD Treatment</a:t>
            </a:r>
            <a:r>
              <a:rPr lang="en-US" sz="900" u="none" strike="noStrike" kern="1200" dirty="0" smtClean="0">
                <a:solidFill>
                  <a:schemeClr val="tx1"/>
                </a:solidFill>
                <a:effectLst/>
              </a:rPr>
              <a:t>, a video from the Providers Clinical Support System that addresses providers’ concerns and hesitation to offer MAT for opioid use disorder.</a:t>
            </a:r>
          </a:p>
          <a:p>
            <a:pPr lvl="1" fontAlgn="base"/>
            <a:r>
              <a:rPr lang="en-US" sz="900" u="none" strike="noStrike" kern="1200" dirty="0" smtClean="0">
                <a:solidFill>
                  <a:schemeClr val="tx1"/>
                </a:solidFill>
                <a:effectLst/>
                <a:hlinkClick r:id="rId8"/>
              </a:rPr>
              <a:t>The Opioid Crisis: Treating Addiction and Saving Lives</a:t>
            </a:r>
            <a:r>
              <a:rPr lang="en-US" sz="900" u="none" strike="noStrike" kern="1200" dirty="0" smtClean="0">
                <a:solidFill>
                  <a:schemeClr val="tx1"/>
                </a:solidFill>
                <a:effectLst/>
              </a:rPr>
              <a:t> , a webinar from the National Institute for Health Care Management Foundation that examines ways to expand access to evidence-based treatment for opioid use disorder.</a:t>
            </a:r>
          </a:p>
          <a:p>
            <a:pPr lvl="1" fontAlgn="base"/>
            <a:r>
              <a:rPr lang="en-US" sz="900" u="none" strike="noStrike" kern="1200" dirty="0" smtClean="0">
                <a:solidFill>
                  <a:schemeClr val="tx1"/>
                </a:solidFill>
                <a:effectLst/>
                <a:hlinkClick r:id="rId9"/>
              </a:rPr>
              <a:t>The Opioid Crisis: Understanding Pain and Preventing Opioid Misuse</a:t>
            </a:r>
            <a:r>
              <a:rPr lang="en-US" sz="900" u="none" strike="noStrike" kern="1200" dirty="0" smtClean="0">
                <a:solidFill>
                  <a:schemeClr val="tx1"/>
                </a:solidFill>
                <a:effectLst/>
              </a:rPr>
              <a:t> , a webinar from the National Institute for Health Care Management Foundation that describes strategies to prevent opioid use disorder, including prescribing guidelines, collaborative partnerships, pain management alternatives, and education.</a:t>
            </a:r>
          </a:p>
          <a:p>
            <a:pPr lvl="1" fontAlgn="base"/>
            <a:r>
              <a:rPr lang="en-US" sz="900" u="none" strike="noStrike" kern="1200" dirty="0" smtClean="0">
                <a:solidFill>
                  <a:schemeClr val="tx1"/>
                </a:solidFill>
                <a:effectLst/>
                <a:hlinkClick r:id="rId10"/>
              </a:rPr>
              <a:t>Civil Rights and the Opioid Crisis</a:t>
            </a:r>
            <a:r>
              <a:rPr lang="en-US" sz="900" u="none" strike="noStrike" kern="1200" dirty="0" smtClean="0">
                <a:solidFill>
                  <a:schemeClr val="tx1"/>
                </a:solidFill>
                <a:effectLst/>
              </a:rPr>
              <a:t>, a public education campaign implemented by the HHS OCR to improve access to evidence-based opioid use disorder treatment and recovery services, such as MAT, by ensuring that covered entities know their obligations under federal nondiscrimination laws, including laws prohibiting discrimination on the basis of disability or limited English proficiency. The campaign includes a video by OCR Director Roger </a:t>
            </a:r>
            <a:r>
              <a:rPr lang="en-US" sz="900" u="none" strike="noStrike" kern="1200" dirty="0" err="1" smtClean="0">
                <a:solidFill>
                  <a:schemeClr val="tx1"/>
                </a:solidFill>
                <a:effectLst/>
              </a:rPr>
              <a:t>Severino</a:t>
            </a:r>
            <a:r>
              <a:rPr lang="en-US" sz="900" u="none" strike="noStrike" kern="1200" dirty="0" smtClean="0">
                <a:solidFill>
                  <a:schemeClr val="tx1"/>
                </a:solidFill>
                <a:effectLst/>
              </a:rPr>
              <a:t>, fact sheets, digital postcards, and a newsletter.</a:t>
            </a:r>
          </a:p>
          <a:p>
            <a:pPr lvl="1" fontAlgn="base"/>
            <a:r>
              <a:rPr lang="en-US" sz="900" u="none" strike="noStrike" kern="1200" dirty="0" smtClean="0">
                <a:solidFill>
                  <a:schemeClr val="tx1"/>
                </a:solidFill>
                <a:effectLst/>
                <a:hlinkClick r:id="rId11"/>
              </a:rPr>
              <a:t>How To Help Someone Thinking of Suicide</a:t>
            </a:r>
            <a:r>
              <a:rPr lang="en-US" sz="900" u="none" strike="noStrike" kern="1200" dirty="0" smtClean="0">
                <a:solidFill>
                  <a:schemeClr val="tx1"/>
                </a:solidFill>
                <a:effectLst/>
              </a:rPr>
              <a:t>, a one-page handout available in 10 languages that teaches people how to help someone thinking of suicide. It identifies signs, symptoms, and behaviors of someone who may be thinking of suicide. It also provides a list of actions people can take to assist a person in crisis. Finally, the handout provides the phone number and web link for the Suicide Prevention Lifeline.</a:t>
            </a:r>
          </a:p>
          <a:p>
            <a:pPr lvl="1" fontAlgn="base"/>
            <a:r>
              <a:rPr lang="en-US" sz="900" u="none" strike="noStrike" kern="1200" dirty="0" smtClean="0">
                <a:solidFill>
                  <a:schemeClr val="tx1"/>
                </a:solidFill>
                <a:effectLst/>
                <a:hlinkClick r:id="rId12"/>
              </a:rPr>
              <a:t>Preventing Suicide: A Technical Package of Policy, Programs, and Practices</a:t>
            </a:r>
            <a:r>
              <a:rPr lang="en-US" sz="900" u="none" strike="noStrike" kern="1200" dirty="0" smtClean="0">
                <a:solidFill>
                  <a:schemeClr val="tx1"/>
                </a:solidFill>
                <a:effectLst/>
              </a:rPr>
              <a:t>, a select group of strategies based on the best available evidence to help communities and states sharpen their focus on prevention activities with the greatest potential to prevent suicide. These strategies include strengthening economic supports; strengthening access and delivery of suicide care; creating protective environments; promoting connectedness; teaching coping and problem-solving skills; identifying and supporting people at risk; and lessening harms and preventing future risk.</a:t>
            </a:r>
          </a:p>
          <a:p>
            <a:endParaRPr lang="en-US" sz="900" dirty="0"/>
          </a:p>
        </p:txBody>
      </p:sp>
      <p:sp>
        <p:nvSpPr>
          <p:cNvPr id="4" name="Slide Number Placeholder 3"/>
          <p:cNvSpPr>
            <a:spLocks noGrp="1"/>
          </p:cNvSpPr>
          <p:nvPr>
            <p:ph type="sldNum" sz="quarter" idx="10"/>
          </p:nvPr>
        </p:nvSpPr>
        <p:spPr/>
        <p:txBody>
          <a:bodyPr/>
          <a:lstStyle/>
          <a:p>
            <a:fld id="{B17BA40C-25F7-4A81-B7B0-365A5351FE20}" type="slidenum">
              <a:rPr lang="en-US" smtClean="0"/>
              <a:t>95</a:t>
            </a:fld>
            <a:endParaRPr lang="en-US"/>
          </a:p>
        </p:txBody>
      </p:sp>
    </p:spTree>
    <p:extLst>
      <p:ext uri="{BB962C8B-B14F-4D97-AF65-F5344CB8AC3E}">
        <p14:creationId xmlns:p14="http://schemas.microsoft.com/office/powerpoint/2010/main" val="3745012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96</a:t>
            </a:fld>
            <a:endParaRPr lang="en-US"/>
          </a:p>
        </p:txBody>
      </p:sp>
    </p:spTree>
    <p:extLst>
      <p:ext uri="{BB962C8B-B14F-4D97-AF65-F5344CB8AC3E}">
        <p14:creationId xmlns:p14="http://schemas.microsoft.com/office/powerpoint/2010/main" val="77991696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Polio is one example of the great impact that vaccines have had in the United States. Polio was once America’s most feared disease, causing death and paralysis across the country, but today, thanks to vaccination, there are no reports of polio in the United States.</a:t>
            </a:r>
          </a:p>
          <a:p>
            <a:pPr>
              <a:defRPr/>
            </a:pPr>
            <a:r>
              <a:rPr lang="en-US" dirty="0" smtClean="0"/>
              <a:t>Despite substantial gains, global elimination goals have not been met, and previous strides are now threatened by a 31% increase in the number of measles cases reported globally between 2016 and 2017.</a:t>
            </a:r>
            <a:r>
              <a:rPr lang="en-US" baseline="30000" dirty="0" smtClean="0"/>
              <a:t>42</a:t>
            </a:r>
            <a:r>
              <a:rPr lang="en-US" dirty="0" smtClean="0"/>
              <a:t> According to the Centers for Disease Control and Prevention (CDC), from January 1 to July 3, 2019, 1,109 individual cases of measles were confirmed in 28 states. </a:t>
            </a:r>
          </a:p>
          <a:p>
            <a:pPr>
              <a:defRPr/>
            </a:pPr>
            <a:r>
              <a:rPr lang="en-US" dirty="0" smtClean="0"/>
              <a:t>Data on measles cases are available on CDC’s website at </a:t>
            </a:r>
            <a:r>
              <a:rPr lang="en-US" u="sng" dirty="0" smtClean="0">
                <a:hlinkClick r:id="rId3"/>
              </a:rPr>
              <a:t>https://www.cdc.gov/measles/cases-outbreaks.html</a:t>
            </a:r>
            <a:r>
              <a:rPr lang="en-US" dirty="0" smtClean="0"/>
              <a:t>.</a:t>
            </a:r>
          </a:p>
          <a:p>
            <a:endParaRPr lang="en-US" dirty="0"/>
          </a:p>
        </p:txBody>
      </p:sp>
      <p:sp>
        <p:nvSpPr>
          <p:cNvPr id="4" name="Slide Number Placeholder 3"/>
          <p:cNvSpPr>
            <a:spLocks noGrp="1"/>
          </p:cNvSpPr>
          <p:nvPr>
            <p:ph type="sldNum" sz="quarter" idx="10"/>
          </p:nvPr>
        </p:nvSpPr>
        <p:spPr/>
        <p:txBody>
          <a:bodyPr/>
          <a:lstStyle/>
          <a:p>
            <a:fld id="{B17BA40C-25F7-4A81-B7B0-365A5351FE20}" type="slidenum">
              <a:rPr lang="en-US" smtClean="0"/>
              <a:t>97</a:t>
            </a:fld>
            <a:endParaRPr lang="en-US"/>
          </a:p>
        </p:txBody>
      </p:sp>
    </p:spTree>
    <p:extLst>
      <p:ext uri="{BB962C8B-B14F-4D97-AF65-F5344CB8AC3E}">
        <p14:creationId xmlns:p14="http://schemas.microsoft.com/office/powerpoint/2010/main" val="3934137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98</a:t>
            </a:fld>
            <a:endParaRPr lang="en-US"/>
          </a:p>
        </p:txBody>
      </p:sp>
    </p:spTree>
    <p:extLst>
      <p:ext uri="{BB962C8B-B14F-4D97-AF65-F5344CB8AC3E}">
        <p14:creationId xmlns:p14="http://schemas.microsoft.com/office/powerpoint/2010/main" val="76725323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99</a:t>
            </a:fld>
            <a:endParaRPr lang="en-US"/>
          </a:p>
        </p:txBody>
      </p:sp>
    </p:spTree>
    <p:extLst>
      <p:ext uri="{BB962C8B-B14F-4D97-AF65-F5344CB8AC3E}">
        <p14:creationId xmlns:p14="http://schemas.microsoft.com/office/powerpoint/2010/main" val="632745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000"/>
            </a:lvl1pPr>
          </a:lstStyle>
          <a:p>
            <a:r>
              <a:rPr lang="en-US" dirty="0" smtClean="0"/>
              <a:t>Click to edit Master title</a:t>
            </a:r>
            <a:endParaRPr lang="en-US" dirty="0"/>
          </a:p>
        </p:txBody>
      </p:sp>
      <p:sp>
        <p:nvSpPr>
          <p:cNvPr id="3" name="Content Placeholder 2"/>
          <p:cNvSpPr>
            <a:spLocks noGrp="1"/>
          </p:cNvSpPr>
          <p:nvPr>
            <p:ph idx="1"/>
          </p:nvPr>
        </p:nvSpPr>
        <p:spPr>
          <a:xfrm>
            <a:off x="457200" y="146304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81325"/>
            <a:ext cx="7772400" cy="1362075"/>
          </a:xfrm>
        </p:spPr>
        <p:txBody>
          <a:bodyPr anchor="t"/>
          <a:lstStyle>
            <a:lvl1pPr algn="ctr">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343400"/>
            <a:ext cx="77724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46304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iming>
    <p:tnLst>
      <p:par>
        <p:cTn id="1" dur="indefinite" restart="never" nodeType="tmRoot"/>
      </p:par>
    </p:tnLst>
  </p:timing>
  <p:hf hdr="0" ftr="0" dt="0"/>
  <p:txStyles>
    <p:titleStyle>
      <a:lvl1pPr algn="ctr" defTabSz="914400" rtl="0" eaLnBrk="1" latinLnBrk="0" hangingPunct="1">
        <a:spcBef>
          <a:spcPct val="0"/>
        </a:spcBef>
        <a:buNone/>
        <a:defRPr sz="20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smtClean="0"/>
              <a:t>Author and Date</a:t>
            </a:r>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s://www.ahrq.gov/cahps/quality-improvement/improvement-guide/6-strategies-for-improving/health-promotion-education/strategy6r-reminder-systems.html"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 Id="rId5" Type="http://schemas.openxmlformats.org/officeDocument/2006/relationships/hyperlink" Target="https://doi.org/10.17226/10027" TargetMode="Externa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who.int/maternal_child_adolescent/topics/maternal/maternal_perinatal/en/" TargetMode="External"/><Relationship Id="rId5" Type="http://schemas.openxmlformats.org/officeDocument/2006/relationships/hyperlink" Target="https://webappa.cdc.gov/sasweb/ncipc/ypll10.html" TargetMode="External"/><Relationship Id="rId4" Type="http://schemas.openxmlformats.org/officeDocument/2006/relationships/hyperlink" Target="https://www.cdc.gov/injury" TargetMode="Externa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ghdx.healthdata.org/gbd-results-tool?params=gbd-api-2017-permalink/800072f595f5c8beaf8722067f58572f" TargetMode="External"/></Relationships>
</file>

<file path=ppt/slides/_rels/slide120.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cdc.gov/nchs/data/databriefs/db328-h.pdf" TargetMode="External"/></Relationships>
</file>

<file path=ppt/slides/_rels/slide13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cms.gov/Research-Statistics-Data-and-Systems/Statistics-Trends-and-Reports/NationalHealthExpendData/Downloads/DSM-16.pdf" TargetMode="External"/><Relationship Id="rId4" Type="http://schemas.openxmlformats.org/officeDocument/2006/relationships/hyperlink" Target="https://www.cms.gov/Research-Statistics-Data-and-Systems/Statistics-Trends-and-Reports/NationalHealthExpendData/NationalHealthAccountsHistorical.html" TargetMode="External"/></Relationships>
</file>

<file path=ppt/slides/_rels/slide1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ms.gov/Research-Statistics-Data-and-Systems/Statistics-Trends-and-Reports/NationalHealthExpendData/NationalHealthAccountsHistorical.html" TargetMode="External"/><Relationship Id="rId4" Type="http://schemas.openxmlformats.org/officeDocument/2006/relationships/chart" Target="../charts/chart9.xml"/></Relationships>
</file>

<file path=ppt/slides/_rels/slide160.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hyperlink" Target="https://www.cdc.gov/nchs/data_access/urban_rural.htm" TargetMode="Externa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4.xml"/><Relationship Id="rId1" Type="http://schemas.openxmlformats.org/officeDocument/2006/relationships/slideLayout" Target="../slideLayouts/slideLayout2.xml"/><Relationship Id="rId5" Type="http://schemas.openxmlformats.org/officeDocument/2006/relationships/hyperlink" Target="https://cancercontrol.cancer.gov/mli/background-2011.pdf" TargetMode="External"/><Relationship Id="rId4" Type="http://schemas.microsoft.com/office/2007/relationships/hdphoto" Target="../media/hdphoto2.wdp"/></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220.xml"/><Relationship Id="rId1" Type="http://schemas.openxmlformats.org/officeDocument/2006/relationships/slideLayout" Target="../slideLayouts/slideLayout2.xml"/><Relationship Id="rId4" Type="http://schemas.openxmlformats.org/officeDocument/2006/relationships/hyperlink" Target="https://www.cancer.org/cancer/breast-cancer/understanding-a-breast-cancer-diagnosis/stages-of-breast-cancer.html" TargetMode="External"/></Relationships>
</file>

<file path=ppt/slides/_rels/slide221.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221.xml"/><Relationship Id="rId1" Type="http://schemas.openxmlformats.org/officeDocument/2006/relationships/slideLayout" Target="../slideLayouts/slideLayout2.xml"/><Relationship Id="rId4" Type="http://schemas.openxmlformats.org/officeDocument/2006/relationships/hyperlink" Target="https://www.cancer.org/cancer/breast-cancer/understanding-a-breast-cancer-diagnosis/stages-of-breast-cancer.html" TargetMode="External"/></Relationships>
</file>

<file path=ppt/slides/_rels/slide222.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hyperlink" Target="https://www.nia.nih.gov/news/number-alzheimers-deaths-found-be-underreported" TargetMode="External"/><Relationship Id="rId2" Type="http://schemas.openxmlformats.org/officeDocument/2006/relationships/notesSlide" Target="../notesSlides/notesSlide229.xml"/><Relationship Id="rId1" Type="http://schemas.openxmlformats.org/officeDocument/2006/relationships/slideLayout" Target="../slideLayouts/slideLayout2.xml"/><Relationship Id="rId5" Type="http://schemas.openxmlformats.org/officeDocument/2006/relationships/hyperlink" Target="https://www.nia.nih.gov/health/alzheimers-disease-common-medical-problems" TargetMode="External"/><Relationship Id="rId4" Type="http://schemas.openxmlformats.org/officeDocument/2006/relationships/hyperlink" Target="https://www.nia.nih.gov/health/heart-health-and-aging#heart-disease" TargetMode="External"/></Relationships>
</file>

<file path=ppt/slides/_rels/slide2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8" Type="http://schemas.openxmlformats.org/officeDocument/2006/relationships/hyperlink" Target="https://www.ncbi.nlm.nih.gov/pubmed/11032203" TargetMode="External"/><Relationship Id="rId13" Type="http://schemas.openxmlformats.org/officeDocument/2006/relationships/hyperlink" Target="https://www.ncbi.nlm.nih.gov/pubmed/23588745" TargetMode="External"/><Relationship Id="rId3" Type="http://schemas.openxmlformats.org/officeDocument/2006/relationships/hyperlink" Target="https://www.ncbi.nlm.nih.gov/pubmed/2083312" TargetMode="External"/><Relationship Id="rId7" Type="http://schemas.openxmlformats.org/officeDocument/2006/relationships/hyperlink" Target="https://www.ncbi.nlm.nih.gov/pmc/articles/PMC1304975/" TargetMode="External"/><Relationship Id="rId12" Type="http://schemas.openxmlformats.org/officeDocument/2006/relationships/hyperlink" Target="https://www.ncbi.nlm.nih.gov/pubmed/11456245" TargetMode="External"/><Relationship Id="rId2" Type="http://schemas.openxmlformats.org/officeDocument/2006/relationships/notesSlide" Target="../notesSlides/notesSlide258.xml"/><Relationship Id="rId1" Type="http://schemas.openxmlformats.org/officeDocument/2006/relationships/slideLayout" Target="../slideLayouts/slideLayout2.xml"/><Relationship Id="rId6" Type="http://schemas.openxmlformats.org/officeDocument/2006/relationships/hyperlink" Target="https://www.nap.edu/catalog/10073/envisioning-the-national-health-care-quality-report" TargetMode="External"/><Relationship Id="rId11" Type="http://schemas.openxmlformats.org/officeDocument/2006/relationships/hyperlink" Target="https://www.jabfm.org/content/15/1/25.long" TargetMode="External"/><Relationship Id="rId5" Type="http://schemas.openxmlformats.org/officeDocument/2006/relationships/hyperlink" Target="https://www.nap.edu/catalog/10027/crossing-the-quality-chasm-a-new-health-system-for-the" TargetMode="External"/><Relationship Id="rId15" Type="http://schemas.openxmlformats.org/officeDocument/2006/relationships/hyperlink" Target="https://www.nap.edu/catalog/21794/improving-diagnosis-in-health-care" TargetMode="External"/><Relationship Id="rId10" Type="http://schemas.openxmlformats.org/officeDocument/2006/relationships/hyperlink" Target="https://www.ncbi.nlm.nih.gov/pubmed/12452113" TargetMode="External"/><Relationship Id="rId4" Type="http://schemas.openxmlformats.org/officeDocument/2006/relationships/hyperlink" Target="https://www.cms.gov/Research-Statistics-Data-and-Systems/Statistics-Trends-and-Reports/NationalHealthExpendData/NationalHealthAccountsHistorical.html" TargetMode="External"/><Relationship Id="rId9" Type="http://schemas.openxmlformats.org/officeDocument/2006/relationships/hyperlink" Target="https://www.ncbi.nlm.nih.gov/pmc/articles/PMC58543/" TargetMode="External"/><Relationship Id="rId14" Type="http://schemas.openxmlformats.org/officeDocument/2006/relationships/hyperlink" Target="https://www.ahajournals.org/doi/full/10.1161/CIRCOUTCOMES.117.003635?url_ver=Z39.88-2003&amp;rfr_id=ori:rid:crossref.org&amp;rfr_dat=cr_pub%3Dpubmed" TargetMode="External"/></Relationships>
</file>

<file path=ppt/slides/_rels/slide259.xml.rels><?xml version="1.0" encoding="UTF-8" standalone="yes"?>
<Relationships xmlns="http://schemas.openxmlformats.org/package/2006/relationships"><Relationship Id="rId8" Type="http://schemas.openxmlformats.org/officeDocument/2006/relationships/hyperlink" Target="https://catalyst.nejm.org/evidence-based-patient-provider-communication/" TargetMode="External"/><Relationship Id="rId13" Type="http://schemas.openxmlformats.org/officeDocument/2006/relationships/hyperlink" Target="https://www.hcup-us.ahrq.gov/reports/statbriefs/sb186-Operating-Room-Procedures-United-States-2012.jsp" TargetMode="External"/><Relationship Id="rId3" Type="http://schemas.openxmlformats.org/officeDocument/2006/relationships/hyperlink" Target="https://www.bl.uk/collection-items/do-changes-to-patientprovider-relationships-improve-quality-and-save-money-a-review-of-evidence-about-value-improvements-made-by-changing-communication-collaboration-and-support-for-selfcare" TargetMode="External"/><Relationship Id="rId7" Type="http://schemas.openxmlformats.org/officeDocument/2006/relationships/hyperlink" Target="https://www.ncbi.nlm.nih.gov/pubmed/26418139" TargetMode="External"/><Relationship Id="rId12" Type="http://schemas.openxmlformats.org/officeDocument/2006/relationships/hyperlink" Target="http://www.hcup-us.ahrq.gov/reports/statbriefs/sb248-Hospital-Readmissions-2010-2016.pdf" TargetMode="External"/><Relationship Id="rId2" Type="http://schemas.openxmlformats.org/officeDocument/2006/relationships/notesSlide" Target="../notesSlides/notesSlide259.xml"/><Relationship Id="rId1" Type="http://schemas.openxmlformats.org/officeDocument/2006/relationships/slideLayout" Target="../slideLayouts/slideLayout2.xml"/><Relationship Id="rId6" Type="http://schemas.openxmlformats.org/officeDocument/2006/relationships/hyperlink" Target="https://onlinelibrary.wiley.com/doi/10.1002/jhrm.21200" TargetMode="External"/><Relationship Id="rId11" Type="http://schemas.openxmlformats.org/officeDocument/2006/relationships/hyperlink" Target="https://www.ahrq.gov/sites/default/files/wysiwyg/professionals/quality-patient-safety/pfp/hacreport-2019.pdf" TargetMode="External"/><Relationship Id="rId5" Type="http://schemas.openxmlformats.org/officeDocument/2006/relationships/hyperlink" Target="http://www.annfammed.org/content/3/5/415.long" TargetMode="External"/><Relationship Id="rId15" Type="http://schemas.openxmlformats.org/officeDocument/2006/relationships/hyperlink" Target="https://doi.org/10.1056/NEJMhpr0706165" TargetMode="External"/><Relationship Id="rId10" Type="http://schemas.openxmlformats.org/officeDocument/2006/relationships/hyperlink" Target="https://www.ncbi.nlm.nih.gov/pmc/articles/PMC6484545/" TargetMode="External"/><Relationship Id="rId4" Type="http://schemas.openxmlformats.org/officeDocument/2006/relationships/hyperlink" Target="https://www.jabfm.org/content/24/3/229.long" TargetMode="External"/><Relationship Id="rId9" Type="http://schemas.openxmlformats.org/officeDocument/2006/relationships/hyperlink" Target="http://www.nap.edu/catalog/9728.html" TargetMode="External"/><Relationship Id="rId14" Type="http://schemas.openxmlformats.org/officeDocument/2006/relationships/hyperlink" Target="https://www.ncbi.nlm.nih.gov/pmc/articles/PMC4945546/" TargetMode="Externa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8" Type="http://schemas.openxmlformats.org/officeDocument/2006/relationships/hyperlink" Target="https://www.ncbi.nlm.nih.gov/pubmed/?term=whittington+cohen+medication+reconciliation" TargetMode="External"/><Relationship Id="rId13" Type="http://schemas.openxmlformats.org/officeDocument/2006/relationships/hyperlink" Target="https://www.ncbi.nlm.nih.gov/pmc/articles/PMC2955402/" TargetMode="External"/><Relationship Id="rId18" Type="http://schemas.openxmlformats.org/officeDocument/2006/relationships/hyperlink" Target="https://www.cdc.gov/nchs/data/databriefs/db330-h.pdf" TargetMode="External"/><Relationship Id="rId3" Type="http://schemas.openxmlformats.org/officeDocument/2006/relationships/hyperlink" Target="http://www.ahrq.gov/research/findings/evidence-based-reports/caregaptp.html" TargetMode="External"/><Relationship Id="rId7" Type="http://schemas.openxmlformats.org/officeDocument/2006/relationships/hyperlink" Target="https://www.ncbi.nlm.nih.gov/pubmed/17000937" TargetMode="External"/><Relationship Id="rId12" Type="http://schemas.openxmlformats.org/officeDocument/2006/relationships/hyperlink" Target="https://www.ncbi.nlm.nih.gov/pubmed/9566367" TargetMode="External"/><Relationship Id="rId17" Type="http://schemas.openxmlformats.org/officeDocument/2006/relationships/hyperlink" Target="https://store.samhsa.gov/system/files/sma17-5044.pdf" TargetMode="External"/><Relationship Id="rId2" Type="http://schemas.openxmlformats.org/officeDocument/2006/relationships/notesSlide" Target="../notesSlides/notesSlide260.xml"/><Relationship Id="rId16" Type="http://schemas.openxmlformats.org/officeDocument/2006/relationships/hyperlink" Target="http://dx.doi.org/10.15585/mmwr.mm675152e1" TargetMode="External"/><Relationship Id="rId1" Type="http://schemas.openxmlformats.org/officeDocument/2006/relationships/slideLayout" Target="../slideLayouts/slideLayout2.xml"/><Relationship Id="rId6" Type="http://schemas.openxmlformats.org/officeDocument/2006/relationships/hyperlink" Target="https://www.ncbi.nlm.nih.gov/pubmed/?term=Chalmers%20S%5bAuthor%5d&amp;cauthor=true&amp;cauthor_uid=17000937" TargetMode="External"/><Relationship Id="rId11" Type="http://schemas.openxmlformats.org/officeDocument/2006/relationships/hyperlink" Target="https://www.ncbi.nlm.nih.gov/pubmed/20645669" TargetMode="External"/><Relationship Id="rId5" Type="http://schemas.openxmlformats.org/officeDocument/2006/relationships/hyperlink" Target="http://www.medpac.gov/docs/default-source/reports/mar19_medpac_ch9_sec.pdf?sfvrsn=0" TargetMode="External"/><Relationship Id="rId15" Type="http://schemas.openxmlformats.org/officeDocument/2006/relationships/hyperlink" Target="https://www.ncbi.nlm.nih.gov/pmc/articles/PMC4979778/" TargetMode="External"/><Relationship Id="rId10" Type="http://schemas.openxmlformats.org/officeDocument/2006/relationships/hyperlink" Target="https://www.nejm.org/doi/10.1056/NEJMsa0803563?url_ver=Z39.88-2003&amp;rfr_id=ori:rid:crossref.org&amp;rfr_dat=cr_pub%3dwww.ncbi.nlm.nih.gov" TargetMode="External"/><Relationship Id="rId4" Type="http://schemas.openxmlformats.org/officeDocument/2006/relationships/hyperlink" Target="https://www.ncbi.nlm.nih.gov/pubmed/18429740" TargetMode="External"/><Relationship Id="rId9" Type="http://schemas.openxmlformats.org/officeDocument/2006/relationships/hyperlink" Target="https://www.ncbi.nlm.nih.gov/pubmed/14976907" TargetMode="External"/><Relationship Id="rId14" Type="http://schemas.openxmlformats.org/officeDocument/2006/relationships/hyperlink" Target="https://www.ncbi.nlm.nih.gov/pubmed/23733381" TargetMode="External"/></Relationships>
</file>

<file path=ppt/slides/_rels/slide261.xml.rels><?xml version="1.0" encoding="UTF-8" standalone="yes"?>
<Relationships xmlns="http://schemas.openxmlformats.org/package/2006/relationships"><Relationship Id="rId8" Type="http://schemas.openxmlformats.org/officeDocument/2006/relationships/hyperlink" Target="https://www.ncbi.nlm.nih.gov/pubmed/26492381" TargetMode="External"/><Relationship Id="rId13" Type="http://schemas.openxmlformats.org/officeDocument/2006/relationships/hyperlink" Target="https://www.kff.org/disparities-policy/issue-brief/disparities-in-health-and-health-care-five-key-questions-and-answers/" TargetMode="External"/><Relationship Id="rId3" Type="http://schemas.openxmlformats.org/officeDocument/2006/relationships/hyperlink" Target="https://www.cdc.gov/mmwr/volumes/67/wr/mm6722a1.htm" TargetMode="External"/><Relationship Id="rId7" Type="http://schemas.openxmlformats.org/officeDocument/2006/relationships/hyperlink" Target="https://www.ncbi.nlm.nih.gov/pmc/articles/pmid/29702631/" TargetMode="External"/><Relationship Id="rId12" Type="http://schemas.openxmlformats.org/officeDocument/2006/relationships/hyperlink" Target="https://www.healthypeople.gov/" TargetMode="External"/><Relationship Id="rId17" Type="http://schemas.openxmlformats.org/officeDocument/2006/relationships/hyperlink" Target="https://www.cdc.gov/hiv/group/racialethnic/africanamericans/index.html" TargetMode="External"/><Relationship Id="rId2" Type="http://schemas.openxmlformats.org/officeDocument/2006/relationships/notesSlide" Target="../notesSlides/notesSlide261.xml"/><Relationship Id="rId16" Type="http://schemas.openxmlformats.org/officeDocument/2006/relationships/hyperlink" Target="https://www.healthypeople.gov/2020/about/foundation-health-measures/Disparities" TargetMode="External"/><Relationship Id="rId1" Type="http://schemas.openxmlformats.org/officeDocument/2006/relationships/slideLayout" Target="../slideLayouts/slideLayout2.xml"/><Relationship Id="rId6" Type="http://schemas.openxmlformats.org/officeDocument/2006/relationships/hyperlink" Target="https://www.ncbi.nlm.nih.gov/pubmed/29702631" TargetMode="External"/><Relationship Id="rId11" Type="http://schemas.openxmlformats.org/officeDocument/2006/relationships/hyperlink" Target="https://seer.cancer.gov/archive/csr/1975_2015/index.html" TargetMode="External"/><Relationship Id="rId5" Type="http://schemas.openxmlformats.org/officeDocument/2006/relationships/hyperlink" Target="https://www.ncbi.nlm.nih.gov/pubmed/16330737" TargetMode="External"/><Relationship Id="rId15" Type="http://schemas.openxmlformats.org/officeDocument/2006/relationships/hyperlink" Target="https://www.cdc.gov/minorityhealth/CHDIReport.html" TargetMode="External"/><Relationship Id="rId10" Type="http://schemas.openxmlformats.org/officeDocument/2006/relationships/hyperlink" Target="https://www.ncbi.nlm.nih.gov/pmc/articles/PMC6107316/" TargetMode="External"/><Relationship Id="rId4" Type="http://schemas.openxmlformats.org/officeDocument/2006/relationships/hyperlink" Target="http://dx.doi.org/10.15585/mmwr.mm6747a6" TargetMode="External"/><Relationship Id="rId9" Type="http://schemas.openxmlformats.org/officeDocument/2006/relationships/hyperlink" Target="https://www.cdc.gov/mmwr/preview/mmwrhtml/mm6441a3.htm" TargetMode="External"/><Relationship Id="rId14" Type="http://schemas.openxmlformats.org/officeDocument/2006/relationships/hyperlink" Target="https://minorityhealth.hhs.gov/heckler30/" TargetMode="External"/></Relationships>
</file>

<file path=ppt/slides/_rels/slide262.xml.rels><?xml version="1.0" encoding="UTF-8" standalone="yes"?>
<Relationships xmlns="http://schemas.openxmlformats.org/package/2006/relationships"><Relationship Id="rId8" Type="http://schemas.openxmlformats.org/officeDocument/2006/relationships/hyperlink" Target="https://www.aafa.org/asthma-facts/" TargetMode="External"/><Relationship Id="rId13" Type="http://schemas.openxmlformats.org/officeDocument/2006/relationships/hyperlink" Target="https://www.ahrq.gov/talkingquality/measures/setting/long-term-care/home-health/examples.html" TargetMode="External"/><Relationship Id="rId3" Type="http://schemas.openxmlformats.org/officeDocument/2006/relationships/hyperlink" Target="https://minorityhealth.hhs.gov/omh/browse.aspx?lvl=4&amp;lvlid=21" TargetMode="External"/><Relationship Id="rId7" Type="http://schemas.openxmlformats.org/officeDocument/2006/relationships/hyperlink" Target="https://hab.hrsa.gov/sites/default/files/hab/Publications/infographics/generalaudiencegraphic.pdf" TargetMode="External"/><Relationship Id="rId12" Type="http://schemas.openxmlformats.org/officeDocument/2006/relationships/hyperlink" Target="https://health.gov/news/news-and-announcements/2018/06/anticoagulation-manager-mobile-app-now-available" TargetMode="External"/><Relationship Id="rId17" Type="http://schemas.openxmlformats.org/officeDocument/2006/relationships/hyperlink" Target="https://www.ahrq.gov/research/findings/final-reports/iomracereport/reldata4.html" TargetMode="External"/><Relationship Id="rId2" Type="http://schemas.openxmlformats.org/officeDocument/2006/relationships/notesSlide" Target="../notesSlides/notesSlide262.xml"/><Relationship Id="rId16" Type="http://schemas.openxmlformats.org/officeDocument/2006/relationships/hyperlink" Target="http://www.migrationpolicy.org/article/limited-english-proficient-population-united-states/" TargetMode="External"/><Relationship Id="rId1" Type="http://schemas.openxmlformats.org/officeDocument/2006/relationships/slideLayout" Target="../slideLayouts/slideLayout2.xml"/><Relationship Id="rId6" Type="http://schemas.openxmlformats.org/officeDocument/2006/relationships/hyperlink" Target="https://www.hiv.gov/federal-response/federal-activities-agencies/hiv-care-and-treatment-activities" TargetMode="External"/><Relationship Id="rId11" Type="http://schemas.openxmlformats.org/officeDocument/2006/relationships/hyperlink" Target="https://psnet.ahrq.gov/primers/primer/23/Medication-Errors-and-Adverse-Drug-Events" TargetMode="External"/><Relationship Id="rId5" Type="http://schemas.openxmlformats.org/officeDocument/2006/relationships/hyperlink" Target="https://www.cdc.gov/nchs/data/nvsr/nvsr67/nvsr67_06.pdf" TargetMode="External"/><Relationship Id="rId15" Type="http://schemas.openxmlformats.org/officeDocument/2006/relationships/hyperlink" Target="https://www.ncbi.nlm.nih.gov/pmc/articles/PMC1924691/" TargetMode="External"/><Relationship Id="rId10" Type="http://schemas.openxmlformats.org/officeDocument/2006/relationships/hyperlink" Target="https://www.cdc.gov/asthma/nacp.htm" TargetMode="External"/><Relationship Id="rId4" Type="http://schemas.openxmlformats.org/officeDocument/2006/relationships/hyperlink" Target="https://www.hhs.gov/blog/2019/02/05/ending-the-hiv-epidemic-a-plan-for-america.html" TargetMode="External"/><Relationship Id="rId9" Type="http://schemas.openxmlformats.org/officeDocument/2006/relationships/hyperlink" Target="https://www.cdc.gov/asthma/most_recent_national_asthma_data.htm" TargetMode="External"/><Relationship Id="rId14" Type="http://schemas.openxmlformats.org/officeDocument/2006/relationships/hyperlink" Target="https://www.ncbi.nlm.nih.gov/pmc/articles/PMC1492145/" TargetMode="External"/></Relationships>
</file>

<file path=ppt/slides/_rels/slide263.xml.rels><?xml version="1.0" encoding="UTF-8" standalone="yes"?>
<Relationships xmlns="http://schemas.openxmlformats.org/package/2006/relationships"><Relationship Id="rId8" Type="http://schemas.openxmlformats.org/officeDocument/2006/relationships/hyperlink" Target="https://www.cdc.gov/vaccines/vpd/pneumo/hcp/pneumoapp.html" TargetMode="External"/><Relationship Id="rId13" Type="http://schemas.openxmlformats.org/officeDocument/2006/relationships/hyperlink" Target="https://www.ahrq.gov/professionals/quality-patient-safety/patient-family-engagement/pfeprimarycare/teachback.html" TargetMode="External"/><Relationship Id="rId3" Type="http://schemas.openxmlformats.org/officeDocument/2006/relationships/hyperlink" Target="https://www.lep.gov/faqs/faqs.html" TargetMode="External"/><Relationship Id="rId7" Type="http://schemas.openxmlformats.org/officeDocument/2006/relationships/hyperlink" Target="https://www.cdc.gov/vaccines/vpd/pneumo/hcp/references-resources.html" TargetMode="External"/><Relationship Id="rId12" Type="http://schemas.openxmlformats.org/officeDocument/2006/relationships/hyperlink" Target="https://www.nap.edu/catalog/10883/health-literacy-a-prescription-to-end-confusion" TargetMode="External"/><Relationship Id="rId2" Type="http://schemas.openxmlformats.org/officeDocument/2006/relationships/notesSlide" Target="../notesSlides/notesSlide263.xml"/><Relationship Id="rId1" Type="http://schemas.openxmlformats.org/officeDocument/2006/relationships/slideLayout" Target="../slideLayouts/slideLayout2.xml"/><Relationship Id="rId6" Type="http://schemas.openxmlformats.org/officeDocument/2006/relationships/hyperlink" Target="https://www.cdc.gov/phlp/docs/menu-shpneumovacclaws.pdf" TargetMode="External"/><Relationship Id="rId11" Type="http://schemas.openxmlformats.org/officeDocument/2006/relationships/hyperlink" Target="https://nces.ed.gov/pubs2006/2006483_1.pdf" TargetMode="External"/><Relationship Id="rId5" Type="http://schemas.openxmlformats.org/officeDocument/2006/relationships/hyperlink" Target="https://www.cdc.gov/vaccines/vpd/pneumo/public/index.html" TargetMode="External"/><Relationship Id="rId15" Type="http://schemas.openxmlformats.org/officeDocument/2006/relationships/hyperlink" Target="https://www.ncbi.nlm.nih.gov/pmc/articles/PMC5453836/" TargetMode="External"/><Relationship Id="rId10" Type="http://schemas.openxmlformats.org/officeDocument/2006/relationships/hyperlink" Target="https://www.hiv.gov/blog/knowledge-hiv-status-rise" TargetMode="External"/><Relationship Id="rId4" Type="http://schemas.openxmlformats.org/officeDocument/2006/relationships/hyperlink" Target="https://www.ahrq.gov/teamstepps/lep/index.html" TargetMode="External"/><Relationship Id="rId9" Type="http://schemas.openxmlformats.org/officeDocument/2006/relationships/hyperlink" Target="https://www.ncbi.nlm.nih.gov/pmc/articles/PMC4618789/" TargetMode="External"/><Relationship Id="rId14" Type="http://schemas.openxmlformats.org/officeDocument/2006/relationships/hyperlink" Target="https://www.ahrq.gov/professionals/quality-patient-safety/quality-resources/tools/literacy-toolkit/healthlittoolkit2-tool5.html" TargetMode="External"/></Relationships>
</file>

<file path=ppt/slides/_rels/slide264.xml.rels><?xml version="1.0" encoding="UTF-8" standalone="yes"?>
<Relationships xmlns="http://schemas.openxmlformats.org/package/2006/relationships"><Relationship Id="rId8" Type="http://schemas.openxmlformats.org/officeDocument/2006/relationships/hyperlink" Target="https://www.cdc.gov/bloodpressure/educational_materials.htm" TargetMode="External"/><Relationship Id="rId13" Type="http://schemas.openxmlformats.org/officeDocument/2006/relationships/hyperlink" Target="https://www.healthaffairs.org/do/10.1377/hpb20180817.901935/full/" TargetMode="External"/><Relationship Id="rId3" Type="http://schemas.openxmlformats.org/officeDocument/2006/relationships/hyperlink" Target="https://www.cdc.gov/flu/index.htm" TargetMode="External"/><Relationship Id="rId7" Type="http://schemas.openxmlformats.org/officeDocument/2006/relationships/hyperlink" Target="https://www.cdc.gov/bloodpressure/facts.htm" TargetMode="External"/><Relationship Id="rId12" Type="http://schemas.openxmlformats.org/officeDocument/2006/relationships/hyperlink" Target="https://aspe.hhs.gov/poverty-guidelines" TargetMode="External"/><Relationship Id="rId2" Type="http://schemas.openxmlformats.org/officeDocument/2006/relationships/notesSlide" Target="../notesSlides/notesSlide264.xml"/><Relationship Id="rId16" Type="http://schemas.openxmlformats.org/officeDocument/2006/relationships/hyperlink" Target="https://doi.org/10.1016/S0140-6736(17)30571-8" TargetMode="External"/><Relationship Id="rId1" Type="http://schemas.openxmlformats.org/officeDocument/2006/relationships/slideLayout" Target="../slideLayouts/slideLayout2.xml"/><Relationship Id="rId6" Type="http://schemas.openxmlformats.org/officeDocument/2006/relationships/hyperlink" Target="https://www.niddk.nih.gov/health-information/diabetes/overview/preventing-problems/diabetic-kidney-disease" TargetMode="External"/><Relationship Id="rId11" Type="http://schemas.openxmlformats.org/officeDocument/2006/relationships/hyperlink" Target="https://www.niddk.nih.gov/health-information/weight-management/talking-adult-patients-tips-primary-care-clinicians" TargetMode="External"/><Relationship Id="rId5" Type="http://schemas.openxmlformats.org/officeDocument/2006/relationships/hyperlink" Target="https://journal.chestnet.org/article/S0012-3692(18)32725-9/fulltext" TargetMode="External"/><Relationship Id="rId15" Type="http://schemas.openxmlformats.org/officeDocument/2006/relationships/hyperlink" Target="https://www.ncbi.nlm.nih.gov/pmc/articles/PMC5008860/" TargetMode="External"/><Relationship Id="rId10" Type="http://schemas.openxmlformats.org/officeDocument/2006/relationships/hyperlink" Target="https://www.niddk.nih.gov/health-information/weight-management" TargetMode="External"/><Relationship Id="rId4" Type="http://schemas.openxmlformats.org/officeDocument/2006/relationships/hyperlink" Target="https://www.aha.org/news/headline/2018-09-27-cdc-hospitals-continue-lead-field-health-care-worker-flu-vaccinations" TargetMode="External"/><Relationship Id="rId9" Type="http://schemas.openxmlformats.org/officeDocument/2006/relationships/hyperlink" Target="https://www.medicaid.gov/medicaid/benefits/dental/index.html" TargetMode="External"/><Relationship Id="rId14" Type="http://schemas.openxmlformats.org/officeDocument/2006/relationships/hyperlink" Target="https://www.ncbi.nlm.nih.gov/pmc/articles/PMC3250638/" TargetMode="External"/></Relationships>
</file>

<file path=ppt/slides/_rels/slide265.xml.rels><?xml version="1.0" encoding="UTF-8" standalone="yes"?>
<Relationships xmlns="http://schemas.openxmlformats.org/package/2006/relationships"><Relationship Id="rId8" Type="http://schemas.openxmlformats.org/officeDocument/2006/relationships/hyperlink" Target="https://www.mayoclinic.org/diseases-conditions/copd/symptoms-causes/syc-20353679" TargetMode="External"/><Relationship Id="rId13" Type="http://schemas.openxmlformats.org/officeDocument/2006/relationships/hyperlink" Target="https://www.cdc.gov/hpv/hcp/schedules-recommendations.html" TargetMode="External"/><Relationship Id="rId3" Type="http://schemas.openxmlformats.org/officeDocument/2006/relationships/hyperlink" Target="https://www.womenshealth.gov/a-z-topics/pap-hpv-tests" TargetMode="External"/><Relationship Id="rId7" Type="http://schemas.openxmlformats.org/officeDocument/2006/relationships/hyperlink" Target="https://www.ncbi.nlm.nih.gov/pmc/articles/PMC3651288/" TargetMode="External"/><Relationship Id="rId12" Type="http://schemas.openxmlformats.org/officeDocument/2006/relationships/hyperlink" Target="https://www.cdc.gov/hpv/parents/whatishpv.html" TargetMode="External"/><Relationship Id="rId2" Type="http://schemas.openxmlformats.org/officeDocument/2006/relationships/notesSlide" Target="../notesSlides/notesSlide265.xml"/><Relationship Id="rId1" Type="http://schemas.openxmlformats.org/officeDocument/2006/relationships/slideLayout" Target="../slideLayouts/slideLayout2.xml"/><Relationship Id="rId6" Type="http://schemas.openxmlformats.org/officeDocument/2006/relationships/hyperlink" Target="https://www.kff.org/uninsured/fact-sheet/key-facts-about-the-uninsured-population/" TargetMode="External"/><Relationship Id="rId11" Type="http://schemas.openxmlformats.org/officeDocument/2006/relationships/hyperlink" Target="https://www.ncbi.nlm.nih.gov/pmc/articles/PMC4985883/" TargetMode="External"/><Relationship Id="rId5" Type="http://schemas.openxmlformats.org/officeDocument/2006/relationships/hyperlink" Target="https://www.uspreventiveservicestaskforce.org/Page/Document/draft-recommendation-statement/cervical-cancer-screening2" TargetMode="External"/><Relationship Id="rId15" Type="http://schemas.openxmlformats.org/officeDocument/2006/relationships/hyperlink" Target="https://www.cdc.gov/nchs/data/databriefs/db329-h.pdf" TargetMode="External"/><Relationship Id="rId10" Type="http://schemas.openxmlformats.org/officeDocument/2006/relationships/hyperlink" Target="https://www.healthsystemtracker.org/chart-collection/quality-u-s-healthcare-system-compare-countries/#item-hospital-admission-rate-for-asthma-heart-failure-hypertension-and-diabetes-2015" TargetMode="External"/><Relationship Id="rId4" Type="http://schemas.openxmlformats.org/officeDocument/2006/relationships/hyperlink" Target="https://www.uspreventiveservicestaskforce.org/Page/Document/UpdateSummaryFinal/cervical-cancer-screening2" TargetMode="External"/><Relationship Id="rId9" Type="http://schemas.openxmlformats.org/officeDocument/2006/relationships/hyperlink" Target="https://www.cdc.gov/diabetes/pdfs/data/statistics/national-diabetes-statistics-report.pdf" TargetMode="External"/><Relationship Id="rId14" Type="http://schemas.openxmlformats.org/officeDocument/2006/relationships/hyperlink" Target="https://www.hhs.gov/opioids/about-the-epidemic/index.html" TargetMode="External"/></Relationships>
</file>

<file path=ppt/slides/_rels/slide266.xml.rels><?xml version="1.0" encoding="UTF-8" standalone="yes"?>
<Relationships xmlns="http://schemas.openxmlformats.org/package/2006/relationships"><Relationship Id="rId8" Type="http://schemas.openxmlformats.org/officeDocument/2006/relationships/hyperlink" Target="https://www.ncbi.nlm.nih.gov/pmc/articles/PMC6333206/" TargetMode="External"/><Relationship Id="rId13" Type="http://schemas.openxmlformats.org/officeDocument/2006/relationships/hyperlink" Target="https://www.cdc.gov/flu/diabetes/index.htm" TargetMode="External"/><Relationship Id="rId3" Type="http://schemas.openxmlformats.org/officeDocument/2006/relationships/hyperlink" Target="https://www.cdc.gov/drugoverdose/epidemic/index.html" TargetMode="External"/><Relationship Id="rId7" Type="http://schemas.openxmlformats.org/officeDocument/2006/relationships/hyperlink" Target="http://www.ahrq.gov/research/findings/nhqrdr/chartbooks/personcentered/index.html" TargetMode="External"/><Relationship Id="rId12" Type="http://schemas.openxmlformats.org/officeDocument/2006/relationships/hyperlink" Target="https://www.cdc.gov/dhdsp/data_statistics/fact_sheets/fs_bloodpressure.htm" TargetMode="External"/><Relationship Id="rId2" Type="http://schemas.openxmlformats.org/officeDocument/2006/relationships/notesSlide" Target="../notesSlides/notesSlide266.xml"/><Relationship Id="rId1" Type="http://schemas.openxmlformats.org/officeDocument/2006/relationships/slideLayout" Target="../slideLayouts/slideLayout2.xml"/><Relationship Id="rId6" Type="http://schemas.openxmlformats.org/officeDocument/2006/relationships/hyperlink" Target="https://www.ncbi.nlm.nih.gov/books/NBK220633/" TargetMode="External"/><Relationship Id="rId11" Type="http://schemas.openxmlformats.org/officeDocument/2006/relationships/hyperlink" Target="https://www.hopkinsmedicine.org/health/conditions-and-diseases/abdominal-aortic-aneurysm" TargetMode="External"/><Relationship Id="rId5" Type="http://schemas.openxmlformats.org/officeDocument/2006/relationships/hyperlink" Target="https://www.hhs.gov/opioids/about-the-epidemic/hhs-response/index.html" TargetMode="External"/><Relationship Id="rId15" Type="http://schemas.openxmlformats.org/officeDocument/2006/relationships/hyperlink" Target="https://www.ncbi.nlm.nih.gov/pmc/articles/PMC4600368/" TargetMode="External"/><Relationship Id="rId10" Type="http://schemas.openxmlformats.org/officeDocument/2006/relationships/hyperlink" Target="http://www.ahrq.gov/research/findings/final-reports/ptfamilyscan/index.html" TargetMode="External"/><Relationship Id="rId4" Type="http://schemas.openxmlformats.org/officeDocument/2006/relationships/hyperlink" Target="https://www.ncbi.nlm.nih.gov/pmc/articles/PMC3832731/" TargetMode="External"/><Relationship Id="rId9" Type="http://schemas.openxmlformats.org/officeDocument/2006/relationships/hyperlink" Target="https://www.ncbi.nlm.nih.gov/pmc/articles/PMC4579212/" TargetMode="External"/><Relationship Id="rId14" Type="http://schemas.openxmlformats.org/officeDocument/2006/relationships/hyperlink" Target="https://www.cdc.gov/vaccines/hcp/adults/downloads/fs-diabetes-vaccines.pdf" TargetMode="External"/></Relationships>
</file>

<file path=ppt/slides/_rels/slide267.xml.rels><?xml version="1.0" encoding="UTF-8" standalone="yes"?>
<Relationships xmlns="http://schemas.openxmlformats.org/package/2006/relationships"><Relationship Id="rId8" Type="http://schemas.openxmlformats.org/officeDocument/2006/relationships/hyperlink" Target="https://www.cdc.gov/nchs/data_access/urban_rural.htm" TargetMode="External"/><Relationship Id="rId13" Type="http://schemas.openxmlformats.org/officeDocument/2006/relationships/hyperlink" Target="https://psnet.ahrq.gov/primers/primer/11/Readmissions-and-Adverse-Events-After-Discharge" TargetMode="External"/><Relationship Id="rId3" Type="http://schemas.openxmlformats.org/officeDocument/2006/relationships/hyperlink" Target="https://www.ncbi.nlm.nih.gov/pubmed/27814940" TargetMode="External"/><Relationship Id="rId7" Type="http://schemas.openxmlformats.org/officeDocument/2006/relationships/hyperlink" Target="https://www.ncbi.nlm.nih.gov/pubmed/26516019" TargetMode="External"/><Relationship Id="rId12" Type="http://schemas.openxmlformats.org/officeDocument/2006/relationships/hyperlink" Target="https://www.healthsystemtracker.org/indicator/quality/30-day-mortality-following-certain-admissions/" TargetMode="External"/><Relationship Id="rId2" Type="http://schemas.openxmlformats.org/officeDocument/2006/relationships/notesSlide" Target="../notesSlides/notesSlide267.xml"/><Relationship Id="rId16" Type="http://schemas.openxmlformats.org/officeDocument/2006/relationships/hyperlink" Target="https://www.healthychildren.org/English/family-life/health-management/Pages/Well-Child-Care-A-Check-Up-for-Success.aspx" TargetMode="External"/><Relationship Id="rId1" Type="http://schemas.openxmlformats.org/officeDocument/2006/relationships/slideLayout" Target="../slideLayouts/slideLayout2.xml"/><Relationship Id="rId6" Type="http://schemas.openxmlformats.org/officeDocument/2006/relationships/hyperlink" Target="https://www.ncbi.nlm.nih.gov/pubmed/17397371" TargetMode="External"/><Relationship Id="rId11" Type="http://schemas.openxmlformats.org/officeDocument/2006/relationships/hyperlink" Target="https://www.hiv.gov/federal-response/federal-activities-agencies/hiv-prevention-activities" TargetMode="External"/><Relationship Id="rId5" Type="http://schemas.openxmlformats.org/officeDocument/2006/relationships/hyperlink" Target="https://www.ncbi.nlm.nih.gov/pubmed/29779543" TargetMode="External"/><Relationship Id="rId15" Type="http://schemas.openxmlformats.org/officeDocument/2006/relationships/hyperlink" Target="https://www.ncbi.nlm.nih.gov/pubmed/22836820" TargetMode="External"/><Relationship Id="rId10" Type="http://schemas.openxmlformats.org/officeDocument/2006/relationships/hyperlink" Target="https://www.hiv.gov/federal-response/ending-the-hiv-epidemic/overview" TargetMode="External"/><Relationship Id="rId4" Type="http://schemas.openxmlformats.org/officeDocument/2006/relationships/hyperlink" Target="https://www.rrh.org.au/journal/article/3267" TargetMode="External"/><Relationship Id="rId9" Type="http://schemas.openxmlformats.org/officeDocument/2006/relationships/hyperlink" Target="https://nhqrnet.ahrq.gov/inhqrdr/state/select" TargetMode="External"/><Relationship Id="rId14" Type="http://schemas.openxmlformats.org/officeDocument/2006/relationships/hyperlink" Target="https://www.marchofdimes.org/complications/low-birthweight.aspx" TargetMode="External"/></Relationships>
</file>

<file path=ppt/slides/_rels/slide268.xml.rels><?xml version="1.0" encoding="UTF-8" standalone="yes"?>
<Relationships xmlns="http://schemas.openxmlformats.org/package/2006/relationships"><Relationship Id="rId8" Type="http://schemas.openxmlformats.org/officeDocument/2006/relationships/hyperlink" Target="https://www.ada.org/~/media/ADA/Science%20and%20Research/HPI/Files/HPIBrief_0814_1.ashx" TargetMode="External"/><Relationship Id="rId13" Type="http://schemas.openxmlformats.org/officeDocument/2006/relationships/hyperlink" Target="https://www.ncbi.nlm.nih.gov/pmc/articles/PMC4587566/" TargetMode="External"/><Relationship Id="rId3" Type="http://schemas.openxmlformats.org/officeDocument/2006/relationships/hyperlink" Target="https://www.cdc.gov/healthyweight/bmi/calculator.html" TargetMode="External"/><Relationship Id="rId7" Type="http://schemas.openxmlformats.org/officeDocument/2006/relationships/hyperlink" Target="https://www.cdc.gov/mmwr/volumes/67/wr/mm6705e1.htm" TargetMode="External"/><Relationship Id="rId12" Type="http://schemas.openxmlformats.org/officeDocument/2006/relationships/hyperlink" Target="https://www.cdc.gov/vaccines/vpd/pneumo/hcp/who-when-to-vaccinate.html" TargetMode="External"/><Relationship Id="rId2" Type="http://schemas.openxmlformats.org/officeDocument/2006/relationships/notesSlide" Target="../notesSlides/notesSlide268.xml"/><Relationship Id="rId1" Type="http://schemas.openxmlformats.org/officeDocument/2006/relationships/slideLayout" Target="../slideLayouts/slideLayout2.xml"/><Relationship Id="rId6" Type="http://schemas.openxmlformats.org/officeDocument/2006/relationships/hyperlink" Target="https://www.ncbi.nlm.nih.gov/pmc/articles/PMC3809097/" TargetMode="External"/><Relationship Id="rId11" Type="http://schemas.openxmlformats.org/officeDocument/2006/relationships/hyperlink" Target="https://www.ncbi.nlm.nih.gov/pubmed/25981488" TargetMode="External"/><Relationship Id="rId5" Type="http://schemas.openxmlformats.org/officeDocument/2006/relationships/hyperlink" Target="https://www.ncbi.nlm.nih.gov/pubmed/30281550" TargetMode="External"/><Relationship Id="rId15" Type="http://schemas.openxmlformats.org/officeDocument/2006/relationships/hyperlink" Target="https://www.ncbi.nlm.nih.gov/pmc/articles/PMC5544564/" TargetMode="External"/><Relationship Id="rId10" Type="http://schemas.openxmlformats.org/officeDocument/2006/relationships/hyperlink" Target="https://www.ncbi.nlm.nih.gov/pmc/articles/PMC5902892/" TargetMode="External"/><Relationship Id="rId4" Type="http://schemas.openxmlformats.org/officeDocument/2006/relationships/hyperlink" Target="https://www.ncbi.nlm.nih.gov/pmc/articles/PMC4950546/" TargetMode="External"/><Relationship Id="rId9" Type="http://schemas.openxmlformats.org/officeDocument/2006/relationships/hyperlink" Target="https://www.cdc.gov/nchs/fastats/emergency-department.htm" TargetMode="External"/><Relationship Id="rId14" Type="http://schemas.openxmlformats.org/officeDocument/2006/relationships/hyperlink" Target="https://www.ncbi.nlm.nih.gov/pubmed/29718814" TargetMode="External"/></Relationships>
</file>

<file path=ppt/slides/_rels/slide269.xml.rels><?xml version="1.0" encoding="UTF-8" standalone="yes"?>
<Relationships xmlns="http://schemas.openxmlformats.org/package/2006/relationships"><Relationship Id="rId8" Type="http://schemas.openxmlformats.org/officeDocument/2006/relationships/hyperlink" Target="https://www.hopkinsmedicine.org/breast_center/breast_cancers_other_conditions/triple_negative_breast_cancer.html" TargetMode="External"/><Relationship Id="rId13" Type="http://schemas.openxmlformats.org/officeDocument/2006/relationships/hyperlink" Target="https://www.facs.org/~/media/files/quality%20programs/cancer/ncdb/measure%20specs%20cervix.ashx" TargetMode="External"/><Relationship Id="rId3" Type="http://schemas.openxmlformats.org/officeDocument/2006/relationships/hyperlink" Target="https://seer.cancer.gov/statfacts/html/breast.html" TargetMode="External"/><Relationship Id="rId7" Type="http://schemas.openxmlformats.org/officeDocument/2006/relationships/hyperlink" Target="https://www.cancer.gov/types/breast/breast-hormone-therapy-fact-sheet" TargetMode="External"/><Relationship Id="rId12" Type="http://schemas.openxmlformats.org/officeDocument/2006/relationships/hyperlink" Target="https://www.cancer.org/content/dam/cancer-org/research/cancer-facts-and-statistics/annual-cancer-facts-and-figures/2018/cancer-facts-and-figures-2018.pdf" TargetMode="External"/><Relationship Id="rId2" Type="http://schemas.openxmlformats.org/officeDocument/2006/relationships/notesSlide" Target="../notesSlides/notesSlide269.xml"/><Relationship Id="rId1" Type="http://schemas.openxmlformats.org/officeDocument/2006/relationships/slideLayout" Target="../slideLayouts/slideLayout2.xml"/><Relationship Id="rId6" Type="http://schemas.openxmlformats.org/officeDocument/2006/relationships/hyperlink" Target="https://www.breastcancer.org/treatment/hormonal/serms" TargetMode="External"/><Relationship Id="rId11" Type="http://schemas.openxmlformats.org/officeDocument/2006/relationships/hyperlink" Target="https://www.cancer.net/sites/cancer.net/files/asco_answers_radiation_therapy.pdf" TargetMode="External"/><Relationship Id="rId5" Type="http://schemas.openxmlformats.org/officeDocument/2006/relationships/hyperlink" Target="https://www.ncbi.nlm.nih.gov/pmc/articles/PMC4876310/" TargetMode="External"/><Relationship Id="rId15" Type="http://schemas.openxmlformats.org/officeDocument/2006/relationships/hyperlink" Target="https://www2.tri-kobe.org/nccn/guideline/archive/gynecological2015/english/cervical.pdf" TargetMode="External"/><Relationship Id="rId10" Type="http://schemas.openxmlformats.org/officeDocument/2006/relationships/hyperlink" Target="https://www.ncbi.nlm.nih.gov/pmc/articles/PMC4713236/" TargetMode="External"/><Relationship Id="rId4" Type="http://schemas.openxmlformats.org/officeDocument/2006/relationships/hyperlink" Target="https://www.asco.org/research-guidelines/quality-guidelines/guidelines/breast-cancer#/9816" TargetMode="External"/><Relationship Id="rId9" Type="http://schemas.openxmlformats.org/officeDocument/2006/relationships/hyperlink" Target="https://www.ncbi.nlm.nih.gov/pubmed/30667505" TargetMode="External"/><Relationship Id="rId14" Type="http://schemas.openxmlformats.org/officeDocument/2006/relationships/hyperlink" Target="https://www.ncbi.nlm.nih.gov/pubmed/25216857" TargetMode="Externa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270.xml.rels><?xml version="1.0" encoding="UTF-8" standalone="yes"?>
<Relationships xmlns="http://schemas.openxmlformats.org/package/2006/relationships"><Relationship Id="rId8" Type="http://schemas.openxmlformats.org/officeDocument/2006/relationships/hyperlink" Target="https://www.cancer.net/navigating-cancer-care/how-cancer-treated/chemotherapy/understanding-chemotherapy" TargetMode="External"/><Relationship Id="rId13" Type="http://schemas.openxmlformats.org/officeDocument/2006/relationships/hyperlink" Target="https://www.ncbi.nlm.nih.gov/pubmed/28838779" TargetMode="External"/><Relationship Id="rId3" Type="http://schemas.openxmlformats.org/officeDocument/2006/relationships/hyperlink" Target="https://www.cancer.gov/about-cancer/treatment/types/radiation-therapy/brachytherapy" TargetMode="External"/><Relationship Id="rId7" Type="http://schemas.openxmlformats.org/officeDocument/2006/relationships/hyperlink" Target="https://www.nccn.org/professionals/physician_gls/pdf/colon.pdf" TargetMode="External"/><Relationship Id="rId12" Type="http://schemas.openxmlformats.org/officeDocument/2006/relationships/hyperlink" Target="http://www.qualityforum.org/WorkArea/linkit.aspx?LinkIdentifier=id&amp;ItemID=78039" TargetMode="External"/><Relationship Id="rId2" Type="http://schemas.openxmlformats.org/officeDocument/2006/relationships/notesSlide" Target="../notesSlides/notesSlide270.xml"/><Relationship Id="rId1" Type="http://schemas.openxmlformats.org/officeDocument/2006/relationships/slideLayout" Target="../slideLayouts/slideLayout2.xml"/><Relationship Id="rId6" Type="http://schemas.openxmlformats.org/officeDocument/2006/relationships/hyperlink" Target="https://www.facs.org/~/media/files/quality%20programs/cancer/ncdb/measure%20specs%20colon.ashx" TargetMode="External"/><Relationship Id="rId11" Type="http://schemas.openxmlformats.org/officeDocument/2006/relationships/hyperlink" Target="https://www.aan.com/siteassets/home-page/policy-and-guidelines/quality/quality-measures/15dmmeasureset_pg.pdf" TargetMode="External"/><Relationship Id="rId5" Type="http://schemas.openxmlformats.org/officeDocument/2006/relationships/hyperlink" Target="https://www.cancer.org/cancer/colon-rectal-cancer/about/key-statistics.html" TargetMode="External"/><Relationship Id="rId15" Type="http://schemas.openxmlformats.org/officeDocument/2006/relationships/hyperlink" Target="https://www.ncbi.nlm.nih.gov/pmc/articles/PMC4764430/" TargetMode="External"/><Relationship Id="rId10" Type="http://schemas.openxmlformats.org/officeDocument/2006/relationships/hyperlink" Target="https://doi.org/10.1016/j.jalz.2019.01.010" TargetMode="External"/><Relationship Id="rId4" Type="http://schemas.openxmlformats.org/officeDocument/2006/relationships/hyperlink" Target="http://cancer.unm.edu/" TargetMode="External"/><Relationship Id="rId9" Type="http://schemas.openxmlformats.org/officeDocument/2006/relationships/hyperlink" Target="https://www.nia.nih.gov/health/what-dementia" TargetMode="External"/><Relationship Id="rId14" Type="http://schemas.openxmlformats.org/officeDocument/2006/relationships/hyperlink" Target="https://www.healthaffairs.org/doi/full/10.1377/hlthaff.2013.1179" TargetMode="External"/></Relationships>
</file>

<file path=ppt/slides/_rels/slide271.xml.rels><?xml version="1.0" encoding="UTF-8" standalone="yes"?>
<Relationships xmlns="http://schemas.openxmlformats.org/package/2006/relationships"><Relationship Id="rId8" Type="http://schemas.openxmlformats.org/officeDocument/2006/relationships/hyperlink" Target="https://www.who.int/reproductivehealth/publications/monitoring/9789241503631/en/" TargetMode="External"/><Relationship Id="rId13" Type="http://schemas.openxmlformats.org/officeDocument/2006/relationships/hyperlink" Target="https://www.ncbi.nlm.nih.gov/pmc/articles/PMC5134347/" TargetMode="External"/><Relationship Id="rId3" Type="http://schemas.openxmlformats.org/officeDocument/2006/relationships/hyperlink" Target="https://www.nia.nih.gov/news/number-alzheimers-deaths-found-be-underreported" TargetMode="External"/><Relationship Id="rId7" Type="http://schemas.openxmlformats.org/officeDocument/2006/relationships/hyperlink" Target="https://www.cdc.gov/nchs/data/nvsr/nvsr68/nvsr68_03-508.pdf" TargetMode="External"/><Relationship Id="rId12" Type="http://schemas.openxmlformats.org/officeDocument/2006/relationships/hyperlink" Target="https://psnet.ahrq.gov/primers/primer/50/Maternal-Safety" TargetMode="External"/><Relationship Id="rId2" Type="http://schemas.openxmlformats.org/officeDocument/2006/relationships/notesSlide" Target="../notesSlides/notesSlide271.xml"/><Relationship Id="rId1" Type="http://schemas.openxmlformats.org/officeDocument/2006/relationships/slideLayout" Target="../slideLayouts/slideLayout2.xml"/><Relationship Id="rId6" Type="http://schemas.openxmlformats.org/officeDocument/2006/relationships/hyperlink" Target="https://www.ncbi.nlm.nih.gov/pubmed/31058684" TargetMode="External"/><Relationship Id="rId11" Type="http://schemas.openxmlformats.org/officeDocument/2006/relationships/hyperlink" Target="https://www.ajog.org/article/S0002-9378(16)30523-3/pdf" TargetMode="External"/><Relationship Id="rId5" Type="http://schemas.openxmlformats.org/officeDocument/2006/relationships/hyperlink" Target="https://aspe.hhs.gov/report/racial-and-ethnic-disparities-alzheimers-disease-literature-review" TargetMode="External"/><Relationship Id="rId10" Type="http://schemas.openxmlformats.org/officeDocument/2006/relationships/hyperlink" Target="http://dx.doi.org/10.15585/mmwr.mm6818e1" TargetMode="External"/><Relationship Id="rId4" Type="http://schemas.openxmlformats.org/officeDocument/2006/relationships/hyperlink" Target="https://www.ncbi.nlm.nih.gov/pmc/articles/PMC3976898/" TargetMode="External"/><Relationship Id="rId9" Type="http://schemas.openxmlformats.org/officeDocument/2006/relationships/hyperlink" Target="https://www.cdc.gov/reproductivehealth/maternalinfanthealth/pregnancy-mortality-surveillance-system.htm" TargetMode="External"/><Relationship Id="rId14" Type="http://schemas.openxmlformats.org/officeDocument/2006/relationships/hyperlink" Target="https://www.ncbi.nlm.nih.gov/pmc/articles/PMC5134345/" TargetMode="External"/></Relationships>
</file>

<file path=ppt/slides/_rels/slide272.xml.rels><?xml version="1.0" encoding="UTF-8" standalone="yes"?>
<Relationships xmlns="http://schemas.openxmlformats.org/package/2006/relationships"><Relationship Id="rId8" Type="http://schemas.openxmlformats.org/officeDocument/2006/relationships/hyperlink" Target="https://www.cdc.gov/nchs/data/nvsr/nvsr63/nvsr63_06.pdf" TargetMode="External"/><Relationship Id="rId13" Type="http://schemas.openxmlformats.org/officeDocument/2006/relationships/hyperlink" Target="https://www.ncbi.nlm.nih.gov/pmc/articles/PMC4167363/" TargetMode="External"/><Relationship Id="rId3" Type="http://schemas.openxmlformats.org/officeDocument/2006/relationships/hyperlink" Target="https://www.ncbi.nlm.nih.gov/pmc/articles/PMC5134346/" TargetMode="External"/><Relationship Id="rId7" Type="http://schemas.openxmlformats.org/officeDocument/2006/relationships/hyperlink" Target="https://www.ncbi.nlm.nih.gov/pmc/articles/PMC5300700/" TargetMode="External"/><Relationship Id="rId12" Type="http://schemas.openxmlformats.org/officeDocument/2006/relationships/hyperlink" Target="https://www.ncbi.nlm.nih.gov/pubmed/17306043" TargetMode="External"/><Relationship Id="rId2" Type="http://schemas.openxmlformats.org/officeDocument/2006/relationships/notesSlide" Target="../notesSlides/notesSlide272.xml"/><Relationship Id="rId16" Type="http://schemas.openxmlformats.org/officeDocument/2006/relationships/hyperlink" Target="https://www.hhs.gov/about/leadership/secretary/speeches/2019-speeches/remarks-to-the-national-kidney-foundation.html" TargetMode="External"/><Relationship Id="rId1" Type="http://schemas.openxmlformats.org/officeDocument/2006/relationships/slideLayout" Target="../slideLayouts/slideLayout2.xml"/><Relationship Id="rId6" Type="http://schemas.openxmlformats.org/officeDocument/2006/relationships/hyperlink" Target="https://www.ncbi.nlm.nih.gov/pubmed/15467568" TargetMode="External"/><Relationship Id="rId11" Type="http://schemas.openxmlformats.org/officeDocument/2006/relationships/hyperlink" Target="https://www.ncbi.nlm.nih.gov/pubmed/24565430" TargetMode="External"/><Relationship Id="rId5" Type="http://schemas.openxmlformats.org/officeDocument/2006/relationships/hyperlink" Target="http://reviewtoaction.org/Report_from_Nine_MMRCs" TargetMode="External"/><Relationship Id="rId15" Type="http://schemas.openxmlformats.org/officeDocument/2006/relationships/hyperlink" Target="https://www.minorityhealth.hhs.gov/sicklecell/index.html" TargetMode="External"/><Relationship Id="rId10" Type="http://schemas.openxmlformats.org/officeDocument/2006/relationships/hyperlink" Target="https://www.healthypeople.gov/2020/topics-objectives/topic/maternal-infant-and-child-health/objectives" TargetMode="External"/><Relationship Id="rId4" Type="http://schemas.openxmlformats.org/officeDocument/2006/relationships/hyperlink" Target="https://www.ncbi.nlm.nih.gov/pubmed/30638973" TargetMode="External"/><Relationship Id="rId9" Type="http://schemas.openxmlformats.org/officeDocument/2006/relationships/hyperlink" Target="https://www.ncbi.nlm.nih.gov/pubmed/25597509" TargetMode="External"/><Relationship Id="rId14" Type="http://schemas.openxmlformats.org/officeDocument/2006/relationships/hyperlink" Target="https://www.hhs.gov/about/leadership/secretary/priorities/index.html" TargetMode="Externa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cdc.gov/nchs/data/nhis/earlyrelease/insur201905.pdf"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minorityhealth.hhs.gov/omh/browse.aspx?lvl=1&amp;lvlid=6"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www.hhs.gov/sites/default/files/open/pres-actions/2013-hhs-language-access-plan.pdf" TargetMode="External"/><Relationship Id="rId4" Type="http://schemas.openxmlformats.org/officeDocument/2006/relationships/hyperlink" Target="https://www.hhs.gov/civil-rights/for-individuals/special-topics/health-disparities/medical-school-curriculum-initiative/index.htm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ahrq.gov/sites/default/files/wysiwyg/snapshot-of-us-health-systems-2016v2.pdf" TargetMode="External"/></Relationships>
</file>

<file path=ppt/slides/_rels/slide7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www.ahrq.gov/professionals/education/curriculum-tools/cusptoolkit/index.html"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www.ahrq.gov/teamstepps"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medpac.gov/docs/default-source/reports/mar19_medpac_entirereport_sec.pdf?sfvrsn=0" TargetMode="External"/><Relationship Id="rId5" Type="http://schemas.openxmlformats.org/officeDocument/2006/relationships/hyperlink" Target="https://www.cdc.gov/nchs/data/series/sr_03/sr03_43-508.pdf" TargetMode="External"/><Relationship Id="rId4" Type="http://schemas.openxmlformats.org/officeDocument/2006/relationships/hyperlink" Target="https://www.cdc.gov/nchs/data/hus/hus17.pdf" TargetMode="External"/></Relationships>
</file>

<file path=ppt/slides/_rels/slide8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www.ahrq.gov/professionals/prevention-chronic-care/improve/coordination/atlas2014/index.html" TargetMode="External"/><Relationship Id="rId7" Type="http://schemas.openxmlformats.org/officeDocument/2006/relationships/hyperlink" Target="https://www.ahrq.gov/professionals/prevention-chronic-care/resources/clinical-community-relationships-eval-roadmap/index.html"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hyperlink" Target="https://www.ahrq.gov/professionals/prevention-chronic-care/resources/clinical-community-relationships-measures-atlas/index.html" TargetMode="External"/><Relationship Id="rId5" Type="http://schemas.openxmlformats.org/officeDocument/2006/relationships/hyperlink" Target="https://www.ahrq.gov/professionals/prevention-chronic-care/improve/coordination/ccqmpc/index.html" TargetMode="External"/><Relationship Id="rId4" Type="http://schemas.openxmlformats.org/officeDocument/2006/relationships/hyperlink" Target="https://www.ahrq.gov/research/findings/final-reports/pcpaccountability/index.html"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bls.gov/oes/" TargetMode="External"/><Relationship Id="rId5" Type="http://schemas.openxmlformats.org/officeDocument/2006/relationships/hyperlink" Target="https://www.kff.org/other/state-indicator/total-active-physicians/?currentTimeframe=0&amp;sortModel=%7b%22colld%22:%22Location%22,%22sort%22:%22asc%22%7d" TargetMode="External"/><Relationship Id="rId4" Type="http://schemas.openxmlformats.org/officeDocument/2006/relationships/hyperlink" Target="https://www.cdc.gov/nchs/hus/index.htm" TargetMode="External"/></Relationships>
</file>

<file path=ppt/slides/_rels/slide9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ahrq.gov/professionals/prevention-chronic-care/improve/six-building-blocks.html" TargetMode="External"/><Relationship Id="rId7" Type="http://schemas.openxmlformats.org/officeDocument/2006/relationships/hyperlink" Target="https://www.cdc.gov/violenceprevention/pdf/suicidetechnicalpackage.pd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healthreach.nlm.nih.gov/document/117/How-to-Help-Someone-Thinking-of-Suicide" TargetMode="External"/><Relationship Id="rId5" Type="http://schemas.openxmlformats.org/officeDocument/2006/relationships/hyperlink" Target="https://www.hhs.gov/civil-rights/for-individuals/special-topics/opioids/index.html" TargetMode="External"/><Relationship Id="rId4" Type="http://schemas.openxmlformats.org/officeDocument/2006/relationships/hyperlink" Target="https://integrationacademy.ahrq.gov/" TargetMode="Externa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nhqrnet.ahrq.gov/inhqrdr/data/query"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National Healthcare</a:t>
            </a:r>
            <a:br>
              <a:rPr lang="en-US" dirty="0" smtClean="0"/>
            </a:br>
            <a:r>
              <a:rPr lang="en-US" dirty="0" smtClean="0"/>
              <a:t>Quality and  Disparities Report</a:t>
            </a:r>
            <a:endParaRPr lang="en-US" dirty="0"/>
          </a:p>
        </p:txBody>
      </p:sp>
      <p:sp>
        <p:nvSpPr>
          <p:cNvPr id="3" name="Content Placeholder 2"/>
          <p:cNvSpPr>
            <a:spLocks noGrp="1"/>
          </p:cNvSpPr>
          <p:nvPr>
            <p:ph idx="1"/>
          </p:nvPr>
        </p:nvSpPr>
        <p:spPr>
          <a:xfrm>
            <a:off x="457200" y="5715000"/>
            <a:ext cx="8229600" cy="411163"/>
          </a:xfrm>
        </p:spPr>
        <p:txBody>
          <a:bodyPr>
            <a:normAutofit/>
          </a:bodyPr>
          <a:lstStyle/>
          <a:p>
            <a:pPr algn="l"/>
            <a:r>
              <a:rPr lang="en-US" sz="1600" b="0" dirty="0"/>
              <a:t>This presentation contains notes. Select View, then Notes page to read them</a:t>
            </a:r>
            <a:r>
              <a:rPr lang="en-US" sz="1600" b="0" dirty="0" smtClean="0"/>
              <a:t>.</a:t>
            </a:r>
            <a:endParaRPr lang="en-US" sz="1600" dirty="0"/>
          </a:p>
        </p:txBody>
      </p:sp>
    </p:spTree>
    <p:extLst>
      <p:ext uri="{BB962C8B-B14F-4D97-AF65-F5344CB8AC3E}">
        <p14:creationId xmlns:p14="http://schemas.microsoft.com/office/powerpoint/2010/main" val="36633379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a:bodyPr>
          <a:lstStyle/>
          <a:p>
            <a:r>
              <a:rPr lang="en-US" sz="3200" dirty="0"/>
              <a:t>Overview of Disease Burden in the United </a:t>
            </a:r>
            <a:r>
              <a:rPr lang="en-US" sz="3200" dirty="0" smtClean="0"/>
              <a:t>States</a:t>
            </a:r>
            <a:endParaRPr lang="en-US" sz="3200" dirty="0"/>
          </a:p>
        </p:txBody>
      </p:sp>
      <p:sp>
        <p:nvSpPr>
          <p:cNvPr id="3" name="Content Placeholder 2"/>
          <p:cNvSpPr>
            <a:spLocks noGrp="1"/>
          </p:cNvSpPr>
          <p:nvPr>
            <p:ph idx="1"/>
          </p:nvPr>
        </p:nvSpPr>
        <p:spPr/>
        <p:txBody>
          <a:bodyPr/>
          <a:lstStyle/>
          <a:p>
            <a:r>
              <a:rPr lang="en-US" dirty="0"/>
              <a:t>The National Institutes of Health defines disease burden as the impact of a health problem, as measured by prevalence, incidence, mortality, morbidity, extent of disability, financial cost, or other indicators. </a:t>
            </a:r>
            <a:endParaRPr lang="en-US" dirty="0" smtClean="0"/>
          </a:p>
          <a:p>
            <a:r>
              <a:rPr lang="en-US" dirty="0" smtClean="0"/>
              <a:t>The </a:t>
            </a:r>
            <a:r>
              <a:rPr lang="en-US" dirty="0"/>
              <a:t>healthcare system aims to mitigate the effects of burden caused by the leading causes of morbidity and mortality. </a:t>
            </a:r>
          </a:p>
          <a:p>
            <a:endParaRPr lang="en-US" dirty="0"/>
          </a:p>
        </p:txBody>
      </p:sp>
    </p:spTree>
    <p:extLst>
      <p:ext uri="{BB962C8B-B14F-4D97-AF65-F5344CB8AC3E}">
        <p14:creationId xmlns:p14="http://schemas.microsoft.com/office/powerpoint/2010/main" val="37852000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Findings on Healthy Living (cont’d.)</a:t>
            </a:r>
            <a:endParaRPr lang="en-US" sz="3200" dirty="0"/>
          </a:p>
        </p:txBody>
      </p:sp>
      <p:sp>
        <p:nvSpPr>
          <p:cNvPr id="3" name="Content Placeholder 2"/>
          <p:cNvSpPr>
            <a:spLocks noGrp="1"/>
          </p:cNvSpPr>
          <p:nvPr>
            <p:ph idx="1"/>
          </p:nvPr>
        </p:nvSpPr>
        <p:spPr/>
        <p:txBody>
          <a:bodyPr>
            <a:normAutofit/>
          </a:bodyPr>
          <a:lstStyle/>
          <a:p>
            <a:r>
              <a:rPr lang="en-US" dirty="0"/>
              <a:t>Most Healthy Living measures improved, and </a:t>
            </a:r>
            <a:r>
              <a:rPr lang="en-US" dirty="0" smtClean="0"/>
              <a:t>only </a:t>
            </a:r>
            <a:r>
              <a:rPr lang="en-US" dirty="0"/>
              <a:t>two were getting worse.</a:t>
            </a:r>
          </a:p>
          <a:p>
            <a:r>
              <a:rPr lang="en-US" dirty="0"/>
              <a:t>The top Healthy Living measures that showed improvement over time were vaccination </a:t>
            </a:r>
            <a:r>
              <a:rPr lang="en-US" dirty="0" smtClean="0"/>
              <a:t>measures.</a:t>
            </a:r>
            <a:endParaRPr lang="en-US" dirty="0"/>
          </a:p>
          <a:p>
            <a:r>
              <a:rPr lang="en-US" dirty="0" smtClean="0"/>
              <a:t>Two </a:t>
            </a:r>
            <a:r>
              <a:rPr lang="en-US" dirty="0"/>
              <a:t>Healthy Living measures worsened over time and both were cancer screening </a:t>
            </a:r>
            <a:r>
              <a:rPr lang="en-US" dirty="0" smtClean="0"/>
              <a:t>measures.</a:t>
            </a:r>
            <a:endParaRPr lang="en-US" dirty="0"/>
          </a:p>
          <a:p>
            <a:endParaRPr lang="en-US" dirty="0"/>
          </a:p>
        </p:txBody>
      </p:sp>
    </p:spTree>
    <p:extLst>
      <p:ext uri="{BB962C8B-B14F-4D97-AF65-F5344CB8AC3E}">
        <p14:creationId xmlns:p14="http://schemas.microsoft.com/office/powerpoint/2010/main" val="31438133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048500" cy="1143000"/>
          </a:xfrm>
        </p:spPr>
        <p:txBody>
          <a:bodyPr>
            <a:normAutofit fontScale="90000"/>
          </a:bodyPr>
          <a:lstStyle/>
          <a:p>
            <a:r>
              <a:rPr lang="en-US" dirty="0"/>
              <a:t>Figure 52A. Adolescents ages 13-15 who received 1 or more doses of tetanus toxoid, reduced diphtheria toxoid, and acellular pertussis (</a:t>
            </a:r>
            <a:r>
              <a:rPr lang="en-US" dirty="0" err="1"/>
              <a:t>Tdap</a:t>
            </a:r>
            <a:r>
              <a:rPr lang="en-US" dirty="0"/>
              <a:t>) since the age of 10 years, </a:t>
            </a:r>
            <a:r>
              <a:rPr lang="en-US" dirty="0" smtClean="0"/>
              <a:t>2008-2016</a:t>
            </a:r>
            <a:endParaRPr lang="en-US" dirty="0"/>
          </a:p>
        </p:txBody>
      </p:sp>
      <p:graphicFrame>
        <p:nvGraphicFramePr>
          <p:cNvPr id="4" name="Content Placeholder 3" descr="Line graph showing percentage&#10;2008, 46.7&#10;2009, 62.2&#10;2010, 74.2&#10;2011, 80.5&#10;2012, 85.3&#10;2013, 87.5&#10;2014, 88.3&#10;2015, 87.1&#10;2016, 88&#10;"/>
          <p:cNvGraphicFramePr>
            <a:graphicFrameLocks noGrp="1"/>
          </p:cNvGraphicFramePr>
          <p:nvPr>
            <p:ph idx="1"/>
            <p:extLst>
              <p:ext uri="{D42A27DB-BD31-4B8C-83A1-F6EECF244321}">
                <p14:modId xmlns:p14="http://schemas.microsoft.com/office/powerpoint/2010/main" val="324393391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Immunizations and Respiratory Diseases and National Center for Health Statistics, National Immunization Survey – Teen, 2008-2016.</a:t>
            </a:r>
          </a:p>
        </p:txBody>
      </p:sp>
    </p:spTree>
    <p:extLst>
      <p:ext uri="{BB962C8B-B14F-4D97-AF65-F5344CB8AC3E}">
        <p14:creationId xmlns:p14="http://schemas.microsoft.com/office/powerpoint/2010/main" val="29820560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048500" cy="1143000"/>
          </a:xfrm>
        </p:spPr>
        <p:txBody>
          <a:bodyPr>
            <a:normAutofit fontScale="90000"/>
          </a:bodyPr>
          <a:lstStyle/>
          <a:p>
            <a:r>
              <a:rPr lang="en-US" dirty="0"/>
              <a:t>Figure </a:t>
            </a:r>
            <a:r>
              <a:rPr lang="en-US" dirty="0" smtClean="0"/>
              <a:t>52B. </a:t>
            </a:r>
            <a:r>
              <a:rPr lang="en-US" dirty="0"/>
              <a:t>Adolescents ages </a:t>
            </a:r>
            <a:r>
              <a:rPr lang="en-US" dirty="0" smtClean="0"/>
              <a:t>16-17 </a:t>
            </a:r>
            <a:r>
              <a:rPr lang="en-US" dirty="0"/>
              <a:t>who received 1 or more doses of tetanus toxoid, reduced diphtheria toxoid, and acellular pertussis (</a:t>
            </a:r>
            <a:r>
              <a:rPr lang="en-US" dirty="0" err="1"/>
              <a:t>Tdap</a:t>
            </a:r>
            <a:r>
              <a:rPr lang="en-US" dirty="0"/>
              <a:t>) since the age of 10 years, </a:t>
            </a:r>
            <a:r>
              <a:rPr lang="en-US" dirty="0" smtClean="0"/>
              <a:t>2008-2016</a:t>
            </a:r>
            <a:endParaRPr lang="en-US" dirty="0"/>
          </a:p>
        </p:txBody>
      </p:sp>
      <p:graphicFrame>
        <p:nvGraphicFramePr>
          <p:cNvPr id="4" name="Content Placeholder 3" descr="Line graph showing percentage&#10;2008, 46.7&#10;2009, 62.2&#10;2010, 74.2&#10;2011, 80.5&#10;2012, 85.3&#10;2013, 87.5&#10;2014, 88.3&#10;2015, 87.1&#10;2016, 88&#10;"/>
          <p:cNvGraphicFramePr>
            <a:graphicFrameLocks noGrp="1"/>
          </p:cNvGraphicFramePr>
          <p:nvPr>
            <p:ph idx="1"/>
            <p:extLst>
              <p:ext uri="{D42A27DB-BD31-4B8C-83A1-F6EECF244321}">
                <p14:modId xmlns:p14="http://schemas.microsoft.com/office/powerpoint/2010/main" val="236311846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Immunizations and Respiratory Diseases and National Center for Health Statistics, National Immunization Survey – Teen, 2008-2016.</a:t>
            </a:r>
          </a:p>
        </p:txBody>
      </p:sp>
    </p:spTree>
    <p:extLst>
      <p:ext uri="{BB962C8B-B14F-4D97-AF65-F5344CB8AC3E}">
        <p14:creationId xmlns:p14="http://schemas.microsoft.com/office/powerpoint/2010/main" val="136724152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057900" cy="1143000"/>
          </a:xfrm>
        </p:spPr>
        <p:txBody>
          <a:bodyPr>
            <a:normAutofit/>
          </a:bodyPr>
          <a:lstStyle/>
          <a:p>
            <a:r>
              <a:rPr lang="en-US" sz="1800" dirty="0"/>
              <a:t>Figure 53. Adolescents ages 16-17 years who received 1 or more doses of meningococcal conjugate vaccine, </a:t>
            </a:r>
            <a:r>
              <a:rPr lang="en-US" sz="1800" dirty="0" smtClean="0"/>
              <a:t>2008-2016</a:t>
            </a:r>
            <a:endParaRPr lang="en-US" sz="1800" dirty="0"/>
          </a:p>
        </p:txBody>
      </p:sp>
      <p:graphicFrame>
        <p:nvGraphicFramePr>
          <p:cNvPr id="4" name="Content Placeholder 3" descr="Line graph showing percentage&#10;2015 achievable benchmark: 96%&#10;2008, 38.6&#10;2009, 51.8&#10;2010, 59.5&#10;2011, 69&#10;2012, 74.4&#10;2013, 77.3&#10;2014, 79.1&#10;2015, 81.9&#10;2016, 82.9&#10;"/>
          <p:cNvGraphicFramePr>
            <a:graphicFrameLocks noGrp="1"/>
          </p:cNvGraphicFramePr>
          <p:nvPr>
            <p:ph idx="1"/>
            <p:extLst>
              <p:ext uri="{D42A27DB-BD31-4B8C-83A1-F6EECF244321}">
                <p14:modId xmlns:p14="http://schemas.microsoft.com/office/powerpoint/2010/main" val="215978699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Immunizations and Respiratory Diseases and National Center for Health Statistics, National Immunization Survey – Teen, 2008-2016.</a:t>
            </a:r>
          </a:p>
        </p:txBody>
      </p:sp>
    </p:spTree>
    <p:extLst>
      <p:ext uri="{BB962C8B-B14F-4D97-AF65-F5344CB8AC3E}">
        <p14:creationId xmlns:p14="http://schemas.microsoft.com/office/powerpoint/2010/main" val="36717477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54. Hospital patients who received influenza vaccination, 2012-2016</a:t>
            </a:r>
          </a:p>
        </p:txBody>
      </p:sp>
      <p:graphicFrame>
        <p:nvGraphicFramePr>
          <p:cNvPr id="4" name="Content Placeholder 3" descr="Line graph showing percentage&#10;2015 achievable benchmark: 97%&#10;2012, 87.2&#10;2013, 92.2&#10;2014, 93.8&#10;2015, 94.1&#10;2016, 93.5&#10;&#10;"/>
          <p:cNvGraphicFramePr>
            <a:graphicFrameLocks noGrp="1"/>
          </p:cNvGraphicFramePr>
          <p:nvPr>
            <p:ph idx="1"/>
            <p:extLst>
              <p:ext uri="{D42A27DB-BD31-4B8C-83A1-F6EECF244321}">
                <p14:modId xmlns:p14="http://schemas.microsoft.com/office/powerpoint/2010/main" val="266673568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5"/>
          <p:cNvSpPr txBox="1"/>
          <p:nvPr/>
        </p:nvSpPr>
        <p:spPr>
          <a:xfrm>
            <a:off x="3276600" y="1737360"/>
            <a:ext cx="3200400" cy="3657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dirty="0">
                <a:effectLst/>
                <a:latin typeface="Trebuchet MS" panose="020B0603020202020204" pitchFamily="34" charset="0"/>
                <a:ea typeface="Calibri" panose="020F0502020204030204" pitchFamily="34" charset="0"/>
                <a:cs typeface="Arial" panose="020B0604020202020204" pitchFamily="34" charset="0"/>
              </a:rPr>
              <a:t>2015 Achievable Benchmark: 97%</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Medicare &amp; Medicaid Services Clinical Data Warehouse, 2012-2016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6999291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55. Women ages 21-65 who received a Pap test in the last 3 years, 2000-2015</a:t>
            </a:r>
          </a:p>
        </p:txBody>
      </p:sp>
      <p:graphicFrame>
        <p:nvGraphicFramePr>
          <p:cNvPr id="4" name="Content Placeholder 3" descr="Line graph showing percentage&#10;2015 achievable benchmark: 87%&#10;2000, 87.5&#10;2005, 85.3&#10;2008, 84.5&#10;2010, 82.8&#10;2013, 80.7&#10;2015, 81.2&#10;&#10;"/>
          <p:cNvGraphicFramePr>
            <a:graphicFrameLocks noGrp="1"/>
          </p:cNvGraphicFramePr>
          <p:nvPr>
            <p:ph idx="1"/>
            <p:extLst>
              <p:ext uri="{D42A27DB-BD31-4B8C-83A1-F6EECF244321}">
                <p14:modId xmlns:p14="http://schemas.microsoft.com/office/powerpoint/2010/main" val="372907332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76"/>
          <p:cNvSpPr txBox="1"/>
          <p:nvPr/>
        </p:nvSpPr>
        <p:spPr>
          <a:xfrm>
            <a:off x="3276600" y="3200400"/>
            <a:ext cx="3291840" cy="3657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2014 Achievable Benchmark: 87%</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Health Interview Survey, 2000-2015.</a:t>
            </a:r>
          </a:p>
          <a:p>
            <a:r>
              <a:rPr lang="en-US" sz="1000" b="1" dirty="0">
                <a:latin typeface="Trebuchet MS" panose="020B0603020202020204" pitchFamily="34" charset="0"/>
              </a:rPr>
              <a:t>Note: </a:t>
            </a:r>
            <a:r>
              <a:rPr lang="en-US" sz="1000" dirty="0">
                <a:latin typeface="Trebuchet MS" panose="020B0603020202020204" pitchFamily="34" charset="0"/>
              </a:rPr>
              <a:t>NHIS</a:t>
            </a:r>
            <a:r>
              <a:rPr lang="en-US" sz="1000" b="1" dirty="0">
                <a:latin typeface="Trebuchet MS" panose="020B0603020202020204" pitchFamily="34" charset="0"/>
              </a:rPr>
              <a:t> </a:t>
            </a:r>
            <a:r>
              <a:rPr lang="en-US" sz="1000" dirty="0">
                <a:latin typeface="Trebuchet MS" panose="020B0603020202020204" pitchFamily="34" charset="0"/>
              </a:rPr>
              <a:t>cancer supplement is not administered annually</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958460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56. Women ages 50-74 who received a mammogram in the last 2 years, </a:t>
            </a:r>
            <a:r>
              <a:rPr lang="en-US" dirty="0" smtClean="0"/>
              <a:t>2000-2015</a:t>
            </a:r>
            <a:endParaRPr lang="en-US" dirty="0"/>
          </a:p>
        </p:txBody>
      </p:sp>
      <p:graphicFrame>
        <p:nvGraphicFramePr>
          <p:cNvPr id="4" name="Content Placeholder 3" descr="Line graph showing percentage&#10;2014 achievable benchmark: 85%&#10;2000, 77.2&#10;2003, 75.7&#10;2005, 72&#10;2008, 73.7&#10;2010, 72.4&#10;2013, 72.6&#10;2015, 71.6&#10;"/>
          <p:cNvGraphicFramePr>
            <a:graphicFrameLocks noGrp="1"/>
          </p:cNvGraphicFramePr>
          <p:nvPr>
            <p:ph idx="1"/>
            <p:extLst>
              <p:ext uri="{D42A27DB-BD31-4B8C-83A1-F6EECF244321}">
                <p14:modId xmlns:p14="http://schemas.microsoft.com/office/powerpoint/2010/main" val="41261648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dirty="0">
                <a:latin typeface="Trebuchet MS" panose="020B0603020202020204" pitchFamily="34" charset="0"/>
              </a:rPr>
              <a:t>Centers for Disease Control and Prevention, National Center for Health Statistics, National Health Interview Survey, 2000-2015.</a:t>
            </a:r>
          </a:p>
          <a:p>
            <a:r>
              <a:rPr lang="en-US" sz="1000" b="1" dirty="0">
                <a:latin typeface="Trebuchet MS" panose="020B0603020202020204" pitchFamily="34" charset="0"/>
              </a:rPr>
              <a:t>Note: </a:t>
            </a:r>
            <a:r>
              <a:rPr lang="en-US" sz="1000" dirty="0">
                <a:latin typeface="Trebuchet MS" panose="020B0603020202020204" pitchFamily="34" charset="0"/>
              </a:rPr>
              <a:t>NHIS</a:t>
            </a:r>
            <a:r>
              <a:rPr lang="en-US" sz="1000" b="1" dirty="0">
                <a:latin typeface="Trebuchet MS" panose="020B0603020202020204" pitchFamily="34" charset="0"/>
              </a:rPr>
              <a:t> </a:t>
            </a:r>
            <a:r>
              <a:rPr lang="en-US" sz="1000" dirty="0">
                <a:latin typeface="Trebuchet MS" panose="020B0603020202020204" pitchFamily="34" charset="0"/>
              </a:rPr>
              <a:t>cancer supplement is not administered annually</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53231157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Examples of HHS </a:t>
            </a:r>
            <a:r>
              <a:rPr lang="en-US" sz="3200" dirty="0"/>
              <a:t>Efforts To Promote </a:t>
            </a:r>
            <a:r>
              <a:rPr lang="en-US" sz="3200" dirty="0" smtClean="0"/>
              <a:t>Healthy Living</a:t>
            </a:r>
            <a:endParaRPr lang="en-US" sz="3200" dirty="0"/>
          </a:p>
        </p:txBody>
      </p:sp>
      <p:sp>
        <p:nvSpPr>
          <p:cNvPr id="3" name="Content Placeholder 2"/>
          <p:cNvSpPr>
            <a:spLocks noGrp="1"/>
          </p:cNvSpPr>
          <p:nvPr>
            <p:ph idx="1"/>
          </p:nvPr>
        </p:nvSpPr>
        <p:spPr/>
        <p:txBody>
          <a:bodyPr/>
          <a:lstStyle/>
          <a:p>
            <a:r>
              <a:rPr lang="en-US" dirty="0">
                <a:hlinkClick r:id="rId3"/>
              </a:rPr>
              <a:t>Strategy 6R: Reminder Systems for Immunizations and Preventive Services</a:t>
            </a:r>
            <a:r>
              <a:rPr lang="en-US" dirty="0"/>
              <a:t> includes reminder systems for patients and reminder systems for clinicians.</a:t>
            </a:r>
          </a:p>
          <a:p>
            <a:endParaRPr lang="en-US" dirty="0"/>
          </a:p>
        </p:txBody>
      </p:sp>
    </p:spTree>
    <p:extLst>
      <p:ext uri="{BB962C8B-B14F-4D97-AF65-F5344CB8AC3E}">
        <p14:creationId xmlns:p14="http://schemas.microsoft.com/office/powerpoint/2010/main" val="20662963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Disparities in Healthcare</a:t>
            </a:r>
            <a:endParaRPr lang="en-US" sz="3600" dirty="0"/>
          </a:p>
        </p:txBody>
      </p:sp>
      <p:sp>
        <p:nvSpPr>
          <p:cNvPr id="3" name="Content Placeholder 2"/>
          <p:cNvSpPr>
            <a:spLocks noGrp="1"/>
          </p:cNvSpPr>
          <p:nvPr>
            <p:ph idx="1"/>
          </p:nvPr>
        </p:nvSpPr>
        <p:spPr/>
        <p:txBody>
          <a:bodyPr>
            <a:normAutofit/>
          </a:bodyPr>
          <a:lstStyle/>
          <a:p>
            <a:r>
              <a:rPr lang="en-US" dirty="0"/>
              <a:t>Healthcare is not experienced equitably by all </a:t>
            </a:r>
            <a:r>
              <a:rPr lang="en-US" dirty="0" smtClean="0"/>
              <a:t>populations.</a:t>
            </a:r>
          </a:p>
          <a:p>
            <a:r>
              <a:rPr lang="en-US" dirty="0" smtClean="0"/>
              <a:t>Factors </a:t>
            </a:r>
            <a:r>
              <a:rPr lang="en-US" dirty="0"/>
              <a:t>that influence healthcare disparities include social, economic, environmental, and other </a:t>
            </a:r>
            <a:r>
              <a:rPr lang="en-US" dirty="0" smtClean="0"/>
              <a:t>disadvantages.</a:t>
            </a:r>
            <a:r>
              <a:rPr lang="en-US" baseline="30000" dirty="0" smtClean="0"/>
              <a:t>48,49</a:t>
            </a:r>
            <a:endParaRPr lang="en-US" dirty="0"/>
          </a:p>
          <a:p>
            <a:endParaRPr lang="en-US" dirty="0"/>
          </a:p>
        </p:txBody>
      </p:sp>
    </p:spTree>
    <p:extLst>
      <p:ext uri="{BB962C8B-B14F-4D97-AF65-F5344CB8AC3E}">
        <p14:creationId xmlns:p14="http://schemas.microsoft.com/office/powerpoint/2010/main" val="21830499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Exhibit. Linking the Disparities and Quality Chasms</a:t>
            </a:r>
          </a:p>
        </p:txBody>
      </p:sp>
      <p:pic>
        <p:nvPicPr>
          <p:cNvPr id="4" name="Content Placeholder 3" descr="Diagram showing the gap between care for disadvantaged people and advantaged people. Factors contributing to disparities include inequitable access, insurance, poverty, language, culture, and bias. Disadvantaged people receive care that is ineffective, unsafe, not timely, not patient centered, and inefficient. There is a larger quality chasm for disadvantaged people due to poor quality and disparities. "/>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p:blipFill>
        <p:spPr bwMode="auto">
          <a:xfrm>
            <a:off x="2308664" y="1989146"/>
            <a:ext cx="4526672" cy="3475021"/>
          </a:xfrm>
          <a:prstGeom prst="rect">
            <a:avLst/>
          </a:prstGeom>
          <a:ln w="9525" cap="flat" cmpd="sng" algn="ctr">
            <a:noFill/>
            <a:prstDash val="solid"/>
            <a:round/>
            <a:headEnd type="none" w="med" len="med"/>
            <a:tailEnd type="none" w="med" len="med"/>
          </a:ln>
          <a:extLst>
            <a:ext uri="{53640926-AAD7-44D8-BBD7-CCE9431645EC}">
              <a14:shadowObscured xmlns:a14="http://schemas.microsoft.com/office/drawing/2010/main"/>
            </a:ext>
          </a:extLst>
        </p:spPr>
      </p:pic>
      <p:sp>
        <p:nvSpPr>
          <p:cNvPr id="5" name="TextBox 4"/>
          <p:cNvSpPr txBox="1"/>
          <p:nvPr/>
        </p:nvSpPr>
        <p:spPr>
          <a:xfrm>
            <a:off x="457200" y="612648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Based on Institute of Medicine. Crossing the Quality Chasm: A New Health System for the 21st Century. Washington, DC: The National Academies Press; 2001. </a:t>
            </a:r>
            <a:r>
              <a:rPr lang="en-US" sz="1000" u="sng" dirty="0">
                <a:latin typeface="Trebuchet MS" panose="020B0603020202020204" pitchFamily="34" charset="0"/>
                <a:hlinkClick r:id="rId5"/>
              </a:rPr>
              <a:t>https://doi.org/10.17226/10027</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14307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Figure </a:t>
            </a:r>
            <a:r>
              <a:rPr lang="en-US" sz="2000" dirty="0"/>
              <a:t>4. Years of potential life lost before age 65, United States, </a:t>
            </a:r>
            <a:r>
              <a:rPr lang="en-US" sz="2000" dirty="0" smtClean="0"/>
              <a:t>2017</a:t>
            </a:r>
            <a:endParaRPr lang="en-US" sz="2000" dirty="0"/>
          </a:p>
        </p:txBody>
      </p:sp>
      <p:graphicFrame>
        <p:nvGraphicFramePr>
          <p:cNvPr id="7" name="Chart 6" descr="Bar chart showing age-adjusted rate of YPLLs per 100,000&#10;Cerebrovascular Disease, 79.4&#10;Diabetes, 91.1&#10;Liver Disease, 108.6&#10;Congenital Anomalies, 159.1&#10;Homicide, 223.6&#10;Perinatal Period, 285.8&#10;Suicide, 354.4&#10;Heart Disease, 460.8&#10;Cancer, 559&#10;Unintentional Injury, 1062.1&#10;"/>
          <p:cNvGraphicFramePr>
            <a:graphicFrameLocks noChangeAspect="1"/>
          </p:cNvGraphicFramePr>
          <p:nvPr>
            <p:extLst>
              <p:ext uri="{D42A27DB-BD31-4B8C-83A1-F6EECF244321}">
                <p14:modId xmlns:p14="http://schemas.microsoft.com/office/powerpoint/2010/main" val="3351742872"/>
              </p:ext>
            </p:extLst>
          </p:nvPr>
        </p:nvGraphicFramePr>
        <p:xfrm>
          <a:off x="457200" y="1463040"/>
          <a:ext cx="8229600" cy="403999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5577840"/>
            <a:ext cx="8321040" cy="116955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YPLL = years of potential life lost.</a:t>
            </a:r>
          </a:p>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a:t>
            </a:r>
            <a:r>
              <a:rPr lang="en-US" sz="1000" u="sng" dirty="0">
                <a:latin typeface="Trebuchet MS" panose="020B0603020202020204" pitchFamily="34" charset="0"/>
                <a:hlinkClick r:id="rId4"/>
              </a:rPr>
              <a:t>National Center for Injury Prevention and Control</a:t>
            </a:r>
            <a:r>
              <a:rPr lang="en-US" sz="1000" dirty="0">
                <a:latin typeface="Trebuchet MS" panose="020B0603020202020204" pitchFamily="34" charset="0"/>
              </a:rPr>
              <a:t>, Years of Potential Life Lost (YPLL) Reports, 1999-2017. </a:t>
            </a:r>
            <a:r>
              <a:rPr lang="en-US" sz="1000" u="sng" dirty="0">
                <a:latin typeface="Trebuchet MS" panose="020B0603020202020204" pitchFamily="34" charset="0"/>
                <a:hlinkClick r:id="rId5"/>
              </a:rPr>
              <a:t>https://webappa.cdc.gov/sasweb/ncipc/ypll10.html</a:t>
            </a:r>
            <a:r>
              <a:rPr lang="en-US" sz="1000" dirty="0">
                <a:latin typeface="Trebuchet MS" panose="020B0603020202020204" pitchFamily="34" charset="0"/>
              </a:rPr>
              <a:t>.</a:t>
            </a:r>
          </a:p>
          <a:p>
            <a:r>
              <a:rPr lang="en-US" sz="1000" b="1" dirty="0">
                <a:latin typeface="Trebuchet MS" panose="020B0603020202020204" pitchFamily="34" charset="0"/>
              </a:rPr>
              <a:t>Note:</a:t>
            </a:r>
            <a:r>
              <a:rPr lang="en-US" sz="1000" dirty="0">
                <a:latin typeface="Trebuchet MS" panose="020B0603020202020204" pitchFamily="34" charset="0"/>
              </a:rPr>
              <a:t> The perinatal period occurs from 22 completed weeks (154 days) of gestation and ends 7 completed days after birth.</a:t>
            </a:r>
          </a:p>
          <a:p>
            <a:r>
              <a:rPr lang="en-US" sz="1000" dirty="0">
                <a:latin typeface="Trebuchet MS" panose="020B0603020202020204" pitchFamily="34" charset="0"/>
              </a:rPr>
              <a:t>World Health Organization, Maternal and Perinatal Health. </a:t>
            </a:r>
            <a:r>
              <a:rPr lang="en-US" sz="1000" u="sng" dirty="0" smtClean="0">
                <a:latin typeface="Trebuchet MS" panose="020B0603020202020204" pitchFamily="34" charset="0"/>
                <a:hlinkClick r:id="rId6"/>
              </a:rPr>
              <a:t>http</a:t>
            </a:r>
            <a:r>
              <a:rPr lang="en-US" sz="1000" u="sng" dirty="0">
                <a:latin typeface="Trebuchet MS" panose="020B0603020202020204" pitchFamily="34" charset="0"/>
                <a:hlinkClick r:id="rId6"/>
              </a:rPr>
              <a:t>://www.who.int/maternal_child_adolescent/topics/maternal/maternal_perinatal/en/</a:t>
            </a:r>
            <a:r>
              <a:rPr lang="en-US" sz="1000" dirty="0">
                <a:latin typeface="Trebuchet MS" panose="020B0603020202020204" pitchFamily="34" charset="0"/>
              </a:rPr>
              <a:t>.</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4547757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Categories of Analysis</a:t>
            </a:r>
            <a:endParaRPr lang="en-US" sz="3600" dirty="0"/>
          </a:p>
        </p:txBody>
      </p:sp>
      <p:sp>
        <p:nvSpPr>
          <p:cNvPr id="3" name="Content Placeholder 2"/>
          <p:cNvSpPr>
            <a:spLocks noGrp="1"/>
          </p:cNvSpPr>
          <p:nvPr>
            <p:ph idx="1"/>
          </p:nvPr>
        </p:nvSpPr>
        <p:spPr>
          <a:xfrm>
            <a:off x="457200" y="1463040"/>
            <a:ext cx="8305800" cy="4525963"/>
          </a:xfrm>
        </p:spPr>
        <p:txBody>
          <a:bodyPr>
            <a:normAutofit/>
          </a:bodyPr>
          <a:lstStyle/>
          <a:p>
            <a:r>
              <a:rPr lang="en-US" dirty="0" smtClean="0"/>
              <a:t>Quality </a:t>
            </a:r>
            <a:r>
              <a:rPr lang="en-US" dirty="0"/>
              <a:t>measures are analyzed in this </a:t>
            </a:r>
            <a:r>
              <a:rPr lang="en-US" dirty="0" smtClean="0"/>
              <a:t>section by: </a:t>
            </a:r>
          </a:p>
          <a:p>
            <a:pPr lvl="1"/>
            <a:r>
              <a:rPr lang="en-US" dirty="0" smtClean="0"/>
              <a:t>Race </a:t>
            </a:r>
            <a:r>
              <a:rPr lang="en-US" dirty="0"/>
              <a:t>and ethnicity, </a:t>
            </a:r>
            <a:endParaRPr lang="en-US" dirty="0" smtClean="0"/>
          </a:p>
          <a:p>
            <a:pPr lvl="1"/>
            <a:r>
              <a:rPr lang="en-US" dirty="0" smtClean="0"/>
              <a:t>Income</a:t>
            </a:r>
            <a:r>
              <a:rPr lang="en-US" dirty="0"/>
              <a:t>, </a:t>
            </a:r>
            <a:endParaRPr lang="en-US" dirty="0" smtClean="0"/>
          </a:p>
          <a:p>
            <a:pPr lvl="1"/>
            <a:r>
              <a:rPr lang="en-US" dirty="0" smtClean="0"/>
              <a:t>Insurance </a:t>
            </a:r>
            <a:r>
              <a:rPr lang="en-US" dirty="0"/>
              <a:t>status, and </a:t>
            </a:r>
            <a:endParaRPr lang="en-US" dirty="0" smtClean="0"/>
          </a:p>
          <a:p>
            <a:pPr lvl="1"/>
            <a:r>
              <a:rPr lang="en-US" dirty="0" smtClean="0"/>
              <a:t>Residence </a:t>
            </a:r>
            <a:r>
              <a:rPr lang="en-US" dirty="0"/>
              <a:t>location. </a:t>
            </a:r>
          </a:p>
        </p:txBody>
      </p:sp>
    </p:spTree>
    <p:extLst>
      <p:ext uri="{BB962C8B-B14F-4D97-AF65-F5344CB8AC3E}">
        <p14:creationId xmlns:p14="http://schemas.microsoft.com/office/powerpoint/2010/main" val="26072714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Racial and Ethnic </a:t>
            </a:r>
            <a:r>
              <a:rPr lang="en-US" sz="3600" dirty="0" smtClean="0"/>
              <a:t>Disparities</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Racial and ethnic groups are defined according to Standards for the Classification of Federal Data on Race and </a:t>
            </a:r>
            <a:r>
              <a:rPr lang="en-US" dirty="0" smtClean="0"/>
              <a:t>Ethnicity.</a:t>
            </a:r>
            <a:endParaRPr lang="en-US" dirty="0"/>
          </a:p>
          <a:p>
            <a:r>
              <a:rPr lang="en-US" dirty="0"/>
              <a:t>The basic racial and ethnic categories for federal statistics and program administrative reporting </a:t>
            </a:r>
            <a:r>
              <a:rPr lang="en-US" dirty="0" smtClean="0"/>
              <a:t>are:</a:t>
            </a:r>
            <a:endParaRPr lang="en-US" dirty="0"/>
          </a:p>
          <a:p>
            <a:pPr lvl="1"/>
            <a:r>
              <a:rPr lang="en-US" dirty="0"/>
              <a:t>American Indian or Alaska Native (AI/AN). </a:t>
            </a:r>
          </a:p>
          <a:p>
            <a:pPr lvl="1"/>
            <a:r>
              <a:rPr lang="en-US" dirty="0"/>
              <a:t>Asian. </a:t>
            </a:r>
            <a:endParaRPr lang="en-US" dirty="0" smtClean="0"/>
          </a:p>
          <a:p>
            <a:pPr lvl="1"/>
            <a:r>
              <a:rPr lang="en-US" dirty="0" smtClean="0"/>
              <a:t>Black </a:t>
            </a:r>
            <a:r>
              <a:rPr lang="en-US" dirty="0"/>
              <a:t>or African American. </a:t>
            </a:r>
            <a:endParaRPr lang="en-US" dirty="0" smtClean="0"/>
          </a:p>
          <a:p>
            <a:pPr lvl="1"/>
            <a:r>
              <a:rPr lang="en-US" dirty="0" smtClean="0"/>
              <a:t>Hispanic </a:t>
            </a:r>
            <a:r>
              <a:rPr lang="en-US" dirty="0"/>
              <a:t>or Latino. </a:t>
            </a:r>
            <a:endParaRPr lang="en-US" dirty="0" smtClean="0"/>
          </a:p>
          <a:p>
            <a:pPr lvl="1"/>
            <a:r>
              <a:rPr lang="en-US" dirty="0" smtClean="0"/>
              <a:t>Native </a:t>
            </a:r>
            <a:r>
              <a:rPr lang="en-US" dirty="0"/>
              <a:t>Hawaiian/Pacific Islander (NHPI). </a:t>
            </a:r>
            <a:endParaRPr lang="en-US" dirty="0" smtClean="0"/>
          </a:p>
          <a:p>
            <a:pPr lvl="1"/>
            <a:r>
              <a:rPr lang="en-US" dirty="0" smtClean="0"/>
              <a:t>White</a:t>
            </a:r>
            <a:r>
              <a:rPr lang="en-US" dirty="0"/>
              <a:t>. </a:t>
            </a:r>
          </a:p>
        </p:txBody>
      </p:sp>
    </p:spTree>
    <p:extLst>
      <p:ext uri="{BB962C8B-B14F-4D97-AF65-F5344CB8AC3E}">
        <p14:creationId xmlns:p14="http://schemas.microsoft.com/office/powerpoint/2010/main" val="1372111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599076" cy="1143000"/>
          </a:xfrm>
        </p:spPr>
        <p:txBody>
          <a:bodyPr>
            <a:noAutofit/>
          </a:bodyPr>
          <a:lstStyle/>
          <a:p>
            <a:r>
              <a:rPr lang="en-US" sz="1800" smtClean="0"/>
              <a:t>Figure 57. Number and percentage of quality measures for which members of selected groups experienced better, same, or worse quality of care compared with reference group (White), 2013, 2015, 2016, or 2017</a:t>
            </a:r>
            <a:endParaRPr lang="en-US" sz="1800" dirty="0"/>
          </a:p>
        </p:txBody>
      </p:sp>
      <p:graphicFrame>
        <p:nvGraphicFramePr>
          <p:cNvPr id="6" name="Content Placeholder 5" descr="Stacked bar chart showing number of quality measures&#10;Black (n=190), Better, 28, Same, 86, Worse, 76&#10;Asian (n=172), Better, 48, Same, 77, Worse, 47&#10;AI/AN (n=106), Better, 14, Same, 50, Worse, 42&#10;NHPI (n=57), Better, 8, Same, 26, Worse, 23&#10;Hispanic, All Races (n=167), Better, 39, Same, 70, Worse, 58&#10;&#10;"/>
          <p:cNvGraphicFramePr>
            <a:graphicFrameLocks noGrp="1"/>
          </p:cNvGraphicFramePr>
          <p:nvPr>
            <p:ph idx="1"/>
            <p:extLst>
              <p:ext uri="{D42A27DB-BD31-4B8C-83A1-F6EECF244321}">
                <p14:modId xmlns:p14="http://schemas.microsoft.com/office/powerpoint/2010/main" val="29100604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 NHPI = Native Hawaiian/Pacific Islander; AI/AN = American Indian or Alaska Native.</a:t>
            </a:r>
          </a:p>
          <a:p>
            <a:r>
              <a:rPr lang="en-US" sz="1000" b="1" dirty="0">
                <a:latin typeface="Trebuchet MS" panose="020B0603020202020204" pitchFamily="34" charset="0"/>
              </a:rPr>
              <a:t>Note</a:t>
            </a:r>
            <a:r>
              <a:rPr lang="en-US" sz="1000" dirty="0">
                <a:latin typeface="Trebuchet MS" panose="020B0603020202020204" pitchFamily="34" charset="0"/>
              </a:rPr>
              <a:t>: The most recent data years are used for this analysis. Different data sources have different data years for most recent data year. For example, the most recent data year from NIDDK USRDS is 2013 and from AHRQ HCUP is 2016.</a:t>
            </a:r>
          </a:p>
        </p:txBody>
      </p:sp>
    </p:spTree>
    <p:extLst>
      <p:ext uri="{BB962C8B-B14F-4D97-AF65-F5344CB8AC3E}">
        <p14:creationId xmlns:p14="http://schemas.microsoft.com/office/powerpoint/2010/main" val="38840280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58. Number and percentage of quality measures with disparity at baseline for which disparities related to race and ethnicity were improving, not changing, or worsening, 2000 through 2013, 2014, 2015, 2016, or 2017</a:t>
            </a:r>
          </a:p>
        </p:txBody>
      </p:sp>
      <p:graphicFrame>
        <p:nvGraphicFramePr>
          <p:cNvPr id="4" name="Content Placeholder 3" descr="Stacked bar chart showing number of quality measures&#10;Black (n=56), Improving, 4, Not Changing, 52, Worsening, 0&#10;Asian (n=32), Improving, 2, Not Changing, 29, Worsening, 1&#10;AI/AN (n=33), Improving, 2, Not Changing, 31, Worsening, 0&#10;NHPI (n=12), Improving, 1, Not Changing, 11, Worsening, 0&#10;Hispanic, All Races (n=49), Improving, 5, Not Changing, 42, Worsening, 2&#10;&#10;"/>
          <p:cNvGraphicFramePr>
            <a:graphicFrameLocks noGrp="1"/>
          </p:cNvGraphicFramePr>
          <p:nvPr>
            <p:ph idx="1"/>
            <p:extLst>
              <p:ext uri="{D42A27DB-BD31-4B8C-83A1-F6EECF244321}">
                <p14:modId xmlns:p14="http://schemas.microsoft.com/office/powerpoint/2010/main" val="360972756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 AI/AN = American Indian or Alaska Native; NHPI = Native Hawaiian/Pacific Islander.</a:t>
            </a:r>
          </a:p>
          <a:p>
            <a:r>
              <a:rPr lang="en-US" sz="1000" b="1" dirty="0">
                <a:latin typeface="Trebuchet MS" panose="020B0603020202020204" pitchFamily="34" charset="0"/>
              </a:rPr>
              <a:t>Note</a:t>
            </a:r>
            <a:r>
              <a:rPr lang="en-US" sz="1000" dirty="0">
                <a:latin typeface="Trebuchet MS" panose="020B0603020202020204" pitchFamily="34" charset="0"/>
              </a:rPr>
              <a:t>: There were no worsening disparities over time observed for Blacks, AI/ANs, and NHPIs in this year’s analysis.</a:t>
            </a:r>
          </a:p>
        </p:txBody>
      </p:sp>
    </p:spTree>
    <p:extLst>
      <p:ext uri="{BB962C8B-B14F-4D97-AF65-F5344CB8AC3E}">
        <p14:creationId xmlns:p14="http://schemas.microsoft.com/office/powerpoint/2010/main" val="36424130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286500" cy="1143000"/>
          </a:xfrm>
        </p:spPr>
        <p:txBody>
          <a:bodyPr>
            <a:noAutofit/>
          </a:bodyPr>
          <a:lstStyle/>
          <a:p>
            <a:r>
              <a:rPr lang="en-US" sz="1800" dirty="0"/>
              <a:t>Figure 59. Number and percentage of quality measures for which Blacks experienced better, same, or worse quality of care compared with reference group (White), 2013, 2015, 2016, or 2017</a:t>
            </a:r>
          </a:p>
        </p:txBody>
      </p:sp>
      <p:graphicFrame>
        <p:nvGraphicFramePr>
          <p:cNvPr id="6" name="Content Placeholder 5" descr="Stacked bar chart showing number of quality measures&#10; Total (n=190), Better, 28, Same, 86, Worse, 76&#10;Person-Centered Care (n=27), Better, 3, Same, 13, Worse, 11&#10;Patient Safety (n=31), Better, 8, Same, 15, Worse, 8&#10;Healthy Living (n=60), Better, 5, Same, 29, Worse, 26&#10;Effective Treatment (n=42), Better, 8, Same, 19, Worse, 15&#10;Care Coordination (n=25),Better, 3, Same, 6, Worse, 16&#10;Affordable Care (n=5), Better, 1, Same, 4, Worse, 0&#10;&#10;"/>
          <p:cNvGraphicFramePr>
            <a:graphicFrameLocks noGrp="1"/>
          </p:cNvGraphicFramePr>
          <p:nvPr>
            <p:ph idx="1"/>
            <p:extLst>
              <p:ext uri="{D42A27DB-BD31-4B8C-83A1-F6EECF244321}">
                <p14:modId xmlns:p14="http://schemas.microsoft.com/office/powerpoint/2010/main" val="228694595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03504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77403425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Largest </a:t>
            </a:r>
            <a:r>
              <a:rPr lang="en-US" sz="3200" dirty="0" smtClean="0"/>
              <a:t>Disparities for Blacks</a:t>
            </a:r>
            <a:endParaRPr lang="en-US" sz="3200" dirty="0"/>
          </a:p>
        </p:txBody>
      </p:sp>
      <p:sp>
        <p:nvSpPr>
          <p:cNvPr id="3" name="Content Placeholder 2"/>
          <p:cNvSpPr>
            <a:spLocks noGrp="1"/>
          </p:cNvSpPr>
          <p:nvPr>
            <p:ph idx="1"/>
          </p:nvPr>
        </p:nvSpPr>
        <p:spPr/>
        <p:txBody>
          <a:bodyPr/>
          <a:lstStyle/>
          <a:p>
            <a:r>
              <a:rPr lang="en-US" dirty="0"/>
              <a:t>The measures with the largest disparities for Blacks include:</a:t>
            </a:r>
          </a:p>
          <a:p>
            <a:pPr lvl="1" fontAlgn="base"/>
            <a:r>
              <a:rPr lang="en-US" dirty="0"/>
              <a:t>New HIV cases per 100,000 population age 13 and over.</a:t>
            </a:r>
          </a:p>
          <a:p>
            <a:pPr lvl="1" fontAlgn="base"/>
            <a:r>
              <a:rPr lang="en-US" dirty="0"/>
              <a:t>HIV infection deaths per 100,000 population.</a:t>
            </a:r>
          </a:p>
          <a:p>
            <a:pPr lvl="1" fontAlgn="base"/>
            <a:r>
              <a:rPr lang="en-US" dirty="0"/>
              <a:t>Hospital admissions for asthma per 100,000 population, children ages 2-17.</a:t>
            </a:r>
          </a:p>
          <a:p>
            <a:endParaRPr lang="en-US" dirty="0"/>
          </a:p>
        </p:txBody>
      </p:sp>
    </p:spTree>
    <p:extLst>
      <p:ext uri="{BB962C8B-B14F-4D97-AF65-F5344CB8AC3E}">
        <p14:creationId xmlns:p14="http://schemas.microsoft.com/office/powerpoint/2010/main" val="14963451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60. New HIV cases per 100,000 population age 13 and over, 2015</a:t>
            </a:r>
          </a:p>
        </p:txBody>
      </p:sp>
      <p:graphicFrame>
        <p:nvGraphicFramePr>
          <p:cNvPr id="4" name="Content Placeholder 3" descr="Columns showing rate per 100,000 population&#10;2015 achievable benchmark: 4.2 per 100,000 population&#10;Total, 14.8&#10;Non-Hispanic Black, 53.1&#10;Non-Hispanic White, 6.1&#10;"/>
          <p:cNvGraphicFramePr>
            <a:graphicFrameLocks noGrp="1"/>
          </p:cNvGraphicFramePr>
          <p:nvPr>
            <p:ph idx="1"/>
            <p:extLst>
              <p:ext uri="{D42A27DB-BD31-4B8C-83A1-F6EECF244321}">
                <p14:modId xmlns:p14="http://schemas.microsoft.com/office/powerpoint/2010/main" val="2179341787"/>
              </p:ext>
            </p:extLst>
          </p:nvPr>
        </p:nvGraphicFramePr>
        <p:xfrm>
          <a:off x="457200" y="1463675"/>
          <a:ext cx="6217920" cy="470852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583680" y="4572000"/>
            <a:ext cx="210312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4.2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12648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HIV AIDS Surveillance System, 2015.</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792121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61. HIV infection deaths per 100,000 population, 2016</a:t>
            </a:r>
          </a:p>
        </p:txBody>
      </p:sp>
      <p:graphicFrame>
        <p:nvGraphicFramePr>
          <p:cNvPr id="4" name="Content Placeholder 3" descr="Columns showing rate per 100,000 population&#10;2016 achievable benchmark: 0.75 per 100,000 population&#10;Total, 1.8&#10;Non-Hispanic Black, 7.2&#10;Non-Hispanic White, 1&#10;"/>
          <p:cNvGraphicFramePr>
            <a:graphicFrameLocks noGrp="1"/>
          </p:cNvGraphicFramePr>
          <p:nvPr>
            <p:ph idx="1"/>
            <p:extLst>
              <p:ext uri="{D42A27DB-BD31-4B8C-83A1-F6EECF244321}">
                <p14:modId xmlns:p14="http://schemas.microsoft.com/office/powerpoint/2010/main" val="2720122605"/>
              </p:ext>
            </p:extLst>
          </p:nvPr>
        </p:nvGraphicFramePr>
        <p:xfrm>
          <a:off x="457200" y="1463675"/>
          <a:ext cx="603504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583680" y="4800600"/>
            <a:ext cx="2103120" cy="100584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2016 Achievable Benchmark: 0.75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778846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62. Hospital admissions for asthma per 100,000 population, children ages 2-17, 2016</a:t>
            </a:r>
          </a:p>
        </p:txBody>
      </p:sp>
      <p:graphicFrame>
        <p:nvGraphicFramePr>
          <p:cNvPr id="4" name="Content Placeholder 3" descr="Columns showing rate per 100,000 population&#10;Total, 86.1&#10;Non-Hispanic Black, 220.8&#10;Non-Hispanic White, 45.9&#10;"/>
          <p:cNvGraphicFramePr>
            <a:graphicFrameLocks noGrp="1"/>
          </p:cNvGraphicFramePr>
          <p:nvPr>
            <p:ph idx="1"/>
            <p:extLst>
              <p:ext uri="{D42A27DB-BD31-4B8C-83A1-F6EECF244321}">
                <p14:modId xmlns:p14="http://schemas.microsoft.com/office/powerpoint/2010/main" val="80526164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6690945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286500" cy="1143000"/>
          </a:xfrm>
        </p:spPr>
        <p:txBody>
          <a:bodyPr>
            <a:normAutofit fontScale="90000"/>
          </a:bodyPr>
          <a:lstStyle/>
          <a:p>
            <a:r>
              <a:rPr lang="en-US" dirty="0"/>
              <a:t>Figure 63. Number and percentage of all quality measures that were improving, not changing, or worsening, total for Blacks and by priority area, 2000 through 2013, 2015, 2016, or 2017</a:t>
            </a:r>
          </a:p>
        </p:txBody>
      </p:sp>
      <p:graphicFrame>
        <p:nvGraphicFramePr>
          <p:cNvPr id="4" name="Content Placeholder 3" descr="Stacked bar chart showing number of quality measures&#10;Total (n=139), Improving, 76, Not Changing, 53, Worsening, 10&#10;Person-Centered Care (n=19),  Improving, 11, Not Changing, 7, Worsening, 1&#10;Patient Safety (n=15), Improving, 7, Not Changing, 7, Worsening, 1&#10;Healthy Living (n=59), Improving, 34, Not Changing, 24, Worsening, 1&#10;Effective Treatment (n=32),  Improving, 18, Not Changing, 11, Worsening, 3&#10;Care Coordination (n=9), Improving, 5, Not Changing, 1, Worsening, 3&#10;Affordable Care (n=5),  Improving, 1, Not Changing, 3, Worsening, 1&#10;&#10;"/>
          <p:cNvGraphicFramePr>
            <a:graphicFrameLocks noGrp="1"/>
          </p:cNvGraphicFramePr>
          <p:nvPr>
            <p:ph idx="1"/>
            <p:extLst>
              <p:ext uri="{D42A27DB-BD31-4B8C-83A1-F6EECF244321}">
                <p14:modId xmlns:p14="http://schemas.microsoft.com/office/powerpoint/2010/main" val="258850309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171450" lvl="0" indent="-1714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171450" lvl="0" indent="-1714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171450" lvl="0" indent="-1714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41730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Figure 5. Age standardized disability-adjusted life year rate per 100,000 population, both sexes, by disease, 2017</a:t>
            </a:r>
            <a:endParaRPr lang="en-US" dirty="0"/>
          </a:p>
        </p:txBody>
      </p:sp>
      <p:graphicFrame>
        <p:nvGraphicFramePr>
          <p:cNvPr id="4" name="Content Placeholder 3" descr="Bar graph showing rate per 100,000 population of disability-adjusted life years&#10;Skin Diseases, 884&#10;Diabetes, 1,173&#10;Chronic Respiratory Diseases, 1,226&#10;Nervous System Disorders, 1,574&#10;Substance Use Disorders, 2,002&#10;Mental Disorders, 2,133&#10;Musculoskeletal Disorders, 2,287&#10;Injuries, 2,836&#10;Cancers and Tumors (Neoplasms), 2,942&#10;Cardiovascular Diseases, 3,030&#10;"/>
          <p:cNvGraphicFramePr>
            <a:graphicFrameLocks noGrp="1"/>
          </p:cNvGraphicFramePr>
          <p:nvPr>
            <p:ph idx="1"/>
            <p:extLst>
              <p:ext uri="{D42A27DB-BD31-4B8C-83A1-F6EECF244321}">
                <p14:modId xmlns:p14="http://schemas.microsoft.com/office/powerpoint/2010/main" val="54787660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12648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Kaiser Family Foundation analysis of data from Institute for Health Metrics and Evaluation. </a:t>
            </a:r>
            <a:r>
              <a:rPr lang="en-US" sz="1000" u="sng" dirty="0">
                <a:latin typeface="Trebuchet MS" panose="020B0603020202020204" pitchFamily="34" charset="0"/>
                <a:hlinkClick r:id="rId4"/>
              </a:rPr>
              <a:t>Global Burden of Disease Study 2016 (GBD 2016) Data Downloads</a:t>
            </a:r>
            <a:r>
              <a:rPr lang="en-US" sz="1000" dirty="0">
                <a:latin typeface="Trebuchet MS" panose="020B0603020202020204" pitchFamily="34" charset="0"/>
              </a:rPr>
              <a:t>.</a:t>
            </a:r>
          </a:p>
        </p:txBody>
      </p:sp>
    </p:spTree>
    <p:extLst>
      <p:ext uri="{BB962C8B-B14F-4D97-AF65-F5344CB8AC3E}">
        <p14:creationId xmlns:p14="http://schemas.microsoft.com/office/powerpoint/2010/main" val="1375228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2300" cy="1143000"/>
          </a:xfrm>
        </p:spPr>
        <p:txBody>
          <a:bodyPr>
            <a:noAutofit/>
          </a:bodyPr>
          <a:lstStyle/>
          <a:p>
            <a:r>
              <a:rPr lang="en-US" sz="1600" dirty="0"/>
              <a:t>Figure 64. Number and percentage of quality measures with disparity at baseline for which disparities related to race and ethnicity were improving, not changing, or worsening, total for Blacks and by priority area, 2000 through 2013, 2014, 2015, 2016, or 2017</a:t>
            </a:r>
          </a:p>
        </p:txBody>
      </p:sp>
      <p:graphicFrame>
        <p:nvGraphicFramePr>
          <p:cNvPr id="4" name="Content Placeholder 3" descr="Stacked bar chart showing number of quality measures&#10;Total (n=56), Improving, 4, Not Changing, 52, Worsening, 0&#10;Person-Centered Care (n=6),  Improving, 0, Not Changing, 6, Worsening, 0&#10;Patient Safety (n=2), Improving, 0, Not Changing, 2, Worsening, 0&#10;Healthy Living (n=26), Improving, 0, Not Changing, 26, Worsening, 0&#10;Effective Treatment (n=16),  Improving, 4, Not Changing, 12, Worsening, 0&#10;Care Coordination (n=5), Improving, 0, Not Changing, 5, Worsening, 0&#10;Affordable Care (n=1),  Improving, 0, Not Changing, 1, Worsening, 0&#10;&#10;"/>
          <p:cNvGraphicFramePr>
            <a:graphicFrameLocks noGrp="1"/>
          </p:cNvGraphicFramePr>
          <p:nvPr>
            <p:ph idx="1"/>
            <p:extLst>
              <p:ext uri="{D42A27DB-BD31-4B8C-83A1-F6EECF244321}">
                <p14:modId xmlns:p14="http://schemas.microsoft.com/office/powerpoint/2010/main" val="388236949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53400" cy="24622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44717985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65. New HIV cases per 100,000 population age 13 and over, 2008-2015</a:t>
            </a:r>
          </a:p>
        </p:txBody>
      </p:sp>
      <p:graphicFrame>
        <p:nvGraphicFramePr>
          <p:cNvPr id="4" name="Content Placeholder 3" descr="Line graph showing the rate per 100,000 population going from 74.8 for Blacks and 7.6 for Whites to 53.1 for Blacks and 6.1 for Whites&#10;2015 achievable benchmark: 4.2 per 100,000 population&#10;"/>
          <p:cNvGraphicFramePr>
            <a:graphicFrameLocks noGrp="1"/>
          </p:cNvGraphicFramePr>
          <p:nvPr>
            <p:ph idx="1"/>
            <p:extLst>
              <p:ext uri="{D42A27DB-BD31-4B8C-83A1-F6EECF244321}">
                <p14:modId xmlns:p14="http://schemas.microsoft.com/office/powerpoint/2010/main" val="1125730480"/>
              </p:ext>
            </p:extLst>
          </p:nvPr>
        </p:nvGraphicFramePr>
        <p:xfrm>
          <a:off x="457200" y="1463675"/>
          <a:ext cx="649224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949440" y="4572000"/>
            <a:ext cx="1737360" cy="1280160"/>
          </a:xfrm>
          <a:prstGeom prst="rect">
            <a:avLst/>
          </a:prstGeom>
          <a:solidFill>
            <a:srgbClr val="FFFFFF"/>
          </a:solidFill>
          <a:ln w="9525">
            <a:solidFill>
              <a:srgbClr val="000000"/>
            </a:solidFill>
            <a:miter lim="800000"/>
            <a:headEnd/>
            <a:tailEnd/>
          </a:ln>
        </p:spPr>
        <p:txBody>
          <a:bodyPr rot="0" vert="horz" wrap="square" lIns="9144" tIns="45720" rIns="9144"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4.2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12648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HIV-AIDS Surveillance System, 2008-2015.</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2294191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66. HIV infection deaths per 100,000 population, 2000-2016</a:t>
            </a:r>
          </a:p>
        </p:txBody>
      </p:sp>
      <p:graphicFrame>
        <p:nvGraphicFramePr>
          <p:cNvPr id="4" name="Content Placeholder 3" descr="Line graph showing the rate per 100,000 population going from 23.3 for Blacks and 2.8 for Whites to 7.2 for Blacks and 1 for  Whites&#10;2015 achievable benchmark: 0.75 per 100,000 population"/>
          <p:cNvGraphicFramePr>
            <a:graphicFrameLocks noGrp="1"/>
          </p:cNvGraphicFramePr>
          <p:nvPr>
            <p:ph idx="1"/>
            <p:extLst>
              <p:ext uri="{D42A27DB-BD31-4B8C-83A1-F6EECF244321}">
                <p14:modId xmlns:p14="http://schemas.microsoft.com/office/powerpoint/2010/main" val="1137701681"/>
              </p:ext>
            </p:extLst>
          </p:nvPr>
        </p:nvGraphicFramePr>
        <p:xfrm>
          <a:off x="457200" y="1463675"/>
          <a:ext cx="6858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2"/>
          <p:cNvSpPr txBox="1"/>
          <p:nvPr/>
        </p:nvSpPr>
        <p:spPr>
          <a:xfrm>
            <a:off x="7269480" y="4023360"/>
            <a:ext cx="1371600" cy="1828800"/>
          </a:xfrm>
          <a:prstGeom prst="rect">
            <a:avLst/>
          </a:prstGeom>
          <a:solidFill>
            <a:schemeClr val="bg1"/>
          </a:solidFill>
          <a:ln>
            <a:solidFill>
              <a:schemeClr val="tx1"/>
            </a:solidFill>
          </a:ln>
        </p:spPr>
        <p:txBody>
          <a:bodyPr wrap="square" lIns="9144" rIns="9144" rtlCol="0">
            <a:noAutofit/>
          </a:bodyPr>
          <a:lstStyle/>
          <a:p>
            <a:pPr marL="0" marR="0" algn="ctr">
              <a:lnSpc>
                <a:spcPct val="120000"/>
              </a:lnSpc>
              <a:spcBef>
                <a:spcPts val="0"/>
              </a:spcBef>
              <a:spcAft>
                <a:spcPts val="0"/>
              </a:spcAft>
            </a:pPr>
            <a:r>
              <a:rPr lang="en-US" sz="1600">
                <a:effectLst/>
                <a:latin typeface="Trebuchet MS" panose="020B0603020202020204" pitchFamily="34" charset="0"/>
                <a:ea typeface="Times New Roman" panose="02020603050405020304" pitchFamily="18" charset="0"/>
                <a:cs typeface="Times New Roman" panose="02020603050405020304" pitchFamily="18" charset="0"/>
              </a:rPr>
              <a:t>2015 Achievable Benchmark: 0.75 per 100,000 Population</a:t>
            </a:r>
            <a:endParaRPr lang="en-US" sz="160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57200" y="6035040"/>
            <a:ext cx="813816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2000-2016.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5719207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286500" cy="1143000"/>
          </a:xfrm>
        </p:spPr>
        <p:txBody>
          <a:bodyPr>
            <a:normAutofit/>
          </a:bodyPr>
          <a:lstStyle/>
          <a:p>
            <a:r>
              <a:rPr lang="en-US" sz="1800" dirty="0"/>
              <a:t>Figure 67. Hospital patients with heart attack given fibrinolytic medication within 30 minutes of arrival, 2005-2015</a:t>
            </a:r>
          </a:p>
        </p:txBody>
      </p:sp>
      <p:graphicFrame>
        <p:nvGraphicFramePr>
          <p:cNvPr id="4" name="Content Placeholder 3" descr="Line graph showing percentage as 27.7 for Blacks and 38.7 for Whites in 2005 and 51.4 for Blacks and 55.9 for Whites in 2013. Data for Whites are also shown for 2014 (60.5) and 2015 (57.1)."/>
          <p:cNvGraphicFramePr>
            <a:graphicFrameLocks noGrp="1"/>
          </p:cNvGraphicFramePr>
          <p:nvPr>
            <p:ph idx="1"/>
            <p:extLst>
              <p:ext uri="{D42A27DB-BD31-4B8C-83A1-F6EECF244321}">
                <p14:modId xmlns:p14="http://schemas.microsoft.com/office/powerpoint/2010/main" val="25178333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a:latin typeface="Trebuchet MS" panose="020B0603020202020204" pitchFamily="34" charset="0"/>
              </a:rPr>
              <a:t>Source:</a:t>
            </a:r>
            <a:r>
              <a:rPr lang="en-US" sz="1000">
                <a:latin typeface="Trebuchet MS" panose="020B0603020202020204" pitchFamily="34" charset="0"/>
              </a:rPr>
              <a:t> Centers for Medicare &amp; Medicaid Services Clinical Data Warehouse for Hospital Inpatient Quality Reporting Program, 2005-2015.</a:t>
            </a:r>
          </a:p>
          <a:p>
            <a:r>
              <a:rPr lang="en-US" sz="1000" b="1">
                <a:latin typeface="Trebuchet MS" panose="020B0603020202020204" pitchFamily="34" charset="0"/>
              </a:rPr>
              <a:t>Note: </a:t>
            </a:r>
            <a:r>
              <a:rPr lang="en-US" sz="1000">
                <a:latin typeface="Trebuchet MS" panose="020B0603020202020204" pitchFamily="34" charset="0"/>
              </a:rPr>
              <a:t>Data for Blacks in 2014 and 2015 do not meet the criteria for statistical reliability, data quality, or confidentiality.</a:t>
            </a:r>
          </a:p>
        </p:txBody>
      </p:sp>
    </p:spTree>
    <p:extLst>
      <p:ext uri="{BB962C8B-B14F-4D97-AF65-F5344CB8AC3E}">
        <p14:creationId xmlns:p14="http://schemas.microsoft.com/office/powerpoint/2010/main" val="9259074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68. Adjusted incident rates of end stage renal disease (ESRD) due to diabetes per million population, 2001-2016</a:t>
            </a:r>
          </a:p>
        </p:txBody>
      </p:sp>
      <p:graphicFrame>
        <p:nvGraphicFramePr>
          <p:cNvPr id="4" name="Content Placeholder 3" descr="Line graph showing rate per million population going from 525.7 for Blacks and 133.3 for Whites in 2001 to 391.3 for Blacks and 144.9 for Whites in 2016"/>
          <p:cNvGraphicFramePr>
            <a:graphicFrameLocks noGrp="1"/>
          </p:cNvGraphicFramePr>
          <p:nvPr>
            <p:ph idx="1"/>
            <p:extLst>
              <p:ext uri="{D42A27DB-BD31-4B8C-83A1-F6EECF244321}">
                <p14:modId xmlns:p14="http://schemas.microsoft.com/office/powerpoint/2010/main" val="404024832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Institutes of Health, National Institute of Diabetes and Digestive and Kidney Diseases, U.S. Renal Data System, 2001-2016.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27107118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134100" cy="1143000"/>
          </a:xfrm>
        </p:spPr>
        <p:txBody>
          <a:bodyPr>
            <a:normAutofit fontScale="90000"/>
          </a:bodyPr>
          <a:lstStyle/>
          <a:p>
            <a:r>
              <a:rPr lang="en-US" dirty="0"/>
              <a:t>Figure 69. Number and percentage of quality measures for which Asians experienced better, same, or worse quality of care compared with reference group (White) in 2013, 2015, 2016, or 2017</a:t>
            </a:r>
          </a:p>
        </p:txBody>
      </p:sp>
      <p:graphicFrame>
        <p:nvGraphicFramePr>
          <p:cNvPr id="4" name="Content Placeholder 3" descr="Stacked bar chart showing number of quality measures&#10; Total (n=172), Better, 48, Same, 77, Worse, 47&#10;Person-Centered Care (n=29), Better, 1, Same, 10, Worse, 18&#10;Patient Safety (n=28), Better, 8, Same, 12, Worse, 9&#10;Healthy Living (n=52), Better, 13, Same, 30, Worse, 9&#10;Effective Treatment (n=36), Better, 9, Same, 30, Worse, 7&#10;Care Coordination (n=24),Better, 16, Same, 4, Worse, 4&#10;Affordable Care (n=3), Better, 1, Same, 2, Worse, 0&#10;&#10;"/>
          <p:cNvGraphicFramePr>
            <a:graphicFrameLocks noGrp="1"/>
          </p:cNvGraphicFramePr>
          <p:nvPr>
            <p:ph idx="1"/>
            <p:extLst>
              <p:ext uri="{D42A27DB-BD31-4B8C-83A1-F6EECF244321}">
                <p14:modId xmlns:p14="http://schemas.microsoft.com/office/powerpoint/2010/main" val="17456656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37848658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Largest </a:t>
            </a:r>
            <a:r>
              <a:rPr lang="en-US" sz="3200" dirty="0" smtClean="0"/>
              <a:t>Disparities for Asians</a:t>
            </a:r>
            <a:endParaRPr lang="en-US" sz="3200" dirty="0"/>
          </a:p>
        </p:txBody>
      </p:sp>
      <p:sp>
        <p:nvSpPr>
          <p:cNvPr id="3" name="Content Placeholder 2"/>
          <p:cNvSpPr>
            <a:spLocks noGrp="1"/>
          </p:cNvSpPr>
          <p:nvPr>
            <p:ph idx="1"/>
          </p:nvPr>
        </p:nvSpPr>
        <p:spPr/>
        <p:txBody>
          <a:bodyPr>
            <a:normAutofit/>
          </a:bodyPr>
          <a:lstStyle/>
          <a:p>
            <a:r>
              <a:rPr lang="en-US" dirty="0"/>
              <a:t>The measures with the largest disparities for Asians include:</a:t>
            </a:r>
          </a:p>
          <a:p>
            <a:pPr lvl="1" fontAlgn="base"/>
            <a:r>
              <a:rPr lang="en-US" dirty="0"/>
              <a:t>Hospital patients with an anticoagulant-related adverse drug event to low-molecular-weight heparin (LMWH) and factor </a:t>
            </a:r>
            <a:r>
              <a:rPr lang="en-US" dirty="0" err="1"/>
              <a:t>Xa</a:t>
            </a:r>
            <a:r>
              <a:rPr lang="en-US" dirty="0"/>
              <a:t>.</a:t>
            </a:r>
          </a:p>
          <a:p>
            <a:pPr lvl="1" fontAlgn="base"/>
            <a:r>
              <a:rPr lang="en-US" dirty="0"/>
              <a:t>Adults who reported that home health providers always treated them with courtesy and respect in the last 2 months of care.</a:t>
            </a:r>
          </a:p>
          <a:p>
            <a:pPr lvl="1" fontAlgn="base"/>
            <a:r>
              <a:rPr lang="en-US" dirty="0"/>
              <a:t>Adults with limited English proficiency and a usual source of care (USC) whose USC had language assistance.</a:t>
            </a:r>
          </a:p>
          <a:p>
            <a:endParaRPr lang="en-US" dirty="0"/>
          </a:p>
        </p:txBody>
      </p:sp>
    </p:spTree>
    <p:extLst>
      <p:ext uri="{BB962C8B-B14F-4D97-AF65-F5344CB8AC3E}">
        <p14:creationId xmlns:p14="http://schemas.microsoft.com/office/powerpoint/2010/main" val="31573077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70. Hospital patients with an anticoagulant-related adverse drug event to low-molecular-weight heparin (LMWH) and factor </a:t>
            </a:r>
            <a:r>
              <a:rPr lang="en-US" dirty="0" err="1"/>
              <a:t>Xa</a:t>
            </a:r>
            <a:r>
              <a:rPr lang="en-US" dirty="0"/>
              <a:t>, 2015</a:t>
            </a:r>
          </a:p>
        </p:txBody>
      </p:sp>
      <p:graphicFrame>
        <p:nvGraphicFramePr>
          <p:cNvPr id="4" name="Content Placeholder 3" descr="Column chart showing percentage&#10;Total, 3.0&#10;Asian, 11.4&#10;White, 2.7&#10;"/>
          <p:cNvGraphicFramePr>
            <a:graphicFrameLocks noGrp="1"/>
          </p:cNvGraphicFramePr>
          <p:nvPr>
            <p:ph idx="1"/>
            <p:extLst>
              <p:ext uri="{D42A27DB-BD31-4B8C-83A1-F6EECF244321}">
                <p14:modId xmlns:p14="http://schemas.microsoft.com/office/powerpoint/2010/main" val="57102665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and Agency for Healthcare Research and Quality, Medicare Patient Safety Monitoring System, 2015.</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1452346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71. Adults who reported that home health providers always treated them with courtesy and respect in the last 2 months of care, 2017</a:t>
            </a:r>
          </a:p>
        </p:txBody>
      </p:sp>
      <p:graphicFrame>
        <p:nvGraphicFramePr>
          <p:cNvPr id="4" name="Content Placeholder 3" descr="Column chart showing percentage&#10;2017 achievable benchmark: 95%&#10;Total, 93.5&#10;Asian, 84.3&#10;White, 94.2&#10;&#10;"/>
          <p:cNvGraphicFramePr>
            <a:graphicFrameLocks noGrp="1"/>
          </p:cNvGraphicFramePr>
          <p:nvPr>
            <p:ph idx="1"/>
            <p:extLst>
              <p:ext uri="{D42A27DB-BD31-4B8C-83A1-F6EECF244321}">
                <p14:modId xmlns:p14="http://schemas.microsoft.com/office/powerpoint/2010/main" val="377221545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352800" y="2057400"/>
            <a:ext cx="320040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dirty="0">
                <a:effectLst/>
                <a:latin typeface="Trebuchet MS" panose="020B0603020202020204" pitchFamily="34" charset="0"/>
                <a:ea typeface="Calibri" panose="020F0502020204030204" pitchFamily="34" charset="0"/>
                <a:cs typeface="Arial" panose="020B0604020202020204" pitchFamily="34" charset="0"/>
              </a:rPr>
              <a:t>2017 Achievable Benchmark: 95%</a:t>
            </a:r>
            <a:endParaRPr lang="en-US" sz="1600" dirty="0">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1051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981700" cy="617884"/>
          </a:xfrm>
        </p:spPr>
        <p:txBody>
          <a:bodyPr>
            <a:normAutofit fontScale="90000"/>
          </a:bodyPr>
          <a:lstStyle/>
          <a:p>
            <a:r>
              <a:rPr lang="en-US" dirty="0"/>
              <a:t>Figure 72. Adults with limited English proficiency and usual source of care (USC) whose USC had language assistance, 2016</a:t>
            </a:r>
          </a:p>
        </p:txBody>
      </p:sp>
      <p:graphicFrame>
        <p:nvGraphicFramePr>
          <p:cNvPr id="4" name="Content Placeholder 3" descr="Column chart showing percentage&#10;Total, 94.1&#10;Asian, 89.2&#10;White, 95.9&#10;"/>
          <p:cNvGraphicFramePr>
            <a:graphicFrameLocks noGrp="1"/>
          </p:cNvGraphicFramePr>
          <p:nvPr>
            <p:ph idx="1"/>
            <p:extLst>
              <p:ext uri="{D42A27DB-BD31-4B8C-83A1-F6EECF244321}">
                <p14:modId xmlns:p14="http://schemas.microsoft.com/office/powerpoint/2010/main" val="365879350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p:txBody>
      </p:sp>
    </p:spTree>
    <p:extLst>
      <p:ext uri="{BB962C8B-B14F-4D97-AF65-F5344CB8AC3E}">
        <p14:creationId xmlns:p14="http://schemas.microsoft.com/office/powerpoint/2010/main" val="142450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Figure 6. Leading causes of death for the total population, United States, </a:t>
            </a:r>
            <a:r>
              <a:rPr lang="en-US" sz="2000" dirty="0" smtClean="0"/>
              <a:t>2017</a:t>
            </a:r>
            <a:endParaRPr lang="en-US" sz="2000" dirty="0"/>
          </a:p>
        </p:txBody>
      </p:sp>
      <p:graphicFrame>
        <p:nvGraphicFramePr>
          <p:cNvPr id="4" name="Content Placeholder 3" descr="Bar chart showing age-adjusted deaths per 100,000 population&#10;Kidney Disease, 13&#10;Suicide, 14&#10;Pneumonia and Flu, 14.3&#10;Diabetes, 21.5&#10;Alzheimer's Disease, 31&#10;Stroke, 37.6&#10;Chronic Lower Respiratory Diseases, 40.9&#10;Unintentional Injuries, 49.4&#10;Cancer, 152.5&#10;Heart Disease, 165&#10;"/>
          <p:cNvGraphicFramePr>
            <a:graphicFrameLocks noGrp="1"/>
          </p:cNvGraphicFramePr>
          <p:nvPr>
            <p:ph idx="1"/>
            <p:extLst>
              <p:ext uri="{D42A27DB-BD31-4B8C-83A1-F6EECF244321}">
                <p14:modId xmlns:p14="http://schemas.microsoft.com/office/powerpoint/2010/main" val="4196187167"/>
              </p:ext>
            </p:extLst>
          </p:nvPr>
        </p:nvGraphicFramePr>
        <p:xfrm>
          <a:off x="457200" y="1554480"/>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12648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Health Statistics, National Vital Statistics System - Mortality. Mortality in the United States, 2017. </a:t>
            </a:r>
            <a:r>
              <a:rPr lang="en-US" sz="1000" u="sng" dirty="0">
                <a:latin typeface="Trebuchet MS" panose="020B0603020202020204" pitchFamily="34" charset="0"/>
                <a:hlinkClick r:id="rId4"/>
              </a:rPr>
              <a:t>https://www.cdc.gov/nchs/data/databriefs/db328-h.pdf</a:t>
            </a:r>
            <a:r>
              <a:rPr lang="en-US" sz="1000" dirty="0">
                <a:latin typeface="Trebuchet MS" panose="020B0603020202020204" pitchFamily="34" charset="0"/>
              </a:rPr>
              <a:t>.</a:t>
            </a:r>
          </a:p>
        </p:txBody>
      </p:sp>
    </p:spTree>
    <p:extLst>
      <p:ext uri="{BB962C8B-B14F-4D97-AF65-F5344CB8AC3E}">
        <p14:creationId xmlns:p14="http://schemas.microsoft.com/office/powerpoint/2010/main" val="419852866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362700" cy="1143000"/>
          </a:xfrm>
        </p:spPr>
        <p:txBody>
          <a:bodyPr>
            <a:normAutofit fontScale="90000"/>
          </a:bodyPr>
          <a:lstStyle/>
          <a:p>
            <a:r>
              <a:rPr lang="en-US" dirty="0"/>
              <a:t>Figure 73. Number and percentage of all quality measures that were improving, not changing, or worsening, total for Asians and by priority area, from 2000 through 2011, 2013, 2014, 2015, 2016, or 2017</a:t>
            </a:r>
          </a:p>
        </p:txBody>
      </p:sp>
      <p:graphicFrame>
        <p:nvGraphicFramePr>
          <p:cNvPr id="4" name="Content Placeholder 3" descr="Stacked bar chart showing number of quality measures&#10;Total (n=113), Improving, 64, Not Changing, 43, Worsening, 6&#10;Person-Centered Care (n=19),  Improving, 13, Not Changing, 6, Worsening, 0&#10;Patient Safety (n=9), Improving, 2, Not Changing, 6, Worsening, 1&#10;Healthy Living (n=50), Improving, 34, Not Changing, 16, Worsening, 1&#10;Effective Treatment (n=24),  Improving, 13, Not Changing, 10, Worsening, 1&#10;Care Coordination (n=8), Improving, 3, Not Changing, 3, Worsening, 2&#10;Affordable Care (n=3),  Improving, 0, Not Changing, 2, Worsening, 1&#10;&#10;"/>
          <p:cNvGraphicFramePr>
            <a:graphicFrameLocks noGrp="1"/>
          </p:cNvGraphicFramePr>
          <p:nvPr>
            <p:ph idx="1"/>
            <p:extLst>
              <p:ext uri="{D42A27DB-BD31-4B8C-83A1-F6EECF244321}">
                <p14:modId xmlns:p14="http://schemas.microsoft.com/office/powerpoint/2010/main" val="3919125660"/>
              </p:ext>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342900" lvl="0" indent="-34290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342900" lvl="0" indent="-34290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342900" lvl="0" indent="-34290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0227492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543800" cy="838200"/>
          </a:xfrm>
        </p:spPr>
        <p:txBody>
          <a:bodyPr>
            <a:normAutofit fontScale="90000"/>
          </a:bodyPr>
          <a:lstStyle/>
          <a:p>
            <a:r>
              <a:rPr lang="en-US" dirty="0"/>
              <a:t>Figure 74. Number and percentage of quality measures with disparity at baseline for which disparities related to race and ethnicity were improving, not changing, or worsening, total for Asians and by priority area, 2000 through 2013, 2015, 2016, or 2017</a:t>
            </a:r>
          </a:p>
        </p:txBody>
      </p:sp>
      <p:graphicFrame>
        <p:nvGraphicFramePr>
          <p:cNvPr id="7" name="Content Placeholder 6" descr="Stacked bar chart showing number of quality measures&#10;Total (n=32), Improving, 2, Not Changing, 29, Worsening, 1&#10;Person-Centered Care (n=13),  Improving, 0, Not Changing, 13, Worsening, 0&#10;Patient Safety (n=1), Improving, 0, Not Changing, 0, Worsening, 1&#10;Healthy Living (n=13), Improving, 1, Not Changing, 12, Worsening, 0&#10;Effective Treatment (n=3),  Improving, 1, Not Changing, 2, Worsening, 0&#10;Care Coordination (n=2), Improving, 0, Not Changing, 2, Worsening, 0&#10;Affordable Care (n=0)"/>
          <p:cNvGraphicFramePr>
            <a:graphicFrameLocks noGrp="1"/>
          </p:cNvGraphicFramePr>
          <p:nvPr>
            <p:ph idx="1"/>
            <p:extLst>
              <p:ext uri="{D42A27DB-BD31-4B8C-83A1-F6EECF244321}">
                <p14:modId xmlns:p14="http://schemas.microsoft.com/office/powerpoint/2010/main" val="353799328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p:txBody>
      </p:sp>
    </p:spTree>
    <p:extLst>
      <p:ext uri="{BB962C8B-B14F-4D97-AF65-F5344CB8AC3E}">
        <p14:creationId xmlns:p14="http://schemas.microsoft.com/office/powerpoint/2010/main" val="374625887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629400" cy="617884"/>
          </a:xfrm>
        </p:spPr>
        <p:txBody>
          <a:bodyPr>
            <a:noAutofit/>
          </a:bodyPr>
          <a:lstStyle/>
          <a:p>
            <a:r>
              <a:rPr lang="en-US" dirty="0"/>
              <a:t>Figure 75. Hospital patients who received pneumococcal immunization, 2012-2015</a:t>
            </a:r>
          </a:p>
        </p:txBody>
      </p:sp>
      <p:graphicFrame>
        <p:nvGraphicFramePr>
          <p:cNvPr id="4" name="Content Placeholder 3" descr="Line graph showing percentage&#10;2015 achievable benchmark: 97.2%&#10;2012, Asian, 85.7, White, 90.0&#10;2013, Asian, 90.5, White, 92.8&#10;2014, Asian, 91.2, White, 90.0&#10;2015, Asian, 94.9, White, 88.4&#10;"/>
          <p:cNvGraphicFramePr>
            <a:graphicFrameLocks noGrp="1"/>
          </p:cNvGraphicFramePr>
          <p:nvPr>
            <p:ph idx="1"/>
            <p:extLst>
              <p:ext uri="{D42A27DB-BD31-4B8C-83A1-F6EECF244321}">
                <p14:modId xmlns:p14="http://schemas.microsoft.com/office/powerpoint/2010/main" val="2121534329"/>
              </p:ext>
            </p:extLst>
          </p:nvPr>
        </p:nvGraphicFramePr>
        <p:xfrm>
          <a:off x="457200" y="1463675"/>
          <a:ext cx="6400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858000" y="1828800"/>
            <a:ext cx="1828800" cy="914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97.2%</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a:t>
            </a:r>
            <a:r>
              <a:rPr lang="en-US" sz="1000" dirty="0" smtClean="0">
                <a:latin typeface="Trebuchet MS" panose="020B0603020202020204" pitchFamily="34" charset="0"/>
              </a:rPr>
              <a:t>Services, Quality </a:t>
            </a:r>
            <a:r>
              <a:rPr lang="en-US" sz="1000" dirty="0">
                <a:latin typeface="Trebuchet MS" panose="020B0603020202020204" pitchFamily="34" charset="0"/>
              </a:rPr>
              <a:t>Improvement Organization Program, 2012-2015</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60938432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76. People age 13 and over living with HIV who know their </a:t>
            </a:r>
            <a:r>
              <a:rPr lang="en-US" dirty="0" err="1"/>
              <a:t>serostatus</a:t>
            </a:r>
            <a:r>
              <a:rPr lang="en-US" dirty="0"/>
              <a:t>, 2010-2015</a:t>
            </a:r>
          </a:p>
        </p:txBody>
      </p:sp>
      <p:graphicFrame>
        <p:nvGraphicFramePr>
          <p:cNvPr id="4" name="Content Placeholder 3" descr="Line graph showing percentage&#10;2015 achievable benchmark: 91.9%&#10;2010, Asian, 70.5, White, 86.4&#10;2011, Asian, 72.0, White, 86.8&#10;2012, Asian, 73.8, White, 87.1&#10;2013, Asian, 75.4, White, 87.5&#10;2014, Asian, 77.8, White, 87.9&#10;2015, Asian, 80.4, White, 88.1&#10;"/>
          <p:cNvGraphicFramePr>
            <a:graphicFrameLocks noGrp="1"/>
          </p:cNvGraphicFramePr>
          <p:nvPr>
            <p:ph idx="1"/>
            <p:extLst>
              <p:ext uri="{D42A27DB-BD31-4B8C-83A1-F6EECF244321}">
                <p14:modId xmlns:p14="http://schemas.microsoft.com/office/powerpoint/2010/main" val="85319124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429000" y="2133600"/>
            <a:ext cx="347472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91.9%</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4582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HIV-AIDS Surveillance System, 2010-2015.</a:t>
            </a:r>
          </a:p>
        </p:txBody>
      </p:sp>
    </p:spTree>
    <p:extLst>
      <p:ext uri="{BB962C8B-B14F-4D97-AF65-F5344CB8AC3E}">
        <p14:creationId xmlns:p14="http://schemas.microsoft.com/office/powerpoint/2010/main" val="400958576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77. Number and percentage of quality measures for which American Indians and Alaska Natives experienced better, same, or worse quality of care compared with reference group (White), 2013, 2015, 2016, or 2017</a:t>
            </a:r>
          </a:p>
        </p:txBody>
      </p:sp>
      <p:graphicFrame>
        <p:nvGraphicFramePr>
          <p:cNvPr id="4" name="Content Placeholder 3" descr="Stacked bar chart showing number of quality measures&#10;Total (n=106), Better, 14, Same, 50, Worse, 42&#10;Person-Centered Care (n=22), Better, 1, Same, 9, Worse, 12&#10;Patient Safety (n=7), Better, 1, Same, 6, Worse, 0&#10;Healthy Living (n=44), Better, 5, Same, 23, Worse, 16&#10;Effective Treatment (n=24), Better, 7, Same, 8, Worse, 9&#10;Care Coordination (n=8), Better, 0, Same, 3, Worse, 5&#10;Affordable Care (n=1), Better, 0, Same, 1, Worse, 0&#10;&#10;"/>
          <p:cNvGraphicFramePr>
            <a:graphicFrameLocks noGrp="1"/>
          </p:cNvGraphicFramePr>
          <p:nvPr>
            <p:ph idx="1"/>
            <p:extLst>
              <p:ext uri="{D42A27DB-BD31-4B8C-83A1-F6EECF244321}">
                <p14:modId xmlns:p14="http://schemas.microsoft.com/office/powerpoint/2010/main" val="11840345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4521061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Largest </a:t>
            </a:r>
            <a:r>
              <a:rPr lang="en-US" sz="3200" dirty="0" smtClean="0"/>
              <a:t>Disparities for American Indians/Alaska Natives</a:t>
            </a:r>
            <a:endParaRPr lang="en-US" sz="3200" dirty="0"/>
          </a:p>
        </p:txBody>
      </p:sp>
      <p:sp>
        <p:nvSpPr>
          <p:cNvPr id="3" name="Content Placeholder 2"/>
          <p:cNvSpPr>
            <a:spLocks noGrp="1"/>
          </p:cNvSpPr>
          <p:nvPr>
            <p:ph idx="1"/>
          </p:nvPr>
        </p:nvSpPr>
        <p:spPr/>
        <p:txBody>
          <a:bodyPr>
            <a:normAutofit/>
          </a:bodyPr>
          <a:lstStyle/>
          <a:p>
            <a:r>
              <a:rPr lang="en-US" dirty="0"/>
              <a:t>The measures with the largest disparities for AI/ANs include:</a:t>
            </a:r>
          </a:p>
          <a:p>
            <a:pPr lvl="1" fontAlgn="base"/>
            <a:r>
              <a:rPr lang="en-US" dirty="0"/>
              <a:t>Adults who had a doctor’s office or clinic visit in the last 12 months whose health providers sometimes or never explained things in a way they could understand.</a:t>
            </a:r>
          </a:p>
          <a:p>
            <a:pPr lvl="1" fontAlgn="base"/>
            <a:r>
              <a:rPr lang="en-US" dirty="0"/>
              <a:t>Adults who had a doctor’s office or clinic visit in the last 12 months whose health providers sometimes or never spent enough time with them.</a:t>
            </a:r>
          </a:p>
          <a:p>
            <a:pPr lvl="1" fontAlgn="base"/>
            <a:r>
              <a:rPr lang="en-US" dirty="0"/>
              <a:t>Hospital patients who received influenza vaccination</a:t>
            </a:r>
            <a:r>
              <a:rPr lang="en-US" dirty="0" smtClean="0"/>
              <a:t>.</a:t>
            </a:r>
            <a:endParaRPr lang="en-US" dirty="0"/>
          </a:p>
        </p:txBody>
      </p:sp>
    </p:spTree>
    <p:extLst>
      <p:ext uri="{BB962C8B-B14F-4D97-AF65-F5344CB8AC3E}">
        <p14:creationId xmlns:p14="http://schemas.microsoft.com/office/powerpoint/2010/main" val="5800822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134100" cy="1143000"/>
          </a:xfrm>
        </p:spPr>
        <p:txBody>
          <a:bodyPr>
            <a:normAutofit fontScale="90000"/>
          </a:bodyPr>
          <a:lstStyle/>
          <a:p>
            <a:r>
              <a:rPr lang="en-US" dirty="0"/>
              <a:t>Figure 78. Adults who had a doctor’s office or clinic visit in the last 12 months whose health providers sometimes or never explained things in a way they could understand, 2016</a:t>
            </a:r>
          </a:p>
        </p:txBody>
      </p:sp>
      <p:graphicFrame>
        <p:nvGraphicFramePr>
          <p:cNvPr id="4" name="Content Placeholder 3" descr="Column chart showing percentage&#10;Total, 5.2&#10;AI/AN, 19.1&#10;White, 4.8&#10;"/>
          <p:cNvGraphicFramePr>
            <a:graphicFrameLocks noGrp="1"/>
          </p:cNvGraphicFramePr>
          <p:nvPr>
            <p:ph idx="1"/>
            <p:extLst>
              <p:ext uri="{D42A27DB-BD31-4B8C-83A1-F6EECF244321}">
                <p14:modId xmlns:p14="http://schemas.microsoft.com/office/powerpoint/2010/main" val="38171951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36391186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79. Adults who had a doctor’s office or clinic visit in the last 12 months whose health providers sometimes or never spent enough time with them, 2016</a:t>
            </a:r>
          </a:p>
        </p:txBody>
      </p:sp>
      <p:graphicFrame>
        <p:nvGraphicFramePr>
          <p:cNvPr id="4" name="Content Placeholder 3" descr="Column chart showing percentage&#10;Total, 9.2&#10;AI/AN, 28&#10;White, 8.5&#10;"/>
          <p:cNvGraphicFramePr>
            <a:graphicFrameLocks noGrp="1"/>
          </p:cNvGraphicFramePr>
          <p:nvPr>
            <p:ph idx="1"/>
            <p:extLst>
              <p:ext uri="{D42A27DB-BD31-4B8C-83A1-F6EECF244321}">
                <p14:modId xmlns:p14="http://schemas.microsoft.com/office/powerpoint/2010/main" val="330219162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3058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747603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80. Hospital patients who received influenza vaccination, 2016</a:t>
            </a:r>
          </a:p>
        </p:txBody>
      </p:sp>
      <p:graphicFrame>
        <p:nvGraphicFramePr>
          <p:cNvPr id="4" name="Content Placeholder 3" descr="Column chart showing percentage&#10;2016 achievable benchmark: 97%&#10;Total, 93.5&#10;AI/AN, 82.5&#10;White, 94.1&#10;"/>
          <p:cNvGraphicFramePr>
            <a:graphicFrameLocks noGrp="1"/>
          </p:cNvGraphicFramePr>
          <p:nvPr>
            <p:ph idx="1"/>
            <p:extLst>
              <p:ext uri="{D42A27DB-BD31-4B8C-83A1-F6EECF244321}">
                <p14:modId xmlns:p14="http://schemas.microsoft.com/office/powerpoint/2010/main" val="106597654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383280" y="2057399"/>
            <a:ext cx="320040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2016 Achievable Benchmark: 97%</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Quality Improvement Organization Program, 2016.</a:t>
            </a:r>
          </a:p>
        </p:txBody>
      </p:sp>
    </p:spTree>
    <p:extLst>
      <p:ext uri="{BB962C8B-B14F-4D97-AF65-F5344CB8AC3E}">
        <p14:creationId xmlns:p14="http://schemas.microsoft.com/office/powerpoint/2010/main" val="283277856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81. Number and percentage of all quality measures that were improving, not changing, or worsening, total for American Indians and Alaska Natives and by priority area, from 2000 through 2013, 2014, 2015, 2016, or 2017</a:t>
            </a:r>
          </a:p>
        </p:txBody>
      </p:sp>
      <p:graphicFrame>
        <p:nvGraphicFramePr>
          <p:cNvPr id="4" name="Content Placeholder 3" descr="Stacked bar chart showing number of quality measures&#10;Total (n=93), Improving, 38, Not Changing, 51, Worsening, 4&#10;Person-Centered Care (n=15),  Improving, 3, Not Changing, 11, Worsening, 1&#10;Patient Safety (n=7), Improving, 2, Not Changing, 4, Worsening, 1&#10;Healthy Living (n=43), Improving, 20, Not Changing, 23, Worsening, 0&#10;Effective Treatment (n=19),  Improving, 12, Not Changing, 6, Worsening, 1&#10;Care Coordination (n=8), Improving, 1, Not Changing, 6, Worsening, 1&#10;Affordable Care (n=1),  Improving, 0, Not Changing, 1, Worsening, 0&#10;&#10;"/>
          <p:cNvGraphicFramePr>
            <a:graphicFrameLocks noGrp="1"/>
          </p:cNvGraphicFramePr>
          <p:nvPr>
            <p:ph idx="1"/>
            <p:extLst>
              <p:ext uri="{D42A27DB-BD31-4B8C-83A1-F6EECF244321}">
                <p14:modId xmlns:p14="http://schemas.microsoft.com/office/powerpoint/2010/main" val="322888496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171450" lvl="0" indent="-1714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171450" lvl="0" indent="-1714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171450" indent="-1714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p>
        </p:txBody>
      </p:sp>
    </p:spTree>
    <p:extLst>
      <p:ext uri="{BB962C8B-B14F-4D97-AF65-F5344CB8AC3E}">
        <p14:creationId xmlns:p14="http://schemas.microsoft.com/office/powerpoint/2010/main" val="54319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Overview of Healthcare Costs in the United States</a:t>
            </a:r>
          </a:p>
        </p:txBody>
      </p:sp>
      <p:sp>
        <p:nvSpPr>
          <p:cNvPr id="3" name="Content Placeholder 2"/>
          <p:cNvSpPr>
            <a:spLocks noGrp="1"/>
          </p:cNvSpPr>
          <p:nvPr>
            <p:ph idx="1"/>
          </p:nvPr>
        </p:nvSpPr>
        <p:spPr/>
        <p:txBody>
          <a:bodyPr>
            <a:normAutofit fontScale="92500"/>
          </a:bodyPr>
          <a:lstStyle/>
          <a:p>
            <a:pPr lvl="0" fontAlgn="base"/>
            <a:r>
              <a:rPr lang="en-US" dirty="0"/>
              <a:t>In 2017, national health expenditures totaled about $3 trillion, excluding administrative and investment </a:t>
            </a:r>
            <a:r>
              <a:rPr lang="en-US" dirty="0" smtClean="0"/>
              <a:t>costs.</a:t>
            </a:r>
            <a:r>
              <a:rPr lang="en-US" baseline="30000" dirty="0" smtClean="0"/>
              <a:t>2</a:t>
            </a:r>
            <a:endParaRPr lang="en-US" dirty="0"/>
          </a:p>
          <a:p>
            <a:pPr lvl="0" fontAlgn="base"/>
            <a:r>
              <a:rPr lang="en-US" dirty="0"/>
              <a:t>The rate of growth in hospital spending</a:t>
            </a:r>
            <a:r>
              <a:rPr lang="en-US" b="1" dirty="0"/>
              <a:t> </a:t>
            </a:r>
            <a:r>
              <a:rPr lang="en-US" dirty="0"/>
              <a:t>decreased in 2017. Spending rose 4.6 percent to $1.1 trillion compared with 5.6 percent growth in 2016. </a:t>
            </a:r>
            <a:endParaRPr lang="en-US" dirty="0" smtClean="0"/>
          </a:p>
          <a:p>
            <a:pPr lvl="0" fontAlgn="base"/>
            <a:r>
              <a:rPr lang="en-US" dirty="0" smtClean="0"/>
              <a:t>Physician </a:t>
            </a:r>
            <a:r>
              <a:rPr lang="en-US" dirty="0"/>
              <a:t>and clinical services spending increased 4.2 percent to $694.3 billion in 2017. </a:t>
            </a:r>
            <a:endParaRPr lang="en-US" dirty="0" smtClean="0"/>
          </a:p>
          <a:p>
            <a:pPr lvl="0" fontAlgn="base"/>
            <a:r>
              <a:rPr lang="en-US" dirty="0" smtClean="0"/>
              <a:t>Retail prescription drug spending slowed in 2017, increasing 0.4 percent to $333.4 billion. </a:t>
            </a:r>
          </a:p>
          <a:p>
            <a:endParaRPr lang="en-US" dirty="0"/>
          </a:p>
        </p:txBody>
      </p:sp>
    </p:spTree>
    <p:extLst>
      <p:ext uri="{BB962C8B-B14F-4D97-AF65-F5344CB8AC3E}">
        <p14:creationId xmlns:p14="http://schemas.microsoft.com/office/powerpoint/2010/main" val="16606039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r>
              <a:rPr lang="en-US" sz="1600" dirty="0"/>
              <a:t>Figure 82. Number and percentage of quality measures with disparity at baseline for which disparities related to race and ethnicity were improving, not changing, or worsening, total for American Indians and Alaska Natives and by priority area, from 2000 through 2013, 2015, 2016, or 2017</a:t>
            </a:r>
          </a:p>
        </p:txBody>
      </p:sp>
      <p:graphicFrame>
        <p:nvGraphicFramePr>
          <p:cNvPr id="4" name="Content Placeholder 3" descr="Stacked bar chart showing number of quality measures&#10;Total (n=33), Improving, 2, Not Changing, 31, Worsening, 0&#10;Person-Centered Care (n=11),  Improving, 0, Not Changing, 11, Worsening, 0&#10;Patient Safety (n=0)&#10;Healthy Living (n=14), Improving, 1, Not Changing, 13, Worsening, 0&#10;Effective Treatment (n=4),  Improving, 1, Not Changing, 3, Worsening, 0&#10;Care Coordination (n=4), Improving, 0, Not Changing, 4, Worsening, 0&#10;Affordable Care (n=0)"/>
          <p:cNvGraphicFramePr>
            <a:graphicFrameLocks noGrp="1"/>
          </p:cNvGraphicFramePr>
          <p:nvPr>
            <p:ph idx="1"/>
            <p:extLst>
              <p:ext uri="{D42A27DB-BD31-4B8C-83A1-F6EECF244321}">
                <p14:modId xmlns:p14="http://schemas.microsoft.com/office/powerpoint/2010/main" val="381574165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p:txBody>
      </p:sp>
    </p:spTree>
    <p:extLst>
      <p:ext uri="{BB962C8B-B14F-4D97-AF65-F5344CB8AC3E}">
        <p14:creationId xmlns:p14="http://schemas.microsoft.com/office/powerpoint/2010/main" val="37450506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83. Adjusted incident rates of end stage renal disease (ESRD) due to diabetes per million population, 2001-2016</a:t>
            </a:r>
          </a:p>
        </p:txBody>
      </p:sp>
      <p:graphicFrame>
        <p:nvGraphicFramePr>
          <p:cNvPr id="4" name="Content Placeholder 3" descr="Line graph showing rate per million population&#10;AI/AN, 2001, 526.0, 2002, 494.3, 2003, 469.6, 2004, 478.2, 2005, 430.0, 2006,  367.7, 2007, 379.6, 2008, 390.0, 2009, 382.6, 2010, 347.6, 2011, 321.3, 2012, 322.6, 2013,  298.6, 2014, 288.6, 2015, 275.8, 2016, 285.9&#10;White, 2001, 133.3, 2002, 131.9, 2003, 132.3, 2004, 134.3, 2005, 135.0, 2006, 139.6, 2007, 136.2, 2008, 133.9, 2009, 135.0, 2010, 134.3, 2011, 129.2, 2012, 129.7, 2013, 132.5, 2014, 133.6, 2015, 139.8, 2016, 144.9&#10;"/>
          <p:cNvGraphicFramePr>
            <a:graphicFrameLocks noGrp="1"/>
          </p:cNvGraphicFramePr>
          <p:nvPr>
            <p:ph idx="1"/>
            <p:extLst>
              <p:ext uri="{D42A27DB-BD31-4B8C-83A1-F6EECF244321}">
                <p14:modId xmlns:p14="http://schemas.microsoft.com/office/powerpoint/2010/main" val="285563456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Institute of Diabetes and Digestive and Kidney Diseases, United States Renal Data System, 2001-2016.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6100425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84. Number and percentage of quality measures for which Native Hawaiians/Pacific Islanders experienced better, same, or worse quality of care compared with reference group (White), 2015, 2016, or 2017</a:t>
            </a:r>
          </a:p>
        </p:txBody>
      </p:sp>
      <p:graphicFrame>
        <p:nvGraphicFramePr>
          <p:cNvPr id="4" name="Content Placeholder 3" descr="Stacked bar chart showing number of quality measures&#10;Total (n=57), Better, 8, Same, 26, Worse, 23&#10;Person-Centered Care (n=16), Better, 1, Same, 6, Worse, 9&#10;Patient Safety (n=7), Better, 1, Same, 5, Worse, 1&#10;Healthy Living (n=17), Better, 2, Same, 10, Worse, 5&#10;Effective Treatment (n=10), Better, 2, Same, 4, Worse, 4&#10;Care Coordination (n=7), Better, 2, Same, 1, Worse, 4&#10;Affordable Care (n=0)"/>
          <p:cNvGraphicFramePr>
            <a:graphicFrameLocks noGrp="1"/>
          </p:cNvGraphicFramePr>
          <p:nvPr>
            <p:ph idx="1"/>
            <p:extLst>
              <p:ext uri="{D42A27DB-BD31-4B8C-83A1-F6EECF244321}">
                <p14:modId xmlns:p14="http://schemas.microsoft.com/office/powerpoint/2010/main" val="218396512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2258294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Largest </a:t>
            </a:r>
            <a:r>
              <a:rPr lang="en-US" sz="3200" dirty="0" smtClean="0"/>
              <a:t>Disparities for Native Hawaiians/Pacific Islanders</a:t>
            </a:r>
            <a:endParaRPr lang="en-US" sz="3200" dirty="0"/>
          </a:p>
        </p:txBody>
      </p:sp>
      <p:sp>
        <p:nvSpPr>
          <p:cNvPr id="3" name="Content Placeholder 2"/>
          <p:cNvSpPr>
            <a:spLocks noGrp="1"/>
          </p:cNvSpPr>
          <p:nvPr>
            <p:ph idx="1"/>
          </p:nvPr>
        </p:nvSpPr>
        <p:spPr/>
        <p:txBody>
          <a:bodyPr>
            <a:normAutofit/>
          </a:bodyPr>
          <a:lstStyle/>
          <a:p>
            <a:r>
              <a:rPr lang="en-US" dirty="0"/>
              <a:t>The measures with the largest disparities for NHPIs include:</a:t>
            </a:r>
          </a:p>
          <a:p>
            <a:pPr lvl="1" fontAlgn="base"/>
            <a:r>
              <a:rPr lang="en-US" dirty="0"/>
              <a:t>Adults who received a blood pressure measurement in the last 2 years and can state whether their blood pressure was normal or high.</a:t>
            </a:r>
          </a:p>
          <a:p>
            <a:pPr lvl="1" fontAlgn="base"/>
            <a:r>
              <a:rPr lang="en-US" dirty="0"/>
              <a:t>New HIV cases per 100,000 population age 13 and over.</a:t>
            </a:r>
          </a:p>
          <a:p>
            <a:pPr lvl="1" fontAlgn="base"/>
            <a:r>
              <a:rPr lang="en-US" dirty="0"/>
              <a:t>Adults who reported that home health providers always treated them with courtesy and respect in the last 2 months of care.</a:t>
            </a:r>
          </a:p>
          <a:p>
            <a:endParaRPr lang="en-US" dirty="0"/>
          </a:p>
        </p:txBody>
      </p:sp>
    </p:spTree>
    <p:extLst>
      <p:ext uri="{BB962C8B-B14F-4D97-AF65-F5344CB8AC3E}">
        <p14:creationId xmlns:p14="http://schemas.microsoft.com/office/powerpoint/2010/main" val="34784731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85. Adults who received a blood pressure measurement in the last 2 years and can state whether their blood pressure was normal or high, 2017</a:t>
            </a:r>
          </a:p>
        </p:txBody>
      </p:sp>
      <p:graphicFrame>
        <p:nvGraphicFramePr>
          <p:cNvPr id="4" name="Content Placeholder 3" descr="Column chart showing percentage&#10;Total, 92.8&#10;NHPI, 77&#10;White, 92.8&#10;&#10;"/>
          <p:cNvGraphicFramePr>
            <a:graphicFrameLocks noGrp="1"/>
          </p:cNvGraphicFramePr>
          <p:nvPr>
            <p:ph idx="1"/>
            <p:extLst>
              <p:ext uri="{D42A27DB-BD31-4B8C-83A1-F6EECF244321}">
                <p14:modId xmlns:p14="http://schemas.microsoft.com/office/powerpoint/2010/main" val="261950844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Health Interview Survey, 2017.</a:t>
            </a:r>
          </a:p>
        </p:txBody>
      </p:sp>
    </p:spTree>
    <p:extLst>
      <p:ext uri="{BB962C8B-B14F-4D97-AF65-F5344CB8AC3E}">
        <p14:creationId xmlns:p14="http://schemas.microsoft.com/office/powerpoint/2010/main" val="180738247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86. New HIV cases per 100,000 population age 13 and over, 2015</a:t>
            </a:r>
          </a:p>
        </p:txBody>
      </p:sp>
      <p:graphicFrame>
        <p:nvGraphicFramePr>
          <p:cNvPr id="4" name="Content Placeholder 3" descr="Line chart showing percentage&#10;2015 achievable benchmark: 4.2 per 100,000 population&#10;Total, 14.8&#10;Non-Hispanic NHPI, 17.8&#10;Non-Hispanic White, 6.1&#10;"/>
          <p:cNvGraphicFramePr>
            <a:graphicFrameLocks noGrp="1"/>
          </p:cNvGraphicFramePr>
          <p:nvPr>
            <p:ph idx="1"/>
            <p:extLst>
              <p:ext uri="{D42A27DB-BD31-4B8C-83A1-F6EECF244321}">
                <p14:modId xmlns:p14="http://schemas.microsoft.com/office/powerpoint/2010/main" val="4129744371"/>
              </p:ext>
            </p:extLst>
          </p:nvPr>
        </p:nvGraphicFramePr>
        <p:xfrm>
          <a:off x="457200" y="1463675"/>
          <a:ext cx="621792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766560" y="4343400"/>
            <a:ext cx="1920240" cy="1005840"/>
          </a:xfrm>
          <a:prstGeom prst="rect">
            <a:avLst/>
          </a:prstGeom>
          <a:solidFill>
            <a:srgbClr val="FFFFFF"/>
          </a:solidFill>
          <a:ln w="9525">
            <a:solidFill>
              <a:srgbClr val="000000"/>
            </a:solidFill>
            <a:miter lim="800000"/>
            <a:headEnd/>
            <a:tailEnd/>
          </a:ln>
        </p:spPr>
        <p:txBody>
          <a:bodyPr rot="0" vert="horz" wrap="square" lIns="45720" tIns="45720" rIns="4572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4.2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229600" cy="400110"/>
          </a:xfrm>
          <a:prstGeom prst="rect">
            <a:avLst/>
          </a:prstGeom>
          <a:noFill/>
        </p:spPr>
        <p:txBody>
          <a:bodyPr wrap="square" rtlCol="0">
            <a:spAutoFit/>
          </a:bodyPr>
          <a:lstStyle/>
          <a:p>
            <a:r>
              <a:rPr lang="en-US" sz="1000" b="1">
                <a:latin typeface="Trebuchet MS" panose="020B0603020202020204" pitchFamily="34" charset="0"/>
              </a:rPr>
              <a:t>Source:</a:t>
            </a:r>
            <a:r>
              <a:rPr lang="en-US" sz="1000">
                <a:latin typeface="Trebuchet MS" panose="020B0603020202020204" pitchFamily="34" charset="0"/>
              </a:rPr>
              <a:t> Centers for Disease Control and Prevention, HIV-AIDS Surveillance System, 2015.</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192139571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87. Adults who reported that home health providers always treated them with courtesy and respect in the last 2 months of care, 2017</a:t>
            </a:r>
          </a:p>
        </p:txBody>
      </p:sp>
      <p:graphicFrame>
        <p:nvGraphicFramePr>
          <p:cNvPr id="4" name="Content Placeholder 3" descr="Column chart showing percentage&#10;2017 achievable benchmark: 95%&#10;Total, 93.5&#10;NHPI, 88.5&#10;White, 94.2&#10;"/>
          <p:cNvGraphicFramePr>
            <a:graphicFrameLocks noGrp="1"/>
          </p:cNvGraphicFramePr>
          <p:nvPr>
            <p:ph idx="1"/>
            <p:extLst>
              <p:ext uri="{D42A27DB-BD31-4B8C-83A1-F6EECF244321}">
                <p14:modId xmlns:p14="http://schemas.microsoft.com/office/powerpoint/2010/main" val="192043174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352800" y="2133600"/>
            <a:ext cx="320040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2017 Achievable Benchmark: 95%</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3058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Home Health Consumer Assessment of Healthcare Providers and Systems, 2017.</a:t>
            </a:r>
          </a:p>
        </p:txBody>
      </p:sp>
    </p:spTree>
    <p:extLst>
      <p:ext uri="{BB962C8B-B14F-4D97-AF65-F5344CB8AC3E}">
        <p14:creationId xmlns:p14="http://schemas.microsoft.com/office/powerpoint/2010/main" val="26077356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88. Number and percentage of all quality measures that were improving, not changing, or worsening, total for Native Hawaiians/Pacific Islanders and by priority area, from 2008 through 2012, 2013, 2014, 2015, 2016, or 2017</a:t>
            </a:r>
          </a:p>
        </p:txBody>
      </p:sp>
      <p:graphicFrame>
        <p:nvGraphicFramePr>
          <p:cNvPr id="4" name="Content Placeholder 3" descr="Stacked bar chart showing number of quality measures&#10;Total (n=48), Improving, 14, Not Changing, 32, Worsening, 2&#10;Person-Centered Care (n=10),  Improving, 2, Not Changing, 8, Worsening, 0&#10;Patient Safety (n=7), Improving, 1, Not Changing, 5, Worsening, 1&#10;Healthy Living (n=15), Improving, 7, Not Changing, 8, Worsening, 0&#10;Effective Treatment (n=8),  Improving, 3, Not Changing, 5, Worsening, 0&#10;Care Coordination (n=8), Improving, 1, Not Changing, 6, Worsening, 1&#10;Affordable Care (n=0)"/>
          <p:cNvGraphicFramePr>
            <a:graphicFrameLocks noGrp="1"/>
          </p:cNvGraphicFramePr>
          <p:nvPr>
            <p:ph idx="1"/>
            <p:extLst>
              <p:ext uri="{D42A27DB-BD31-4B8C-83A1-F6EECF244321}">
                <p14:modId xmlns:p14="http://schemas.microsoft.com/office/powerpoint/2010/main" val="318754081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285750" lvl="0" indent="-2857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285750" lvl="0" indent="-2857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285750" lvl="0" indent="-2857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89648032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277100" cy="1143000"/>
          </a:xfrm>
        </p:spPr>
        <p:txBody>
          <a:bodyPr>
            <a:noAutofit/>
          </a:bodyPr>
          <a:lstStyle/>
          <a:p>
            <a:r>
              <a:rPr lang="en-US" sz="1600" dirty="0"/>
              <a:t>Figure 89. Number and percentage of all quality measures with disparity at baseline for which disparities related to race and ethnicity were improving, not changing, or worsening, total for Native Hawaiians/Pacific Islanders and by priority area, from 2008 through 2015, 2016, or 2017</a:t>
            </a:r>
          </a:p>
        </p:txBody>
      </p:sp>
      <p:graphicFrame>
        <p:nvGraphicFramePr>
          <p:cNvPr id="4" name="Content Placeholder 3" descr="Stacked bar chart showing number of quality measures&#10;Total (n=12), Improving, 1, Not Changing, 11, Worsening, 0&#10;Person-Centered Care (n=5),  Improving, 0, Not Changing, 5, Worsening, 0&#10;Patient Safety (n=0)&#10;Healthy Living (n=2), Improving, 0, Not Changing, 2, Worsening, 0&#10;Effective Treatment (n=2),  Improving, 1, Not Changing, 1, Worsening, 0&#10;Care Coordination (n=3), Improving, 0, Not Changing, 3, Worsening, 0&#10;Affordable Care (n=0)"/>
          <p:cNvGraphicFramePr>
            <a:graphicFrameLocks noGrp="1"/>
          </p:cNvGraphicFramePr>
          <p:nvPr>
            <p:ph idx="1"/>
            <p:extLst>
              <p:ext uri="{D42A27DB-BD31-4B8C-83A1-F6EECF244321}">
                <p14:modId xmlns:p14="http://schemas.microsoft.com/office/powerpoint/2010/main" val="129107510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8626413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90. People age 13 and over living with HIV who know their </a:t>
            </a:r>
            <a:r>
              <a:rPr lang="en-US" dirty="0" err="1"/>
              <a:t>serostatus</a:t>
            </a:r>
            <a:r>
              <a:rPr lang="en-US" dirty="0"/>
              <a:t>, 2010-2015</a:t>
            </a:r>
          </a:p>
        </p:txBody>
      </p:sp>
      <p:graphicFrame>
        <p:nvGraphicFramePr>
          <p:cNvPr id="4" name="Content Placeholder 3" descr="Line graph showing percentage&#10;2015 achievable benchmark: 91.9%&#10;NHPI, 2010, 74.0, 2011, 75.6, 2012, 77.3, 2013, 79.3, 2014, 80.1, 2015, 82.2&#10;White, 2010, 86.4, 2011, 86.8, 2012, 87.1, 2013, 87.5, 2014, 87.9, 2015, 88.1&#10;"/>
          <p:cNvGraphicFramePr>
            <a:graphicFrameLocks noGrp="1"/>
          </p:cNvGraphicFramePr>
          <p:nvPr>
            <p:ph idx="1"/>
            <p:extLst>
              <p:ext uri="{D42A27DB-BD31-4B8C-83A1-F6EECF244321}">
                <p14:modId xmlns:p14="http://schemas.microsoft.com/office/powerpoint/2010/main" val="42343669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3124200" y="2133600"/>
            <a:ext cx="3749040" cy="36576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91.9%</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HIV AIDS Surveillance System, 2010-2015</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539375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Figure 7. Distribution of personal healthcare expenditures by type of expenditure, 2017</a:t>
            </a:r>
          </a:p>
        </p:txBody>
      </p:sp>
      <p:graphicFrame>
        <p:nvGraphicFramePr>
          <p:cNvPr id="4" name="Content Placeholder 3" descr="Pie chart showing distribution of expenditures&#10;Hospital Care, 38.2%&#10;Physician and Clinical Services, 23.5%&#10;Prescription Drugs, 11.6%&#10;Nursing Care, 5.7%&#10;Other Health Care, 13.4%&#10;Dental Services, 4.4%&#10;Home Health Care, 3.3%&#10;"/>
          <p:cNvGraphicFramePr>
            <a:graphicFrameLocks noGrp="1"/>
          </p:cNvGraphicFramePr>
          <p:nvPr>
            <p:ph idx="1"/>
            <p:extLst>
              <p:ext uri="{D42A27DB-BD31-4B8C-83A1-F6EECF244321}">
                <p14:modId xmlns:p14="http://schemas.microsoft.com/office/powerpoint/2010/main" val="3088122847"/>
              </p:ext>
            </p:extLst>
          </p:nvPr>
        </p:nvGraphicFramePr>
        <p:xfrm>
          <a:off x="457200" y="128016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394960"/>
            <a:ext cx="8229600" cy="1323439"/>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National Health Expenditures by type of service and source of funds, CY 1960-2017. </a:t>
            </a:r>
            <a:r>
              <a:rPr lang="en-US" sz="1000" u="sng" dirty="0">
                <a:latin typeface="Trebuchet MS" panose="020B0603020202020204" pitchFamily="34" charset="0"/>
                <a:hlinkClick r:id="rId4"/>
              </a:rPr>
              <a:t>https://</a:t>
            </a:r>
            <a:r>
              <a:rPr lang="en-US" sz="1000" u="sng" dirty="0" smtClean="0">
                <a:latin typeface="Trebuchet MS" panose="020B0603020202020204" pitchFamily="34" charset="0"/>
                <a:hlinkClick r:id="rId4"/>
              </a:rPr>
              <a:t>www.cms.gov/Research-Statistics-Data-and-Systems/Statistics-Trends-and-Reports/NationalHealthExpendData/NationalHealthAccountsHistorical.html</a:t>
            </a:r>
            <a:r>
              <a:rPr lang="en-US" sz="1000" dirty="0">
                <a:latin typeface="Trebuchet MS" panose="020B0603020202020204" pitchFamily="34" charset="0"/>
              </a:rPr>
              <a:t>.</a:t>
            </a:r>
          </a:p>
          <a:p>
            <a:r>
              <a:rPr lang="en-US" sz="1000" b="1" dirty="0">
                <a:latin typeface="Trebuchet MS" panose="020B0603020202020204" pitchFamily="34" charset="0"/>
              </a:rPr>
              <a:t>Note: </a:t>
            </a:r>
            <a:r>
              <a:rPr lang="en-US" sz="1000" dirty="0">
                <a:latin typeface="Trebuchet MS" panose="020B0603020202020204" pitchFamily="34" charset="0"/>
              </a:rPr>
              <a:t>Personal healthcare expenditures are outlays for goods and services related directly to patient care. These expenditures are total national health expenditures minus expenditures for investment, health insurance program administration and the net cost of insurance, and public health activities. More detailed information is available at </a:t>
            </a:r>
            <a:r>
              <a:rPr lang="en-US" sz="1000" u="sng" dirty="0">
                <a:latin typeface="Trebuchet MS" panose="020B0603020202020204" pitchFamily="34" charset="0"/>
                <a:hlinkClick r:id="rId5"/>
              </a:rPr>
              <a:t>https://</a:t>
            </a:r>
            <a:r>
              <a:rPr lang="en-US" sz="1000" u="sng" dirty="0" smtClean="0">
                <a:latin typeface="Trebuchet MS" panose="020B0603020202020204" pitchFamily="34" charset="0"/>
                <a:hlinkClick r:id="rId5"/>
              </a:rPr>
              <a:t>www.cms.gov/Research-Statistics-Data-and-Systems/Statistics-Trends-and-Reports/NationalHealthExpendData/Downloads/DSM-16.pdf</a:t>
            </a:r>
            <a:r>
              <a:rPr lang="en-US" sz="1000" dirty="0">
                <a:latin typeface="Trebuchet MS" panose="020B0603020202020204" pitchFamily="34" charset="0"/>
              </a:rPr>
              <a:t>.</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47335611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91. Number and percentage of quality measures for which Hispanics experienced better, same, or worse quality of care compared with reference group (non-Hispanic White), 2013, 2015, 2016, or 2017</a:t>
            </a:r>
          </a:p>
        </p:txBody>
      </p:sp>
      <p:graphicFrame>
        <p:nvGraphicFramePr>
          <p:cNvPr id="4" name="Content Placeholder 3" descr="Stacked bar chart showing number of quality measures&#10;Total (n=167), Better, 39, Same, 70, Worse, 58&#10;Person-Centered Care (n=17), Better, 2, Same, 5, Worse, 10&#10;Patient Safety (n=23), Better, 10, Same, 11, Worse, 2&#10;Healthy Living (n=58), Better, 9, Same, 27, Worse, 22&#10;Effective Treatment (n=42), Better, 9, Same, 18, Worse, 15&#10;Care Coordination (n=22), Better, 8, Same, 8, Worse, 6&#10;Affordable Care (n=5), Better, 1, Same, 1, Worse, 3&#10;"/>
          <p:cNvGraphicFramePr>
            <a:graphicFrameLocks noGrp="1"/>
          </p:cNvGraphicFramePr>
          <p:nvPr>
            <p:ph idx="1"/>
            <p:extLst>
              <p:ext uri="{D42A27DB-BD31-4B8C-83A1-F6EECF244321}">
                <p14:modId xmlns:p14="http://schemas.microsoft.com/office/powerpoint/2010/main" val="56887776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NIDDK USRDS is 2013 and from AHRQ HCUP is 2016.</a:t>
            </a:r>
          </a:p>
        </p:txBody>
      </p:sp>
    </p:spTree>
    <p:extLst>
      <p:ext uri="{BB962C8B-B14F-4D97-AF65-F5344CB8AC3E}">
        <p14:creationId xmlns:p14="http://schemas.microsoft.com/office/powerpoint/2010/main" val="20994181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Largest </a:t>
            </a:r>
            <a:r>
              <a:rPr lang="en-US" sz="3200" dirty="0" smtClean="0"/>
              <a:t>Disparities for Hispanics</a:t>
            </a:r>
            <a:endParaRPr lang="en-US" sz="3200" dirty="0"/>
          </a:p>
        </p:txBody>
      </p:sp>
      <p:sp>
        <p:nvSpPr>
          <p:cNvPr id="3" name="Content Placeholder 2"/>
          <p:cNvSpPr>
            <a:spLocks noGrp="1"/>
          </p:cNvSpPr>
          <p:nvPr>
            <p:ph idx="1"/>
          </p:nvPr>
        </p:nvSpPr>
        <p:spPr/>
        <p:txBody>
          <a:bodyPr>
            <a:normAutofit/>
          </a:bodyPr>
          <a:lstStyle/>
          <a:p>
            <a:r>
              <a:rPr lang="en-US" dirty="0"/>
              <a:t>The measures with some of the largest disparities for Hispanics include:</a:t>
            </a:r>
          </a:p>
          <a:p>
            <a:pPr lvl="1" fontAlgn="base"/>
            <a:r>
              <a:rPr lang="en-US" dirty="0"/>
              <a:t>New HIV cases per 100,000 population age 13 and over.</a:t>
            </a:r>
          </a:p>
          <a:p>
            <a:pPr lvl="1" fontAlgn="base"/>
            <a:r>
              <a:rPr lang="en-US" dirty="0"/>
              <a:t>Adjusted incident rates of end stage renal disease (ESRD) due to diabetes per million population.</a:t>
            </a:r>
          </a:p>
          <a:p>
            <a:pPr lvl="1" fontAlgn="base"/>
            <a:r>
              <a:rPr lang="en-US" dirty="0"/>
              <a:t>People without a usual source of care who indicated a financial or insurance reason for not having a source of care.</a:t>
            </a:r>
          </a:p>
          <a:p>
            <a:endParaRPr lang="en-US" dirty="0"/>
          </a:p>
        </p:txBody>
      </p:sp>
    </p:spTree>
    <p:extLst>
      <p:ext uri="{BB962C8B-B14F-4D97-AF65-F5344CB8AC3E}">
        <p14:creationId xmlns:p14="http://schemas.microsoft.com/office/powerpoint/2010/main" val="6259316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92. New HIV cases per 100,000 population age 13 and over, 2015</a:t>
            </a:r>
          </a:p>
        </p:txBody>
      </p:sp>
      <p:graphicFrame>
        <p:nvGraphicFramePr>
          <p:cNvPr id="4" name="Content Placeholder 3" descr="Column chart showing rate per 100,000 population&#10;2015 achievable benchmark: 4.2 per 100,000 population&#10;Total, 14.8&#10;Hispanic, 22.5&#10;Non-Hispanic White, 6.1&#10;"/>
          <p:cNvGraphicFramePr>
            <a:graphicFrameLocks noGrp="1"/>
          </p:cNvGraphicFramePr>
          <p:nvPr>
            <p:ph idx="1"/>
            <p:extLst>
              <p:ext uri="{D42A27DB-BD31-4B8C-83A1-F6EECF244321}">
                <p14:modId xmlns:p14="http://schemas.microsoft.com/office/powerpoint/2010/main" val="784980656"/>
              </p:ext>
            </p:extLst>
          </p:nvPr>
        </p:nvGraphicFramePr>
        <p:xfrm>
          <a:off x="457200" y="1463675"/>
          <a:ext cx="621792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2"/>
          <p:cNvSpPr txBox="1">
            <a:spLocks noChangeArrowheads="1"/>
          </p:cNvSpPr>
          <p:nvPr/>
        </p:nvSpPr>
        <p:spPr bwMode="auto">
          <a:xfrm>
            <a:off x="6766560" y="4572000"/>
            <a:ext cx="1920240" cy="914400"/>
          </a:xfrm>
          <a:prstGeom prst="rect">
            <a:avLst/>
          </a:prstGeom>
          <a:solidFill>
            <a:srgbClr val="FFFFFF"/>
          </a:solidFill>
          <a:ln w="9525">
            <a:solidFill>
              <a:srgbClr val="000000"/>
            </a:solidFill>
            <a:miter lim="800000"/>
            <a:headEnd/>
            <a:tailEnd/>
          </a:ln>
        </p:spPr>
        <p:txBody>
          <a:bodyPr rot="0" vert="horz" wrap="square" lIns="9144" tIns="45720" rIns="9144" bIns="45720" anchor="t" anchorCtr="0">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4.2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6035040"/>
            <a:ext cx="8229600" cy="400110"/>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dirty="0" smtClean="0">
                <a:latin typeface="Trebuchet MS" panose="020B0603020202020204" pitchFamily="34" charset="0"/>
              </a:rPr>
              <a:t> </a:t>
            </a:r>
            <a:r>
              <a:rPr lang="en-US" sz="1000" dirty="0">
                <a:latin typeface="Trebuchet MS" panose="020B0603020202020204" pitchFamily="34" charset="0"/>
              </a:rPr>
              <a:t>Centers for Disease Control and Prevention, HIV-AIDS Surveillance System, 2015.</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11783895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5981700" cy="1143000"/>
          </a:xfrm>
        </p:spPr>
        <p:txBody>
          <a:bodyPr>
            <a:normAutofit/>
          </a:bodyPr>
          <a:lstStyle/>
          <a:p>
            <a:r>
              <a:rPr lang="en-US" sz="1800"/>
              <a:t>Figure 93. </a:t>
            </a:r>
            <a:r>
              <a:rPr lang="en-US" sz="1800" dirty="0"/>
              <a:t>Adjusted incident rates of end stage renal disease (ESRD) due to diabetes per million population, 2016</a:t>
            </a:r>
          </a:p>
        </p:txBody>
      </p:sp>
      <p:graphicFrame>
        <p:nvGraphicFramePr>
          <p:cNvPr id="4" name="Content Placeholder 3" descr="Column chart showing rate per million population&#10;Total, 169&#10;Hispanic, 300.9&#10;Non-Hispanic White, 122&#10;"/>
          <p:cNvGraphicFramePr>
            <a:graphicFrameLocks noGrp="1"/>
          </p:cNvGraphicFramePr>
          <p:nvPr>
            <p:ph idx="1"/>
            <p:extLst>
              <p:ext uri="{D42A27DB-BD31-4B8C-83A1-F6EECF244321}">
                <p14:modId xmlns:p14="http://schemas.microsoft.com/office/powerpoint/2010/main" val="427817134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Institute of Diabetes and Digestive and Kidney Diseases, United States Renal Data System,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55871755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94. People without a usual source of care who indicated a financial or insurance reason for not having a source of care, 2016</a:t>
            </a:r>
          </a:p>
        </p:txBody>
      </p:sp>
      <p:graphicFrame>
        <p:nvGraphicFramePr>
          <p:cNvPr id="4" name="Content Placeholder 3" descr="Column chart showing percentage&#10;Total, 13.8&#10;Hispanic, 21.7&#10;Non-Hispanic White, 10.3&#10;"/>
          <p:cNvGraphicFramePr>
            <a:graphicFrameLocks noGrp="1"/>
          </p:cNvGraphicFramePr>
          <p:nvPr>
            <p:ph idx="1"/>
            <p:extLst>
              <p:ext uri="{D42A27DB-BD31-4B8C-83A1-F6EECF244321}">
                <p14:modId xmlns:p14="http://schemas.microsoft.com/office/powerpoint/2010/main" val="143960628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a:t>
            </a:r>
          </a:p>
        </p:txBody>
      </p:sp>
    </p:spTree>
    <p:extLst>
      <p:ext uri="{BB962C8B-B14F-4D97-AF65-F5344CB8AC3E}">
        <p14:creationId xmlns:p14="http://schemas.microsoft.com/office/powerpoint/2010/main" val="133857838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95. Number and percentage of all quality measures that were improving, not changing, or worsening, total for Hispanics and by priority area, from 2000 through 2013, 2014, 2015, 2016, or 2017</a:t>
            </a:r>
          </a:p>
        </p:txBody>
      </p:sp>
      <p:graphicFrame>
        <p:nvGraphicFramePr>
          <p:cNvPr id="4" name="Content Placeholder 3" descr="Stacked bar chart showing number of quality measures&#10;Total (n=127), Improving, 69, Not Changing, 47, Worsening, 11&#10;Person-Centered Care (n=19),  Improving, 10, Not Changing, 8, Worsening, 1&#10;Patient Safety (n=12), Improving, 4, Not Changing, 7, Worsening, 1&#10;Healthy Living (n=54), Improving, 36, Not Changing, 16, Worsening, 2&#10;Effective Treatment (n=28),  Improving, 16, Not Changing, 10, Worsening, 2&#10;Care Coordination (n=9), Improving, 2, Not Changing, 3, Worsening, 4&#10;Affordable Care (n=5),  Improving, 1, Not Changing, 3, Worsening, 1&#10;"/>
          <p:cNvGraphicFramePr>
            <a:graphicFrameLocks noGrp="1"/>
          </p:cNvGraphicFramePr>
          <p:nvPr>
            <p:ph idx="1"/>
            <p:extLst>
              <p:ext uri="{D42A27DB-BD31-4B8C-83A1-F6EECF244321}">
                <p14:modId xmlns:p14="http://schemas.microsoft.com/office/powerpoint/2010/main" val="373510067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285750" lvl="0" indent="-2857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285750" lvl="0" indent="-2857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285750" lvl="0" indent="-2857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17553608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6972300" cy="1143000"/>
          </a:xfrm>
        </p:spPr>
        <p:txBody>
          <a:bodyPr>
            <a:noAutofit/>
          </a:bodyPr>
          <a:lstStyle/>
          <a:p>
            <a:r>
              <a:rPr lang="en-US" sz="1600" dirty="0"/>
              <a:t>Figure 96. Number and percentage of all quality measures with disparity at baseline for which disparities related to race and ethnicity were improving, not changing, or worsening, total for Hispanics and by priority area, from 2000 through 2013, 2014, 2015, 2016, or 2017</a:t>
            </a:r>
          </a:p>
        </p:txBody>
      </p:sp>
      <p:graphicFrame>
        <p:nvGraphicFramePr>
          <p:cNvPr id="4" name="Content Placeholder 3" descr="Stacked bar chart showing number of quality measures&#10;Total (n=49), Improving, 5, Not Changing, 42, Worsening, 2&#10;Person-Centered Care (n=7),  Improving, 0, Not Changing, 7, Worsening, 0&#10;Patient Safety (n=3), Improving, 0, Not Changing, 3, Worsening, 0&#10;Healthy Living (n=24), Improving, 4, Not Changing, 18, Worsening, 2&#10;Effective Treatment (n=12),  Improving, 1, Not Changing, 11, Worsening, 0&#10;Care Coordination (n=0)&#10;Affordable Care (n=3),  Improving, 0, Not Changing, 3, Worsening, 0&#10;"/>
          <p:cNvGraphicFramePr>
            <a:graphicFrameLocks noGrp="1"/>
          </p:cNvGraphicFramePr>
          <p:nvPr>
            <p:ph idx="1"/>
            <p:extLst>
              <p:ext uri="{D42A27DB-BD31-4B8C-83A1-F6EECF244321}">
                <p14:modId xmlns:p14="http://schemas.microsoft.com/office/powerpoint/2010/main" val="290768208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6642966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97. Adjusted incident rates of end stage renal disease (ESRD) due to diabetes per million population, 2001-2016</a:t>
            </a:r>
          </a:p>
        </p:txBody>
      </p:sp>
      <p:graphicFrame>
        <p:nvGraphicFramePr>
          <p:cNvPr id="4" name="Content Placeholder 3" descr="Line graph showing rate per million population&#10;2001 2002 2003 2004 2005 2006 2007 2008 2009 2010 2011 2012 2013 2014 2015 2016 &#10;Hispanic 410.0 411.0 412.1 398.9 378.5 376.8 366.6 366.6 358.9 355.2 346.5 323.2 316.7 299.8 302.6 300.9&#10;2001 2002 2003 2004 2005 2006 2007 2008 2009 2010 2011 2012 2013 2014 2015 2016&#10;Non-Hispanic White 133.3 131.9 132.3 134.3 135.0 139.6 136.2 133.9 135.0 134.3 129.2 129.7 132.5 133.6 139.8 144.9&#10;"/>
          <p:cNvGraphicFramePr>
            <a:graphicFrameLocks noGrp="1"/>
          </p:cNvGraphicFramePr>
          <p:nvPr>
            <p:ph idx="1"/>
            <p:extLst>
              <p:ext uri="{D42A27DB-BD31-4B8C-83A1-F6EECF244321}">
                <p14:modId xmlns:p14="http://schemas.microsoft.com/office/powerpoint/2010/main" val="223110014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Institute of Diabetes and Digestive and Kidney Diseases, United States Renal Data System, 2001-2016.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19911443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98. Children ages 2-17 who had a preventive dental service in the calendar year, 2002-2016</a:t>
            </a:r>
          </a:p>
        </p:txBody>
      </p:sp>
      <p:graphicFrame>
        <p:nvGraphicFramePr>
          <p:cNvPr id="4" name="Content Placeholder 3" descr="Line graph showing percentage&#10;  2002 2003 2004 2005 2006 2007 2008 2009 2010 2011 2012 2013 2014 2015 2016&#10;Hispanic 24.8 27.3 29.6 28.9 30.5 33.1 34.6 32.7 34.9 35.8 36.9 41.8 39.7 42.7 42.5&#10;2002 2003 2004 2005 2006 2007 2008 2009 2010 2011 2012 2013 2014 2015 2016&#10;Non-Hispanic White 48.1 50.5 50.0 50.1 51.8 51.2 46.0 49.0 48.5 48.0 51.2 51.4 51.3 51.2 50.1&#10;"/>
          <p:cNvGraphicFramePr>
            <a:graphicFrameLocks noGrp="1"/>
          </p:cNvGraphicFramePr>
          <p:nvPr>
            <p:ph idx="1"/>
            <p:extLst>
              <p:ext uri="{D42A27DB-BD31-4B8C-83A1-F6EECF244321}">
                <p14:modId xmlns:p14="http://schemas.microsoft.com/office/powerpoint/2010/main" val="299594733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3261768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99. Children ages 2-17 who had a dental visit in the calendar year, 2002-2016</a:t>
            </a:r>
          </a:p>
        </p:txBody>
      </p:sp>
      <p:graphicFrame>
        <p:nvGraphicFramePr>
          <p:cNvPr id="4" name="Content Placeholder 3" descr="Line graph showing percentage&#10;  2002 2003 2004 2005 2006 2007 2008 2009 2010 2011 2012 2013 2014 2015 2016&#10;Hispanic 33.8 36.7 38.3 38.4 38.6 42.1 42.8 41.9 42.3 43.9 45.5 49.0 48.1 50.1 50.7&#10;2002 2003 2004 2005 2006 2007 2008 2009 2010 2011 2012 2013 2014 2015 2016&#10;Non-Hispanic White 57.6 59.6 59.0 58.5 59.7 58.6 54.1 57.2 55.9 56.1 59.0 59.3 59.7 59.3 59.8&#10;"/>
          <p:cNvGraphicFramePr>
            <a:graphicFrameLocks noGrp="1"/>
          </p:cNvGraphicFramePr>
          <p:nvPr>
            <p:ph idx="1"/>
            <p:extLst>
              <p:ext uri="{D42A27DB-BD31-4B8C-83A1-F6EECF244321}">
                <p14:modId xmlns:p14="http://schemas.microsoft.com/office/powerpoint/2010/main" val="131890544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3182651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Figure 8. Personal healthcare expenditures and prescription drug expenditures, by source of funds, 2017</a:t>
            </a:r>
            <a:endParaRPr lang="en-US" dirty="0"/>
          </a:p>
        </p:txBody>
      </p:sp>
      <p:graphicFrame>
        <p:nvGraphicFramePr>
          <p:cNvPr id="4" name="Content Placeholder 3" descr="Pie chart showing source of funds for healthcare expenditures&#10;Private, 35.1%&#10;Medicare, 22.3%&#10;Medicaid , 17.6%&#10;Out of Pocket, 12.3%&#10;Other Third Party, 8.4%&#10;Other Health Insurance Programs, 4.3%&#10;&#10;&#10;"/>
          <p:cNvGraphicFramePr>
            <a:graphicFrameLocks noGrp="1"/>
          </p:cNvGraphicFramePr>
          <p:nvPr>
            <p:ph idx="1"/>
            <p:extLst>
              <p:ext uri="{D42A27DB-BD31-4B8C-83A1-F6EECF244321}">
                <p14:modId xmlns:p14="http://schemas.microsoft.com/office/powerpoint/2010/main" val="3222115043"/>
              </p:ext>
            </p:extLst>
          </p:nvPr>
        </p:nvGraphicFramePr>
        <p:xfrm>
          <a:off x="457200" y="1280160"/>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Pie chart showing source of funds for prescription drugs&#10;Private Health Insurance, 42.0%&#10;Medicare , 30.3%&#10;Medicaid , 9.9%&#10;Out of Pocket, 14.0%&#10;Other Third Party Payers, 0.5%&#10;Other Health Insurance Programs, 3.3%&#10;"/>
          <p:cNvGraphicFramePr>
            <a:graphicFrameLocks/>
          </p:cNvGraphicFramePr>
          <p:nvPr>
            <p:extLst>
              <p:ext uri="{D42A27DB-BD31-4B8C-83A1-F6EECF244321}">
                <p14:modId xmlns:p14="http://schemas.microsoft.com/office/powerpoint/2010/main" val="1011376296"/>
              </p:ext>
            </p:extLst>
          </p:nvPr>
        </p:nvGraphicFramePr>
        <p:xfrm>
          <a:off x="5105400" y="1280160"/>
          <a:ext cx="3581400" cy="368776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Box 28"/>
          <p:cNvSpPr txBox="1"/>
          <p:nvPr/>
        </p:nvSpPr>
        <p:spPr>
          <a:xfrm>
            <a:off x="457200" y="5852160"/>
            <a:ext cx="8229600" cy="822960"/>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ts val="1100"/>
              </a:lnSpc>
              <a:spcBef>
                <a:spcPts val="600"/>
              </a:spcBef>
            </a:pPr>
            <a:r>
              <a:rPr lang="en-US" sz="1000" b="1" dirty="0">
                <a:effectLst/>
                <a:latin typeface="Trebuchet MS" panose="020B0603020202020204" pitchFamily="34" charset="0"/>
                <a:ea typeface="Times New Roman" panose="02020603050405020304" pitchFamily="18" charset="0"/>
                <a:cs typeface="Times New Roman" panose="02020603050405020304" pitchFamily="18" charset="0"/>
              </a:rPr>
              <a:t>Source:</a:t>
            </a:r>
            <a:r>
              <a:rPr lang="en-US" sz="1000" dirty="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000" dirty="0" smtClean="0">
                <a:effectLst/>
                <a:latin typeface="Trebuchet MS" panose="020B0603020202020204" pitchFamily="34" charset="0"/>
                <a:ea typeface="Times New Roman" panose="02020603050405020304" pitchFamily="18" charset="0"/>
                <a:cs typeface="Times New Roman" panose="02020603050405020304" pitchFamily="18" charset="0"/>
              </a:rPr>
              <a:t>Healthcare: Centers </a:t>
            </a:r>
            <a:r>
              <a:rPr lang="en-US" sz="1000" dirty="0">
                <a:effectLst/>
                <a:latin typeface="Trebuchet MS" panose="020B0603020202020204" pitchFamily="34" charset="0"/>
                <a:ea typeface="Times New Roman" panose="02020603050405020304" pitchFamily="18" charset="0"/>
                <a:cs typeface="Times New Roman" panose="02020603050405020304" pitchFamily="18" charset="0"/>
              </a:rPr>
              <a:t>for Medicare &amp; Medicaid Services, National Health Expenditures by type of service and source of funds, CY 1960-2017; and NHE Tables 6, 7, 8, 12, 14, and 15</a:t>
            </a:r>
            <a:r>
              <a:rPr lang="en-US" sz="1000" dirty="0" smtClean="0">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000" dirty="0">
                <a:latin typeface="Trebuchet MS" panose="020B0603020202020204" pitchFamily="34" charset="0"/>
                <a:ea typeface="Times New Roman" panose="02020603050405020304" pitchFamily="18" charset="0"/>
                <a:cs typeface="Times New Roman" panose="02020603050405020304" pitchFamily="18" charset="0"/>
              </a:rPr>
              <a:t>Prescription Drugs: Centers for Medicare &amp; Medicaid Services, NHE Table 16, Retail Prescription Drugs Expenditures; Levels, Percent Change, and Percent Distribution, by Source of Funds: Selected Calendar Years 1970-2017</a:t>
            </a:r>
            <a:r>
              <a:rPr lang="en-US" sz="1000" dirty="0" smtClean="0">
                <a:latin typeface="Trebuchet MS" panose="020B0603020202020204" pitchFamily="34" charset="0"/>
                <a:ea typeface="Times New Roman" panose="02020603050405020304" pitchFamily="18" charset="0"/>
                <a:cs typeface="Times New Roman" panose="02020603050405020304" pitchFamily="18" charset="0"/>
              </a:rPr>
              <a:t>.</a:t>
            </a:r>
          </a:p>
          <a:p>
            <a:pPr>
              <a:lnSpc>
                <a:spcPts val="1100"/>
              </a:lnSpc>
              <a:spcBef>
                <a:spcPts val="600"/>
              </a:spcBef>
            </a:pPr>
            <a:r>
              <a:rPr lang="en-US" sz="1000" b="1" dirty="0">
                <a:latin typeface="Trebuchet MS" panose="020B0603020202020204" pitchFamily="34" charset="0"/>
              </a:rPr>
              <a:t>Note:</a:t>
            </a:r>
            <a:r>
              <a:rPr lang="en-US" sz="1000" dirty="0">
                <a:latin typeface="Trebuchet MS" panose="020B0603020202020204" pitchFamily="34" charset="0"/>
              </a:rPr>
              <a:t> Data for both figures are available at </a:t>
            </a:r>
            <a:r>
              <a:rPr lang="en-US" sz="1000" u="sng" dirty="0">
                <a:latin typeface="Trebuchet MS" panose="020B0603020202020204" pitchFamily="34" charset="0"/>
                <a:hlinkClick r:id="rId5"/>
              </a:rPr>
              <a:t>https://www.cms.gov/Research-Statistics-Data-and-Systems/Statistics-Trends-and-Reports/NationalHealthExpendData/NationalHealthAccountsHistorical.html</a:t>
            </a:r>
            <a:r>
              <a:rPr lang="en-US" sz="1000" dirty="0">
                <a:latin typeface="Trebuchet MS" panose="020B0603020202020204" pitchFamily="34" charset="0"/>
              </a:rPr>
              <a:t>. Percentages may not add to 100 due to rounding.</a:t>
            </a:r>
            <a:r>
              <a:rPr lang="en-US" sz="1000" b="1" dirty="0">
                <a:latin typeface="Trebuchet MS" panose="020B0603020202020204" pitchFamily="34" charset="0"/>
              </a:rPr>
              <a:t> </a:t>
            </a:r>
            <a:endParaRPr lang="en-US" sz="1000" dirty="0">
              <a:latin typeface="Trebuchet MS" panose="020B0603020202020204" pitchFamily="34" charset="0"/>
              <a:ea typeface="Times New Roman" panose="02020603050405020304" pitchFamily="18" charset="0"/>
              <a:cs typeface="Times New Roman" panose="02020603050405020304" pitchFamily="18" charset="0"/>
            </a:endParaRPr>
          </a:p>
          <a:p>
            <a:pPr marL="0" marR="0">
              <a:lnSpc>
                <a:spcPts val="1100"/>
              </a:lnSpc>
              <a:spcBef>
                <a:spcPts val="600"/>
              </a:spcBef>
              <a:spcAft>
                <a:spcPts val="0"/>
              </a:spcAft>
            </a:pPr>
            <a:endParaRPr lang="en-US"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a:lnSpc>
                <a:spcPts val="1100"/>
              </a:lnSpc>
              <a:spcBef>
                <a:spcPts val="0"/>
              </a:spcBef>
              <a:spcAft>
                <a:spcPts val="1200"/>
              </a:spcAft>
            </a:pPr>
            <a:r>
              <a:rPr lang="en-US" sz="1000" dirty="0">
                <a:effectLst/>
                <a:latin typeface="Trebuchet MS" panose="020B060302020202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3328788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100. Adults with obesity who ever received advice from a health professional about eating fewer high-fat or high-cholesterol foods, 2002-2016</a:t>
            </a:r>
          </a:p>
        </p:txBody>
      </p:sp>
      <p:graphicFrame>
        <p:nvGraphicFramePr>
          <p:cNvPr id="4" name="Content Placeholder 3" descr="Line graph showing percentage&#10;  2002 2003 2004 2005 2006 2007 2008 2009 2010 2011 2012 2013 2014 2015 2016&#10;Hispanic 38.8 44.5 41.3 40.6 45.6 48.2 53.3 56.5 53.6 51.2 50.2 52.2 51.2 55.0 51.9&#10; 2002 2003 2004 2005 2006 2007 2008 2009 2010 2011 2012 2013 2014 2015 2016&#10;Non-Hispanic White 49.5 49.8 49.9 51.0 50.0 50.1 49.0 50.5 50.1 50.4 49.5 51.5 50.4 50.7 46.3&#10;"/>
          <p:cNvGraphicFramePr>
            <a:graphicFrameLocks noGrp="1"/>
          </p:cNvGraphicFramePr>
          <p:nvPr>
            <p:ph idx="1"/>
            <p:extLst>
              <p:ext uri="{D42A27DB-BD31-4B8C-83A1-F6EECF244321}">
                <p14:modId xmlns:p14="http://schemas.microsoft.com/office/powerpoint/2010/main" val="61248195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1534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41644854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Disparities by Income</a:t>
            </a:r>
            <a:endParaRPr lang="en-US" sz="3600" dirty="0"/>
          </a:p>
        </p:txBody>
      </p:sp>
      <p:sp>
        <p:nvSpPr>
          <p:cNvPr id="3" name="Content Placeholder 2"/>
          <p:cNvSpPr>
            <a:spLocks noGrp="1"/>
          </p:cNvSpPr>
          <p:nvPr>
            <p:ph idx="1"/>
          </p:nvPr>
        </p:nvSpPr>
        <p:spPr/>
        <p:txBody>
          <a:bodyPr/>
          <a:lstStyle/>
          <a:p>
            <a:pPr lvl="0"/>
            <a:r>
              <a:rPr lang="en-US" altLang="en-US" dirty="0" smtClean="0"/>
              <a:t>The relationship between income and healthcare outcomes has been studied for many years.</a:t>
            </a:r>
          </a:p>
          <a:p>
            <a:pPr lvl="1"/>
            <a:r>
              <a:rPr lang="en-US" altLang="en-US" spc="-10" dirty="0" smtClean="0"/>
              <a:t>Researchers have shown the positive relationship between more income and better health outcomes.</a:t>
            </a:r>
            <a:r>
              <a:rPr lang="en-US" altLang="en-US" spc="-10" baseline="30000" dirty="0" smtClean="0" bmk=""/>
              <a:t>92-95</a:t>
            </a:r>
            <a:r>
              <a:rPr lang="en-US" altLang="en-US" spc="-10" dirty="0" smtClean="0"/>
              <a:t> </a:t>
            </a:r>
          </a:p>
          <a:p>
            <a:pPr lvl="1"/>
            <a:r>
              <a:rPr lang="en-US" altLang="en-US" dirty="0" smtClean="0"/>
              <a:t>Research also shows a positive association between greater wealth and better health outcomes.</a:t>
            </a:r>
            <a:r>
              <a:rPr lang="en-US" altLang="en-US" baseline="30000" dirty="0" smtClean="0"/>
              <a:t>92</a:t>
            </a:r>
            <a:r>
              <a:rPr lang="en-US" altLang="en-US" dirty="0" smtClean="0"/>
              <a:t> </a:t>
            </a:r>
            <a:endParaRPr lang="en-US" dirty="0"/>
          </a:p>
        </p:txBody>
      </p:sp>
      <p:sp>
        <p:nvSpPr>
          <p:cNvPr id="4" name="Rectangle 1"/>
          <p:cNvSpPr>
            <a:spLocks noChangeArrowheads="1"/>
          </p:cNvSpPr>
          <p:nvPr/>
        </p:nvSpPr>
        <p:spPr bwMode="auto">
          <a:xfrm>
            <a:off x="7776" y="203268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42451687"/>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101. Number and percentage of quality measures for which income groups experienced better, same, or worse quality of care compared with reference group (high income), 2015, 2016, or-2017</a:t>
            </a:r>
          </a:p>
        </p:txBody>
      </p:sp>
      <p:graphicFrame>
        <p:nvGraphicFramePr>
          <p:cNvPr id="4" name="Content Placeholder 3" descr="Stacked bar chart showing number of quality measures&#10;Total (n=363), Better, 24, Same, 135, Worse, 204&#10;Poor (n=121), Better, 11, Same, 37, Worse, 73&#10;Low Income (n=121), Better, 7, Same, 43, Worse, 71&#10;Middle Income (n=121), Better, 6, Same, 55, Worse, 60&#10;"/>
          <p:cNvGraphicFramePr>
            <a:graphicFrameLocks noGrp="1"/>
          </p:cNvGraphicFramePr>
          <p:nvPr>
            <p:ph idx="1"/>
            <p:extLst>
              <p:ext uri="{D42A27DB-BD31-4B8C-83A1-F6EECF244321}">
                <p14:modId xmlns:p14="http://schemas.microsoft.com/office/powerpoint/2010/main" val="219977957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6852496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Largest </a:t>
            </a:r>
            <a:r>
              <a:rPr lang="en-US" sz="3200" dirty="0" smtClean="0"/>
              <a:t>Disparities by Income</a:t>
            </a:r>
            <a:endParaRPr lang="en-US" sz="3200" dirty="0"/>
          </a:p>
        </p:txBody>
      </p:sp>
      <p:sp>
        <p:nvSpPr>
          <p:cNvPr id="3" name="Content Placeholder 2"/>
          <p:cNvSpPr>
            <a:spLocks noGrp="1"/>
          </p:cNvSpPr>
          <p:nvPr>
            <p:ph idx="1"/>
          </p:nvPr>
        </p:nvSpPr>
        <p:spPr/>
        <p:txBody>
          <a:bodyPr/>
          <a:lstStyle/>
          <a:p>
            <a:r>
              <a:rPr lang="en-US" dirty="0"/>
              <a:t>The measure with the largest income disparities is “People without a usual source of care who indicated a financial or insurance reason for not having a source of care” (all income groups).</a:t>
            </a:r>
          </a:p>
          <a:p>
            <a:endParaRPr lang="en-US" dirty="0"/>
          </a:p>
        </p:txBody>
      </p:sp>
    </p:spTree>
    <p:extLst>
      <p:ext uri="{BB962C8B-B14F-4D97-AF65-F5344CB8AC3E}">
        <p14:creationId xmlns:p14="http://schemas.microsoft.com/office/powerpoint/2010/main" val="419188211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102. People without a usual source of care who indicated a financial or insurance reason for not having a source of care, 2016</a:t>
            </a:r>
          </a:p>
        </p:txBody>
      </p:sp>
      <p:graphicFrame>
        <p:nvGraphicFramePr>
          <p:cNvPr id="4" name="Content Placeholder 3" descr="Column chart showing percentage&#10;Total, 13.8&#10;Poor, 22.9&#10;Low Income, 19.9&#10;Middle Income, 13.4&#10;High Income, 6.8&#10;"/>
          <p:cNvGraphicFramePr>
            <a:graphicFrameLocks noGrp="1"/>
          </p:cNvGraphicFramePr>
          <p:nvPr>
            <p:ph idx="1"/>
            <p:extLst>
              <p:ext uri="{D42A27DB-BD31-4B8C-83A1-F6EECF244321}">
                <p14:modId xmlns:p14="http://schemas.microsoft.com/office/powerpoint/2010/main" val="9876228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a:latin typeface="Trebuchet MS" panose="020B0603020202020204" pitchFamily="34" charset="0"/>
              </a:rPr>
              <a:t>Source:</a:t>
            </a:r>
            <a:r>
              <a:rPr lang="en-US" sz="100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985219906"/>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103. Women ages 21-65 who received a Pap smear in the last 3 years, 2015</a:t>
            </a:r>
          </a:p>
        </p:txBody>
      </p:sp>
      <p:graphicFrame>
        <p:nvGraphicFramePr>
          <p:cNvPr id="4" name="Content Placeholder 3" descr="Column chart showing percentage&#10;2014 achievable benchmark: 86.9%&#10;Total, 81.2&#10;Low Income, 74.5&#10;Middle Income, 79.3&#10;High Income, 88&#10;"/>
          <p:cNvGraphicFramePr>
            <a:graphicFrameLocks noGrp="1"/>
          </p:cNvGraphicFramePr>
          <p:nvPr>
            <p:ph idx="1"/>
            <p:extLst>
              <p:ext uri="{D42A27DB-BD31-4B8C-83A1-F6EECF244321}">
                <p14:modId xmlns:p14="http://schemas.microsoft.com/office/powerpoint/2010/main" val="17457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
          <p:cNvSpPr txBox="1"/>
          <p:nvPr/>
        </p:nvSpPr>
        <p:spPr>
          <a:xfrm>
            <a:off x="3352800" y="2209800"/>
            <a:ext cx="3474720" cy="365760"/>
          </a:xfrm>
          <a:prstGeom prst="rect">
            <a:avLst/>
          </a:prstGeom>
          <a:solidFill>
            <a:schemeClr val="bg1"/>
          </a:solidFill>
          <a:ln w="6350">
            <a:solidFill>
              <a:schemeClr val="tx1"/>
            </a:solidFill>
          </a:ln>
        </p:spPr>
        <p:txBody>
          <a:bodyPr wrap="square" rtlCol="0"/>
          <a:lstStyle/>
          <a:p>
            <a:pPr marL="0" marR="0" algn="ctr">
              <a:lnSpc>
                <a:spcPct val="120000"/>
              </a:lnSpc>
              <a:spcBef>
                <a:spcPts val="0"/>
              </a:spcBef>
              <a:spcAft>
                <a:spcPts val="0"/>
              </a:spcAft>
            </a:pPr>
            <a:r>
              <a:rPr lang="en-US" sz="1600" dirty="0">
                <a:effectLst/>
                <a:latin typeface="Trebuchet MS" panose="020B0603020202020204" pitchFamily="34" charset="0"/>
                <a:ea typeface="Times New Roman" panose="02020603050405020304" pitchFamily="18" charset="0"/>
                <a:cs typeface="Arial" panose="020B0604020202020204" pitchFamily="34" charset="0"/>
              </a:rPr>
              <a:t>2014 Achievable Benchmark: 86.9%</a:t>
            </a:r>
            <a:endParaRPr lang="en-US" sz="1600" dirty="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Health Interview Survey, 2015.</a:t>
            </a:r>
          </a:p>
        </p:txBody>
      </p:sp>
    </p:spTree>
    <p:extLst>
      <p:ext uri="{BB962C8B-B14F-4D97-AF65-F5344CB8AC3E}">
        <p14:creationId xmlns:p14="http://schemas.microsoft.com/office/powerpoint/2010/main" val="345968902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5791200" cy="1143000"/>
          </a:xfrm>
        </p:spPr>
        <p:txBody>
          <a:bodyPr>
            <a:normAutofit fontScale="90000"/>
          </a:bodyPr>
          <a:lstStyle/>
          <a:p>
            <a:r>
              <a:rPr lang="en-US" dirty="0"/>
              <a:t>Figure 104. People under age 65 whose family’s health insurance premium and out-of-pocket medical expenditures were more than 10% of total family income, 2016</a:t>
            </a:r>
          </a:p>
        </p:txBody>
      </p:sp>
      <p:graphicFrame>
        <p:nvGraphicFramePr>
          <p:cNvPr id="4" name="Content Placeholder 3" descr="Column chart showing percentage&#10;Total, 17.1&#10;Middle Income, 21&#10;High Income, 10.9&#10;"/>
          <p:cNvGraphicFramePr>
            <a:graphicFrameLocks noGrp="1"/>
          </p:cNvGraphicFramePr>
          <p:nvPr>
            <p:ph idx="1"/>
            <p:extLst>
              <p:ext uri="{D42A27DB-BD31-4B8C-83A1-F6EECF244321}">
                <p14:modId xmlns:p14="http://schemas.microsoft.com/office/powerpoint/2010/main" val="363055782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77750653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943600" cy="617884"/>
          </a:xfrm>
        </p:spPr>
        <p:txBody>
          <a:bodyPr>
            <a:normAutofit fontScale="90000"/>
          </a:bodyPr>
          <a:lstStyle/>
          <a:p>
            <a:r>
              <a:rPr lang="en-US" dirty="0"/>
              <a:t>Figure 105. Adults who had a doctor’s office or clinic visit in the last 12 months whose health providers sometimes or never explained things in a way they could understand, 2016</a:t>
            </a:r>
          </a:p>
        </p:txBody>
      </p:sp>
      <p:graphicFrame>
        <p:nvGraphicFramePr>
          <p:cNvPr id="4" name="Content Placeholder 3" descr="Column chart showing percentage&#10;Total, 5.2&#10;Low Income, 8.9&#10;High Income, 3.5&#10;"/>
          <p:cNvGraphicFramePr>
            <a:graphicFrameLocks noGrp="1"/>
          </p:cNvGraphicFramePr>
          <p:nvPr>
            <p:ph idx="1"/>
            <p:extLst>
              <p:ext uri="{D42A27DB-BD31-4B8C-83A1-F6EECF244321}">
                <p14:modId xmlns:p14="http://schemas.microsoft.com/office/powerpoint/2010/main" val="21601859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93676220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106. Hospital admissions for chronic obstructive pulmonary disease or asthma per 100,000 population, adults age 40 and over, 2016</a:t>
            </a:r>
          </a:p>
        </p:txBody>
      </p:sp>
      <p:graphicFrame>
        <p:nvGraphicFramePr>
          <p:cNvPr id="5" name="Content Placeholder 4" descr="Column chart showing rate per 100,000 population&#10;Total, 464.5&#10;Poor, 754.3&#10;High Income, 246.1&#10;"/>
          <p:cNvGraphicFramePr>
            <a:graphicFrameLocks noGrp="1"/>
          </p:cNvGraphicFramePr>
          <p:nvPr>
            <p:ph idx="1"/>
            <p:extLst>
              <p:ext uri="{D42A27DB-BD31-4B8C-83A1-F6EECF244321}">
                <p14:modId xmlns:p14="http://schemas.microsoft.com/office/powerpoint/2010/main" val="11185686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66269779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896100" cy="617884"/>
          </a:xfrm>
        </p:spPr>
        <p:txBody>
          <a:bodyPr>
            <a:normAutofit fontScale="90000"/>
          </a:bodyPr>
          <a:lstStyle/>
          <a:p>
            <a:r>
              <a:rPr lang="en-US" dirty="0"/>
              <a:t>Figure 107. Hospital admissions for short-term complications of diabetes per 100,000 population, adults, 2016</a:t>
            </a:r>
          </a:p>
        </p:txBody>
      </p:sp>
      <p:graphicFrame>
        <p:nvGraphicFramePr>
          <p:cNvPr id="4" name="Content Placeholder 3" descr="Column chart showing rate per 100,000 population&#10;Total, 53.3&#10;Poor, 83.6&#10;High Income, 27.7&#10;"/>
          <p:cNvGraphicFramePr>
            <a:graphicFrameLocks noGrp="1"/>
          </p:cNvGraphicFramePr>
          <p:nvPr>
            <p:ph idx="1"/>
            <p:extLst>
              <p:ext uri="{D42A27DB-BD31-4B8C-83A1-F6EECF244321}">
                <p14:modId xmlns:p14="http://schemas.microsoft.com/office/powerpoint/2010/main" val="4765593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534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77562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Variation in Healthcare Quality and Disparities</a:t>
            </a:r>
          </a:p>
        </p:txBody>
      </p:sp>
      <p:sp>
        <p:nvSpPr>
          <p:cNvPr id="3" name="Content Placeholder 2"/>
          <p:cNvSpPr>
            <a:spLocks noGrp="1"/>
          </p:cNvSpPr>
          <p:nvPr>
            <p:ph idx="1"/>
          </p:nvPr>
        </p:nvSpPr>
        <p:spPr/>
        <p:txBody>
          <a:bodyPr/>
          <a:lstStyle/>
          <a:p>
            <a:r>
              <a:rPr lang="en-US" dirty="0"/>
              <a:t>State-level data show that healthcare quality and disparities vary widely depending on state and region. </a:t>
            </a:r>
            <a:endParaRPr lang="en-US" dirty="0" smtClean="0"/>
          </a:p>
          <a:p>
            <a:r>
              <a:rPr lang="en-US" dirty="0" smtClean="0"/>
              <a:t>Although </a:t>
            </a:r>
            <a:r>
              <a:rPr lang="en-US" dirty="0"/>
              <a:t>a state may perform well in overall quality, the same state may face significant disparities in healthcare access or disparities within specific areas of quality.</a:t>
            </a:r>
          </a:p>
          <a:p>
            <a:endParaRPr lang="en-US" dirty="0"/>
          </a:p>
        </p:txBody>
      </p:sp>
    </p:spTree>
    <p:extLst>
      <p:ext uri="{BB962C8B-B14F-4D97-AF65-F5344CB8AC3E}">
        <p14:creationId xmlns:p14="http://schemas.microsoft.com/office/powerpoint/2010/main" val="335913003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6896100" cy="617884"/>
          </a:xfrm>
        </p:spPr>
        <p:txBody>
          <a:bodyPr>
            <a:normAutofit fontScale="90000"/>
          </a:bodyPr>
          <a:lstStyle/>
          <a:p>
            <a:r>
              <a:rPr lang="en-US" dirty="0"/>
              <a:t>Figure 108. Number and percentage of all quality measures that were improving, not changing, or worsening, total and by income group, from 2000 through 2014, 2015, 2016, or 2017</a:t>
            </a:r>
          </a:p>
        </p:txBody>
      </p:sp>
      <p:graphicFrame>
        <p:nvGraphicFramePr>
          <p:cNvPr id="4" name="Content Placeholder 3" descr="Stacked bar chart showing number of quality measures&#10;Total (n=311), Improving, 165, Not Changing, 121, Worsening, 25&#10;Poor (n=78),  Improving, 44, Not Changing, 29, Worsening, 5&#10;Low Income (n=78), Improving, 44, Not Changing, 29, Worsening, 5&#10;Middle Income (n=78), Improving, 41, Not Changing, 30, Worsening, 7&#10;High Income (n=77),  Improving, 36, Not Changing, 33, Worsening, 8&#10;"/>
          <p:cNvGraphicFramePr>
            <a:graphicFrameLocks noGrp="1"/>
          </p:cNvGraphicFramePr>
          <p:nvPr>
            <p:ph idx="1"/>
            <p:extLst>
              <p:ext uri="{D42A27DB-BD31-4B8C-83A1-F6EECF244321}">
                <p14:modId xmlns:p14="http://schemas.microsoft.com/office/powerpoint/2010/main" val="255419066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171450" lvl="0" indent="-1714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171450" lvl="0" indent="-1714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171450" lvl="0" indent="-1714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368248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109. Number and percentage of quality measures with disparity at baseline for which disparities related to income were improving, not changing, or worsening, 2000 through 2014, 2015, 2016, or 2017</a:t>
            </a:r>
          </a:p>
        </p:txBody>
      </p:sp>
      <p:graphicFrame>
        <p:nvGraphicFramePr>
          <p:cNvPr id="4" name="Content Placeholder 3" descr="Stacked bar chart showing number of quality measures&#10;Total (n=160), Improving, 13, Not Changing, 142, Worsening, 5&#10;Poor (n=55),  Improving, 8, Not Changing, 45, Worsening, 2&#10;Low Income (n=55), Improving, 5, Not Changing, 48, Worsening, 2&#10;Middle Income (n=50), Improving, 0, Not Changing, 49, Worsening, 1&#10;"/>
          <p:cNvGraphicFramePr>
            <a:graphicFrameLocks noGrp="1"/>
          </p:cNvGraphicFramePr>
          <p:nvPr>
            <p:ph idx="1"/>
            <p:extLst>
              <p:ext uri="{D42A27DB-BD31-4B8C-83A1-F6EECF244321}">
                <p14:modId xmlns:p14="http://schemas.microsoft.com/office/powerpoint/2010/main" val="6388406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01000" cy="246221"/>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904852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110. Children ages 2-17 who had a preventive dental service in the calendar year, 2002-2016</a:t>
            </a:r>
          </a:p>
        </p:txBody>
      </p:sp>
      <p:graphicFrame>
        <p:nvGraphicFramePr>
          <p:cNvPr id="4" name="Content Placeholder 3" descr="Line graph showing percentage, with low income increasing over time and high income remaining steady&#10; 2002, low income, 27.6, high income, 56.3; 2016, low income, 40.9, high income, 56"/>
          <p:cNvGraphicFramePr>
            <a:graphicFrameLocks noGrp="1"/>
          </p:cNvGraphicFramePr>
          <p:nvPr>
            <p:ph idx="1"/>
            <p:extLst>
              <p:ext uri="{D42A27DB-BD31-4B8C-83A1-F6EECF244321}">
                <p14:modId xmlns:p14="http://schemas.microsoft.com/office/powerpoint/2010/main" val="371236781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12648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36675084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111. People unable to get or delayed in getting needed dental care due to financial or insurance reasons, 2002-2016</a:t>
            </a:r>
          </a:p>
        </p:txBody>
      </p:sp>
      <p:graphicFrame>
        <p:nvGraphicFramePr>
          <p:cNvPr id="4" name="Content Placeholder 3" descr="Line graph showing percentage, with low income decreasing over time&#10; 2002, poor, 82.9, high income, 48.5; 2016, poor, 73.7, high income, 56.2"/>
          <p:cNvGraphicFramePr>
            <a:graphicFrameLocks noGrp="1"/>
          </p:cNvGraphicFramePr>
          <p:nvPr>
            <p:ph idx="1"/>
            <p:extLst>
              <p:ext uri="{D42A27DB-BD31-4B8C-83A1-F6EECF244321}">
                <p14:modId xmlns:p14="http://schemas.microsoft.com/office/powerpoint/2010/main" val="80331901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772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210824229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112. People unable to get or delayed in getting needed medical care due to financial or insurance reasons, 2002-2016</a:t>
            </a:r>
          </a:p>
        </p:txBody>
      </p:sp>
      <p:graphicFrame>
        <p:nvGraphicFramePr>
          <p:cNvPr id="4" name="Content Placeholder 3" descr="Line graph showing percentage, with poor decreasing over time and high income remaining steady&#10; 2002, poor, 67.9, high income, 32.7; 2016, poor, 45.6, high income, 32.3"/>
          <p:cNvGraphicFramePr>
            <a:graphicFrameLocks noGrp="1"/>
          </p:cNvGraphicFramePr>
          <p:nvPr>
            <p:ph idx="1"/>
            <p:extLst>
              <p:ext uri="{D42A27DB-BD31-4B8C-83A1-F6EECF244321}">
                <p14:modId xmlns:p14="http://schemas.microsoft.com/office/powerpoint/2010/main" val="345785870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3058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311655734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19900" cy="617884"/>
          </a:xfrm>
        </p:spPr>
        <p:txBody>
          <a:bodyPr>
            <a:noAutofit/>
          </a:bodyPr>
          <a:lstStyle/>
          <a:p>
            <a:r>
              <a:rPr lang="en-US" sz="1800"/>
              <a:t>Figure 113. </a:t>
            </a:r>
            <a:r>
              <a:rPr lang="en-US" sz="1800" dirty="0"/>
              <a:t>Adolescent females ages 13-15 who received 3 or more doses of human papillomavirus vaccine, 2008-2016</a:t>
            </a:r>
          </a:p>
        </p:txBody>
      </p:sp>
      <p:graphicFrame>
        <p:nvGraphicFramePr>
          <p:cNvPr id="4" name="Content Placeholder 3" descr="Line graph showing percentage&#10;  2008 2009 2010 2011 2012 2013 2014 2015 2016&#10;Poor 12.7 24.2 27.3 34.3 36.1 36.3 38.9 40.9 42.1&#10;2008 2009 2010 2011 2012 2013 2014 2015 2016&#10;High Income 22.7 27.3 31.7 31.5 26.3 33.7 34.9 35.1 39.8&#10;&#10;"/>
          <p:cNvGraphicFramePr>
            <a:graphicFrameLocks noGrp="1"/>
          </p:cNvGraphicFramePr>
          <p:nvPr>
            <p:ph idx="1"/>
            <p:extLst>
              <p:ext uri="{D42A27DB-BD31-4B8C-83A1-F6EECF244321}">
                <p14:modId xmlns:p14="http://schemas.microsoft.com/office/powerpoint/2010/main" val="415075828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Immunization Survey-Teen, 2008-2016.</a:t>
            </a:r>
          </a:p>
        </p:txBody>
      </p:sp>
    </p:spTree>
    <p:extLst>
      <p:ext uri="{BB962C8B-B14F-4D97-AF65-F5344CB8AC3E}">
        <p14:creationId xmlns:p14="http://schemas.microsoft.com/office/powerpoint/2010/main" val="15397053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Figure 114. Emergency department visits involving opioid-related diagnoses per 100,000 population, 2005-2016</a:t>
            </a:r>
          </a:p>
        </p:txBody>
      </p:sp>
      <p:graphicFrame>
        <p:nvGraphicFramePr>
          <p:cNvPr id="4" name="Content Placeholder 3" descr="Line graph showing rate per 100,000 population, indicating increases in rates for poor, low-income, and high-income people over time. Rates increased faster for poor and low income than for high income."/>
          <p:cNvGraphicFramePr>
            <a:graphicFrameLocks noGrp="1"/>
          </p:cNvGraphicFramePr>
          <p:nvPr>
            <p:ph idx="1"/>
            <p:extLst>
              <p:ext uri="{D42A27DB-BD31-4B8C-83A1-F6EECF244321}">
                <p14:modId xmlns:p14="http://schemas.microsoft.com/office/powerpoint/2010/main" val="116271586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a:latin typeface="Trebuchet MS" panose="020B0603020202020204" pitchFamily="34" charset="0"/>
              </a:rPr>
              <a:t>Source:</a:t>
            </a:r>
            <a:r>
              <a:rPr lang="en-US" sz="1000">
                <a:latin typeface="Trebuchet MS" panose="020B0603020202020204" pitchFamily="34" charset="0"/>
              </a:rPr>
              <a:t> Agency for Healthcare Research and Quality, Healthcare Cost and Utilization Project, 2005-2016.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4533982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115. Hospital inpatient stays involving opioid-related diagnoses per 100,000 population, 2005-2016</a:t>
            </a:r>
          </a:p>
        </p:txBody>
      </p:sp>
      <p:graphicFrame>
        <p:nvGraphicFramePr>
          <p:cNvPr id="4" name="Content Placeholder 3" descr="Line graph showing rate per 100,000 population, indicating increases in rates for poor, low-income, middle-income, and high-income people over time. Rates increased faster for poor, low income, and middle income than for high income."/>
          <p:cNvGraphicFramePr>
            <a:graphicFrameLocks noGrp="1"/>
          </p:cNvGraphicFramePr>
          <p:nvPr>
            <p:ph idx="1"/>
            <p:extLst>
              <p:ext uri="{D42A27DB-BD31-4B8C-83A1-F6EECF244321}">
                <p14:modId xmlns:p14="http://schemas.microsoft.com/office/powerpoint/2010/main" val="279835035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2005-2016.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80662082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Disparities by Insurance </a:t>
            </a:r>
            <a:r>
              <a:rPr lang="en-US" sz="3200" dirty="0" smtClean="0"/>
              <a:t>Status</a:t>
            </a:r>
            <a:endParaRPr lang="en-US" sz="3200" dirty="0"/>
          </a:p>
        </p:txBody>
      </p:sp>
      <p:sp>
        <p:nvSpPr>
          <p:cNvPr id="3" name="Content Placeholder 2"/>
          <p:cNvSpPr>
            <a:spLocks noGrp="1"/>
          </p:cNvSpPr>
          <p:nvPr>
            <p:ph idx="1"/>
          </p:nvPr>
        </p:nvSpPr>
        <p:spPr/>
        <p:txBody>
          <a:bodyPr>
            <a:normAutofit fontScale="92500"/>
          </a:bodyPr>
          <a:lstStyle/>
          <a:p>
            <a:r>
              <a:rPr lang="en-US" dirty="0" smtClean="0"/>
              <a:t>Insurance </a:t>
            </a:r>
            <a:r>
              <a:rPr lang="en-US" dirty="0"/>
              <a:t>categories differ for </a:t>
            </a:r>
            <a:r>
              <a:rPr lang="en-US" dirty="0" smtClean="0"/>
              <a:t>adults ages </a:t>
            </a:r>
            <a:r>
              <a:rPr lang="en-US" dirty="0"/>
              <a:t>0-64 years and for </a:t>
            </a:r>
            <a:r>
              <a:rPr lang="en-US" dirty="0" smtClean="0"/>
              <a:t>adults </a:t>
            </a:r>
            <a:r>
              <a:rPr lang="en-US" dirty="0"/>
              <a:t>age 65 years and over. </a:t>
            </a:r>
            <a:endParaRPr lang="en-US" dirty="0" smtClean="0"/>
          </a:p>
          <a:p>
            <a:r>
              <a:rPr lang="en-US" dirty="0" smtClean="0"/>
              <a:t>Insurance </a:t>
            </a:r>
            <a:r>
              <a:rPr lang="en-US" dirty="0"/>
              <a:t>categories for people ages 0-64 </a:t>
            </a:r>
            <a:r>
              <a:rPr lang="en-US" dirty="0" smtClean="0"/>
              <a:t>years:</a:t>
            </a:r>
            <a:endParaRPr lang="en-US" dirty="0"/>
          </a:p>
          <a:p>
            <a:pPr lvl="1" fontAlgn="base"/>
            <a:r>
              <a:rPr lang="en-US" dirty="0"/>
              <a:t>Private </a:t>
            </a:r>
            <a:r>
              <a:rPr lang="en-US" dirty="0" smtClean="0"/>
              <a:t>Insurance</a:t>
            </a:r>
          </a:p>
          <a:p>
            <a:pPr lvl="1" fontAlgn="base"/>
            <a:r>
              <a:rPr lang="en-US" dirty="0" smtClean="0"/>
              <a:t>Public Insurance</a:t>
            </a:r>
          </a:p>
          <a:p>
            <a:pPr lvl="1" fontAlgn="base"/>
            <a:r>
              <a:rPr lang="en-US" dirty="0" smtClean="0"/>
              <a:t>Uninsured</a:t>
            </a:r>
          </a:p>
          <a:p>
            <a:pPr fontAlgn="base"/>
            <a:r>
              <a:rPr lang="en-US" dirty="0" smtClean="0"/>
              <a:t>Insurance categories for people age 65 years and over:</a:t>
            </a:r>
            <a:endParaRPr lang="en-US" dirty="0"/>
          </a:p>
          <a:p>
            <a:pPr lvl="1" fontAlgn="base"/>
            <a:r>
              <a:rPr lang="en-US" dirty="0"/>
              <a:t>Private </a:t>
            </a:r>
            <a:r>
              <a:rPr lang="en-US" dirty="0" smtClean="0"/>
              <a:t>insurance </a:t>
            </a:r>
            <a:r>
              <a:rPr lang="en-US" dirty="0"/>
              <a:t>and </a:t>
            </a:r>
            <a:r>
              <a:rPr lang="en-US" dirty="0" smtClean="0"/>
              <a:t>Medicare</a:t>
            </a:r>
          </a:p>
          <a:p>
            <a:pPr lvl="1" fontAlgn="base"/>
            <a:r>
              <a:rPr lang="en-US" dirty="0" smtClean="0"/>
              <a:t>Medicare only </a:t>
            </a:r>
          </a:p>
          <a:p>
            <a:endParaRPr lang="en-US" dirty="0"/>
          </a:p>
        </p:txBody>
      </p:sp>
    </p:spTree>
    <p:extLst>
      <p:ext uri="{BB962C8B-B14F-4D97-AF65-F5344CB8AC3E}">
        <p14:creationId xmlns:p14="http://schemas.microsoft.com/office/powerpoint/2010/main" val="5700099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116. Number and percentage of quality measures for which insurance groups experienced better, same, or worse quality of care compared with reference group (privately insured), 2015, 2016, or 2017</a:t>
            </a:r>
          </a:p>
        </p:txBody>
      </p:sp>
      <p:graphicFrame>
        <p:nvGraphicFramePr>
          <p:cNvPr id="4" name="Content Placeholder 3" descr="Stacked bar chart showing number of quality measures&#10;Total (n=142), better, 21, same, 44, worse, 77&#10;Public (n=73), better, 12, same, 28, worse, 33&#10;Uninsured (n=69), better, 9, same, 16, worse, 44&#10;"/>
          <p:cNvGraphicFramePr>
            <a:graphicFrameLocks noGrp="1"/>
          </p:cNvGraphicFramePr>
          <p:nvPr>
            <p:ph idx="1"/>
            <p:extLst>
              <p:ext uri="{D42A27DB-BD31-4B8C-83A1-F6EECF244321}">
                <p14:modId xmlns:p14="http://schemas.microsoft.com/office/powerpoint/2010/main" val="35908273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r>
              <a:rPr lang="en-US" sz="1000" b="1" dirty="0">
                <a:latin typeface="Trebuchet MS" panose="020B0603020202020204" pitchFamily="34" charset="0"/>
              </a:rPr>
              <a:t>Note: </a:t>
            </a:r>
            <a:r>
              <a:rPr lang="en-US" sz="1000" dirty="0">
                <a:latin typeface="Trebuchet MS" panose="020B0603020202020204" pitchFamily="34" charset="0"/>
              </a:rPr>
              <a:t>The most recent data years are used for this analysis. Different data sources have different data years for most recent data year. For example, the most recent data year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318963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Figure 9. Overall quality of care, by state, 2015-2017</a:t>
            </a:r>
          </a:p>
        </p:txBody>
      </p:sp>
      <p:grpSp>
        <p:nvGrpSpPr>
          <p:cNvPr id="4" name="Group 3" descr="Map showing quality in quartiles, with the fourth quartile the lowest (worst) and the first quartile the highest (best):&#10;Quartile 4: Alaska, Arizona, California, District of Columbia, Louisiana, Montana, Nevada, New Mexico, New York, Oklahoma, Oregon, Texas, Wyoming&#10;Quartile 3: Arkansas, Florida, Georgia, Hawaii, Illinois, Indiana, Kansas, Michigan, Mississippi, Tennessee, Vermont, Virginia, Washington &#10;Quartile 2: Alabama, Connecticut, Idaho, Iowa, Kentucky, Maryland, Missouri, Nebraska, North Carolina, Ohio, South Carolina, South Dakota, Utah&#10;Quartile 1: Colorado, Delaware, Maine, Massachusetts, Minnesota, New Hampshire, New Jersey, North Dakota, Pennsylvania, Rhode Island, West Virginia, Wisconsin&#10;Puerto Rico's quartile is missing." title="Overall quality of care, by state"/>
          <p:cNvGrpSpPr>
            <a:grpSpLocks noChangeAspect="1"/>
          </p:cNvGrpSpPr>
          <p:nvPr/>
        </p:nvGrpSpPr>
        <p:grpSpPr>
          <a:xfrm>
            <a:off x="536746" y="1188720"/>
            <a:ext cx="8070508" cy="5500606"/>
            <a:chOff x="0" y="0"/>
            <a:chExt cx="7215420" cy="4913618"/>
          </a:xfrm>
        </p:grpSpPr>
        <p:grpSp>
          <p:nvGrpSpPr>
            <p:cNvPr id="5" name="Group 4"/>
            <p:cNvGrpSpPr/>
            <p:nvPr/>
          </p:nvGrpSpPr>
          <p:grpSpPr>
            <a:xfrm>
              <a:off x="0" y="0"/>
              <a:ext cx="7215420" cy="4913618"/>
              <a:chOff x="0" y="0"/>
              <a:chExt cx="7215420" cy="4913618"/>
            </a:xfrm>
          </p:grpSpPr>
          <p:grpSp>
            <p:nvGrpSpPr>
              <p:cNvPr id="7" name="Group 6"/>
              <p:cNvGrpSpPr/>
              <p:nvPr/>
            </p:nvGrpSpPr>
            <p:grpSpPr>
              <a:xfrm>
                <a:off x="0" y="0"/>
                <a:ext cx="7215420" cy="4913618"/>
                <a:chOff x="0" y="0"/>
                <a:chExt cx="7218910" cy="4916167"/>
              </a:xfrm>
            </p:grpSpPr>
            <p:grpSp>
              <p:nvGrpSpPr>
                <p:cNvPr id="13" name="Group 12"/>
                <p:cNvGrpSpPr/>
                <p:nvPr/>
              </p:nvGrpSpPr>
              <p:grpSpPr>
                <a:xfrm>
                  <a:off x="0" y="0"/>
                  <a:ext cx="5949316" cy="4303394"/>
                  <a:chOff x="0" y="0"/>
                  <a:chExt cx="5949316" cy="4303394"/>
                </a:xfrm>
              </p:grpSpPr>
              <p:grpSp>
                <p:nvGrpSpPr>
                  <p:cNvPr id="25" name="Group 24"/>
                  <p:cNvGrpSpPr>
                    <a:grpSpLocks noChangeAspect="1"/>
                  </p:cNvGrpSpPr>
                  <p:nvPr/>
                </p:nvGrpSpPr>
                <p:grpSpPr bwMode="auto">
                  <a:xfrm>
                    <a:off x="28576" y="0"/>
                    <a:ext cx="5920740" cy="3680461"/>
                    <a:chOff x="28574" y="0"/>
                    <a:chExt cx="4782" cy="2948"/>
                  </a:xfrm>
                </p:grpSpPr>
                <p:sp>
                  <p:nvSpPr>
                    <p:cNvPr id="65" name="Freeform 64"/>
                    <p:cNvSpPr>
                      <a:spLocks/>
                    </p:cNvSpPr>
                    <p:nvPr/>
                  </p:nvSpPr>
                  <p:spPr bwMode="auto">
                    <a:xfrm>
                      <a:off x="28816" y="25"/>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6" name="Freeform 65"/>
                    <p:cNvSpPr>
                      <a:spLocks/>
                    </p:cNvSpPr>
                    <p:nvPr/>
                  </p:nvSpPr>
                  <p:spPr bwMode="auto">
                    <a:xfrm>
                      <a:off x="28953" y="51"/>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7" name="Freeform 66"/>
                    <p:cNvSpPr>
                      <a:spLocks/>
                    </p:cNvSpPr>
                    <p:nvPr/>
                  </p:nvSpPr>
                  <p:spPr bwMode="auto">
                    <a:xfrm>
                      <a:off x="29356" y="961"/>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8" name="Freeform 67"/>
                    <p:cNvSpPr>
                      <a:spLocks/>
                    </p:cNvSpPr>
                    <p:nvPr/>
                  </p:nvSpPr>
                  <p:spPr bwMode="auto">
                    <a:xfrm>
                      <a:off x="28662" y="293"/>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9" name="Freeform 68"/>
                    <p:cNvSpPr>
                      <a:spLocks/>
                    </p:cNvSpPr>
                    <p:nvPr/>
                  </p:nvSpPr>
                  <p:spPr bwMode="auto">
                    <a:xfrm>
                      <a:off x="28596" y="751"/>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0" name="Freeform 69"/>
                    <p:cNvSpPr>
                      <a:spLocks/>
                    </p:cNvSpPr>
                    <p:nvPr/>
                  </p:nvSpPr>
                  <p:spPr bwMode="auto">
                    <a:xfrm>
                      <a:off x="28908" y="848"/>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1" name="Freeform 70"/>
                    <p:cNvSpPr>
                      <a:spLocks/>
                    </p:cNvSpPr>
                    <p:nvPr/>
                  </p:nvSpPr>
                  <p:spPr bwMode="auto">
                    <a:xfrm>
                      <a:off x="29227" y="133"/>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2" name="Freeform 71"/>
                    <p:cNvSpPr>
                      <a:spLocks/>
                    </p:cNvSpPr>
                    <p:nvPr/>
                  </p:nvSpPr>
                  <p:spPr bwMode="auto">
                    <a:xfrm>
                      <a:off x="29447" y="148"/>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3" name="Freeform 72"/>
                    <p:cNvSpPr>
                      <a:spLocks/>
                    </p:cNvSpPr>
                    <p:nvPr/>
                  </p:nvSpPr>
                  <p:spPr bwMode="auto">
                    <a:xfrm>
                      <a:off x="29191" y="1526"/>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4" name="Freeform 73"/>
                    <p:cNvSpPr>
                      <a:spLocks/>
                    </p:cNvSpPr>
                    <p:nvPr/>
                  </p:nvSpPr>
                  <p:spPr bwMode="auto">
                    <a:xfrm>
                      <a:off x="29685" y="668"/>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5" name="Freeform 74"/>
                    <p:cNvSpPr>
                      <a:spLocks/>
                    </p:cNvSpPr>
                    <p:nvPr/>
                  </p:nvSpPr>
                  <p:spPr bwMode="auto">
                    <a:xfrm>
                      <a:off x="29787" y="1147"/>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6" name="Freeform 75"/>
                    <p:cNvSpPr>
                      <a:spLocks/>
                    </p:cNvSpPr>
                    <p:nvPr/>
                  </p:nvSpPr>
                  <p:spPr bwMode="auto">
                    <a:xfrm>
                      <a:off x="29698" y="1602"/>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7" name="Freeform 76"/>
                    <p:cNvSpPr>
                      <a:spLocks/>
                    </p:cNvSpPr>
                    <p:nvPr/>
                  </p:nvSpPr>
                  <p:spPr bwMode="auto">
                    <a:xfrm>
                      <a:off x="29929" y="1722"/>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8" name="Freeform 77"/>
                    <p:cNvSpPr>
                      <a:spLocks/>
                    </p:cNvSpPr>
                    <p:nvPr/>
                  </p:nvSpPr>
                  <p:spPr bwMode="auto">
                    <a:xfrm>
                      <a:off x="30311" y="288"/>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9" name="Freeform 78"/>
                    <p:cNvSpPr>
                      <a:spLocks/>
                    </p:cNvSpPr>
                    <p:nvPr/>
                  </p:nvSpPr>
                  <p:spPr bwMode="auto">
                    <a:xfrm>
                      <a:off x="30281" y="632"/>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0" name="Freeform 79"/>
                    <p:cNvSpPr>
                      <a:spLocks/>
                    </p:cNvSpPr>
                    <p:nvPr/>
                  </p:nvSpPr>
                  <p:spPr bwMode="auto">
                    <a:xfrm>
                      <a:off x="30262" y="968"/>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1" name="Freeform 80"/>
                    <p:cNvSpPr>
                      <a:spLocks/>
                    </p:cNvSpPr>
                    <p:nvPr/>
                  </p:nvSpPr>
                  <p:spPr bwMode="auto">
                    <a:xfrm>
                      <a:off x="30395" y="1322"/>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2" name="Freeform 81"/>
                    <p:cNvSpPr>
                      <a:spLocks/>
                    </p:cNvSpPr>
                    <p:nvPr/>
                  </p:nvSpPr>
                  <p:spPr bwMode="auto">
                    <a:xfrm>
                      <a:off x="30308" y="1663"/>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3" name="Freeform 82"/>
                    <p:cNvSpPr>
                      <a:spLocks/>
                    </p:cNvSpPr>
                    <p:nvPr/>
                  </p:nvSpPr>
                  <p:spPr bwMode="auto">
                    <a:xfrm>
                      <a:off x="30842" y="285"/>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4" name="Freeform 83"/>
                    <p:cNvSpPr>
                      <a:spLocks/>
                    </p:cNvSpPr>
                    <p:nvPr/>
                  </p:nvSpPr>
                  <p:spPr bwMode="auto">
                    <a:xfrm>
                      <a:off x="30882" y="933"/>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5" name="Freeform 84"/>
                    <p:cNvSpPr>
                      <a:spLocks/>
                    </p:cNvSpPr>
                    <p:nvPr/>
                  </p:nvSpPr>
                  <p:spPr bwMode="auto">
                    <a:xfrm>
                      <a:off x="30948" y="1265"/>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6" name="Freeform 85"/>
                    <p:cNvSpPr>
                      <a:spLocks/>
                    </p:cNvSpPr>
                    <p:nvPr/>
                  </p:nvSpPr>
                  <p:spPr bwMode="auto">
                    <a:xfrm>
                      <a:off x="31046" y="1732"/>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7" name="Freeform 86"/>
                    <p:cNvSpPr>
                      <a:spLocks/>
                    </p:cNvSpPr>
                    <p:nvPr/>
                  </p:nvSpPr>
                  <p:spPr bwMode="auto">
                    <a:xfrm>
                      <a:off x="31102" y="2139"/>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8" name="Freeform 87"/>
                    <p:cNvSpPr>
                      <a:spLocks/>
                    </p:cNvSpPr>
                    <p:nvPr/>
                  </p:nvSpPr>
                  <p:spPr bwMode="auto">
                    <a:xfrm>
                      <a:off x="31356" y="469"/>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9" name="Freeform 88"/>
                    <p:cNvSpPr>
                      <a:spLocks/>
                    </p:cNvSpPr>
                    <p:nvPr/>
                  </p:nvSpPr>
                  <p:spPr bwMode="auto">
                    <a:xfrm>
                      <a:off x="31678" y="632"/>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0" name="Freeform 89"/>
                    <p:cNvSpPr>
                      <a:spLocks/>
                    </p:cNvSpPr>
                    <p:nvPr/>
                  </p:nvSpPr>
                  <p:spPr bwMode="auto">
                    <a:xfrm>
                      <a:off x="31168" y="542"/>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1" name="Freeform 90"/>
                    <p:cNvSpPr>
                      <a:spLocks/>
                    </p:cNvSpPr>
                    <p:nvPr/>
                  </p:nvSpPr>
                  <p:spPr bwMode="auto">
                    <a:xfrm>
                      <a:off x="31304" y="1031"/>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2" name="Freeform 91"/>
                    <p:cNvSpPr>
                      <a:spLocks/>
                    </p:cNvSpPr>
                    <p:nvPr/>
                  </p:nvSpPr>
                  <p:spPr bwMode="auto">
                    <a:xfrm>
                      <a:off x="31607" y="1089"/>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3" name="Freeform 92"/>
                    <p:cNvSpPr>
                      <a:spLocks/>
                    </p:cNvSpPr>
                    <p:nvPr/>
                  </p:nvSpPr>
                  <p:spPr bwMode="auto">
                    <a:xfrm>
                      <a:off x="31505" y="1392"/>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4" name="Freeform 93"/>
                    <p:cNvSpPr>
                      <a:spLocks/>
                    </p:cNvSpPr>
                    <p:nvPr/>
                  </p:nvSpPr>
                  <p:spPr bwMode="auto">
                    <a:xfrm>
                      <a:off x="31436" y="1643"/>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5" name="Freeform 94"/>
                    <p:cNvSpPr>
                      <a:spLocks/>
                    </p:cNvSpPr>
                    <p:nvPr/>
                  </p:nvSpPr>
                  <p:spPr bwMode="auto">
                    <a:xfrm>
                      <a:off x="31334" y="1894"/>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6" name="Freeform 95"/>
                    <p:cNvSpPr>
                      <a:spLocks/>
                    </p:cNvSpPr>
                    <p:nvPr/>
                  </p:nvSpPr>
                  <p:spPr bwMode="auto">
                    <a:xfrm>
                      <a:off x="31624" y="1871"/>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7" name="Freeform 96"/>
                    <p:cNvSpPr>
                      <a:spLocks/>
                    </p:cNvSpPr>
                    <p:nvPr/>
                  </p:nvSpPr>
                  <p:spPr bwMode="auto">
                    <a:xfrm>
                      <a:off x="31855" y="1843"/>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8" name="Freeform 97"/>
                    <p:cNvSpPr>
                      <a:spLocks/>
                    </p:cNvSpPr>
                    <p:nvPr/>
                  </p:nvSpPr>
                  <p:spPr bwMode="auto">
                    <a:xfrm>
                      <a:off x="31712" y="2301"/>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9" name="Freeform 98"/>
                    <p:cNvSpPr>
                      <a:spLocks/>
                    </p:cNvSpPr>
                    <p:nvPr/>
                  </p:nvSpPr>
                  <p:spPr bwMode="auto">
                    <a:xfrm>
                      <a:off x="31843" y="1018"/>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0" name="Freeform 99"/>
                    <p:cNvSpPr>
                      <a:spLocks/>
                    </p:cNvSpPr>
                    <p:nvPr/>
                  </p:nvSpPr>
                  <p:spPr bwMode="auto">
                    <a:xfrm>
                      <a:off x="32074" y="1167"/>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1" name="Freeform 100"/>
                    <p:cNvSpPr>
                      <a:spLocks/>
                    </p:cNvSpPr>
                    <p:nvPr/>
                  </p:nvSpPr>
                  <p:spPr bwMode="auto">
                    <a:xfrm>
                      <a:off x="32310" y="1198"/>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2" name="Freeform 101"/>
                    <p:cNvSpPr>
                      <a:spLocks/>
                    </p:cNvSpPr>
                    <p:nvPr/>
                  </p:nvSpPr>
                  <p:spPr bwMode="auto">
                    <a:xfrm>
                      <a:off x="32010" y="1270"/>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3" name="Freeform 102"/>
                    <p:cNvSpPr>
                      <a:spLocks/>
                    </p:cNvSpPr>
                    <p:nvPr/>
                  </p:nvSpPr>
                  <p:spPr bwMode="auto">
                    <a:xfrm>
                      <a:off x="32656" y="1379"/>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4" name="Freeform 103"/>
                    <p:cNvSpPr>
                      <a:spLocks/>
                    </p:cNvSpPr>
                    <p:nvPr/>
                  </p:nvSpPr>
                  <p:spPr bwMode="auto">
                    <a:xfrm>
                      <a:off x="31970" y="1560"/>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5" name="Freeform 104"/>
                    <p:cNvSpPr>
                      <a:spLocks/>
                    </p:cNvSpPr>
                    <p:nvPr/>
                  </p:nvSpPr>
                  <p:spPr bwMode="auto">
                    <a:xfrm>
                      <a:off x="32059" y="1798"/>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6" name="Freeform 105"/>
                    <p:cNvSpPr>
                      <a:spLocks/>
                    </p:cNvSpPr>
                    <p:nvPr/>
                  </p:nvSpPr>
                  <p:spPr bwMode="auto">
                    <a:xfrm>
                      <a:off x="32616" y="1183"/>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7" name="Freeform 106"/>
                    <p:cNvSpPr>
                      <a:spLocks/>
                    </p:cNvSpPr>
                    <p:nvPr/>
                  </p:nvSpPr>
                  <p:spPr bwMode="auto">
                    <a:xfrm>
                      <a:off x="32187" y="934"/>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8" name="Freeform 107"/>
                    <p:cNvSpPr>
                      <a:spLocks/>
                    </p:cNvSpPr>
                    <p:nvPr/>
                  </p:nvSpPr>
                  <p:spPr bwMode="auto">
                    <a:xfrm>
                      <a:off x="32640" y="993"/>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9" name="Freeform 108"/>
                    <p:cNvSpPr>
                      <a:spLocks/>
                    </p:cNvSpPr>
                    <p:nvPr/>
                  </p:nvSpPr>
                  <p:spPr bwMode="auto">
                    <a:xfrm>
                      <a:off x="32241" y="560"/>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0" name="Freeform 109"/>
                    <p:cNvSpPr>
                      <a:spLocks/>
                    </p:cNvSpPr>
                    <p:nvPr/>
                  </p:nvSpPr>
                  <p:spPr bwMode="auto">
                    <a:xfrm>
                      <a:off x="32723" y="1061"/>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1" name="Freeform 110"/>
                    <p:cNvSpPr>
                      <a:spLocks/>
                    </p:cNvSpPr>
                    <p:nvPr/>
                  </p:nvSpPr>
                  <p:spPr bwMode="auto">
                    <a:xfrm>
                      <a:off x="32740" y="971"/>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2" name="Freeform 111"/>
                    <p:cNvSpPr>
                      <a:spLocks/>
                    </p:cNvSpPr>
                    <p:nvPr/>
                  </p:nvSpPr>
                  <p:spPr bwMode="auto">
                    <a:xfrm>
                      <a:off x="32747" y="864"/>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3" name="Freeform 112"/>
                    <p:cNvSpPr>
                      <a:spLocks/>
                    </p:cNvSpPr>
                    <p:nvPr/>
                  </p:nvSpPr>
                  <p:spPr bwMode="auto">
                    <a:xfrm>
                      <a:off x="32884" y="856"/>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4" name="Freeform 113"/>
                    <p:cNvSpPr>
                      <a:spLocks/>
                    </p:cNvSpPr>
                    <p:nvPr/>
                  </p:nvSpPr>
                  <p:spPr bwMode="auto">
                    <a:xfrm>
                      <a:off x="32745" y="750"/>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5" name="Freeform 114"/>
                    <p:cNvSpPr>
                      <a:spLocks/>
                    </p:cNvSpPr>
                    <p:nvPr/>
                  </p:nvSpPr>
                  <p:spPr bwMode="auto">
                    <a:xfrm>
                      <a:off x="32979" y="900"/>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6" name="Freeform 115"/>
                    <p:cNvSpPr>
                      <a:spLocks/>
                    </p:cNvSpPr>
                    <p:nvPr/>
                  </p:nvSpPr>
                  <p:spPr bwMode="auto">
                    <a:xfrm>
                      <a:off x="33028" y="896"/>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7" name="Freeform 116"/>
                    <p:cNvSpPr>
                      <a:spLocks/>
                    </p:cNvSpPr>
                    <p:nvPr/>
                  </p:nvSpPr>
                  <p:spPr bwMode="auto">
                    <a:xfrm>
                      <a:off x="32681" y="526"/>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8" name="Freeform 117"/>
                    <p:cNvSpPr>
                      <a:spLocks/>
                    </p:cNvSpPr>
                    <p:nvPr/>
                  </p:nvSpPr>
                  <p:spPr bwMode="auto">
                    <a:xfrm>
                      <a:off x="32805" y="483"/>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9" name="Freeform 118"/>
                    <p:cNvSpPr>
                      <a:spLocks/>
                    </p:cNvSpPr>
                    <p:nvPr/>
                  </p:nvSpPr>
                  <p:spPr bwMode="auto">
                    <a:xfrm>
                      <a:off x="32848" y="201"/>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20" name="Freeform 119"/>
                    <p:cNvSpPr>
                      <a:spLocks/>
                    </p:cNvSpPr>
                    <p:nvPr/>
                  </p:nvSpPr>
                  <p:spPr bwMode="auto">
                    <a:xfrm>
                      <a:off x="28793" y="0"/>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1" name="Freeform 120"/>
                    <p:cNvSpPr>
                      <a:spLocks/>
                    </p:cNvSpPr>
                    <p:nvPr/>
                  </p:nvSpPr>
                  <p:spPr bwMode="auto">
                    <a:xfrm>
                      <a:off x="29333" y="935"/>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pattFill prst="pct10">
                      <a:fgClr>
                        <a:schemeClr val="tx1"/>
                      </a:fgClr>
                      <a:bgClr>
                        <a:schemeClr val="bg1"/>
                      </a:bgClr>
                    </a:pattFill>
                    <a:ln w="19050">
                      <a:solidFill>
                        <a:schemeClr val="accent6">
                          <a:lumMod val="75000"/>
                        </a:schemeClr>
                      </a:solidFill>
                      <a:round/>
                      <a:headEnd/>
                      <a:tailEnd/>
                    </a:ln>
                  </p:spPr>
                  <p:txBody>
                    <a:bodyPr/>
                    <a:lstStyle/>
                    <a:p>
                      <a:endParaRPr lang="en-US" sz="1000">
                        <a:latin typeface="Trebuchet MS" panose="020B0603020202020204" pitchFamily="34" charset="0"/>
                      </a:endParaRPr>
                    </a:p>
                  </p:txBody>
                </p:sp>
                <p:sp>
                  <p:nvSpPr>
                    <p:cNvPr id="122" name="Freeform 121"/>
                    <p:cNvSpPr>
                      <a:spLocks/>
                    </p:cNvSpPr>
                    <p:nvPr/>
                  </p:nvSpPr>
                  <p:spPr bwMode="auto">
                    <a:xfrm>
                      <a:off x="28640" y="269"/>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3" name="Freeform 122"/>
                    <p:cNvSpPr>
                      <a:spLocks/>
                    </p:cNvSpPr>
                    <p:nvPr/>
                  </p:nvSpPr>
                  <p:spPr bwMode="auto">
                    <a:xfrm>
                      <a:off x="28574" y="728"/>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4" name="Freeform 123"/>
                    <p:cNvSpPr>
                      <a:spLocks/>
                    </p:cNvSpPr>
                    <p:nvPr/>
                  </p:nvSpPr>
                  <p:spPr bwMode="auto">
                    <a:xfrm>
                      <a:off x="28884" y="823"/>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5" name="Freeform 124"/>
                    <p:cNvSpPr>
                      <a:spLocks/>
                    </p:cNvSpPr>
                    <p:nvPr/>
                  </p:nvSpPr>
                  <p:spPr bwMode="auto">
                    <a:xfrm>
                      <a:off x="29203" y="109"/>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26" name="Freeform 125"/>
                    <p:cNvSpPr>
                      <a:spLocks/>
                    </p:cNvSpPr>
                    <p:nvPr/>
                  </p:nvSpPr>
                  <p:spPr bwMode="auto">
                    <a:xfrm>
                      <a:off x="29423" y="125"/>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7" name="Freeform 126"/>
                    <p:cNvSpPr>
                      <a:spLocks/>
                    </p:cNvSpPr>
                    <p:nvPr/>
                  </p:nvSpPr>
                  <p:spPr bwMode="auto">
                    <a:xfrm>
                      <a:off x="29167" y="1502"/>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8" name="Freeform 127"/>
                    <p:cNvSpPr>
                      <a:spLocks/>
                    </p:cNvSpPr>
                    <p:nvPr/>
                  </p:nvSpPr>
                  <p:spPr bwMode="auto">
                    <a:xfrm>
                      <a:off x="29663" y="643"/>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9" name="Freeform 128"/>
                    <p:cNvSpPr>
                      <a:spLocks/>
                    </p:cNvSpPr>
                    <p:nvPr/>
                  </p:nvSpPr>
                  <p:spPr bwMode="auto">
                    <a:xfrm>
                      <a:off x="29763" y="1122"/>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0" name="Freeform 129"/>
                    <p:cNvSpPr>
                      <a:spLocks/>
                    </p:cNvSpPr>
                    <p:nvPr/>
                  </p:nvSpPr>
                  <p:spPr bwMode="auto">
                    <a:xfrm>
                      <a:off x="29675" y="1578"/>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1" name="Freeform 130"/>
                    <p:cNvSpPr>
                      <a:spLocks/>
                    </p:cNvSpPr>
                    <p:nvPr/>
                  </p:nvSpPr>
                  <p:spPr bwMode="auto">
                    <a:xfrm>
                      <a:off x="29907" y="1698"/>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2" name="Freeform 131"/>
                    <p:cNvSpPr>
                      <a:spLocks/>
                    </p:cNvSpPr>
                    <p:nvPr/>
                  </p:nvSpPr>
                  <p:spPr bwMode="auto">
                    <a:xfrm>
                      <a:off x="30289" y="263"/>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3" name="Freeform 132"/>
                    <p:cNvSpPr>
                      <a:spLocks/>
                    </p:cNvSpPr>
                    <p:nvPr/>
                  </p:nvSpPr>
                  <p:spPr bwMode="auto">
                    <a:xfrm>
                      <a:off x="30258" y="608"/>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4" name="Freeform 133"/>
                    <p:cNvSpPr>
                      <a:spLocks/>
                    </p:cNvSpPr>
                    <p:nvPr/>
                  </p:nvSpPr>
                  <p:spPr bwMode="auto">
                    <a:xfrm>
                      <a:off x="30238" y="942"/>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5" name="Freeform 134"/>
                    <p:cNvSpPr>
                      <a:spLocks/>
                    </p:cNvSpPr>
                    <p:nvPr/>
                  </p:nvSpPr>
                  <p:spPr bwMode="auto">
                    <a:xfrm>
                      <a:off x="30374" y="1300"/>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6" name="Freeform 135"/>
                    <p:cNvSpPr>
                      <a:spLocks/>
                    </p:cNvSpPr>
                    <p:nvPr/>
                  </p:nvSpPr>
                  <p:spPr bwMode="auto">
                    <a:xfrm>
                      <a:off x="30285" y="1638"/>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7" name="Freeform 136"/>
                    <p:cNvSpPr>
                      <a:spLocks/>
                    </p:cNvSpPr>
                    <p:nvPr/>
                  </p:nvSpPr>
                  <p:spPr bwMode="auto">
                    <a:xfrm>
                      <a:off x="30820" y="259"/>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8" name="Freeform 137"/>
                    <p:cNvSpPr>
                      <a:spLocks/>
                    </p:cNvSpPr>
                    <p:nvPr/>
                  </p:nvSpPr>
                  <p:spPr bwMode="auto">
                    <a:xfrm>
                      <a:off x="30859" y="911"/>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9" name="Freeform 138"/>
                    <p:cNvSpPr>
                      <a:spLocks/>
                    </p:cNvSpPr>
                    <p:nvPr/>
                  </p:nvSpPr>
                  <p:spPr bwMode="auto">
                    <a:xfrm>
                      <a:off x="30925" y="1241"/>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40" name="Freeform 139"/>
                    <p:cNvSpPr>
                      <a:spLocks/>
                    </p:cNvSpPr>
                    <p:nvPr/>
                  </p:nvSpPr>
                  <p:spPr bwMode="auto">
                    <a:xfrm>
                      <a:off x="31024" y="1707"/>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1" name="Freeform 140"/>
                    <p:cNvSpPr>
                      <a:spLocks/>
                    </p:cNvSpPr>
                    <p:nvPr/>
                  </p:nvSpPr>
                  <p:spPr bwMode="auto">
                    <a:xfrm>
                      <a:off x="31081" y="2116"/>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2" name="Freeform 141"/>
                    <p:cNvSpPr>
                      <a:spLocks/>
                    </p:cNvSpPr>
                    <p:nvPr/>
                  </p:nvSpPr>
                  <p:spPr bwMode="auto">
                    <a:xfrm>
                      <a:off x="31334" y="444"/>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3" name="Freeform 142"/>
                    <p:cNvSpPr>
                      <a:spLocks/>
                    </p:cNvSpPr>
                    <p:nvPr/>
                  </p:nvSpPr>
                  <p:spPr bwMode="auto">
                    <a:xfrm>
                      <a:off x="31655" y="608"/>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4" name="Freeform 143"/>
                    <p:cNvSpPr>
                      <a:spLocks/>
                    </p:cNvSpPr>
                    <p:nvPr/>
                  </p:nvSpPr>
                  <p:spPr bwMode="auto">
                    <a:xfrm>
                      <a:off x="31147" y="517"/>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5" name="Freeform 144"/>
                    <p:cNvSpPr>
                      <a:spLocks/>
                    </p:cNvSpPr>
                    <p:nvPr/>
                  </p:nvSpPr>
                  <p:spPr bwMode="auto">
                    <a:xfrm>
                      <a:off x="31281" y="1006"/>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6" name="Freeform 145"/>
                    <p:cNvSpPr>
                      <a:spLocks/>
                    </p:cNvSpPr>
                    <p:nvPr/>
                  </p:nvSpPr>
                  <p:spPr bwMode="auto">
                    <a:xfrm>
                      <a:off x="31584" y="1064"/>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7" name="Freeform 146"/>
                    <p:cNvSpPr>
                      <a:spLocks/>
                    </p:cNvSpPr>
                    <p:nvPr/>
                  </p:nvSpPr>
                  <p:spPr bwMode="auto">
                    <a:xfrm>
                      <a:off x="31483" y="1367"/>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48" name="Freeform 147"/>
                    <p:cNvSpPr>
                      <a:spLocks/>
                    </p:cNvSpPr>
                    <p:nvPr/>
                  </p:nvSpPr>
                  <p:spPr bwMode="auto">
                    <a:xfrm>
                      <a:off x="31413" y="1618"/>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9" name="Freeform 148"/>
                    <p:cNvSpPr>
                      <a:spLocks/>
                    </p:cNvSpPr>
                    <p:nvPr/>
                  </p:nvSpPr>
                  <p:spPr bwMode="auto">
                    <a:xfrm>
                      <a:off x="31311" y="1869"/>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0" name="Freeform 149"/>
                    <p:cNvSpPr>
                      <a:spLocks/>
                    </p:cNvSpPr>
                    <p:nvPr/>
                  </p:nvSpPr>
                  <p:spPr bwMode="auto">
                    <a:xfrm>
                      <a:off x="31601" y="1848"/>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51" name="Freeform 150"/>
                    <p:cNvSpPr>
                      <a:spLocks/>
                    </p:cNvSpPr>
                    <p:nvPr/>
                  </p:nvSpPr>
                  <p:spPr bwMode="auto">
                    <a:xfrm>
                      <a:off x="31832" y="1820"/>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2" name="Freeform 151"/>
                    <p:cNvSpPr>
                      <a:spLocks/>
                    </p:cNvSpPr>
                    <p:nvPr/>
                  </p:nvSpPr>
                  <p:spPr bwMode="auto">
                    <a:xfrm>
                      <a:off x="31690" y="2277"/>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3" name="Freeform 152"/>
                    <p:cNvSpPr>
                      <a:spLocks/>
                    </p:cNvSpPr>
                    <p:nvPr/>
                  </p:nvSpPr>
                  <p:spPr bwMode="auto">
                    <a:xfrm>
                      <a:off x="31820" y="993"/>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54" name="Freeform 153"/>
                    <p:cNvSpPr>
                      <a:spLocks/>
                    </p:cNvSpPr>
                    <p:nvPr/>
                  </p:nvSpPr>
                  <p:spPr bwMode="auto">
                    <a:xfrm>
                      <a:off x="32052" y="1144"/>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5" name="Freeform 154"/>
                    <p:cNvSpPr>
                      <a:spLocks/>
                    </p:cNvSpPr>
                    <p:nvPr/>
                  </p:nvSpPr>
                  <p:spPr bwMode="auto">
                    <a:xfrm>
                      <a:off x="32288" y="1173"/>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pattFill prst="pct10">
                      <a:fgClr>
                        <a:schemeClr val="tx1"/>
                      </a:fgClr>
                      <a:bgClr>
                        <a:schemeClr val="bg1"/>
                      </a:bgClr>
                    </a:pattFill>
                    <a:ln w="9525">
                      <a:solidFill>
                        <a:srgbClr val="000000"/>
                      </a:solidFill>
                      <a:round/>
                      <a:headEnd/>
                      <a:tailEnd/>
                    </a:ln>
                  </p:spPr>
                  <p:txBody>
                    <a:bodyPr/>
                    <a:lstStyle/>
                    <a:p>
                      <a:endParaRPr lang="en-US" sz="1000">
                        <a:latin typeface="Trebuchet MS" panose="020B0603020202020204" pitchFamily="34" charset="0"/>
                      </a:endParaRPr>
                    </a:p>
                  </p:txBody>
                </p:sp>
                <p:sp>
                  <p:nvSpPr>
                    <p:cNvPr id="156" name="Freeform 155"/>
                    <p:cNvSpPr>
                      <a:spLocks/>
                    </p:cNvSpPr>
                    <p:nvPr/>
                  </p:nvSpPr>
                  <p:spPr bwMode="auto">
                    <a:xfrm>
                      <a:off x="31986" y="1248"/>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7" name="Freeform 156"/>
                    <p:cNvSpPr>
                      <a:spLocks/>
                    </p:cNvSpPr>
                    <p:nvPr/>
                  </p:nvSpPr>
                  <p:spPr bwMode="auto">
                    <a:xfrm>
                      <a:off x="32632" y="1356"/>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58" name="Freeform 157"/>
                    <p:cNvSpPr>
                      <a:spLocks/>
                    </p:cNvSpPr>
                    <p:nvPr/>
                  </p:nvSpPr>
                  <p:spPr bwMode="auto">
                    <a:xfrm>
                      <a:off x="31948" y="1536"/>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59" name="Freeform 158"/>
                    <p:cNvSpPr>
                      <a:spLocks/>
                    </p:cNvSpPr>
                    <p:nvPr/>
                  </p:nvSpPr>
                  <p:spPr bwMode="auto">
                    <a:xfrm>
                      <a:off x="32037" y="1774"/>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60" name="Freeform 159"/>
                    <p:cNvSpPr>
                      <a:spLocks/>
                    </p:cNvSpPr>
                    <p:nvPr/>
                  </p:nvSpPr>
                  <p:spPr bwMode="auto">
                    <a:xfrm>
                      <a:off x="32593" y="1159"/>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endParaRPr lang="en-US" sz="1000">
                        <a:latin typeface="Trebuchet MS" panose="020B0603020202020204" pitchFamily="34" charset="0"/>
                      </a:endParaRPr>
                    </a:p>
                  </p:txBody>
                </p:sp>
                <p:sp>
                  <p:nvSpPr>
                    <p:cNvPr id="161" name="Freeform 160"/>
                    <p:cNvSpPr>
                      <a:spLocks/>
                    </p:cNvSpPr>
                    <p:nvPr/>
                  </p:nvSpPr>
                  <p:spPr bwMode="auto">
                    <a:xfrm>
                      <a:off x="32164" y="911"/>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2" name="Freeform 161"/>
                    <p:cNvSpPr>
                      <a:spLocks/>
                    </p:cNvSpPr>
                    <p:nvPr/>
                  </p:nvSpPr>
                  <p:spPr bwMode="auto">
                    <a:xfrm>
                      <a:off x="32640" y="961"/>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3" name="Freeform 162"/>
                    <p:cNvSpPr>
                      <a:spLocks/>
                    </p:cNvSpPr>
                    <p:nvPr/>
                  </p:nvSpPr>
                  <p:spPr bwMode="auto">
                    <a:xfrm>
                      <a:off x="32219" y="537"/>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4" name="Freeform 163"/>
                    <p:cNvSpPr>
                      <a:spLocks/>
                    </p:cNvSpPr>
                    <p:nvPr/>
                  </p:nvSpPr>
                  <p:spPr bwMode="auto">
                    <a:xfrm>
                      <a:off x="32701" y="1037"/>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65" name="Freeform 164"/>
                    <p:cNvSpPr>
                      <a:spLocks/>
                    </p:cNvSpPr>
                    <p:nvPr/>
                  </p:nvSpPr>
                  <p:spPr bwMode="auto">
                    <a:xfrm>
                      <a:off x="32716" y="946"/>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6" name="Freeform 165"/>
                    <p:cNvSpPr>
                      <a:spLocks/>
                    </p:cNvSpPr>
                    <p:nvPr/>
                  </p:nvSpPr>
                  <p:spPr bwMode="auto">
                    <a:xfrm>
                      <a:off x="32724" y="840"/>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67" name="Freeform 166"/>
                    <p:cNvSpPr>
                      <a:spLocks/>
                    </p:cNvSpPr>
                    <p:nvPr/>
                  </p:nvSpPr>
                  <p:spPr bwMode="auto">
                    <a:xfrm>
                      <a:off x="32860" y="832"/>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8" name="Freeform 167"/>
                    <p:cNvSpPr>
                      <a:spLocks/>
                    </p:cNvSpPr>
                    <p:nvPr/>
                  </p:nvSpPr>
                  <p:spPr bwMode="auto">
                    <a:xfrm>
                      <a:off x="32724" y="727"/>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9" name="Freeform 168"/>
                    <p:cNvSpPr>
                      <a:spLocks/>
                    </p:cNvSpPr>
                    <p:nvPr/>
                  </p:nvSpPr>
                  <p:spPr bwMode="auto">
                    <a:xfrm>
                      <a:off x="32957" y="874"/>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70" name="Freeform 169"/>
                    <p:cNvSpPr>
                      <a:spLocks/>
                    </p:cNvSpPr>
                    <p:nvPr/>
                  </p:nvSpPr>
                  <p:spPr bwMode="auto">
                    <a:xfrm>
                      <a:off x="33006" y="871"/>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71" name="Freeform 170"/>
                    <p:cNvSpPr>
                      <a:spLocks/>
                    </p:cNvSpPr>
                    <p:nvPr/>
                  </p:nvSpPr>
                  <p:spPr bwMode="auto">
                    <a:xfrm>
                      <a:off x="32659" y="501"/>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2" name="Freeform 171"/>
                    <p:cNvSpPr>
                      <a:spLocks/>
                    </p:cNvSpPr>
                    <p:nvPr/>
                  </p:nvSpPr>
                  <p:spPr bwMode="auto">
                    <a:xfrm>
                      <a:off x="32782" y="458"/>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3" name="Freeform 172"/>
                    <p:cNvSpPr>
                      <a:spLocks/>
                    </p:cNvSpPr>
                    <p:nvPr/>
                  </p:nvSpPr>
                  <p:spPr bwMode="auto">
                    <a:xfrm>
                      <a:off x="32824" y="178"/>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4" name="Text Box 140"/>
                    <p:cNvSpPr txBox="1">
                      <a:spLocks noChangeArrowheads="1"/>
                    </p:cNvSpPr>
                    <p:nvPr/>
                  </p:nvSpPr>
                  <p:spPr bwMode="auto">
                    <a:xfrm>
                      <a:off x="29319" y="1780"/>
                      <a:ext cx="239"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AZ</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5" name="Text Box 141"/>
                    <p:cNvSpPr txBox="1">
                      <a:spLocks noChangeArrowheads="1"/>
                    </p:cNvSpPr>
                    <p:nvPr/>
                  </p:nvSpPr>
                  <p:spPr bwMode="auto">
                    <a:xfrm>
                      <a:off x="28704" y="1382"/>
                      <a:ext cx="243"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CA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6" name="Text Box 142"/>
                    <p:cNvSpPr txBox="1">
                      <a:spLocks noChangeArrowheads="1"/>
                    </p:cNvSpPr>
                    <p:nvPr/>
                  </p:nvSpPr>
                  <p:spPr bwMode="auto">
                    <a:xfrm>
                      <a:off x="29409" y="1238"/>
                      <a:ext cx="375" cy="198"/>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UT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7" name="Text Box 143"/>
                    <p:cNvSpPr txBox="1">
                      <a:spLocks noChangeArrowheads="1"/>
                    </p:cNvSpPr>
                    <p:nvPr/>
                  </p:nvSpPr>
                  <p:spPr bwMode="auto">
                    <a:xfrm>
                      <a:off x="33012" y="1011"/>
                      <a:ext cx="242" cy="145"/>
                    </a:xfrm>
                    <a:prstGeom prst="rect">
                      <a:avLst/>
                    </a:prstGeom>
                    <a:pattFill prst="pct10">
                      <a:fgClr>
                        <a:schemeClr val="tx1"/>
                      </a:fgClr>
                      <a:bgClr>
                        <a:schemeClr val="bg1"/>
                      </a:bgClr>
                    </a:patt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CT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78" name="Line 144"/>
                    <p:cNvCxnSpPr/>
                    <p:nvPr/>
                  </p:nvCxnSpPr>
                  <p:spPr bwMode="auto">
                    <a:xfrm>
                      <a:off x="32817" y="880"/>
                      <a:ext cx="180" cy="190"/>
                    </a:xfrm>
                    <a:prstGeom prst="line">
                      <a:avLst/>
                    </a:prstGeom>
                    <a:noFill/>
                    <a:ln w="19050">
                      <a:solidFill>
                        <a:srgbClr val="000000"/>
                      </a:solidFill>
                      <a:round/>
                      <a:headEnd/>
                      <a:tailEnd/>
                    </a:ln>
                  </p:spPr>
                </p:cxnSp>
                <p:sp>
                  <p:nvSpPr>
                    <p:cNvPr id="179" name="Text Box 145"/>
                    <p:cNvSpPr txBox="1">
                      <a:spLocks noChangeArrowheads="1"/>
                    </p:cNvSpPr>
                    <p:nvPr/>
                  </p:nvSpPr>
                  <p:spPr bwMode="auto">
                    <a:xfrm>
                      <a:off x="32166" y="2535"/>
                      <a:ext cx="338" cy="198"/>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FL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0" name="Text Box 146"/>
                    <p:cNvSpPr txBox="1">
                      <a:spLocks noChangeArrowheads="1"/>
                    </p:cNvSpPr>
                    <p:nvPr/>
                  </p:nvSpPr>
                  <p:spPr bwMode="auto">
                    <a:xfrm>
                      <a:off x="31924" y="2006"/>
                      <a:ext cx="250"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GA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1" name="Text Box 147"/>
                    <p:cNvSpPr txBox="1">
                      <a:spLocks noChangeArrowheads="1"/>
                    </p:cNvSpPr>
                    <p:nvPr/>
                  </p:nvSpPr>
                  <p:spPr bwMode="auto">
                    <a:xfrm>
                      <a:off x="31069" y="1013"/>
                      <a:ext cx="80" cy="132"/>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IA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2" name="Text Box 148"/>
                    <p:cNvSpPr txBox="1">
                      <a:spLocks noChangeArrowheads="1"/>
                    </p:cNvSpPr>
                    <p:nvPr/>
                  </p:nvSpPr>
                  <p:spPr bwMode="auto">
                    <a:xfrm>
                      <a:off x="31373" y="1238"/>
                      <a:ext cx="206"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IL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3" name="Text Box 149"/>
                    <p:cNvSpPr txBox="1">
                      <a:spLocks noChangeArrowheads="1"/>
                    </p:cNvSpPr>
                    <p:nvPr/>
                  </p:nvSpPr>
                  <p:spPr bwMode="auto">
                    <a:xfrm>
                      <a:off x="30538" y="1430"/>
                      <a:ext cx="348" cy="198"/>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KS</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4" name="Text Box 150"/>
                    <p:cNvSpPr txBox="1">
                      <a:spLocks noChangeArrowheads="1"/>
                    </p:cNvSpPr>
                    <p:nvPr/>
                  </p:nvSpPr>
                  <p:spPr bwMode="auto">
                    <a:xfrm>
                      <a:off x="33053" y="709"/>
                      <a:ext cx="254"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85" name="Line 151"/>
                    <p:cNvCxnSpPr/>
                    <p:nvPr/>
                  </p:nvCxnSpPr>
                  <p:spPr bwMode="auto">
                    <a:xfrm>
                      <a:off x="32907" y="785"/>
                      <a:ext cx="178" cy="0"/>
                    </a:xfrm>
                    <a:prstGeom prst="line">
                      <a:avLst/>
                    </a:prstGeom>
                    <a:noFill/>
                    <a:ln w="19050">
                      <a:solidFill>
                        <a:srgbClr val="000000"/>
                      </a:solidFill>
                      <a:round/>
                      <a:headEnd/>
                      <a:tailEnd/>
                    </a:ln>
                  </p:spPr>
                </p:cxnSp>
                <p:sp>
                  <p:nvSpPr>
                    <p:cNvPr id="186" name="Text Box 152"/>
                    <p:cNvSpPr txBox="1">
                      <a:spLocks noChangeArrowheads="1"/>
                    </p:cNvSpPr>
                    <p:nvPr/>
                  </p:nvSpPr>
                  <p:spPr bwMode="auto">
                    <a:xfrm>
                      <a:off x="32710" y="1356"/>
                      <a:ext cx="269" cy="132"/>
                    </a:xfrm>
                    <a:prstGeom prst="rect">
                      <a:avLst/>
                    </a:prstGeom>
                    <a:pattFill prst="pct10">
                      <a:fgClr>
                        <a:schemeClr val="tx1"/>
                      </a:fgClr>
                      <a:bgClr>
                        <a:schemeClr val="bg1"/>
                      </a:bgClr>
                    </a:pattFill>
                    <a:ln w="9525">
                      <a:solidFill>
                        <a:schemeClr val="tx1"/>
                      </a:solidFill>
                      <a:miter lim="800000"/>
                      <a:headEnd/>
                      <a:tailEnd/>
                    </a:ln>
                  </p:spPr>
                  <p:txBody>
                    <a:bodyPr wrap="squar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MD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7" name="Text Box 154"/>
                    <p:cNvSpPr txBox="1">
                      <a:spLocks noChangeArrowheads="1"/>
                    </p:cNvSpPr>
                    <p:nvPr/>
                  </p:nvSpPr>
                  <p:spPr bwMode="auto">
                    <a:xfrm>
                      <a:off x="31068" y="1430"/>
                      <a:ext cx="262"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MO</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88" name="Line 155"/>
                    <p:cNvCxnSpPr/>
                    <p:nvPr/>
                  </p:nvCxnSpPr>
                  <p:spPr bwMode="auto">
                    <a:xfrm>
                      <a:off x="32672" y="1126"/>
                      <a:ext cx="266" cy="70"/>
                    </a:xfrm>
                    <a:prstGeom prst="line">
                      <a:avLst/>
                    </a:prstGeom>
                    <a:noFill/>
                    <a:ln w="19050">
                      <a:solidFill>
                        <a:srgbClr val="000000"/>
                      </a:solidFill>
                      <a:round/>
                      <a:headEnd/>
                      <a:tailEnd/>
                    </a:ln>
                  </p:spPr>
                </p:cxnSp>
                <p:sp>
                  <p:nvSpPr>
                    <p:cNvPr id="189" name="Text Box 156"/>
                    <p:cNvSpPr txBox="1">
                      <a:spLocks noChangeArrowheads="1"/>
                    </p:cNvSpPr>
                    <p:nvPr/>
                  </p:nvSpPr>
                  <p:spPr bwMode="auto">
                    <a:xfrm>
                      <a:off x="32952" y="1169"/>
                      <a:ext cx="236" cy="145"/>
                    </a:xfrm>
                    <a:prstGeom prst="rect">
                      <a:avLst/>
                    </a:prstGeom>
                    <a:solidFill>
                      <a:srgbClr val="0072C6"/>
                    </a:solid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NJ</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0" name="Text Box 157"/>
                    <p:cNvSpPr txBox="1">
                      <a:spLocks noChangeArrowheads="1"/>
                    </p:cNvSpPr>
                    <p:nvPr/>
                  </p:nvSpPr>
                  <p:spPr bwMode="auto">
                    <a:xfrm>
                      <a:off x="32409" y="719"/>
                      <a:ext cx="246"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1" name="Text Box 158"/>
                    <p:cNvSpPr txBox="1">
                      <a:spLocks noChangeArrowheads="1"/>
                    </p:cNvSpPr>
                    <p:nvPr/>
                  </p:nvSpPr>
                  <p:spPr bwMode="auto">
                    <a:xfrm>
                      <a:off x="28812" y="566"/>
                      <a:ext cx="250"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2" name="Text Box 159"/>
                    <p:cNvSpPr txBox="1">
                      <a:spLocks noChangeArrowheads="1"/>
                    </p:cNvSpPr>
                    <p:nvPr/>
                  </p:nvSpPr>
                  <p:spPr bwMode="auto">
                    <a:xfrm>
                      <a:off x="32252" y="998"/>
                      <a:ext cx="364" cy="198"/>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3" name="Text Box 160"/>
                    <p:cNvSpPr txBox="1">
                      <a:spLocks noChangeArrowheads="1"/>
                    </p:cNvSpPr>
                    <p:nvPr/>
                  </p:nvSpPr>
                  <p:spPr bwMode="auto">
                    <a:xfrm>
                      <a:off x="32182" y="1862"/>
                      <a:ext cx="233"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SC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4" name="Text Box 161"/>
                    <p:cNvSpPr txBox="1">
                      <a:spLocks noChangeArrowheads="1"/>
                    </p:cNvSpPr>
                    <p:nvPr/>
                  </p:nvSpPr>
                  <p:spPr bwMode="auto">
                    <a:xfrm>
                      <a:off x="31581" y="1696"/>
                      <a:ext cx="348" cy="132"/>
                    </a:xfrm>
                    <a:prstGeom prst="rect">
                      <a:avLst/>
                    </a:prstGeom>
                    <a:noFill/>
                    <a:ln w="9525">
                      <a:noFill/>
                      <a:miter lim="800000"/>
                      <a:headEnd/>
                      <a:tailEnd/>
                    </a:ln>
                  </p:spPr>
                  <p:txBody>
                    <a:bodyPr wrap="square" tIns="0" bIns="0">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TN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5" name="Text Box 162"/>
                    <p:cNvSpPr txBox="1">
                      <a:spLocks noChangeArrowheads="1"/>
                    </p:cNvSpPr>
                    <p:nvPr/>
                  </p:nvSpPr>
                  <p:spPr bwMode="auto">
                    <a:xfrm>
                      <a:off x="29927" y="1334"/>
                      <a:ext cx="252"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CO</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6" name="Text Box 163"/>
                    <p:cNvSpPr txBox="1">
                      <a:spLocks noChangeArrowheads="1"/>
                    </p:cNvSpPr>
                    <p:nvPr/>
                  </p:nvSpPr>
                  <p:spPr bwMode="auto">
                    <a:xfrm>
                      <a:off x="28969" y="181"/>
                      <a:ext cx="267"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WA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7" name="Text Box 164"/>
                    <p:cNvSpPr txBox="1">
                      <a:spLocks noChangeArrowheads="1"/>
                    </p:cNvSpPr>
                    <p:nvPr/>
                  </p:nvSpPr>
                  <p:spPr bwMode="auto">
                    <a:xfrm>
                      <a:off x="31260" y="698"/>
                      <a:ext cx="238"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WI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8" name="Text Box 165"/>
                    <p:cNvSpPr txBox="1">
                      <a:spLocks noChangeArrowheads="1"/>
                    </p:cNvSpPr>
                    <p:nvPr/>
                  </p:nvSpPr>
                  <p:spPr bwMode="auto">
                    <a:xfrm>
                      <a:off x="32345" y="1377"/>
                      <a:ext cx="109" cy="132"/>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9" name="Text Box 166"/>
                    <p:cNvSpPr txBox="1">
                      <a:spLocks noChangeArrowheads="1"/>
                    </p:cNvSpPr>
                    <p:nvPr/>
                  </p:nvSpPr>
                  <p:spPr bwMode="auto">
                    <a:xfrm>
                      <a:off x="32843" y="311"/>
                      <a:ext cx="249"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0" name="Text Box 167"/>
                    <p:cNvSpPr txBox="1">
                      <a:spLocks noChangeArrowheads="1"/>
                    </p:cNvSpPr>
                    <p:nvPr/>
                  </p:nvSpPr>
                  <p:spPr bwMode="auto">
                    <a:xfrm>
                      <a:off x="30946" y="560"/>
                      <a:ext cx="125" cy="132"/>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1" name="Text Box 168"/>
                    <p:cNvSpPr txBox="1">
                      <a:spLocks noChangeArrowheads="1"/>
                    </p:cNvSpPr>
                    <p:nvPr/>
                  </p:nvSpPr>
                  <p:spPr bwMode="auto">
                    <a:xfrm>
                      <a:off x="31688" y="835"/>
                      <a:ext cx="295" cy="198"/>
                    </a:xfrm>
                    <a:prstGeom prst="rect">
                      <a:avLst/>
                    </a:prstGeom>
                    <a:noFill/>
                    <a:ln w="9525">
                      <a:noFill/>
                      <a:miter lim="800000"/>
                      <a:headEnd/>
                      <a:tailEnd/>
                    </a:ln>
                  </p:spPr>
                  <p:txBody>
                    <a:bodyPr>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2" name="Text Box 169"/>
                    <p:cNvSpPr txBox="1">
                      <a:spLocks noChangeArrowheads="1"/>
                    </p:cNvSpPr>
                    <p:nvPr/>
                  </p:nvSpPr>
                  <p:spPr bwMode="auto">
                    <a:xfrm>
                      <a:off x="32257" y="1618"/>
                      <a:ext cx="248"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NC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3" name="Text Box 170"/>
                    <p:cNvSpPr txBox="1">
                      <a:spLocks noChangeArrowheads="1"/>
                    </p:cNvSpPr>
                    <p:nvPr/>
                  </p:nvSpPr>
                  <p:spPr bwMode="auto">
                    <a:xfrm>
                      <a:off x="30467" y="2231"/>
                      <a:ext cx="239" cy="19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TX</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4" name="Text Box 171"/>
                    <p:cNvSpPr txBox="1">
                      <a:spLocks noChangeArrowheads="1"/>
                    </p:cNvSpPr>
                    <p:nvPr/>
                  </p:nvSpPr>
                  <p:spPr bwMode="auto">
                    <a:xfrm>
                      <a:off x="31653" y="1440"/>
                      <a:ext cx="361" cy="207"/>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KY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5" name="Text Box 172"/>
                    <p:cNvSpPr txBox="1">
                      <a:spLocks noChangeArrowheads="1"/>
                    </p:cNvSpPr>
                    <p:nvPr/>
                  </p:nvSpPr>
                  <p:spPr bwMode="auto">
                    <a:xfrm>
                      <a:off x="31996" y="1300"/>
                      <a:ext cx="361" cy="178"/>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WV</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06" name="Line 174"/>
                    <p:cNvCxnSpPr/>
                    <p:nvPr/>
                  </p:nvCxnSpPr>
                  <p:spPr bwMode="auto">
                    <a:xfrm>
                      <a:off x="32880" y="879"/>
                      <a:ext cx="199" cy="51"/>
                    </a:xfrm>
                    <a:prstGeom prst="line">
                      <a:avLst/>
                    </a:prstGeom>
                    <a:noFill/>
                    <a:ln w="12700">
                      <a:solidFill>
                        <a:srgbClr val="000000"/>
                      </a:solidFill>
                      <a:round/>
                      <a:headEnd/>
                      <a:tailEnd/>
                    </a:ln>
                  </p:spPr>
                </p:cxnSp>
                <p:sp>
                  <p:nvSpPr>
                    <p:cNvPr id="207" name="Rectangle 206"/>
                    <p:cNvSpPr>
                      <a:spLocks noChangeArrowheads="1"/>
                    </p:cNvSpPr>
                    <p:nvPr/>
                  </p:nvSpPr>
                  <p:spPr bwMode="auto">
                    <a:xfrm>
                      <a:off x="30493" y="1080"/>
                      <a:ext cx="242" cy="198"/>
                    </a:xfrm>
                    <a:prstGeom prst="rect">
                      <a:avLst/>
                    </a:prstGeom>
                    <a:noFill/>
                    <a:ln w="12700">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NE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8" name="Text Box 176"/>
                    <p:cNvSpPr txBox="1">
                      <a:spLocks noChangeArrowheads="1"/>
                    </p:cNvSpPr>
                    <p:nvPr/>
                  </p:nvSpPr>
                  <p:spPr bwMode="auto">
                    <a:xfrm>
                      <a:off x="32481" y="339"/>
                      <a:ext cx="363" cy="143"/>
                    </a:xfrm>
                    <a:prstGeom prst="rect">
                      <a:avLst/>
                    </a:prstGeom>
                    <a:noFill/>
                    <a:ln w="12700">
                      <a:noFill/>
                      <a:miter lim="800000"/>
                      <a:headEnd/>
                      <a:tailEnd/>
                    </a:ln>
                  </p:spPr>
                  <p:txBody>
                    <a:bodyPr/>
                    <a:lstStyle/>
                    <a:p>
                      <a:pPr marL="0" marR="0" algn="ctr" eaLnBrk="0" hangingPunct="0">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09" name="Line 177"/>
                    <p:cNvCxnSpPr/>
                    <p:nvPr/>
                  </p:nvCxnSpPr>
                  <p:spPr bwMode="auto">
                    <a:xfrm>
                      <a:off x="32661" y="483"/>
                      <a:ext cx="81" cy="144"/>
                    </a:xfrm>
                    <a:prstGeom prst="line">
                      <a:avLst/>
                    </a:prstGeom>
                    <a:noFill/>
                    <a:ln w="12700">
                      <a:solidFill>
                        <a:srgbClr val="000000"/>
                      </a:solidFill>
                      <a:round/>
                      <a:headEnd/>
                      <a:tailEnd/>
                    </a:ln>
                  </p:spPr>
                </p:cxnSp>
                <p:grpSp>
                  <p:nvGrpSpPr>
                    <p:cNvPr id="210" name="Group 209"/>
                    <p:cNvGrpSpPr>
                      <a:grpSpLocks/>
                    </p:cNvGrpSpPr>
                    <p:nvPr/>
                  </p:nvGrpSpPr>
                  <p:grpSpPr bwMode="auto">
                    <a:xfrm>
                      <a:off x="29008" y="560"/>
                      <a:ext cx="4305" cy="1790"/>
                      <a:chOff x="29006" y="561"/>
                      <a:chExt cx="4576" cy="1830"/>
                    </a:xfrm>
                  </p:grpSpPr>
                  <p:sp>
                    <p:nvSpPr>
                      <p:cNvPr id="222" name="Text Box 179"/>
                      <p:cNvSpPr txBox="1">
                        <a:spLocks noChangeArrowheads="1"/>
                      </p:cNvSpPr>
                      <p:nvPr/>
                    </p:nvSpPr>
                    <p:spPr bwMode="auto">
                      <a:xfrm>
                        <a:off x="29006" y="1153"/>
                        <a:ext cx="339" cy="203"/>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NV</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3" name="Text Box 180"/>
                      <p:cNvSpPr txBox="1">
                        <a:spLocks noChangeArrowheads="1"/>
                      </p:cNvSpPr>
                      <p:nvPr/>
                    </p:nvSpPr>
                    <p:spPr bwMode="auto">
                      <a:xfrm>
                        <a:off x="31987" y="1158"/>
                        <a:ext cx="367" cy="203"/>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OH</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4" name="Text Box 181"/>
                      <p:cNvSpPr txBox="1">
                        <a:spLocks noChangeArrowheads="1"/>
                      </p:cNvSpPr>
                      <p:nvPr/>
                    </p:nvSpPr>
                    <p:spPr bwMode="auto">
                      <a:xfrm>
                        <a:off x="30466" y="745"/>
                        <a:ext cx="385" cy="203"/>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SD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5" name="Text Box 182"/>
                      <p:cNvSpPr txBox="1">
                        <a:spLocks noChangeArrowheads="1"/>
                      </p:cNvSpPr>
                      <p:nvPr/>
                    </p:nvSpPr>
                    <p:spPr bwMode="auto">
                      <a:xfrm>
                        <a:off x="31214" y="2211"/>
                        <a:ext cx="288" cy="180"/>
                      </a:xfrm>
                      <a:prstGeom prst="rect">
                        <a:avLst/>
                      </a:prstGeom>
                      <a:noFill/>
                      <a:ln w="9525">
                        <a:noFill/>
                        <a:miter lim="800000"/>
                        <a:headEnd/>
                        <a:tailEnd/>
                      </a:ln>
                    </p:spPr>
                    <p:txBody>
                      <a:bodyPr>
                        <a:spAutoFit/>
                      </a:bodyPr>
                      <a:lstStyle/>
                      <a:p>
                        <a:endParaRPr lang="en-US" sz="1000">
                          <a:latin typeface="Trebuchet MS" panose="020B0603020202020204" pitchFamily="34" charset="0"/>
                        </a:endParaRPr>
                      </a:p>
                    </p:txBody>
                  </p:sp>
                  <p:sp>
                    <p:nvSpPr>
                      <p:cNvPr id="226" name="Text Box 183"/>
                      <p:cNvSpPr txBox="1">
                        <a:spLocks noChangeArrowheads="1"/>
                      </p:cNvSpPr>
                      <p:nvPr/>
                    </p:nvSpPr>
                    <p:spPr bwMode="auto">
                      <a:xfrm>
                        <a:off x="31188" y="1825"/>
                        <a:ext cx="314" cy="214"/>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AR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7" name="Text Box 184"/>
                      <p:cNvSpPr txBox="1">
                        <a:spLocks noChangeArrowheads="1"/>
                      </p:cNvSpPr>
                      <p:nvPr/>
                    </p:nvSpPr>
                    <p:spPr bwMode="auto">
                      <a:xfrm>
                        <a:off x="31742" y="1201"/>
                        <a:ext cx="287" cy="210"/>
                      </a:xfrm>
                      <a:prstGeom prst="rect">
                        <a:avLst/>
                      </a:prstGeom>
                      <a:noFill/>
                      <a:ln w="9525">
                        <a:noFill/>
                        <a:miter lim="800000"/>
                        <a:headEnd/>
                        <a:tailEnd/>
                      </a:ln>
                    </p:spPr>
                    <p:txBody>
                      <a:bodyPr lIns="0" tIns="0" rIns="0" bIns="0">
                        <a:noAutofit/>
                      </a:bodyPr>
                      <a:lstStyle/>
                      <a:p>
                        <a:pPr marL="0" marR="0" algn="ctr">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IN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8" name="Text Box 185"/>
                      <p:cNvSpPr txBox="1">
                        <a:spLocks noChangeArrowheads="1"/>
                      </p:cNvSpPr>
                      <p:nvPr/>
                    </p:nvSpPr>
                    <p:spPr bwMode="auto">
                      <a:xfrm>
                        <a:off x="33345" y="561"/>
                        <a:ext cx="237" cy="195"/>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NH</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29" name="Line 186"/>
                      <p:cNvCxnSpPr/>
                      <p:nvPr/>
                    </p:nvCxnSpPr>
                    <p:spPr bwMode="auto">
                      <a:xfrm flipV="1">
                        <a:off x="33082" y="670"/>
                        <a:ext cx="287" cy="44"/>
                      </a:xfrm>
                      <a:prstGeom prst="line">
                        <a:avLst/>
                      </a:prstGeom>
                      <a:noFill/>
                      <a:ln w="19050">
                        <a:solidFill>
                          <a:srgbClr val="000000"/>
                        </a:solidFill>
                        <a:round/>
                        <a:headEnd/>
                        <a:tailEnd/>
                      </a:ln>
                    </p:spPr>
                  </p:cxnSp>
                </p:grpSp>
                <p:sp>
                  <p:nvSpPr>
                    <p:cNvPr id="211" name="Text Box 207"/>
                    <p:cNvSpPr txBox="1">
                      <a:spLocks noChangeArrowheads="1"/>
                    </p:cNvSpPr>
                    <p:nvPr/>
                  </p:nvSpPr>
                  <p:spPr bwMode="auto">
                    <a:xfrm>
                      <a:off x="29682" y="339"/>
                      <a:ext cx="361" cy="198"/>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2" name="Text Box 208"/>
                    <p:cNvSpPr txBox="1">
                      <a:spLocks noChangeArrowheads="1"/>
                    </p:cNvSpPr>
                    <p:nvPr/>
                  </p:nvSpPr>
                  <p:spPr bwMode="auto">
                    <a:xfrm>
                      <a:off x="29300" y="622"/>
                      <a:ext cx="271" cy="198"/>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ID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3" name="Text Box 209"/>
                    <p:cNvSpPr txBox="1">
                      <a:spLocks noChangeArrowheads="1"/>
                    </p:cNvSpPr>
                    <p:nvPr/>
                  </p:nvSpPr>
                  <p:spPr bwMode="auto">
                    <a:xfrm>
                      <a:off x="29784" y="778"/>
                      <a:ext cx="403" cy="198"/>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WY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4" name="Text Box 210"/>
                    <p:cNvSpPr txBox="1">
                      <a:spLocks noChangeArrowheads="1"/>
                    </p:cNvSpPr>
                    <p:nvPr/>
                  </p:nvSpPr>
                  <p:spPr bwMode="auto">
                    <a:xfrm>
                      <a:off x="30397" y="339"/>
                      <a:ext cx="357" cy="198"/>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5" name="Text Box 211"/>
                    <p:cNvSpPr txBox="1">
                      <a:spLocks noChangeArrowheads="1"/>
                    </p:cNvSpPr>
                    <p:nvPr/>
                  </p:nvSpPr>
                  <p:spPr bwMode="auto">
                    <a:xfrm>
                      <a:off x="29809" y="1714"/>
                      <a:ext cx="438" cy="198"/>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NM</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6" name="Text Box 212"/>
                    <p:cNvSpPr txBox="1">
                      <a:spLocks noChangeArrowheads="1"/>
                    </p:cNvSpPr>
                    <p:nvPr/>
                  </p:nvSpPr>
                  <p:spPr bwMode="auto">
                    <a:xfrm>
                      <a:off x="30599" y="1732"/>
                      <a:ext cx="362" cy="198"/>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7" name="Text Box 213"/>
                    <p:cNvSpPr txBox="1">
                      <a:spLocks noChangeArrowheads="1"/>
                    </p:cNvSpPr>
                    <p:nvPr/>
                  </p:nvSpPr>
                  <p:spPr bwMode="auto">
                    <a:xfrm>
                      <a:off x="31081" y="2232"/>
                      <a:ext cx="309" cy="198"/>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LA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8" name="Text Box 214"/>
                    <p:cNvSpPr txBox="1">
                      <a:spLocks noChangeArrowheads="1"/>
                    </p:cNvSpPr>
                    <p:nvPr/>
                  </p:nvSpPr>
                  <p:spPr bwMode="auto">
                    <a:xfrm>
                      <a:off x="31316" y="2019"/>
                      <a:ext cx="362" cy="198"/>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MS</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9" name="Text Box 215"/>
                    <p:cNvSpPr txBox="1">
                      <a:spLocks noChangeArrowheads="1"/>
                    </p:cNvSpPr>
                    <p:nvPr/>
                  </p:nvSpPr>
                  <p:spPr bwMode="auto">
                    <a:xfrm>
                      <a:off x="31601" y="2047"/>
                      <a:ext cx="302" cy="198"/>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20" name="Line 216"/>
                    <p:cNvCxnSpPr/>
                    <p:nvPr/>
                  </p:nvCxnSpPr>
                  <p:spPr bwMode="auto">
                    <a:xfrm>
                      <a:off x="32661" y="1284"/>
                      <a:ext cx="448" cy="64"/>
                    </a:xfrm>
                    <a:prstGeom prst="line">
                      <a:avLst/>
                    </a:prstGeom>
                    <a:noFill/>
                    <a:ln w="19050">
                      <a:solidFill>
                        <a:srgbClr val="000000"/>
                      </a:solidFill>
                      <a:round/>
                      <a:headEnd/>
                      <a:tailEnd/>
                    </a:ln>
                  </p:spPr>
                </p:cxnSp>
                <p:sp>
                  <p:nvSpPr>
                    <p:cNvPr id="221" name="Text Box 217"/>
                    <p:cNvSpPr txBox="1">
                      <a:spLocks noChangeArrowheads="1"/>
                    </p:cNvSpPr>
                    <p:nvPr/>
                  </p:nvSpPr>
                  <p:spPr bwMode="auto">
                    <a:xfrm>
                      <a:off x="33042" y="1339"/>
                      <a:ext cx="314" cy="170"/>
                    </a:xfrm>
                    <a:prstGeom prst="rect">
                      <a:avLst/>
                    </a:prstGeom>
                    <a:solidFill>
                      <a:srgbClr val="0072C6"/>
                    </a:solidFill>
                    <a:ln w="9525">
                      <a:solidFill>
                        <a:schemeClr val="tx1"/>
                      </a:solidFill>
                      <a:miter lim="800000"/>
                      <a:headEnd/>
                      <a:tailEnd/>
                    </a:ln>
                  </p:spPr>
                  <p:txBody>
                    <a:bodyPr lIns="0" tIns="0" rIns="0" bIns="0" anchor="ctr">
                      <a:noAutofit/>
                    </a:bodyPr>
                    <a:lstStyle/>
                    <a:p>
                      <a:pPr marL="0" marR="0" algn="ctr">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DE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nvGrpSpPr>
                  <p:cNvPr id="26" name="Group 25"/>
                  <p:cNvGrpSpPr/>
                  <p:nvPr/>
                </p:nvGrpSpPr>
                <p:grpSpPr bwMode="auto">
                  <a:xfrm>
                    <a:off x="0" y="2971800"/>
                    <a:ext cx="1143000" cy="1152144"/>
                    <a:chOff x="0" y="2971800"/>
                    <a:chExt cx="1253" cy="975"/>
                  </a:xfrm>
                </p:grpSpPr>
                <p:grpSp>
                  <p:nvGrpSpPr>
                    <p:cNvPr id="51" name="Group 50"/>
                    <p:cNvGrpSpPr>
                      <a:grpSpLocks/>
                    </p:cNvGrpSpPr>
                    <p:nvPr/>
                  </p:nvGrpSpPr>
                  <p:grpSpPr bwMode="auto">
                    <a:xfrm>
                      <a:off x="73" y="2971897"/>
                      <a:ext cx="1087" cy="711"/>
                      <a:chOff x="73" y="2971897"/>
                      <a:chExt cx="1087" cy="711"/>
                    </a:xfrm>
                  </p:grpSpPr>
                  <p:sp>
                    <p:nvSpPr>
                      <p:cNvPr id="63" name="Freeform 62"/>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4" name="Freeform 63"/>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endParaRPr lang="en-US" sz="1000">
                          <a:latin typeface="Trebuchet MS" panose="020B0603020202020204" pitchFamily="34" charset="0"/>
                        </a:endParaRPr>
                      </a:p>
                    </p:txBody>
                  </p:sp>
                </p:grpSp>
                <p:sp>
                  <p:nvSpPr>
                    <p:cNvPr id="52" name="Rectangle 51"/>
                    <p:cNvSpPr>
                      <a:spLocks noChangeArrowheads="1"/>
                    </p:cNvSpPr>
                    <p:nvPr/>
                  </p:nvSpPr>
                  <p:spPr bwMode="auto">
                    <a:xfrm>
                      <a:off x="438" y="2972064"/>
                      <a:ext cx="146" cy="140"/>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3" name="Rectangle 52"/>
                    <p:cNvSpPr>
                      <a:spLocks noChangeArrowheads="1"/>
                    </p:cNvSpPr>
                    <p:nvPr/>
                  </p:nvSpPr>
                  <p:spPr bwMode="auto">
                    <a:xfrm>
                      <a:off x="0" y="2971800"/>
                      <a:ext cx="1253" cy="975"/>
                    </a:xfrm>
                    <a:prstGeom prst="rect">
                      <a:avLst/>
                    </a:prstGeom>
                    <a:noFill/>
                    <a:ln w="5715" cap="rnd">
                      <a:solidFill>
                        <a:srgbClr val="000000"/>
                      </a:solidFill>
                      <a:miter lim="800000"/>
                      <a:headEnd/>
                      <a:tailEnd/>
                    </a:ln>
                  </p:spPr>
                  <p:txBody>
                    <a:bodyPr/>
                    <a:lstStyle/>
                    <a:p>
                      <a:endParaRPr lang="en-US" sz="1000">
                        <a:latin typeface="Trebuchet MS" panose="020B0603020202020204" pitchFamily="34" charset="0"/>
                      </a:endParaRPr>
                    </a:p>
                  </p:txBody>
                </p:sp>
                <p:grpSp>
                  <p:nvGrpSpPr>
                    <p:cNvPr id="54" name="Group 53"/>
                    <p:cNvGrpSpPr>
                      <a:grpSpLocks/>
                    </p:cNvGrpSpPr>
                    <p:nvPr/>
                  </p:nvGrpSpPr>
                  <p:grpSpPr bwMode="auto">
                    <a:xfrm>
                      <a:off x="0" y="2971800"/>
                      <a:ext cx="1253" cy="975"/>
                      <a:chOff x="0" y="2971800"/>
                      <a:chExt cx="1253" cy="975"/>
                    </a:xfrm>
                  </p:grpSpPr>
                  <p:grpSp>
                    <p:nvGrpSpPr>
                      <p:cNvPr id="55" name="Group 54"/>
                      <p:cNvGrpSpPr>
                        <a:grpSpLocks/>
                      </p:cNvGrpSpPr>
                      <p:nvPr/>
                    </p:nvGrpSpPr>
                    <p:grpSpPr bwMode="auto">
                      <a:xfrm>
                        <a:off x="73" y="2971897"/>
                        <a:ext cx="1087" cy="711"/>
                        <a:chOff x="73" y="2971897"/>
                        <a:chExt cx="1087" cy="711"/>
                      </a:xfrm>
                    </p:grpSpPr>
                    <p:sp>
                      <p:nvSpPr>
                        <p:cNvPr id="61" name="Freeform 60"/>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2" name="Freeform 61"/>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endParaRPr lang="en-US" sz="1000">
                            <a:latin typeface="Trebuchet MS" panose="020B0603020202020204" pitchFamily="34" charset="0"/>
                          </a:endParaRPr>
                        </a:p>
                      </p:txBody>
                    </p:sp>
                  </p:grpSp>
                  <p:grpSp>
                    <p:nvGrpSpPr>
                      <p:cNvPr id="56" name="Group 55"/>
                      <p:cNvGrpSpPr>
                        <a:grpSpLocks/>
                      </p:cNvGrpSpPr>
                      <p:nvPr/>
                    </p:nvGrpSpPr>
                    <p:grpSpPr bwMode="auto">
                      <a:xfrm>
                        <a:off x="73" y="2971897"/>
                        <a:ext cx="1087" cy="711"/>
                        <a:chOff x="73" y="2971897"/>
                        <a:chExt cx="1087" cy="711"/>
                      </a:xfrm>
                    </p:grpSpPr>
                    <p:sp>
                      <p:nvSpPr>
                        <p:cNvPr id="59" name="Freeform 58"/>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0" name="Freeform 59"/>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lumMod val="50000"/>
                          </a:schemeClr>
                        </a:solidFill>
                        <a:ln w="5715" cap="rnd">
                          <a:solidFill>
                            <a:srgbClr val="000000"/>
                          </a:solidFill>
                          <a:round/>
                          <a:headEnd/>
                          <a:tailEnd/>
                        </a:ln>
                      </p:spPr>
                      <p:txBody>
                        <a:bodyPr/>
                        <a:lstStyle/>
                        <a:p>
                          <a:endParaRPr lang="en-US" sz="1000">
                            <a:latin typeface="Trebuchet MS" panose="020B0603020202020204" pitchFamily="34" charset="0"/>
                          </a:endParaRPr>
                        </a:p>
                      </p:txBody>
                    </p:sp>
                  </p:grpSp>
                  <p:sp>
                    <p:nvSpPr>
                      <p:cNvPr id="57" name="Rectangle 56"/>
                      <p:cNvSpPr>
                        <a:spLocks noChangeArrowheads="1"/>
                      </p:cNvSpPr>
                      <p:nvPr/>
                    </p:nvSpPr>
                    <p:spPr bwMode="auto">
                      <a:xfrm>
                        <a:off x="477" y="2972064"/>
                        <a:ext cx="146" cy="140"/>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AK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8" name="Rectangle 57"/>
                      <p:cNvSpPr>
                        <a:spLocks noChangeArrowheads="1"/>
                      </p:cNvSpPr>
                      <p:nvPr/>
                    </p:nvSpPr>
                    <p:spPr bwMode="auto">
                      <a:xfrm>
                        <a:off x="0" y="2971800"/>
                        <a:ext cx="1253" cy="975"/>
                      </a:xfrm>
                      <a:prstGeom prst="rect">
                        <a:avLst/>
                      </a:prstGeom>
                      <a:noFill/>
                      <a:ln w="12700" cap="rnd" cmpd="dbl">
                        <a:solidFill>
                          <a:srgbClr val="000000"/>
                        </a:solidFill>
                        <a:miter lim="800000"/>
                        <a:headEnd/>
                        <a:tailEnd/>
                      </a:ln>
                    </p:spPr>
                    <p:txBody>
                      <a:bodyPr/>
                      <a:lstStyle/>
                      <a:p>
                        <a:endParaRPr lang="en-US" sz="1000">
                          <a:latin typeface="Trebuchet MS" panose="020B0603020202020204" pitchFamily="34" charset="0"/>
                        </a:endParaRPr>
                      </a:p>
                    </p:txBody>
                  </p:sp>
                </p:grpSp>
              </p:grpSp>
              <p:grpSp>
                <p:nvGrpSpPr>
                  <p:cNvPr id="27" name="Group 26"/>
                  <p:cNvGrpSpPr/>
                  <p:nvPr/>
                </p:nvGrpSpPr>
                <p:grpSpPr bwMode="auto">
                  <a:xfrm>
                    <a:off x="1360582" y="3438524"/>
                    <a:ext cx="873124" cy="864870"/>
                    <a:chOff x="1362075" y="3438525"/>
                    <a:chExt cx="912" cy="672"/>
                  </a:xfrm>
                  <a:solidFill>
                    <a:schemeClr val="accent1">
                      <a:lumMod val="20000"/>
                      <a:lumOff val="80000"/>
                    </a:schemeClr>
                  </a:solidFill>
                </p:grpSpPr>
                <p:sp>
                  <p:nvSpPr>
                    <p:cNvPr id="32" name="Rectangle 31"/>
                    <p:cNvSpPr>
                      <a:spLocks noChangeArrowheads="1"/>
                    </p:cNvSpPr>
                    <p:nvPr/>
                  </p:nvSpPr>
                  <p:spPr bwMode="auto">
                    <a:xfrm>
                      <a:off x="1362075" y="3438525"/>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endParaRPr lang="en-US" sz="1000">
                        <a:latin typeface="Trebuchet MS" panose="020B0603020202020204" pitchFamily="34" charset="0"/>
                      </a:endParaRPr>
                    </a:p>
                  </p:txBody>
                </p:sp>
                <p:grpSp>
                  <p:nvGrpSpPr>
                    <p:cNvPr id="33" name="Group 32"/>
                    <p:cNvGrpSpPr>
                      <a:grpSpLocks noChangeAspect="1"/>
                    </p:cNvGrpSpPr>
                    <p:nvPr/>
                  </p:nvGrpSpPr>
                  <p:grpSpPr bwMode="auto">
                    <a:xfrm>
                      <a:off x="1362121" y="3438631"/>
                      <a:ext cx="695" cy="478"/>
                      <a:chOff x="1362121" y="3438633"/>
                      <a:chExt cx="869" cy="594"/>
                    </a:xfrm>
                    <a:grpFill/>
                  </p:grpSpPr>
                  <p:sp>
                    <p:nvSpPr>
                      <p:cNvPr id="35" name="Freeform 34"/>
                      <p:cNvSpPr>
                        <a:spLocks noChangeAspect="1"/>
                      </p:cNvSpPr>
                      <p:nvPr/>
                    </p:nvSpPr>
                    <p:spPr bwMode="auto">
                      <a:xfrm>
                        <a:off x="1362775" y="3438996"/>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6" name="Freeform 35"/>
                      <p:cNvSpPr>
                        <a:spLocks noChangeAspect="1"/>
                      </p:cNvSpPr>
                      <p:nvPr/>
                    </p:nvSpPr>
                    <p:spPr bwMode="auto">
                      <a:xfrm>
                        <a:off x="1362657" y="3438847"/>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7" name="Freeform 36"/>
                      <p:cNvSpPr>
                        <a:spLocks noChangeAspect="1"/>
                      </p:cNvSpPr>
                      <p:nvPr/>
                    </p:nvSpPr>
                    <p:spPr bwMode="auto">
                      <a:xfrm>
                        <a:off x="1362662" y="3438911"/>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8" name="Freeform 37"/>
                      <p:cNvSpPr>
                        <a:spLocks noChangeAspect="1"/>
                      </p:cNvSpPr>
                      <p:nvPr/>
                    </p:nvSpPr>
                    <p:spPr bwMode="auto">
                      <a:xfrm>
                        <a:off x="1362596" y="3438859"/>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9" name="Freeform 38"/>
                      <p:cNvSpPr>
                        <a:spLocks noChangeAspect="1"/>
                      </p:cNvSpPr>
                      <p:nvPr/>
                    </p:nvSpPr>
                    <p:spPr bwMode="auto">
                      <a:xfrm>
                        <a:off x="1362554" y="3438807"/>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0" name="Freeform 39"/>
                      <p:cNvSpPr>
                        <a:spLocks noChangeAspect="1"/>
                      </p:cNvSpPr>
                      <p:nvPr/>
                    </p:nvSpPr>
                    <p:spPr bwMode="auto">
                      <a:xfrm>
                        <a:off x="1362384" y="3438726"/>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1" name="Freeform 40"/>
                      <p:cNvSpPr>
                        <a:spLocks noChangeAspect="1"/>
                      </p:cNvSpPr>
                      <p:nvPr/>
                    </p:nvSpPr>
                    <p:spPr bwMode="auto">
                      <a:xfrm>
                        <a:off x="1362201" y="343864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2" name="Freeform 41"/>
                      <p:cNvSpPr>
                        <a:spLocks noChangeAspect="1"/>
                      </p:cNvSpPr>
                      <p:nvPr/>
                    </p:nvSpPr>
                    <p:spPr bwMode="auto">
                      <a:xfrm>
                        <a:off x="1362125" y="3438683"/>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3" name="Freeform 42"/>
                      <p:cNvSpPr>
                        <a:spLocks noChangeAspect="1"/>
                      </p:cNvSpPr>
                      <p:nvPr/>
                    </p:nvSpPr>
                    <p:spPr bwMode="auto">
                      <a:xfrm>
                        <a:off x="1362771" y="3438986"/>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4" name="Freeform 43"/>
                      <p:cNvSpPr>
                        <a:spLocks noChangeAspect="1"/>
                      </p:cNvSpPr>
                      <p:nvPr/>
                    </p:nvSpPr>
                    <p:spPr bwMode="auto">
                      <a:xfrm>
                        <a:off x="1362653" y="3438841"/>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5" name="Freeform 44"/>
                      <p:cNvSpPr>
                        <a:spLocks noChangeAspect="1"/>
                      </p:cNvSpPr>
                      <p:nvPr/>
                    </p:nvSpPr>
                    <p:spPr bwMode="auto">
                      <a:xfrm>
                        <a:off x="1362657" y="3438904"/>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6" name="Freeform 45"/>
                      <p:cNvSpPr>
                        <a:spLocks noChangeAspect="1"/>
                      </p:cNvSpPr>
                      <p:nvPr/>
                    </p:nvSpPr>
                    <p:spPr bwMode="auto">
                      <a:xfrm>
                        <a:off x="1362592" y="3438852"/>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7" name="Freeform 46"/>
                      <p:cNvSpPr>
                        <a:spLocks noChangeAspect="1"/>
                      </p:cNvSpPr>
                      <p:nvPr/>
                    </p:nvSpPr>
                    <p:spPr bwMode="auto">
                      <a:xfrm>
                        <a:off x="1362550" y="3438800"/>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8" name="Freeform 47"/>
                      <p:cNvSpPr>
                        <a:spLocks noChangeAspect="1"/>
                      </p:cNvSpPr>
                      <p:nvPr/>
                    </p:nvSpPr>
                    <p:spPr bwMode="auto">
                      <a:xfrm>
                        <a:off x="1362380" y="3438717"/>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9" name="Freeform 48"/>
                      <p:cNvSpPr>
                        <a:spLocks noChangeAspect="1"/>
                      </p:cNvSpPr>
                      <p:nvPr/>
                    </p:nvSpPr>
                    <p:spPr bwMode="auto">
                      <a:xfrm>
                        <a:off x="1362197" y="3438633"/>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50" name="Freeform 49"/>
                      <p:cNvSpPr>
                        <a:spLocks noChangeAspect="1"/>
                      </p:cNvSpPr>
                      <p:nvPr/>
                    </p:nvSpPr>
                    <p:spPr bwMode="auto">
                      <a:xfrm>
                        <a:off x="1362121" y="3438676"/>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rgbClr val="0072C6"/>
                      </a:solidFill>
                      <a:ln w="3175">
                        <a:solidFill>
                          <a:srgbClr val="000000"/>
                        </a:solidFill>
                        <a:round/>
                        <a:headEnd/>
                        <a:tailEnd/>
                      </a:ln>
                    </p:spPr>
                    <p:txBody>
                      <a:bodyPr/>
                      <a:lstStyle/>
                      <a:p>
                        <a:endParaRPr lang="en-US" sz="1000">
                          <a:latin typeface="Trebuchet MS" panose="020B0603020202020204" pitchFamily="34" charset="0"/>
                        </a:endParaRPr>
                      </a:p>
                    </p:txBody>
                  </p:sp>
                </p:grpSp>
                <p:sp>
                  <p:nvSpPr>
                    <p:cNvPr id="34" name="Text Box 30"/>
                    <p:cNvSpPr txBox="1">
                      <a:spLocks noChangeArrowheads="1"/>
                    </p:cNvSpPr>
                    <p:nvPr/>
                  </p:nvSpPr>
                  <p:spPr bwMode="auto">
                    <a:xfrm>
                      <a:off x="1362144" y="3438954"/>
                      <a:ext cx="283" cy="192"/>
                    </a:xfrm>
                    <a:prstGeom prst="rect">
                      <a:avLst/>
                    </a:prstGeom>
                    <a:solidFill>
                      <a:schemeClr val="bg1"/>
                    </a:solidFill>
                    <a:ln w="3175">
                      <a:solidFill>
                        <a:srgbClr val="000000"/>
                      </a:solid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HI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5057775" y="3086100"/>
                    <a:ext cx="838200" cy="640080"/>
                    <a:chOff x="5057775" y="3086100"/>
                    <a:chExt cx="838200" cy="640080"/>
                  </a:xfrm>
                </p:grpSpPr>
                <p:sp>
                  <p:nvSpPr>
                    <p:cNvPr id="29" name="Rectangle 28"/>
                    <p:cNvSpPr>
                      <a:spLocks noChangeArrowheads="1"/>
                    </p:cNvSpPr>
                    <p:nvPr/>
                  </p:nvSpPr>
                  <p:spPr bwMode="auto">
                    <a:xfrm>
                      <a:off x="5057775" y="3086100"/>
                      <a:ext cx="838200" cy="640080"/>
                    </a:xfrm>
                    <a:prstGeom prst="rect">
                      <a:avLst/>
                    </a:prstGeom>
                    <a:noFill/>
                    <a:ln w="19050">
                      <a:solidFill>
                        <a:srgbClr val="000000"/>
                      </a:solidFill>
                      <a:round/>
                      <a:headEnd/>
                      <a:tailEnd/>
                    </a:ln>
                  </p:spPr>
                  <p:txBody>
                    <a:bodyPr/>
                    <a:lstStyle/>
                    <a:p>
                      <a:endParaRPr lang="en-US" sz="1000">
                        <a:latin typeface="Trebuchet MS" panose="020B0603020202020204" pitchFamily="34" charset="0"/>
                      </a:endParaRPr>
                    </a:p>
                  </p:txBody>
                </p:sp>
                <p:sp>
                  <p:nvSpPr>
                    <p:cNvPr id="30" name="Freeform 29"/>
                    <p:cNvSpPr/>
                    <p:nvPr/>
                  </p:nvSpPr>
                  <p:spPr>
                    <a:xfrm>
                      <a:off x="5181600" y="3171825"/>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endParaRPr lang="en-US" sz="1000">
                        <a:latin typeface="Trebuchet MS" panose="020B0603020202020204" pitchFamily="34" charset="0"/>
                      </a:endParaRPr>
                    </a:p>
                  </p:txBody>
                </p:sp>
                <p:sp>
                  <p:nvSpPr>
                    <p:cNvPr id="31" name="Text Box 30"/>
                    <p:cNvSpPr txBox="1">
                      <a:spLocks noChangeArrowheads="1"/>
                    </p:cNvSpPr>
                    <p:nvPr/>
                  </p:nvSpPr>
                  <p:spPr bwMode="auto">
                    <a:xfrm>
                      <a:off x="5236345" y="3434059"/>
                      <a:ext cx="339502" cy="241288"/>
                    </a:xfrm>
                    <a:prstGeom prst="rect">
                      <a:avLst/>
                    </a:prstGeom>
                    <a:solidFill>
                      <a:schemeClr val="bg1"/>
                    </a:solidFill>
                    <a:ln w="3175">
                      <a:solidFill>
                        <a:srgbClr val="000000"/>
                      </a:solidFill>
                      <a:miter lim="800000"/>
                      <a:headEnd/>
                      <a:tailEnd/>
                    </a:ln>
                  </p:spPr>
                  <p:txBody>
                    <a:bodyPr wrap="none">
                      <a:no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grpSp>
              <p:nvGrpSpPr>
                <p:cNvPr id="14" name="Group 13"/>
                <p:cNvGrpSpPr/>
                <p:nvPr/>
              </p:nvGrpSpPr>
              <p:grpSpPr>
                <a:xfrm>
                  <a:off x="2362200" y="3841051"/>
                  <a:ext cx="4856710" cy="1075116"/>
                  <a:chOff x="2362200" y="3841051"/>
                  <a:chExt cx="4856710" cy="1075116"/>
                </a:xfrm>
              </p:grpSpPr>
              <p:sp>
                <p:nvSpPr>
                  <p:cNvPr id="15" name="Rectangle 14"/>
                  <p:cNvSpPr>
                    <a:spLocks noChangeArrowheads="1"/>
                  </p:cNvSpPr>
                  <p:nvPr/>
                </p:nvSpPr>
                <p:spPr bwMode="auto">
                  <a:xfrm>
                    <a:off x="4715709" y="3844221"/>
                    <a:ext cx="272129" cy="271901"/>
                  </a:xfrm>
                  <a:prstGeom prst="rect">
                    <a:avLst/>
                  </a:prstGeom>
                  <a:pattFill prst="pct10">
                    <a:fgClr>
                      <a:schemeClr val="tx1"/>
                    </a:fgClr>
                    <a:bgClr>
                      <a:schemeClr val="bg1"/>
                    </a:bgClr>
                  </a:patt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16" name="Rectangle 15"/>
                  <p:cNvSpPr>
                    <a:spLocks noChangeArrowheads="1"/>
                  </p:cNvSpPr>
                  <p:nvPr/>
                </p:nvSpPr>
                <p:spPr bwMode="auto">
                  <a:xfrm>
                    <a:off x="2362200" y="4229100"/>
                    <a:ext cx="274320" cy="274320"/>
                  </a:xfrm>
                  <a:prstGeom prst="rect">
                    <a:avLst/>
                  </a:prstGeom>
                  <a:solidFill>
                    <a:srgbClr val="AABA0A"/>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17" name="Text Box 220"/>
                  <p:cNvSpPr txBox="1">
                    <a:spLocks noChangeArrowheads="1"/>
                  </p:cNvSpPr>
                  <p:nvPr/>
                </p:nvSpPr>
                <p:spPr bwMode="auto">
                  <a:xfrm>
                    <a:off x="2713989" y="3913433"/>
                    <a:ext cx="2106153" cy="231063"/>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 (Lowest-Worst)</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 name="Text Box 220"/>
                  <p:cNvSpPr txBox="1">
                    <a:spLocks noChangeArrowheads="1"/>
                  </p:cNvSpPr>
                  <p:nvPr/>
                </p:nvSpPr>
                <p:spPr bwMode="auto">
                  <a:xfrm>
                    <a:off x="2713989" y="4294301"/>
                    <a:ext cx="1915161" cy="231063"/>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rd</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2362200" y="3841051"/>
                    <a:ext cx="274320" cy="274320"/>
                  </a:xfrm>
                  <a:prstGeom prst="rect">
                    <a:avLst/>
                  </a:prstGeom>
                  <a:solidFill>
                    <a:schemeClr val="bg1">
                      <a:lumMod val="50000"/>
                    </a:schemeClr>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0" name="Rectangle 19"/>
                  <p:cNvSpPr>
                    <a:spLocks noChangeArrowheads="1"/>
                  </p:cNvSpPr>
                  <p:nvPr/>
                </p:nvSpPr>
                <p:spPr bwMode="auto">
                  <a:xfrm>
                    <a:off x="4713309" y="4229100"/>
                    <a:ext cx="272129" cy="271901"/>
                  </a:xfrm>
                  <a:prstGeom prst="rect">
                    <a:avLst/>
                  </a:prstGeom>
                  <a:solidFill>
                    <a:srgbClr val="0072C6"/>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1" name="Text Box 220"/>
                  <p:cNvSpPr txBox="1">
                    <a:spLocks noChangeArrowheads="1"/>
                  </p:cNvSpPr>
                  <p:nvPr/>
                </p:nvSpPr>
                <p:spPr bwMode="auto">
                  <a:xfrm>
                    <a:off x="5081370" y="4298709"/>
                    <a:ext cx="2137540" cy="231063"/>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st</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 (Highest-Best)</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 name="Text Box 220"/>
                  <p:cNvSpPr txBox="1">
                    <a:spLocks noChangeArrowheads="1"/>
                  </p:cNvSpPr>
                  <p:nvPr/>
                </p:nvSpPr>
                <p:spPr bwMode="auto">
                  <a:xfrm>
                    <a:off x="5081370" y="3910558"/>
                    <a:ext cx="1914509" cy="231063"/>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nd</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2362200" y="4629150"/>
                    <a:ext cx="274320" cy="274320"/>
                  </a:xfrm>
                  <a:prstGeom prst="rect">
                    <a:avLst/>
                  </a:prstGeom>
                  <a:solidFill>
                    <a:schemeClr val="bg1"/>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4" name="Text Box 220"/>
                  <p:cNvSpPr txBox="1">
                    <a:spLocks noChangeArrowheads="1"/>
                  </p:cNvSpPr>
                  <p:nvPr/>
                </p:nvSpPr>
                <p:spPr bwMode="auto">
                  <a:xfrm>
                    <a:off x="2714148" y="4685104"/>
                    <a:ext cx="1915161" cy="231063"/>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Missing</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sp>
            <p:nvSpPr>
              <p:cNvPr id="8" name="Text Box 474"/>
              <p:cNvSpPr txBox="1"/>
              <p:nvPr/>
            </p:nvSpPr>
            <p:spPr>
              <a:xfrm>
                <a:off x="5572125" y="1095375"/>
                <a:ext cx="274320" cy="131021"/>
              </a:xfrm>
              <a:prstGeom prst="rect">
                <a:avLst/>
              </a:prstGeom>
              <a:solidFill>
                <a:srgbClr val="0072C6"/>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000" kern="120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RI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9" name="Text Box 475"/>
              <p:cNvSpPr txBox="1"/>
              <p:nvPr/>
            </p:nvSpPr>
            <p:spPr>
              <a:xfrm>
                <a:off x="5314950" y="1952625"/>
                <a:ext cx="331659" cy="182880"/>
              </a:xfrm>
              <a:prstGeom prst="rect">
                <a:avLst/>
              </a:prstGeom>
              <a:solidFill>
                <a:schemeClr val="bg1">
                  <a:lumMod val="50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20000"/>
                  </a:lnSpc>
                  <a:spcBef>
                    <a:spcPts val="0"/>
                  </a:spcBef>
                  <a:spcAft>
                    <a:spcPts val="1200"/>
                  </a:spcAft>
                </a:pPr>
                <a:r>
                  <a:rPr lang="en-US" sz="1000" kern="120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895850" y="1600200"/>
                <a:ext cx="420413" cy="441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95850" y="1514475"/>
                <a:ext cx="27432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478"/>
              <p:cNvSpPr txBox="1"/>
              <p:nvPr/>
            </p:nvSpPr>
            <p:spPr>
              <a:xfrm>
                <a:off x="4905375" y="390525"/>
                <a:ext cx="285795" cy="218367"/>
              </a:xfrm>
              <a:prstGeom prst="rect">
                <a:avLst/>
              </a:prstGeom>
              <a:solidFill>
                <a:srgbClr val="AABA0A"/>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20000"/>
                  </a:lnSpc>
                  <a:spcBef>
                    <a:spcPts val="0"/>
                  </a:spcBef>
                  <a:spcAft>
                    <a:spcPts val="0"/>
                  </a:spcAft>
                </a:pPr>
                <a:r>
                  <a:rPr lang="en-US" sz="1000" kern="1200">
                    <a:effectLst/>
                    <a:latin typeface="Trebuchet MS" panose="020B0603020202020204" pitchFamily="34" charset="0"/>
                    <a:ea typeface="Calibri" panose="020F0502020204030204" pitchFamily="34" charset="0"/>
                    <a:cs typeface="Times New Roman" panose="02020603050405020304" pitchFamily="18" charset="0"/>
                  </a:rPr>
                  <a:t>VT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
          <p:nvSpPr>
            <p:cNvPr id="6" name="Freeform 5"/>
            <p:cNvSpPr/>
            <p:nvPr/>
          </p:nvSpPr>
          <p:spPr>
            <a:xfrm>
              <a:off x="5340349" y="3181350"/>
              <a:ext cx="219456" cy="9144"/>
            </a:xfrm>
            <a:custGeom>
              <a:avLst/>
              <a:gdLst>
                <a:gd name="connsiteX0" fmla="*/ 0 w 219075"/>
                <a:gd name="connsiteY0" fmla="*/ 9525 h 9525"/>
                <a:gd name="connsiteX1" fmla="*/ 57150 w 219075"/>
                <a:gd name="connsiteY1" fmla="*/ 0 h 9525"/>
                <a:gd name="connsiteX2" fmla="*/ 219075 w 219075"/>
                <a:gd name="connsiteY2" fmla="*/ 9525 h 9525"/>
              </a:gdLst>
              <a:ahLst/>
              <a:cxnLst>
                <a:cxn ang="0">
                  <a:pos x="connsiteX0" y="connsiteY0"/>
                </a:cxn>
                <a:cxn ang="0">
                  <a:pos x="connsiteX1" y="connsiteY1"/>
                </a:cxn>
                <a:cxn ang="0">
                  <a:pos x="connsiteX2" y="connsiteY2"/>
                </a:cxn>
              </a:cxnLst>
              <a:rect l="l" t="t" r="r" b="b"/>
              <a:pathLst>
                <a:path w="219075" h="9525">
                  <a:moveTo>
                    <a:pt x="0" y="9525"/>
                  </a:moveTo>
                  <a:cubicBezTo>
                    <a:pt x="19050" y="6350"/>
                    <a:pt x="37837" y="0"/>
                    <a:pt x="57150" y="0"/>
                  </a:cubicBezTo>
                  <a:cubicBezTo>
                    <a:pt x="111218" y="0"/>
                    <a:pt x="219075" y="9525"/>
                    <a:pt x="219075" y="952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a:latin typeface="Trebuchet MS" panose="020B0603020202020204" pitchFamily="34" charset="0"/>
              </a:endParaRPr>
            </a:p>
          </p:txBody>
        </p:sp>
      </p:grpSp>
    </p:spTree>
    <p:extLst>
      <p:ext uri="{BB962C8B-B14F-4D97-AF65-F5344CB8AC3E}">
        <p14:creationId xmlns:p14="http://schemas.microsoft.com/office/powerpoint/2010/main" val="119840078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Largest Disparities for People With Public </a:t>
            </a:r>
            <a:r>
              <a:rPr lang="en-US" sz="3200" dirty="0" smtClean="0"/>
              <a:t>Insurance</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The three quality measures with the largest disparities between people with public insurance and people with private insurance are person- and family-centered care </a:t>
            </a:r>
            <a:r>
              <a:rPr lang="en-US" dirty="0" smtClean="0"/>
              <a:t>measures: </a:t>
            </a:r>
          </a:p>
          <a:p>
            <a:pPr lvl="1" fontAlgn="base"/>
            <a:r>
              <a:rPr lang="en-US" dirty="0"/>
              <a:t>Adults who had a doctor’s office or clinic visit in the last 12 months whose health providers sometimes or never explained things in a way they could understand.</a:t>
            </a:r>
          </a:p>
          <a:p>
            <a:pPr lvl="1" fontAlgn="base"/>
            <a:r>
              <a:rPr lang="en-US" dirty="0"/>
              <a:t>Rating of health care 0-6 on a scale from 0 to 10 (best grade) by adults who had a doctor´s office or clinic visit in the last 12 months.</a:t>
            </a:r>
          </a:p>
          <a:p>
            <a:pPr lvl="1"/>
            <a:r>
              <a:rPr lang="en-US" dirty="0"/>
              <a:t>Adults who had a doctor’s office or clinic visit in the last 12 months whose health providers sometimes or never listened carefully to them.</a:t>
            </a:r>
          </a:p>
        </p:txBody>
      </p:sp>
    </p:spTree>
    <p:extLst>
      <p:ext uri="{BB962C8B-B14F-4D97-AF65-F5344CB8AC3E}">
        <p14:creationId xmlns:p14="http://schemas.microsoft.com/office/powerpoint/2010/main" val="29928439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819900" cy="617884"/>
          </a:xfrm>
        </p:spPr>
        <p:txBody>
          <a:bodyPr>
            <a:normAutofit fontScale="90000"/>
          </a:bodyPr>
          <a:lstStyle/>
          <a:p>
            <a:r>
              <a:rPr lang="en-US" dirty="0"/>
              <a:t>Figure 117. Adults who had a doctor’s office or clinic visit in the last 12 months whose health providers sometimes or never explained things in a way they could understand, 2016</a:t>
            </a:r>
          </a:p>
        </p:txBody>
      </p:sp>
      <p:graphicFrame>
        <p:nvGraphicFramePr>
          <p:cNvPr id="4" name="Content Placeholder 3" descr="Column chart showing percentage&#10;Total, 5.2&#10;Public Insurance Only, 9.8&#10;Private Insurance, 4.0&#10;"/>
          <p:cNvGraphicFramePr>
            <a:graphicFrameLocks noGrp="1"/>
          </p:cNvGraphicFramePr>
          <p:nvPr>
            <p:ph idx="1"/>
            <p:extLst>
              <p:ext uri="{D42A27DB-BD31-4B8C-83A1-F6EECF244321}">
                <p14:modId xmlns:p14="http://schemas.microsoft.com/office/powerpoint/2010/main" val="11456326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89253562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118. Rating of healthcare 0-6 on a scale from 0 to 10 (best grade) by adults who had a doctor´s office or clinic visit in the last 12 months, 2016</a:t>
            </a:r>
          </a:p>
        </p:txBody>
      </p:sp>
      <p:graphicFrame>
        <p:nvGraphicFramePr>
          <p:cNvPr id="4" name="Content Placeholder 3" descr="Column chart showing percentage&#10;Total, 10.2&#10;Public Insurance Only, 20.2&#10;Private Insurance, 8.5&#10;"/>
          <p:cNvGraphicFramePr>
            <a:graphicFrameLocks noGrp="1"/>
          </p:cNvGraphicFramePr>
          <p:nvPr>
            <p:ph idx="1"/>
            <p:extLst>
              <p:ext uri="{D42A27DB-BD31-4B8C-83A1-F6EECF244321}">
                <p14:modId xmlns:p14="http://schemas.microsoft.com/office/powerpoint/2010/main" val="363536994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772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8185734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119. Adults who had a doctor’s office or clinic visit in the last 12 months whose health providers sometimes or never listened carefully to them, 2016</a:t>
            </a:r>
          </a:p>
        </p:txBody>
      </p:sp>
      <p:graphicFrame>
        <p:nvGraphicFramePr>
          <p:cNvPr id="4" name="Content Placeholder 3" descr="Column chart showing percentage&#10;Total, 6.6&#10;Public Insurance Only, 12.6&#10;Private Insurance, 5.6&#10;"/>
          <p:cNvGraphicFramePr>
            <a:graphicFrameLocks noGrp="1"/>
          </p:cNvGraphicFramePr>
          <p:nvPr>
            <p:ph idx="1"/>
            <p:extLst>
              <p:ext uri="{D42A27DB-BD31-4B8C-83A1-F6EECF244321}">
                <p14:modId xmlns:p14="http://schemas.microsoft.com/office/powerpoint/2010/main" val="170237214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8674580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591300" cy="617884"/>
          </a:xfrm>
        </p:spPr>
        <p:txBody>
          <a:bodyPr>
            <a:noAutofit/>
          </a:bodyPr>
          <a:lstStyle/>
          <a:p>
            <a:r>
              <a:rPr lang="en-US" sz="3200" dirty="0"/>
              <a:t>Largest Disparities for Uninsured </a:t>
            </a:r>
            <a:r>
              <a:rPr lang="en-US" sz="3200" dirty="0" smtClean="0"/>
              <a:t>People</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a:t>The three quality measures with the largest disparities between uninsured people and people with private insurance are person- and family-centered care measures:</a:t>
            </a:r>
          </a:p>
          <a:p>
            <a:pPr lvl="1" fontAlgn="base"/>
            <a:r>
              <a:rPr lang="en-US" dirty="0"/>
              <a:t>People without a usual source of care who indicated a financial or insurance reason for not having a source of care</a:t>
            </a:r>
          </a:p>
          <a:p>
            <a:pPr lvl="1" fontAlgn="base"/>
            <a:r>
              <a:rPr lang="en-US" dirty="0"/>
              <a:t>Deaths per 1,000 adult hospital admissions with abdominal aortic aneurysm repair</a:t>
            </a:r>
          </a:p>
          <a:p>
            <a:pPr lvl="1" fontAlgn="base"/>
            <a:r>
              <a:rPr lang="en-US" dirty="0"/>
              <a:t>Adults who received a blood pressure measurement in the last 2 years and can state whether their blood pressure was normal or high</a:t>
            </a:r>
          </a:p>
          <a:p>
            <a:endParaRPr lang="en-US" dirty="0"/>
          </a:p>
        </p:txBody>
      </p:sp>
    </p:spTree>
    <p:extLst>
      <p:ext uri="{BB962C8B-B14F-4D97-AF65-F5344CB8AC3E}">
        <p14:creationId xmlns:p14="http://schemas.microsoft.com/office/powerpoint/2010/main" val="20991255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120. People without a usual source of care who indicated a financial or insurance reason for not having a source of care, 2016</a:t>
            </a:r>
          </a:p>
        </p:txBody>
      </p:sp>
      <p:graphicFrame>
        <p:nvGraphicFramePr>
          <p:cNvPr id="4" name="Content Placeholder 3" descr="Column chart showing percentage&#10;Total, 13.8&#10;Uninsured, 36.1&#10;Private Insurance, 7.2"/>
          <p:cNvGraphicFramePr>
            <a:graphicFrameLocks noGrp="1"/>
          </p:cNvGraphicFramePr>
          <p:nvPr>
            <p:ph idx="1"/>
            <p:extLst>
              <p:ext uri="{D42A27DB-BD31-4B8C-83A1-F6EECF244321}">
                <p14:modId xmlns:p14="http://schemas.microsoft.com/office/powerpoint/2010/main" val="112847774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772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38341506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121. Deaths per 1,000 adult hospital admissions with abdominal aortic aneurysm repair, 2016</a:t>
            </a:r>
          </a:p>
        </p:txBody>
      </p:sp>
      <p:graphicFrame>
        <p:nvGraphicFramePr>
          <p:cNvPr id="4" name="Content Placeholder 3" descr="Column chart showing deaths per 1,000 admissions&#10;Total, 36.8&#10;Uninsured, 109.8&#10;Private Insurance, 27.2&#10;"/>
          <p:cNvGraphicFramePr>
            <a:graphicFrameLocks noGrp="1"/>
          </p:cNvGraphicFramePr>
          <p:nvPr>
            <p:ph idx="1"/>
            <p:extLst>
              <p:ext uri="{D42A27DB-BD31-4B8C-83A1-F6EECF244321}">
                <p14:modId xmlns:p14="http://schemas.microsoft.com/office/powerpoint/2010/main" val="384229219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89638"/>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62888172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122. Adults who received a blood pressure measurement in the last 2 years and can state whether their blood pressure was normal or high, 2017</a:t>
            </a:r>
          </a:p>
        </p:txBody>
      </p:sp>
      <p:graphicFrame>
        <p:nvGraphicFramePr>
          <p:cNvPr id="4" name="Content Placeholder 3" descr="Column chart showing percentage&#10;Total, 92.8&#10;Uninsured, 78.4&#10;Private Insurance, 94.3&#10;"/>
          <p:cNvGraphicFramePr>
            <a:graphicFrameLocks noGrp="1"/>
          </p:cNvGraphicFramePr>
          <p:nvPr>
            <p:ph idx="1"/>
            <p:extLst>
              <p:ext uri="{D42A27DB-BD31-4B8C-83A1-F6EECF244321}">
                <p14:modId xmlns:p14="http://schemas.microsoft.com/office/powerpoint/2010/main" val="4739912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3058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Health Interview Survey, 2017</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81719495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438900" cy="617884"/>
          </a:xfrm>
        </p:spPr>
        <p:txBody>
          <a:bodyPr>
            <a:normAutofit fontScale="90000"/>
          </a:bodyPr>
          <a:lstStyle/>
          <a:p>
            <a:r>
              <a:rPr lang="en-US" dirty="0"/>
              <a:t>Figure 123. Number and percentage of all quality measures that were improving, not changing, or worsening, total and by insurance status, from 2000 through 2013, 2014, 2015, 2016, or 2017</a:t>
            </a:r>
          </a:p>
        </p:txBody>
      </p:sp>
      <p:graphicFrame>
        <p:nvGraphicFramePr>
          <p:cNvPr id="4" name="Content Placeholder 3" descr="Stacked bar chart showing number of quality measures&#10;Total (n=149), Improving, 70, Not Changing, 69,  Worsening, 10&#10;Uninsured (n=49), Improving, 18, Not Changing, 28, Worsening, 3&#10;Public Only (n=50), Improving, 28, Not Changing, 20, Worsening, 2&#10;Any Private (n=50), Improving, 24, Not Changing, 21, Worsening, 5"/>
          <p:cNvGraphicFramePr>
            <a:graphicFrameLocks noGrp="1"/>
          </p:cNvGraphicFramePr>
          <p:nvPr>
            <p:ph idx="1"/>
            <p:extLst>
              <p:ext uri="{D42A27DB-BD31-4B8C-83A1-F6EECF244321}">
                <p14:modId xmlns:p14="http://schemas.microsoft.com/office/powerpoint/2010/main" val="181994269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534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lvl="0"/>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lvl="0"/>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lvl="0"/>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3301309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124. Number and percentage of quality measures with disparity at baseline for which disparities related to insurance were improving, not changing, or worsening, 2000 through 2014, 2015, 2016, or 2017</a:t>
            </a:r>
          </a:p>
        </p:txBody>
      </p:sp>
      <p:graphicFrame>
        <p:nvGraphicFramePr>
          <p:cNvPr id="4" name="Content Placeholder 3" descr="Stacked bar chart showing number of quality measures&#10;Total (n=58), Improving, 1, Not Changing, 56,  Worsening, 1&#10;Uninsured (n=35), Improving, 1, Not Changing, 33, Worsening, 1&#10;Public Insurance Only (n=23), Improving, 0, Not Changing, 23, Worsening, 0&#10;"/>
          <p:cNvGraphicFramePr>
            <a:graphicFrameLocks noGrp="1"/>
          </p:cNvGraphicFramePr>
          <p:nvPr>
            <p:ph idx="1"/>
            <p:extLst>
              <p:ext uri="{D42A27DB-BD31-4B8C-83A1-F6EECF244321}">
                <p14:modId xmlns:p14="http://schemas.microsoft.com/office/powerpoint/2010/main" val="231268724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77200" cy="246221"/>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p>
        </p:txBody>
      </p:sp>
    </p:spTree>
    <p:extLst>
      <p:ext uri="{BB962C8B-B14F-4D97-AF65-F5344CB8AC3E}">
        <p14:creationId xmlns:p14="http://schemas.microsoft.com/office/powerpoint/2010/main" val="251875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35685" cy="617884"/>
          </a:xfrm>
        </p:spPr>
        <p:txBody>
          <a:bodyPr>
            <a:noAutofit/>
          </a:bodyPr>
          <a:lstStyle/>
          <a:p>
            <a:r>
              <a:rPr lang="en-US" sz="1800" dirty="0"/>
              <a:t>Figure 10. Average differences in quality of care for Blacks, Hispanics, and Asians compared with Whites, by state, 2015-2017</a:t>
            </a:r>
          </a:p>
        </p:txBody>
      </p:sp>
      <p:grpSp>
        <p:nvGrpSpPr>
          <p:cNvPr id="4" name="Group 3" descr="Map showing differences in quality in quartiles, with the first quartile the lowest (best) and the fourth quartile the highest (worst):&#10;Quartile 4: California, Connecticut, Illinois, Massachusetts, Minnesota, New Jersey, New York, Ohio, Pennsylvania, South Carolina, Texas, Wisconsin&#10;Quartile 3: Alabama, Delaware, District of Columbia, Florida, Georgia, Indiana, Louisiana, Mississippi, Missouri, Nevada, North Carolina, Oklahoma, Tennessee&#10;Quartile 2: Alaska, Arizona, Arkansas, Colorado, Hawaii, Iowa, Kansas, Michigan, Nebraska, Rhode Island, Vermont, Virginia, Washington, Wyoming  &#10;Quartile 1: Idaho, Kentucky, Maine, Maryland, Montana, New Hampshire, New Mexico, North Dakota, Oregon, South Dakota, Utah, West Virginia&#10;Puerto Rico's and Vermont's quartiles are missing." title="Overall quality of care, by state"/>
          <p:cNvGrpSpPr>
            <a:grpSpLocks noChangeAspect="1"/>
          </p:cNvGrpSpPr>
          <p:nvPr/>
        </p:nvGrpSpPr>
        <p:grpSpPr>
          <a:xfrm>
            <a:off x="685800" y="1188720"/>
            <a:ext cx="7996273" cy="5623559"/>
            <a:chOff x="0" y="0"/>
            <a:chExt cx="6985173" cy="4908604"/>
          </a:xfrm>
        </p:grpSpPr>
        <p:grpSp>
          <p:nvGrpSpPr>
            <p:cNvPr id="5" name="Group 4"/>
            <p:cNvGrpSpPr/>
            <p:nvPr/>
          </p:nvGrpSpPr>
          <p:grpSpPr>
            <a:xfrm>
              <a:off x="0" y="0"/>
              <a:ext cx="6985173" cy="4908604"/>
              <a:chOff x="0" y="0"/>
              <a:chExt cx="6985173" cy="4908604"/>
            </a:xfrm>
          </p:grpSpPr>
          <p:grpSp>
            <p:nvGrpSpPr>
              <p:cNvPr id="7" name="Group 6"/>
              <p:cNvGrpSpPr/>
              <p:nvPr/>
            </p:nvGrpSpPr>
            <p:grpSpPr>
              <a:xfrm>
                <a:off x="0" y="0"/>
                <a:ext cx="6985173" cy="4908604"/>
                <a:chOff x="0" y="0"/>
                <a:chExt cx="6988550" cy="4911150"/>
              </a:xfrm>
            </p:grpSpPr>
            <p:grpSp>
              <p:nvGrpSpPr>
                <p:cNvPr id="13" name="Group 12"/>
                <p:cNvGrpSpPr/>
                <p:nvPr/>
              </p:nvGrpSpPr>
              <p:grpSpPr>
                <a:xfrm>
                  <a:off x="0" y="0"/>
                  <a:ext cx="5949316" cy="4303394"/>
                  <a:chOff x="0" y="0"/>
                  <a:chExt cx="5949316" cy="4303394"/>
                </a:xfrm>
              </p:grpSpPr>
              <p:grpSp>
                <p:nvGrpSpPr>
                  <p:cNvPr id="25" name="Group 24"/>
                  <p:cNvGrpSpPr>
                    <a:grpSpLocks noChangeAspect="1"/>
                  </p:cNvGrpSpPr>
                  <p:nvPr/>
                </p:nvGrpSpPr>
                <p:grpSpPr bwMode="auto">
                  <a:xfrm>
                    <a:off x="28576" y="0"/>
                    <a:ext cx="5920740" cy="3680461"/>
                    <a:chOff x="28574" y="0"/>
                    <a:chExt cx="4782" cy="2948"/>
                  </a:xfrm>
                </p:grpSpPr>
                <p:sp>
                  <p:nvSpPr>
                    <p:cNvPr id="65" name="Freeform 64"/>
                    <p:cNvSpPr>
                      <a:spLocks/>
                    </p:cNvSpPr>
                    <p:nvPr/>
                  </p:nvSpPr>
                  <p:spPr bwMode="auto">
                    <a:xfrm>
                      <a:off x="28816" y="25"/>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6" name="Freeform 65"/>
                    <p:cNvSpPr>
                      <a:spLocks/>
                    </p:cNvSpPr>
                    <p:nvPr/>
                  </p:nvSpPr>
                  <p:spPr bwMode="auto">
                    <a:xfrm>
                      <a:off x="28953" y="51"/>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7" name="Freeform 66"/>
                    <p:cNvSpPr>
                      <a:spLocks/>
                    </p:cNvSpPr>
                    <p:nvPr/>
                  </p:nvSpPr>
                  <p:spPr bwMode="auto">
                    <a:xfrm>
                      <a:off x="29356" y="961"/>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8" name="Freeform 67"/>
                    <p:cNvSpPr>
                      <a:spLocks/>
                    </p:cNvSpPr>
                    <p:nvPr/>
                  </p:nvSpPr>
                  <p:spPr bwMode="auto">
                    <a:xfrm>
                      <a:off x="28662" y="293"/>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69" name="Freeform 68"/>
                    <p:cNvSpPr>
                      <a:spLocks/>
                    </p:cNvSpPr>
                    <p:nvPr/>
                  </p:nvSpPr>
                  <p:spPr bwMode="auto">
                    <a:xfrm>
                      <a:off x="28596" y="751"/>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0" name="Freeform 69"/>
                    <p:cNvSpPr>
                      <a:spLocks/>
                    </p:cNvSpPr>
                    <p:nvPr/>
                  </p:nvSpPr>
                  <p:spPr bwMode="auto">
                    <a:xfrm>
                      <a:off x="28908" y="848"/>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1" name="Freeform 70"/>
                    <p:cNvSpPr>
                      <a:spLocks/>
                    </p:cNvSpPr>
                    <p:nvPr/>
                  </p:nvSpPr>
                  <p:spPr bwMode="auto">
                    <a:xfrm>
                      <a:off x="29227" y="133"/>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2" name="Freeform 71"/>
                    <p:cNvSpPr>
                      <a:spLocks/>
                    </p:cNvSpPr>
                    <p:nvPr/>
                  </p:nvSpPr>
                  <p:spPr bwMode="auto">
                    <a:xfrm>
                      <a:off x="29447" y="148"/>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3" name="Freeform 72"/>
                    <p:cNvSpPr>
                      <a:spLocks/>
                    </p:cNvSpPr>
                    <p:nvPr/>
                  </p:nvSpPr>
                  <p:spPr bwMode="auto">
                    <a:xfrm>
                      <a:off x="29191" y="1526"/>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4" name="Freeform 73"/>
                    <p:cNvSpPr>
                      <a:spLocks/>
                    </p:cNvSpPr>
                    <p:nvPr/>
                  </p:nvSpPr>
                  <p:spPr bwMode="auto">
                    <a:xfrm>
                      <a:off x="29685" y="668"/>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5" name="Freeform 74"/>
                    <p:cNvSpPr>
                      <a:spLocks/>
                    </p:cNvSpPr>
                    <p:nvPr/>
                  </p:nvSpPr>
                  <p:spPr bwMode="auto">
                    <a:xfrm>
                      <a:off x="29787" y="1147"/>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6" name="Freeform 75"/>
                    <p:cNvSpPr>
                      <a:spLocks/>
                    </p:cNvSpPr>
                    <p:nvPr/>
                  </p:nvSpPr>
                  <p:spPr bwMode="auto">
                    <a:xfrm>
                      <a:off x="29698" y="1602"/>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7" name="Freeform 76"/>
                    <p:cNvSpPr>
                      <a:spLocks/>
                    </p:cNvSpPr>
                    <p:nvPr/>
                  </p:nvSpPr>
                  <p:spPr bwMode="auto">
                    <a:xfrm>
                      <a:off x="29929" y="1722"/>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8" name="Freeform 77"/>
                    <p:cNvSpPr>
                      <a:spLocks/>
                    </p:cNvSpPr>
                    <p:nvPr/>
                  </p:nvSpPr>
                  <p:spPr bwMode="auto">
                    <a:xfrm>
                      <a:off x="30311" y="288"/>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79" name="Freeform 78"/>
                    <p:cNvSpPr>
                      <a:spLocks/>
                    </p:cNvSpPr>
                    <p:nvPr/>
                  </p:nvSpPr>
                  <p:spPr bwMode="auto">
                    <a:xfrm>
                      <a:off x="30281" y="632"/>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0" name="Freeform 79"/>
                    <p:cNvSpPr>
                      <a:spLocks/>
                    </p:cNvSpPr>
                    <p:nvPr/>
                  </p:nvSpPr>
                  <p:spPr bwMode="auto">
                    <a:xfrm>
                      <a:off x="30262" y="968"/>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1" name="Freeform 80"/>
                    <p:cNvSpPr>
                      <a:spLocks/>
                    </p:cNvSpPr>
                    <p:nvPr/>
                  </p:nvSpPr>
                  <p:spPr bwMode="auto">
                    <a:xfrm>
                      <a:off x="30395" y="1322"/>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2" name="Freeform 81"/>
                    <p:cNvSpPr>
                      <a:spLocks/>
                    </p:cNvSpPr>
                    <p:nvPr/>
                  </p:nvSpPr>
                  <p:spPr bwMode="auto">
                    <a:xfrm>
                      <a:off x="30308" y="1663"/>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3" name="Freeform 82"/>
                    <p:cNvSpPr>
                      <a:spLocks/>
                    </p:cNvSpPr>
                    <p:nvPr/>
                  </p:nvSpPr>
                  <p:spPr bwMode="auto">
                    <a:xfrm>
                      <a:off x="30842" y="285"/>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4" name="Freeform 83"/>
                    <p:cNvSpPr>
                      <a:spLocks/>
                    </p:cNvSpPr>
                    <p:nvPr/>
                  </p:nvSpPr>
                  <p:spPr bwMode="auto">
                    <a:xfrm>
                      <a:off x="30882" y="933"/>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5" name="Freeform 84"/>
                    <p:cNvSpPr>
                      <a:spLocks/>
                    </p:cNvSpPr>
                    <p:nvPr/>
                  </p:nvSpPr>
                  <p:spPr bwMode="auto">
                    <a:xfrm>
                      <a:off x="30948" y="1265"/>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6" name="Freeform 85"/>
                    <p:cNvSpPr>
                      <a:spLocks/>
                    </p:cNvSpPr>
                    <p:nvPr/>
                  </p:nvSpPr>
                  <p:spPr bwMode="auto">
                    <a:xfrm>
                      <a:off x="31046" y="1732"/>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7" name="Freeform 86"/>
                    <p:cNvSpPr>
                      <a:spLocks/>
                    </p:cNvSpPr>
                    <p:nvPr/>
                  </p:nvSpPr>
                  <p:spPr bwMode="auto">
                    <a:xfrm>
                      <a:off x="31102" y="2139"/>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8" name="Freeform 87"/>
                    <p:cNvSpPr>
                      <a:spLocks/>
                    </p:cNvSpPr>
                    <p:nvPr/>
                  </p:nvSpPr>
                  <p:spPr bwMode="auto">
                    <a:xfrm>
                      <a:off x="31356" y="469"/>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89" name="Freeform 88"/>
                    <p:cNvSpPr>
                      <a:spLocks/>
                    </p:cNvSpPr>
                    <p:nvPr/>
                  </p:nvSpPr>
                  <p:spPr bwMode="auto">
                    <a:xfrm>
                      <a:off x="31678" y="632"/>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0" name="Freeform 89"/>
                    <p:cNvSpPr>
                      <a:spLocks/>
                    </p:cNvSpPr>
                    <p:nvPr/>
                  </p:nvSpPr>
                  <p:spPr bwMode="auto">
                    <a:xfrm>
                      <a:off x="31168" y="542"/>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1" name="Freeform 90"/>
                    <p:cNvSpPr>
                      <a:spLocks/>
                    </p:cNvSpPr>
                    <p:nvPr/>
                  </p:nvSpPr>
                  <p:spPr bwMode="auto">
                    <a:xfrm>
                      <a:off x="31304" y="1031"/>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2" name="Freeform 91"/>
                    <p:cNvSpPr>
                      <a:spLocks/>
                    </p:cNvSpPr>
                    <p:nvPr/>
                  </p:nvSpPr>
                  <p:spPr bwMode="auto">
                    <a:xfrm>
                      <a:off x="31607" y="1089"/>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3" name="Freeform 92"/>
                    <p:cNvSpPr>
                      <a:spLocks/>
                    </p:cNvSpPr>
                    <p:nvPr/>
                  </p:nvSpPr>
                  <p:spPr bwMode="auto">
                    <a:xfrm>
                      <a:off x="31505" y="1392"/>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4" name="Freeform 93"/>
                    <p:cNvSpPr>
                      <a:spLocks/>
                    </p:cNvSpPr>
                    <p:nvPr/>
                  </p:nvSpPr>
                  <p:spPr bwMode="auto">
                    <a:xfrm>
                      <a:off x="31436" y="1643"/>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5" name="Freeform 94"/>
                    <p:cNvSpPr>
                      <a:spLocks/>
                    </p:cNvSpPr>
                    <p:nvPr/>
                  </p:nvSpPr>
                  <p:spPr bwMode="auto">
                    <a:xfrm>
                      <a:off x="31334" y="1894"/>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6" name="Freeform 95"/>
                    <p:cNvSpPr>
                      <a:spLocks/>
                    </p:cNvSpPr>
                    <p:nvPr/>
                  </p:nvSpPr>
                  <p:spPr bwMode="auto">
                    <a:xfrm>
                      <a:off x="31624" y="1871"/>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7" name="Freeform 96"/>
                    <p:cNvSpPr>
                      <a:spLocks/>
                    </p:cNvSpPr>
                    <p:nvPr/>
                  </p:nvSpPr>
                  <p:spPr bwMode="auto">
                    <a:xfrm>
                      <a:off x="31855" y="1843"/>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8" name="Freeform 97"/>
                    <p:cNvSpPr>
                      <a:spLocks/>
                    </p:cNvSpPr>
                    <p:nvPr/>
                  </p:nvSpPr>
                  <p:spPr bwMode="auto">
                    <a:xfrm>
                      <a:off x="31712" y="2301"/>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99" name="Freeform 98"/>
                    <p:cNvSpPr>
                      <a:spLocks/>
                    </p:cNvSpPr>
                    <p:nvPr/>
                  </p:nvSpPr>
                  <p:spPr bwMode="auto">
                    <a:xfrm>
                      <a:off x="31843" y="1018"/>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0" name="Freeform 99"/>
                    <p:cNvSpPr>
                      <a:spLocks/>
                    </p:cNvSpPr>
                    <p:nvPr/>
                  </p:nvSpPr>
                  <p:spPr bwMode="auto">
                    <a:xfrm>
                      <a:off x="32074" y="1167"/>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1" name="Freeform 100"/>
                    <p:cNvSpPr>
                      <a:spLocks/>
                    </p:cNvSpPr>
                    <p:nvPr/>
                  </p:nvSpPr>
                  <p:spPr bwMode="auto">
                    <a:xfrm>
                      <a:off x="32310" y="1198"/>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2" name="Freeform 101"/>
                    <p:cNvSpPr>
                      <a:spLocks/>
                    </p:cNvSpPr>
                    <p:nvPr/>
                  </p:nvSpPr>
                  <p:spPr bwMode="auto">
                    <a:xfrm>
                      <a:off x="32010" y="1270"/>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3" name="Freeform 102"/>
                    <p:cNvSpPr>
                      <a:spLocks/>
                    </p:cNvSpPr>
                    <p:nvPr/>
                  </p:nvSpPr>
                  <p:spPr bwMode="auto">
                    <a:xfrm>
                      <a:off x="32656" y="1379"/>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4" name="Freeform 103"/>
                    <p:cNvSpPr>
                      <a:spLocks/>
                    </p:cNvSpPr>
                    <p:nvPr/>
                  </p:nvSpPr>
                  <p:spPr bwMode="auto">
                    <a:xfrm>
                      <a:off x="31970" y="1560"/>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5" name="Freeform 104"/>
                    <p:cNvSpPr>
                      <a:spLocks/>
                    </p:cNvSpPr>
                    <p:nvPr/>
                  </p:nvSpPr>
                  <p:spPr bwMode="auto">
                    <a:xfrm>
                      <a:off x="32059" y="1798"/>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6" name="Freeform 105"/>
                    <p:cNvSpPr>
                      <a:spLocks/>
                    </p:cNvSpPr>
                    <p:nvPr/>
                  </p:nvSpPr>
                  <p:spPr bwMode="auto">
                    <a:xfrm>
                      <a:off x="32616" y="1183"/>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7" name="Freeform 106"/>
                    <p:cNvSpPr>
                      <a:spLocks/>
                    </p:cNvSpPr>
                    <p:nvPr/>
                  </p:nvSpPr>
                  <p:spPr bwMode="auto">
                    <a:xfrm>
                      <a:off x="32187" y="934"/>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8" name="Freeform 107"/>
                    <p:cNvSpPr>
                      <a:spLocks/>
                    </p:cNvSpPr>
                    <p:nvPr/>
                  </p:nvSpPr>
                  <p:spPr bwMode="auto">
                    <a:xfrm>
                      <a:off x="32640" y="993"/>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09" name="Freeform 108"/>
                    <p:cNvSpPr>
                      <a:spLocks/>
                    </p:cNvSpPr>
                    <p:nvPr/>
                  </p:nvSpPr>
                  <p:spPr bwMode="auto">
                    <a:xfrm>
                      <a:off x="32241" y="560"/>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0" name="Freeform 109"/>
                    <p:cNvSpPr>
                      <a:spLocks/>
                    </p:cNvSpPr>
                    <p:nvPr/>
                  </p:nvSpPr>
                  <p:spPr bwMode="auto">
                    <a:xfrm>
                      <a:off x="32723" y="1061"/>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1" name="Freeform 110"/>
                    <p:cNvSpPr>
                      <a:spLocks/>
                    </p:cNvSpPr>
                    <p:nvPr/>
                  </p:nvSpPr>
                  <p:spPr bwMode="auto">
                    <a:xfrm>
                      <a:off x="32740" y="971"/>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2" name="Freeform 111"/>
                    <p:cNvSpPr>
                      <a:spLocks/>
                    </p:cNvSpPr>
                    <p:nvPr/>
                  </p:nvSpPr>
                  <p:spPr bwMode="auto">
                    <a:xfrm>
                      <a:off x="32747" y="864"/>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3" name="Freeform 112"/>
                    <p:cNvSpPr>
                      <a:spLocks/>
                    </p:cNvSpPr>
                    <p:nvPr/>
                  </p:nvSpPr>
                  <p:spPr bwMode="auto">
                    <a:xfrm>
                      <a:off x="32884" y="856"/>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4" name="Freeform 113"/>
                    <p:cNvSpPr>
                      <a:spLocks/>
                    </p:cNvSpPr>
                    <p:nvPr/>
                  </p:nvSpPr>
                  <p:spPr bwMode="auto">
                    <a:xfrm>
                      <a:off x="32745" y="750"/>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5" name="Freeform 114"/>
                    <p:cNvSpPr>
                      <a:spLocks/>
                    </p:cNvSpPr>
                    <p:nvPr/>
                  </p:nvSpPr>
                  <p:spPr bwMode="auto">
                    <a:xfrm>
                      <a:off x="32979" y="900"/>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6" name="Freeform 115"/>
                    <p:cNvSpPr>
                      <a:spLocks/>
                    </p:cNvSpPr>
                    <p:nvPr/>
                  </p:nvSpPr>
                  <p:spPr bwMode="auto">
                    <a:xfrm>
                      <a:off x="33028" y="896"/>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7" name="Freeform 116"/>
                    <p:cNvSpPr>
                      <a:spLocks/>
                    </p:cNvSpPr>
                    <p:nvPr/>
                  </p:nvSpPr>
                  <p:spPr bwMode="auto">
                    <a:xfrm>
                      <a:off x="32681" y="526"/>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8" name="Freeform 117"/>
                    <p:cNvSpPr>
                      <a:spLocks/>
                    </p:cNvSpPr>
                    <p:nvPr/>
                  </p:nvSpPr>
                  <p:spPr bwMode="auto">
                    <a:xfrm>
                      <a:off x="32805" y="483"/>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19" name="Freeform 118"/>
                    <p:cNvSpPr>
                      <a:spLocks/>
                    </p:cNvSpPr>
                    <p:nvPr/>
                  </p:nvSpPr>
                  <p:spPr bwMode="auto">
                    <a:xfrm>
                      <a:off x="32848" y="201"/>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20" name="Freeform 119"/>
                    <p:cNvSpPr>
                      <a:spLocks/>
                    </p:cNvSpPr>
                    <p:nvPr/>
                  </p:nvSpPr>
                  <p:spPr bwMode="auto">
                    <a:xfrm>
                      <a:off x="28793" y="0"/>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21" name="Freeform 120"/>
                    <p:cNvSpPr>
                      <a:spLocks/>
                    </p:cNvSpPr>
                    <p:nvPr/>
                  </p:nvSpPr>
                  <p:spPr bwMode="auto">
                    <a:xfrm>
                      <a:off x="29333" y="935"/>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endParaRPr lang="en-US" sz="1000">
                        <a:latin typeface="Trebuchet MS" panose="020B0603020202020204" pitchFamily="34" charset="0"/>
                      </a:endParaRPr>
                    </a:p>
                  </p:txBody>
                </p:sp>
                <p:sp>
                  <p:nvSpPr>
                    <p:cNvPr id="122" name="Freeform 121"/>
                    <p:cNvSpPr>
                      <a:spLocks/>
                    </p:cNvSpPr>
                    <p:nvPr/>
                  </p:nvSpPr>
                  <p:spPr bwMode="auto">
                    <a:xfrm>
                      <a:off x="28640" y="269"/>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3" name="Freeform 122"/>
                    <p:cNvSpPr>
                      <a:spLocks/>
                    </p:cNvSpPr>
                    <p:nvPr/>
                  </p:nvSpPr>
                  <p:spPr bwMode="auto">
                    <a:xfrm>
                      <a:off x="28574" y="728"/>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4" name="Freeform 123"/>
                    <p:cNvSpPr>
                      <a:spLocks/>
                    </p:cNvSpPr>
                    <p:nvPr/>
                  </p:nvSpPr>
                  <p:spPr bwMode="auto">
                    <a:xfrm>
                      <a:off x="28884" y="823"/>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5" name="Freeform 124"/>
                    <p:cNvSpPr>
                      <a:spLocks/>
                    </p:cNvSpPr>
                    <p:nvPr/>
                  </p:nvSpPr>
                  <p:spPr bwMode="auto">
                    <a:xfrm>
                      <a:off x="29203" y="109"/>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6" name="Freeform 125"/>
                    <p:cNvSpPr>
                      <a:spLocks/>
                    </p:cNvSpPr>
                    <p:nvPr/>
                  </p:nvSpPr>
                  <p:spPr bwMode="auto">
                    <a:xfrm>
                      <a:off x="29423" y="125"/>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27" name="Freeform 126"/>
                    <p:cNvSpPr>
                      <a:spLocks/>
                    </p:cNvSpPr>
                    <p:nvPr/>
                  </p:nvSpPr>
                  <p:spPr bwMode="auto">
                    <a:xfrm>
                      <a:off x="29167" y="1502"/>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28" name="Freeform 127"/>
                    <p:cNvSpPr>
                      <a:spLocks/>
                    </p:cNvSpPr>
                    <p:nvPr/>
                  </p:nvSpPr>
                  <p:spPr bwMode="auto">
                    <a:xfrm>
                      <a:off x="29663" y="643"/>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29" name="Freeform 128"/>
                    <p:cNvSpPr>
                      <a:spLocks/>
                    </p:cNvSpPr>
                    <p:nvPr/>
                  </p:nvSpPr>
                  <p:spPr bwMode="auto">
                    <a:xfrm>
                      <a:off x="29763" y="1122"/>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0" name="Freeform 129"/>
                    <p:cNvSpPr>
                      <a:spLocks/>
                    </p:cNvSpPr>
                    <p:nvPr/>
                  </p:nvSpPr>
                  <p:spPr bwMode="auto">
                    <a:xfrm>
                      <a:off x="29675" y="1578"/>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1" name="Freeform 130"/>
                    <p:cNvSpPr>
                      <a:spLocks/>
                    </p:cNvSpPr>
                    <p:nvPr/>
                  </p:nvSpPr>
                  <p:spPr bwMode="auto">
                    <a:xfrm>
                      <a:off x="29907" y="1698"/>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2" name="Freeform 131"/>
                    <p:cNvSpPr>
                      <a:spLocks/>
                    </p:cNvSpPr>
                    <p:nvPr/>
                  </p:nvSpPr>
                  <p:spPr bwMode="auto">
                    <a:xfrm>
                      <a:off x="30289" y="263"/>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3" name="Freeform 132"/>
                    <p:cNvSpPr>
                      <a:spLocks/>
                    </p:cNvSpPr>
                    <p:nvPr/>
                  </p:nvSpPr>
                  <p:spPr bwMode="auto">
                    <a:xfrm>
                      <a:off x="30258" y="608"/>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4" name="Freeform 133"/>
                    <p:cNvSpPr>
                      <a:spLocks/>
                    </p:cNvSpPr>
                    <p:nvPr/>
                  </p:nvSpPr>
                  <p:spPr bwMode="auto">
                    <a:xfrm>
                      <a:off x="30238" y="942"/>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5" name="Freeform 134"/>
                    <p:cNvSpPr>
                      <a:spLocks/>
                    </p:cNvSpPr>
                    <p:nvPr/>
                  </p:nvSpPr>
                  <p:spPr bwMode="auto">
                    <a:xfrm>
                      <a:off x="30374" y="1300"/>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6" name="Freeform 135"/>
                    <p:cNvSpPr>
                      <a:spLocks/>
                    </p:cNvSpPr>
                    <p:nvPr/>
                  </p:nvSpPr>
                  <p:spPr bwMode="auto">
                    <a:xfrm>
                      <a:off x="30285" y="1638"/>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7" name="Freeform 136"/>
                    <p:cNvSpPr>
                      <a:spLocks/>
                    </p:cNvSpPr>
                    <p:nvPr/>
                  </p:nvSpPr>
                  <p:spPr bwMode="auto">
                    <a:xfrm>
                      <a:off x="30820" y="259"/>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38" name="Freeform 137"/>
                    <p:cNvSpPr>
                      <a:spLocks/>
                    </p:cNvSpPr>
                    <p:nvPr/>
                  </p:nvSpPr>
                  <p:spPr bwMode="auto">
                    <a:xfrm>
                      <a:off x="30859" y="911"/>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39" name="Freeform 138"/>
                    <p:cNvSpPr>
                      <a:spLocks/>
                    </p:cNvSpPr>
                    <p:nvPr/>
                  </p:nvSpPr>
                  <p:spPr bwMode="auto">
                    <a:xfrm>
                      <a:off x="30925" y="1241"/>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0" name="Freeform 139"/>
                    <p:cNvSpPr>
                      <a:spLocks/>
                    </p:cNvSpPr>
                    <p:nvPr/>
                  </p:nvSpPr>
                  <p:spPr bwMode="auto">
                    <a:xfrm>
                      <a:off x="31024" y="1707"/>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41" name="Freeform 140"/>
                    <p:cNvSpPr>
                      <a:spLocks/>
                    </p:cNvSpPr>
                    <p:nvPr/>
                  </p:nvSpPr>
                  <p:spPr bwMode="auto">
                    <a:xfrm>
                      <a:off x="31081" y="2116"/>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2" name="Freeform 141"/>
                    <p:cNvSpPr>
                      <a:spLocks/>
                    </p:cNvSpPr>
                    <p:nvPr/>
                  </p:nvSpPr>
                  <p:spPr bwMode="auto">
                    <a:xfrm>
                      <a:off x="31334" y="444"/>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43" name="Freeform 142"/>
                    <p:cNvSpPr>
                      <a:spLocks/>
                    </p:cNvSpPr>
                    <p:nvPr/>
                  </p:nvSpPr>
                  <p:spPr bwMode="auto">
                    <a:xfrm>
                      <a:off x="31655" y="608"/>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44" name="Freeform 143"/>
                    <p:cNvSpPr>
                      <a:spLocks/>
                    </p:cNvSpPr>
                    <p:nvPr/>
                  </p:nvSpPr>
                  <p:spPr bwMode="auto">
                    <a:xfrm>
                      <a:off x="31147" y="517"/>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5" name="Freeform 144"/>
                    <p:cNvSpPr>
                      <a:spLocks/>
                    </p:cNvSpPr>
                    <p:nvPr/>
                  </p:nvSpPr>
                  <p:spPr bwMode="auto">
                    <a:xfrm>
                      <a:off x="31281" y="1006"/>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6" name="Freeform 145"/>
                    <p:cNvSpPr>
                      <a:spLocks/>
                    </p:cNvSpPr>
                    <p:nvPr/>
                  </p:nvSpPr>
                  <p:spPr bwMode="auto">
                    <a:xfrm>
                      <a:off x="31584" y="1064"/>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7" name="Freeform 146"/>
                    <p:cNvSpPr>
                      <a:spLocks/>
                    </p:cNvSpPr>
                    <p:nvPr/>
                  </p:nvSpPr>
                  <p:spPr bwMode="auto">
                    <a:xfrm>
                      <a:off x="31483" y="1367"/>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8" name="Freeform 147"/>
                    <p:cNvSpPr>
                      <a:spLocks/>
                    </p:cNvSpPr>
                    <p:nvPr/>
                  </p:nvSpPr>
                  <p:spPr bwMode="auto">
                    <a:xfrm>
                      <a:off x="31413" y="1618"/>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49" name="Freeform 148"/>
                    <p:cNvSpPr>
                      <a:spLocks/>
                    </p:cNvSpPr>
                    <p:nvPr/>
                  </p:nvSpPr>
                  <p:spPr bwMode="auto">
                    <a:xfrm>
                      <a:off x="31311" y="1869"/>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0" name="Freeform 149"/>
                    <p:cNvSpPr>
                      <a:spLocks/>
                    </p:cNvSpPr>
                    <p:nvPr/>
                  </p:nvSpPr>
                  <p:spPr bwMode="auto">
                    <a:xfrm>
                      <a:off x="31601" y="1848"/>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1" name="Freeform 150"/>
                    <p:cNvSpPr>
                      <a:spLocks/>
                    </p:cNvSpPr>
                    <p:nvPr/>
                  </p:nvSpPr>
                  <p:spPr bwMode="auto">
                    <a:xfrm>
                      <a:off x="31832" y="1820"/>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0"/>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2" name="Freeform 151"/>
                    <p:cNvSpPr>
                      <a:spLocks/>
                    </p:cNvSpPr>
                    <p:nvPr/>
                  </p:nvSpPr>
                  <p:spPr bwMode="auto">
                    <a:xfrm>
                      <a:off x="31690" y="2277"/>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3" name="Freeform 152"/>
                    <p:cNvSpPr>
                      <a:spLocks/>
                    </p:cNvSpPr>
                    <p:nvPr/>
                  </p:nvSpPr>
                  <p:spPr bwMode="auto">
                    <a:xfrm>
                      <a:off x="31820" y="993"/>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4" name="Freeform 153"/>
                    <p:cNvSpPr>
                      <a:spLocks/>
                    </p:cNvSpPr>
                    <p:nvPr/>
                  </p:nvSpPr>
                  <p:spPr bwMode="auto">
                    <a:xfrm>
                      <a:off x="32052" y="1144"/>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5" name="Freeform 154"/>
                    <p:cNvSpPr>
                      <a:spLocks/>
                    </p:cNvSpPr>
                    <p:nvPr/>
                  </p:nvSpPr>
                  <p:spPr bwMode="auto">
                    <a:xfrm>
                      <a:off x="32288" y="1173"/>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56" name="Freeform 155"/>
                    <p:cNvSpPr>
                      <a:spLocks/>
                    </p:cNvSpPr>
                    <p:nvPr/>
                  </p:nvSpPr>
                  <p:spPr bwMode="auto">
                    <a:xfrm>
                      <a:off x="31986" y="1248"/>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57" name="Freeform 156"/>
                    <p:cNvSpPr>
                      <a:spLocks/>
                    </p:cNvSpPr>
                    <p:nvPr/>
                  </p:nvSpPr>
                  <p:spPr bwMode="auto">
                    <a:xfrm>
                      <a:off x="32632" y="1356"/>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58" name="Freeform 157"/>
                    <p:cNvSpPr>
                      <a:spLocks/>
                    </p:cNvSpPr>
                    <p:nvPr/>
                  </p:nvSpPr>
                  <p:spPr bwMode="auto">
                    <a:xfrm>
                      <a:off x="31948" y="1536"/>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59" name="Freeform 158"/>
                    <p:cNvSpPr>
                      <a:spLocks/>
                    </p:cNvSpPr>
                    <p:nvPr/>
                  </p:nvSpPr>
                  <p:spPr bwMode="auto">
                    <a:xfrm>
                      <a:off x="32037" y="1774"/>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0" name="Freeform 159"/>
                    <p:cNvSpPr>
                      <a:spLocks/>
                    </p:cNvSpPr>
                    <p:nvPr/>
                  </p:nvSpPr>
                  <p:spPr bwMode="auto">
                    <a:xfrm>
                      <a:off x="32593" y="1159"/>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AABA0A"/>
                    </a:solidFill>
                    <a:ln w="12700">
                      <a:solidFill>
                        <a:srgbClr val="000000"/>
                      </a:solidFill>
                      <a:round/>
                      <a:headEnd/>
                      <a:tailEnd/>
                    </a:ln>
                  </p:spPr>
                  <p:txBody>
                    <a:bodyPr/>
                    <a:lstStyle/>
                    <a:p>
                      <a:endParaRPr lang="en-US" sz="1000">
                        <a:latin typeface="Trebuchet MS" panose="020B0603020202020204" pitchFamily="34" charset="0"/>
                      </a:endParaRPr>
                    </a:p>
                  </p:txBody>
                </p:sp>
                <p:sp>
                  <p:nvSpPr>
                    <p:cNvPr id="161" name="Freeform 160"/>
                    <p:cNvSpPr>
                      <a:spLocks/>
                    </p:cNvSpPr>
                    <p:nvPr/>
                  </p:nvSpPr>
                  <p:spPr bwMode="auto">
                    <a:xfrm>
                      <a:off x="32164" y="911"/>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2" name="Freeform 161"/>
                    <p:cNvSpPr>
                      <a:spLocks/>
                    </p:cNvSpPr>
                    <p:nvPr/>
                  </p:nvSpPr>
                  <p:spPr bwMode="auto">
                    <a:xfrm>
                      <a:off x="32640" y="961"/>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3" name="Freeform 162"/>
                    <p:cNvSpPr>
                      <a:spLocks/>
                    </p:cNvSpPr>
                    <p:nvPr/>
                  </p:nvSpPr>
                  <p:spPr bwMode="auto">
                    <a:xfrm>
                      <a:off x="32219" y="537"/>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4" name="Freeform 163"/>
                    <p:cNvSpPr>
                      <a:spLocks/>
                    </p:cNvSpPr>
                    <p:nvPr/>
                  </p:nvSpPr>
                  <p:spPr bwMode="auto">
                    <a:xfrm>
                      <a:off x="32701" y="1037"/>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65" name="Freeform 164"/>
                    <p:cNvSpPr>
                      <a:spLocks/>
                    </p:cNvSpPr>
                    <p:nvPr/>
                  </p:nvSpPr>
                  <p:spPr bwMode="auto">
                    <a:xfrm>
                      <a:off x="32716" y="946"/>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6" name="Freeform 165"/>
                    <p:cNvSpPr>
                      <a:spLocks/>
                    </p:cNvSpPr>
                    <p:nvPr/>
                  </p:nvSpPr>
                  <p:spPr bwMode="auto">
                    <a:xfrm>
                      <a:off x="32724" y="840"/>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7" name="Freeform 166"/>
                    <p:cNvSpPr>
                      <a:spLocks/>
                    </p:cNvSpPr>
                    <p:nvPr/>
                  </p:nvSpPr>
                  <p:spPr bwMode="auto">
                    <a:xfrm>
                      <a:off x="32860" y="832"/>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pattFill prst="pct10">
                      <a:fgClr>
                        <a:schemeClr val="tx1"/>
                      </a:fgClr>
                      <a:bgClr>
                        <a:schemeClr val="bg1"/>
                      </a:bgClr>
                    </a:pattFill>
                    <a:ln w="19050">
                      <a:solidFill>
                        <a:srgbClr val="000000"/>
                      </a:solidFill>
                      <a:round/>
                      <a:headEnd/>
                      <a:tailEnd/>
                    </a:ln>
                  </p:spPr>
                  <p:txBody>
                    <a:bodyPr/>
                    <a:lstStyle/>
                    <a:p>
                      <a:endParaRPr lang="en-US" sz="1000">
                        <a:latin typeface="Trebuchet MS" panose="020B0603020202020204" pitchFamily="34" charset="0"/>
                      </a:endParaRPr>
                    </a:p>
                  </p:txBody>
                </p:sp>
                <p:sp>
                  <p:nvSpPr>
                    <p:cNvPr id="168" name="Freeform 167"/>
                    <p:cNvSpPr>
                      <a:spLocks/>
                    </p:cNvSpPr>
                    <p:nvPr/>
                  </p:nvSpPr>
                  <p:spPr bwMode="auto">
                    <a:xfrm>
                      <a:off x="32724" y="727"/>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chemeClr val="bg1">
                        <a:lumMod val="50000"/>
                      </a:schemeClr>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69" name="Freeform 168"/>
                    <p:cNvSpPr>
                      <a:spLocks/>
                    </p:cNvSpPr>
                    <p:nvPr/>
                  </p:nvSpPr>
                  <p:spPr bwMode="auto">
                    <a:xfrm>
                      <a:off x="32957" y="874"/>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70" name="Freeform 169"/>
                    <p:cNvSpPr>
                      <a:spLocks/>
                    </p:cNvSpPr>
                    <p:nvPr/>
                  </p:nvSpPr>
                  <p:spPr bwMode="auto">
                    <a:xfrm>
                      <a:off x="33006" y="871"/>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endParaRPr lang="en-US" sz="1000">
                        <a:latin typeface="Trebuchet MS" panose="020B0603020202020204" pitchFamily="34" charset="0"/>
                      </a:endParaRPr>
                    </a:p>
                  </p:txBody>
                </p:sp>
                <p:sp>
                  <p:nvSpPr>
                    <p:cNvPr id="171" name="Freeform 170"/>
                    <p:cNvSpPr>
                      <a:spLocks/>
                    </p:cNvSpPr>
                    <p:nvPr/>
                  </p:nvSpPr>
                  <p:spPr bwMode="auto">
                    <a:xfrm>
                      <a:off x="32659" y="501"/>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chemeClr val="bg1"/>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2" name="Freeform 171"/>
                    <p:cNvSpPr>
                      <a:spLocks/>
                    </p:cNvSpPr>
                    <p:nvPr/>
                  </p:nvSpPr>
                  <p:spPr bwMode="auto">
                    <a:xfrm>
                      <a:off x="32782" y="458"/>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3" name="Freeform 172"/>
                    <p:cNvSpPr>
                      <a:spLocks/>
                    </p:cNvSpPr>
                    <p:nvPr/>
                  </p:nvSpPr>
                  <p:spPr bwMode="auto">
                    <a:xfrm>
                      <a:off x="32824" y="178"/>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0072C6"/>
                    </a:solidFill>
                    <a:ln w="19050">
                      <a:solidFill>
                        <a:srgbClr val="000000"/>
                      </a:solidFill>
                      <a:round/>
                      <a:headEnd/>
                      <a:tailEnd/>
                    </a:ln>
                  </p:spPr>
                  <p:txBody>
                    <a:bodyPr/>
                    <a:lstStyle/>
                    <a:p>
                      <a:endParaRPr lang="en-US" sz="1000">
                        <a:latin typeface="Trebuchet MS" panose="020B0603020202020204" pitchFamily="34" charset="0"/>
                      </a:endParaRPr>
                    </a:p>
                  </p:txBody>
                </p:sp>
                <p:sp>
                  <p:nvSpPr>
                    <p:cNvPr id="174" name="Text Box 140"/>
                    <p:cNvSpPr txBox="1">
                      <a:spLocks noChangeArrowheads="1"/>
                    </p:cNvSpPr>
                    <p:nvPr/>
                  </p:nvSpPr>
                  <p:spPr bwMode="auto">
                    <a:xfrm>
                      <a:off x="29321" y="1780"/>
                      <a:ext cx="233"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AZ</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5" name="Text Box 141"/>
                    <p:cNvSpPr txBox="1">
                      <a:spLocks noChangeArrowheads="1"/>
                    </p:cNvSpPr>
                    <p:nvPr/>
                  </p:nvSpPr>
                  <p:spPr bwMode="auto">
                    <a:xfrm>
                      <a:off x="28707" y="1382"/>
                      <a:ext cx="238"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CA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6" name="Text Box 142"/>
                    <p:cNvSpPr txBox="1">
                      <a:spLocks noChangeArrowheads="1"/>
                    </p:cNvSpPr>
                    <p:nvPr/>
                  </p:nvSpPr>
                  <p:spPr bwMode="auto">
                    <a:xfrm>
                      <a:off x="29409" y="1238"/>
                      <a:ext cx="375" cy="194"/>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UT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77" name="Text Box 143"/>
                    <p:cNvSpPr txBox="1">
                      <a:spLocks noChangeArrowheads="1"/>
                    </p:cNvSpPr>
                    <p:nvPr/>
                  </p:nvSpPr>
                  <p:spPr bwMode="auto">
                    <a:xfrm>
                      <a:off x="33015" y="1011"/>
                      <a:ext cx="237" cy="142"/>
                    </a:xfrm>
                    <a:prstGeom prst="rect">
                      <a:avLst/>
                    </a:prstGeom>
                    <a:solidFill>
                      <a:schemeClr val="bg1">
                        <a:lumMod val="50000"/>
                      </a:schemeClr>
                    </a:solid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CT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78" name="Line 144"/>
                    <p:cNvCxnSpPr/>
                    <p:nvPr/>
                  </p:nvCxnSpPr>
                  <p:spPr bwMode="auto">
                    <a:xfrm>
                      <a:off x="32817" y="880"/>
                      <a:ext cx="180" cy="190"/>
                    </a:xfrm>
                    <a:prstGeom prst="line">
                      <a:avLst/>
                    </a:prstGeom>
                    <a:noFill/>
                    <a:ln w="19050">
                      <a:solidFill>
                        <a:srgbClr val="000000"/>
                      </a:solidFill>
                      <a:round/>
                      <a:headEnd/>
                      <a:tailEnd/>
                    </a:ln>
                  </p:spPr>
                </p:cxnSp>
                <p:sp>
                  <p:nvSpPr>
                    <p:cNvPr id="179" name="Text Box 145"/>
                    <p:cNvSpPr txBox="1">
                      <a:spLocks noChangeArrowheads="1"/>
                    </p:cNvSpPr>
                    <p:nvPr/>
                  </p:nvSpPr>
                  <p:spPr bwMode="auto">
                    <a:xfrm>
                      <a:off x="32166" y="2535"/>
                      <a:ext cx="338" cy="194"/>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FL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0" name="Text Box 146"/>
                    <p:cNvSpPr txBox="1">
                      <a:spLocks noChangeArrowheads="1"/>
                    </p:cNvSpPr>
                    <p:nvPr/>
                  </p:nvSpPr>
                  <p:spPr bwMode="auto">
                    <a:xfrm>
                      <a:off x="31927" y="2006"/>
                      <a:ext cx="245"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GA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1" name="Text Box 147"/>
                    <p:cNvSpPr txBox="1">
                      <a:spLocks noChangeArrowheads="1"/>
                    </p:cNvSpPr>
                    <p:nvPr/>
                  </p:nvSpPr>
                  <p:spPr bwMode="auto">
                    <a:xfrm>
                      <a:off x="31069" y="1013"/>
                      <a:ext cx="78" cy="129"/>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IA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2" name="Text Box 148"/>
                    <p:cNvSpPr txBox="1">
                      <a:spLocks noChangeArrowheads="1"/>
                    </p:cNvSpPr>
                    <p:nvPr/>
                  </p:nvSpPr>
                  <p:spPr bwMode="auto">
                    <a:xfrm>
                      <a:off x="31375" y="1238"/>
                      <a:ext cx="202"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IL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3" name="Text Box 149"/>
                    <p:cNvSpPr txBox="1">
                      <a:spLocks noChangeArrowheads="1"/>
                    </p:cNvSpPr>
                    <p:nvPr/>
                  </p:nvSpPr>
                  <p:spPr bwMode="auto">
                    <a:xfrm>
                      <a:off x="30538" y="1430"/>
                      <a:ext cx="348" cy="194"/>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KS</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4" name="Text Box 150"/>
                    <p:cNvSpPr txBox="1">
                      <a:spLocks noChangeArrowheads="1"/>
                    </p:cNvSpPr>
                    <p:nvPr/>
                  </p:nvSpPr>
                  <p:spPr bwMode="auto">
                    <a:xfrm>
                      <a:off x="33056" y="709"/>
                      <a:ext cx="248"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MA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85" name="Line 151"/>
                    <p:cNvCxnSpPr/>
                    <p:nvPr/>
                  </p:nvCxnSpPr>
                  <p:spPr bwMode="auto">
                    <a:xfrm>
                      <a:off x="32907" y="785"/>
                      <a:ext cx="178" cy="0"/>
                    </a:xfrm>
                    <a:prstGeom prst="line">
                      <a:avLst/>
                    </a:prstGeom>
                    <a:noFill/>
                    <a:ln w="19050">
                      <a:solidFill>
                        <a:srgbClr val="000000"/>
                      </a:solidFill>
                      <a:round/>
                      <a:headEnd/>
                      <a:tailEnd/>
                    </a:ln>
                  </p:spPr>
                </p:cxnSp>
                <p:sp>
                  <p:nvSpPr>
                    <p:cNvPr id="186" name="Text Box 152"/>
                    <p:cNvSpPr txBox="1">
                      <a:spLocks noChangeArrowheads="1"/>
                    </p:cNvSpPr>
                    <p:nvPr/>
                  </p:nvSpPr>
                  <p:spPr bwMode="auto">
                    <a:xfrm>
                      <a:off x="32710" y="1356"/>
                      <a:ext cx="269" cy="129"/>
                    </a:xfrm>
                    <a:prstGeom prst="rect">
                      <a:avLst/>
                    </a:prstGeom>
                    <a:solidFill>
                      <a:srgbClr val="0072C6"/>
                    </a:solidFill>
                    <a:ln w="9525">
                      <a:solidFill>
                        <a:schemeClr val="tx1"/>
                      </a:solidFill>
                      <a:miter lim="800000"/>
                      <a:headEnd/>
                      <a:tailEnd/>
                    </a:ln>
                  </p:spPr>
                  <p:txBody>
                    <a:bodyPr wrap="square" lIns="0" tIns="0" rIns="0" bIns="0">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7" name="Text Box 154"/>
                    <p:cNvSpPr txBox="1">
                      <a:spLocks noChangeArrowheads="1"/>
                    </p:cNvSpPr>
                    <p:nvPr/>
                  </p:nvSpPr>
                  <p:spPr bwMode="auto">
                    <a:xfrm>
                      <a:off x="31071" y="1430"/>
                      <a:ext cx="256"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MO</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88" name="Line 155"/>
                    <p:cNvCxnSpPr/>
                    <p:nvPr/>
                  </p:nvCxnSpPr>
                  <p:spPr bwMode="auto">
                    <a:xfrm>
                      <a:off x="32672" y="1126"/>
                      <a:ext cx="266" cy="70"/>
                    </a:xfrm>
                    <a:prstGeom prst="line">
                      <a:avLst/>
                    </a:prstGeom>
                    <a:noFill/>
                    <a:ln w="19050">
                      <a:solidFill>
                        <a:srgbClr val="000000"/>
                      </a:solidFill>
                      <a:round/>
                      <a:headEnd/>
                      <a:tailEnd/>
                    </a:ln>
                  </p:spPr>
                </p:cxnSp>
                <p:sp>
                  <p:nvSpPr>
                    <p:cNvPr id="189" name="Text Box 156"/>
                    <p:cNvSpPr txBox="1">
                      <a:spLocks noChangeArrowheads="1"/>
                    </p:cNvSpPr>
                    <p:nvPr/>
                  </p:nvSpPr>
                  <p:spPr bwMode="auto">
                    <a:xfrm>
                      <a:off x="32955" y="1169"/>
                      <a:ext cx="231" cy="142"/>
                    </a:xfrm>
                    <a:prstGeom prst="rect">
                      <a:avLst/>
                    </a:prstGeom>
                    <a:solidFill>
                      <a:schemeClr val="bg1">
                        <a:lumMod val="50000"/>
                      </a:schemeClr>
                    </a:solid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NJ</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0" name="Text Box 157"/>
                    <p:cNvSpPr txBox="1">
                      <a:spLocks noChangeArrowheads="1"/>
                    </p:cNvSpPr>
                    <p:nvPr/>
                  </p:nvSpPr>
                  <p:spPr bwMode="auto">
                    <a:xfrm>
                      <a:off x="32411" y="719"/>
                      <a:ext cx="240"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1" name="Text Box 158"/>
                    <p:cNvSpPr txBox="1">
                      <a:spLocks noChangeArrowheads="1"/>
                    </p:cNvSpPr>
                    <p:nvPr/>
                  </p:nvSpPr>
                  <p:spPr bwMode="auto">
                    <a:xfrm>
                      <a:off x="28815" y="566"/>
                      <a:ext cx="245"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2" name="Text Box 159"/>
                    <p:cNvSpPr txBox="1">
                      <a:spLocks noChangeArrowheads="1"/>
                    </p:cNvSpPr>
                    <p:nvPr/>
                  </p:nvSpPr>
                  <p:spPr bwMode="auto">
                    <a:xfrm>
                      <a:off x="32252" y="998"/>
                      <a:ext cx="364" cy="194"/>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PA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3" name="Text Box 160"/>
                    <p:cNvSpPr txBox="1">
                      <a:spLocks noChangeArrowheads="1"/>
                    </p:cNvSpPr>
                    <p:nvPr/>
                  </p:nvSpPr>
                  <p:spPr bwMode="auto">
                    <a:xfrm>
                      <a:off x="32185" y="1862"/>
                      <a:ext cx="228"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4" name="Text Box 161"/>
                    <p:cNvSpPr txBox="1">
                      <a:spLocks noChangeArrowheads="1"/>
                    </p:cNvSpPr>
                    <p:nvPr/>
                  </p:nvSpPr>
                  <p:spPr bwMode="auto">
                    <a:xfrm>
                      <a:off x="31581" y="1696"/>
                      <a:ext cx="348" cy="129"/>
                    </a:xfrm>
                    <a:prstGeom prst="rect">
                      <a:avLst/>
                    </a:prstGeom>
                    <a:noFill/>
                    <a:ln w="9525">
                      <a:noFill/>
                      <a:miter lim="800000"/>
                      <a:headEnd/>
                      <a:tailEnd/>
                    </a:ln>
                  </p:spPr>
                  <p:txBody>
                    <a:bodyPr wrap="square" t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TN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5" name="Text Box 162"/>
                    <p:cNvSpPr txBox="1">
                      <a:spLocks noChangeArrowheads="1"/>
                    </p:cNvSpPr>
                    <p:nvPr/>
                  </p:nvSpPr>
                  <p:spPr bwMode="auto">
                    <a:xfrm>
                      <a:off x="29930" y="1334"/>
                      <a:ext cx="246"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CO</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6" name="Text Box 163"/>
                    <p:cNvSpPr txBox="1">
                      <a:spLocks noChangeArrowheads="1"/>
                    </p:cNvSpPr>
                    <p:nvPr/>
                  </p:nvSpPr>
                  <p:spPr bwMode="auto">
                    <a:xfrm>
                      <a:off x="28972" y="181"/>
                      <a:ext cx="260"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WA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7" name="Text Box 164"/>
                    <p:cNvSpPr txBox="1">
                      <a:spLocks noChangeArrowheads="1"/>
                    </p:cNvSpPr>
                    <p:nvPr/>
                  </p:nvSpPr>
                  <p:spPr bwMode="auto">
                    <a:xfrm>
                      <a:off x="31262" y="698"/>
                      <a:ext cx="232"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WI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8" name="Text Box 165"/>
                    <p:cNvSpPr txBox="1">
                      <a:spLocks noChangeArrowheads="1"/>
                    </p:cNvSpPr>
                    <p:nvPr/>
                  </p:nvSpPr>
                  <p:spPr bwMode="auto">
                    <a:xfrm>
                      <a:off x="32346" y="1377"/>
                      <a:ext cx="106" cy="129"/>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VA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9" name="Text Box 166"/>
                    <p:cNvSpPr txBox="1">
                      <a:spLocks noChangeArrowheads="1"/>
                    </p:cNvSpPr>
                    <p:nvPr/>
                  </p:nvSpPr>
                  <p:spPr bwMode="auto">
                    <a:xfrm>
                      <a:off x="32846" y="311"/>
                      <a:ext cx="244"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0" name="Text Box 167"/>
                    <p:cNvSpPr txBox="1">
                      <a:spLocks noChangeArrowheads="1"/>
                    </p:cNvSpPr>
                    <p:nvPr/>
                  </p:nvSpPr>
                  <p:spPr bwMode="auto">
                    <a:xfrm>
                      <a:off x="30948" y="560"/>
                      <a:ext cx="122" cy="129"/>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1" name="Text Box 168"/>
                    <p:cNvSpPr txBox="1">
                      <a:spLocks noChangeArrowheads="1"/>
                    </p:cNvSpPr>
                    <p:nvPr/>
                  </p:nvSpPr>
                  <p:spPr bwMode="auto">
                    <a:xfrm>
                      <a:off x="31688" y="835"/>
                      <a:ext cx="295" cy="194"/>
                    </a:xfrm>
                    <a:prstGeom prst="rect">
                      <a:avLst/>
                    </a:prstGeom>
                    <a:noFill/>
                    <a:ln w="9525">
                      <a:noFill/>
                      <a:miter lim="800000"/>
                      <a:headEnd/>
                      <a:tailEnd/>
                    </a:ln>
                  </p:spPr>
                  <p:txBody>
                    <a:bodyPr>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MI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2" name="Text Box 169"/>
                    <p:cNvSpPr txBox="1">
                      <a:spLocks noChangeArrowheads="1"/>
                    </p:cNvSpPr>
                    <p:nvPr/>
                  </p:nvSpPr>
                  <p:spPr bwMode="auto">
                    <a:xfrm>
                      <a:off x="32260" y="1618"/>
                      <a:ext cx="242"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NC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3" name="Text Box 170"/>
                    <p:cNvSpPr txBox="1">
                      <a:spLocks noChangeArrowheads="1"/>
                    </p:cNvSpPr>
                    <p:nvPr/>
                  </p:nvSpPr>
                  <p:spPr bwMode="auto">
                    <a:xfrm>
                      <a:off x="30470" y="2231"/>
                      <a:ext cx="233" cy="19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TX</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4" name="Text Box 171"/>
                    <p:cNvSpPr txBox="1">
                      <a:spLocks noChangeArrowheads="1"/>
                    </p:cNvSpPr>
                    <p:nvPr/>
                  </p:nvSpPr>
                  <p:spPr bwMode="auto">
                    <a:xfrm>
                      <a:off x="31653" y="1440"/>
                      <a:ext cx="361" cy="207"/>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KY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5" name="Text Box 172"/>
                    <p:cNvSpPr txBox="1">
                      <a:spLocks noChangeArrowheads="1"/>
                    </p:cNvSpPr>
                    <p:nvPr/>
                  </p:nvSpPr>
                  <p:spPr bwMode="auto">
                    <a:xfrm>
                      <a:off x="31996" y="1300"/>
                      <a:ext cx="361" cy="178"/>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WV</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06" name="Line 174"/>
                    <p:cNvCxnSpPr/>
                    <p:nvPr/>
                  </p:nvCxnSpPr>
                  <p:spPr bwMode="auto">
                    <a:xfrm>
                      <a:off x="32880" y="879"/>
                      <a:ext cx="199" cy="51"/>
                    </a:xfrm>
                    <a:prstGeom prst="line">
                      <a:avLst/>
                    </a:prstGeom>
                    <a:noFill/>
                    <a:ln w="12700">
                      <a:solidFill>
                        <a:srgbClr val="000000"/>
                      </a:solidFill>
                      <a:round/>
                      <a:headEnd/>
                      <a:tailEnd/>
                    </a:ln>
                  </p:spPr>
                </p:cxnSp>
                <p:sp>
                  <p:nvSpPr>
                    <p:cNvPr id="207" name="Rectangle 206"/>
                    <p:cNvSpPr>
                      <a:spLocks noChangeArrowheads="1"/>
                    </p:cNvSpPr>
                    <p:nvPr/>
                  </p:nvSpPr>
                  <p:spPr bwMode="auto">
                    <a:xfrm>
                      <a:off x="30496" y="1080"/>
                      <a:ext cx="237" cy="194"/>
                    </a:xfrm>
                    <a:prstGeom prst="rect">
                      <a:avLst/>
                    </a:prstGeom>
                    <a:noFill/>
                    <a:ln w="12700">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NE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08" name="Text Box 176"/>
                    <p:cNvSpPr txBox="1">
                      <a:spLocks noChangeArrowheads="1"/>
                    </p:cNvSpPr>
                    <p:nvPr/>
                  </p:nvSpPr>
                  <p:spPr bwMode="auto">
                    <a:xfrm>
                      <a:off x="32481" y="339"/>
                      <a:ext cx="363" cy="143"/>
                    </a:xfrm>
                    <a:prstGeom prst="rect">
                      <a:avLst/>
                    </a:prstGeom>
                    <a:noFill/>
                    <a:ln w="12700">
                      <a:noFill/>
                      <a:miter lim="800000"/>
                      <a:headEnd/>
                      <a:tailEnd/>
                    </a:ln>
                  </p:spPr>
                  <p:txBody>
                    <a:bodyPr/>
                    <a:lstStyle/>
                    <a:p>
                      <a:pPr marL="0" marR="0" algn="ctr" eaLnBrk="0" hangingPunct="0">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VT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09" name="Line 177"/>
                    <p:cNvCxnSpPr/>
                    <p:nvPr/>
                  </p:nvCxnSpPr>
                  <p:spPr bwMode="auto">
                    <a:xfrm>
                      <a:off x="32661" y="483"/>
                      <a:ext cx="81" cy="144"/>
                    </a:xfrm>
                    <a:prstGeom prst="line">
                      <a:avLst/>
                    </a:prstGeom>
                    <a:noFill/>
                    <a:ln w="12700">
                      <a:solidFill>
                        <a:srgbClr val="000000"/>
                      </a:solidFill>
                      <a:round/>
                      <a:headEnd/>
                      <a:tailEnd/>
                    </a:ln>
                  </p:spPr>
                </p:cxnSp>
                <p:grpSp>
                  <p:nvGrpSpPr>
                    <p:cNvPr id="210" name="Group 209"/>
                    <p:cNvGrpSpPr>
                      <a:grpSpLocks/>
                    </p:cNvGrpSpPr>
                    <p:nvPr/>
                  </p:nvGrpSpPr>
                  <p:grpSpPr bwMode="auto">
                    <a:xfrm>
                      <a:off x="29008" y="560"/>
                      <a:ext cx="4305" cy="1786"/>
                      <a:chOff x="29006" y="561"/>
                      <a:chExt cx="4576" cy="1826"/>
                    </a:xfrm>
                  </p:grpSpPr>
                  <p:sp>
                    <p:nvSpPr>
                      <p:cNvPr id="222" name="Text Box 179"/>
                      <p:cNvSpPr txBox="1">
                        <a:spLocks noChangeArrowheads="1"/>
                      </p:cNvSpPr>
                      <p:nvPr/>
                    </p:nvSpPr>
                    <p:spPr bwMode="auto">
                      <a:xfrm>
                        <a:off x="29006" y="1153"/>
                        <a:ext cx="339" cy="198"/>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NV</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3" name="Text Box 180"/>
                      <p:cNvSpPr txBox="1">
                        <a:spLocks noChangeArrowheads="1"/>
                      </p:cNvSpPr>
                      <p:nvPr/>
                    </p:nvSpPr>
                    <p:spPr bwMode="auto">
                      <a:xfrm>
                        <a:off x="31987" y="1158"/>
                        <a:ext cx="367" cy="198"/>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OH</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4" name="Text Box 181"/>
                      <p:cNvSpPr txBox="1">
                        <a:spLocks noChangeArrowheads="1"/>
                      </p:cNvSpPr>
                      <p:nvPr/>
                    </p:nvSpPr>
                    <p:spPr bwMode="auto">
                      <a:xfrm>
                        <a:off x="30466" y="745"/>
                        <a:ext cx="386" cy="198"/>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SD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5" name="Text Box 182"/>
                      <p:cNvSpPr txBox="1">
                        <a:spLocks noChangeArrowheads="1"/>
                      </p:cNvSpPr>
                      <p:nvPr/>
                    </p:nvSpPr>
                    <p:spPr bwMode="auto">
                      <a:xfrm>
                        <a:off x="31214" y="2211"/>
                        <a:ext cx="288" cy="176"/>
                      </a:xfrm>
                      <a:prstGeom prst="rect">
                        <a:avLst/>
                      </a:prstGeom>
                      <a:noFill/>
                      <a:ln w="9525">
                        <a:noFill/>
                        <a:miter lim="800000"/>
                        <a:headEnd/>
                        <a:tailEnd/>
                      </a:ln>
                    </p:spPr>
                    <p:txBody>
                      <a:bodyPr>
                        <a:spAutoFit/>
                      </a:bodyPr>
                      <a:lstStyle/>
                      <a:p>
                        <a:endParaRPr lang="en-US" sz="1000">
                          <a:latin typeface="Trebuchet MS" panose="020B0603020202020204" pitchFamily="34" charset="0"/>
                        </a:endParaRPr>
                      </a:p>
                    </p:txBody>
                  </p:sp>
                  <p:sp>
                    <p:nvSpPr>
                      <p:cNvPr id="226" name="Text Box 183"/>
                      <p:cNvSpPr txBox="1">
                        <a:spLocks noChangeArrowheads="1"/>
                      </p:cNvSpPr>
                      <p:nvPr/>
                    </p:nvSpPr>
                    <p:spPr bwMode="auto">
                      <a:xfrm>
                        <a:off x="31188" y="1825"/>
                        <a:ext cx="314" cy="214"/>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AR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7" name="Text Box 184"/>
                      <p:cNvSpPr txBox="1">
                        <a:spLocks noChangeArrowheads="1"/>
                      </p:cNvSpPr>
                      <p:nvPr/>
                    </p:nvSpPr>
                    <p:spPr bwMode="auto">
                      <a:xfrm>
                        <a:off x="31742" y="1201"/>
                        <a:ext cx="287" cy="210"/>
                      </a:xfrm>
                      <a:prstGeom prst="rect">
                        <a:avLst/>
                      </a:prstGeom>
                      <a:noFill/>
                      <a:ln w="9525">
                        <a:noFill/>
                        <a:miter lim="800000"/>
                        <a:headEnd/>
                        <a:tailEnd/>
                      </a:ln>
                    </p:spPr>
                    <p:txBody>
                      <a:bodyPr lIns="0" tIns="0" rIns="0" bIns="0">
                        <a:noAutofit/>
                      </a:bodyPr>
                      <a:lstStyle/>
                      <a:p>
                        <a:pPr marL="0" marR="0" algn="ctr">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 </a:t>
                        </a: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IN</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8" name="Text Box 185"/>
                      <p:cNvSpPr txBox="1">
                        <a:spLocks noChangeArrowheads="1"/>
                      </p:cNvSpPr>
                      <p:nvPr/>
                    </p:nvSpPr>
                    <p:spPr bwMode="auto">
                      <a:xfrm>
                        <a:off x="33345" y="561"/>
                        <a:ext cx="237" cy="195"/>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NH</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29" name="Line 186"/>
                      <p:cNvCxnSpPr/>
                      <p:nvPr/>
                    </p:nvCxnSpPr>
                    <p:spPr bwMode="auto">
                      <a:xfrm flipV="1">
                        <a:off x="33082" y="670"/>
                        <a:ext cx="287" cy="44"/>
                      </a:xfrm>
                      <a:prstGeom prst="line">
                        <a:avLst/>
                      </a:prstGeom>
                      <a:noFill/>
                      <a:ln w="19050">
                        <a:solidFill>
                          <a:srgbClr val="000000"/>
                        </a:solidFill>
                        <a:round/>
                        <a:headEnd/>
                        <a:tailEnd/>
                      </a:ln>
                    </p:spPr>
                  </p:cxnSp>
                </p:grpSp>
                <p:sp>
                  <p:nvSpPr>
                    <p:cNvPr id="211" name="Text Box 207"/>
                    <p:cNvSpPr txBox="1">
                      <a:spLocks noChangeArrowheads="1"/>
                    </p:cNvSpPr>
                    <p:nvPr/>
                  </p:nvSpPr>
                  <p:spPr bwMode="auto">
                    <a:xfrm>
                      <a:off x="29682" y="339"/>
                      <a:ext cx="361" cy="194"/>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MT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2" name="Text Box 208"/>
                    <p:cNvSpPr txBox="1">
                      <a:spLocks noChangeArrowheads="1"/>
                    </p:cNvSpPr>
                    <p:nvPr/>
                  </p:nvSpPr>
                  <p:spPr bwMode="auto">
                    <a:xfrm>
                      <a:off x="29300" y="622"/>
                      <a:ext cx="271" cy="194"/>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ID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3" name="Text Box 209"/>
                    <p:cNvSpPr txBox="1">
                      <a:spLocks noChangeArrowheads="1"/>
                    </p:cNvSpPr>
                    <p:nvPr/>
                  </p:nvSpPr>
                  <p:spPr bwMode="auto">
                    <a:xfrm>
                      <a:off x="29784" y="778"/>
                      <a:ext cx="403" cy="194"/>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WY</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4" name="Text Box 210"/>
                    <p:cNvSpPr txBox="1">
                      <a:spLocks noChangeArrowheads="1"/>
                    </p:cNvSpPr>
                    <p:nvPr/>
                  </p:nvSpPr>
                  <p:spPr bwMode="auto">
                    <a:xfrm>
                      <a:off x="30397" y="339"/>
                      <a:ext cx="357" cy="194"/>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ND</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5" name="Text Box 211"/>
                    <p:cNvSpPr txBox="1">
                      <a:spLocks noChangeArrowheads="1"/>
                    </p:cNvSpPr>
                    <p:nvPr/>
                  </p:nvSpPr>
                  <p:spPr bwMode="auto">
                    <a:xfrm>
                      <a:off x="29809" y="1714"/>
                      <a:ext cx="438" cy="194"/>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Trebuchet MS" panose="020B0603020202020204" pitchFamily="34" charset="0"/>
                          <a:ea typeface="Times New Roman" panose="02020603050405020304" pitchFamily="18" charset="0"/>
                          <a:cs typeface="Times New Roman" panose="02020603050405020304" pitchFamily="18" charset="0"/>
                        </a:rPr>
                        <a:t>NM</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6" name="Text Box 212"/>
                    <p:cNvSpPr txBox="1">
                      <a:spLocks noChangeArrowheads="1"/>
                    </p:cNvSpPr>
                    <p:nvPr/>
                  </p:nvSpPr>
                  <p:spPr bwMode="auto">
                    <a:xfrm>
                      <a:off x="30599" y="1732"/>
                      <a:ext cx="362" cy="194"/>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OK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7" name="Text Box 213"/>
                    <p:cNvSpPr txBox="1">
                      <a:spLocks noChangeArrowheads="1"/>
                    </p:cNvSpPr>
                    <p:nvPr/>
                  </p:nvSpPr>
                  <p:spPr bwMode="auto">
                    <a:xfrm>
                      <a:off x="31081" y="2232"/>
                      <a:ext cx="309" cy="194"/>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LA</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8" name="Text Box 214"/>
                    <p:cNvSpPr txBox="1">
                      <a:spLocks noChangeArrowheads="1"/>
                    </p:cNvSpPr>
                    <p:nvPr/>
                  </p:nvSpPr>
                  <p:spPr bwMode="auto">
                    <a:xfrm>
                      <a:off x="31316" y="2019"/>
                      <a:ext cx="362" cy="194"/>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MS</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19" name="Text Box 215"/>
                    <p:cNvSpPr txBox="1">
                      <a:spLocks noChangeArrowheads="1"/>
                    </p:cNvSpPr>
                    <p:nvPr/>
                  </p:nvSpPr>
                  <p:spPr bwMode="auto">
                    <a:xfrm>
                      <a:off x="31601" y="2047"/>
                      <a:ext cx="302" cy="194"/>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AL</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220" name="Line 216"/>
                    <p:cNvCxnSpPr/>
                    <p:nvPr/>
                  </p:nvCxnSpPr>
                  <p:spPr bwMode="auto">
                    <a:xfrm>
                      <a:off x="32661" y="1284"/>
                      <a:ext cx="448" cy="64"/>
                    </a:xfrm>
                    <a:prstGeom prst="line">
                      <a:avLst/>
                    </a:prstGeom>
                    <a:noFill/>
                    <a:ln w="19050">
                      <a:solidFill>
                        <a:srgbClr val="000000"/>
                      </a:solidFill>
                      <a:round/>
                      <a:headEnd/>
                      <a:tailEnd/>
                    </a:ln>
                  </p:spPr>
                </p:cxnSp>
                <p:sp>
                  <p:nvSpPr>
                    <p:cNvPr id="221" name="Text Box 217"/>
                    <p:cNvSpPr txBox="1">
                      <a:spLocks noChangeArrowheads="1"/>
                    </p:cNvSpPr>
                    <p:nvPr/>
                  </p:nvSpPr>
                  <p:spPr bwMode="auto">
                    <a:xfrm>
                      <a:off x="33042" y="1339"/>
                      <a:ext cx="314" cy="170"/>
                    </a:xfrm>
                    <a:prstGeom prst="rect">
                      <a:avLst/>
                    </a:prstGeom>
                    <a:solidFill>
                      <a:srgbClr val="AABA0A"/>
                    </a:solidFill>
                    <a:ln w="9525">
                      <a:solidFill>
                        <a:schemeClr val="tx1"/>
                      </a:solidFill>
                      <a:miter lim="800000"/>
                      <a:headEnd/>
                      <a:tailEnd/>
                    </a:ln>
                  </p:spPr>
                  <p:txBody>
                    <a:bodyPr lIns="0" tIns="0" rIns="0" bIns="0" anchor="ctr">
                      <a:noAutofit/>
                    </a:bodyPr>
                    <a:lstStyle/>
                    <a:p>
                      <a:pPr marL="0" marR="0" algn="ctr">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DE</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nvGrpSpPr>
                  <p:cNvPr id="26" name="Group 25"/>
                  <p:cNvGrpSpPr/>
                  <p:nvPr/>
                </p:nvGrpSpPr>
                <p:grpSpPr bwMode="auto">
                  <a:xfrm>
                    <a:off x="0" y="2971800"/>
                    <a:ext cx="1143000" cy="1152144"/>
                    <a:chOff x="0" y="2971800"/>
                    <a:chExt cx="1253" cy="975"/>
                  </a:xfrm>
                </p:grpSpPr>
                <p:grpSp>
                  <p:nvGrpSpPr>
                    <p:cNvPr id="51" name="Group 50"/>
                    <p:cNvGrpSpPr>
                      <a:grpSpLocks/>
                    </p:cNvGrpSpPr>
                    <p:nvPr/>
                  </p:nvGrpSpPr>
                  <p:grpSpPr bwMode="auto">
                    <a:xfrm>
                      <a:off x="73" y="2971897"/>
                      <a:ext cx="1087" cy="711"/>
                      <a:chOff x="73" y="2971897"/>
                      <a:chExt cx="1087" cy="711"/>
                    </a:xfrm>
                  </p:grpSpPr>
                  <p:sp>
                    <p:nvSpPr>
                      <p:cNvPr id="63" name="Freeform 62"/>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4" name="Freeform 63"/>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endParaRPr lang="en-US" sz="1000">
                          <a:latin typeface="Trebuchet MS" panose="020B0603020202020204" pitchFamily="34" charset="0"/>
                        </a:endParaRPr>
                      </a:p>
                    </p:txBody>
                  </p:sp>
                </p:grpSp>
                <p:sp>
                  <p:nvSpPr>
                    <p:cNvPr id="52" name="Rectangle 51"/>
                    <p:cNvSpPr>
                      <a:spLocks noChangeArrowheads="1"/>
                    </p:cNvSpPr>
                    <p:nvPr/>
                  </p:nvSpPr>
                  <p:spPr bwMode="auto">
                    <a:xfrm>
                      <a:off x="440" y="2972064"/>
                      <a:ext cx="143" cy="136"/>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AK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3" name="Rectangle 52"/>
                    <p:cNvSpPr>
                      <a:spLocks noChangeArrowheads="1"/>
                    </p:cNvSpPr>
                    <p:nvPr/>
                  </p:nvSpPr>
                  <p:spPr bwMode="auto">
                    <a:xfrm>
                      <a:off x="0" y="2971800"/>
                      <a:ext cx="1253" cy="975"/>
                    </a:xfrm>
                    <a:prstGeom prst="rect">
                      <a:avLst/>
                    </a:prstGeom>
                    <a:noFill/>
                    <a:ln w="5715" cap="rnd">
                      <a:solidFill>
                        <a:srgbClr val="000000"/>
                      </a:solidFill>
                      <a:miter lim="800000"/>
                      <a:headEnd/>
                      <a:tailEnd/>
                    </a:ln>
                  </p:spPr>
                  <p:txBody>
                    <a:bodyPr/>
                    <a:lstStyle/>
                    <a:p>
                      <a:endParaRPr lang="en-US" sz="1000">
                        <a:latin typeface="Trebuchet MS" panose="020B0603020202020204" pitchFamily="34" charset="0"/>
                      </a:endParaRPr>
                    </a:p>
                  </p:txBody>
                </p:sp>
                <p:grpSp>
                  <p:nvGrpSpPr>
                    <p:cNvPr id="54" name="Group 53"/>
                    <p:cNvGrpSpPr>
                      <a:grpSpLocks/>
                    </p:cNvGrpSpPr>
                    <p:nvPr/>
                  </p:nvGrpSpPr>
                  <p:grpSpPr bwMode="auto">
                    <a:xfrm>
                      <a:off x="0" y="2971800"/>
                      <a:ext cx="1253" cy="975"/>
                      <a:chOff x="0" y="2971800"/>
                      <a:chExt cx="1253" cy="975"/>
                    </a:xfrm>
                  </p:grpSpPr>
                  <p:grpSp>
                    <p:nvGrpSpPr>
                      <p:cNvPr id="55" name="Group 54"/>
                      <p:cNvGrpSpPr>
                        <a:grpSpLocks/>
                      </p:cNvGrpSpPr>
                      <p:nvPr/>
                    </p:nvGrpSpPr>
                    <p:grpSpPr bwMode="auto">
                      <a:xfrm>
                        <a:off x="73" y="2971897"/>
                        <a:ext cx="1087" cy="711"/>
                        <a:chOff x="73" y="2971897"/>
                        <a:chExt cx="1087" cy="711"/>
                      </a:xfrm>
                    </p:grpSpPr>
                    <p:sp>
                      <p:nvSpPr>
                        <p:cNvPr id="61" name="Freeform 60"/>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2" name="Freeform 61"/>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endParaRPr lang="en-US" sz="1000">
                            <a:latin typeface="Trebuchet MS" panose="020B0603020202020204" pitchFamily="34" charset="0"/>
                          </a:endParaRPr>
                        </a:p>
                      </p:txBody>
                    </p:sp>
                  </p:grpSp>
                  <p:grpSp>
                    <p:nvGrpSpPr>
                      <p:cNvPr id="56" name="Group 55"/>
                      <p:cNvGrpSpPr>
                        <a:grpSpLocks/>
                      </p:cNvGrpSpPr>
                      <p:nvPr/>
                    </p:nvGrpSpPr>
                    <p:grpSpPr bwMode="auto">
                      <a:xfrm>
                        <a:off x="73" y="2971897"/>
                        <a:ext cx="1087" cy="711"/>
                        <a:chOff x="73" y="2971897"/>
                        <a:chExt cx="1087" cy="711"/>
                      </a:xfrm>
                    </p:grpSpPr>
                    <p:sp>
                      <p:nvSpPr>
                        <p:cNvPr id="59" name="Freeform 58"/>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endParaRPr lang="en-US" sz="1000">
                            <a:latin typeface="Trebuchet MS" panose="020B0603020202020204" pitchFamily="34" charset="0"/>
                          </a:endParaRPr>
                        </a:p>
                      </p:txBody>
                    </p:sp>
                    <p:sp>
                      <p:nvSpPr>
                        <p:cNvPr id="60" name="Freeform 59"/>
                        <p:cNvSpPr>
                          <a:spLocks/>
                        </p:cNvSpPr>
                        <p:nvPr/>
                      </p:nvSpPr>
                      <p:spPr bwMode="auto">
                        <a:xfrm>
                          <a:off x="73" y="2971897"/>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pattFill prst="pct10">
                          <a:fgClr>
                            <a:schemeClr val="tx1"/>
                          </a:fgClr>
                          <a:bgClr>
                            <a:schemeClr val="bg1"/>
                          </a:bgClr>
                        </a:pattFill>
                        <a:ln w="5715" cap="rnd">
                          <a:solidFill>
                            <a:srgbClr val="000000"/>
                          </a:solidFill>
                          <a:round/>
                          <a:headEnd/>
                          <a:tailEnd/>
                        </a:ln>
                      </p:spPr>
                      <p:txBody>
                        <a:bodyPr/>
                        <a:lstStyle/>
                        <a:p>
                          <a:endParaRPr lang="en-US" sz="1000">
                            <a:latin typeface="Trebuchet MS" panose="020B0603020202020204" pitchFamily="34" charset="0"/>
                          </a:endParaRPr>
                        </a:p>
                      </p:txBody>
                    </p:sp>
                  </p:grpSp>
                  <p:sp>
                    <p:nvSpPr>
                      <p:cNvPr id="57" name="Rectangle 56"/>
                      <p:cNvSpPr>
                        <a:spLocks noChangeArrowheads="1"/>
                      </p:cNvSpPr>
                      <p:nvPr/>
                    </p:nvSpPr>
                    <p:spPr bwMode="auto">
                      <a:xfrm>
                        <a:off x="479" y="2972064"/>
                        <a:ext cx="143" cy="136"/>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Trebuchet MS" panose="020B0603020202020204" pitchFamily="34" charset="0"/>
                            <a:ea typeface="Times New Roman" panose="02020603050405020304" pitchFamily="18" charset="0"/>
                            <a:cs typeface="Times New Roman" panose="02020603050405020304" pitchFamily="18" charset="0"/>
                          </a:rPr>
                          <a:t>AK</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58" name="Rectangle 57"/>
                      <p:cNvSpPr>
                        <a:spLocks noChangeArrowheads="1"/>
                      </p:cNvSpPr>
                      <p:nvPr/>
                    </p:nvSpPr>
                    <p:spPr bwMode="auto">
                      <a:xfrm>
                        <a:off x="0" y="2971800"/>
                        <a:ext cx="1253" cy="975"/>
                      </a:xfrm>
                      <a:prstGeom prst="rect">
                        <a:avLst/>
                      </a:prstGeom>
                      <a:noFill/>
                      <a:ln w="12700" cap="rnd" cmpd="dbl">
                        <a:solidFill>
                          <a:srgbClr val="000000"/>
                        </a:solidFill>
                        <a:miter lim="800000"/>
                        <a:headEnd/>
                        <a:tailEnd/>
                      </a:ln>
                    </p:spPr>
                    <p:txBody>
                      <a:bodyPr/>
                      <a:lstStyle/>
                      <a:p>
                        <a:endParaRPr lang="en-US" sz="1000">
                          <a:latin typeface="Trebuchet MS" panose="020B0603020202020204" pitchFamily="34" charset="0"/>
                        </a:endParaRPr>
                      </a:p>
                    </p:txBody>
                  </p:sp>
                </p:grpSp>
              </p:grpSp>
              <p:grpSp>
                <p:nvGrpSpPr>
                  <p:cNvPr id="27" name="Group 26"/>
                  <p:cNvGrpSpPr/>
                  <p:nvPr/>
                </p:nvGrpSpPr>
                <p:grpSpPr bwMode="auto">
                  <a:xfrm>
                    <a:off x="1360582" y="3438524"/>
                    <a:ext cx="873124" cy="864870"/>
                    <a:chOff x="1362075" y="3438525"/>
                    <a:chExt cx="912" cy="672"/>
                  </a:xfrm>
                  <a:solidFill>
                    <a:schemeClr val="accent1">
                      <a:lumMod val="20000"/>
                      <a:lumOff val="80000"/>
                    </a:schemeClr>
                  </a:solidFill>
                </p:grpSpPr>
                <p:sp>
                  <p:nvSpPr>
                    <p:cNvPr id="32" name="Rectangle 31"/>
                    <p:cNvSpPr>
                      <a:spLocks noChangeArrowheads="1"/>
                    </p:cNvSpPr>
                    <p:nvPr/>
                  </p:nvSpPr>
                  <p:spPr bwMode="auto">
                    <a:xfrm>
                      <a:off x="1362075" y="3438525"/>
                      <a:ext cx="912" cy="672"/>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endParaRPr lang="en-US" sz="1000">
                        <a:latin typeface="Trebuchet MS" panose="020B0603020202020204" pitchFamily="34" charset="0"/>
                      </a:endParaRPr>
                    </a:p>
                  </p:txBody>
                </p:sp>
                <p:grpSp>
                  <p:nvGrpSpPr>
                    <p:cNvPr id="33" name="Group 32"/>
                    <p:cNvGrpSpPr>
                      <a:grpSpLocks noChangeAspect="1"/>
                    </p:cNvGrpSpPr>
                    <p:nvPr/>
                  </p:nvGrpSpPr>
                  <p:grpSpPr bwMode="auto">
                    <a:xfrm>
                      <a:off x="1362121" y="3438631"/>
                      <a:ext cx="695" cy="478"/>
                      <a:chOff x="1362121" y="3438633"/>
                      <a:chExt cx="869" cy="594"/>
                    </a:xfrm>
                    <a:grpFill/>
                  </p:grpSpPr>
                  <p:sp>
                    <p:nvSpPr>
                      <p:cNvPr id="35" name="Freeform 34"/>
                      <p:cNvSpPr>
                        <a:spLocks noChangeAspect="1"/>
                      </p:cNvSpPr>
                      <p:nvPr/>
                    </p:nvSpPr>
                    <p:spPr bwMode="auto">
                      <a:xfrm>
                        <a:off x="1362775" y="3438996"/>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6" name="Freeform 35"/>
                      <p:cNvSpPr>
                        <a:spLocks noChangeAspect="1"/>
                      </p:cNvSpPr>
                      <p:nvPr/>
                    </p:nvSpPr>
                    <p:spPr bwMode="auto">
                      <a:xfrm>
                        <a:off x="1362657" y="3438847"/>
                        <a:ext cx="128" cy="79"/>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7" name="Freeform 36"/>
                      <p:cNvSpPr>
                        <a:spLocks noChangeAspect="1"/>
                      </p:cNvSpPr>
                      <p:nvPr/>
                    </p:nvSpPr>
                    <p:spPr bwMode="auto">
                      <a:xfrm>
                        <a:off x="1362662" y="3438911"/>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8" name="Freeform 37"/>
                      <p:cNvSpPr>
                        <a:spLocks noChangeAspect="1"/>
                      </p:cNvSpPr>
                      <p:nvPr/>
                    </p:nvSpPr>
                    <p:spPr bwMode="auto">
                      <a:xfrm>
                        <a:off x="1362596" y="3438859"/>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39" name="Freeform 38"/>
                      <p:cNvSpPr>
                        <a:spLocks noChangeAspect="1"/>
                      </p:cNvSpPr>
                      <p:nvPr/>
                    </p:nvSpPr>
                    <p:spPr bwMode="auto">
                      <a:xfrm>
                        <a:off x="1362554" y="3438807"/>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0" name="Freeform 39"/>
                      <p:cNvSpPr>
                        <a:spLocks noChangeAspect="1"/>
                      </p:cNvSpPr>
                      <p:nvPr/>
                    </p:nvSpPr>
                    <p:spPr bwMode="auto">
                      <a:xfrm>
                        <a:off x="1362384" y="3438726"/>
                        <a:ext cx="109" cy="82"/>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1" name="Freeform 40"/>
                      <p:cNvSpPr>
                        <a:spLocks noChangeAspect="1"/>
                      </p:cNvSpPr>
                      <p:nvPr/>
                    </p:nvSpPr>
                    <p:spPr bwMode="auto">
                      <a:xfrm>
                        <a:off x="1362201" y="343864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2" name="Freeform 41"/>
                      <p:cNvSpPr>
                        <a:spLocks noChangeAspect="1"/>
                      </p:cNvSpPr>
                      <p:nvPr/>
                    </p:nvSpPr>
                    <p:spPr bwMode="auto">
                      <a:xfrm>
                        <a:off x="1362125" y="3438683"/>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3175">
                        <a:solidFill>
                          <a:srgbClr val="000000"/>
                        </a:solidFill>
                        <a:round/>
                        <a:headEnd/>
                        <a:tailEnd/>
                      </a:ln>
                    </p:spPr>
                    <p:txBody>
                      <a:bodyPr/>
                      <a:lstStyle/>
                      <a:p>
                        <a:endParaRPr lang="en-US" sz="1000">
                          <a:latin typeface="Trebuchet MS" panose="020B0603020202020204" pitchFamily="34" charset="0"/>
                        </a:endParaRPr>
                      </a:p>
                    </p:txBody>
                  </p:sp>
                  <p:sp>
                    <p:nvSpPr>
                      <p:cNvPr id="43" name="Freeform 42"/>
                      <p:cNvSpPr>
                        <a:spLocks noChangeAspect="1"/>
                      </p:cNvSpPr>
                      <p:nvPr/>
                    </p:nvSpPr>
                    <p:spPr bwMode="auto">
                      <a:xfrm>
                        <a:off x="1362771" y="3438986"/>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sp>
                    <p:nvSpPr>
                      <p:cNvPr id="44" name="Freeform 43"/>
                      <p:cNvSpPr>
                        <a:spLocks noChangeAspect="1"/>
                      </p:cNvSpPr>
                      <p:nvPr/>
                    </p:nvSpPr>
                    <p:spPr bwMode="auto">
                      <a:xfrm>
                        <a:off x="1362653" y="3438841"/>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sp>
                    <p:nvSpPr>
                      <p:cNvPr id="45" name="Freeform 44"/>
                      <p:cNvSpPr>
                        <a:spLocks noChangeAspect="1"/>
                      </p:cNvSpPr>
                      <p:nvPr/>
                    </p:nvSpPr>
                    <p:spPr bwMode="auto">
                      <a:xfrm>
                        <a:off x="1362657" y="3438904"/>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chemeClr val="tx2">
                          <a:lumMod val="60000"/>
                          <a:lumOff val="40000"/>
                        </a:schemeClr>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6" name="Freeform 45"/>
                      <p:cNvSpPr>
                        <a:spLocks noChangeAspect="1"/>
                      </p:cNvSpPr>
                      <p:nvPr/>
                    </p:nvSpPr>
                    <p:spPr bwMode="auto">
                      <a:xfrm>
                        <a:off x="1362592" y="3438852"/>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chemeClr val="accent2"/>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47" name="Freeform 46"/>
                      <p:cNvSpPr>
                        <a:spLocks noChangeAspect="1"/>
                      </p:cNvSpPr>
                      <p:nvPr/>
                    </p:nvSpPr>
                    <p:spPr bwMode="auto">
                      <a:xfrm>
                        <a:off x="1362550" y="3438800"/>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sp>
                    <p:nvSpPr>
                      <p:cNvPr id="48" name="Freeform 47"/>
                      <p:cNvSpPr>
                        <a:spLocks noChangeAspect="1"/>
                      </p:cNvSpPr>
                      <p:nvPr/>
                    </p:nvSpPr>
                    <p:spPr bwMode="auto">
                      <a:xfrm>
                        <a:off x="1362380" y="3438717"/>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sp>
                    <p:nvSpPr>
                      <p:cNvPr id="49" name="Freeform 48"/>
                      <p:cNvSpPr>
                        <a:spLocks noChangeAspect="1"/>
                      </p:cNvSpPr>
                      <p:nvPr/>
                    </p:nvSpPr>
                    <p:spPr bwMode="auto">
                      <a:xfrm>
                        <a:off x="1362197" y="3438633"/>
                        <a:ext cx="82" cy="67"/>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sp>
                    <p:nvSpPr>
                      <p:cNvPr id="50" name="Freeform 49"/>
                      <p:cNvSpPr>
                        <a:spLocks noChangeAspect="1"/>
                      </p:cNvSpPr>
                      <p:nvPr/>
                    </p:nvSpPr>
                    <p:spPr bwMode="auto">
                      <a:xfrm>
                        <a:off x="1362121" y="3438676"/>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pattFill prst="pct10">
                        <a:fgClr>
                          <a:schemeClr val="tx1"/>
                        </a:fgClr>
                        <a:bgClr>
                          <a:schemeClr val="bg1"/>
                        </a:bgClr>
                      </a:pattFill>
                      <a:ln w="3175">
                        <a:solidFill>
                          <a:srgbClr val="000000"/>
                        </a:solidFill>
                        <a:round/>
                        <a:headEnd/>
                        <a:tailEnd/>
                      </a:ln>
                    </p:spPr>
                    <p:txBody>
                      <a:bodyPr/>
                      <a:lstStyle/>
                      <a:p>
                        <a:endParaRPr lang="en-US" sz="1000">
                          <a:latin typeface="Trebuchet MS" panose="020B0603020202020204" pitchFamily="34" charset="0"/>
                        </a:endParaRPr>
                      </a:p>
                    </p:txBody>
                  </p:sp>
                </p:grpSp>
                <p:sp>
                  <p:nvSpPr>
                    <p:cNvPr id="34" name="Text Box 30"/>
                    <p:cNvSpPr txBox="1">
                      <a:spLocks noChangeArrowheads="1"/>
                    </p:cNvSpPr>
                    <p:nvPr/>
                  </p:nvSpPr>
                  <p:spPr bwMode="auto">
                    <a:xfrm>
                      <a:off x="1362147" y="3438954"/>
                      <a:ext cx="277" cy="188"/>
                    </a:xfrm>
                    <a:prstGeom prst="rect">
                      <a:avLst/>
                    </a:prstGeom>
                    <a:pattFill prst="pct10">
                      <a:fgClr>
                        <a:schemeClr val="tx1"/>
                      </a:fgClr>
                      <a:bgClr>
                        <a:schemeClr val="bg1"/>
                      </a:bgClr>
                    </a:pattFill>
                    <a:ln w="3175">
                      <a:solidFill>
                        <a:srgbClr val="000000"/>
                      </a:solid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HI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nvGrpSpPr>
                  <p:cNvPr id="28" name="Group 27"/>
                  <p:cNvGrpSpPr/>
                  <p:nvPr/>
                </p:nvGrpSpPr>
                <p:grpSpPr>
                  <a:xfrm>
                    <a:off x="5057775" y="3086100"/>
                    <a:ext cx="838200" cy="640080"/>
                    <a:chOff x="5057775" y="3086100"/>
                    <a:chExt cx="838200" cy="640080"/>
                  </a:xfrm>
                </p:grpSpPr>
                <p:sp>
                  <p:nvSpPr>
                    <p:cNvPr id="29" name="Rectangle 28"/>
                    <p:cNvSpPr>
                      <a:spLocks noChangeArrowheads="1"/>
                    </p:cNvSpPr>
                    <p:nvPr/>
                  </p:nvSpPr>
                  <p:spPr bwMode="auto">
                    <a:xfrm>
                      <a:off x="5057775" y="3086100"/>
                      <a:ext cx="838200" cy="640080"/>
                    </a:xfrm>
                    <a:prstGeom prst="rect">
                      <a:avLst/>
                    </a:prstGeom>
                    <a:noFill/>
                    <a:ln w="19050">
                      <a:solidFill>
                        <a:srgbClr val="000000"/>
                      </a:solidFill>
                      <a:round/>
                      <a:headEnd/>
                      <a:tailEnd/>
                    </a:ln>
                  </p:spPr>
                  <p:txBody>
                    <a:bodyPr/>
                    <a:lstStyle/>
                    <a:p>
                      <a:endParaRPr lang="en-US" sz="1000">
                        <a:latin typeface="Trebuchet MS" panose="020B0603020202020204" pitchFamily="34" charset="0"/>
                      </a:endParaRPr>
                    </a:p>
                  </p:txBody>
                </p:sp>
                <p:sp>
                  <p:nvSpPr>
                    <p:cNvPr id="30" name="Freeform 29"/>
                    <p:cNvSpPr/>
                    <p:nvPr/>
                  </p:nvSpPr>
                  <p:spPr>
                    <a:xfrm>
                      <a:off x="5181600" y="3171825"/>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endParaRPr lang="en-US" sz="1000">
                        <a:latin typeface="Trebuchet MS" panose="020B0603020202020204" pitchFamily="34" charset="0"/>
                      </a:endParaRPr>
                    </a:p>
                  </p:txBody>
                </p:sp>
                <p:sp>
                  <p:nvSpPr>
                    <p:cNvPr id="31" name="Text Box 30"/>
                    <p:cNvSpPr txBox="1">
                      <a:spLocks noChangeArrowheads="1"/>
                    </p:cNvSpPr>
                    <p:nvPr/>
                  </p:nvSpPr>
                  <p:spPr bwMode="auto">
                    <a:xfrm>
                      <a:off x="5251319" y="3438524"/>
                      <a:ext cx="339481" cy="240908"/>
                    </a:xfrm>
                    <a:prstGeom prst="rect">
                      <a:avLst/>
                    </a:prstGeom>
                    <a:solidFill>
                      <a:schemeClr val="bg1"/>
                    </a:solidFill>
                    <a:ln w="3175">
                      <a:solidFill>
                        <a:srgbClr val="000000"/>
                      </a:solidFill>
                      <a:miter lim="800000"/>
                      <a:headEnd/>
                      <a:tailEnd/>
                    </a:ln>
                  </p:spPr>
                  <p:txBody>
                    <a:bodyPr wrap="none">
                      <a:no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PR</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grpSp>
              <p:nvGrpSpPr>
                <p:cNvPr id="14" name="Group 13"/>
                <p:cNvGrpSpPr/>
                <p:nvPr/>
              </p:nvGrpSpPr>
              <p:grpSpPr>
                <a:xfrm>
                  <a:off x="2362200" y="3848100"/>
                  <a:ext cx="4626350" cy="1063050"/>
                  <a:chOff x="2362200" y="3848100"/>
                  <a:chExt cx="4626350" cy="1063050"/>
                </a:xfrm>
              </p:grpSpPr>
              <p:sp>
                <p:nvSpPr>
                  <p:cNvPr id="15" name="Rectangle 14"/>
                  <p:cNvSpPr>
                    <a:spLocks noChangeArrowheads="1"/>
                  </p:cNvSpPr>
                  <p:nvPr/>
                </p:nvSpPr>
                <p:spPr bwMode="auto">
                  <a:xfrm>
                    <a:off x="4715065" y="3848100"/>
                    <a:ext cx="272121" cy="272131"/>
                  </a:xfrm>
                  <a:prstGeom prst="rect">
                    <a:avLst/>
                  </a:prstGeom>
                  <a:pattFill prst="pct10">
                    <a:fgClr>
                      <a:schemeClr val="tx1"/>
                    </a:fgClr>
                    <a:bgClr>
                      <a:schemeClr val="bg1"/>
                    </a:bgClr>
                  </a:patt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16" name="Rectangle 15"/>
                  <p:cNvSpPr>
                    <a:spLocks noChangeArrowheads="1"/>
                  </p:cNvSpPr>
                  <p:nvPr/>
                </p:nvSpPr>
                <p:spPr bwMode="auto">
                  <a:xfrm>
                    <a:off x="2362200" y="4229100"/>
                    <a:ext cx="274320" cy="274320"/>
                  </a:xfrm>
                  <a:prstGeom prst="rect">
                    <a:avLst/>
                  </a:prstGeom>
                  <a:solidFill>
                    <a:srgbClr val="AABA0A"/>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17" name="Text Box 220"/>
                  <p:cNvSpPr txBox="1">
                    <a:spLocks noChangeArrowheads="1"/>
                  </p:cNvSpPr>
                  <p:nvPr/>
                </p:nvSpPr>
                <p:spPr bwMode="auto">
                  <a:xfrm>
                    <a:off x="2713660" y="3873022"/>
                    <a:ext cx="2184558" cy="225780"/>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4</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th</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 (Highest-Worst)</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8" name="Text Box 220"/>
                  <p:cNvSpPr txBox="1">
                    <a:spLocks noChangeArrowheads="1"/>
                  </p:cNvSpPr>
                  <p:nvPr/>
                </p:nvSpPr>
                <p:spPr bwMode="auto">
                  <a:xfrm>
                    <a:off x="2714297" y="4272302"/>
                    <a:ext cx="1915166" cy="225780"/>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3</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rd</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2362200" y="3848100"/>
                    <a:ext cx="274320" cy="274320"/>
                  </a:xfrm>
                  <a:prstGeom prst="rect">
                    <a:avLst/>
                  </a:prstGeom>
                  <a:solidFill>
                    <a:schemeClr val="bg1">
                      <a:lumMod val="50000"/>
                    </a:schemeClr>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0" name="Rectangle 19"/>
                  <p:cNvSpPr>
                    <a:spLocks noChangeArrowheads="1"/>
                  </p:cNvSpPr>
                  <p:nvPr/>
                </p:nvSpPr>
                <p:spPr bwMode="auto">
                  <a:xfrm>
                    <a:off x="4715065" y="4229100"/>
                    <a:ext cx="272121" cy="272131"/>
                  </a:xfrm>
                  <a:prstGeom prst="rect">
                    <a:avLst/>
                  </a:prstGeom>
                  <a:solidFill>
                    <a:srgbClr val="0072C6"/>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1" name="Text Box 220"/>
                  <p:cNvSpPr txBox="1">
                    <a:spLocks noChangeArrowheads="1"/>
                  </p:cNvSpPr>
                  <p:nvPr/>
                </p:nvSpPr>
                <p:spPr bwMode="auto">
                  <a:xfrm>
                    <a:off x="5074688" y="4272302"/>
                    <a:ext cx="1913861" cy="225780"/>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1</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st</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 (Lowest-Best)</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2" name="Text Box 220"/>
                  <p:cNvSpPr txBox="1">
                    <a:spLocks noChangeArrowheads="1"/>
                  </p:cNvSpPr>
                  <p:nvPr/>
                </p:nvSpPr>
                <p:spPr bwMode="auto">
                  <a:xfrm>
                    <a:off x="5074688" y="3873022"/>
                    <a:ext cx="1913862" cy="225780"/>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2</a:t>
                    </a:r>
                    <a:r>
                      <a:rPr lang="en-US" sz="1400" kern="1200" baseline="300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nd</a:t>
                    </a: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 Quartile</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23" name="Rectangle 22"/>
                  <p:cNvSpPr>
                    <a:spLocks noChangeArrowheads="1"/>
                  </p:cNvSpPr>
                  <p:nvPr/>
                </p:nvSpPr>
                <p:spPr bwMode="auto">
                  <a:xfrm>
                    <a:off x="2362200" y="4629150"/>
                    <a:ext cx="274320" cy="274320"/>
                  </a:xfrm>
                  <a:prstGeom prst="rect">
                    <a:avLst/>
                  </a:prstGeom>
                  <a:solidFill>
                    <a:schemeClr val="bg1"/>
                  </a:solidFill>
                  <a:ln w="9525">
                    <a:solidFill>
                      <a:srgbClr val="000000"/>
                    </a:solidFill>
                    <a:miter lim="800000"/>
                    <a:headEnd/>
                    <a:tailEnd/>
                  </a:ln>
                </p:spPr>
                <p:txBody>
                  <a:bodyPr wrap="none" anchor="ctr"/>
                  <a:lstStyle/>
                  <a:p>
                    <a:endParaRPr lang="en-US" sz="1000">
                      <a:latin typeface="Trebuchet MS" panose="020B0603020202020204" pitchFamily="34" charset="0"/>
                    </a:endParaRPr>
                  </a:p>
                </p:txBody>
              </p:sp>
              <p:sp>
                <p:nvSpPr>
                  <p:cNvPr id="24" name="Text Box 220"/>
                  <p:cNvSpPr txBox="1">
                    <a:spLocks noChangeArrowheads="1"/>
                  </p:cNvSpPr>
                  <p:nvPr/>
                </p:nvSpPr>
                <p:spPr bwMode="auto">
                  <a:xfrm>
                    <a:off x="2714187" y="4685370"/>
                    <a:ext cx="1915166" cy="225780"/>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400" kern="1200" dirty="0">
                        <a:solidFill>
                          <a:srgbClr val="000000"/>
                        </a:solidFill>
                        <a:effectLst/>
                        <a:latin typeface="Trebuchet MS" panose="020B0603020202020204" pitchFamily="34" charset="0"/>
                        <a:ea typeface="Times New Roman" panose="02020603050405020304" pitchFamily="18" charset="0"/>
                        <a:cs typeface="Arial" panose="020B0604020202020204" pitchFamily="34" charset="0"/>
                      </a:rPr>
                      <a:t>Missing</a:t>
                    </a:r>
                    <a:endParaRPr lang="en-US" sz="1400" dirty="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grpSp>
          <p:sp>
            <p:nvSpPr>
              <p:cNvPr id="8" name="Text Box 474"/>
              <p:cNvSpPr txBox="1"/>
              <p:nvPr/>
            </p:nvSpPr>
            <p:spPr>
              <a:xfrm>
                <a:off x="5572125" y="1095375"/>
                <a:ext cx="274320" cy="131021"/>
              </a:xfrm>
              <a:prstGeom prst="rect">
                <a:avLst/>
              </a:prstGeom>
              <a:pattFill prst="pct10">
                <a:fgClr>
                  <a:schemeClr val="tx1"/>
                </a:fgClr>
                <a:bgClr>
                  <a:schemeClr val="bg1"/>
                </a:bgClr>
              </a:patt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000" kern="1200">
                    <a:effectLst/>
                    <a:latin typeface="Trebuchet MS" panose="020B0603020202020204" pitchFamily="34" charset="0"/>
                    <a:ea typeface="Calibri" panose="020F0502020204030204" pitchFamily="34" charset="0"/>
                    <a:cs typeface="Times New Roman" panose="02020603050405020304" pitchFamily="18" charset="0"/>
                  </a:rPr>
                  <a:t>RI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sp>
            <p:nvSpPr>
              <p:cNvPr id="9" name="Text Box 475"/>
              <p:cNvSpPr txBox="1"/>
              <p:nvPr/>
            </p:nvSpPr>
            <p:spPr>
              <a:xfrm>
                <a:off x="5314950" y="1952625"/>
                <a:ext cx="331659" cy="182880"/>
              </a:xfrm>
              <a:prstGeom prst="rect">
                <a:avLst/>
              </a:prstGeom>
              <a:solidFill>
                <a:srgbClr val="AABA0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20000"/>
                  </a:lnSpc>
                  <a:spcBef>
                    <a:spcPts val="0"/>
                  </a:spcBef>
                  <a:spcAft>
                    <a:spcPts val="1200"/>
                  </a:spcAft>
                </a:pPr>
                <a:r>
                  <a:rPr lang="en-US" sz="1000" kern="1200">
                    <a:effectLst/>
                    <a:latin typeface="Trebuchet MS" panose="020B0603020202020204" pitchFamily="34" charset="0"/>
                    <a:ea typeface="Calibri" panose="020F0502020204030204" pitchFamily="34" charset="0"/>
                    <a:cs typeface="Times New Roman" panose="02020603050405020304" pitchFamily="18" charset="0"/>
                  </a:rPr>
                  <a:t>DC</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895850" y="1600200"/>
                <a:ext cx="420413" cy="441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946512" y="1494881"/>
                <a:ext cx="274320" cy="2285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 Box 478"/>
              <p:cNvSpPr txBox="1"/>
              <p:nvPr/>
            </p:nvSpPr>
            <p:spPr>
              <a:xfrm>
                <a:off x="4905375" y="390525"/>
                <a:ext cx="285795" cy="218367"/>
              </a:xfrm>
              <a:prstGeom prst="rect">
                <a:avLst/>
              </a:prstGeom>
              <a:solidFill>
                <a:schemeClr val="bg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20000"/>
                  </a:lnSpc>
                  <a:spcBef>
                    <a:spcPts val="0"/>
                  </a:spcBef>
                  <a:spcAft>
                    <a:spcPts val="0"/>
                  </a:spcAft>
                </a:pPr>
                <a:r>
                  <a:rPr lang="en-US" sz="1000" kern="1200">
                    <a:effectLst/>
                    <a:latin typeface="Trebuchet MS" panose="020B0603020202020204" pitchFamily="34" charset="0"/>
                    <a:ea typeface="Calibri" panose="020F0502020204030204" pitchFamily="34" charset="0"/>
                    <a:cs typeface="Times New Roman" panose="02020603050405020304" pitchFamily="18" charset="0"/>
                  </a:rPr>
                  <a:t>VT</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
          <p:nvSpPr>
            <p:cNvPr id="6" name="Freeform 5"/>
            <p:cNvSpPr/>
            <p:nvPr/>
          </p:nvSpPr>
          <p:spPr>
            <a:xfrm>
              <a:off x="5340349" y="3181350"/>
              <a:ext cx="219456" cy="9144"/>
            </a:xfrm>
            <a:custGeom>
              <a:avLst/>
              <a:gdLst>
                <a:gd name="connsiteX0" fmla="*/ 0 w 219075"/>
                <a:gd name="connsiteY0" fmla="*/ 9525 h 9525"/>
                <a:gd name="connsiteX1" fmla="*/ 57150 w 219075"/>
                <a:gd name="connsiteY1" fmla="*/ 0 h 9525"/>
                <a:gd name="connsiteX2" fmla="*/ 219075 w 219075"/>
                <a:gd name="connsiteY2" fmla="*/ 9525 h 9525"/>
              </a:gdLst>
              <a:ahLst/>
              <a:cxnLst>
                <a:cxn ang="0">
                  <a:pos x="connsiteX0" y="connsiteY0"/>
                </a:cxn>
                <a:cxn ang="0">
                  <a:pos x="connsiteX1" y="connsiteY1"/>
                </a:cxn>
                <a:cxn ang="0">
                  <a:pos x="connsiteX2" y="connsiteY2"/>
                </a:cxn>
              </a:cxnLst>
              <a:rect l="l" t="t" r="r" b="b"/>
              <a:pathLst>
                <a:path w="219075" h="9525">
                  <a:moveTo>
                    <a:pt x="0" y="9525"/>
                  </a:moveTo>
                  <a:cubicBezTo>
                    <a:pt x="19050" y="6350"/>
                    <a:pt x="37837" y="0"/>
                    <a:pt x="57150" y="0"/>
                  </a:cubicBezTo>
                  <a:cubicBezTo>
                    <a:pt x="111218" y="0"/>
                    <a:pt x="219075" y="9525"/>
                    <a:pt x="219075" y="9525"/>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000">
                <a:latin typeface="Trebuchet MS" panose="020B0603020202020204" pitchFamily="34" charset="0"/>
              </a:endParaRPr>
            </a:p>
          </p:txBody>
        </p:sp>
      </p:grpSp>
    </p:spTree>
    <p:extLst>
      <p:ext uri="{BB962C8B-B14F-4D97-AF65-F5344CB8AC3E}">
        <p14:creationId xmlns:p14="http://schemas.microsoft.com/office/powerpoint/2010/main" val="1418695100"/>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125. Adults age 40 and over with diagnosed diabetes who received a flu vaccination in the calendar year, 2008-2016</a:t>
            </a:r>
          </a:p>
        </p:txBody>
      </p:sp>
      <p:graphicFrame>
        <p:nvGraphicFramePr>
          <p:cNvPr id="6" name="Content Placeholder 5" descr="Line graph showing percentage, indicating an increase over time for uninsured adults. Adults with insurance showed no statistically significant changes:&#10;uninsured, 2008, 36.7, 2016, 49.7; public insurance only, 2008, 52.5, 2016, 62.4; private insurance, 2008, 60.6, 2016, 59.7&#10;"/>
          <p:cNvGraphicFramePr>
            <a:graphicFrameLocks noGrp="1"/>
          </p:cNvGraphicFramePr>
          <p:nvPr>
            <p:ph idx="1"/>
            <p:extLst>
              <p:ext uri="{D42A27DB-BD31-4B8C-83A1-F6EECF244321}">
                <p14:modId xmlns:p14="http://schemas.microsoft.com/office/powerpoint/2010/main" val="257419891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035040"/>
            <a:ext cx="83058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2008-2016.</a:t>
            </a:r>
          </a:p>
        </p:txBody>
      </p:sp>
    </p:spTree>
    <p:extLst>
      <p:ext uri="{BB962C8B-B14F-4D97-AF65-F5344CB8AC3E}">
        <p14:creationId xmlns:p14="http://schemas.microsoft.com/office/powerpoint/2010/main" val="16569722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126. People without a usual source of care who indicated a financial or insurance reason for not having a source of care, 2002-2016</a:t>
            </a:r>
          </a:p>
        </p:txBody>
      </p:sp>
      <p:graphicFrame>
        <p:nvGraphicFramePr>
          <p:cNvPr id="4" name="Content Placeholder 3" descr="Line graph showing percentage, indicating an increase over time for uninsured adults. Adults with private insurance showed no statistically significant changes:&#10;uninsured, 2008, 28.0, 2016, 36.1; public insurance only, 2008, 18.5, 2016, 13.5; private insurance, 2008, 8.9, 2016, 7.2&#10;"/>
          <p:cNvGraphicFramePr>
            <a:graphicFrameLocks noGrp="1"/>
          </p:cNvGraphicFramePr>
          <p:nvPr>
            <p:ph idx="1"/>
            <p:extLst>
              <p:ext uri="{D42A27DB-BD31-4B8C-83A1-F6EECF244321}">
                <p14:modId xmlns:p14="http://schemas.microsoft.com/office/powerpoint/2010/main" val="217693543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12648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p:txBody>
      </p:sp>
    </p:spTree>
    <p:extLst>
      <p:ext uri="{BB962C8B-B14F-4D97-AF65-F5344CB8AC3E}">
        <p14:creationId xmlns:p14="http://schemas.microsoft.com/office/powerpoint/2010/main" val="3337845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Disparities by Residence </a:t>
            </a:r>
            <a:r>
              <a:rPr lang="en-US" sz="3200" dirty="0" smtClean="0"/>
              <a:t>Location</a:t>
            </a:r>
            <a:endParaRPr lang="en-US" sz="3200" dirty="0"/>
          </a:p>
        </p:txBody>
      </p:sp>
      <p:sp>
        <p:nvSpPr>
          <p:cNvPr id="3" name="Content Placeholder 2"/>
          <p:cNvSpPr>
            <a:spLocks noGrp="1"/>
          </p:cNvSpPr>
          <p:nvPr>
            <p:ph idx="1"/>
          </p:nvPr>
        </p:nvSpPr>
        <p:spPr/>
        <p:txBody>
          <a:bodyPr>
            <a:normAutofit/>
          </a:bodyPr>
          <a:lstStyle/>
          <a:p>
            <a:r>
              <a:rPr lang="en-US" dirty="0"/>
              <a:t>Where people live affects their access to healthcare and the quality of their healthcare. </a:t>
            </a:r>
            <a:endParaRPr lang="en-US" dirty="0" smtClean="0"/>
          </a:p>
          <a:p>
            <a:r>
              <a:rPr lang="en-US" dirty="0" smtClean="0"/>
              <a:t>Current </a:t>
            </a:r>
            <a:r>
              <a:rPr lang="en-US" dirty="0"/>
              <a:t>research shows that disparities by residence location affect both adults and </a:t>
            </a:r>
            <a:r>
              <a:rPr lang="en-US" dirty="0" smtClean="0"/>
              <a:t>children.</a:t>
            </a:r>
            <a:r>
              <a:rPr lang="en-US" baseline="30000" dirty="0" smtClean="0"/>
              <a:t>121-126</a:t>
            </a:r>
            <a:endParaRPr lang="en-US" dirty="0"/>
          </a:p>
        </p:txBody>
      </p:sp>
    </p:spTree>
    <p:extLst>
      <p:ext uri="{BB962C8B-B14F-4D97-AF65-F5344CB8AC3E}">
        <p14:creationId xmlns:p14="http://schemas.microsoft.com/office/powerpoint/2010/main" val="169834244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Residence Location Groups</a:t>
            </a:r>
            <a:endParaRPr lang="en-US" sz="3600" dirty="0"/>
          </a:p>
        </p:txBody>
      </p:sp>
      <p:sp>
        <p:nvSpPr>
          <p:cNvPr id="3" name="Content Placeholder 2"/>
          <p:cNvSpPr>
            <a:spLocks noGrp="1"/>
          </p:cNvSpPr>
          <p:nvPr>
            <p:ph idx="1"/>
          </p:nvPr>
        </p:nvSpPr>
        <p:spPr/>
        <p:txBody>
          <a:bodyPr>
            <a:normAutofit fontScale="85000" lnSpcReduction="10000"/>
          </a:bodyPr>
          <a:lstStyle/>
          <a:p>
            <a:r>
              <a:rPr lang="en-US" dirty="0" smtClean="0"/>
              <a:t>The QDR uses the 2013 National Center for Health Statistics classification for analyzing healthcare quality and disparities by residence location, replacing the previously used 2006 classification scheme. </a:t>
            </a:r>
          </a:p>
          <a:p>
            <a:r>
              <a:rPr lang="en-US" dirty="0" smtClean="0"/>
              <a:t>The 2013 scheme includes six urbanization categories, including four metropolitan county designations and two nonmetropolitan county designations.</a:t>
            </a:r>
          </a:p>
          <a:p>
            <a:r>
              <a:rPr lang="en-US" dirty="0" smtClean="0"/>
              <a:t>For comparisons across residence locations, large fringe MSAs (large city suburbs) are used as the reference group since these counties have the lowest levels of poverty and typically have the best quality and access to healthcare.</a:t>
            </a:r>
          </a:p>
          <a:p>
            <a:endParaRPr lang="en-US" dirty="0"/>
          </a:p>
        </p:txBody>
      </p:sp>
    </p:spTree>
    <p:extLst>
      <p:ext uri="{BB962C8B-B14F-4D97-AF65-F5344CB8AC3E}">
        <p14:creationId xmlns:p14="http://schemas.microsoft.com/office/powerpoint/2010/main" val="2962199950"/>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200900" cy="617884"/>
          </a:xfrm>
        </p:spPr>
        <p:txBody>
          <a:bodyPr>
            <a:normAutofit fontScale="90000"/>
          </a:bodyPr>
          <a:lstStyle/>
          <a:p>
            <a:r>
              <a:rPr lang="en-US" dirty="0"/>
              <a:t>Table 1. NCHS Urban-Rural Classification Scheme, 2006 vs. 2013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381147"/>
              </p:ext>
            </p:extLst>
          </p:nvPr>
        </p:nvGraphicFramePr>
        <p:xfrm>
          <a:off x="457201" y="1463675"/>
          <a:ext cx="8229599" cy="3728720"/>
        </p:xfrm>
        <a:graphic>
          <a:graphicData uri="http://schemas.openxmlformats.org/drawingml/2006/table">
            <a:tbl>
              <a:tblPr firstRow="1">
                <a:tableStyleId>{5940675A-B579-460E-94D1-54222C63F5DA}</a:tableStyleId>
              </a:tblPr>
              <a:tblGrid>
                <a:gridCol w="1752600">
                  <a:extLst>
                    <a:ext uri="{9D8B030D-6E8A-4147-A177-3AD203B41FA5}">
                      <a16:colId xmlns:a16="http://schemas.microsoft.com/office/drawing/2014/main" val="2907907642"/>
                    </a:ext>
                  </a:extLst>
                </a:gridCol>
                <a:gridCol w="3119429">
                  <a:extLst>
                    <a:ext uri="{9D8B030D-6E8A-4147-A177-3AD203B41FA5}">
                      <a16:colId xmlns:a16="http://schemas.microsoft.com/office/drawing/2014/main" val="1283682255"/>
                    </a:ext>
                  </a:extLst>
                </a:gridCol>
                <a:gridCol w="3357570">
                  <a:extLst>
                    <a:ext uri="{9D8B030D-6E8A-4147-A177-3AD203B41FA5}">
                      <a16:colId xmlns:a16="http://schemas.microsoft.com/office/drawing/2014/main" val="2242175034"/>
                    </a:ext>
                  </a:extLst>
                </a:gridCol>
              </a:tblGrid>
              <a:tr h="0">
                <a:tc>
                  <a:txBody>
                    <a:bodyPr/>
                    <a:lstStyle/>
                    <a:p>
                      <a:pPr marL="0" marR="0" algn="ctr">
                        <a:lnSpc>
                          <a:spcPct val="120000"/>
                        </a:lnSpc>
                        <a:spcBef>
                          <a:spcPts val="0"/>
                        </a:spcBef>
                        <a:spcAft>
                          <a:spcPts val="0"/>
                        </a:spcAft>
                        <a:tabLst>
                          <a:tab pos="5943600" algn="r"/>
                        </a:tabLst>
                      </a:pPr>
                      <a:r>
                        <a:rPr lang="en-US" sz="2000" b="1" dirty="0">
                          <a:solidFill>
                            <a:schemeClr val="bg1"/>
                          </a:solidFill>
                          <a:effectLst/>
                        </a:rPr>
                        <a:t>Areas</a:t>
                      </a:r>
                      <a:endPar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solidFill>
                      <a:srgbClr val="682876"/>
                    </a:solidFill>
                  </a:tcPr>
                </a:tc>
                <a:tc>
                  <a:txBody>
                    <a:bodyPr/>
                    <a:lstStyle/>
                    <a:p>
                      <a:pPr marL="0" marR="0" algn="ctr">
                        <a:lnSpc>
                          <a:spcPct val="120000"/>
                        </a:lnSpc>
                        <a:spcBef>
                          <a:spcPts val="0"/>
                        </a:spcBef>
                        <a:spcAft>
                          <a:spcPts val="0"/>
                        </a:spcAft>
                        <a:tabLst>
                          <a:tab pos="5943600" algn="r"/>
                        </a:tabLst>
                      </a:pPr>
                      <a:r>
                        <a:rPr lang="en-US" sz="2000" b="1" dirty="0">
                          <a:solidFill>
                            <a:schemeClr val="bg1"/>
                          </a:solidFill>
                          <a:effectLst/>
                        </a:rPr>
                        <a:t>2006 Classification</a:t>
                      </a:r>
                      <a:endPar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solidFill>
                      <a:srgbClr val="682876"/>
                    </a:solidFill>
                  </a:tcPr>
                </a:tc>
                <a:tc>
                  <a:txBody>
                    <a:bodyPr/>
                    <a:lstStyle/>
                    <a:p>
                      <a:pPr marL="0" marR="0" algn="ctr">
                        <a:lnSpc>
                          <a:spcPct val="120000"/>
                        </a:lnSpc>
                        <a:spcBef>
                          <a:spcPts val="0"/>
                        </a:spcBef>
                        <a:spcAft>
                          <a:spcPts val="0"/>
                        </a:spcAft>
                        <a:tabLst>
                          <a:tab pos="5943600" algn="r"/>
                        </a:tabLst>
                      </a:pPr>
                      <a:r>
                        <a:rPr lang="en-US" sz="2000" b="1" dirty="0">
                          <a:solidFill>
                            <a:schemeClr val="bg1"/>
                          </a:solidFill>
                          <a:effectLst/>
                        </a:rPr>
                        <a:t>2013 Classification</a:t>
                      </a:r>
                      <a:endPar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solidFill>
                      <a:srgbClr val="682876"/>
                    </a:solidFill>
                  </a:tcPr>
                </a:tc>
                <a:extLst>
                  <a:ext uri="{0D108BD9-81ED-4DB2-BD59-A6C34878D82A}">
                    <a16:rowId xmlns:a16="http://schemas.microsoft.com/office/drawing/2014/main" val="3721268019"/>
                  </a:ext>
                </a:extLst>
              </a:tr>
              <a:tr h="0">
                <a:tc>
                  <a:txBody>
                    <a:bodyPr/>
                    <a:lstStyle/>
                    <a:p>
                      <a:pPr marL="0" marR="0">
                        <a:lnSpc>
                          <a:spcPct val="120000"/>
                        </a:lnSpc>
                        <a:spcBef>
                          <a:spcPts val="0"/>
                        </a:spcBef>
                        <a:spcAft>
                          <a:spcPts val="0"/>
                        </a:spcAft>
                        <a:tabLst>
                          <a:tab pos="5943600" algn="r"/>
                        </a:tabLst>
                      </a:pPr>
                      <a:r>
                        <a:rPr lang="en-US" sz="2000">
                          <a:effectLst/>
                        </a:rPr>
                        <a:t>Small Metropolitan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a:effectLst/>
                        </a:rPr>
                        <a:t>Counties in MSAs of 50,000 to 249,999 population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a:effectLst/>
                        </a:rPr>
                        <a:t>Counties in MSAs of less than 250,000 population.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extLst>
                  <a:ext uri="{0D108BD9-81ED-4DB2-BD59-A6C34878D82A}">
                    <a16:rowId xmlns:a16="http://schemas.microsoft.com/office/drawing/2014/main" val="1951685269"/>
                  </a:ext>
                </a:extLst>
              </a:tr>
              <a:tr h="0">
                <a:tc>
                  <a:txBody>
                    <a:bodyPr/>
                    <a:lstStyle/>
                    <a:p>
                      <a:pPr marL="0" marR="0">
                        <a:lnSpc>
                          <a:spcPct val="120000"/>
                        </a:lnSpc>
                        <a:spcBef>
                          <a:spcPts val="0"/>
                        </a:spcBef>
                        <a:spcAft>
                          <a:spcPts val="0"/>
                        </a:spcAft>
                        <a:tabLst>
                          <a:tab pos="5943600" algn="r"/>
                        </a:tabLst>
                      </a:pPr>
                      <a:r>
                        <a:rPr lang="en-US" sz="2000">
                          <a:effectLst/>
                        </a:rPr>
                        <a:t>Micropolitan</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a:effectLst/>
                        </a:rPr>
                        <a:t>Urban cluster population of 10,000-49,999 individuals.</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a:effectLst/>
                        </a:rPr>
                        <a:t>Counties in a micropolitan statistical area.</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extLst>
                  <a:ext uri="{0D108BD9-81ED-4DB2-BD59-A6C34878D82A}">
                    <a16:rowId xmlns:a16="http://schemas.microsoft.com/office/drawing/2014/main" val="1265851593"/>
                  </a:ext>
                </a:extLst>
              </a:tr>
              <a:tr h="0">
                <a:tc>
                  <a:txBody>
                    <a:bodyPr/>
                    <a:lstStyle/>
                    <a:p>
                      <a:pPr marL="0" marR="0">
                        <a:lnSpc>
                          <a:spcPct val="120000"/>
                        </a:lnSpc>
                        <a:spcBef>
                          <a:spcPts val="0"/>
                        </a:spcBef>
                        <a:spcAft>
                          <a:spcPts val="0"/>
                        </a:spcAft>
                        <a:tabLst>
                          <a:tab pos="5943600" algn="r"/>
                        </a:tabLst>
                      </a:pPr>
                      <a:r>
                        <a:rPr lang="en-US" sz="2000">
                          <a:effectLst/>
                        </a:rPr>
                        <a:t>Noncore </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dirty="0">
                          <a:effectLst/>
                        </a:rPr>
                        <a:t>Nonmetropolitan counties that did not qualify as </a:t>
                      </a:r>
                      <a:r>
                        <a:rPr lang="en-US" sz="2000" dirty="0" err="1">
                          <a:effectLst/>
                        </a:rPr>
                        <a:t>micropolitan</a:t>
                      </a:r>
                      <a:r>
                        <a:rPr lang="en-US" sz="2000" dirty="0">
                          <a:effectLst/>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tc>
                  <a:txBody>
                    <a:bodyPr/>
                    <a:lstStyle/>
                    <a:p>
                      <a:pPr marL="0" marR="0">
                        <a:lnSpc>
                          <a:spcPct val="120000"/>
                        </a:lnSpc>
                        <a:spcBef>
                          <a:spcPts val="0"/>
                        </a:spcBef>
                        <a:spcAft>
                          <a:spcPts val="0"/>
                        </a:spcAft>
                        <a:tabLst>
                          <a:tab pos="5943600" algn="r"/>
                        </a:tabLst>
                      </a:pPr>
                      <a:r>
                        <a:rPr lang="en-US" sz="2000" dirty="0">
                          <a:effectLst/>
                        </a:rPr>
                        <a:t>Nonmetropolitan counties that are not in a </a:t>
                      </a:r>
                      <a:r>
                        <a:rPr lang="en-US" sz="2000" dirty="0" err="1">
                          <a:effectLst/>
                        </a:rPr>
                        <a:t>micropolitan</a:t>
                      </a:r>
                      <a:r>
                        <a:rPr lang="en-US" sz="2000" dirty="0">
                          <a:effectLst/>
                        </a:rPr>
                        <a:t> statistical area.</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102148" marR="102148" marT="8890" marB="8890"/>
                </a:tc>
                <a:extLst>
                  <a:ext uri="{0D108BD9-81ED-4DB2-BD59-A6C34878D82A}">
                    <a16:rowId xmlns:a16="http://schemas.microsoft.com/office/drawing/2014/main" val="942079342"/>
                  </a:ext>
                </a:extLst>
              </a:tr>
            </a:tbl>
          </a:graphicData>
        </a:graphic>
      </p:graphicFrame>
    </p:spTree>
    <p:extLst>
      <p:ext uri="{BB962C8B-B14F-4D97-AF65-F5344CB8AC3E}">
        <p14:creationId xmlns:p14="http://schemas.microsoft.com/office/powerpoint/2010/main" val="350406519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127. Map showing 2013 NCHS Urban-Rural County Classifications in the United States</a:t>
            </a:r>
          </a:p>
        </p:txBody>
      </p:sp>
      <p:pic>
        <p:nvPicPr>
          <p:cNvPr id="4" name="Content Placeholder 3" descr="Map of United States showing county grouping, which are described in the text after the map"/>
          <p:cNvPicPr>
            <a:picLocks noGrp="1" noChangeAspect="1"/>
          </p:cNvPicPr>
          <p:nvPr>
            <p:ph idx="1"/>
          </p:nvPr>
        </p:nvPicPr>
        <p:blipFill rotWithShape="1">
          <a:blip r:embed="rId3">
            <a:extLst>
              <a:ext uri="{28A0092B-C50C-407E-A947-70E740481C1C}">
                <a14:useLocalDpi xmlns:a14="http://schemas.microsoft.com/office/drawing/2010/main" val="0"/>
              </a:ext>
            </a:extLst>
          </a:blip>
          <a:srcRect t="11965" b="11539"/>
          <a:stretch/>
        </p:blipFill>
        <p:spPr bwMode="auto">
          <a:xfrm>
            <a:off x="457200" y="1463673"/>
            <a:ext cx="8229600" cy="4721486"/>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91509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Autofit/>
          </a:bodyPr>
          <a:lstStyle/>
          <a:p>
            <a:r>
              <a:rPr lang="en-US" sz="1800" dirty="0"/>
              <a:t>Figure 128. Number and percentage of quality measures for which members of selected groups experienced better, same, or worse quality of care compared with reference group (large fringe metropolitan) in 2015, 2016, or 2017, by residence location</a:t>
            </a:r>
          </a:p>
        </p:txBody>
      </p:sp>
      <p:graphicFrame>
        <p:nvGraphicFramePr>
          <p:cNvPr id="4" name="Content Placeholder 3" descr="Stacked bar chart showing number of quality measures&#10;Total Measures (n=508), Better, 40, Same, 359, Worse, 109 &#10;Large Central Metro (n=106), Better, 5, Same, 80,  Worse, 21&#10;Medium Metro (n=103), Better, 6, Same, 87, Worse, 10&#10;Small Metro (n=102), Better, 9, Same, 81, Worse, 12&#10;Micropolitan (n=102), Better, 10, Same, 60, Worse, 32&#10;Noncore (n=95), Better, 10, Same, 51, Worse, 34&#10;"/>
          <p:cNvGraphicFramePr>
            <a:graphicFrameLocks noGrp="1"/>
          </p:cNvGraphicFramePr>
          <p:nvPr>
            <p:ph idx="1"/>
            <p:extLst>
              <p:ext uri="{D42A27DB-BD31-4B8C-83A1-F6EECF244321}">
                <p14:modId xmlns:p14="http://schemas.microsoft.com/office/powerpoint/2010/main" val="4039066945"/>
              </p:ext>
            </p:extLst>
          </p:nvPr>
        </p:nvGraphicFramePr>
        <p:xfrm>
          <a:off x="457200" y="1463675"/>
          <a:ext cx="82296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382000" cy="707886"/>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p>
          <a:p>
            <a:r>
              <a:rPr lang="en-US" sz="1000" b="1" dirty="0">
                <a:latin typeface="Trebuchet MS" panose="020B0603020202020204" pitchFamily="34" charset="0"/>
              </a:rPr>
              <a:t>Note:</a:t>
            </a:r>
            <a:r>
              <a:rPr lang="en-US" sz="1000" dirty="0">
                <a:latin typeface="Trebuchet MS" panose="020B0603020202020204" pitchFamily="34" charset="0"/>
              </a:rPr>
              <a:t> The measures represented in this chart are available in Appendix A. Definitions of residence locations are available at </a:t>
            </a:r>
            <a:r>
              <a:rPr lang="en-US" sz="1000" u="sng" dirty="0">
                <a:latin typeface="Trebuchet MS" panose="020B0603020202020204" pitchFamily="34" charset="0"/>
                <a:hlinkClick r:id="rId4"/>
              </a:rPr>
              <a:t>https://www.cdc.gov/nchs/data_access/urban_rural.htm</a:t>
            </a:r>
            <a:r>
              <a:rPr lang="en-US" sz="1000" dirty="0">
                <a:latin typeface="Trebuchet MS" panose="020B0603020202020204" pitchFamily="34" charset="0"/>
              </a:rPr>
              <a:t> (refer to Appendix B). The most recent data years are used for this analysis. Different data sources have different data years for most recent data year. For example, the most recent data year from AHRQ HCUP is 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68202660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515100" cy="617884"/>
          </a:xfrm>
        </p:spPr>
        <p:txBody>
          <a:bodyPr>
            <a:noAutofit/>
          </a:bodyPr>
          <a:lstStyle/>
          <a:p>
            <a:r>
              <a:rPr lang="en-US" sz="3200" dirty="0" smtClean="0"/>
              <a:t>Largest Disparities by Residence Location</a:t>
            </a:r>
            <a:endParaRPr lang="en-US" sz="3200" dirty="0"/>
          </a:p>
        </p:txBody>
      </p:sp>
      <p:sp>
        <p:nvSpPr>
          <p:cNvPr id="3" name="Content Placeholder 2"/>
          <p:cNvSpPr>
            <a:spLocks noGrp="1"/>
          </p:cNvSpPr>
          <p:nvPr>
            <p:ph idx="1"/>
          </p:nvPr>
        </p:nvSpPr>
        <p:spPr/>
        <p:txBody>
          <a:bodyPr>
            <a:normAutofit/>
          </a:bodyPr>
          <a:lstStyle/>
          <a:p>
            <a:pPr lvl="0" fontAlgn="base"/>
            <a:r>
              <a:rPr lang="en-US" dirty="0" smtClean="0"/>
              <a:t>Mortality </a:t>
            </a:r>
            <a:r>
              <a:rPr lang="en-US" dirty="0"/>
              <a:t>measures:</a:t>
            </a:r>
          </a:p>
          <a:p>
            <a:pPr lvl="1" fontAlgn="base"/>
            <a:r>
              <a:rPr lang="en-US" dirty="0"/>
              <a:t>HIV infection deaths per 100,000 population (large central metropolitan, medium metropolitan)</a:t>
            </a:r>
          </a:p>
          <a:p>
            <a:pPr lvl="1" fontAlgn="base"/>
            <a:r>
              <a:rPr lang="en-US" dirty="0"/>
              <a:t>Deaths per 1,000 hospital admissions with expected low-mortality (noncore)</a:t>
            </a:r>
          </a:p>
          <a:p>
            <a:pPr lvl="1" fontAlgn="base"/>
            <a:r>
              <a:rPr lang="en-US" dirty="0"/>
              <a:t>Infant mortality per 1,000 live births, birth weight 2,500 grams or more (small metropolitan</a:t>
            </a:r>
            <a:r>
              <a:rPr lang="en-US" dirty="0" smtClean="0"/>
              <a:t>)</a:t>
            </a:r>
            <a:endParaRPr lang="en-US" dirty="0"/>
          </a:p>
        </p:txBody>
      </p:sp>
    </p:spTree>
    <p:extLst>
      <p:ext uri="{BB962C8B-B14F-4D97-AF65-F5344CB8AC3E}">
        <p14:creationId xmlns:p14="http://schemas.microsoft.com/office/powerpoint/2010/main" val="265603098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515100" cy="617884"/>
          </a:xfrm>
        </p:spPr>
        <p:txBody>
          <a:bodyPr>
            <a:noAutofit/>
          </a:bodyPr>
          <a:lstStyle/>
          <a:p>
            <a:r>
              <a:rPr lang="en-US" sz="3200" dirty="0" smtClean="0"/>
              <a:t>Largest Disparities by Residence Location</a:t>
            </a:r>
            <a:endParaRPr lang="en-US" sz="3200" dirty="0"/>
          </a:p>
        </p:txBody>
      </p:sp>
      <p:sp>
        <p:nvSpPr>
          <p:cNvPr id="3" name="Content Placeholder 2"/>
          <p:cNvSpPr>
            <a:spLocks noGrp="1"/>
          </p:cNvSpPr>
          <p:nvPr>
            <p:ph idx="1"/>
          </p:nvPr>
        </p:nvSpPr>
        <p:spPr/>
        <p:txBody>
          <a:bodyPr>
            <a:normAutofit lnSpcReduction="10000"/>
          </a:bodyPr>
          <a:lstStyle/>
          <a:p>
            <a:pPr lvl="0" fontAlgn="base"/>
            <a:r>
              <a:rPr lang="en-US" dirty="0" smtClean="0"/>
              <a:t>Pediatric </a:t>
            </a:r>
            <a:r>
              <a:rPr lang="en-US" dirty="0"/>
              <a:t>measures:</a:t>
            </a:r>
          </a:p>
          <a:p>
            <a:pPr lvl="1" fontAlgn="base"/>
            <a:r>
              <a:rPr lang="en-US" dirty="0"/>
              <a:t>Children ages 0-17 with a wellness checkup in the past 12 months (medium metropolitan, small metropolitan, </a:t>
            </a:r>
            <a:r>
              <a:rPr lang="en-US" dirty="0" err="1"/>
              <a:t>micropolitan</a:t>
            </a:r>
            <a:r>
              <a:rPr lang="en-US" dirty="0"/>
              <a:t>)</a:t>
            </a:r>
          </a:p>
          <a:p>
            <a:pPr lvl="1" fontAlgn="base"/>
            <a:r>
              <a:rPr lang="en-US" dirty="0"/>
              <a:t>Children who had their height and weight measured by a health provider within the past 2 years (</a:t>
            </a:r>
            <a:r>
              <a:rPr lang="en-US" dirty="0" err="1"/>
              <a:t>micropolitan</a:t>
            </a:r>
            <a:r>
              <a:rPr lang="en-US" dirty="0"/>
              <a:t>)</a:t>
            </a:r>
          </a:p>
          <a:p>
            <a:pPr lvl="1" fontAlgn="base"/>
            <a:r>
              <a:rPr lang="en-US" dirty="0"/>
              <a:t>Emergency department encounters for asthma, children ages 2-17 (large central metropolitan)</a:t>
            </a:r>
          </a:p>
          <a:p>
            <a:pPr lvl="1" fontAlgn="base"/>
            <a:r>
              <a:rPr lang="en-US" dirty="0"/>
              <a:t>Hospital admissions for asthma per 100,000 population, children ages 2-17 (large central metropolitan</a:t>
            </a:r>
            <a:r>
              <a:rPr lang="en-US" dirty="0" smtClean="0"/>
              <a:t>)</a:t>
            </a:r>
            <a:endParaRPr lang="en-US" dirty="0"/>
          </a:p>
        </p:txBody>
      </p:sp>
    </p:spTree>
    <p:extLst>
      <p:ext uri="{BB962C8B-B14F-4D97-AF65-F5344CB8AC3E}">
        <p14:creationId xmlns:p14="http://schemas.microsoft.com/office/powerpoint/2010/main" val="278042786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515100" cy="617884"/>
          </a:xfrm>
        </p:spPr>
        <p:txBody>
          <a:bodyPr>
            <a:noAutofit/>
          </a:bodyPr>
          <a:lstStyle/>
          <a:p>
            <a:r>
              <a:rPr lang="en-US" sz="3200" dirty="0" smtClean="0"/>
              <a:t>Largest Disparities by Residence Location</a:t>
            </a:r>
            <a:endParaRPr lang="en-US" sz="3200" dirty="0"/>
          </a:p>
        </p:txBody>
      </p:sp>
      <p:sp>
        <p:nvSpPr>
          <p:cNvPr id="3" name="Content Placeholder 2"/>
          <p:cNvSpPr>
            <a:spLocks noGrp="1"/>
          </p:cNvSpPr>
          <p:nvPr>
            <p:ph idx="1"/>
          </p:nvPr>
        </p:nvSpPr>
        <p:spPr/>
        <p:txBody>
          <a:bodyPr>
            <a:normAutofit lnSpcReduction="10000"/>
          </a:bodyPr>
          <a:lstStyle/>
          <a:p>
            <a:pPr lvl="0" fontAlgn="base"/>
            <a:r>
              <a:rPr lang="en-US" dirty="0" smtClean="0"/>
              <a:t>Care </a:t>
            </a:r>
            <a:r>
              <a:rPr lang="en-US" dirty="0"/>
              <a:t>Coordination measures:</a:t>
            </a:r>
          </a:p>
          <a:p>
            <a:pPr lvl="1" fontAlgn="base"/>
            <a:r>
              <a:rPr lang="en-US" dirty="0"/>
              <a:t>Emergency department visits with a principal diagnosis related to dental conditions (</a:t>
            </a:r>
            <a:r>
              <a:rPr lang="en-US" dirty="0" err="1"/>
              <a:t>micropolitan</a:t>
            </a:r>
            <a:r>
              <a:rPr lang="en-US" dirty="0"/>
              <a:t>)</a:t>
            </a:r>
          </a:p>
          <a:p>
            <a:pPr lvl="1" fontAlgn="base"/>
            <a:r>
              <a:rPr lang="en-US" dirty="0"/>
              <a:t>Hospital admissions for community-acquired pneumonia per 100,000 population, adults age 18 and over (noncore)</a:t>
            </a:r>
          </a:p>
          <a:p>
            <a:pPr lvl="0" fontAlgn="base"/>
            <a:r>
              <a:rPr lang="en-US" dirty="0"/>
              <a:t>Patient Safety measures:</a:t>
            </a:r>
          </a:p>
          <a:p>
            <a:pPr lvl="1" fontAlgn="base"/>
            <a:r>
              <a:rPr lang="en-US" dirty="0" err="1"/>
              <a:t>Reclosure</a:t>
            </a:r>
            <a:r>
              <a:rPr lang="en-US" dirty="0"/>
              <a:t> of postoperative abdominal wound dehiscence per 1,000 abdominopelvic surgery admissions of length 2 or more days, adults (medium metropolitan, small metropolitan, noncore)</a:t>
            </a:r>
          </a:p>
          <a:p>
            <a:endParaRPr lang="en-US" dirty="0"/>
          </a:p>
        </p:txBody>
      </p:sp>
    </p:spTree>
    <p:extLst>
      <p:ext uri="{BB962C8B-B14F-4D97-AF65-F5344CB8AC3E}">
        <p14:creationId xmlns:p14="http://schemas.microsoft.com/office/powerpoint/2010/main" val="3347575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Access to Care</a:t>
            </a:r>
            <a:endParaRPr lang="en-US" sz="3600" dirty="0"/>
          </a:p>
        </p:txBody>
      </p:sp>
      <p:sp>
        <p:nvSpPr>
          <p:cNvPr id="3" name="Content Placeholder 2"/>
          <p:cNvSpPr>
            <a:spLocks noGrp="1"/>
          </p:cNvSpPr>
          <p:nvPr>
            <p:ph idx="1"/>
          </p:nvPr>
        </p:nvSpPr>
        <p:spPr/>
        <p:txBody>
          <a:bodyPr/>
          <a:lstStyle/>
          <a:p>
            <a:r>
              <a:rPr lang="en-US" dirty="0" smtClean="0"/>
              <a:t>From 2000 to 2017:</a:t>
            </a:r>
          </a:p>
          <a:p>
            <a:pPr lvl="1"/>
            <a:r>
              <a:rPr lang="en-US" dirty="0" smtClean="0"/>
              <a:t>More than half of access measures showed improvement: </a:t>
            </a:r>
          </a:p>
          <a:p>
            <a:pPr lvl="2"/>
            <a:r>
              <a:rPr lang="en-US" dirty="0" smtClean="0"/>
              <a:t>For </a:t>
            </a:r>
            <a:r>
              <a:rPr lang="en-US" dirty="0"/>
              <a:t>example, there were significant gains in the percentage of people who reported having health insurance. </a:t>
            </a:r>
          </a:p>
          <a:p>
            <a:pPr lvl="1"/>
            <a:r>
              <a:rPr lang="en-US" dirty="0" smtClean="0"/>
              <a:t>One-third of access measures did not show improvement. </a:t>
            </a:r>
          </a:p>
          <a:p>
            <a:pPr lvl="1"/>
            <a:r>
              <a:rPr lang="en-US" dirty="0" smtClean="0"/>
              <a:t>Fourteen percent showed worsening. </a:t>
            </a:r>
          </a:p>
          <a:p>
            <a:endParaRPr lang="en-US" dirty="0" smtClean="0"/>
          </a:p>
          <a:p>
            <a:endParaRPr lang="en-US" dirty="0"/>
          </a:p>
        </p:txBody>
      </p:sp>
    </p:spTree>
    <p:extLst>
      <p:ext uri="{BB962C8B-B14F-4D97-AF65-F5344CB8AC3E}">
        <p14:creationId xmlns:p14="http://schemas.microsoft.com/office/powerpoint/2010/main" val="239241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Access to Healthcare and Disparities In Access</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a:t>To obtain high-quality care, Americans must first gain entry into the healthcare system. </a:t>
            </a:r>
            <a:endParaRPr lang="en-US" dirty="0" smtClean="0"/>
          </a:p>
          <a:p>
            <a:r>
              <a:rPr lang="en-US" dirty="0" smtClean="0"/>
              <a:t>Measures </a:t>
            </a:r>
            <a:r>
              <a:rPr lang="en-US" dirty="0"/>
              <a:t>of access to care tracked in the QDR include having health insurance, having a usual source of care, encountering difficulties when seeking care, and receiving care as soon as wanted.</a:t>
            </a:r>
          </a:p>
          <a:p>
            <a:r>
              <a:rPr lang="en-US" dirty="0"/>
              <a:t>Historically, Americans have experienced variable access to care based </a:t>
            </a:r>
            <a:r>
              <a:rPr lang="en-US" dirty="0" smtClean="0"/>
              <a:t>on:</a:t>
            </a:r>
          </a:p>
          <a:p>
            <a:pPr lvl="1"/>
            <a:r>
              <a:rPr lang="en-US" dirty="0" smtClean="0"/>
              <a:t>Race</a:t>
            </a:r>
            <a:r>
              <a:rPr lang="en-US" dirty="0"/>
              <a:t>, </a:t>
            </a:r>
            <a:r>
              <a:rPr lang="en-US" dirty="0" smtClean="0"/>
              <a:t>ethnicity, </a:t>
            </a:r>
          </a:p>
          <a:p>
            <a:pPr lvl="1"/>
            <a:r>
              <a:rPr lang="en-US" dirty="0" smtClean="0"/>
              <a:t>Socioeconomic status,</a:t>
            </a:r>
          </a:p>
          <a:p>
            <a:pPr lvl="1"/>
            <a:r>
              <a:rPr lang="en-US" dirty="0" smtClean="0"/>
              <a:t>Age</a:t>
            </a:r>
            <a:r>
              <a:rPr lang="en-US" dirty="0"/>
              <a:t>, sex, disability status, sexual orientation, gender identity, and </a:t>
            </a:r>
            <a:endParaRPr lang="en-US" dirty="0" smtClean="0"/>
          </a:p>
          <a:p>
            <a:pPr lvl="1"/>
            <a:r>
              <a:rPr lang="en-US" dirty="0" smtClean="0"/>
              <a:t>Residential </a:t>
            </a:r>
            <a:r>
              <a:rPr lang="en-US" dirty="0"/>
              <a:t>location. </a:t>
            </a:r>
          </a:p>
        </p:txBody>
      </p:sp>
    </p:spTree>
    <p:extLst>
      <p:ext uri="{BB962C8B-B14F-4D97-AF65-F5344CB8AC3E}">
        <p14:creationId xmlns:p14="http://schemas.microsoft.com/office/powerpoint/2010/main" val="38488317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129. HIV infection deaths per 100,000 population, 2016</a:t>
            </a:r>
          </a:p>
        </p:txBody>
      </p:sp>
      <p:graphicFrame>
        <p:nvGraphicFramePr>
          <p:cNvPr id="4" name="Content Placeholder 3" descr="Column chart showing rate per 100,000 population&#10;2015 achievable benchmark: 0.75 per 100,000 population&#10;Total, 1.8&#10;Large Central Metro, 2.9&#10;Medium Metro, 1.6&#10;Large Fringe Metro, 1.2&#10;"/>
          <p:cNvGraphicFramePr>
            <a:graphicFrameLocks noGrp="1"/>
          </p:cNvGraphicFramePr>
          <p:nvPr>
            <p:ph idx="1"/>
            <p:extLst>
              <p:ext uri="{D42A27DB-BD31-4B8C-83A1-F6EECF244321}">
                <p14:modId xmlns:p14="http://schemas.microsoft.com/office/powerpoint/2010/main" val="1494761302"/>
              </p:ext>
            </p:extLst>
          </p:nvPr>
        </p:nvGraphicFramePr>
        <p:xfrm>
          <a:off x="457200" y="1463675"/>
          <a:ext cx="64008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6035040"/>
            <a:ext cx="83058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Vital Statistics Survey - Mortality,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cxnSp>
        <p:nvCxnSpPr>
          <p:cNvPr id="7" name="Straight Connector 6"/>
          <p:cNvCxnSpPr/>
          <p:nvPr/>
        </p:nvCxnSpPr>
        <p:spPr>
          <a:xfrm>
            <a:off x="1257300" y="4846320"/>
            <a:ext cx="5486400" cy="889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8" name="Text Box 1"/>
          <p:cNvSpPr txBox="1"/>
          <p:nvPr/>
        </p:nvSpPr>
        <p:spPr>
          <a:xfrm>
            <a:off x="6858000" y="4297680"/>
            <a:ext cx="1828800" cy="1280160"/>
          </a:xfrm>
          <a:prstGeom prst="rect">
            <a:avLst/>
          </a:prstGeom>
          <a:solidFill>
            <a:schemeClr val="bg1"/>
          </a:solidFill>
          <a:ln w="6350">
            <a:solidFill>
              <a:schemeClr val="tx1"/>
            </a:solidFill>
          </a:ln>
        </p:spPr>
        <p:txBody>
          <a:bodyPr wrap="square" lIns="9144" rIns="9144" rtlCol="0">
            <a:noAutofit/>
          </a:bodyPr>
          <a:lstStyle/>
          <a:p>
            <a:pPr marL="0" marR="0" algn="ctr">
              <a:lnSpc>
                <a:spcPct val="120000"/>
              </a:lnSpc>
              <a:spcBef>
                <a:spcPts val="0"/>
              </a:spcBef>
              <a:spcAft>
                <a:spcPts val="0"/>
              </a:spcAft>
            </a:pPr>
            <a:r>
              <a:rPr lang="en-US" sz="1600">
                <a:effectLst/>
                <a:latin typeface="Trebuchet MS" panose="020B0603020202020204" pitchFamily="34" charset="0"/>
                <a:ea typeface="Times New Roman" panose="02020603050405020304" pitchFamily="18" charset="0"/>
                <a:cs typeface="Arial" panose="020B0604020202020204" pitchFamily="34" charset="0"/>
              </a:rPr>
              <a:t>2015 Achievable Benchmark: 0.75 per 100,000 Population</a:t>
            </a:r>
            <a:endParaRPr lang="en-US" sz="160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51436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130. Deaths per 1,000 hospital admissions with expected low mortality, 2016</a:t>
            </a:r>
          </a:p>
        </p:txBody>
      </p:sp>
      <p:graphicFrame>
        <p:nvGraphicFramePr>
          <p:cNvPr id="4" name="Content Placeholder 3" descr="Column chart showing deaths per 1,000 hospital admissions&#10;Total, 0.22&#10;Noncore, 0.43&#10;Large Fringe Metro, 0.21&#10;"/>
          <p:cNvGraphicFramePr>
            <a:graphicFrameLocks noGrp="1"/>
          </p:cNvGraphicFramePr>
          <p:nvPr>
            <p:ph idx="1"/>
            <p:extLst>
              <p:ext uri="{D42A27DB-BD31-4B8C-83A1-F6EECF244321}">
                <p14:modId xmlns:p14="http://schemas.microsoft.com/office/powerpoint/2010/main" val="724665510"/>
              </p:ext>
            </p:extLst>
          </p:nvPr>
        </p:nvGraphicFramePr>
        <p:xfrm>
          <a:off x="457200" y="1463674"/>
          <a:ext cx="8229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126480"/>
            <a:ext cx="83058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89653121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131. Infant mortality per 1,000 live births, birth weight 2,500 grams or more, 2016</a:t>
            </a:r>
          </a:p>
        </p:txBody>
      </p:sp>
      <p:graphicFrame>
        <p:nvGraphicFramePr>
          <p:cNvPr id="4" name="Content Placeholder 3" descr="Column chart showing deaths per 1,000 live births&#10;Total, 2.1&#10;Small Metro, 2.6&#10;Large Fringe Metro, 1.7&#10;"/>
          <p:cNvGraphicFramePr>
            <a:graphicFrameLocks noGrp="1"/>
          </p:cNvGraphicFramePr>
          <p:nvPr>
            <p:ph idx="1"/>
            <p:extLst>
              <p:ext uri="{D42A27DB-BD31-4B8C-83A1-F6EECF244321}">
                <p14:modId xmlns:p14="http://schemas.microsoft.com/office/powerpoint/2010/main" val="256092953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Vital Statistics Survey – Linked Birth and Infant Death Data,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67412967"/>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132. Children ages 0-17 with a wellness checkup in the past 12 months, 2017</a:t>
            </a:r>
          </a:p>
        </p:txBody>
      </p:sp>
      <p:graphicFrame>
        <p:nvGraphicFramePr>
          <p:cNvPr id="4" name="Content Placeholder 3" descr="Column chart showing percentage&#10;Total, 84&#10;Medium Metro, 84.2&#10;Small Metro, 82.6&#10;Micropolitan, 78.0&#10;Large Fringe Metro, 88.7&#10;"/>
          <p:cNvGraphicFramePr>
            <a:graphicFrameLocks noGrp="1"/>
          </p:cNvGraphicFramePr>
          <p:nvPr>
            <p:ph idx="1"/>
            <p:extLst>
              <p:ext uri="{D42A27DB-BD31-4B8C-83A1-F6EECF244321}">
                <p14:modId xmlns:p14="http://schemas.microsoft.com/office/powerpoint/2010/main" val="146594198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Health Interview Survey, 2017.</a:t>
            </a:r>
          </a:p>
        </p:txBody>
      </p:sp>
    </p:spTree>
    <p:extLst>
      <p:ext uri="{BB962C8B-B14F-4D97-AF65-F5344CB8AC3E}">
        <p14:creationId xmlns:p14="http://schemas.microsoft.com/office/powerpoint/2010/main" val="63790833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667500" cy="617884"/>
          </a:xfrm>
        </p:spPr>
        <p:txBody>
          <a:bodyPr>
            <a:normAutofit fontScale="90000"/>
          </a:bodyPr>
          <a:lstStyle/>
          <a:p>
            <a:r>
              <a:rPr lang="en-US" smtClean="0"/>
              <a:t>Figure 133. Children who had their height and weight measured by a health provider within the past 2 years, 2016</a:t>
            </a:r>
            <a:endParaRPr lang="en-US" dirty="0"/>
          </a:p>
        </p:txBody>
      </p:sp>
      <p:graphicFrame>
        <p:nvGraphicFramePr>
          <p:cNvPr id="6" name="Content Placeholder 5" descr="Column chart showing percentage&#10;Total, 93.4&#10;Micropolitan, 91.0&#10;Large Fringe Metro, 95.3&#10;"/>
          <p:cNvGraphicFramePr>
            <a:graphicFrameLocks noGrp="1"/>
          </p:cNvGraphicFramePr>
          <p:nvPr>
            <p:ph idx="1"/>
            <p:extLst>
              <p:ext uri="{D42A27DB-BD31-4B8C-83A1-F6EECF244321}">
                <p14:modId xmlns:p14="http://schemas.microsoft.com/office/powerpoint/2010/main" val="386044675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035040"/>
            <a:ext cx="83820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p:txBody>
      </p:sp>
    </p:spTree>
    <p:extLst>
      <p:ext uri="{BB962C8B-B14F-4D97-AF65-F5344CB8AC3E}">
        <p14:creationId xmlns:p14="http://schemas.microsoft.com/office/powerpoint/2010/main" val="342877580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Figure 134. </a:t>
            </a:r>
            <a:r>
              <a:rPr lang="en-US" dirty="0"/>
              <a:t>Emergency department encounters for asthma, children ages 2-17, 2016</a:t>
            </a:r>
          </a:p>
        </p:txBody>
      </p:sp>
      <p:graphicFrame>
        <p:nvGraphicFramePr>
          <p:cNvPr id="4" name="Content Placeholder 3" descr="Column chart showing rate per 100,000 population&#10;Total, 730.7&#10;Large Central Metro, 1,058.8&#10;Large Fringe Metro, 606.9&#10;"/>
          <p:cNvGraphicFramePr>
            <a:graphicFrameLocks noGrp="1"/>
          </p:cNvGraphicFramePr>
          <p:nvPr>
            <p:ph idx="1"/>
            <p:extLst>
              <p:ext uri="{D42A27DB-BD31-4B8C-83A1-F6EECF244321}">
                <p14:modId xmlns:p14="http://schemas.microsoft.com/office/powerpoint/2010/main" val="348214336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4672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Nationwide Emergency Department Sample,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93168475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135. Hospital admissions for asthma per 100,000 population, children ages 2-17, 2016</a:t>
            </a:r>
          </a:p>
        </p:txBody>
      </p:sp>
      <p:graphicFrame>
        <p:nvGraphicFramePr>
          <p:cNvPr id="4" name="Content Placeholder 3" descr="Column chart showing rate per 100,000 population&#10;Total, 86.1&#10;Large Central Metro, 127.3&#10;Large Fringe Metro, 73.9&#10;"/>
          <p:cNvGraphicFramePr>
            <a:graphicFrameLocks noGrp="1"/>
          </p:cNvGraphicFramePr>
          <p:nvPr>
            <p:ph idx="1"/>
            <p:extLst>
              <p:ext uri="{D42A27DB-BD31-4B8C-83A1-F6EECF244321}">
                <p14:modId xmlns:p14="http://schemas.microsoft.com/office/powerpoint/2010/main" val="112355673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53305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136. Emergency department visits with a principal diagnosis related to dental conditions, 2016</a:t>
            </a:r>
          </a:p>
        </p:txBody>
      </p:sp>
      <p:graphicFrame>
        <p:nvGraphicFramePr>
          <p:cNvPr id="4" name="Content Placeholder 3" descr="Column chart showing rate per 100,000 population&#10;Total, 312.3&#10;Micropolitan, 482.9&#10;Large Fringe Metro, 221.6&#10;"/>
          <p:cNvGraphicFramePr>
            <a:graphicFrameLocks noGrp="1"/>
          </p:cNvGraphicFramePr>
          <p:nvPr>
            <p:ph idx="1"/>
            <p:extLst>
              <p:ext uri="{D42A27DB-BD31-4B8C-83A1-F6EECF244321}">
                <p14:modId xmlns:p14="http://schemas.microsoft.com/office/powerpoint/2010/main" val="418442297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4672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Nationwide Emergency Department Sample,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9880686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200900" cy="617884"/>
          </a:xfrm>
        </p:spPr>
        <p:txBody>
          <a:bodyPr>
            <a:normAutofit fontScale="90000"/>
          </a:bodyPr>
          <a:lstStyle/>
          <a:p>
            <a:r>
              <a:rPr lang="en-US"/>
              <a:t>Figure 137. </a:t>
            </a:r>
            <a:r>
              <a:rPr lang="en-US" dirty="0"/>
              <a:t>Hospital admissions for community-acquired pneumonia per 100,000 population, adults age 18 and over, 2016</a:t>
            </a:r>
          </a:p>
        </p:txBody>
      </p:sp>
      <p:graphicFrame>
        <p:nvGraphicFramePr>
          <p:cNvPr id="4" name="Content Placeholder 3" descr="Column chart showing rate per 100,000 population&#10;Total, 227&#10;Noncore, 481.9&#10;Large Fringe Metro, 223.9&#10;"/>
          <p:cNvGraphicFramePr>
            <a:graphicFrameLocks noGrp="1"/>
          </p:cNvGraphicFramePr>
          <p:nvPr>
            <p:ph idx="1"/>
            <p:extLst>
              <p:ext uri="{D42A27DB-BD31-4B8C-83A1-F6EECF244321}">
                <p14:modId xmlns:p14="http://schemas.microsoft.com/office/powerpoint/2010/main" val="14287075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48640" y="6035040"/>
            <a:ext cx="80010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p:txBody>
      </p:sp>
    </p:spTree>
    <p:extLst>
      <p:ext uri="{BB962C8B-B14F-4D97-AF65-F5344CB8AC3E}">
        <p14:creationId xmlns:p14="http://schemas.microsoft.com/office/powerpoint/2010/main" val="2629358717"/>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138. </a:t>
            </a:r>
            <a:r>
              <a:rPr lang="en-US" dirty="0" err="1"/>
              <a:t>Reclosure</a:t>
            </a:r>
            <a:r>
              <a:rPr lang="en-US" dirty="0"/>
              <a:t> of postoperative abdominal wound dehiscence per 1,000 abdominopelvic surgery admissions of length 2 or more days, adults, 2016</a:t>
            </a:r>
          </a:p>
        </p:txBody>
      </p:sp>
      <p:graphicFrame>
        <p:nvGraphicFramePr>
          <p:cNvPr id="4" name="Content Placeholder 3" descr="Column chart showing rate per 1,000 surgery admissions&#10;Total, 0.66&#10;Medium Metro, 0.78&#10;Small Metro, 0.81&#10;Noncore, 1.05&#10;Large Fringe Metro, 0.55&#10;"/>
          <p:cNvGraphicFramePr>
            <a:graphicFrameLocks noGrp="1"/>
          </p:cNvGraphicFramePr>
          <p:nvPr>
            <p:ph idx="1"/>
            <p:extLst>
              <p:ext uri="{D42A27DB-BD31-4B8C-83A1-F6EECF244321}">
                <p14:modId xmlns:p14="http://schemas.microsoft.com/office/powerpoint/2010/main" val="20972134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34621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Figure 11. Number and percentage of access measures for which measures were improving, not changing, or worsening, 2000 through 2016 or 2017</a:t>
            </a:r>
          </a:p>
        </p:txBody>
      </p:sp>
      <p:graphicFrame>
        <p:nvGraphicFramePr>
          <p:cNvPr id="4" name="Content Placeholder 3" descr="Stacked column showing number of access measures&#10;Improving, 11, Not Changing, 7, Worsening, 3&#10;Total = 21"/>
          <p:cNvGraphicFramePr>
            <a:graphicFrameLocks noGrp="1"/>
          </p:cNvGraphicFramePr>
          <p:nvPr>
            <p:ph idx="1"/>
            <p:extLst>
              <p:ext uri="{D42A27DB-BD31-4B8C-83A1-F6EECF244321}">
                <p14:modId xmlns:p14="http://schemas.microsoft.com/office/powerpoint/2010/main" val="3439666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p>
          <a:p>
            <a:r>
              <a:rPr lang="en-US" sz="1000" b="1" dirty="0">
                <a:latin typeface="Trebuchet MS" panose="020B0603020202020204" pitchFamily="34" charset="0"/>
              </a:rPr>
              <a:t>Note:</a:t>
            </a:r>
            <a:r>
              <a:rPr lang="en-US" sz="1000" dirty="0">
                <a:latin typeface="Trebuchet MS" panose="020B0603020202020204" pitchFamily="34" charset="0"/>
              </a:rPr>
              <a:t> The measures represented in this chart are available in Appendix A.</a:t>
            </a:r>
          </a:p>
        </p:txBody>
      </p:sp>
    </p:spTree>
    <p:extLst>
      <p:ext uri="{BB962C8B-B14F-4D97-AF65-F5344CB8AC3E}">
        <p14:creationId xmlns:p14="http://schemas.microsoft.com/office/powerpoint/2010/main" val="21423674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124700" cy="617884"/>
          </a:xfrm>
        </p:spPr>
        <p:txBody>
          <a:bodyPr>
            <a:normAutofit fontScale="90000"/>
          </a:bodyPr>
          <a:lstStyle/>
          <a:p>
            <a:r>
              <a:rPr lang="en-US" dirty="0"/>
              <a:t>Figure 139. Number and percentage of all quality measures that were improving, not changing, or worsening, total and by residence location, from 2002 through 2011, 2015, 2016, or 2017</a:t>
            </a:r>
          </a:p>
        </p:txBody>
      </p:sp>
      <p:graphicFrame>
        <p:nvGraphicFramePr>
          <p:cNvPr id="4" name="Content Placeholder 3" descr="Stacked bar chart showing number of quality measures&#10;Total (n=344), Improving, 156, Not Changing, 155, Worsening, 33&#10;Large Central Metro  (n=57), Improving, 27, Not Changing, 25, Worsening, 5&#10;Large Fringe Metro (n=57), Improving, 28, Not Changing, 23, Worsening, 6&#10;Medium Metro (n=57), Improving, 25, Not Changing, 27, Worsening, 5&#10;Small Metro (n=59), Improving, 27, Not Changing, 25, Worsening, 7&#10;Micropolitan (n=58), Improving, 29, Not Changing, 25, Worsening, 4&#10;Noncore (n=56), Improving, 20, Not Changing, 30,  Worsening, 6&#10;&#10;"/>
          <p:cNvGraphicFramePr>
            <a:graphicFrameLocks noGrp="1"/>
          </p:cNvGraphicFramePr>
          <p:nvPr>
            <p:ph idx="1"/>
            <p:extLst>
              <p:ext uri="{D42A27DB-BD31-4B8C-83A1-F6EECF244321}">
                <p14:modId xmlns:p14="http://schemas.microsoft.com/office/powerpoint/2010/main" val="415001229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n = number of measures.</a:t>
            </a:r>
          </a:p>
          <a:p>
            <a:pPr marL="171450" lvl="0" indent="-171450">
              <a:buFont typeface="Arial" panose="020B0604020202020204" pitchFamily="34" charset="0"/>
              <a:buChar char="•"/>
            </a:pPr>
            <a:r>
              <a:rPr lang="en-US" sz="1000" b="1" dirty="0">
                <a:latin typeface="Trebuchet MS" panose="020B0603020202020204" pitchFamily="34" charset="0"/>
              </a:rPr>
              <a:t>Improving</a:t>
            </a:r>
            <a:r>
              <a:rPr lang="en-US" sz="1000" dirty="0">
                <a:latin typeface="Trebuchet MS" panose="020B0603020202020204" pitchFamily="34" charset="0"/>
              </a:rPr>
              <a:t> = Quality is going in a positive direction at an average annual rate greater than 1% per year.</a:t>
            </a:r>
          </a:p>
          <a:p>
            <a:pPr marL="171450" lvl="0" indent="-171450">
              <a:buFont typeface="Arial" panose="020B0604020202020204" pitchFamily="34" charset="0"/>
              <a:buChar char="•"/>
            </a:pPr>
            <a:r>
              <a:rPr lang="en-US" sz="1000" b="1" dirty="0">
                <a:latin typeface="Trebuchet MS" panose="020B0603020202020204" pitchFamily="34" charset="0"/>
              </a:rPr>
              <a:t>Not changing</a:t>
            </a:r>
            <a:r>
              <a:rPr lang="en-US" sz="1000" dirty="0">
                <a:latin typeface="Trebuchet MS" panose="020B0603020202020204" pitchFamily="34" charset="0"/>
              </a:rPr>
              <a:t> = Quality is not changing or is changing at an average annual rate of 1% or less per year.</a:t>
            </a:r>
          </a:p>
          <a:p>
            <a:pPr marL="171450" indent="-171450">
              <a:buFont typeface="Arial" panose="020B0604020202020204" pitchFamily="34" charset="0"/>
              <a:buChar char="•"/>
            </a:pPr>
            <a:r>
              <a:rPr lang="en-US" sz="1000" b="1" dirty="0">
                <a:latin typeface="Trebuchet MS" panose="020B0603020202020204" pitchFamily="34" charset="0"/>
              </a:rPr>
              <a:t>Worsening</a:t>
            </a:r>
            <a:r>
              <a:rPr lang="en-US" sz="1000" dirty="0">
                <a:latin typeface="Trebuchet MS" panose="020B0603020202020204" pitchFamily="34" charset="0"/>
              </a:rPr>
              <a:t> = Quality is going in a negative direction at an average annual rate greater than 1% per year.</a:t>
            </a:r>
          </a:p>
        </p:txBody>
      </p:sp>
    </p:spTree>
    <p:extLst>
      <p:ext uri="{BB962C8B-B14F-4D97-AF65-F5344CB8AC3E}">
        <p14:creationId xmlns:p14="http://schemas.microsoft.com/office/powerpoint/2010/main" val="113269141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140. Number and percentage of quality measures with disparity at baseline for which disparities related to residence location were improving or not changing, 2002 through 2011, 2014, 2015, 2016, or 2017</a:t>
            </a:r>
          </a:p>
        </p:txBody>
      </p:sp>
      <p:graphicFrame>
        <p:nvGraphicFramePr>
          <p:cNvPr id="4" name="Content Placeholder 3" descr="Stacked bar chart showing number of quality measures&#10;Reference group is large fringe metro--no disparities were worsening (widening)&#10;Total (n=73), Improving, 4, Not Changing, 69 &#10;Large Central Metro (n=21), Improving, 1, Not Changing, 20&#10;Medium Metro (n=9), Improving, 1, Not Changing, 8&#10;Small Metro (n=10), Improving, 2, Not Changing, 8&#10;Micropolitan (n=15), Improving, 0, Not Changing, 15&#10;Noncore (n=18), Improving, 0, Not Changing, 18"/>
          <p:cNvGraphicFramePr>
            <a:graphicFrameLocks noGrp="1"/>
          </p:cNvGraphicFramePr>
          <p:nvPr>
            <p:ph idx="1"/>
            <p:extLst>
              <p:ext uri="{D42A27DB-BD31-4B8C-83A1-F6EECF244321}">
                <p14:modId xmlns:p14="http://schemas.microsoft.com/office/powerpoint/2010/main" val="335728962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001000" cy="246221"/>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78699272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141. Hospital inpatient stays involving opioid-related diagnoses per 100,000 population, 2005-2016</a:t>
            </a:r>
          </a:p>
        </p:txBody>
      </p:sp>
      <p:graphicFrame>
        <p:nvGraphicFramePr>
          <p:cNvPr id="4" name="Content Placeholder 3" descr="Line graph showing rate per 100,000 population&#10;2015 achievable benchmark: 102.9 per 100,000 population&#10;  2005 2006 2007 2008 2009 2010 2011 2012 2013 2014 2015 2016&#10;Large Central Metro 195.8 257.8 206.4 192.0 239.0 244.7 266.0 250.2 243.9 250.5 276.9 311.2&#10;2005 2006 2007 2008 2009 2010 2011 2012 2013 2014 2015 2016&#10;Large Fringe Metro 111.5 142.8 132.4 157.5 143.5 170.5 202.8 202.0 206.1 213.6 239.2 284.8&#10;"/>
          <p:cNvGraphicFramePr>
            <a:graphicFrameLocks noGrp="1"/>
          </p:cNvGraphicFramePr>
          <p:nvPr>
            <p:ph idx="1"/>
            <p:extLst>
              <p:ext uri="{D42A27DB-BD31-4B8C-83A1-F6EECF244321}">
                <p14:modId xmlns:p14="http://schemas.microsoft.com/office/powerpoint/2010/main" val="332121767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Healthcare Cost and Utilization Project, 2005-2016.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cxnSp>
        <p:nvCxnSpPr>
          <p:cNvPr id="6" name="Straight Connector 5"/>
          <p:cNvCxnSpPr/>
          <p:nvPr/>
        </p:nvCxnSpPr>
        <p:spPr>
          <a:xfrm>
            <a:off x="1371600" y="4590288"/>
            <a:ext cx="713232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 Box 1"/>
          <p:cNvSpPr txBox="1"/>
          <p:nvPr/>
        </p:nvSpPr>
        <p:spPr>
          <a:xfrm>
            <a:off x="2103120" y="4666793"/>
            <a:ext cx="5669280" cy="365760"/>
          </a:xfrm>
          <a:prstGeom prst="rect">
            <a:avLst/>
          </a:prstGeom>
          <a:solidFill>
            <a:schemeClr val="bg1"/>
          </a:solidFill>
          <a:ln w="6350">
            <a:solidFill>
              <a:schemeClr val="tx1"/>
            </a:solidFill>
          </a:ln>
        </p:spPr>
        <p:txBody>
          <a:bodyPr wrap="square" rtlCol="0">
            <a:noAutofit/>
          </a:bodyPr>
          <a:lstStyle/>
          <a:p>
            <a:pPr marL="0" marR="0" algn="ctr">
              <a:lnSpc>
                <a:spcPct val="120000"/>
              </a:lnSpc>
              <a:spcBef>
                <a:spcPts val="0"/>
              </a:spcBef>
              <a:spcAft>
                <a:spcPts val="0"/>
              </a:spcAft>
            </a:pPr>
            <a:r>
              <a:rPr lang="en-US" sz="1600">
                <a:effectLst/>
                <a:latin typeface="Trebuchet MS" panose="020B0603020202020204" pitchFamily="34" charset="0"/>
                <a:ea typeface="Times New Roman" panose="02020603050405020304" pitchFamily="18" charset="0"/>
                <a:cs typeface="Arial" panose="020B0604020202020204" pitchFamily="34" charset="0"/>
              </a:rPr>
              <a:t>2015 Achievable Benchmark: 102.9 per 100,000 Population</a:t>
            </a:r>
            <a:endParaRPr lang="en-US" sz="1600">
              <a:effectLst/>
              <a:latin typeface="Georgia" panose="020405020504050203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48468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10300" cy="617884"/>
          </a:xfrm>
        </p:spPr>
        <p:txBody>
          <a:bodyPr>
            <a:noAutofit/>
          </a:bodyPr>
          <a:lstStyle/>
          <a:p>
            <a:r>
              <a:rPr lang="en-US" sz="3200" dirty="0"/>
              <a:t>New Measures in the 2018 QDR Database</a:t>
            </a:r>
          </a:p>
        </p:txBody>
      </p:sp>
      <p:sp>
        <p:nvSpPr>
          <p:cNvPr id="3" name="Content Placeholder 2"/>
          <p:cNvSpPr>
            <a:spLocks noGrp="1"/>
          </p:cNvSpPr>
          <p:nvPr>
            <p:ph idx="1"/>
          </p:nvPr>
        </p:nvSpPr>
        <p:spPr/>
        <p:txBody>
          <a:bodyPr>
            <a:normAutofit lnSpcReduction="10000"/>
          </a:bodyPr>
          <a:lstStyle/>
          <a:p>
            <a:r>
              <a:rPr lang="en-US" dirty="0" smtClean="0"/>
              <a:t>New </a:t>
            </a:r>
            <a:r>
              <a:rPr lang="en-US" dirty="0"/>
              <a:t>measures in four topic areas: </a:t>
            </a:r>
            <a:endParaRPr lang="en-US" dirty="0" smtClean="0"/>
          </a:p>
          <a:p>
            <a:pPr lvl="1"/>
            <a:r>
              <a:rPr lang="en-US" dirty="0" smtClean="0"/>
              <a:t>Cancer care </a:t>
            </a:r>
          </a:p>
          <a:p>
            <a:pPr lvl="1"/>
            <a:r>
              <a:rPr lang="en-US" dirty="0" smtClean="0"/>
              <a:t>Dementia </a:t>
            </a:r>
          </a:p>
          <a:p>
            <a:pPr lvl="1"/>
            <a:r>
              <a:rPr lang="en-US" dirty="0" smtClean="0"/>
              <a:t>Opioid use</a:t>
            </a:r>
          </a:p>
          <a:p>
            <a:pPr lvl="1"/>
            <a:r>
              <a:rPr lang="en-US" dirty="0" smtClean="0"/>
              <a:t>Maternal </a:t>
            </a:r>
            <a:r>
              <a:rPr lang="en-US" dirty="0"/>
              <a:t>morbidity and </a:t>
            </a:r>
            <a:r>
              <a:rPr lang="en-US" dirty="0" smtClean="0"/>
              <a:t>mortality</a:t>
            </a:r>
          </a:p>
          <a:p>
            <a:r>
              <a:rPr lang="en-US" dirty="0" smtClean="0"/>
              <a:t>Based </a:t>
            </a:r>
            <a:r>
              <a:rPr lang="en-US" dirty="0"/>
              <a:t>on a review of current literature and availability of quality measures and </a:t>
            </a:r>
            <a:r>
              <a:rPr lang="en-US" dirty="0" smtClean="0"/>
              <a:t>data</a:t>
            </a:r>
          </a:p>
          <a:p>
            <a:r>
              <a:rPr lang="en-US" dirty="0" smtClean="0"/>
              <a:t>Recommended </a:t>
            </a:r>
            <a:r>
              <a:rPr lang="en-US" dirty="0"/>
              <a:t>by subject matter experts from the QDR Interagency Work Group and alignment with HHS priority </a:t>
            </a:r>
            <a:r>
              <a:rPr lang="en-US" dirty="0" smtClean="0"/>
              <a:t>areas</a:t>
            </a:r>
            <a:endParaRPr lang="en-US" dirty="0"/>
          </a:p>
          <a:p>
            <a:endParaRPr lang="en-US" dirty="0"/>
          </a:p>
        </p:txBody>
      </p:sp>
    </p:spTree>
    <p:extLst>
      <p:ext uri="{BB962C8B-B14F-4D97-AF65-F5344CB8AC3E}">
        <p14:creationId xmlns:p14="http://schemas.microsoft.com/office/powerpoint/2010/main" val="4101242745"/>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1. Opportunities to optimize cancer care</a:t>
            </a:r>
          </a:p>
        </p:txBody>
      </p:sp>
      <p:pic>
        <p:nvPicPr>
          <p:cNvPr id="4" name="Content Placeholder 3" descr="Diagram showing processees of care across the cancer care continuum&#10;Types of Care are risk assessment (age, family history, etc.), leading to primary prevention (lifestyle counseling, chemo prevention), leading to detection (screening--asymptomatic and appropriate testing--symptomatic), leading to diagnosis (imaging, biopsy, etc.), leading to cancer or precursor treatment (e.g., surgery, radiation), leading back and forth to post-treatment survivorship (e.g., testing, followup care, palliation), leading to end-of-life care (paliative care, bereavement, etc.), leading to process of care impacts (efficiency, equity, safety, effectiveness, timeliness, patient-centeredness), leading to patient outcomes (e.g., improved risk status, patient experience) and population outcomes (e.g., mortality, morbidity)&#10;Along the continuum are transitions of care at each point in the process. Processes"/>
          <p:cNvPicPr>
            <a:picLocks noGrp="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763" r="4968"/>
          <a:stretch/>
        </p:blipFill>
        <p:spPr bwMode="auto">
          <a:xfrm>
            <a:off x="457200" y="2743200"/>
            <a:ext cx="8229600" cy="29383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457200" y="576072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Cancer Institute. Multilevel Interventions Across the Cancer Care Continuum: Background Perspectives &amp; Description of 2011 Conference and Journal Supplement. May 2010. </a:t>
            </a:r>
            <a:r>
              <a:rPr lang="en-US" sz="1000" u="sng" dirty="0">
                <a:latin typeface="Trebuchet MS" panose="020B0603020202020204" pitchFamily="34" charset="0"/>
                <a:hlinkClick r:id="rId5"/>
              </a:rPr>
              <a:t>https://cancercontrol.cancer.gov/mli/background-2011.pdf</a:t>
            </a:r>
            <a:r>
              <a:rPr lang="en-US" sz="1000" u="sng" dirty="0">
                <a:latin typeface="Trebuchet MS" panose="020B0603020202020204" pitchFamily="34" charset="0"/>
              </a:rPr>
              <a:t>.</a:t>
            </a:r>
            <a:endParaRPr lang="en-US" sz="1000" dirty="0">
              <a:latin typeface="Trebuchet MS" panose="020B0603020202020204" pitchFamily="34" charset="0"/>
            </a:endParaRPr>
          </a:p>
        </p:txBody>
      </p:sp>
      <p:sp>
        <p:nvSpPr>
          <p:cNvPr id="8" name="TextBox 7"/>
          <p:cNvSpPr txBox="1"/>
          <p:nvPr/>
        </p:nvSpPr>
        <p:spPr>
          <a:xfrm>
            <a:off x="457200" y="1463040"/>
            <a:ext cx="8229600" cy="1280160"/>
          </a:xfrm>
          <a:prstGeom prst="rect">
            <a:avLst/>
          </a:prstGeom>
          <a:noFill/>
        </p:spPr>
        <p:txBody>
          <a:bodyPr wrap="square" rtlCol="0">
            <a:spAutoFit/>
          </a:bodyPr>
          <a:lstStyle/>
          <a:p>
            <a:r>
              <a:rPr lang="en-US" sz="1600" dirty="0"/>
              <a:t>Mapping the measures to the stages in the cancer care continuum helps in assessing appropriateness and quality of care received by cancer patients by providing a framework to assess compliance with guidelines issued by reputable professional organizations such as the American Cancer Society, American Society of Clinical Oncology, and the US Preventive Services Task Force.</a:t>
            </a:r>
          </a:p>
          <a:p>
            <a:endParaRPr lang="en-US" sz="1600" dirty="0"/>
          </a:p>
        </p:txBody>
      </p:sp>
    </p:spTree>
    <p:extLst>
      <p:ext uri="{BB962C8B-B14F-4D97-AF65-F5344CB8AC3E}">
        <p14:creationId xmlns:p14="http://schemas.microsoft.com/office/powerpoint/2010/main" val="1531297701"/>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Cancer Measures</a:t>
            </a:r>
            <a:endParaRPr lang="en-US" sz="3600" dirty="0"/>
          </a:p>
        </p:txBody>
      </p:sp>
      <p:sp>
        <p:nvSpPr>
          <p:cNvPr id="3" name="Content Placeholder 2"/>
          <p:cNvSpPr>
            <a:spLocks noGrp="1"/>
          </p:cNvSpPr>
          <p:nvPr>
            <p:ph idx="1"/>
          </p:nvPr>
        </p:nvSpPr>
        <p:spPr>
          <a:xfrm>
            <a:off x="457200" y="1463040"/>
            <a:ext cx="8229600" cy="5013960"/>
          </a:xfrm>
        </p:spPr>
        <p:txBody>
          <a:bodyPr>
            <a:normAutofit fontScale="70000" lnSpcReduction="20000"/>
          </a:bodyPr>
          <a:lstStyle/>
          <a:p>
            <a:pPr marL="0" indent="0">
              <a:lnSpc>
                <a:spcPct val="120000"/>
              </a:lnSpc>
              <a:spcBef>
                <a:spcPts val="0"/>
              </a:spcBef>
              <a:buNone/>
            </a:pPr>
            <a:r>
              <a:rPr lang="en-US" b="1" dirty="0" smtClean="0"/>
              <a:t>Breast Cancer Measures</a:t>
            </a:r>
          </a:p>
          <a:p>
            <a:pPr>
              <a:lnSpc>
                <a:spcPct val="120000"/>
              </a:lnSpc>
              <a:spcBef>
                <a:spcPts val="0"/>
              </a:spcBef>
            </a:pPr>
            <a:r>
              <a:rPr lang="en-US" dirty="0" smtClean="0"/>
              <a:t>Prevention Measures</a:t>
            </a:r>
          </a:p>
          <a:p>
            <a:pPr lvl="1">
              <a:lnSpc>
                <a:spcPct val="120000"/>
              </a:lnSpc>
              <a:spcBef>
                <a:spcPts val="0"/>
              </a:spcBef>
            </a:pPr>
            <a:r>
              <a:rPr lang="en-US" dirty="0" smtClean="0"/>
              <a:t>Women ages 50-74 who received a mammogram in the last 2 years </a:t>
            </a:r>
          </a:p>
          <a:p>
            <a:pPr>
              <a:lnSpc>
                <a:spcPct val="120000"/>
              </a:lnSpc>
              <a:spcBef>
                <a:spcPts val="0"/>
              </a:spcBef>
            </a:pPr>
            <a:r>
              <a:rPr lang="en-US" dirty="0" smtClean="0"/>
              <a:t>Treatment Measures</a:t>
            </a:r>
          </a:p>
          <a:p>
            <a:pPr lvl="1">
              <a:lnSpc>
                <a:spcPct val="120000"/>
              </a:lnSpc>
              <a:spcBef>
                <a:spcPts val="0"/>
              </a:spcBef>
            </a:pPr>
            <a:r>
              <a:rPr lang="en-US" dirty="0" smtClean="0"/>
              <a:t>Tamoxifen or third generation aromatase inhibitor was recommended or administered within 1 year of diagnosis for women with AJCC T1cN0M0 or stage IB-III hormone receptor-positive breast cancer</a:t>
            </a:r>
          </a:p>
          <a:p>
            <a:pPr lvl="1">
              <a:lnSpc>
                <a:spcPct val="120000"/>
              </a:lnSpc>
              <a:spcBef>
                <a:spcPts val="0"/>
              </a:spcBef>
            </a:pPr>
            <a:r>
              <a:rPr lang="en-US" dirty="0" smtClean="0"/>
              <a:t>Combination chemotherapy was recommended or administered within 4 months of diagnosis for women under 70 with AJCC T1cN0MO or Stage IB-III hormone receptor-negative breast cancer*</a:t>
            </a:r>
          </a:p>
          <a:p>
            <a:pPr lvl="1">
              <a:lnSpc>
                <a:spcPct val="120000"/>
              </a:lnSpc>
              <a:spcBef>
                <a:spcPts val="0"/>
              </a:spcBef>
            </a:pPr>
            <a:r>
              <a:rPr lang="en-US" dirty="0" smtClean="0"/>
              <a:t>Radiation therapy was recommended or administered following any mastectomy within 1 year of diagnosis of breast cancer for women with 4 positive regional lymph nodes*</a:t>
            </a:r>
          </a:p>
          <a:p>
            <a:pPr lvl="1">
              <a:lnSpc>
                <a:spcPct val="120000"/>
              </a:lnSpc>
              <a:spcBef>
                <a:spcPts val="0"/>
              </a:spcBef>
            </a:pPr>
            <a:r>
              <a:rPr lang="en-US" dirty="0" smtClean="0"/>
              <a:t>Women with clinical Stage I-</a:t>
            </a:r>
            <a:r>
              <a:rPr lang="en-US" dirty="0" err="1" smtClean="0"/>
              <a:t>IIb</a:t>
            </a:r>
            <a:r>
              <a:rPr lang="en-US" dirty="0" smtClean="0"/>
              <a:t> breast cancer who received axillary node dissection or sentinel lymph node biopsy (SLNB) at the time of surgery (lumpectomy or mastectomy)</a:t>
            </a:r>
          </a:p>
          <a:p>
            <a:pPr lvl="1">
              <a:lnSpc>
                <a:spcPct val="120000"/>
              </a:lnSpc>
              <a:spcBef>
                <a:spcPts val="0"/>
              </a:spcBef>
            </a:pPr>
            <a:r>
              <a:rPr lang="en-US" spc="-20" dirty="0" smtClean="0"/>
              <a:t>Women under age 70 treated for breast cancer with breast-conserving surgery who received radiation therapy to the breast within 1 year of diagnosis</a:t>
            </a:r>
          </a:p>
        </p:txBody>
      </p:sp>
    </p:spTree>
    <p:extLst>
      <p:ext uri="{BB962C8B-B14F-4D97-AF65-F5344CB8AC3E}">
        <p14:creationId xmlns:p14="http://schemas.microsoft.com/office/powerpoint/2010/main" val="255846664"/>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Cancer Measures (cont’d.)</a:t>
            </a:r>
            <a:endParaRPr lang="en-US" sz="3600" dirty="0"/>
          </a:p>
        </p:txBody>
      </p:sp>
      <p:sp>
        <p:nvSpPr>
          <p:cNvPr id="3" name="Content Placeholder 2"/>
          <p:cNvSpPr>
            <a:spLocks noGrp="1"/>
          </p:cNvSpPr>
          <p:nvPr>
            <p:ph idx="1"/>
          </p:nvPr>
        </p:nvSpPr>
        <p:spPr>
          <a:xfrm>
            <a:off x="457200" y="1463040"/>
            <a:ext cx="8229600" cy="4632960"/>
          </a:xfrm>
        </p:spPr>
        <p:txBody>
          <a:bodyPr>
            <a:normAutofit fontScale="70000" lnSpcReduction="20000"/>
          </a:bodyPr>
          <a:lstStyle/>
          <a:p>
            <a:pPr marL="0" indent="0">
              <a:lnSpc>
                <a:spcPct val="120000"/>
              </a:lnSpc>
              <a:spcBef>
                <a:spcPts val="0"/>
              </a:spcBef>
              <a:buNone/>
            </a:pPr>
            <a:r>
              <a:rPr lang="en-US" b="1" dirty="0" smtClean="0"/>
              <a:t>Breast Cancer Measures (cont’d.)</a:t>
            </a:r>
          </a:p>
          <a:p>
            <a:pPr>
              <a:lnSpc>
                <a:spcPct val="120000"/>
              </a:lnSpc>
              <a:spcBef>
                <a:spcPts val="0"/>
              </a:spcBef>
            </a:pPr>
            <a:r>
              <a:rPr lang="en-US" dirty="0" smtClean="0"/>
              <a:t>Management Measures</a:t>
            </a:r>
          </a:p>
          <a:p>
            <a:pPr lvl="1">
              <a:lnSpc>
                <a:spcPct val="120000"/>
              </a:lnSpc>
              <a:spcBef>
                <a:spcPts val="0"/>
              </a:spcBef>
            </a:pPr>
            <a:r>
              <a:rPr lang="en-US" dirty="0" smtClean="0"/>
              <a:t>Breast cancer diagnosed at advanced stage (regional, distant stage, or local stage with tumor greater than 2 cm) per 100,000 women age 40 and over</a:t>
            </a:r>
          </a:p>
          <a:p>
            <a:pPr>
              <a:lnSpc>
                <a:spcPct val="120000"/>
              </a:lnSpc>
              <a:spcBef>
                <a:spcPts val="0"/>
              </a:spcBef>
            </a:pPr>
            <a:r>
              <a:rPr lang="en-US" dirty="0" smtClean="0"/>
              <a:t>Outcome Measures</a:t>
            </a:r>
          </a:p>
          <a:p>
            <a:pPr lvl="1">
              <a:lnSpc>
                <a:spcPct val="120000"/>
              </a:lnSpc>
              <a:spcBef>
                <a:spcPts val="0"/>
              </a:spcBef>
            </a:pPr>
            <a:r>
              <a:rPr lang="en-US" dirty="0" smtClean="0"/>
              <a:t>Female breast cancer deaths per 100,000 population</a:t>
            </a:r>
          </a:p>
          <a:p>
            <a:pPr marL="0" indent="0">
              <a:lnSpc>
                <a:spcPct val="120000"/>
              </a:lnSpc>
              <a:spcBef>
                <a:spcPts val="0"/>
              </a:spcBef>
              <a:buNone/>
            </a:pPr>
            <a:r>
              <a:rPr lang="en-US" b="1" dirty="0"/>
              <a:t>Cervical Cancer Measures</a:t>
            </a:r>
          </a:p>
          <a:p>
            <a:pPr>
              <a:lnSpc>
                <a:spcPct val="120000"/>
              </a:lnSpc>
              <a:spcBef>
                <a:spcPts val="0"/>
              </a:spcBef>
            </a:pPr>
            <a:r>
              <a:rPr lang="en-US" dirty="0"/>
              <a:t>Prevention Measures</a:t>
            </a:r>
          </a:p>
          <a:p>
            <a:pPr lvl="1" fontAlgn="base">
              <a:lnSpc>
                <a:spcPct val="120000"/>
              </a:lnSpc>
              <a:spcBef>
                <a:spcPts val="0"/>
              </a:spcBef>
            </a:pPr>
            <a:r>
              <a:rPr lang="en-US" dirty="0"/>
              <a:t>Women ages 21-65 who received a Pap smear in the last 3 years</a:t>
            </a:r>
          </a:p>
          <a:p>
            <a:pPr lvl="1" fontAlgn="base">
              <a:lnSpc>
                <a:spcPct val="120000"/>
              </a:lnSpc>
              <a:spcBef>
                <a:spcPts val="0"/>
              </a:spcBef>
            </a:pPr>
            <a:r>
              <a:rPr lang="en-US" dirty="0"/>
              <a:t>Adolescent females ages 13-15 who received 3 or more doses of human papillomavirus (HPV) vaccine</a:t>
            </a:r>
          </a:p>
          <a:p>
            <a:pPr lvl="1" fontAlgn="base">
              <a:lnSpc>
                <a:spcPct val="120000"/>
              </a:lnSpc>
              <a:spcBef>
                <a:spcPts val="0"/>
              </a:spcBef>
            </a:pPr>
            <a:r>
              <a:rPr lang="en-US" spc="-20" dirty="0"/>
              <a:t>Adolescent females ages 16-17 who received 3 or more doses of HPV vaccine</a:t>
            </a:r>
          </a:p>
          <a:p>
            <a:pPr lvl="1" fontAlgn="base">
              <a:lnSpc>
                <a:spcPct val="120000"/>
              </a:lnSpc>
              <a:spcBef>
                <a:spcPts val="0"/>
              </a:spcBef>
            </a:pPr>
            <a:r>
              <a:rPr lang="en-US" dirty="0"/>
              <a:t>Adolescent males ages 13-15 who received 3 or more doses of HPV vaccine</a:t>
            </a:r>
          </a:p>
          <a:p>
            <a:pPr lvl="1" fontAlgn="base">
              <a:lnSpc>
                <a:spcPct val="120000"/>
              </a:lnSpc>
              <a:spcBef>
                <a:spcPts val="0"/>
              </a:spcBef>
            </a:pPr>
            <a:r>
              <a:rPr lang="en-US" dirty="0"/>
              <a:t>Adolescent males ages 16-17 who received 3 or more doses of HPV vaccine</a:t>
            </a:r>
          </a:p>
          <a:p>
            <a:pPr lvl="1" fontAlgn="base">
              <a:lnSpc>
                <a:spcPct val="120000"/>
              </a:lnSpc>
              <a:spcBef>
                <a:spcPts val="0"/>
              </a:spcBef>
            </a:pPr>
            <a:r>
              <a:rPr lang="en-US" spc="-10" dirty="0"/>
              <a:t>Adolescents ages 13-15 years who received 3 or more doses of HPV vaccine</a:t>
            </a:r>
          </a:p>
          <a:p>
            <a:pPr lvl="1" fontAlgn="base">
              <a:lnSpc>
                <a:spcPct val="120000"/>
              </a:lnSpc>
              <a:spcBef>
                <a:spcPts val="0"/>
              </a:spcBef>
            </a:pPr>
            <a:r>
              <a:rPr lang="en-US" spc="-10" dirty="0"/>
              <a:t>Adolescents ages 16-17 years who received 3 or more doses of HPV vaccine</a:t>
            </a:r>
          </a:p>
          <a:p>
            <a:pPr lvl="1">
              <a:lnSpc>
                <a:spcPct val="120000"/>
              </a:lnSpc>
              <a:spcBef>
                <a:spcPts val="0"/>
              </a:spcBef>
            </a:pPr>
            <a:endParaRPr lang="en-US" dirty="0"/>
          </a:p>
        </p:txBody>
      </p:sp>
    </p:spTree>
    <p:extLst>
      <p:ext uri="{BB962C8B-B14F-4D97-AF65-F5344CB8AC3E}">
        <p14:creationId xmlns:p14="http://schemas.microsoft.com/office/powerpoint/2010/main" val="2093477085"/>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Cancer Measures (cont’d.)</a:t>
            </a:r>
            <a:endParaRPr lang="en-US" sz="3600" dirty="0"/>
          </a:p>
        </p:txBody>
      </p:sp>
      <p:sp>
        <p:nvSpPr>
          <p:cNvPr id="3" name="Content Placeholder 2"/>
          <p:cNvSpPr>
            <a:spLocks noGrp="1"/>
          </p:cNvSpPr>
          <p:nvPr>
            <p:ph idx="1"/>
          </p:nvPr>
        </p:nvSpPr>
        <p:spPr/>
        <p:txBody>
          <a:bodyPr>
            <a:normAutofit fontScale="85000" lnSpcReduction="10000"/>
          </a:bodyPr>
          <a:lstStyle/>
          <a:p>
            <a:pPr marL="0" indent="0">
              <a:lnSpc>
                <a:spcPct val="110000"/>
              </a:lnSpc>
              <a:spcBef>
                <a:spcPts val="0"/>
              </a:spcBef>
              <a:buNone/>
            </a:pPr>
            <a:r>
              <a:rPr lang="en-US" b="1" dirty="0" smtClean="0"/>
              <a:t>Cervical Cancer Measures (cont’d.)</a:t>
            </a:r>
          </a:p>
          <a:p>
            <a:pPr>
              <a:lnSpc>
                <a:spcPct val="110000"/>
              </a:lnSpc>
              <a:spcBef>
                <a:spcPts val="0"/>
              </a:spcBef>
            </a:pPr>
            <a:r>
              <a:rPr lang="en-US" dirty="0"/>
              <a:t>Treatment Measures</a:t>
            </a:r>
          </a:p>
          <a:p>
            <a:pPr lvl="1" fontAlgn="base">
              <a:lnSpc>
                <a:spcPct val="110000"/>
              </a:lnSpc>
              <a:spcBef>
                <a:spcPts val="0"/>
              </a:spcBef>
            </a:pPr>
            <a:r>
              <a:rPr lang="en-US" dirty="0"/>
              <a:t>Use of brachytherapy in patients treated with primary radiation with curative intent in any stage of cervical cancer</a:t>
            </a:r>
            <a:r>
              <a:rPr lang="en-US" baseline="30000" dirty="0"/>
              <a:t>*</a:t>
            </a:r>
            <a:endParaRPr lang="en-US" dirty="0"/>
          </a:p>
          <a:p>
            <a:pPr lvl="1" fontAlgn="base">
              <a:lnSpc>
                <a:spcPct val="110000"/>
              </a:lnSpc>
              <a:spcBef>
                <a:spcPts val="0"/>
              </a:spcBef>
            </a:pPr>
            <a:r>
              <a:rPr lang="en-US" dirty="0"/>
              <a:t>Radiation therapy was completed within 60 days of initiation of radiation among women diagnosed with any stage of cervical cancer</a:t>
            </a:r>
            <a:r>
              <a:rPr lang="en-US" baseline="30000" dirty="0"/>
              <a:t>*</a:t>
            </a:r>
            <a:endParaRPr lang="en-US" dirty="0"/>
          </a:p>
          <a:p>
            <a:pPr>
              <a:lnSpc>
                <a:spcPct val="110000"/>
              </a:lnSpc>
              <a:spcBef>
                <a:spcPts val="0"/>
              </a:spcBef>
            </a:pPr>
            <a:r>
              <a:rPr lang="en-US" dirty="0"/>
              <a:t>Management Measures</a:t>
            </a:r>
          </a:p>
          <a:p>
            <a:pPr lvl="1" fontAlgn="base">
              <a:lnSpc>
                <a:spcPct val="110000"/>
              </a:lnSpc>
              <a:spcBef>
                <a:spcPts val="0"/>
              </a:spcBef>
            </a:pPr>
            <a:r>
              <a:rPr lang="en-US" dirty="0"/>
              <a:t>Cervical cancer diagnosed at advanced stage (all invasive tumors) per 100,000 women age 20 and over</a:t>
            </a:r>
          </a:p>
          <a:p>
            <a:pPr>
              <a:lnSpc>
                <a:spcPct val="110000"/>
              </a:lnSpc>
              <a:spcBef>
                <a:spcPts val="0"/>
              </a:spcBef>
            </a:pPr>
            <a:r>
              <a:rPr lang="en-US" dirty="0"/>
              <a:t>Outcome Measures</a:t>
            </a:r>
          </a:p>
          <a:p>
            <a:pPr lvl="1" fontAlgn="base">
              <a:lnSpc>
                <a:spcPct val="110000"/>
              </a:lnSpc>
              <a:spcBef>
                <a:spcPts val="0"/>
              </a:spcBef>
            </a:pPr>
            <a:r>
              <a:rPr lang="en-US" dirty="0"/>
              <a:t>No outcome measures are represented in available QDR data.</a:t>
            </a:r>
          </a:p>
          <a:p>
            <a:pPr marL="0" indent="0">
              <a:lnSpc>
                <a:spcPct val="110000"/>
              </a:lnSpc>
              <a:spcBef>
                <a:spcPts val="0"/>
              </a:spcBef>
              <a:buNone/>
            </a:pPr>
            <a:endParaRPr lang="en-US" b="1" dirty="0"/>
          </a:p>
        </p:txBody>
      </p:sp>
    </p:spTree>
    <p:extLst>
      <p:ext uri="{BB962C8B-B14F-4D97-AF65-F5344CB8AC3E}">
        <p14:creationId xmlns:p14="http://schemas.microsoft.com/office/powerpoint/2010/main" val="360132969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Cancer Measures (cont’d.)</a:t>
            </a:r>
            <a:endParaRPr lang="en-US" sz="3600" dirty="0"/>
          </a:p>
        </p:txBody>
      </p:sp>
      <p:sp>
        <p:nvSpPr>
          <p:cNvPr id="3" name="Content Placeholder 2"/>
          <p:cNvSpPr>
            <a:spLocks noGrp="1"/>
          </p:cNvSpPr>
          <p:nvPr>
            <p:ph idx="1"/>
          </p:nvPr>
        </p:nvSpPr>
        <p:spPr>
          <a:xfrm>
            <a:off x="457200" y="1463040"/>
            <a:ext cx="8229600" cy="5242560"/>
          </a:xfrm>
        </p:spPr>
        <p:txBody>
          <a:bodyPr>
            <a:normAutofit fontScale="70000" lnSpcReduction="20000"/>
          </a:bodyPr>
          <a:lstStyle/>
          <a:p>
            <a:pPr marL="0" indent="0">
              <a:lnSpc>
                <a:spcPct val="120000"/>
              </a:lnSpc>
              <a:spcBef>
                <a:spcPts val="0"/>
              </a:spcBef>
              <a:buNone/>
            </a:pPr>
            <a:r>
              <a:rPr lang="en-US" b="1" dirty="0"/>
              <a:t>Colorectal Cancer Measures</a:t>
            </a:r>
          </a:p>
          <a:p>
            <a:pPr>
              <a:lnSpc>
                <a:spcPct val="120000"/>
              </a:lnSpc>
              <a:spcBef>
                <a:spcPts val="0"/>
              </a:spcBef>
            </a:pPr>
            <a:r>
              <a:rPr lang="en-US" dirty="0"/>
              <a:t>Prevention Measures</a:t>
            </a:r>
          </a:p>
          <a:p>
            <a:pPr lvl="1" fontAlgn="base">
              <a:lnSpc>
                <a:spcPct val="120000"/>
              </a:lnSpc>
              <a:spcBef>
                <a:spcPts val="0"/>
              </a:spcBef>
            </a:pPr>
            <a:r>
              <a:rPr lang="en-US" dirty="0"/>
              <a:t>Composite measure: Adults ages 50-75 who received any type of colorectal cancer screening</a:t>
            </a:r>
          </a:p>
          <a:p>
            <a:pPr>
              <a:lnSpc>
                <a:spcPct val="120000"/>
              </a:lnSpc>
              <a:spcBef>
                <a:spcPts val="0"/>
              </a:spcBef>
            </a:pPr>
            <a:r>
              <a:rPr lang="en-US" dirty="0"/>
              <a:t>Treatment Measures</a:t>
            </a:r>
          </a:p>
          <a:p>
            <a:pPr lvl="1" fontAlgn="base">
              <a:lnSpc>
                <a:spcPct val="120000"/>
              </a:lnSpc>
              <a:spcBef>
                <a:spcPts val="0"/>
              </a:spcBef>
            </a:pPr>
            <a:r>
              <a:rPr lang="en-US" dirty="0"/>
              <a:t>Adjuvant chemotherapy was recommended or administered within 4 months of diagnosis for patients under the age of 80 with AJCC Stage III lymph node-positive colon cancer</a:t>
            </a:r>
            <a:r>
              <a:rPr lang="en-US" baseline="30000" dirty="0"/>
              <a:t>*</a:t>
            </a:r>
            <a:endParaRPr lang="en-US" dirty="0"/>
          </a:p>
          <a:p>
            <a:pPr lvl="1" fontAlgn="base">
              <a:lnSpc>
                <a:spcPct val="120000"/>
              </a:lnSpc>
              <a:spcBef>
                <a:spcPts val="0"/>
              </a:spcBef>
            </a:pPr>
            <a:r>
              <a:rPr lang="en-US" dirty="0"/>
              <a:t>Patients with colon cancer who received surgical resection of colon cancer that included at least 12 lymph nodes pathologically examined</a:t>
            </a:r>
          </a:p>
          <a:p>
            <a:pPr lvl="1" fontAlgn="base">
              <a:lnSpc>
                <a:spcPct val="120000"/>
              </a:lnSpc>
              <a:spcBef>
                <a:spcPts val="0"/>
              </a:spcBef>
            </a:pPr>
            <a:r>
              <a:rPr lang="en-US" dirty="0"/>
              <a:t>Adults treated at a HRSA-supported health center with appropriate screening for colorectal </a:t>
            </a:r>
            <a:r>
              <a:rPr lang="en-US" dirty="0" smtClean="0"/>
              <a:t>cancer</a:t>
            </a:r>
          </a:p>
          <a:p>
            <a:pPr>
              <a:lnSpc>
                <a:spcPct val="120000"/>
              </a:lnSpc>
              <a:spcBef>
                <a:spcPts val="0"/>
              </a:spcBef>
            </a:pPr>
            <a:r>
              <a:rPr lang="en-US" dirty="0"/>
              <a:t>Management Measures</a:t>
            </a:r>
          </a:p>
          <a:p>
            <a:pPr lvl="1" fontAlgn="base">
              <a:lnSpc>
                <a:spcPct val="120000"/>
              </a:lnSpc>
              <a:spcBef>
                <a:spcPts val="0"/>
              </a:spcBef>
            </a:pPr>
            <a:r>
              <a:rPr lang="en-US" dirty="0"/>
              <a:t>Colorectal cancer diagnosed at advanced stage (tumors diagnosed at regional or distant stage) per 100,000 population age 50 and over</a:t>
            </a:r>
          </a:p>
          <a:p>
            <a:pPr>
              <a:lnSpc>
                <a:spcPct val="120000"/>
              </a:lnSpc>
              <a:spcBef>
                <a:spcPts val="0"/>
              </a:spcBef>
            </a:pPr>
            <a:r>
              <a:rPr lang="en-US" dirty="0"/>
              <a:t>Outcome Measures</a:t>
            </a:r>
          </a:p>
          <a:p>
            <a:pPr lvl="1" fontAlgn="base">
              <a:lnSpc>
                <a:spcPct val="120000"/>
              </a:lnSpc>
              <a:spcBef>
                <a:spcPts val="0"/>
              </a:spcBef>
            </a:pPr>
            <a:r>
              <a:rPr lang="en-US" dirty="0"/>
              <a:t>Colorectal cancer deaths per 100,000 population</a:t>
            </a:r>
          </a:p>
          <a:p>
            <a:pPr lvl="1" fontAlgn="base">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7215371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Cancer Measures (cont’d.)</a:t>
            </a:r>
            <a:endParaRPr lang="en-US" sz="3600" dirty="0"/>
          </a:p>
        </p:txBody>
      </p:sp>
      <p:sp>
        <p:nvSpPr>
          <p:cNvPr id="3" name="Content Placeholder 2"/>
          <p:cNvSpPr>
            <a:spLocks noGrp="1"/>
          </p:cNvSpPr>
          <p:nvPr>
            <p:ph idx="1"/>
          </p:nvPr>
        </p:nvSpPr>
        <p:spPr/>
        <p:txBody>
          <a:bodyPr>
            <a:normAutofit fontScale="92500"/>
          </a:bodyPr>
          <a:lstStyle/>
          <a:p>
            <a:pPr marL="0" indent="0">
              <a:lnSpc>
                <a:spcPct val="110000"/>
              </a:lnSpc>
              <a:spcBef>
                <a:spcPts val="0"/>
              </a:spcBef>
              <a:buNone/>
            </a:pPr>
            <a:r>
              <a:rPr lang="en-US" b="1" dirty="0"/>
              <a:t>Lung Cancer Measures</a:t>
            </a:r>
          </a:p>
          <a:p>
            <a:pPr>
              <a:lnSpc>
                <a:spcPct val="110000"/>
              </a:lnSpc>
              <a:spcBef>
                <a:spcPts val="0"/>
              </a:spcBef>
            </a:pPr>
            <a:r>
              <a:rPr lang="en-US" dirty="0"/>
              <a:t>Prevention, Treatment, and Management Measures</a:t>
            </a:r>
          </a:p>
          <a:p>
            <a:pPr lvl="1" fontAlgn="base">
              <a:lnSpc>
                <a:spcPct val="110000"/>
              </a:lnSpc>
              <a:spcBef>
                <a:spcPts val="0"/>
              </a:spcBef>
            </a:pPr>
            <a:r>
              <a:rPr lang="en-US" dirty="0"/>
              <a:t>No measures are represented in available QDR data.</a:t>
            </a:r>
          </a:p>
          <a:p>
            <a:pPr lvl="1">
              <a:lnSpc>
                <a:spcPct val="110000"/>
              </a:lnSpc>
              <a:spcBef>
                <a:spcPts val="0"/>
              </a:spcBef>
            </a:pPr>
            <a:r>
              <a:rPr lang="en-US" dirty="0"/>
              <a:t>Outcome Measures</a:t>
            </a:r>
          </a:p>
          <a:p>
            <a:pPr lvl="1" fontAlgn="base">
              <a:lnSpc>
                <a:spcPct val="110000"/>
              </a:lnSpc>
              <a:spcBef>
                <a:spcPts val="0"/>
              </a:spcBef>
            </a:pPr>
            <a:r>
              <a:rPr lang="en-US" dirty="0"/>
              <a:t>Lung cancer deaths per 100,000 population</a:t>
            </a:r>
          </a:p>
          <a:p>
            <a:pPr marL="0" indent="0">
              <a:lnSpc>
                <a:spcPct val="110000"/>
              </a:lnSpc>
              <a:spcBef>
                <a:spcPts val="0"/>
              </a:spcBef>
              <a:buNone/>
            </a:pPr>
            <a:r>
              <a:rPr lang="en-US" b="1" dirty="0"/>
              <a:t>Other Cancer Measures</a:t>
            </a:r>
          </a:p>
          <a:p>
            <a:pPr>
              <a:lnSpc>
                <a:spcPct val="110000"/>
              </a:lnSpc>
              <a:spcBef>
                <a:spcPts val="0"/>
              </a:spcBef>
            </a:pPr>
            <a:r>
              <a:rPr lang="en-US" dirty="0"/>
              <a:t>Prevention, Treatment, and Management Measures</a:t>
            </a:r>
          </a:p>
          <a:p>
            <a:pPr lvl="1" fontAlgn="base">
              <a:lnSpc>
                <a:spcPct val="110000"/>
              </a:lnSpc>
              <a:spcBef>
                <a:spcPts val="0"/>
              </a:spcBef>
            </a:pPr>
            <a:r>
              <a:rPr lang="en-US" dirty="0"/>
              <a:t>No measures are represented in available QDR data.</a:t>
            </a:r>
          </a:p>
          <a:p>
            <a:pPr>
              <a:lnSpc>
                <a:spcPct val="110000"/>
              </a:lnSpc>
              <a:spcBef>
                <a:spcPts val="0"/>
              </a:spcBef>
            </a:pPr>
            <a:r>
              <a:rPr lang="en-US" dirty="0"/>
              <a:t>Outcome Measures</a:t>
            </a:r>
          </a:p>
          <a:p>
            <a:pPr lvl="1" fontAlgn="base">
              <a:lnSpc>
                <a:spcPct val="110000"/>
              </a:lnSpc>
              <a:spcBef>
                <a:spcPts val="0"/>
              </a:spcBef>
            </a:pPr>
            <a:r>
              <a:rPr lang="en-US" dirty="0"/>
              <a:t>Composite measure: Cancer deaths per 100,000 population per year for all cancers</a:t>
            </a:r>
          </a:p>
          <a:p>
            <a:pPr>
              <a:lnSpc>
                <a:spcPct val="110000"/>
              </a:lnSpc>
              <a:spcBef>
                <a:spcPts val="0"/>
              </a:spcBef>
            </a:pPr>
            <a:endParaRPr lang="en-US" dirty="0"/>
          </a:p>
        </p:txBody>
      </p:sp>
    </p:spTree>
    <p:extLst>
      <p:ext uri="{BB962C8B-B14F-4D97-AF65-F5344CB8AC3E}">
        <p14:creationId xmlns:p14="http://schemas.microsoft.com/office/powerpoint/2010/main" val="2200793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43000"/>
          </a:xfrm>
        </p:spPr>
        <p:txBody>
          <a:bodyPr>
            <a:noAutofit/>
          </a:bodyPr>
          <a:lstStyle/>
          <a:p>
            <a:r>
              <a:rPr lang="en-US" sz="1800" dirty="0"/>
              <a:t>Figure 12. Children who had any appointments for routine healthcare in the last 12 months who sometimes or never got an appointment for routine care as soon as needed, 2002-2016</a:t>
            </a:r>
          </a:p>
        </p:txBody>
      </p:sp>
      <p:graphicFrame>
        <p:nvGraphicFramePr>
          <p:cNvPr id="4" name="Content Placeholder 3" descr="Line graph showing percentage&#10;2002, 10.2&#10;2003, 8.7&#10;2004, 7&#10;2005, 7.1&#10;2006, 7&#10;2007, 7.3&#10;2008, 6.5&#10;2009, 5.5&#10;2010, 5.5&#10;2011, 6&#10;2012, 5.2&#10;2013, 5.5&#10;2014, 5.3&#10;2015, 5.2&#10;2016, 5.8&#10;"/>
          <p:cNvGraphicFramePr>
            <a:graphicFrameLocks noGrp="1"/>
          </p:cNvGraphicFramePr>
          <p:nvPr>
            <p:ph idx="1"/>
            <p:extLst>
              <p:ext uri="{D42A27DB-BD31-4B8C-83A1-F6EECF244321}">
                <p14:modId xmlns:p14="http://schemas.microsoft.com/office/powerpoint/2010/main" val="349682214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3058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THA Panel Survey, 2002-2016.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147609346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29500" cy="1143000"/>
          </a:xfrm>
        </p:spPr>
        <p:txBody>
          <a:bodyPr>
            <a:normAutofit fontScale="90000"/>
          </a:bodyPr>
          <a:lstStyle/>
          <a:p>
            <a:r>
              <a:rPr lang="en-US" dirty="0"/>
              <a:t>Figure 142.Treatment: Tamoxifen or third-generation aromatase inhibitor was recommended or administered within 1 year of diagnosis for women with AJCC T1cN0M0 or stage IB-III hormone receptor-positive breast cancer, by race/ethnicity, 2005-2015</a:t>
            </a:r>
          </a:p>
        </p:txBody>
      </p:sp>
      <p:graphicFrame>
        <p:nvGraphicFramePr>
          <p:cNvPr id="4" name="Content Placeholder 3" descr="Line graph showing percentage over time for total, White, Black, Asian, AI/AN, NHPI, and Hispanic&#10;2015 achievable benchmark: 93%&#10;Total, 2005, 66.1, 2015, 86.6&#10;White, 2005, 68.5, 2015, 87.7&#10;Black, 2005, 57.9, 2015, 81.6&#10;Asian, 2005, 62.3, 2015, 87&#10;AI/AN, 2005, 64.7, 2015, 89&#10;NHPI, 2005, 68.5, 2015, 89.1&#10;Hispanic, 2005, 52.6, 2015, 82&#10;"/>
          <p:cNvGraphicFramePr>
            <a:graphicFrameLocks noGrp="1"/>
          </p:cNvGraphicFramePr>
          <p:nvPr>
            <p:ph idx="1"/>
            <p:extLst>
              <p:ext uri="{D42A27DB-BD31-4B8C-83A1-F6EECF244321}">
                <p14:modId xmlns:p14="http://schemas.microsoft.com/office/powerpoint/2010/main" val="3410802360"/>
              </p:ext>
            </p:extLst>
          </p:nvPr>
        </p:nvGraphicFramePr>
        <p:xfrm>
          <a:off x="457200" y="128016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852160"/>
            <a:ext cx="8321040" cy="731520"/>
          </a:xfrm>
          <a:prstGeom prst="rect">
            <a:avLst/>
          </a:prstGeom>
          <a:noFill/>
        </p:spPr>
        <p:txBody>
          <a:bodyPr wrap="square" rtlCol="0">
            <a:spAutoFit/>
          </a:bodyPr>
          <a:lstStyle/>
          <a:p>
            <a:r>
              <a:rPr lang="en-US" sz="1000" b="1" dirty="0" smtClean="0"/>
              <a:t>Key: </a:t>
            </a:r>
            <a:r>
              <a:rPr lang="en-US" sz="1000" dirty="0" smtClean="0"/>
              <a:t>AI/AN </a:t>
            </a:r>
            <a:r>
              <a:rPr lang="en-US" sz="1000" dirty="0"/>
              <a:t>= American Indian or Alaska Native; NHPI = Native Hawaiian/Pacific Islander. AJCC T1cN0M0 – American Joint Committee on Cancer staging designation (</a:t>
            </a:r>
            <a:r>
              <a:rPr lang="en-US" sz="1000" u="sng" dirty="0">
                <a:hlinkClick r:id="rId4"/>
              </a:rPr>
              <a:t>https://www.cancer.org/cancer/breast-cancer/understanding-a-breast-cancer-diagnosis/stages-of-breast-cancer.html</a:t>
            </a:r>
            <a:r>
              <a:rPr lang="en-US" sz="1000" dirty="0"/>
              <a:t>.</a:t>
            </a:r>
          </a:p>
          <a:p>
            <a:r>
              <a:rPr lang="en-US" sz="1000" b="1" dirty="0"/>
              <a:t>Source:</a:t>
            </a:r>
            <a:r>
              <a:rPr lang="en-US" sz="1000" dirty="0"/>
              <a:t> Commission on Cancer, American College of Surgeons and American Cancer Society, National Cancer Data Base, 2005-2015.</a:t>
            </a:r>
          </a:p>
          <a:p>
            <a:r>
              <a:rPr lang="en-US" sz="1000" b="1" dirty="0"/>
              <a:t>Note: </a:t>
            </a:r>
            <a:r>
              <a:rPr lang="en-US" sz="1000" dirty="0"/>
              <a:t>White, Black, Asian, AI/AN, and NHPI are non-Hispanic. Hispanic includes all races</a:t>
            </a:r>
            <a:r>
              <a:rPr lang="en-US" sz="1000" dirty="0" smtClean="0"/>
              <a:t>.</a:t>
            </a:r>
            <a:endParaRPr lang="en-US" sz="1000" dirty="0"/>
          </a:p>
        </p:txBody>
      </p:sp>
    </p:spTree>
    <p:extLst>
      <p:ext uri="{BB962C8B-B14F-4D97-AF65-F5344CB8AC3E}">
        <p14:creationId xmlns:p14="http://schemas.microsoft.com/office/powerpoint/2010/main" val="357284050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143. Combination chemotherapy was recommended or administered within 4 months of diagnosis for women under 70 with AJCC T1cN0M0 or Stage IB-III hormone receptor negative-breast cancer, by income, 2005-2015</a:t>
            </a:r>
          </a:p>
        </p:txBody>
      </p:sp>
      <p:graphicFrame>
        <p:nvGraphicFramePr>
          <p:cNvPr id="4" name="Content Placeholder 3" descr="Line graph showing percentage over time for income groups&#10;2015 achievable benchmark: 98%&#10;Total, 2005, 75.3, 2015, 90.1&#10;Poor, 2005, 68.5, 2015, 83.5&#10;Low Income, 2005, 76.1, 2015, 90.1&#10;Middle Income, 2005, 74.7, 2015, 91.4&#10;High Income, 2005, 66.7, 2015, 86.1&#10;"/>
          <p:cNvGraphicFramePr>
            <a:graphicFrameLocks noGrp="1"/>
          </p:cNvGraphicFramePr>
          <p:nvPr>
            <p:ph idx="1"/>
            <p:extLst>
              <p:ext uri="{D42A27DB-BD31-4B8C-83A1-F6EECF244321}">
                <p14:modId xmlns:p14="http://schemas.microsoft.com/office/powerpoint/2010/main" val="190010661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
          <p:cNvSpPr txBox="1"/>
          <p:nvPr/>
        </p:nvSpPr>
        <p:spPr>
          <a:xfrm>
            <a:off x="3383280" y="2209800"/>
            <a:ext cx="3200400" cy="365760"/>
          </a:xfrm>
          <a:prstGeom prst="rect">
            <a:avLst/>
          </a:prstGeom>
          <a:solidFill>
            <a:schemeClr val="bg1"/>
          </a:solidFill>
          <a:ln w="6350">
            <a:solidFill>
              <a:sysClr val="windowText" lastClr="000000"/>
            </a:solidFill>
          </a:ln>
        </p:spPr>
        <p:txBody>
          <a:bodyPr wrap="square" rtlCol="0"/>
          <a:lstStyle/>
          <a:p>
            <a:pPr marL="0" marR="0" algn="ctr">
              <a:lnSpc>
                <a:spcPct val="120000"/>
              </a:lnSpc>
              <a:spcBef>
                <a:spcPts val="0"/>
              </a:spcBef>
              <a:spcAft>
                <a:spcPts val="0"/>
              </a:spcAft>
            </a:pPr>
            <a:r>
              <a:rPr lang="en-US" sz="1600">
                <a:effectLst/>
                <a:latin typeface="Trebuchet MS" panose="020B0603020202020204" pitchFamily="34" charset="0"/>
                <a:ea typeface="Times New Roman" panose="02020603050405020304" pitchFamily="18" charset="0"/>
                <a:cs typeface="Arial" panose="020B0604020202020204" pitchFamily="34" charset="0"/>
              </a:rPr>
              <a:t>2015 Achievable Benchmark: 98%</a:t>
            </a:r>
            <a:endParaRPr lang="en-US" sz="1600">
              <a:effectLst/>
              <a:latin typeface="Georgia" panose="02040502050405020303"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57200" y="6035040"/>
            <a:ext cx="8229600" cy="553998"/>
          </a:xfrm>
          <a:prstGeom prst="rect">
            <a:avLst/>
          </a:prstGeom>
          <a:noFill/>
        </p:spPr>
        <p:txBody>
          <a:bodyPr wrap="square" rtlCol="0">
            <a:spAutoFit/>
          </a:bodyPr>
          <a:lstStyle/>
          <a:p>
            <a:r>
              <a:rPr lang="en-US" sz="1000" b="1" dirty="0">
                <a:latin typeface="Trebuchet MS" panose="020B0603020202020204" pitchFamily="34" charset="0"/>
              </a:rPr>
              <a:t>Key:</a:t>
            </a:r>
            <a:r>
              <a:rPr lang="en-US" sz="1000" dirty="0">
                <a:latin typeface="Trebuchet MS" panose="020B0603020202020204" pitchFamily="34" charset="0"/>
              </a:rPr>
              <a:t> AJCC T1cN0M0 – American Joint Committee on Cancer staging designation (</a:t>
            </a:r>
            <a:r>
              <a:rPr lang="en-US" sz="1000" u="sng" dirty="0">
                <a:latin typeface="Trebuchet MS" panose="020B0603020202020204" pitchFamily="34" charset="0"/>
                <a:hlinkClick r:id="rId4"/>
              </a:rPr>
              <a:t>https://www.cancer.org/</a:t>
            </a:r>
            <a:br>
              <a:rPr lang="en-US" sz="1000" u="sng" dirty="0">
                <a:latin typeface="Trebuchet MS" panose="020B0603020202020204" pitchFamily="34" charset="0"/>
                <a:hlinkClick r:id="rId4"/>
              </a:rPr>
            </a:br>
            <a:r>
              <a:rPr lang="en-US" sz="1000" u="sng" dirty="0">
                <a:latin typeface="Trebuchet MS" panose="020B0603020202020204" pitchFamily="34" charset="0"/>
                <a:hlinkClick r:id="rId4"/>
              </a:rPr>
              <a:t>cancer/breast-cancer/understanding-a-breast-cancer-diagnosis/stages-of-breast-cancer.html</a:t>
            </a:r>
            <a:r>
              <a:rPr lang="en-US" sz="1000" dirty="0">
                <a:latin typeface="Trebuchet MS" panose="020B0603020202020204" pitchFamily="34" charset="0"/>
              </a:rPr>
              <a:t>).</a:t>
            </a:r>
          </a:p>
          <a:p>
            <a:r>
              <a:rPr lang="en-US" sz="1000" b="1" dirty="0">
                <a:latin typeface="Trebuchet MS" panose="020B0603020202020204" pitchFamily="34" charset="0"/>
              </a:rPr>
              <a:t>Source:</a:t>
            </a:r>
            <a:r>
              <a:rPr lang="en-US" sz="1000" dirty="0">
                <a:latin typeface="Trebuchet MS" panose="020B0603020202020204" pitchFamily="34" charset="0"/>
              </a:rPr>
              <a:t> Commission on Cancer, American College of Surgeons and American Cancer Society, National Cancer Data Base, 2005-2015.</a:t>
            </a:r>
          </a:p>
        </p:txBody>
      </p:sp>
    </p:spTree>
    <p:extLst>
      <p:ext uri="{BB962C8B-B14F-4D97-AF65-F5344CB8AC3E}">
        <p14:creationId xmlns:p14="http://schemas.microsoft.com/office/powerpoint/2010/main" val="43332672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144. Radiation therapy was recommended or administered following any mastectomy within 1 year of diagnosis of breast cancer for women with 4 positive regional lymph nodes, by insurance status, 2005-2015</a:t>
            </a:r>
          </a:p>
        </p:txBody>
      </p:sp>
      <p:graphicFrame>
        <p:nvGraphicFramePr>
          <p:cNvPr id="4" name="Content Placeholder 3" descr="Line graph showing percentage over time&#10;2015 achievable benchmark: 97%&#10;Total, 2005,67.8,  2015, 86.1&#10;Private Insurance, 2005, 72.6, 2015, 87.8&#10;Public Insurance Only, 2005, 66, 2015, 80.9&#10;Uninsured, 2005, 70.6, 2015, 82.5&#10;"/>
          <p:cNvGraphicFramePr>
            <a:graphicFrameLocks noGrp="1"/>
          </p:cNvGraphicFramePr>
          <p:nvPr>
            <p:ph idx="1"/>
            <p:extLst>
              <p:ext uri="{D42A27DB-BD31-4B8C-83A1-F6EECF244321}">
                <p14:modId xmlns:p14="http://schemas.microsoft.com/office/powerpoint/2010/main" val="284941469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Commission on Cancer, American College of Surgeons and American Cancer Society, National Cancer Data Base, 2005-2015.</a:t>
            </a:r>
          </a:p>
        </p:txBody>
      </p:sp>
    </p:spTree>
    <p:extLst>
      <p:ext uri="{BB962C8B-B14F-4D97-AF65-F5344CB8AC3E}">
        <p14:creationId xmlns:p14="http://schemas.microsoft.com/office/powerpoint/2010/main" val="113375203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145. Treatment: Use of brachytherapy in patients treated with primary radiation with curative intent in any stage of cervical cancer, by insurance status, 2005-2015</a:t>
            </a:r>
          </a:p>
        </p:txBody>
      </p:sp>
      <p:graphicFrame>
        <p:nvGraphicFramePr>
          <p:cNvPr id="4" name="Content Placeholder 3" descr="Line graph showing percentage over time&#10;Total, 2005, 59.3,  2015, 70.4&#10;Private Insurance, 2005, 69.1, 2015, 79.6&#10;Public Insurance Only, 2005, 58.1, 2015, 69.8&#10;Uninsured, 2005, 57.8, 2015, 62.8&#10;"/>
          <p:cNvGraphicFramePr>
            <a:graphicFrameLocks noGrp="1"/>
          </p:cNvGraphicFramePr>
          <p:nvPr>
            <p:ph idx="1"/>
            <p:extLst>
              <p:ext uri="{D42A27DB-BD31-4B8C-83A1-F6EECF244321}">
                <p14:modId xmlns:p14="http://schemas.microsoft.com/office/powerpoint/2010/main" val="71142885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Commission on Cancer, American College of Surgeons and American Cancer Society, National Cancer Data Base.</a:t>
            </a:r>
          </a:p>
        </p:txBody>
      </p:sp>
    </p:spTree>
    <p:extLst>
      <p:ext uri="{BB962C8B-B14F-4D97-AF65-F5344CB8AC3E}">
        <p14:creationId xmlns:p14="http://schemas.microsoft.com/office/powerpoint/2010/main" val="67429738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43700" cy="617884"/>
          </a:xfrm>
        </p:spPr>
        <p:txBody>
          <a:bodyPr>
            <a:normAutofit fontScale="90000"/>
          </a:bodyPr>
          <a:lstStyle/>
          <a:p>
            <a:r>
              <a:rPr lang="en-US" dirty="0"/>
              <a:t>Figure 146. Radiation therapy was completed within 60 days of initiation of radiation among women diagnosed with any stage of cervical cancer, by geographic location, 2005-2015</a:t>
            </a:r>
          </a:p>
        </p:txBody>
      </p:sp>
      <p:graphicFrame>
        <p:nvGraphicFramePr>
          <p:cNvPr id="4" name="Content Placeholder 3" descr="Line graph showing percentage over time&#10;Total, 2005,73.2, 2015, 78.3&#10;Large Metro, 2005, 70.5, 2015, 77.1&#10;Small Metro, 2005, 75.3, 2015, 75.8&#10;Micropolitan, 2005, 75.3, 2015, 86.2&#10;Noncore, 2005, 78.8, 2015, 86.4&#10;"/>
          <p:cNvGraphicFramePr>
            <a:graphicFrameLocks noGrp="1"/>
          </p:cNvGraphicFramePr>
          <p:nvPr>
            <p:ph idx="1"/>
            <p:extLst>
              <p:ext uri="{D42A27DB-BD31-4B8C-83A1-F6EECF244321}">
                <p14:modId xmlns:p14="http://schemas.microsoft.com/office/powerpoint/2010/main" val="95809602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Commission on Cancer, American College of Surgeons and American Cancer Society, National Cancer Data Base, 2005-2015.</a:t>
            </a:r>
          </a:p>
        </p:txBody>
      </p:sp>
    </p:spTree>
    <p:extLst>
      <p:ext uri="{BB962C8B-B14F-4D97-AF65-F5344CB8AC3E}">
        <p14:creationId xmlns:p14="http://schemas.microsoft.com/office/powerpoint/2010/main" val="120260721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147. Treatment: Adjuvant chemotherapy was recommended or administered within 4 months of diagnosis for patients under the age of 80 with AJCC Stage III lymph node-positive colon cancer, by income, 2005-2015</a:t>
            </a:r>
          </a:p>
        </p:txBody>
      </p:sp>
      <p:graphicFrame>
        <p:nvGraphicFramePr>
          <p:cNvPr id="4" name="Content Placeholder 3" descr="Line graph showing percentage over time&#10;2015 achievable benchmark: 95%&#10;Total, 2005,81.7,  2015, 89.8&#10;Poor, 2005, 72, 2015, 92.8&#10;Low Income, 2005, 81.6, 2015, 89.6&#10;Middle Income, 2005, 83.2, 2015, 90.1&#10;High Income, 2005, 81.5, 2015, 95.7 &#10;"/>
          <p:cNvGraphicFramePr>
            <a:graphicFrameLocks noGrp="1"/>
          </p:cNvGraphicFramePr>
          <p:nvPr>
            <p:ph idx="1"/>
            <p:extLst>
              <p:ext uri="{D42A27DB-BD31-4B8C-83A1-F6EECF244321}">
                <p14:modId xmlns:p14="http://schemas.microsoft.com/office/powerpoint/2010/main" val="10741488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Commission on Cancer, American College of Surgeons and American Cancer Society, National Cancer Data Base, 2005-2015.</a:t>
            </a:r>
          </a:p>
        </p:txBody>
      </p:sp>
    </p:spTree>
    <p:extLst>
      <p:ext uri="{BB962C8B-B14F-4D97-AF65-F5344CB8AC3E}">
        <p14:creationId xmlns:p14="http://schemas.microsoft.com/office/powerpoint/2010/main" val="1207904984"/>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Dementia Among Older Adults</a:t>
            </a:r>
          </a:p>
        </p:txBody>
      </p:sp>
      <p:sp>
        <p:nvSpPr>
          <p:cNvPr id="3" name="Content Placeholder 2"/>
          <p:cNvSpPr>
            <a:spLocks noGrp="1"/>
          </p:cNvSpPr>
          <p:nvPr>
            <p:ph idx="1"/>
          </p:nvPr>
        </p:nvSpPr>
        <p:spPr/>
        <p:txBody>
          <a:bodyPr/>
          <a:lstStyle/>
          <a:p>
            <a:r>
              <a:rPr lang="en-US" dirty="0"/>
              <a:t>Dementia has multiple forms and some forms can progress into other conditions, most commonly, Alzheimer’s disease. </a:t>
            </a:r>
            <a:endParaRPr lang="en-US" dirty="0" smtClean="0"/>
          </a:p>
          <a:p>
            <a:pPr lvl="1"/>
            <a:r>
              <a:rPr lang="en-US" dirty="0" smtClean="0"/>
              <a:t>In </a:t>
            </a:r>
            <a:r>
              <a:rPr lang="en-US" dirty="0"/>
              <a:t>2016, Alzheimer’s was the sixth leading cause of death in the United States and fifth leading cause among those 65 and over.</a:t>
            </a:r>
            <a:r>
              <a:rPr lang="en-US" baseline="30000" dirty="0"/>
              <a:t>56</a:t>
            </a:r>
            <a:r>
              <a:rPr lang="en-US" dirty="0"/>
              <a:t> </a:t>
            </a:r>
            <a:endParaRPr lang="en-US" dirty="0" smtClean="0"/>
          </a:p>
          <a:p>
            <a:pPr lvl="1"/>
            <a:r>
              <a:rPr lang="en-US" dirty="0" smtClean="0"/>
              <a:t>In </a:t>
            </a:r>
            <a:r>
              <a:rPr lang="en-US" dirty="0"/>
              <a:t>2019, Medicare and Medicaid are expected to cover “$195 billion, or 67 percent of the total health care and long-term care payments for people with Alzheimer’s or other </a:t>
            </a:r>
            <a:r>
              <a:rPr lang="en-US" dirty="0" smtClean="0"/>
              <a:t>dementias.”</a:t>
            </a:r>
            <a:r>
              <a:rPr lang="en-US" baseline="30000" dirty="0" smtClean="0"/>
              <a:t>169</a:t>
            </a:r>
            <a:endParaRPr lang="en-US" baseline="30000" dirty="0"/>
          </a:p>
          <a:p>
            <a:endParaRPr lang="en-US" dirty="0"/>
          </a:p>
        </p:txBody>
      </p:sp>
    </p:spTree>
    <p:extLst>
      <p:ext uri="{BB962C8B-B14F-4D97-AF65-F5344CB8AC3E}">
        <p14:creationId xmlns:p14="http://schemas.microsoft.com/office/powerpoint/2010/main" val="20708745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Dementia Measures</a:t>
            </a:r>
            <a:endParaRPr lang="en-US" sz="3600" dirty="0"/>
          </a:p>
        </p:txBody>
      </p:sp>
      <p:sp>
        <p:nvSpPr>
          <p:cNvPr id="3" name="Content Placeholder 2"/>
          <p:cNvSpPr>
            <a:spLocks noGrp="1"/>
          </p:cNvSpPr>
          <p:nvPr>
            <p:ph idx="1"/>
          </p:nvPr>
        </p:nvSpPr>
        <p:spPr/>
        <p:txBody>
          <a:bodyPr/>
          <a:lstStyle/>
          <a:p>
            <a:r>
              <a:rPr lang="en-US" b="1" dirty="0"/>
              <a:t>Management Measures:</a:t>
            </a:r>
            <a:endParaRPr lang="en-US" dirty="0"/>
          </a:p>
          <a:p>
            <a:pPr lvl="1" fontAlgn="base"/>
            <a:r>
              <a:rPr lang="en-US" dirty="0"/>
              <a:t>Adults age 65 and over with and without dementia who had an emergency department </a:t>
            </a:r>
            <a:r>
              <a:rPr lang="en-US" dirty="0" smtClean="0"/>
              <a:t>visit*</a:t>
            </a:r>
            <a:endParaRPr lang="en-US" dirty="0"/>
          </a:p>
          <a:p>
            <a:r>
              <a:rPr lang="en-US" b="1" dirty="0"/>
              <a:t>Outcome Measures:</a:t>
            </a:r>
            <a:endParaRPr lang="en-US" dirty="0"/>
          </a:p>
          <a:p>
            <a:pPr lvl="1" fontAlgn="base"/>
            <a:r>
              <a:rPr lang="en-US" dirty="0"/>
              <a:t>Age-adjusted death rates for dementia</a:t>
            </a:r>
            <a:r>
              <a:rPr lang="en-US" baseline="30000" dirty="0"/>
              <a:t>*</a:t>
            </a:r>
            <a:endParaRPr lang="en-US" dirty="0"/>
          </a:p>
          <a:p>
            <a:endParaRPr lang="en-US" dirty="0"/>
          </a:p>
        </p:txBody>
      </p:sp>
    </p:spTree>
    <p:extLst>
      <p:ext uri="{BB962C8B-B14F-4D97-AF65-F5344CB8AC3E}">
        <p14:creationId xmlns:p14="http://schemas.microsoft.com/office/powerpoint/2010/main" val="263631060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148. Management: Emergency department visits involving dementia among adults age 65 and over, 2016</a:t>
            </a:r>
          </a:p>
        </p:txBody>
      </p:sp>
      <p:graphicFrame>
        <p:nvGraphicFramePr>
          <p:cNvPr id="4" name="Content Placeholder 3" descr="Column chart showing rate per 100,000 population&#10;ED Visits Involving Dementia&#10;65-69, 889.5&#10;70-74, 2,068.5&#10;75-79, 4,710.8&#10;80-84, 9,784.0&#10;85+, 19,817.0&#10;ED Visits Not Involving Dementia&#10;65-69, 39,071.4&#10;70-74, 42,807.5&#10;75-79, 51,401.3&#10;80-84, 60,836.5&#10;85+, 70,426.7&#10;&#10;&#10;&#10;"/>
          <p:cNvGraphicFramePr>
            <a:graphicFrameLocks noGrp="1"/>
          </p:cNvGraphicFramePr>
          <p:nvPr>
            <p:ph idx="1"/>
            <p:extLst>
              <p:ext uri="{D42A27DB-BD31-4B8C-83A1-F6EECF244321}">
                <p14:modId xmlns:p14="http://schemas.microsoft.com/office/powerpoint/2010/main" val="369866994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3058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Agency for Healthcare Research and Quality, Healthcare Cost and Utilization Project, Nationwide Inpatient Sample and Nationwide Emergency Department Sample, 2016.</a:t>
            </a:r>
          </a:p>
        </p:txBody>
      </p:sp>
    </p:spTree>
    <p:extLst>
      <p:ext uri="{BB962C8B-B14F-4D97-AF65-F5344CB8AC3E}">
        <p14:creationId xmlns:p14="http://schemas.microsoft.com/office/powerpoint/2010/main" val="1813064545"/>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Dementia </a:t>
            </a:r>
            <a:r>
              <a:rPr lang="en-US" sz="3600" dirty="0" smtClean="0"/>
              <a:t>Mortality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Alzheimer’s disease (AD) is currently ranked as the sixth leading cause of death in the United </a:t>
            </a:r>
            <a:r>
              <a:rPr lang="en-US" dirty="0" smtClean="0"/>
              <a:t>States.</a:t>
            </a:r>
          </a:p>
          <a:p>
            <a:r>
              <a:rPr lang="en-US" u="sng" dirty="0" smtClean="0">
                <a:hlinkClick r:id="rId3"/>
              </a:rPr>
              <a:t>Recent </a:t>
            </a:r>
            <a:r>
              <a:rPr lang="en-US" u="sng" dirty="0">
                <a:hlinkClick r:id="rId3"/>
              </a:rPr>
              <a:t>estimates</a:t>
            </a:r>
            <a:r>
              <a:rPr lang="en-US" dirty="0"/>
              <a:t> indicate that the disorder may rank third, just behind </a:t>
            </a:r>
            <a:r>
              <a:rPr lang="en-US" u="sng" dirty="0">
                <a:hlinkClick r:id="rId4"/>
              </a:rPr>
              <a:t>heart disease</a:t>
            </a:r>
            <a:r>
              <a:rPr lang="en-US" dirty="0"/>
              <a:t> and </a:t>
            </a:r>
            <a:r>
              <a:rPr lang="en-US" u="sng" dirty="0">
                <a:hlinkClick r:id="rId5"/>
              </a:rPr>
              <a:t>cancer</a:t>
            </a:r>
            <a:r>
              <a:rPr lang="en-US" dirty="0"/>
              <a:t>, as a cause of death for older people. </a:t>
            </a:r>
            <a:endParaRPr lang="en-US" dirty="0" smtClean="0"/>
          </a:p>
          <a:p>
            <a:pPr lvl="1"/>
            <a:r>
              <a:rPr lang="en-US" dirty="0" smtClean="0"/>
              <a:t>Alzheimer’s </a:t>
            </a:r>
            <a:r>
              <a:rPr lang="en-US" dirty="0"/>
              <a:t>is the most common cause of dementia among older </a:t>
            </a:r>
            <a:r>
              <a:rPr lang="en-US" dirty="0" smtClean="0"/>
              <a:t>adults.</a:t>
            </a:r>
            <a:r>
              <a:rPr lang="en-US" baseline="30000" dirty="0" smtClean="0"/>
              <a:t>175</a:t>
            </a:r>
            <a:endParaRPr lang="en-US" dirty="0"/>
          </a:p>
          <a:p>
            <a:pPr lvl="1"/>
            <a:r>
              <a:rPr lang="en-US" dirty="0"/>
              <a:t>It is estimated that well over half a million deaths per year in the United States occur among older adults with AD. </a:t>
            </a:r>
            <a:endParaRPr lang="en-US" dirty="0" smtClean="0"/>
          </a:p>
          <a:p>
            <a:pPr lvl="1"/>
            <a:r>
              <a:rPr lang="en-US" dirty="0" smtClean="0"/>
              <a:t>About </a:t>
            </a:r>
            <a:r>
              <a:rPr lang="en-US" dirty="0"/>
              <a:t>two and a half times as many AD deaths will occur in 2050, absent a broadly applied intervention that prevents or delays AD </a:t>
            </a:r>
            <a:r>
              <a:rPr lang="en-US" dirty="0" smtClean="0"/>
              <a:t>onset.</a:t>
            </a:r>
            <a:r>
              <a:rPr lang="en-US" baseline="30000" dirty="0" smtClean="0"/>
              <a:t>176</a:t>
            </a:r>
            <a:endParaRPr lang="en-US" dirty="0"/>
          </a:p>
          <a:p>
            <a:endParaRPr lang="en-US" dirty="0"/>
          </a:p>
        </p:txBody>
      </p:sp>
    </p:spTree>
    <p:extLst>
      <p:ext uri="{BB962C8B-B14F-4D97-AF65-F5344CB8AC3E}">
        <p14:creationId xmlns:p14="http://schemas.microsoft.com/office/powerpoint/2010/main" val="193623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a:t>Figure 13. </a:t>
            </a:r>
            <a:r>
              <a:rPr lang="en-US" sz="2000" dirty="0"/>
              <a:t>People who were in fair or poor health with a specific source of ongoing care, 2009-2017</a:t>
            </a:r>
          </a:p>
        </p:txBody>
      </p:sp>
      <p:graphicFrame>
        <p:nvGraphicFramePr>
          <p:cNvPr id="4" name="Content Placeholder 3" descr="Line graph showing percentage&#10;2009, 87.5&#10;2010, 87.9&#10;2011, 87.8&#10;2012, 86.3&#10;2013, 88.3&#10;2014, 90.5&#10;2015, 89.8&#10;2016, 90.5&#10;2017, 89.5&#10;"/>
          <p:cNvGraphicFramePr>
            <a:graphicFrameLocks noGrp="1"/>
          </p:cNvGraphicFramePr>
          <p:nvPr>
            <p:ph idx="1"/>
            <p:extLst>
              <p:ext uri="{D42A27DB-BD31-4B8C-83A1-F6EECF244321}">
                <p14:modId xmlns:p14="http://schemas.microsoft.com/office/powerpoint/2010/main" val="131602646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534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Health Statistics, National Health Interview Survey, 2009-2017.</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71230047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6743700" cy="617884"/>
          </a:xfrm>
        </p:spPr>
        <p:txBody>
          <a:bodyPr>
            <a:normAutofit fontScale="90000"/>
          </a:bodyPr>
          <a:lstStyle/>
          <a:p>
            <a:r>
              <a:rPr lang="en-US" dirty="0"/>
              <a:t>Figure 149. Outcome: Age-adjusted death rates for dementia per 100,000 population, by race/ethnicity, 2000-2017</a:t>
            </a:r>
          </a:p>
        </p:txBody>
      </p:sp>
      <p:graphicFrame>
        <p:nvGraphicFramePr>
          <p:cNvPr id="4" name="Content Placeholder 3" descr="Line graph showing rate per 100,000 population over time&#10;All racial/ethnic group showed increases; data are in the text below the chart"/>
          <p:cNvGraphicFramePr>
            <a:graphicFrameLocks noGrp="1"/>
          </p:cNvGraphicFramePr>
          <p:nvPr>
            <p:ph idx="1"/>
            <p:extLst>
              <p:ext uri="{D42A27DB-BD31-4B8C-83A1-F6EECF244321}">
                <p14:modId xmlns:p14="http://schemas.microsoft.com/office/powerpoint/2010/main" val="3349558542"/>
              </p:ext>
            </p:extLst>
          </p:nvPr>
        </p:nvGraphicFramePr>
        <p:xfrm>
          <a:off x="457200" y="1463675"/>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lIns="91440" rIns="0" rtlCol="0">
            <a:spAutoFit/>
          </a:bodyPr>
          <a:lstStyle/>
          <a:p>
            <a:r>
              <a:rPr lang="en-US" sz="1000" b="1" spc="-10" dirty="0" smtClean="0">
                <a:latin typeface="Trebuchet MS" panose="020B0603020202020204" pitchFamily="34" charset="0"/>
              </a:rPr>
              <a:t>Source:</a:t>
            </a:r>
            <a:r>
              <a:rPr lang="en-US" sz="1000" spc="-10" dirty="0" smtClean="0">
                <a:latin typeface="Trebuchet MS" panose="020B0603020202020204" pitchFamily="34" charset="0"/>
              </a:rPr>
              <a:t> </a:t>
            </a:r>
            <a:r>
              <a:rPr lang="en-US" sz="1000" spc="-10" dirty="0">
                <a:latin typeface="Trebuchet MS" panose="020B0603020202020204" pitchFamily="34" charset="0"/>
              </a:rPr>
              <a:t>Centers for Disease Control and Prevention, National Center for Health Statistics, National Vital Statistics System - Mortality, 2000-2017.</a:t>
            </a:r>
          </a:p>
          <a:p>
            <a:r>
              <a:rPr lang="en-US" sz="1000" b="1" dirty="0">
                <a:latin typeface="Trebuchet MS" panose="020B0603020202020204" pitchFamily="34" charset="0"/>
              </a:rPr>
              <a:t>Note:</a:t>
            </a:r>
            <a:r>
              <a:rPr lang="en-US" sz="1000" dirty="0">
                <a:latin typeface="Trebuchet MS" panose="020B0603020202020204" pitchFamily="34" charset="0"/>
              </a:rPr>
              <a:t> Age-adjusted rates are per 100,000 U.S. standard population. Rates are based on populations enumerated as of April 1 for census years and estimated as of July 1 for all other years. Race and Hispanic-origin categories are consistent with 1977 Office of Management and Budget standards. White and Black are non-Hispanic. Hispanic includes all races.</a:t>
            </a:r>
          </a:p>
        </p:txBody>
      </p:sp>
    </p:spTree>
    <p:extLst>
      <p:ext uri="{BB962C8B-B14F-4D97-AF65-F5344CB8AC3E}">
        <p14:creationId xmlns:p14="http://schemas.microsoft.com/office/powerpoint/2010/main" val="400032522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150. Outcome: Age-adjusted death rates for dementia per 100,000 population, by sex, 2017</a:t>
            </a:r>
          </a:p>
        </p:txBody>
      </p:sp>
      <p:graphicFrame>
        <p:nvGraphicFramePr>
          <p:cNvPr id="4" name="Content Placeholder 3" descr="Column chart showing rate per 100,000 population&#10;Male, 56.4&#10;Female, 72.7"/>
          <p:cNvGraphicFramePr>
            <a:graphicFrameLocks noGrp="1"/>
          </p:cNvGraphicFramePr>
          <p:nvPr>
            <p:ph idx="1"/>
            <p:extLst>
              <p:ext uri="{D42A27DB-BD31-4B8C-83A1-F6EECF244321}">
                <p14:modId xmlns:p14="http://schemas.microsoft.com/office/powerpoint/2010/main" val="190568370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b="1" dirty="0">
                <a:latin typeface="Trebuchet MS" panose="020B0603020202020204" pitchFamily="34" charset="0"/>
              </a:rPr>
              <a:t>:</a:t>
            </a:r>
            <a:r>
              <a:rPr lang="en-US" sz="1000" dirty="0">
                <a:latin typeface="Trebuchet MS" panose="020B0603020202020204" pitchFamily="34" charset="0"/>
              </a:rPr>
              <a:t> Centers for Disease Control and Prevention, National Center for Health Statistics, National Vital Statistics System - Mortality, 2017.</a:t>
            </a:r>
          </a:p>
          <a:p>
            <a:r>
              <a:rPr lang="en-US" sz="1000" b="1" dirty="0">
                <a:latin typeface="Trebuchet MS" panose="020B0603020202020204" pitchFamily="34" charset="0"/>
              </a:rPr>
              <a:t>Note:</a:t>
            </a:r>
            <a:r>
              <a:rPr lang="en-US" sz="1000" dirty="0">
                <a:latin typeface="Trebuchet MS" panose="020B0603020202020204" pitchFamily="34" charset="0"/>
              </a:rPr>
              <a:t> Age-adjusted rates are per 100,000 U.S. standard population. Rates are based on populations enumerated as of April 1 for census years and estimated as of July 1 for all other years. Rates are age adjusted for all ages, under 65, and 65 and over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67782611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Opioid Use</a:t>
            </a:r>
            <a:endParaRPr lang="en-US" sz="3600" dirty="0"/>
          </a:p>
        </p:txBody>
      </p:sp>
      <p:sp>
        <p:nvSpPr>
          <p:cNvPr id="6" name="Content Placeholder 5"/>
          <p:cNvSpPr>
            <a:spLocks noGrp="1"/>
          </p:cNvSpPr>
          <p:nvPr>
            <p:ph idx="1"/>
          </p:nvPr>
        </p:nvSpPr>
        <p:spPr/>
        <p:txBody>
          <a:bodyPr>
            <a:normAutofit fontScale="92500" lnSpcReduction="10000"/>
          </a:bodyPr>
          <a:lstStyle/>
          <a:p>
            <a:pPr lvl="0"/>
            <a:r>
              <a:rPr lang="en-US" altLang="en-US" dirty="0" smtClean="0"/>
              <a:t>The opioid crisis is a national and HHS priority. </a:t>
            </a:r>
          </a:p>
          <a:p>
            <a:pPr lvl="1"/>
            <a:r>
              <a:rPr lang="en-US" altLang="en-US" dirty="0" smtClean="0"/>
              <a:t>Many Departmental efforts are underway to better track the opioid crisis and understand the data, which are part of the HHS five-point opioid strategy.</a:t>
            </a:r>
            <a:r>
              <a:rPr lang="en-US" altLang="en-US" baseline="30000" dirty="0" smtClean="0"/>
              <a:t>111</a:t>
            </a:r>
            <a:r>
              <a:rPr lang="en-US" altLang="en-US" dirty="0" smtClean="0"/>
              <a:t> </a:t>
            </a:r>
          </a:p>
          <a:p>
            <a:pPr lvl="1"/>
            <a:r>
              <a:rPr lang="en-US" altLang="en-US" dirty="0" smtClean="0"/>
              <a:t>The QDR Interagency Work Group’s opioid subgroup considered the Department’s work to date when assessing which opioid measures would be best to track nationally.</a:t>
            </a:r>
          </a:p>
          <a:p>
            <a:pPr lvl="0"/>
            <a:r>
              <a:rPr lang="en-US" altLang="en-US" dirty="0" smtClean="0"/>
              <a:t>Among the data gathered, most concerning is the increasing number of opioid overdose deaths in recent years. </a:t>
            </a:r>
          </a:p>
          <a:p>
            <a:pPr lvl="1"/>
            <a:r>
              <a:rPr lang="en-US" altLang="en-US" dirty="0" smtClean="0"/>
              <a:t>A record number of drug overdose deaths occurred in 2017: 70,237 deaths due to drug overdose, for an age-adjusted rate of 21.7 per 100,000 population.</a:t>
            </a:r>
            <a:r>
              <a:rPr lang="en-US" altLang="en-US" baseline="30000" dirty="0" smtClean="0" bmk="_Ref10235287"/>
              <a:t>108</a:t>
            </a:r>
            <a:endParaRPr lang="en-US" altLang="en-US" baseline="30000" dirty="0" smtClean="0"/>
          </a:p>
          <a:p>
            <a:endParaRPr lang="en-US" dirty="0"/>
          </a:p>
        </p:txBody>
      </p:sp>
    </p:spTree>
    <p:extLst>
      <p:ext uri="{BB962C8B-B14F-4D97-AF65-F5344CB8AC3E}">
        <p14:creationId xmlns:p14="http://schemas.microsoft.com/office/powerpoint/2010/main" val="21594116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Opioid </a:t>
            </a:r>
            <a:r>
              <a:rPr lang="en-US" sz="3600" dirty="0" smtClean="0"/>
              <a:t>Measures</a:t>
            </a:r>
            <a:endParaRPr lang="en-US" sz="3600" dirty="0"/>
          </a:p>
        </p:txBody>
      </p:sp>
      <p:sp>
        <p:nvSpPr>
          <p:cNvPr id="3" name="Content Placeholder 2"/>
          <p:cNvSpPr>
            <a:spLocks noGrp="1"/>
          </p:cNvSpPr>
          <p:nvPr>
            <p:ph idx="1"/>
          </p:nvPr>
        </p:nvSpPr>
        <p:spPr>
          <a:xfrm>
            <a:off x="457200" y="1463040"/>
            <a:ext cx="8229600" cy="4785360"/>
          </a:xfrm>
        </p:spPr>
        <p:txBody>
          <a:bodyPr>
            <a:normAutofit fontScale="92500" lnSpcReduction="10000"/>
          </a:bodyPr>
          <a:lstStyle/>
          <a:p>
            <a:r>
              <a:rPr lang="en-US" b="1" dirty="0"/>
              <a:t>Utilization Measures</a:t>
            </a:r>
            <a:endParaRPr lang="en-US" dirty="0"/>
          </a:p>
          <a:p>
            <a:pPr lvl="1" fontAlgn="base"/>
            <a:r>
              <a:rPr lang="en-US" dirty="0"/>
              <a:t>Adults ages 18-64 with four or more opioid prescriptions in the calendar year</a:t>
            </a:r>
          </a:p>
          <a:p>
            <a:pPr lvl="1" fontAlgn="base"/>
            <a:r>
              <a:rPr lang="en-US" dirty="0"/>
              <a:t>Adults ages 18-64 with any opioid prescriptions in the calendar year</a:t>
            </a:r>
            <a:r>
              <a:rPr lang="en-US" baseline="30000" dirty="0"/>
              <a:t>*</a:t>
            </a:r>
            <a:endParaRPr lang="en-US" dirty="0"/>
          </a:p>
          <a:p>
            <a:r>
              <a:rPr lang="en-US" b="1" dirty="0"/>
              <a:t>Treatment Measures</a:t>
            </a:r>
            <a:endParaRPr lang="en-US" dirty="0"/>
          </a:p>
          <a:p>
            <a:pPr lvl="1" fontAlgn="base"/>
            <a:r>
              <a:rPr lang="en-US" dirty="0"/>
              <a:t>Hospital inpatient stays related to opioid use per 100,000 population</a:t>
            </a:r>
          </a:p>
          <a:p>
            <a:pPr lvl="1" fontAlgn="base"/>
            <a:r>
              <a:rPr lang="en-US" dirty="0"/>
              <a:t>Emergency department visits involving opioid-related diagnoses per 100,000 population</a:t>
            </a:r>
          </a:p>
          <a:p>
            <a:r>
              <a:rPr lang="en-US" b="1" dirty="0"/>
              <a:t>Prevalence Measures</a:t>
            </a:r>
            <a:endParaRPr lang="en-US" dirty="0"/>
          </a:p>
          <a:p>
            <a:pPr lvl="1" fontAlgn="base"/>
            <a:r>
              <a:rPr lang="en-US" dirty="0"/>
              <a:t>Adults age 18 and over with past-year opioid (either prescription opioid or heroin) use disorder</a:t>
            </a:r>
            <a:r>
              <a:rPr lang="en-US" baseline="30000" dirty="0"/>
              <a:t>*</a:t>
            </a:r>
            <a:endParaRPr lang="en-US" dirty="0"/>
          </a:p>
          <a:p>
            <a:endParaRPr lang="en-US" dirty="0"/>
          </a:p>
        </p:txBody>
      </p:sp>
    </p:spTree>
    <p:extLst>
      <p:ext uri="{BB962C8B-B14F-4D97-AF65-F5344CB8AC3E}">
        <p14:creationId xmlns:p14="http://schemas.microsoft.com/office/powerpoint/2010/main" val="25845489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Opioid </a:t>
            </a:r>
            <a:r>
              <a:rPr lang="en-US" sz="3600" dirty="0" smtClean="0"/>
              <a:t>Measures (cont’d.)</a:t>
            </a:r>
            <a:endParaRPr lang="en-US" sz="3600" dirty="0"/>
          </a:p>
        </p:txBody>
      </p:sp>
      <p:sp>
        <p:nvSpPr>
          <p:cNvPr id="3" name="Content Placeholder 2"/>
          <p:cNvSpPr>
            <a:spLocks noGrp="1"/>
          </p:cNvSpPr>
          <p:nvPr>
            <p:ph idx="1"/>
          </p:nvPr>
        </p:nvSpPr>
        <p:spPr/>
        <p:txBody>
          <a:bodyPr>
            <a:normAutofit/>
          </a:bodyPr>
          <a:lstStyle/>
          <a:p>
            <a:r>
              <a:rPr lang="en-US" b="1" dirty="0" smtClean="0"/>
              <a:t>Outcome </a:t>
            </a:r>
            <a:r>
              <a:rPr lang="en-US" b="1" dirty="0"/>
              <a:t>Measures</a:t>
            </a:r>
            <a:endParaRPr lang="en-US" dirty="0"/>
          </a:p>
          <a:p>
            <a:pPr lvl="1" fontAlgn="base"/>
            <a:r>
              <a:rPr lang="en-US" dirty="0"/>
              <a:t>Drug overdose deaths involving any opioid per 100,000 resident population per year</a:t>
            </a:r>
            <a:r>
              <a:rPr lang="en-US" baseline="30000" dirty="0"/>
              <a:t>*</a:t>
            </a:r>
            <a:endParaRPr lang="en-US" dirty="0"/>
          </a:p>
          <a:p>
            <a:pPr lvl="1" fontAlgn="base"/>
            <a:r>
              <a:rPr lang="en-US" dirty="0"/>
              <a:t>Drug overdose deaths involving natural and semisynthetic opioids per 100,000 resident population per year</a:t>
            </a:r>
            <a:r>
              <a:rPr lang="en-US" baseline="30000" dirty="0"/>
              <a:t>*</a:t>
            </a:r>
            <a:endParaRPr lang="en-US" dirty="0"/>
          </a:p>
          <a:p>
            <a:pPr lvl="1"/>
            <a:r>
              <a:rPr lang="en-US" dirty="0"/>
              <a:t>Drug overdose deaths involving synthetic opioids other than methadone per 100,000 resident population per year</a:t>
            </a:r>
            <a:r>
              <a:rPr lang="en-US" baseline="30000" dirty="0" smtClean="0"/>
              <a:t>*</a:t>
            </a:r>
            <a:endParaRPr lang="en-US" dirty="0"/>
          </a:p>
          <a:p>
            <a:endParaRPr lang="en-US" dirty="0"/>
          </a:p>
        </p:txBody>
      </p:sp>
    </p:spTree>
    <p:extLst>
      <p:ext uri="{BB962C8B-B14F-4D97-AF65-F5344CB8AC3E}">
        <p14:creationId xmlns:p14="http://schemas.microsoft.com/office/powerpoint/2010/main" val="374085129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151. Utilization: Adults ages 18-64 who filled four or more outpatient opioid prescriptions in the calendar year, by insurance, 2013-2016</a:t>
            </a:r>
          </a:p>
        </p:txBody>
      </p:sp>
      <p:graphicFrame>
        <p:nvGraphicFramePr>
          <p:cNvPr id="4" name="Content Placeholder 3" descr="Line graph showing percentage&#10;Total, 2013, 4.6, 2014, 4.8, 2015, 4.3, 2016, 3.6&#10;Private Insurance, 2013, 2.7, 2014, 2.9, 2015, 2.3, 2016, 1.7&#10;Public Insurance Only, 2013, 12.9, 2014, 11.2, 2015, 10.2, 2016, 8.8&#10;Uninsured, 2013, 2.7, 2014, 1.4, 2015, 1.9, 2016, 1.7"/>
          <p:cNvGraphicFramePr>
            <a:graphicFrameLocks noGrp="1"/>
          </p:cNvGraphicFramePr>
          <p:nvPr>
            <p:ph idx="1"/>
            <p:extLst>
              <p:ext uri="{D42A27DB-BD31-4B8C-83A1-F6EECF244321}">
                <p14:modId xmlns:p14="http://schemas.microsoft.com/office/powerpoint/2010/main" val="1115497802"/>
              </p:ext>
            </p:extLst>
          </p:nvPr>
        </p:nvGraphicFramePr>
        <p:xfrm>
          <a:off x="457200" y="1391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2013-2016.</a:t>
            </a:r>
          </a:p>
        </p:txBody>
      </p:sp>
    </p:spTree>
    <p:extLst>
      <p:ext uri="{BB962C8B-B14F-4D97-AF65-F5344CB8AC3E}">
        <p14:creationId xmlns:p14="http://schemas.microsoft.com/office/powerpoint/2010/main" val="300873779"/>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152. Utilization: Adults ages 18-64 with any opioid prescriptions in the calendar year, by insurance, 2013-2016</a:t>
            </a:r>
          </a:p>
        </p:txBody>
      </p:sp>
      <p:graphicFrame>
        <p:nvGraphicFramePr>
          <p:cNvPr id="4" name="Content Placeholder 3" descr="Line graph showoing percentage&#10;Total, 2013, 15.3, 2014, 16, 2015, 15.5, 2016, 13&#10;Private Insurance, 2013, 13.4, 2014, 13.7, 2015, 13.1, 2016, 10.8&#10;Public Insurance Only, 2013, 27, 2014, 26.7, 2015, 24.6, 2016, 20.2&#10;Uninsured, 2013, 8.8, 2014, 7, 2015, 7.2, 2016, 6.4"/>
          <p:cNvGraphicFramePr>
            <a:graphicFrameLocks noGrp="1"/>
          </p:cNvGraphicFramePr>
          <p:nvPr>
            <p:ph idx="1"/>
            <p:extLst>
              <p:ext uri="{D42A27DB-BD31-4B8C-83A1-F6EECF244321}">
                <p14:modId xmlns:p14="http://schemas.microsoft.com/office/powerpoint/2010/main" val="271879878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2013-2016.</a:t>
            </a:r>
          </a:p>
        </p:txBody>
      </p:sp>
    </p:spTree>
    <p:extLst>
      <p:ext uri="{BB962C8B-B14F-4D97-AF65-F5344CB8AC3E}">
        <p14:creationId xmlns:p14="http://schemas.microsoft.com/office/powerpoint/2010/main" val="28188289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153. Prevalence: Adults with opioid (either prescription opioid or heroin) use disorder in the past year, by ethnicity, 2017</a:t>
            </a:r>
          </a:p>
        </p:txBody>
      </p:sp>
      <p:graphicFrame>
        <p:nvGraphicFramePr>
          <p:cNvPr id="4" name="Content Placeholder 3" descr="Column chart showing percentage&#10;Total, 0.78&#10;White, 0.94&#10;Black, 0.64&#10;Hispanic, 0.35&#10;"/>
          <p:cNvGraphicFramePr>
            <a:graphicFrameLocks noGrp="1"/>
          </p:cNvGraphicFramePr>
          <p:nvPr>
            <p:ph idx="1"/>
            <p:extLst>
              <p:ext uri="{D42A27DB-BD31-4B8C-83A1-F6EECF244321}">
                <p14:modId xmlns:p14="http://schemas.microsoft.com/office/powerpoint/2010/main" val="308292905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Substance Abuse and Mental Health Services Administration, National Survey on Drug Use and Health, 2017.</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White and Black are non-Hispanic. Hispanic includes all races.</a:t>
            </a:r>
          </a:p>
        </p:txBody>
      </p:sp>
    </p:spTree>
    <p:extLst>
      <p:ext uri="{BB962C8B-B14F-4D97-AF65-F5344CB8AC3E}">
        <p14:creationId xmlns:p14="http://schemas.microsoft.com/office/powerpoint/2010/main" val="25437221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154. Prevalence: Adults with opioid (either prescription opioid or heroin) use disorder in the past year, by education, 2017</a:t>
            </a:r>
          </a:p>
        </p:txBody>
      </p:sp>
      <p:graphicFrame>
        <p:nvGraphicFramePr>
          <p:cNvPr id="4" name="Content Placeholder 3" descr="Column chart showing percent&#10;&lt; High School, 1.27&#10;High School Grad, 0.97&#10;Any College, 0.63&#10;"/>
          <p:cNvGraphicFramePr>
            <a:graphicFrameLocks noGrp="1"/>
          </p:cNvGraphicFramePr>
          <p:nvPr>
            <p:ph idx="1"/>
            <p:extLst>
              <p:ext uri="{D42A27DB-BD31-4B8C-83A1-F6EECF244321}">
                <p14:modId xmlns:p14="http://schemas.microsoft.com/office/powerpoint/2010/main" val="405856838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Substance Abuse and Mental Health Services Administration, National Survey on Drug Use and Health, 2017.</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19166095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155. Outcome: Drug overdose deaths involving any opioid per 100,000 population, by race, 1999-2017</a:t>
            </a:r>
          </a:p>
        </p:txBody>
      </p:sp>
      <p:graphicFrame>
        <p:nvGraphicFramePr>
          <p:cNvPr id="4" name="Content Placeholder 3" descr="Line graph showing rate per 100,000 population, indicating increases in death rates for Whites, Blacks, APIs, and AI/ANs over time. Data are provided in the text below the chart."/>
          <p:cNvGraphicFramePr>
            <a:graphicFrameLocks noGrp="1"/>
          </p:cNvGraphicFramePr>
          <p:nvPr>
            <p:ph idx="1"/>
            <p:extLst>
              <p:ext uri="{D42A27DB-BD31-4B8C-83A1-F6EECF244321}">
                <p14:modId xmlns:p14="http://schemas.microsoft.com/office/powerpoint/2010/main" val="2851731952"/>
              </p:ext>
            </p:extLst>
          </p:nvPr>
        </p:nvGraphicFramePr>
        <p:xfrm>
          <a:off x="457200" y="1463675"/>
          <a:ext cx="82296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77200" cy="707886"/>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AI/AN = American Indian or Alaska Native; API = Asian or Pacific Islander.</a:t>
            </a:r>
          </a:p>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3868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86500" cy="617884"/>
          </a:xfrm>
        </p:spPr>
        <p:txBody>
          <a:bodyPr>
            <a:noAutofit/>
          </a:bodyPr>
          <a:lstStyle/>
          <a:p>
            <a:r>
              <a:rPr lang="en-US" sz="2000" dirty="0"/>
              <a:t>Figure 14. People with a specific source of ongoing care, 2009-2017</a:t>
            </a:r>
          </a:p>
        </p:txBody>
      </p:sp>
      <p:graphicFrame>
        <p:nvGraphicFramePr>
          <p:cNvPr id="4" name="Content Placeholder 3" descr="Line graph showing percentage&#10;2009, 85.5&#10;2010, 85.5&#10;2011, 86.8&#10;2012, 85.9&#10;2013, 86.6&#10;2014, 87.9&#10;2015, 87.7&#10;2016, 88.2&#10;2017, 88.3&#10;"/>
          <p:cNvGraphicFramePr>
            <a:graphicFrameLocks noGrp="1"/>
          </p:cNvGraphicFramePr>
          <p:nvPr>
            <p:ph idx="1"/>
            <p:extLst>
              <p:ext uri="{D42A27DB-BD31-4B8C-83A1-F6EECF244321}">
                <p14:modId xmlns:p14="http://schemas.microsoft.com/office/powerpoint/2010/main" val="162071605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Health Statistics, National Health Interview Survey, 2009-2017.</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785745214"/>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156. Outcome: Drug overdose deaths involving any opioid per 100,000 population, by ethnicity, 1999-2017</a:t>
            </a:r>
          </a:p>
        </p:txBody>
      </p:sp>
      <p:graphicFrame>
        <p:nvGraphicFramePr>
          <p:cNvPr id="4" name="Content Placeholder 3" descr="Line graph showing rate per 100,000 population,      indicating increases for non-Hispanic Whites and Hispanics. Data are given in the text below the chart."/>
          <p:cNvGraphicFramePr>
            <a:graphicFrameLocks noGrp="1"/>
          </p:cNvGraphicFramePr>
          <p:nvPr>
            <p:ph idx="1"/>
            <p:extLst>
              <p:ext uri="{D42A27DB-BD31-4B8C-83A1-F6EECF244321}">
                <p14:modId xmlns:p14="http://schemas.microsoft.com/office/powerpoint/2010/main" val="230392351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772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23949524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157. Outcome: Drug overdose deaths involving any opioid per 100,000 population, by age, 1999-2017</a:t>
            </a:r>
          </a:p>
        </p:txBody>
      </p:sp>
      <p:graphicFrame>
        <p:nvGraphicFramePr>
          <p:cNvPr id="4" name="Content Placeholder 3" descr="Line graph showing rate per 100,000 population,      indicating increases for all age groups. Data are given in the text below the chart."/>
          <p:cNvGraphicFramePr>
            <a:graphicFrameLocks noGrp="1"/>
          </p:cNvGraphicFramePr>
          <p:nvPr>
            <p:ph idx="1"/>
            <p:extLst>
              <p:ext uri="{D42A27DB-BD31-4B8C-83A1-F6EECF244321}">
                <p14:modId xmlns:p14="http://schemas.microsoft.com/office/powerpoint/2010/main" val="3852839541"/>
              </p:ext>
            </p:extLst>
          </p:nvPr>
        </p:nvGraphicFramePr>
        <p:xfrm>
          <a:off x="457200" y="1463675"/>
          <a:ext cx="82296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38160" cy="707886"/>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The data for 1999-2000 for age 85 years and over are not included because the data do not meet the criteria for statistical reliability, data quality, or confidentiality</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115646518"/>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158. Outcome: Drug overdose deaths involving natural and semisynthetic opioids per 100,000 population, by race, 1999-2017</a:t>
            </a:r>
          </a:p>
        </p:txBody>
      </p:sp>
      <p:graphicFrame>
        <p:nvGraphicFramePr>
          <p:cNvPr id="4" name="Content Placeholder 3" descr="Line graph showing rate per 100,000 population,      indicating increases for all racial groups. Data are given in the text below the chart."/>
          <p:cNvGraphicFramePr>
            <a:graphicFrameLocks noGrp="1"/>
          </p:cNvGraphicFramePr>
          <p:nvPr>
            <p:ph idx="1"/>
            <p:extLst>
              <p:ext uri="{D42A27DB-BD31-4B8C-83A1-F6EECF244321}">
                <p14:modId xmlns:p14="http://schemas.microsoft.com/office/powerpoint/2010/main" val="1055943420"/>
              </p:ext>
            </p:extLst>
          </p:nvPr>
        </p:nvGraphicFramePr>
        <p:xfrm>
          <a:off x="457200" y="1463675"/>
          <a:ext cx="8229600" cy="4480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3816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The 1999 data point for APIs is not included because it does not meet the criteria for statistical reliability, data quality, or confidentiality.</a:t>
            </a:r>
          </a:p>
        </p:txBody>
      </p:sp>
    </p:spTree>
    <p:extLst>
      <p:ext uri="{BB962C8B-B14F-4D97-AF65-F5344CB8AC3E}">
        <p14:creationId xmlns:p14="http://schemas.microsoft.com/office/powerpoint/2010/main" val="112594585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159. Outcome: Drug overdose deaths involving natural and semisynthetic opioids per 100,000 population, by ethnicity, 1999-2017</a:t>
            </a:r>
          </a:p>
        </p:txBody>
      </p:sp>
      <p:graphicFrame>
        <p:nvGraphicFramePr>
          <p:cNvPr id="4" name="Content Placeholder 3" descr="Line graph showing rate per 100,000 population,      indicating increases for non-Hispanic Whites and Hispanics. Data are given in the text below the chart."/>
          <p:cNvGraphicFramePr>
            <a:graphicFrameLocks noGrp="1"/>
          </p:cNvGraphicFramePr>
          <p:nvPr>
            <p:ph idx="1"/>
            <p:extLst>
              <p:ext uri="{D42A27DB-BD31-4B8C-83A1-F6EECF244321}">
                <p14:modId xmlns:p14="http://schemas.microsoft.com/office/powerpoint/2010/main" val="165789908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45624"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a:t>
            </a:r>
          </a:p>
        </p:txBody>
      </p:sp>
    </p:spTree>
    <p:extLst>
      <p:ext uri="{BB962C8B-B14F-4D97-AF65-F5344CB8AC3E}">
        <p14:creationId xmlns:p14="http://schemas.microsoft.com/office/powerpoint/2010/main" val="245281676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160. Outcome: Drug overdose deaths involving natural and semisynthetic opioids per 100,000 population, by age, 1999-2017</a:t>
            </a:r>
          </a:p>
        </p:txBody>
      </p:sp>
      <p:graphicFrame>
        <p:nvGraphicFramePr>
          <p:cNvPr id="4" name="Content Placeholder 3" descr="Line graph showing rate per 100,000 population,      indicating increases for all age groups. Data are given in the text below the chart."/>
          <p:cNvGraphicFramePr>
            <a:graphicFrameLocks noGrp="1"/>
          </p:cNvGraphicFramePr>
          <p:nvPr>
            <p:ph idx="1"/>
            <p:extLst>
              <p:ext uri="{D42A27DB-BD31-4B8C-83A1-F6EECF244321}">
                <p14:modId xmlns:p14="http://schemas.microsoft.com/office/powerpoint/2010/main" val="163816014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77200" cy="707886"/>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The data for 1999-2002 and 2004 for adults age 85 years and over and data in 2000 for ages 75-84 years are not included because they do not meet the criteria for statistical reliability, data quality, or confidentiality.</a:t>
            </a:r>
          </a:p>
        </p:txBody>
      </p:sp>
    </p:spTree>
    <p:extLst>
      <p:ext uri="{BB962C8B-B14F-4D97-AF65-F5344CB8AC3E}">
        <p14:creationId xmlns:p14="http://schemas.microsoft.com/office/powerpoint/2010/main" val="770905249"/>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161. Outcome: Drug overdose deaths involving synthetic opioids other than methadone per 100,000 population, by race, 1999-2017</a:t>
            </a:r>
          </a:p>
        </p:txBody>
      </p:sp>
      <p:graphicFrame>
        <p:nvGraphicFramePr>
          <p:cNvPr id="4" name="Content Placeholder 3" descr="Line graph showing rate per 100,000 population, indicating increases for all racial groups and sharp increases from 2013 to 2017. Data are in the text below the graph."/>
          <p:cNvGraphicFramePr>
            <a:graphicFrameLocks noGrp="1"/>
          </p:cNvGraphicFramePr>
          <p:nvPr>
            <p:ph idx="1"/>
            <p:extLst>
              <p:ext uri="{D42A27DB-BD31-4B8C-83A1-F6EECF244321}">
                <p14:modId xmlns:p14="http://schemas.microsoft.com/office/powerpoint/2010/main" val="1265256489"/>
              </p:ext>
            </p:extLst>
          </p:nvPr>
        </p:nvGraphicFramePr>
        <p:xfrm>
          <a:off x="457200" y="1463675"/>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760720"/>
            <a:ext cx="8077200" cy="861774"/>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AI/AN = American Indian or Alaska Native; API = Asian or Pacific Islander.</a:t>
            </a:r>
          </a:p>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The data for APIs (1999-2008, 2010, and 2012) and AI/ANs (1999-2003) are not included because they do not meet the criteria for statistical reliability, data quality, or confidentiality</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812002901"/>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162. Outcome: Drug overdose deaths involving synthetic opioids other than methadone per 100,000 population, by ethnicity, 1999-2017</a:t>
            </a:r>
          </a:p>
        </p:txBody>
      </p:sp>
      <p:graphicFrame>
        <p:nvGraphicFramePr>
          <p:cNvPr id="4" name="Content Placeholder 3" descr="Line graph showing rate per 100,000 population, indicating increases for non-Hispanic Whites and Hispanics and sharp increases from 2013 to 2017. Data are in the text below the chart."/>
          <p:cNvGraphicFramePr>
            <a:graphicFrameLocks noGrp="1"/>
          </p:cNvGraphicFramePr>
          <p:nvPr>
            <p:ph idx="1"/>
            <p:extLst>
              <p:ext uri="{D42A27DB-BD31-4B8C-83A1-F6EECF244321}">
                <p14:modId xmlns:p14="http://schemas.microsoft.com/office/powerpoint/2010/main" val="118913178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13816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a:t>
            </a:r>
          </a:p>
        </p:txBody>
      </p:sp>
    </p:spTree>
    <p:extLst>
      <p:ext uri="{BB962C8B-B14F-4D97-AF65-F5344CB8AC3E}">
        <p14:creationId xmlns:p14="http://schemas.microsoft.com/office/powerpoint/2010/main" val="1172038576"/>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163. Outcome: Drug overdose deaths involving synthetic opioids other than methadone per 100,000 population, by age, 1999-2017</a:t>
            </a:r>
          </a:p>
        </p:txBody>
      </p:sp>
      <p:graphicFrame>
        <p:nvGraphicFramePr>
          <p:cNvPr id="4" name="Content Placeholder 3" descr="Line graph showing rate per 100,000 population, indicating increases for all age groups and sharp increases for most age groups from 2013 to 2017. Data are in the text below the chart."/>
          <p:cNvGraphicFramePr>
            <a:graphicFrameLocks noGrp="1"/>
          </p:cNvGraphicFramePr>
          <p:nvPr>
            <p:ph idx="1"/>
            <p:extLst>
              <p:ext uri="{D42A27DB-BD31-4B8C-83A1-F6EECF244321}">
                <p14:modId xmlns:p14="http://schemas.microsoft.com/office/powerpoint/2010/main" val="2153788150"/>
              </p:ext>
            </p:extLst>
          </p:nvPr>
        </p:nvGraphicFramePr>
        <p:xfrm>
          <a:off x="457200" y="1463675"/>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852160"/>
            <a:ext cx="8077200" cy="861774"/>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Vital Statistics System – Mortality, 1999-2017.</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The data for age 85 years and over (1999-2017), ages 75-84 years (1999-2004, 2008, 2013), and ages 65-74 years (2000-2001) are not included because they do not meet the criteria for statistical reliability, data quality, or confidentiality.</a:t>
            </a:r>
          </a:p>
        </p:txBody>
      </p:sp>
    </p:spTree>
    <p:extLst>
      <p:ext uri="{BB962C8B-B14F-4D97-AF65-F5344CB8AC3E}">
        <p14:creationId xmlns:p14="http://schemas.microsoft.com/office/powerpoint/2010/main" val="99909064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Maternal Morbidity and </a:t>
            </a:r>
            <a:r>
              <a:rPr lang="en-US" sz="3200" dirty="0" smtClean="0"/>
              <a:t>Mortality</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Maternal </a:t>
            </a:r>
            <a:r>
              <a:rPr lang="en-US" dirty="0" smtClean="0"/>
              <a:t>mortality </a:t>
            </a:r>
            <a:r>
              <a:rPr lang="en-US" dirty="0"/>
              <a:t>is considered a sentinel event in that it is a rare and negative maternal </a:t>
            </a:r>
            <a:r>
              <a:rPr lang="en-US" dirty="0" smtClean="0"/>
              <a:t>outcome.</a:t>
            </a:r>
            <a:r>
              <a:rPr lang="en-US" baseline="30000" dirty="0" smtClean="0"/>
              <a:t>180</a:t>
            </a:r>
            <a:r>
              <a:rPr lang="en-US" dirty="0" smtClean="0"/>
              <a:t> </a:t>
            </a:r>
          </a:p>
          <a:p>
            <a:r>
              <a:rPr lang="en-US" dirty="0"/>
              <a:t>Compared with other high-income industrialized </a:t>
            </a:r>
            <a:r>
              <a:rPr lang="en-US" dirty="0" smtClean="0"/>
              <a:t>countries:</a:t>
            </a:r>
          </a:p>
          <a:p>
            <a:pPr lvl="1"/>
            <a:r>
              <a:rPr lang="en-US" dirty="0" smtClean="0"/>
              <a:t>Rates </a:t>
            </a:r>
            <a:r>
              <a:rPr lang="en-US" dirty="0"/>
              <a:t>of maternal mortality in the United States are among the highest</a:t>
            </a:r>
            <a:r>
              <a:rPr lang="en-US" baseline="30000" dirty="0"/>
              <a:t>181</a:t>
            </a:r>
            <a:r>
              <a:rPr lang="en-US" dirty="0"/>
              <a:t> and </a:t>
            </a:r>
            <a:endParaRPr lang="en-US" dirty="0" smtClean="0"/>
          </a:p>
          <a:p>
            <a:pPr lvl="1"/>
            <a:r>
              <a:rPr lang="en-US" dirty="0" smtClean="0"/>
              <a:t>Rates more </a:t>
            </a:r>
            <a:r>
              <a:rPr lang="en-US" dirty="0"/>
              <a:t>than doubled from 1987 to 2014 (from 7.2 per 100,000 live births to 18.0</a:t>
            </a:r>
            <a:r>
              <a:rPr lang="en-US" dirty="0" smtClean="0"/>
              <a:t>).</a:t>
            </a:r>
            <a:r>
              <a:rPr lang="en-US" baseline="30000" dirty="0" smtClean="0"/>
              <a:t>182</a:t>
            </a:r>
            <a:endParaRPr lang="en-US" dirty="0" smtClean="0"/>
          </a:p>
          <a:p>
            <a:r>
              <a:rPr lang="en-US" dirty="0"/>
              <a:t>Persistent racial and ethnic disparities in maternal mortality have also accompanied the rise in maternal </a:t>
            </a:r>
            <a:r>
              <a:rPr lang="en-US" dirty="0" smtClean="0"/>
              <a:t>deaths:</a:t>
            </a:r>
          </a:p>
          <a:p>
            <a:pPr lvl="1"/>
            <a:r>
              <a:rPr lang="en-US" dirty="0" smtClean="0"/>
              <a:t>Black </a:t>
            </a:r>
            <a:r>
              <a:rPr lang="en-US" dirty="0"/>
              <a:t>women </a:t>
            </a:r>
            <a:r>
              <a:rPr lang="en-US" dirty="0" smtClean="0"/>
              <a:t>have a </a:t>
            </a:r>
            <a:r>
              <a:rPr lang="en-US" dirty="0"/>
              <a:t>pregnancy-related mortality ratio 3 times as high as that of non-Hispanic White </a:t>
            </a:r>
            <a:r>
              <a:rPr lang="en-US" dirty="0" smtClean="0"/>
              <a:t>women.</a:t>
            </a:r>
            <a:r>
              <a:rPr lang="en-US" baseline="30000" dirty="0" smtClean="0"/>
              <a:t>183</a:t>
            </a:r>
            <a:r>
              <a:rPr lang="en-US" dirty="0" smtClean="0"/>
              <a:t> </a:t>
            </a:r>
            <a:endParaRPr lang="en-US" dirty="0"/>
          </a:p>
          <a:p>
            <a:endParaRPr lang="en-US" dirty="0"/>
          </a:p>
        </p:txBody>
      </p:sp>
    </p:spTree>
    <p:extLst>
      <p:ext uri="{BB962C8B-B14F-4D97-AF65-F5344CB8AC3E}">
        <p14:creationId xmlns:p14="http://schemas.microsoft.com/office/powerpoint/2010/main" val="70595167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86500" cy="617884"/>
          </a:xfrm>
        </p:spPr>
        <p:txBody>
          <a:bodyPr>
            <a:noAutofit/>
          </a:bodyPr>
          <a:lstStyle/>
          <a:p>
            <a:r>
              <a:rPr lang="en-US" sz="3200" dirty="0"/>
              <a:t>Maternal Morbidity and Mortality Measures</a:t>
            </a:r>
          </a:p>
        </p:txBody>
      </p:sp>
      <p:sp>
        <p:nvSpPr>
          <p:cNvPr id="3" name="Content Placeholder 2"/>
          <p:cNvSpPr>
            <a:spLocks noGrp="1"/>
          </p:cNvSpPr>
          <p:nvPr>
            <p:ph idx="1"/>
          </p:nvPr>
        </p:nvSpPr>
        <p:spPr>
          <a:xfrm>
            <a:off x="457200" y="1447800"/>
            <a:ext cx="8229600" cy="4525963"/>
          </a:xfrm>
        </p:spPr>
        <p:txBody>
          <a:bodyPr>
            <a:normAutofit fontScale="92500"/>
          </a:bodyPr>
          <a:lstStyle/>
          <a:p>
            <a:r>
              <a:rPr lang="en-US" dirty="0"/>
              <a:t>Currently, the QDR tracks one preventive health measure related to maternal health (i.e., women who completed a pregnancy in the last 12 months who received early and adequate prenatal care). </a:t>
            </a:r>
            <a:endParaRPr lang="en-US" dirty="0" smtClean="0"/>
          </a:p>
          <a:p>
            <a:r>
              <a:rPr lang="en-US" dirty="0" smtClean="0"/>
              <a:t>The </a:t>
            </a:r>
            <a:r>
              <a:rPr lang="en-US" dirty="0"/>
              <a:t>2018 report does not include any treatment and management measures but now includes two outcome measures related to maternal morbidity and </a:t>
            </a:r>
            <a:r>
              <a:rPr lang="en-US" dirty="0" smtClean="0"/>
              <a:t>mortality:</a:t>
            </a:r>
          </a:p>
          <a:p>
            <a:pPr lvl="1" fontAlgn="base"/>
            <a:r>
              <a:rPr lang="en-US" dirty="0" smtClean="0"/>
              <a:t>Cesarean </a:t>
            </a:r>
            <a:r>
              <a:rPr lang="en-US" dirty="0"/>
              <a:t>deliveries among low-risk first </a:t>
            </a:r>
            <a:r>
              <a:rPr lang="en-US" dirty="0" smtClean="0"/>
              <a:t>births*</a:t>
            </a:r>
            <a:endParaRPr lang="en-US" dirty="0"/>
          </a:p>
          <a:p>
            <a:pPr lvl="1"/>
            <a:r>
              <a:rPr lang="en-US" dirty="0"/>
              <a:t>In-hospital deaths per 100,000 delivery </a:t>
            </a:r>
            <a:r>
              <a:rPr lang="en-US" dirty="0" smtClean="0"/>
              <a:t>hospitalizations*</a:t>
            </a:r>
            <a:endParaRPr lang="en-US" dirty="0"/>
          </a:p>
        </p:txBody>
      </p:sp>
    </p:spTree>
    <p:extLst>
      <p:ext uri="{BB962C8B-B14F-4D97-AF65-F5344CB8AC3E}">
        <p14:creationId xmlns:p14="http://schemas.microsoft.com/office/powerpoint/2010/main" val="24154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58100" cy="1143000"/>
          </a:xfrm>
        </p:spPr>
        <p:txBody>
          <a:bodyPr>
            <a:noAutofit/>
          </a:bodyPr>
          <a:lstStyle/>
          <a:p>
            <a:r>
              <a:rPr lang="en-US" sz="1800" dirty="0"/>
              <a:t>Figure 15. Children who had a doctor’s office or clinic visit in the last 12 months and needed care, tests, or treatment who sometimes or never found it easy to get the care, tests, or treatment, 2008-2016</a:t>
            </a:r>
          </a:p>
        </p:txBody>
      </p:sp>
      <p:graphicFrame>
        <p:nvGraphicFramePr>
          <p:cNvPr id="4" name="Content Placeholder 3" descr="Line graph showing percentage&#10;2008, 4.2&#10;2009, 4.6&#10;2010, 4.3&#10;2011, 4.4&#10;2012, 4.4&#10;2013, 4.9&#10;2014, 5.2&#10;2015, 4.8&#10;2016, 5&#10;"/>
          <p:cNvGraphicFramePr>
            <a:graphicFrameLocks noGrp="1"/>
          </p:cNvGraphicFramePr>
          <p:nvPr>
            <p:ph idx="1"/>
            <p:extLst>
              <p:ext uri="{D42A27DB-BD31-4B8C-83A1-F6EECF244321}">
                <p14:modId xmlns:p14="http://schemas.microsoft.com/office/powerpoint/2010/main" val="387055434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5943600"/>
            <a:ext cx="83820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2008-2016.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301083577"/>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164. Outcome: Cesarean deliveries among low-risk first births, by race/ethnicity, 2007-2017</a:t>
            </a:r>
          </a:p>
        </p:txBody>
      </p:sp>
      <p:graphicFrame>
        <p:nvGraphicFramePr>
          <p:cNvPr id="4" name="Content Placeholder 3" descr="Line graph showing percentage over time. Data are given in the text below the chart."/>
          <p:cNvGraphicFramePr>
            <a:graphicFrameLocks noGrp="1"/>
          </p:cNvGraphicFramePr>
          <p:nvPr>
            <p:ph idx="1"/>
            <p:extLst>
              <p:ext uri="{D42A27DB-BD31-4B8C-83A1-F6EECF244321}">
                <p14:modId xmlns:p14="http://schemas.microsoft.com/office/powerpoint/2010/main" val="3931456686"/>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01000" cy="707886"/>
          </a:xfrm>
          <a:prstGeom prst="rect">
            <a:avLst/>
          </a:prstGeom>
          <a:noFill/>
        </p:spPr>
        <p:txBody>
          <a:bodyPr wrap="square" rtlCol="0">
            <a:spAutoFit/>
          </a:bodyPr>
          <a:lstStyle/>
          <a:p>
            <a:r>
              <a:rPr lang="en-US" sz="1000" b="1" dirty="0" smtClean="0">
                <a:latin typeface="Trebuchet MS" panose="020B0603020202020204" pitchFamily="34" charset="0"/>
              </a:rPr>
              <a:t>Key: </a:t>
            </a:r>
            <a:r>
              <a:rPr lang="en-US" sz="1000" dirty="0" smtClean="0">
                <a:latin typeface="Trebuchet MS" panose="020B0603020202020204" pitchFamily="34" charset="0"/>
              </a:rPr>
              <a:t>AI/AN </a:t>
            </a:r>
            <a:r>
              <a:rPr lang="en-US" sz="1000" dirty="0">
                <a:latin typeface="Trebuchet MS" panose="020B0603020202020204" pitchFamily="34" charset="0"/>
              </a:rPr>
              <a:t>= American Indian or Alaska Native; API = Asian or Pacific Islander.</a:t>
            </a:r>
          </a:p>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Health Statistics, National Vital Statistics System – </a:t>
            </a:r>
            <a:r>
              <a:rPr lang="en-US" sz="1000" dirty="0" err="1">
                <a:latin typeface="Trebuchet MS" panose="020B0603020202020204" pitchFamily="34" charset="0"/>
              </a:rPr>
              <a:t>Natality</a:t>
            </a:r>
            <a:r>
              <a:rPr lang="en-US" sz="1000" dirty="0">
                <a:latin typeface="Trebuchet MS" panose="020B0603020202020204" pitchFamily="34" charset="0"/>
              </a:rPr>
              <a:t>, 2007-2017.</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White, Black, API, and AI/AN are non-Hispanic. Hispanic includes all races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90076107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165. Outcome: In-hospital deaths per 100,000 delivery hospitalizations, by race and ethnicity, 2016</a:t>
            </a:r>
          </a:p>
        </p:txBody>
      </p:sp>
      <p:graphicFrame>
        <p:nvGraphicFramePr>
          <p:cNvPr id="4" name="Content Placeholder 3" descr="Column chart showing rate per 100,000 deliveries&#10;Total, 5.9&#10;White, 3.5&#10;Black, 10.1&#10;API, 7.5&#10;Hispanic, 7.8&#10;"/>
          <p:cNvGraphicFramePr>
            <a:graphicFrameLocks noGrp="1"/>
          </p:cNvGraphicFramePr>
          <p:nvPr>
            <p:ph idx="1"/>
            <p:extLst>
              <p:ext uri="{D42A27DB-BD31-4B8C-83A1-F6EECF244321}">
                <p14:modId xmlns:p14="http://schemas.microsoft.com/office/powerpoint/2010/main" val="29649137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6035040"/>
            <a:ext cx="8229600" cy="553998"/>
          </a:xfrm>
          <a:prstGeom prst="rect">
            <a:avLst/>
          </a:prstGeom>
          <a:noFill/>
        </p:spPr>
        <p:txBody>
          <a:bodyPr wrap="square" rtlCol="0">
            <a:spAutoFit/>
          </a:bodyPr>
          <a:lstStyle/>
          <a:p>
            <a:r>
              <a:rPr lang="en-US" sz="1000" b="1" dirty="0" smtClean="0">
                <a:latin typeface="Trebuchet MS" panose="020B0603020202020204" pitchFamily="34" charset="0"/>
              </a:rPr>
              <a:t>Key: </a:t>
            </a:r>
            <a:r>
              <a:rPr lang="en-US" sz="1000" dirty="0" smtClean="0">
                <a:latin typeface="Trebuchet MS" panose="020B0603020202020204" pitchFamily="34" charset="0"/>
              </a:rPr>
              <a:t>API </a:t>
            </a:r>
            <a:r>
              <a:rPr lang="en-US" sz="1000" dirty="0">
                <a:latin typeface="Trebuchet MS" panose="020B0603020202020204" pitchFamily="34" charset="0"/>
              </a:rPr>
              <a:t>= Asian or Pacific Islander.</a:t>
            </a:r>
          </a:p>
          <a:p>
            <a:r>
              <a:rPr lang="en-US" sz="1000" b="1" dirty="0">
                <a:latin typeface="Trebuchet MS" panose="020B0603020202020204" pitchFamily="34" charset="0"/>
              </a:rPr>
              <a:t>Source: </a:t>
            </a:r>
            <a:r>
              <a:rPr lang="en-US" sz="1000" dirty="0">
                <a:latin typeface="Trebuchet MS" panose="020B0603020202020204" pitchFamily="34" charset="0"/>
              </a:rPr>
              <a:t>Agency for Healthcare Research and Quality, Healthcare Cost and Utilization Project, State Inpatient Databases, 2016, weighted to provide national estimates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00720856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515100" cy="617884"/>
          </a:xfrm>
        </p:spPr>
        <p:txBody>
          <a:bodyPr>
            <a:noAutofit/>
          </a:bodyPr>
          <a:lstStyle/>
          <a:p>
            <a:r>
              <a:rPr lang="en-US" sz="3200" dirty="0"/>
              <a:t>Looking </a:t>
            </a:r>
            <a:r>
              <a:rPr lang="en-US" sz="3200" dirty="0" smtClean="0"/>
              <a:t>Forward: HHS Research Priorities</a:t>
            </a:r>
            <a:endParaRPr lang="en-US" sz="3200" dirty="0"/>
          </a:p>
        </p:txBody>
      </p:sp>
      <p:sp>
        <p:nvSpPr>
          <p:cNvPr id="3" name="Content Placeholder 2"/>
          <p:cNvSpPr>
            <a:spLocks noGrp="1"/>
          </p:cNvSpPr>
          <p:nvPr>
            <p:ph idx="1"/>
          </p:nvPr>
        </p:nvSpPr>
        <p:spPr/>
        <p:txBody>
          <a:bodyPr>
            <a:normAutofit/>
          </a:bodyPr>
          <a:lstStyle/>
          <a:p>
            <a:r>
              <a:rPr lang="en-US" dirty="0"/>
              <a:t>In 2018-2019, the HHS Secretary identified four priorities for the Department: </a:t>
            </a:r>
            <a:endParaRPr lang="en-US" dirty="0" smtClean="0"/>
          </a:p>
          <a:p>
            <a:pPr lvl="1"/>
            <a:r>
              <a:rPr lang="en-US" dirty="0" smtClean="0"/>
              <a:t>Opioid </a:t>
            </a:r>
            <a:r>
              <a:rPr lang="en-US" dirty="0"/>
              <a:t>use, </a:t>
            </a:r>
            <a:endParaRPr lang="en-US" dirty="0" smtClean="0"/>
          </a:p>
          <a:p>
            <a:pPr lvl="1"/>
            <a:r>
              <a:rPr lang="en-US" dirty="0" smtClean="0"/>
              <a:t>Health </a:t>
            </a:r>
            <a:r>
              <a:rPr lang="en-US" dirty="0"/>
              <a:t>insurance reform, </a:t>
            </a:r>
            <a:endParaRPr lang="en-US" dirty="0" smtClean="0"/>
          </a:p>
          <a:p>
            <a:pPr lvl="1"/>
            <a:r>
              <a:rPr lang="en-US" dirty="0" smtClean="0"/>
              <a:t>Drug </a:t>
            </a:r>
            <a:r>
              <a:rPr lang="en-US" dirty="0"/>
              <a:t>pricing, and </a:t>
            </a:r>
            <a:endParaRPr lang="en-US" dirty="0" smtClean="0"/>
          </a:p>
          <a:p>
            <a:pPr lvl="1"/>
            <a:r>
              <a:rPr lang="en-US" dirty="0"/>
              <a:t>V</a:t>
            </a:r>
            <a:r>
              <a:rPr lang="en-US" dirty="0" smtClean="0"/>
              <a:t>alue-based care.</a:t>
            </a:r>
            <a:r>
              <a:rPr lang="en-US" baseline="30000" dirty="0" smtClean="0"/>
              <a:t>199</a:t>
            </a:r>
            <a:r>
              <a:rPr lang="en-US" dirty="0" smtClean="0"/>
              <a:t> </a:t>
            </a:r>
            <a:endParaRPr lang="en-US" dirty="0"/>
          </a:p>
        </p:txBody>
      </p:sp>
    </p:spTree>
    <p:extLst>
      <p:ext uri="{BB962C8B-B14F-4D97-AF65-F5344CB8AC3E}">
        <p14:creationId xmlns:p14="http://schemas.microsoft.com/office/powerpoint/2010/main" val="129463277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HIV Research</a:t>
            </a:r>
            <a:endParaRPr lang="en-US" dirty="0"/>
          </a:p>
        </p:txBody>
      </p:sp>
      <p:sp>
        <p:nvSpPr>
          <p:cNvPr id="7" name="Content Placeholder 6"/>
          <p:cNvSpPr>
            <a:spLocks noGrp="1"/>
          </p:cNvSpPr>
          <p:nvPr>
            <p:ph idx="1"/>
          </p:nvPr>
        </p:nvSpPr>
        <p:spPr/>
        <p:txBody>
          <a:bodyPr>
            <a:normAutofit lnSpcReduction="10000"/>
          </a:bodyPr>
          <a:lstStyle/>
          <a:p>
            <a:r>
              <a:rPr lang="en-US" altLang="en-US" dirty="0" smtClean="0"/>
              <a:t>In 2019, the Administration established an initiative to end the HIV epidemic in the United States, with a goal of reducing new infections by 75% in 5 years and by 90% in 10 years. </a:t>
            </a:r>
          </a:p>
          <a:p>
            <a:r>
              <a:rPr lang="en-US" altLang="en-US" dirty="0" smtClean="0"/>
              <a:t>This initiative focuses on four strategies: diagnosing, treating, protecting, and responding to patients in the United States.</a:t>
            </a:r>
            <a:r>
              <a:rPr lang="en-US" altLang="en-US" baseline="30000" dirty="0" smtClean="0"/>
              <a:t>129</a:t>
            </a:r>
            <a:r>
              <a:rPr lang="en-US" altLang="en-US" dirty="0" smtClean="0"/>
              <a:t> </a:t>
            </a:r>
          </a:p>
          <a:p>
            <a:r>
              <a:rPr lang="en-US" altLang="en-US" dirty="0" smtClean="0"/>
              <a:t>The QDR currently tracks four unique HIV-related quality measures, one mortality measure, and five supplemental measures.</a:t>
            </a:r>
          </a:p>
          <a:p>
            <a:endParaRPr lang="en-US" dirty="0"/>
          </a:p>
        </p:txBody>
      </p:sp>
    </p:spTree>
    <p:extLst>
      <p:ext uri="{BB962C8B-B14F-4D97-AF65-F5344CB8AC3E}">
        <p14:creationId xmlns:p14="http://schemas.microsoft.com/office/powerpoint/2010/main" val="213865623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Sickle Cell Disease Research</a:t>
            </a:r>
          </a:p>
        </p:txBody>
      </p:sp>
      <p:sp>
        <p:nvSpPr>
          <p:cNvPr id="3" name="Content Placeholder 2"/>
          <p:cNvSpPr>
            <a:spLocks noGrp="1"/>
          </p:cNvSpPr>
          <p:nvPr>
            <p:ph idx="1"/>
          </p:nvPr>
        </p:nvSpPr>
        <p:spPr>
          <a:xfrm>
            <a:off x="457200" y="1463040"/>
            <a:ext cx="8164286" cy="4639180"/>
          </a:xfrm>
        </p:spPr>
        <p:txBody>
          <a:bodyPr>
            <a:normAutofit/>
          </a:bodyPr>
          <a:lstStyle/>
          <a:p>
            <a:r>
              <a:rPr lang="en-US" dirty="0"/>
              <a:t>In 2018, HHS furthered an initiative to focus on management and treatment of sickle cell </a:t>
            </a:r>
            <a:r>
              <a:rPr lang="en-US" dirty="0" smtClean="0"/>
              <a:t>disease.</a:t>
            </a:r>
          </a:p>
          <a:p>
            <a:r>
              <a:rPr lang="en-US" dirty="0" smtClean="0"/>
              <a:t>This </a:t>
            </a:r>
            <a:r>
              <a:rPr lang="en-US" dirty="0"/>
              <a:t>condition adversely affects Blacks and other racial and ethnic minorities. </a:t>
            </a:r>
            <a:endParaRPr lang="en-US" dirty="0" smtClean="0"/>
          </a:p>
          <a:p>
            <a:r>
              <a:rPr lang="en-US" dirty="0" smtClean="0"/>
              <a:t>Currently</a:t>
            </a:r>
            <a:r>
              <a:rPr lang="en-US" dirty="0"/>
              <a:t>, no national data are available to include in the QDR related to sickle cell disease. </a:t>
            </a:r>
            <a:endParaRPr lang="en-US" dirty="0" smtClean="0"/>
          </a:p>
          <a:p>
            <a:r>
              <a:rPr lang="en-US" dirty="0" smtClean="0"/>
              <a:t>Data </a:t>
            </a:r>
            <a:r>
              <a:rPr lang="en-US" dirty="0"/>
              <a:t>will be added to the QDR once they are available.</a:t>
            </a:r>
          </a:p>
          <a:p>
            <a:pPr lvl="0"/>
            <a:endParaRPr lang="en-US" dirty="0"/>
          </a:p>
        </p:txBody>
      </p:sp>
    </p:spTree>
    <p:extLst>
      <p:ext uri="{BB962C8B-B14F-4D97-AF65-F5344CB8AC3E}">
        <p14:creationId xmlns:p14="http://schemas.microsoft.com/office/powerpoint/2010/main" val="61514855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Kidney Disease Research</a:t>
            </a:r>
          </a:p>
        </p:txBody>
      </p:sp>
      <p:sp>
        <p:nvSpPr>
          <p:cNvPr id="3" name="Content Placeholder 2"/>
          <p:cNvSpPr>
            <a:spLocks noGrp="1"/>
          </p:cNvSpPr>
          <p:nvPr>
            <p:ph idx="1"/>
          </p:nvPr>
        </p:nvSpPr>
        <p:spPr/>
        <p:txBody>
          <a:bodyPr>
            <a:normAutofit fontScale="85000" lnSpcReduction="10000"/>
          </a:bodyPr>
          <a:lstStyle/>
          <a:p>
            <a:r>
              <a:rPr lang="en-US" dirty="0"/>
              <a:t>Patients who are managing kidney disease may have to undergo time-consuming, painful, and costly treatments to ensure their health. Among Medicare beneficiaries alone, CMS reported spending of $113 billion in 2016 for patients with kidney disease. In 2019, the Secretary of HHS delivered a presentation outlining a three-part strategy to support improved kidney health for all patients. This strategy includes “preventing, detecting, and slowing the progression of kidney disease; availing more treatment options; and lastly, increased organ transplantation as well as wearable and implantable artificial kidneys for patients</a:t>
            </a:r>
            <a:r>
              <a:rPr lang="en-US" dirty="0" smtClean="0"/>
              <a:t>.”</a:t>
            </a:r>
            <a:r>
              <a:rPr lang="en-US" baseline="30000" dirty="0" smtClean="0"/>
              <a:t>201</a:t>
            </a:r>
            <a:endParaRPr lang="en-US" dirty="0"/>
          </a:p>
          <a:p>
            <a:r>
              <a:rPr lang="en-US" dirty="0"/>
              <a:t> </a:t>
            </a:r>
          </a:p>
        </p:txBody>
      </p:sp>
    </p:spTree>
    <p:extLst>
      <p:ext uri="{BB962C8B-B14F-4D97-AF65-F5344CB8AC3E}">
        <p14:creationId xmlns:p14="http://schemas.microsoft.com/office/powerpoint/2010/main" val="182085282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Opioids</a:t>
            </a:r>
            <a:endParaRPr lang="en-US" sz="3600" dirty="0"/>
          </a:p>
        </p:txBody>
      </p:sp>
      <p:sp>
        <p:nvSpPr>
          <p:cNvPr id="6" name="Content Placeholder 5"/>
          <p:cNvSpPr>
            <a:spLocks noGrp="1"/>
          </p:cNvSpPr>
          <p:nvPr>
            <p:ph idx="1"/>
          </p:nvPr>
        </p:nvSpPr>
        <p:spPr/>
        <p:txBody>
          <a:bodyPr>
            <a:normAutofit lnSpcReduction="10000"/>
          </a:bodyPr>
          <a:lstStyle/>
          <a:p>
            <a:pPr lvl="0"/>
            <a:r>
              <a:rPr lang="en-US" altLang="en-US" dirty="0" smtClean="0"/>
              <a:t>In 2017, the Department identified the opioid epidemic as an urgent national priority</a:t>
            </a:r>
            <a:r>
              <a:rPr lang="en-US" altLang="en-US" baseline="30000" dirty="0" smtClean="0"/>
              <a:t>199</a:t>
            </a:r>
            <a:r>
              <a:rPr lang="en-US" altLang="en-US" dirty="0" smtClean="0"/>
              <a:t> and outlined a five-point strategy to combat the epidemic,</a:t>
            </a:r>
            <a:r>
              <a:rPr lang="en-US" altLang="en-US" baseline="30000" dirty="0" smtClean="0"/>
              <a:t>111</a:t>
            </a:r>
            <a:r>
              <a:rPr lang="en-US" altLang="en-US" dirty="0" smtClean="0"/>
              <a:t> including:</a:t>
            </a:r>
          </a:p>
          <a:p>
            <a:pPr lvl="1"/>
            <a:r>
              <a:rPr lang="en-US" altLang="en-US" dirty="0" smtClean="0"/>
              <a:t>Improving access to treatment and recovery services,</a:t>
            </a:r>
          </a:p>
          <a:p>
            <a:pPr lvl="1"/>
            <a:r>
              <a:rPr lang="en-US" altLang="en-US" dirty="0" smtClean="0"/>
              <a:t>Promoting use of overdose-reversing drugs,</a:t>
            </a:r>
          </a:p>
          <a:p>
            <a:pPr lvl="1"/>
            <a:r>
              <a:rPr lang="en-US" altLang="en-US" dirty="0" smtClean="0"/>
              <a:t>Strengthening our understanding of the epidemic through better public health surveillance,</a:t>
            </a:r>
          </a:p>
          <a:p>
            <a:pPr lvl="1"/>
            <a:r>
              <a:rPr lang="en-US" altLang="en-US" dirty="0" smtClean="0"/>
              <a:t>Providing support for cutting-edge research on pain and addiction, and</a:t>
            </a:r>
          </a:p>
          <a:p>
            <a:pPr lvl="1"/>
            <a:r>
              <a:rPr lang="en-US" altLang="en-US" dirty="0" smtClean="0"/>
              <a:t>Advancing better practices for pain management.</a:t>
            </a:r>
          </a:p>
          <a:p>
            <a:pPr lvl="1"/>
            <a:endParaRPr lang="en-US" dirty="0"/>
          </a:p>
        </p:txBody>
      </p:sp>
    </p:spTree>
    <p:extLst>
      <p:ext uri="{BB962C8B-B14F-4D97-AF65-F5344CB8AC3E}">
        <p14:creationId xmlns:p14="http://schemas.microsoft.com/office/powerpoint/2010/main" val="865741833"/>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Future </a:t>
            </a:r>
            <a:r>
              <a:rPr lang="en-US" sz="3600" dirty="0" smtClean="0"/>
              <a:t>Research </a:t>
            </a:r>
            <a:r>
              <a:rPr lang="en-US" sz="3600" dirty="0"/>
              <a:t>and </a:t>
            </a:r>
            <a:r>
              <a:rPr lang="en-US" sz="3600" dirty="0" smtClean="0"/>
              <a:t>Work</a:t>
            </a:r>
            <a:endParaRPr lang="en-US" sz="3600" dirty="0"/>
          </a:p>
        </p:txBody>
      </p:sp>
      <p:sp>
        <p:nvSpPr>
          <p:cNvPr id="3" name="Content Placeholder 2"/>
          <p:cNvSpPr>
            <a:spLocks noGrp="1"/>
          </p:cNvSpPr>
          <p:nvPr>
            <p:ph idx="1"/>
          </p:nvPr>
        </p:nvSpPr>
        <p:spPr/>
        <p:txBody>
          <a:bodyPr>
            <a:normAutofit lnSpcReduction="10000"/>
          </a:bodyPr>
          <a:lstStyle/>
          <a:p>
            <a:r>
              <a:rPr lang="en-US" dirty="0" smtClean="0"/>
              <a:t>Readers </a:t>
            </a:r>
            <a:r>
              <a:rPr lang="en-US" dirty="0"/>
              <a:t>can use the QDR to learn more about the nation’s progress in improving healthcare. </a:t>
            </a:r>
            <a:endParaRPr lang="en-US" dirty="0" smtClean="0"/>
          </a:p>
          <a:p>
            <a:r>
              <a:rPr lang="en-US" dirty="0" smtClean="0"/>
              <a:t>The </a:t>
            </a:r>
            <a:r>
              <a:rPr lang="en-US" dirty="0"/>
              <a:t>report helps identify opportunities to improve quality and reduce disparities. </a:t>
            </a:r>
            <a:endParaRPr lang="en-US" dirty="0" smtClean="0"/>
          </a:p>
          <a:p>
            <a:r>
              <a:rPr lang="en-US" dirty="0" smtClean="0"/>
              <a:t>Ongoing </a:t>
            </a:r>
            <a:r>
              <a:rPr lang="en-US" dirty="0"/>
              <a:t>disparities in care by race, ethnicity, income, residence location, and other socioeconomic factors underscore that while we have made important strides in quality and accessibility of healthcare, these outcomes are not equitably experienced across the United States and much work remains.</a:t>
            </a:r>
          </a:p>
        </p:txBody>
      </p:sp>
    </p:spTree>
    <p:extLst>
      <p:ext uri="{BB962C8B-B14F-4D97-AF65-F5344CB8AC3E}">
        <p14:creationId xmlns:p14="http://schemas.microsoft.com/office/powerpoint/2010/main" val="309852980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577840"/>
          </a:xfrm>
        </p:spPr>
        <p:txBody>
          <a:bodyPr>
            <a:noAutofit/>
          </a:bodyPr>
          <a:lstStyle/>
          <a:p>
            <a:pPr marL="223838" lvl="0" indent="-223838">
              <a:buSzPct val="100000"/>
              <a:buFont typeface="+mj-lt"/>
              <a:buAutoNum type="arabicPeriod"/>
            </a:pPr>
            <a:r>
              <a:rPr lang="en-US" sz="1000" dirty="0"/>
              <a:t>Gardner JW, Sanborn JS. Years of potential life lost (YPLL)--what does it measure? Epidemiology 1990;1:322-9. </a:t>
            </a:r>
            <a:r>
              <a:rPr lang="en-US" sz="1000" u="sng" dirty="0">
                <a:hlinkClick r:id="rId3"/>
              </a:rPr>
              <a:t>https://www.ncbi.nlm.nih.gov/pubmed/2083312</a:t>
            </a:r>
            <a:r>
              <a:rPr lang="en-US" sz="1000" dirty="0"/>
              <a:t> [abstract]. Accessed August 5, 2019.</a:t>
            </a:r>
          </a:p>
          <a:p>
            <a:pPr marL="223838" lvl="0" indent="-223838">
              <a:buSzPct val="100000"/>
              <a:buFont typeface="+mj-lt"/>
              <a:buAutoNum type="arabicPeriod"/>
            </a:pPr>
            <a:r>
              <a:rPr lang="en-US" sz="1000" dirty="0"/>
              <a:t>Centers for Medicare &amp; Medicaid Services. National Health Expenditures by Type of Service and Source of Funds, CY 1960-2017. </a:t>
            </a:r>
            <a:r>
              <a:rPr lang="en-US" sz="1000" u="sng" dirty="0">
                <a:hlinkClick r:id="rId4"/>
              </a:rPr>
              <a:t>https://www.cms.gov/Research-Statistics-Data-and-Systems/Statistics-Trends-and-Reports/NationalHealthExpendData/NationalHealthAccountsHistorical.html</a:t>
            </a:r>
            <a:r>
              <a:rPr lang="en-US" sz="1000" dirty="0"/>
              <a:t>. Accessed May 9, 2019.</a:t>
            </a:r>
          </a:p>
          <a:p>
            <a:pPr marL="223838" lvl="0" indent="-223838">
              <a:buSzPct val="100000"/>
              <a:buFont typeface="+mj-lt"/>
              <a:buAutoNum type="arabicPeriod"/>
            </a:pPr>
            <a:r>
              <a:rPr lang="en-US" sz="1000" dirty="0"/>
              <a:t>Centers for Medicare &amp; Medicaid Services. National Health Expenditures 2017 Highlights. </a:t>
            </a:r>
            <a:r>
              <a:rPr lang="en-US" sz="1000" u="sng" dirty="0">
                <a:hlinkClick r:id="rId4"/>
              </a:rPr>
              <a:t>https://www.cms.gov/Research-Statistics-Data-and-Systems/Statistics-Trends-and-Reports/NationalHealthExpendData/NationalHealthAccountsHistorical.html</a:t>
            </a:r>
            <a:r>
              <a:rPr lang="en-US" sz="1000" dirty="0"/>
              <a:t>. Accessed March 25, 2019.</a:t>
            </a:r>
          </a:p>
          <a:p>
            <a:pPr marL="223838" lvl="0" indent="-223838">
              <a:buSzPct val="100000"/>
              <a:buFont typeface="+mj-lt"/>
              <a:buAutoNum type="arabicPeriod"/>
            </a:pPr>
            <a:r>
              <a:rPr lang="en-US" sz="1000" dirty="0"/>
              <a:t>Institute of Medicine. Crossing the Quality Chasm: A New Health System for the 21st Century. Washington, DC: National Academy Press; 2001. </a:t>
            </a:r>
            <a:r>
              <a:rPr lang="en-US" sz="1000" u="sng" dirty="0">
                <a:hlinkClick r:id="rId5"/>
              </a:rPr>
              <a:t>https://www.nap.edu/catalog/10027/crossing-the-quality-chasm-a-new-health-system-for-the</a:t>
            </a:r>
            <a:r>
              <a:rPr lang="en-US" sz="1000" dirty="0"/>
              <a:t>. Accessed August 5, 2019.</a:t>
            </a:r>
          </a:p>
          <a:p>
            <a:pPr marL="223838" lvl="0" indent="-223838">
              <a:buSzPct val="100000"/>
              <a:buFont typeface="+mj-lt"/>
              <a:buAutoNum type="arabicPeriod"/>
            </a:pPr>
            <a:r>
              <a:rPr lang="en-US" sz="1000" dirty="0"/>
              <a:t>Institute of Medicine. Envisioning the National Health Care Quality Report. Washington, DC: National Academy Press; 2001. </a:t>
            </a:r>
            <a:r>
              <a:rPr lang="en-US" sz="1000" u="sng" dirty="0">
                <a:hlinkClick r:id="rId6"/>
              </a:rPr>
              <a:t>https://www.nap.edu/catalog/10073/envisioning-the-national-health-care-quality-report</a:t>
            </a:r>
            <a:r>
              <a:rPr lang="en-US" sz="1000" dirty="0"/>
              <a:t>. Accessed August 5, 2019.</a:t>
            </a:r>
          </a:p>
          <a:p>
            <a:pPr marL="223838" lvl="0" indent="-223838">
              <a:buSzPct val="100000"/>
              <a:buFont typeface="+mj-lt"/>
              <a:buAutoNum type="arabicPeriod"/>
            </a:pPr>
            <a:r>
              <a:rPr lang="en-US" sz="1000" dirty="0" err="1"/>
              <a:t>DiMatteo</a:t>
            </a:r>
            <a:r>
              <a:rPr lang="en-US" sz="1000" dirty="0"/>
              <a:t> MR. The role of the physician in the emerging health care environment. West J Med 1998;168(5):328-33. </a:t>
            </a:r>
            <a:r>
              <a:rPr lang="en-US" sz="1000" u="sng" dirty="0">
                <a:hlinkClick r:id="rId7"/>
              </a:rPr>
              <a:t>https://www.ncbi.nlm.nih.gov/pmc/articles/PMC1304975/</a:t>
            </a:r>
            <a:r>
              <a:rPr lang="en-US" sz="1000" dirty="0"/>
              <a:t>. Accessed August 5, 2019.</a:t>
            </a:r>
          </a:p>
          <a:p>
            <a:pPr marL="223838" lvl="0" indent="-223838">
              <a:buSzPct val="100000"/>
              <a:buFont typeface="+mj-lt"/>
              <a:buAutoNum type="arabicPeriod"/>
            </a:pPr>
            <a:r>
              <a:rPr lang="en-US" sz="1000" dirty="0"/>
              <a:t>Stewart M, Brown JB, Donner A, et al. The impact of patient-centered care on outcomes. J Fam </a:t>
            </a:r>
            <a:r>
              <a:rPr lang="en-US" sz="1000" dirty="0" err="1"/>
              <a:t>Pract</a:t>
            </a:r>
            <a:r>
              <a:rPr lang="en-US" sz="1000" dirty="0"/>
              <a:t> 2000;49(9):796-804. </a:t>
            </a:r>
            <a:r>
              <a:rPr lang="en-US" sz="1000" u="sng" dirty="0">
                <a:hlinkClick r:id="rId8"/>
              </a:rPr>
              <a:t>https://www.ncbi.nlm.nih.gov/pubmed/11032203</a:t>
            </a:r>
            <a:r>
              <a:rPr lang="en-US" sz="1000" dirty="0"/>
              <a:t> [abstract]. Accessed August 5, 2019.</a:t>
            </a:r>
          </a:p>
          <a:p>
            <a:pPr marL="223838" lvl="0" indent="-223838">
              <a:buSzPct val="100000"/>
              <a:buFont typeface="+mj-lt"/>
              <a:buAutoNum type="arabicPeriod"/>
            </a:pPr>
            <a:r>
              <a:rPr lang="en-US" sz="1000" dirty="0"/>
              <a:t>Little P, </a:t>
            </a:r>
            <a:r>
              <a:rPr lang="en-US" sz="1000" dirty="0" err="1"/>
              <a:t>Everitt</a:t>
            </a:r>
            <a:r>
              <a:rPr lang="en-US" sz="1000" dirty="0"/>
              <a:t> H, Williamson I, et al. Observational study of effect of patient </a:t>
            </a:r>
            <a:r>
              <a:rPr lang="en-US" sz="1000" dirty="0" err="1"/>
              <a:t>centredness</a:t>
            </a:r>
            <a:r>
              <a:rPr lang="en-US" sz="1000" dirty="0"/>
              <a:t> and positive approach on outcomes of general practice consultations</a:t>
            </a:r>
            <a:r>
              <a:rPr lang="en-US" sz="1000" i="1" dirty="0"/>
              <a:t>. </a:t>
            </a:r>
            <a:r>
              <a:rPr lang="en-US" sz="1000" dirty="0"/>
              <a:t>BMJ 2001;323(7318):908-11. </a:t>
            </a:r>
            <a:r>
              <a:rPr lang="en-US" sz="1000" u="sng" dirty="0">
                <a:hlinkClick r:id="rId9"/>
              </a:rPr>
              <a:t>https://www.ncbi.nlm.nih.gov/pmc/articles/PMC58543/</a:t>
            </a:r>
            <a:r>
              <a:rPr lang="en-US" sz="1000" dirty="0"/>
              <a:t>. Accessed August 5, 2019.</a:t>
            </a:r>
          </a:p>
          <a:p>
            <a:pPr marL="223838" lvl="0" indent="-223838">
              <a:buSzPct val="100000"/>
              <a:buFont typeface="+mj-lt"/>
              <a:buAutoNum type="arabicPeriod"/>
            </a:pPr>
            <a:r>
              <a:rPr lang="en-US" sz="1000" dirty="0"/>
              <a:t>Anderson EB. Patient-centeredness: a new approach. </a:t>
            </a:r>
            <a:r>
              <a:rPr lang="en-US" sz="1000" dirty="0" err="1"/>
              <a:t>Nephrol</a:t>
            </a:r>
            <a:r>
              <a:rPr lang="en-US" sz="1000" dirty="0"/>
              <a:t> News Issues 2002;16(12):80-2. </a:t>
            </a:r>
            <a:r>
              <a:rPr lang="en-US" sz="1000" u="sng" dirty="0">
                <a:hlinkClick r:id="rId10"/>
              </a:rPr>
              <a:t>https://www.ncbi.nlm.nih.gov/pubmed/12452113</a:t>
            </a:r>
            <a:r>
              <a:rPr lang="en-US" sz="1000" dirty="0"/>
              <a:t> [abstract]. Accessed August 5, 2019.</a:t>
            </a:r>
          </a:p>
          <a:p>
            <a:pPr marL="223838" lvl="0" indent="-223838">
              <a:buSzPct val="100000"/>
              <a:buFont typeface="+mj-lt"/>
              <a:buAutoNum type="arabicPeriod"/>
            </a:pPr>
            <a:r>
              <a:rPr lang="en-US" sz="1000" dirty="0"/>
              <a:t>Beck RS, </a:t>
            </a:r>
            <a:r>
              <a:rPr lang="en-US" sz="1000" dirty="0" err="1"/>
              <a:t>Daughtridge</a:t>
            </a:r>
            <a:r>
              <a:rPr lang="en-US" sz="1000" dirty="0"/>
              <a:t> R, Sloane PD. Physician-patient communication in the primary care office: a systematic review. J Am Board Fam </a:t>
            </a:r>
            <a:r>
              <a:rPr lang="en-US" sz="1000" dirty="0" err="1"/>
              <a:t>Pract</a:t>
            </a:r>
            <a:r>
              <a:rPr lang="en-US" sz="1000" dirty="0"/>
              <a:t> 2002;15(1):25-38. </a:t>
            </a:r>
            <a:r>
              <a:rPr lang="en-US" sz="1000" u="sng" dirty="0">
                <a:hlinkClick r:id="rId11"/>
              </a:rPr>
              <a:t>https://www.jabfm.org/content/15/1/25.long</a:t>
            </a:r>
            <a:r>
              <a:rPr lang="en-US" sz="1000" dirty="0"/>
              <a:t>. Accessed August 5, 2019.</a:t>
            </a:r>
          </a:p>
          <a:p>
            <a:pPr marL="223838" lvl="0" indent="-223838">
              <a:buSzPct val="100000"/>
              <a:buFont typeface="+mj-lt"/>
              <a:buAutoNum type="arabicPeriod"/>
            </a:pPr>
            <a:r>
              <a:rPr lang="en-US" sz="1000" dirty="0"/>
              <a:t>Rhoades DR, McFarland KF, Finch WH, et al. Speaking and interruptions during primary care office visits. Fam Med 2001;33(7):528-32. </a:t>
            </a:r>
            <a:r>
              <a:rPr lang="en-US" sz="1000" u="sng" dirty="0">
                <a:hlinkClick r:id="rId12"/>
              </a:rPr>
              <a:t>https://www.ncbi.nlm.nih.gov/pubmed/11456245</a:t>
            </a:r>
            <a:r>
              <a:rPr lang="en-US" sz="1000" dirty="0"/>
              <a:t> [abstract]. Accessed August 5, 2019.</a:t>
            </a:r>
          </a:p>
          <a:p>
            <a:pPr marL="223838" lvl="0" indent="-223838">
              <a:buSzPct val="100000"/>
              <a:buFont typeface="+mj-lt"/>
              <a:buAutoNum type="arabicPeriod"/>
            </a:pPr>
            <a:r>
              <a:rPr lang="en-US" sz="1000" dirty="0"/>
              <a:t>Weiner SJ, Schwartz A, Sharma G, et al. Patient-centered decision making and health care outcomes. Ann Intern Med 2013;158(8):573-9. </a:t>
            </a:r>
            <a:r>
              <a:rPr lang="en-US" sz="1000" u="sng" dirty="0">
                <a:hlinkClick r:id="rId13"/>
              </a:rPr>
              <a:t>https://www.ncbi.nlm.nih.gov/pubmed/23588745</a:t>
            </a:r>
            <a:r>
              <a:rPr lang="en-US" sz="1000" dirty="0"/>
              <a:t>. Accessed August 5, 2019.</a:t>
            </a:r>
          </a:p>
          <a:p>
            <a:pPr marL="223838" lvl="0" indent="-223838">
              <a:buSzPct val="100000"/>
              <a:buFont typeface="+mj-lt"/>
              <a:buAutoNum type="arabicPeriod"/>
            </a:pPr>
            <a:r>
              <a:rPr lang="en-US" sz="1000" dirty="0" err="1"/>
              <a:t>Okunrintemi</a:t>
            </a:r>
            <a:r>
              <a:rPr lang="en-US" sz="1000" dirty="0"/>
              <a:t> V, </a:t>
            </a:r>
            <a:r>
              <a:rPr lang="en-US" sz="1000" dirty="0" err="1"/>
              <a:t>Spatz</a:t>
            </a:r>
            <a:r>
              <a:rPr lang="en-US" sz="1000" dirty="0"/>
              <a:t> ES, Di Capua P, et al. Patient-provider communication and health outcomes among individuals with atherosclerotic cardiovascular disease in the United States: Medical Expenditure Panel Survey 2010 to 2013. </a:t>
            </a:r>
            <a:r>
              <a:rPr lang="en-US" sz="1000" dirty="0" err="1"/>
              <a:t>Circ</a:t>
            </a:r>
            <a:r>
              <a:rPr lang="en-US" sz="1000" dirty="0"/>
              <a:t> </a:t>
            </a:r>
            <a:r>
              <a:rPr lang="en-US" sz="1000" dirty="0" err="1"/>
              <a:t>Cardiovasc</a:t>
            </a:r>
            <a:r>
              <a:rPr lang="en-US" sz="1000" dirty="0"/>
              <a:t> </a:t>
            </a:r>
            <a:r>
              <a:rPr lang="en-US" sz="1000" dirty="0" err="1"/>
              <a:t>Qual</a:t>
            </a:r>
            <a:r>
              <a:rPr lang="en-US" sz="1000" dirty="0"/>
              <a:t> Outcomes 2017 Apr;10(4). </a:t>
            </a:r>
            <a:r>
              <a:rPr lang="en-US" sz="1000" u="sng" dirty="0">
                <a:hlinkClick r:id="rId14"/>
              </a:rPr>
              <a:t>https://www.ahajournals.org/doi/full/10.1161/CIRCOUTCOMES.117.003635?url_ver=Z39.88-2003&amp;rfr_id=ori%3Arid%3Acrossref.org&amp;rfr_dat=cr_pub%3Dpubmed</a:t>
            </a:r>
            <a:r>
              <a:rPr lang="en-US" sz="1000" dirty="0"/>
              <a:t>. Accessed May 10, 2019</a:t>
            </a:r>
            <a:r>
              <a:rPr lang="en-US" sz="1000" dirty="0" smtClean="0"/>
              <a:t>.</a:t>
            </a:r>
          </a:p>
          <a:p>
            <a:pPr marL="223838" indent="-223838">
              <a:buSzPct val="100000"/>
              <a:buFont typeface="+mj-lt"/>
              <a:buAutoNum type="arabicPeriod"/>
            </a:pPr>
            <a:r>
              <a:rPr lang="en-US" sz="1000" dirty="0"/>
              <a:t>National Academies of Sciences, Engineering, and Medicine. Improving Diagnosis in Health Care.</a:t>
            </a:r>
            <a:r>
              <a:rPr lang="en-US" sz="1000" i="1" dirty="0"/>
              <a:t> </a:t>
            </a:r>
            <a:r>
              <a:rPr lang="en-US" sz="1000" dirty="0"/>
              <a:t>Washington, DC: The National Academies Press; 2015. </a:t>
            </a:r>
            <a:r>
              <a:rPr lang="en-US" sz="1000" u="sng" dirty="0">
                <a:hlinkClick r:id="rId15"/>
              </a:rPr>
              <a:t>https://www.nap.edu/catalog/21794/improving-diagnosis-in-health-care</a:t>
            </a:r>
            <a:r>
              <a:rPr lang="en-US" sz="1000" dirty="0"/>
              <a:t>. Accessed August 5, 2019.</a:t>
            </a:r>
          </a:p>
          <a:p>
            <a:pPr marL="223838" lvl="0" indent="-223838">
              <a:buSzPct val="100000"/>
              <a:buFont typeface="+mj-lt"/>
              <a:buAutoNum type="arabicPeriod"/>
            </a:pPr>
            <a:endParaRPr lang="en-US" sz="1000" dirty="0"/>
          </a:p>
        </p:txBody>
      </p:sp>
    </p:spTree>
    <p:extLst>
      <p:ext uri="{BB962C8B-B14F-4D97-AF65-F5344CB8AC3E}">
        <p14:creationId xmlns:p14="http://schemas.microsoft.com/office/powerpoint/2010/main" val="5020286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349240"/>
          </a:xfrm>
        </p:spPr>
        <p:txBody>
          <a:bodyPr>
            <a:noAutofit/>
          </a:bodyPr>
          <a:lstStyle/>
          <a:p>
            <a:pPr marL="225425" lvl="0" indent="-225425">
              <a:buSzPct val="100000"/>
              <a:buFont typeface="+mj-lt"/>
              <a:buAutoNum type="arabicPeriod" startAt="15"/>
            </a:pPr>
            <a:r>
              <a:rPr lang="en-US" sz="1000" dirty="0" err="1"/>
              <a:t>Øvretveit</a:t>
            </a:r>
            <a:r>
              <a:rPr lang="en-US" sz="1000" dirty="0"/>
              <a:t>, J. Do Changes to Patient-Provider Relationships Improve Quality and Save Money? A Review of the Evidence About Value Improvements Made by Changing Communication, Collaboration, and Support for Self-Care. London, UK: The Health Foundation; 2012. </a:t>
            </a:r>
            <a:r>
              <a:rPr lang="en-US" sz="1000" u="sng" dirty="0">
                <a:hlinkClick r:id="rId3"/>
              </a:rPr>
              <a:t>https://www.bl.uk/collection-items/do-changes-to-patientprovider-relationships-improve-quality-and-save-money-a-review-of-evidence-about-value-improvements-made-by-changing-communication-collaboration-and-support-for-selfcare</a:t>
            </a:r>
            <a:r>
              <a:rPr lang="en-US" sz="1000" dirty="0"/>
              <a:t>. Accessed August 5, 2019.</a:t>
            </a:r>
          </a:p>
          <a:p>
            <a:pPr marL="225425" lvl="0" indent="-225425">
              <a:buSzPct val="100000"/>
              <a:buFont typeface="+mj-lt"/>
              <a:buAutoNum type="arabicPeriod" startAt="15"/>
            </a:pPr>
            <a:r>
              <a:rPr lang="en-US" sz="1000" dirty="0" err="1"/>
              <a:t>Bertakis</a:t>
            </a:r>
            <a:r>
              <a:rPr lang="en-US" sz="1000" dirty="0"/>
              <a:t> KD, Azari R. Patient-centered care is associated with decreased health care utilization. J</a:t>
            </a:r>
            <a:r>
              <a:rPr lang="en-US" sz="1000" u="sng" dirty="0"/>
              <a:t> </a:t>
            </a:r>
            <a:r>
              <a:rPr lang="en-US" sz="1000" dirty="0"/>
              <a:t>Am Board Fam Med 2011 May-Jun;24(3):229-39. </a:t>
            </a:r>
            <a:r>
              <a:rPr lang="en-US" sz="1000" u="sng" dirty="0">
                <a:hlinkClick r:id="rId4"/>
              </a:rPr>
              <a:t>https://www.jabfm.org/content/24/3/229.long</a:t>
            </a:r>
            <a:r>
              <a:rPr lang="en-US" sz="1000" dirty="0"/>
              <a:t>. Accessed August 5, 2019.</a:t>
            </a:r>
          </a:p>
          <a:p>
            <a:pPr marL="225425" lvl="0" indent="-225425">
              <a:buSzPct val="100000"/>
              <a:buFont typeface="+mj-lt"/>
              <a:buAutoNum type="arabicPeriod" startAt="15"/>
            </a:pPr>
            <a:r>
              <a:rPr lang="en-US" sz="1000" dirty="0"/>
              <a:t>Epstein RM, Franks P, Shields CG, et al. Patient-centered communication and diagnostic testing. Ann Fam Med 2005;3(5):415-21. </a:t>
            </a:r>
            <a:r>
              <a:rPr lang="en-US" sz="1000" u="sng" dirty="0">
                <a:hlinkClick r:id="rId5"/>
              </a:rPr>
              <a:t>http://www.annfammed.org/content/3/5/415.long</a:t>
            </a:r>
            <a:r>
              <a:rPr lang="en-US" sz="1000" dirty="0"/>
              <a:t>. Accessed August 5, 2019.</a:t>
            </a:r>
          </a:p>
          <a:p>
            <a:pPr marL="225425" lvl="0" indent="-225425">
              <a:buSzPct val="100000"/>
              <a:buFont typeface="+mj-lt"/>
              <a:buAutoNum type="arabicPeriod" startAt="15"/>
            </a:pPr>
            <a:r>
              <a:rPr lang="en-US" sz="1000" dirty="0"/>
              <a:t>Posner KL, Severson J, Domino KB. </a:t>
            </a:r>
            <a:r>
              <a:rPr lang="en-US" sz="1000" dirty="0">
                <a:hlinkClick r:id="rId6"/>
              </a:rPr>
              <a:t>The role of informed consent in patient complaints: reducing hidden health system costs and improving patient engagement through shared decision making</a:t>
            </a:r>
            <a:r>
              <a:rPr lang="en-US" sz="1000" dirty="0"/>
              <a:t>. J </a:t>
            </a:r>
            <a:r>
              <a:rPr lang="en-US" sz="1000" dirty="0" err="1"/>
              <a:t>Healthc</a:t>
            </a:r>
            <a:r>
              <a:rPr lang="en-US" sz="1000" dirty="0"/>
              <a:t> Risk </a:t>
            </a:r>
            <a:r>
              <a:rPr lang="en-US" sz="1000" dirty="0" err="1"/>
              <a:t>Manag</a:t>
            </a:r>
            <a:r>
              <a:rPr lang="en-US" sz="1000" dirty="0"/>
              <a:t> 2015 Sep;35(2):38-45. </a:t>
            </a:r>
            <a:r>
              <a:rPr lang="en-US" sz="1000" u="sng" dirty="0">
                <a:hlinkClick r:id="rId7"/>
              </a:rPr>
              <a:t>https://www.ncbi.nlm.nih.gov/pubmed/26418139</a:t>
            </a:r>
            <a:r>
              <a:rPr lang="en-US" sz="1000" dirty="0"/>
              <a:t>. Accessed August 5, 2019.</a:t>
            </a:r>
          </a:p>
          <a:p>
            <a:pPr marL="225425" lvl="0" indent="-225425">
              <a:buSzPct val="100000"/>
              <a:buFont typeface="+mj-lt"/>
              <a:buAutoNum type="arabicPeriod" startAt="15"/>
            </a:pPr>
            <a:r>
              <a:rPr lang="en-US" sz="1000" dirty="0"/>
              <a:t>Chou C. Time to start using evidence-based approaches to patient engagement. NEJM Catalyst 2018 Mar 28. </a:t>
            </a:r>
            <a:r>
              <a:rPr lang="en-US" sz="1000" u="sng" dirty="0">
                <a:hlinkClick r:id="rId8"/>
              </a:rPr>
              <a:t>https://catalyst.nejm.org/evidence-based-patient-provider-communication/</a:t>
            </a:r>
            <a:r>
              <a:rPr lang="en-US" sz="1000" dirty="0"/>
              <a:t>. Accessed May 10, 2019.</a:t>
            </a:r>
          </a:p>
          <a:p>
            <a:pPr marL="225425" lvl="0" indent="-225425">
              <a:buSzPct val="100000"/>
              <a:buFont typeface="+mj-lt"/>
              <a:buAutoNum type="arabicPeriod" startAt="15"/>
            </a:pPr>
            <a:r>
              <a:rPr lang="en-US" sz="1000" dirty="0"/>
              <a:t>Kohn LT, Corrigan JM, Donaldson MS, </a:t>
            </a:r>
            <a:r>
              <a:rPr lang="en-US" sz="1000" dirty="0" err="1"/>
              <a:t>eds</a:t>
            </a:r>
            <a:r>
              <a:rPr lang="en-US" sz="1000" dirty="0"/>
              <a:t>; Committee on Quality of Health Care in America, Institute of Medicine. To Err Is Human: Building a Safer Health System. Washington, DC: National Academy Press; 2000. </a:t>
            </a:r>
            <a:r>
              <a:rPr lang="en-US" sz="1000" u="sng" dirty="0">
                <a:hlinkClick r:id="rId9"/>
              </a:rPr>
              <a:t>http://www.nap.edu/catalog/9728.html</a:t>
            </a:r>
            <a:r>
              <a:rPr lang="en-US" sz="1000" dirty="0"/>
              <a:t>. Accessed May 10, 2019.</a:t>
            </a:r>
          </a:p>
          <a:p>
            <a:pPr marL="225425" lvl="0" indent="-225425">
              <a:buSzPct val="100000"/>
              <a:buFont typeface="+mj-lt"/>
              <a:buAutoNum type="arabicPeriod" startAt="15"/>
            </a:pPr>
            <a:r>
              <a:rPr lang="en-US" sz="1000" dirty="0"/>
              <a:t>Sunshine JE, </a:t>
            </a:r>
            <a:r>
              <a:rPr lang="en-US" sz="1000" dirty="0" err="1"/>
              <a:t>Meo</a:t>
            </a:r>
            <a:r>
              <a:rPr lang="en-US" sz="1000" dirty="0"/>
              <a:t> N, </a:t>
            </a:r>
            <a:r>
              <a:rPr lang="en-US" sz="1000" dirty="0" err="1"/>
              <a:t>Kassebaum</a:t>
            </a:r>
            <a:r>
              <a:rPr lang="en-US" sz="1000" dirty="0"/>
              <a:t> NJ, et al. Association of adverse effects of medical treatment with mortality in the United States: a secondary analysis of the Global Burden of Diseases, Injuries, and Risk Factors Study. JAMA </a:t>
            </a:r>
            <a:r>
              <a:rPr lang="en-US" sz="1000" dirty="0" err="1"/>
              <a:t>Netw</a:t>
            </a:r>
            <a:r>
              <a:rPr lang="en-US" sz="1000" dirty="0"/>
              <a:t> Open 2019;2(1):e187041. </a:t>
            </a:r>
            <a:r>
              <a:rPr lang="en-US" sz="1000" u="sng" dirty="0">
                <a:hlinkClick r:id="rId10"/>
              </a:rPr>
              <a:t>https://www.ncbi.nlm.nih.gov/pmc/articles/PMC6484545/</a:t>
            </a:r>
            <a:r>
              <a:rPr lang="en-US" sz="1000" dirty="0"/>
              <a:t>. Accessed August 5, 2019.</a:t>
            </a:r>
          </a:p>
          <a:p>
            <a:pPr marL="225425" lvl="0" indent="-225425">
              <a:buSzPct val="100000"/>
              <a:buFont typeface="+mj-lt"/>
              <a:buAutoNum type="arabicPeriod" startAt="15"/>
            </a:pPr>
            <a:r>
              <a:rPr lang="en-US" sz="1000" dirty="0"/>
              <a:t>AHRQ National Scorecard on Hospital-Acquired Conditions: Updated Baseline Rates and Preliminary Results 2014-2017. </a:t>
            </a:r>
            <a:r>
              <a:rPr lang="en-US" sz="1000" u="sng" dirty="0">
                <a:hlinkClick r:id="rId11"/>
              </a:rPr>
              <a:t>https://www.ahrq.gov/sites/default/files/wysiwyg/professionals/quality-patient-safety/pfp/hacreport-2019.pdf</a:t>
            </a:r>
            <a:r>
              <a:rPr lang="en-US" sz="1000" dirty="0"/>
              <a:t>. Accessed August 19, 2019.</a:t>
            </a:r>
          </a:p>
          <a:p>
            <a:pPr marL="225425" lvl="0" indent="-225425">
              <a:buSzPct val="100000"/>
              <a:buFont typeface="+mj-lt"/>
              <a:buAutoNum type="arabicPeriod" startAt="15"/>
            </a:pPr>
            <a:r>
              <a:rPr lang="en-US" sz="1000" dirty="0"/>
              <a:t>Bailey MK, Weiss AJ, Barrett ML, et al. Characteristics of 30-day readmissions, 2010-2016. HCUP Statistical Brief #248. Rockville, MD: Agency for Healthcare Research and Quality; February 2019. </a:t>
            </a:r>
            <a:r>
              <a:rPr lang="en-US" sz="1000" u="sng" dirty="0">
                <a:hlinkClick r:id="rId12"/>
              </a:rPr>
              <a:t>www.hcup-us.ahrq.gov/reports/statbriefs/sb248-Hospital-Readmissions-2010-2016.pdf</a:t>
            </a:r>
            <a:r>
              <a:rPr lang="en-US" sz="1000" dirty="0"/>
              <a:t>. Accessed August 19, 2019.</a:t>
            </a:r>
          </a:p>
          <a:p>
            <a:pPr marL="225425" lvl="0" indent="-225425">
              <a:buSzPct val="100000"/>
              <a:buFont typeface="+mj-lt"/>
              <a:buAutoNum type="arabicPeriod" startAt="15"/>
            </a:pPr>
            <a:r>
              <a:rPr lang="en-US" sz="1000" dirty="0" err="1"/>
              <a:t>Fingar</a:t>
            </a:r>
            <a:r>
              <a:rPr lang="en-US" sz="1000" dirty="0"/>
              <a:t> KR, Stocks C, Weiss AJ, et al. Most frequent operating room procedures performed in U.S. hospitals, 2003-2012. HCUP Statistical Brief #186. Rockville, MD: Agency for Healthcare Research and Quality; December 2014. </a:t>
            </a:r>
            <a:r>
              <a:rPr lang="en-US" sz="1000" u="sng" dirty="0">
                <a:hlinkClick r:id="rId13"/>
              </a:rPr>
              <a:t>https://www.hcup-us.ahrq.gov/reports/statbriefs/sb186-Operating-Room-Procedures-United-States-2012.jsp</a:t>
            </a:r>
            <a:r>
              <a:rPr lang="en-US" sz="1000" dirty="0"/>
              <a:t>. Accessed July 12, 2019.</a:t>
            </a:r>
          </a:p>
          <a:p>
            <a:pPr marL="225425" lvl="0" indent="-225425">
              <a:buSzPct val="100000"/>
              <a:buFont typeface="+mj-lt"/>
              <a:buAutoNum type="arabicPeriod" startAt="15"/>
            </a:pPr>
            <a:r>
              <a:rPr lang="en-US" sz="1000" dirty="0"/>
              <a:t>Gajic-</a:t>
            </a:r>
            <a:r>
              <a:rPr lang="en-US" sz="1000" dirty="0" err="1"/>
              <a:t>Veljanoski</a:t>
            </a:r>
            <a:r>
              <a:rPr lang="en-US" sz="1000" dirty="0"/>
              <a:t> O, </a:t>
            </a:r>
            <a:r>
              <a:rPr lang="en-US" sz="1000" dirty="0" err="1"/>
              <a:t>Phua</a:t>
            </a:r>
            <a:r>
              <a:rPr lang="en-US" sz="1000" dirty="0"/>
              <a:t> CW, Shah PS, et al. Effects of long-term low-molecular-weight heparin on fractures and bone density in non-pregnant adults: a systematic review with meta-analysis. J Gen Intern Med 2016 Aug;31(8):947-57. </a:t>
            </a:r>
            <a:r>
              <a:rPr lang="en-US" sz="1000" u="sng" dirty="0">
                <a:hlinkClick r:id="rId14"/>
              </a:rPr>
              <a:t>https://www.ncbi.nlm.nih.gov/pmc/articles/PMC4945546/</a:t>
            </a:r>
            <a:r>
              <a:rPr lang="en-US" sz="1000" dirty="0"/>
              <a:t>. Accessed August 5, 2019.</a:t>
            </a:r>
          </a:p>
          <a:p>
            <a:pPr marL="225425" lvl="0" indent="-225425">
              <a:buSzPct val="100000"/>
              <a:buFont typeface="+mj-lt"/>
              <a:buAutoNum type="arabicPeriod" startAt="15"/>
            </a:pPr>
            <a:r>
              <a:rPr lang="en-US" sz="1000" dirty="0" err="1"/>
              <a:t>Bodenheimer</a:t>
            </a:r>
            <a:r>
              <a:rPr lang="en-US" sz="1000" dirty="0"/>
              <a:t> T. Coordinating care—a perilous journey through the health care system. N </a:t>
            </a:r>
            <a:r>
              <a:rPr lang="en-US" sz="1000" dirty="0" err="1"/>
              <a:t>Engl</a:t>
            </a:r>
            <a:r>
              <a:rPr lang="en-US" sz="1000" dirty="0"/>
              <a:t> J Med 2008 Mar 6;358(10):1064-71. DOI:</a:t>
            </a:r>
            <a:r>
              <a:rPr lang="en-US" sz="1000" u="sng" dirty="0">
                <a:hlinkClick r:id="rId15"/>
              </a:rPr>
              <a:t>10.1056/NEJMhpr0706165</a:t>
            </a:r>
            <a:r>
              <a:rPr lang="en-US" sz="1000" dirty="0"/>
              <a:t>. Accessed August 5, 2019.</a:t>
            </a:r>
          </a:p>
          <a:p>
            <a:pPr>
              <a:buSzPct val="100000"/>
              <a:buFont typeface="+mj-lt"/>
              <a:buAutoNum type="arabicPeriod" startAt="15"/>
            </a:pPr>
            <a:endParaRPr lang="en-US" sz="1000" dirty="0"/>
          </a:p>
        </p:txBody>
      </p:sp>
    </p:spTree>
    <p:extLst>
      <p:ext uri="{BB962C8B-B14F-4D97-AF65-F5344CB8AC3E}">
        <p14:creationId xmlns:p14="http://schemas.microsoft.com/office/powerpoint/2010/main" val="344208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658100" cy="1143000"/>
          </a:xfrm>
        </p:spPr>
        <p:txBody>
          <a:bodyPr>
            <a:noAutofit/>
          </a:bodyPr>
          <a:lstStyle/>
          <a:p>
            <a:r>
              <a:rPr lang="en-US" sz="1800" dirty="0"/>
              <a:t>Figure 16. Adults who had a doctor’s office or clinic visit in the last 12 months and needed care, tests, or treatment who sometimes or never found it easy to get the care, tests, or treatment, 2008-2016</a:t>
            </a:r>
          </a:p>
        </p:txBody>
      </p:sp>
      <p:graphicFrame>
        <p:nvGraphicFramePr>
          <p:cNvPr id="4" name="Content Placeholder 3" descr="Line graph showing percentage for uninsured and any private insurance&#10; Uninsured  &#10;2008, 29.7 &#10;2009, 28.9 &#10;2010, 26.1 &#10;2011, 26.4 &#10;2012, 25.1 &#10;2013, 27.3 &#10;2014, 22.4 &#10;2015, 18.5 &#10;2016, 20.2 &#10;&#10;Any Private&#10;2008, 7.5&#10;2009, 7.1&#10;2010, 6.3&#10;2011, 7.1&#10;2012, 6.6&#10;2013, 6.3&#10;2014, 7.0&#10;2015, 6.9&#10;2016, 7.4&#10;"/>
          <p:cNvGraphicFramePr>
            <a:graphicFrameLocks noGrp="1"/>
          </p:cNvGraphicFramePr>
          <p:nvPr>
            <p:ph idx="1"/>
            <p:extLst>
              <p:ext uri="{D42A27DB-BD31-4B8C-83A1-F6EECF244321}">
                <p14:modId xmlns:p14="http://schemas.microsoft.com/office/powerpoint/2010/main" val="217367949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6035040"/>
            <a:ext cx="82296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2008-2016.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346339834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References</a:t>
            </a:r>
          </a:p>
        </p:txBody>
      </p:sp>
      <p:sp>
        <p:nvSpPr>
          <p:cNvPr id="3" name="Content Placeholder 2"/>
          <p:cNvSpPr>
            <a:spLocks noGrp="1"/>
          </p:cNvSpPr>
          <p:nvPr>
            <p:ph idx="1"/>
          </p:nvPr>
        </p:nvSpPr>
        <p:spPr>
          <a:xfrm>
            <a:off x="457200" y="1280160"/>
            <a:ext cx="8305800" cy="5577840"/>
          </a:xfrm>
        </p:spPr>
        <p:txBody>
          <a:bodyPr>
            <a:noAutofit/>
          </a:bodyPr>
          <a:lstStyle/>
          <a:p>
            <a:pPr marL="225425" lvl="0" indent="-225425">
              <a:buSzPct val="100000"/>
              <a:buFont typeface="+mj-lt"/>
              <a:buAutoNum type="arabicPeriod" startAt="27"/>
            </a:pPr>
            <a:r>
              <a:rPr lang="en-US" sz="1000" dirty="0" err="1"/>
              <a:t>Shojania</a:t>
            </a:r>
            <a:r>
              <a:rPr lang="en-US" sz="1000" dirty="0"/>
              <a:t> K, McDonald K, </a:t>
            </a:r>
            <a:r>
              <a:rPr lang="en-US" sz="1000" dirty="0" err="1"/>
              <a:t>Wachter</a:t>
            </a:r>
            <a:r>
              <a:rPr lang="en-US" sz="1000" dirty="0"/>
              <a:t> R, et al. Closing the Quality Gap: A Critical Analysis of Quality Improvement Strategies—Volume 7: Care Coordination. Rockville, MD: Agency for Healthcare Research and Quality; 2007. </a:t>
            </a:r>
            <a:r>
              <a:rPr lang="en-US" sz="1000" u="sng" dirty="0">
                <a:hlinkClick r:id="rId3"/>
              </a:rPr>
              <a:t>http://www.ahrq.gov/research/findings/evidence-based-reports/caregaptp.html</a:t>
            </a:r>
            <a:r>
              <a:rPr lang="en-US" sz="1000" dirty="0"/>
              <a:t>. Accessed May 10, 2019.</a:t>
            </a:r>
          </a:p>
          <a:p>
            <a:pPr marL="225425" lvl="0" indent="-225425">
              <a:buSzPct val="100000"/>
              <a:buFont typeface="+mj-lt"/>
              <a:buAutoNum type="arabicPeriod" startAt="27"/>
            </a:pPr>
            <a:r>
              <a:rPr lang="en-US" sz="1000" dirty="0"/>
              <a:t>Powell-Davies G, Williams AM, Larsen K, et al. Coordinating primary health care: an analysis of the outcomes of a systematic review. </a:t>
            </a:r>
            <a:r>
              <a:rPr lang="en-US" sz="1000" dirty="0">
                <a:hlinkClick r:id="rId4" tooltip="The Medical journal of Australia."/>
              </a:rPr>
              <a:t>Med J </a:t>
            </a:r>
            <a:r>
              <a:rPr lang="en-US" sz="1000" dirty="0" err="1">
                <a:hlinkClick r:id="rId4" tooltip="The Medical journal of Australia."/>
              </a:rPr>
              <a:t>Aust</a:t>
            </a:r>
            <a:r>
              <a:rPr lang="en-US" sz="1000" dirty="0"/>
              <a:t> 2008 Apr 21;188(8 </a:t>
            </a:r>
            <a:r>
              <a:rPr lang="en-US" sz="1000" dirty="0" err="1"/>
              <a:t>Suppl</a:t>
            </a:r>
            <a:r>
              <a:rPr lang="en-US" sz="1000" dirty="0"/>
              <a:t>):S65-8. </a:t>
            </a:r>
            <a:r>
              <a:rPr lang="en-US" sz="1000" u="sng" dirty="0">
                <a:hlinkClick r:id="rId4"/>
              </a:rPr>
              <a:t>https://www.ncbi.nlm.nih.gov/pubmed/18429740</a:t>
            </a:r>
            <a:r>
              <a:rPr lang="en-US" sz="1000" dirty="0"/>
              <a:t> [abstract]. Accessed August 5, 2019.</a:t>
            </a:r>
          </a:p>
          <a:p>
            <a:pPr marL="225425" lvl="0" indent="-225425">
              <a:buSzPct val="100000"/>
              <a:buFont typeface="+mj-lt"/>
              <a:buAutoNum type="arabicPeriod" startAt="27"/>
            </a:pPr>
            <a:r>
              <a:rPr lang="en-US" sz="1000" dirty="0"/>
              <a:t>Report to the Congress: Medicare Payment Policy. Chapter 9: Home health care services. Washington, DC:</a:t>
            </a:r>
            <a:r>
              <a:rPr lang="en-US" sz="1000" u="sng" dirty="0"/>
              <a:t> </a:t>
            </a:r>
            <a:r>
              <a:rPr lang="en-US" sz="1000" dirty="0"/>
              <a:t>Medicare Payment Advisory Commission; March 2019. </a:t>
            </a:r>
            <a:r>
              <a:rPr lang="en-US" sz="1000" u="sng" dirty="0">
                <a:hlinkClick r:id="rId5"/>
              </a:rPr>
              <a:t>http://www.medpac.gov/docs/default-source/reports/mar19_medpac_ch9_sec.pdf?sfvrsn=0</a:t>
            </a:r>
            <a:r>
              <a:rPr lang="en-US" sz="1000" dirty="0"/>
              <a:t>. Accessed May 10, 2019.</a:t>
            </a:r>
          </a:p>
          <a:p>
            <a:pPr marL="225425" lvl="0" indent="-225425">
              <a:buSzPct val="100000"/>
              <a:buFont typeface="+mj-lt"/>
              <a:buAutoNum type="arabicPeriod" startAt="27"/>
            </a:pPr>
            <a:r>
              <a:rPr lang="en-US" sz="1000" dirty="0"/>
              <a:t>Coleman EA, Parry C, </a:t>
            </a:r>
            <a:r>
              <a:rPr lang="en-US" sz="1000" dirty="0">
                <a:hlinkClick r:id="rId6"/>
              </a:rPr>
              <a:t>Chalmers S</a:t>
            </a:r>
            <a:r>
              <a:rPr lang="en-US" sz="1000" dirty="0"/>
              <a:t>, et al. The care transitions intervention: results of a randomized controlled trial. Arch Intern Med 2006 Sep 25;166(17):1822-8. </a:t>
            </a:r>
            <a:r>
              <a:rPr lang="en-US" sz="1000" u="sng" dirty="0">
                <a:hlinkClick r:id="rId7"/>
              </a:rPr>
              <a:t>https://www.ncbi.nlm.nih.gov/pubmed/17000937</a:t>
            </a:r>
            <a:r>
              <a:rPr lang="en-US" sz="1000" dirty="0"/>
              <a:t>. Accessed August 2, 2019.</a:t>
            </a:r>
          </a:p>
          <a:p>
            <a:pPr marL="225425" lvl="0" indent="-225425">
              <a:buSzPct val="100000"/>
              <a:buFont typeface="+mj-lt"/>
              <a:buAutoNum type="arabicPeriod" startAt="27"/>
            </a:pPr>
            <a:r>
              <a:rPr lang="en-US" sz="1000" dirty="0"/>
              <a:t>Whittington J, Cohen H. OSF Healthcare’s journey in patient safety. </a:t>
            </a:r>
            <a:r>
              <a:rPr lang="en-US" sz="1000" dirty="0" err="1">
                <a:hlinkClick r:id="rId8" tooltip="Quality management in health care."/>
              </a:rPr>
              <a:t>Qual</a:t>
            </a:r>
            <a:r>
              <a:rPr lang="en-US" sz="1000" dirty="0">
                <a:hlinkClick r:id="rId8" tooltip="Quality management in health care."/>
              </a:rPr>
              <a:t> </a:t>
            </a:r>
            <a:r>
              <a:rPr lang="en-US" sz="1000" dirty="0" err="1">
                <a:hlinkClick r:id="rId8" tooltip="Quality management in health care."/>
              </a:rPr>
              <a:t>Manag</a:t>
            </a:r>
            <a:r>
              <a:rPr lang="en-US" sz="1000" dirty="0">
                <a:hlinkClick r:id="rId8" tooltip="Quality management in health care."/>
              </a:rPr>
              <a:t> Health Care</a:t>
            </a:r>
            <a:r>
              <a:rPr lang="en-US" sz="1000" dirty="0"/>
              <a:t> 2004 Jan-Mar;13(1):53-9. </a:t>
            </a:r>
            <a:r>
              <a:rPr lang="en-US" sz="1000" u="sng" dirty="0">
                <a:hlinkClick r:id="rId9"/>
              </a:rPr>
              <a:t>https://www.ncbi.nlm.nih.gov/pubmed/14976907</a:t>
            </a:r>
            <a:r>
              <a:rPr lang="en-US" sz="1000" dirty="0"/>
              <a:t> [abstract]. Accessed August 5, 2019.</a:t>
            </a:r>
          </a:p>
          <a:p>
            <a:pPr marL="225425" lvl="0" indent="-225425">
              <a:buSzPct val="100000"/>
              <a:buFont typeface="+mj-lt"/>
              <a:buAutoNum type="arabicPeriod" startAt="27"/>
            </a:pPr>
            <a:r>
              <a:rPr lang="en-US" sz="1000" dirty="0"/>
              <a:t>Jencks SF, Williams MV, Coleman EA. </a:t>
            </a:r>
            <a:r>
              <a:rPr lang="en-US" sz="1000" dirty="0" err="1"/>
              <a:t>Rehospitalizations</a:t>
            </a:r>
            <a:r>
              <a:rPr lang="en-US" sz="1000" dirty="0"/>
              <a:t> among patients in the Medicare Fee-for-Service Program. N </a:t>
            </a:r>
            <a:r>
              <a:rPr lang="en-US" sz="1000" dirty="0" err="1"/>
              <a:t>Engl</a:t>
            </a:r>
            <a:r>
              <a:rPr lang="en-US" sz="1000" dirty="0"/>
              <a:t> J Med 2009;360:1418-28. </a:t>
            </a:r>
            <a:r>
              <a:rPr lang="en-US" sz="1000" u="sng" dirty="0">
                <a:hlinkClick r:id="rId10"/>
              </a:rPr>
              <a:t>https://www.nejm.org/doi/10.1056/NEJMsa0803563?url_ver=Z39.88-2003&amp;rfr_id=ori:rid:crossref.org&amp;rfr_dat=cr_pub%3dwww.ncbi.nlm.nih.gov</a:t>
            </a:r>
            <a:r>
              <a:rPr lang="en-US" sz="1000" dirty="0"/>
              <a:t>. Accessed August 5, 2019.</a:t>
            </a:r>
          </a:p>
          <a:p>
            <a:pPr marL="225425" lvl="0" indent="-225425">
              <a:buSzPct val="100000"/>
              <a:buFont typeface="+mj-lt"/>
              <a:buAutoNum type="arabicPeriod" startAt="27"/>
            </a:pPr>
            <a:r>
              <a:rPr lang="en-US" sz="1000" dirty="0" err="1"/>
              <a:t>Demaerschalk</a:t>
            </a:r>
            <a:r>
              <a:rPr lang="en-US" sz="1000" dirty="0"/>
              <a:t> BM, Hwang HM, Leung G. Cost analysis review of stroke centers, </a:t>
            </a:r>
            <a:r>
              <a:rPr lang="en-US" sz="1000" dirty="0" err="1"/>
              <a:t>telestroke</a:t>
            </a:r>
            <a:r>
              <a:rPr lang="en-US" sz="1000" dirty="0"/>
              <a:t>, and </a:t>
            </a:r>
            <a:r>
              <a:rPr lang="en-US" sz="1000" dirty="0" err="1"/>
              <a:t>rt</a:t>
            </a:r>
            <a:r>
              <a:rPr lang="en-US" sz="1000" dirty="0"/>
              <a:t>-PA. Am J </a:t>
            </a:r>
            <a:r>
              <a:rPr lang="en-US" sz="1000" dirty="0" err="1"/>
              <a:t>Manag</a:t>
            </a:r>
            <a:r>
              <a:rPr lang="en-US" sz="1000" dirty="0"/>
              <a:t> Care 2010 Jul;16(7):537-44. </a:t>
            </a:r>
            <a:r>
              <a:rPr lang="en-US" sz="1000" u="sng" dirty="0">
                <a:hlinkClick r:id="rId11"/>
              </a:rPr>
              <a:t>https://www.ncbi.nlm.nih.gov/pubmed/20645669</a:t>
            </a:r>
            <a:r>
              <a:rPr lang="en-US" sz="1000" dirty="0"/>
              <a:t>. Accessed August 5, 2019.</a:t>
            </a:r>
          </a:p>
          <a:p>
            <a:pPr marL="225425" lvl="0" indent="-225425">
              <a:buSzPct val="100000"/>
              <a:buFont typeface="+mj-lt"/>
              <a:buAutoNum type="arabicPeriod" startAt="27"/>
            </a:pPr>
            <a:r>
              <a:rPr lang="en-US" sz="1000" dirty="0"/>
              <a:t>Fagan SC, Morgenstern LB, </a:t>
            </a:r>
            <a:r>
              <a:rPr lang="en-US" sz="1000" dirty="0" err="1"/>
              <a:t>Petitta</a:t>
            </a:r>
            <a:r>
              <a:rPr lang="en-US" sz="1000" dirty="0"/>
              <a:t> A, et al. Cost-effectiveness of tissue plasminogen activator for acute ischemic stroke. NINDS </a:t>
            </a:r>
            <a:r>
              <a:rPr lang="en-US" sz="1000" dirty="0" err="1"/>
              <a:t>rt</a:t>
            </a:r>
            <a:r>
              <a:rPr lang="en-US" sz="1000" dirty="0"/>
              <a:t>-PA Stroke Study Group. Neurology 1998;50:883-90. </a:t>
            </a:r>
            <a:r>
              <a:rPr lang="en-US" sz="1000" u="sng" dirty="0">
                <a:hlinkClick r:id="rId12"/>
              </a:rPr>
              <a:t>https://www.ncbi.nlm.nih.gov/pubmed/9566367</a:t>
            </a:r>
            <a:r>
              <a:rPr lang="en-US" sz="1000" dirty="0"/>
              <a:t>. Accessed August 5, 2019.</a:t>
            </a:r>
          </a:p>
          <a:p>
            <a:pPr marL="225425" lvl="0" indent="-225425">
              <a:buSzPct val="100000"/>
              <a:buFont typeface="+mj-lt"/>
              <a:buAutoNum type="arabicPeriod" startAt="27"/>
            </a:pPr>
            <a:r>
              <a:rPr lang="en-US" sz="1000" dirty="0"/>
              <a:t>Johnston S. The economic case for new stroke </a:t>
            </a:r>
            <a:r>
              <a:rPr lang="en-US" sz="1000" dirty="0" err="1"/>
              <a:t>thrombolytics</a:t>
            </a:r>
            <a:r>
              <a:rPr lang="en-US" sz="1000" dirty="0"/>
              <a:t>. Stroke 2010 Oct;41(10 </a:t>
            </a:r>
            <a:r>
              <a:rPr lang="en-US" sz="1000" dirty="0" err="1"/>
              <a:t>Suppl</a:t>
            </a:r>
            <a:r>
              <a:rPr lang="en-US" sz="1000" dirty="0"/>
              <a:t>):S59-S62. </a:t>
            </a:r>
            <a:r>
              <a:rPr lang="en-US" sz="1000" u="sng" dirty="0">
                <a:hlinkClick r:id="rId13"/>
              </a:rPr>
              <a:t>https://www.ncbi.nlm.nih.gov/pmc/articles/PMC2955402/</a:t>
            </a:r>
            <a:r>
              <a:rPr lang="en-US" sz="1000" dirty="0"/>
              <a:t>. Accessed August 5, 2019.</a:t>
            </a:r>
          </a:p>
          <a:p>
            <a:pPr marL="225425" lvl="0" indent="-225425">
              <a:buSzPct val="100000"/>
              <a:buFont typeface="+mj-lt"/>
              <a:buAutoNum type="arabicPeriod" startAt="27"/>
            </a:pPr>
            <a:r>
              <a:rPr lang="en-US" sz="1000" dirty="0" err="1"/>
              <a:t>Kenealy</a:t>
            </a:r>
            <a:r>
              <a:rPr lang="en-US" sz="1000" dirty="0"/>
              <a:t> T, </a:t>
            </a:r>
            <a:r>
              <a:rPr lang="en-US" sz="1000" dirty="0" err="1"/>
              <a:t>Arroll</a:t>
            </a:r>
            <a:r>
              <a:rPr lang="en-US" sz="1000" dirty="0"/>
              <a:t> B. Antibiotics for the common cold and acute purulent rhinitis. Cochrane Database </a:t>
            </a:r>
            <a:r>
              <a:rPr lang="en-US" sz="1000" dirty="0" err="1"/>
              <a:t>Syst</a:t>
            </a:r>
            <a:r>
              <a:rPr lang="en-US" sz="1000" dirty="0"/>
              <a:t> Rev 2013 Jun 4;(6):CD000247. </a:t>
            </a:r>
            <a:r>
              <a:rPr lang="en-US" sz="1000" u="sng" dirty="0">
                <a:hlinkClick r:id="rId14"/>
              </a:rPr>
              <a:t>https://www.ncbi.nlm.nih.gov/pubmed/23733381</a:t>
            </a:r>
            <a:r>
              <a:rPr lang="en-US" sz="1000" dirty="0"/>
              <a:t>. Accessed August 5, 2019.</a:t>
            </a:r>
          </a:p>
          <a:p>
            <a:pPr marL="225425" lvl="0" indent="-225425">
              <a:buSzPct val="100000"/>
              <a:buFont typeface="+mj-lt"/>
              <a:buAutoNum type="arabicPeriod" startAt="27"/>
            </a:pPr>
            <a:r>
              <a:rPr lang="en-US" sz="1000" dirty="0"/>
              <a:t>Choi JP, Park IJ, Lee BC, et al. Variability in the lymph node retrieval after resection of colon cancer: influence of operative period and process. Medicine (Baltimore) 2016 Aug;95(31):e4199. </a:t>
            </a:r>
            <a:r>
              <a:rPr lang="en-US" sz="1000" u="sng" dirty="0">
                <a:hlinkClick r:id="rId15"/>
              </a:rPr>
              <a:t>https://www.ncbi.nlm.nih.gov/pmc/articles/PMC4979778/</a:t>
            </a:r>
            <a:r>
              <a:rPr lang="en-US" sz="1000" dirty="0"/>
              <a:t>. Accessed May 10, 2019. </a:t>
            </a:r>
          </a:p>
          <a:p>
            <a:pPr marL="225425" lvl="0" indent="-225425">
              <a:buSzPct val="100000"/>
              <a:buFont typeface="+mj-lt"/>
              <a:buAutoNum type="arabicPeriod" startAt="27"/>
            </a:pPr>
            <a:r>
              <a:rPr lang="en-US" sz="1000" dirty="0"/>
              <a:t>Scholl L, Seth P, </a:t>
            </a:r>
            <a:r>
              <a:rPr lang="en-US" sz="1000" dirty="0" err="1"/>
              <a:t>Kariisa</a:t>
            </a:r>
            <a:r>
              <a:rPr lang="en-US" sz="1000" dirty="0"/>
              <a:t> M, et al. Drug and opioid-involved overdose deaths — United States, 2013-2017. MMWR </a:t>
            </a:r>
            <a:r>
              <a:rPr lang="en-US" sz="1000" dirty="0" err="1"/>
              <a:t>Morb</a:t>
            </a:r>
            <a:r>
              <a:rPr lang="en-US" sz="1000" dirty="0"/>
              <a:t> Mortal </a:t>
            </a:r>
            <a:r>
              <a:rPr lang="en-US" sz="1000" dirty="0" err="1"/>
              <a:t>Wkly</a:t>
            </a:r>
            <a:r>
              <a:rPr lang="en-US" sz="1000" dirty="0"/>
              <a:t> Rep 2019;67:1419-27. </a:t>
            </a:r>
            <a:r>
              <a:rPr lang="en-US" sz="1000" u="sng" dirty="0">
                <a:hlinkClick r:id="rId16"/>
              </a:rPr>
              <a:t>http://dx.doi.org/10.15585/mmwr.mm675152e1</a:t>
            </a:r>
            <a:r>
              <a:rPr lang="en-US" sz="1000" dirty="0"/>
              <a:t>. Accessed May 10, 2019.</a:t>
            </a:r>
          </a:p>
          <a:p>
            <a:pPr marL="225425" lvl="0" indent="-225425">
              <a:buSzPct val="100000"/>
              <a:buFont typeface="+mj-lt"/>
              <a:buAutoNum type="arabicPeriod" startAt="27"/>
            </a:pPr>
            <a:r>
              <a:rPr lang="en-US" sz="1000" dirty="0"/>
              <a:t>Center for Behavioral Health Statistics and Quality. Key Substance Use and Mental Health Indicators in the United States: Results From the 2016 National Survey on Drug Use and Health. NSDUH Series H-52. Rockville, MD: Substance Abuse and Mental Health Services Administration; 2017. HHS Publication No. SMA 17-5044. </a:t>
            </a:r>
            <a:r>
              <a:rPr lang="en-US" sz="1000" u="sng" dirty="0">
                <a:hlinkClick r:id="rId17"/>
              </a:rPr>
              <a:t>https://store.samhsa.gov/system/files/sma17-5044.pdf</a:t>
            </a:r>
            <a:r>
              <a:rPr lang="en-US" sz="1000" dirty="0"/>
              <a:t>. Accessed May 20, 2019.</a:t>
            </a:r>
          </a:p>
          <a:p>
            <a:pPr marL="225425" lvl="0" indent="-225425">
              <a:buSzPct val="100000"/>
              <a:buFont typeface="+mj-lt"/>
              <a:buAutoNum type="arabicPeriod" startAt="27"/>
            </a:pPr>
            <a:r>
              <a:rPr lang="en-US" sz="1000" dirty="0" err="1"/>
              <a:t>Hedegaard</a:t>
            </a:r>
            <a:r>
              <a:rPr lang="en-US" sz="1000" dirty="0"/>
              <a:t> H, Curtin SC, Warner M. Suicide mortality in the United States, 1999-2017. NCHS Data Brief No. 330. Hyattsville, MD: National Center for Health Statistics; 2018. </a:t>
            </a:r>
            <a:r>
              <a:rPr lang="en-US" sz="1000" u="sng" dirty="0">
                <a:hlinkClick r:id="rId18"/>
              </a:rPr>
              <a:t>https://www.cdc.gov/nchs/data/databriefs/db330-h.pdf</a:t>
            </a:r>
            <a:r>
              <a:rPr lang="en-US" sz="1000" dirty="0"/>
              <a:t>. Accessed July 26, 2019.</a:t>
            </a:r>
          </a:p>
          <a:p>
            <a:pPr marL="225425" indent="-225425">
              <a:buSzPct val="100000"/>
              <a:buFont typeface="+mj-lt"/>
              <a:buAutoNum type="arabicPeriod" startAt="27"/>
            </a:pPr>
            <a:endParaRPr lang="en-US" sz="1000" dirty="0"/>
          </a:p>
        </p:txBody>
      </p:sp>
    </p:spTree>
    <p:extLst>
      <p:ext uri="{BB962C8B-B14F-4D97-AF65-F5344CB8AC3E}">
        <p14:creationId xmlns:p14="http://schemas.microsoft.com/office/powerpoint/2010/main" val="3139787218"/>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References</a:t>
            </a:r>
          </a:p>
        </p:txBody>
      </p:sp>
      <p:sp>
        <p:nvSpPr>
          <p:cNvPr id="3" name="Content Placeholder 2"/>
          <p:cNvSpPr>
            <a:spLocks noGrp="1"/>
          </p:cNvSpPr>
          <p:nvPr>
            <p:ph idx="1"/>
          </p:nvPr>
        </p:nvSpPr>
        <p:spPr>
          <a:xfrm>
            <a:off x="457200" y="1280160"/>
            <a:ext cx="8382000" cy="5273040"/>
          </a:xfrm>
        </p:spPr>
        <p:txBody>
          <a:bodyPr>
            <a:noAutofit/>
          </a:bodyPr>
          <a:lstStyle/>
          <a:p>
            <a:pPr marL="225425" lvl="0" indent="-225425">
              <a:buSzPct val="100000"/>
              <a:buFont typeface="+mj-lt"/>
              <a:buAutoNum type="arabicPeriod" startAt="41"/>
            </a:pPr>
            <a:r>
              <a:rPr lang="en-US" sz="1000" dirty="0"/>
              <a:t>Stone DM, Simon TR, Fowler KA, et al. Vital Signs: Trends in state suicide rates — United States, 1999-2016 and circumstances contributing to suicide — 27 states, 2015. MMWR 2018 Jun 8;67(22);617-24. </a:t>
            </a:r>
            <a:r>
              <a:rPr lang="en-US" sz="1000" u="sng" dirty="0">
                <a:hlinkClick r:id="rId3"/>
              </a:rPr>
              <a:t>https://www.cdc.gov/mmwr/volumes/67/wr/mm6722a1.htm</a:t>
            </a:r>
            <a:r>
              <a:rPr lang="en-US" sz="1000" dirty="0"/>
              <a:t>. Accessed May 10, 2019.</a:t>
            </a:r>
          </a:p>
          <a:p>
            <a:pPr marL="225425" lvl="0" indent="-225425">
              <a:buSzPct val="100000"/>
              <a:buFont typeface="+mj-lt"/>
              <a:buAutoNum type="arabicPeriod" startAt="41"/>
            </a:pPr>
            <a:r>
              <a:rPr lang="en-US" sz="1000" dirty="0" err="1"/>
              <a:t>Dabbagh</a:t>
            </a:r>
            <a:r>
              <a:rPr lang="en-US" sz="1000" dirty="0"/>
              <a:t> A, Laws RL, </a:t>
            </a:r>
            <a:r>
              <a:rPr lang="en-US" sz="1000" dirty="0" err="1"/>
              <a:t>Steulet</a:t>
            </a:r>
            <a:r>
              <a:rPr lang="en-US" sz="1000" dirty="0"/>
              <a:t> C, et al. Progress toward regional measles elimination — worldwide, 2000-2017. MMWR </a:t>
            </a:r>
            <a:r>
              <a:rPr lang="en-US" sz="1000" dirty="0" err="1"/>
              <a:t>Morb</a:t>
            </a:r>
            <a:r>
              <a:rPr lang="en-US" sz="1000" dirty="0"/>
              <a:t> Mortal </a:t>
            </a:r>
            <a:r>
              <a:rPr lang="en-US" sz="1000" dirty="0" err="1"/>
              <a:t>Wkly</a:t>
            </a:r>
            <a:r>
              <a:rPr lang="en-US" sz="1000" dirty="0"/>
              <a:t> Rep 2018;67:1323-1329. </a:t>
            </a:r>
            <a:r>
              <a:rPr lang="en-US" sz="1000" u="sng" dirty="0">
                <a:hlinkClick r:id="rId4"/>
              </a:rPr>
              <a:t>http://dx.doi.org/10.15585/mmwr.mm6747a6</a:t>
            </a:r>
            <a:r>
              <a:rPr lang="en-US" sz="1000" dirty="0"/>
              <a:t>. Accessed August 5, 2019.</a:t>
            </a:r>
          </a:p>
          <a:p>
            <a:pPr marL="225425" lvl="0" indent="-225425">
              <a:buSzPct val="100000"/>
              <a:buFont typeface="+mj-lt"/>
              <a:buAutoNum type="arabicPeriod" startAt="41"/>
            </a:pPr>
            <a:r>
              <a:rPr lang="en-US" sz="1000" dirty="0"/>
              <a:t>Zhou F, </a:t>
            </a:r>
            <a:r>
              <a:rPr lang="en-US" sz="1000" dirty="0" err="1"/>
              <a:t>Santoli</a:t>
            </a:r>
            <a:r>
              <a:rPr lang="en-US" sz="1000" dirty="0"/>
              <a:t> J, </a:t>
            </a:r>
            <a:r>
              <a:rPr lang="en-US" sz="1000" dirty="0" err="1"/>
              <a:t>Messonnier</a:t>
            </a:r>
            <a:r>
              <a:rPr lang="en-US" sz="1000" dirty="0"/>
              <a:t> ML, et al. Economic evaluation of the 7-vaccine routine childhood immunization schedule in the United States, 2001. </a:t>
            </a:r>
            <a:r>
              <a:rPr lang="en-US" sz="1000" dirty="0">
                <a:hlinkClick r:id="rId5" tooltip="Archives of pediatrics &amp; adolescent medicine."/>
              </a:rPr>
              <a:t>Arch </a:t>
            </a:r>
            <a:r>
              <a:rPr lang="en-US" sz="1000" dirty="0" err="1">
                <a:hlinkClick r:id="rId5" tooltip="Archives of pediatrics &amp; adolescent medicine."/>
              </a:rPr>
              <a:t>Pediatr</a:t>
            </a:r>
            <a:r>
              <a:rPr lang="en-US" sz="1000" dirty="0">
                <a:hlinkClick r:id="rId5" tooltip="Archives of pediatrics &amp; adolescent medicine."/>
              </a:rPr>
              <a:t> </a:t>
            </a:r>
            <a:r>
              <a:rPr lang="en-US" sz="1000" dirty="0" err="1">
                <a:hlinkClick r:id="rId5" tooltip="Archives of pediatrics &amp; adolescent medicine."/>
              </a:rPr>
              <a:t>Adolesc</a:t>
            </a:r>
            <a:r>
              <a:rPr lang="en-US" sz="1000" dirty="0">
                <a:hlinkClick r:id="rId5" tooltip="Archives of pediatrics &amp; adolescent medicine."/>
              </a:rPr>
              <a:t> Med</a:t>
            </a:r>
            <a:r>
              <a:rPr lang="en-US" sz="1000" dirty="0"/>
              <a:t> 2005 Dec;159(12):1136-44. </a:t>
            </a:r>
            <a:r>
              <a:rPr lang="en-US" sz="1000" u="sng" dirty="0">
                <a:hlinkClick r:id="rId5"/>
              </a:rPr>
              <a:t>https://www.ncbi.nlm.nih.gov/pubmed/16330737</a:t>
            </a:r>
            <a:r>
              <a:rPr lang="en-US" sz="1000" dirty="0"/>
              <a:t>. Accessed August 5, 2019.</a:t>
            </a:r>
          </a:p>
          <a:p>
            <a:pPr marL="225425" lvl="0" indent="-225425">
              <a:buSzPct val="100000"/>
              <a:buFont typeface="+mj-lt"/>
              <a:buAutoNum type="arabicPeriod" startAt="41"/>
            </a:pPr>
            <a:r>
              <a:rPr lang="en-US" sz="1000" dirty="0"/>
              <a:t>Liang JL, Tiwari T, Moro P, et al. Prevention of pertussis, tetanus, and diphtheria with vaccines in the United States: recommendations of the Advisory Committee on Immunization Practices (ACIP). </a:t>
            </a:r>
            <a:r>
              <a:rPr lang="en-US" sz="1000" dirty="0">
                <a:hlinkClick r:id="rId6" tooltip="MMWR. Recommendations and reports : Morbidity and mortality weekly report. Recommendations and reports."/>
              </a:rPr>
              <a:t>MMWR </a:t>
            </a:r>
            <a:r>
              <a:rPr lang="en-US" sz="1000" dirty="0" err="1">
                <a:hlinkClick r:id="rId6" tooltip="MMWR. Recommendations and reports : Morbidity and mortality weekly report. Recommendations and reports."/>
              </a:rPr>
              <a:t>Recomm</a:t>
            </a:r>
            <a:r>
              <a:rPr lang="en-US" sz="1000" dirty="0">
                <a:hlinkClick r:id="rId6" tooltip="MMWR. Recommendations and reports : Morbidity and mortality weekly report. Recommendations and reports."/>
              </a:rPr>
              <a:t> Rep</a:t>
            </a:r>
            <a:r>
              <a:rPr lang="en-US" sz="1000" dirty="0"/>
              <a:t> 2018 Apr 27;67(2):1-44. </a:t>
            </a:r>
            <a:r>
              <a:rPr lang="en-US" sz="1000" u="sng" dirty="0">
                <a:hlinkClick r:id="rId7"/>
              </a:rPr>
              <a:t>https://www.ncbi.nlm.nih.gov/pmc/articles/pmid/29702631/</a:t>
            </a:r>
            <a:r>
              <a:rPr lang="en-US" sz="1000" dirty="0"/>
              <a:t>. Accessed May 10, 2019. </a:t>
            </a:r>
          </a:p>
          <a:p>
            <a:pPr marL="225425" lvl="0" indent="-225425">
              <a:buSzPct val="100000"/>
              <a:buFont typeface="+mj-lt"/>
              <a:buAutoNum type="arabicPeriod" startAt="41"/>
            </a:pPr>
            <a:r>
              <a:rPr lang="en-US" sz="1000" dirty="0" err="1"/>
              <a:t>MacNeil</a:t>
            </a:r>
            <a:r>
              <a:rPr lang="en-US" sz="1000" dirty="0"/>
              <a:t> JR, Rubin L, </a:t>
            </a:r>
            <a:r>
              <a:rPr lang="en-US" sz="1000" dirty="0" err="1"/>
              <a:t>Folaranmi</a:t>
            </a:r>
            <a:r>
              <a:rPr lang="en-US" sz="1000" dirty="0"/>
              <a:t> T. Use of </a:t>
            </a:r>
            <a:r>
              <a:rPr lang="en-US" sz="1000" dirty="0" err="1"/>
              <a:t>serogroup</a:t>
            </a:r>
            <a:r>
              <a:rPr lang="en-US" sz="1000" dirty="0"/>
              <a:t> B meningococcal vaccines in adolescents and young adults: recommendations of the Advisory Committee on Immunization Practices, 2015. </a:t>
            </a:r>
            <a:r>
              <a:rPr lang="en-US" sz="1000" dirty="0">
                <a:hlinkClick r:id="rId8" tooltip="MMWR. Morbidity and mortality weekly report."/>
              </a:rPr>
              <a:t>MMWR </a:t>
            </a:r>
            <a:r>
              <a:rPr lang="en-US" sz="1000" dirty="0" err="1">
                <a:hlinkClick r:id="rId8" tooltip="MMWR. Morbidity and mortality weekly report."/>
              </a:rPr>
              <a:t>Morb</a:t>
            </a:r>
            <a:r>
              <a:rPr lang="en-US" sz="1000" dirty="0">
                <a:hlinkClick r:id="rId8" tooltip="MMWR. Morbidity and mortality weekly report."/>
              </a:rPr>
              <a:t> Mortal </a:t>
            </a:r>
            <a:r>
              <a:rPr lang="en-US" sz="1000" dirty="0" err="1">
                <a:hlinkClick r:id="rId8" tooltip="MMWR. Morbidity and mortality weekly report."/>
              </a:rPr>
              <a:t>Wkly</a:t>
            </a:r>
            <a:r>
              <a:rPr lang="en-US" sz="1000" dirty="0">
                <a:hlinkClick r:id="rId8" tooltip="MMWR. Morbidity and mortality weekly report."/>
              </a:rPr>
              <a:t> Rep</a:t>
            </a:r>
            <a:r>
              <a:rPr lang="en-US" sz="1000" dirty="0"/>
              <a:t> 2015 Oct 23;64(41):1171-6. </a:t>
            </a:r>
            <a:r>
              <a:rPr lang="en-US" sz="1000" u="sng" dirty="0">
                <a:hlinkClick r:id="rId9"/>
              </a:rPr>
              <a:t>https://www.cdc.gov/mmwr/preview/mmwrhtml/mm6441a3.htm</a:t>
            </a:r>
            <a:r>
              <a:rPr lang="en-US" sz="1000" dirty="0"/>
              <a:t>. Accessed May 10, 2019.</a:t>
            </a:r>
          </a:p>
          <a:p>
            <a:pPr marL="225425" lvl="0" indent="-225425">
              <a:buSzPct val="100000"/>
              <a:buFont typeface="+mj-lt"/>
              <a:buAutoNum type="arabicPeriod" startAt="41"/>
            </a:pPr>
            <a:r>
              <a:rPr lang="en-US" sz="1000" dirty="0" err="1"/>
              <a:t>Grohskopf</a:t>
            </a:r>
            <a:r>
              <a:rPr lang="en-US" sz="1000" dirty="0"/>
              <a:t> LA, </a:t>
            </a:r>
            <a:r>
              <a:rPr lang="en-US" sz="1000" dirty="0" err="1"/>
              <a:t>Sokolow</a:t>
            </a:r>
            <a:r>
              <a:rPr lang="en-US" sz="1000" dirty="0"/>
              <a:t> LZ, Broder KR, et al. Prevention and control of seasonal influenza with vaccines: recommendations of the Advisory Committee on Immunization Practices-United States, 2018-19 influenza season. MMWR </a:t>
            </a:r>
            <a:r>
              <a:rPr lang="en-US" sz="1000" dirty="0" err="1"/>
              <a:t>Recomm</a:t>
            </a:r>
            <a:r>
              <a:rPr lang="en-US" sz="1000" dirty="0"/>
              <a:t> Rep 2018 Aug 24;67(3):1-20. </a:t>
            </a:r>
            <a:r>
              <a:rPr lang="en-US" sz="1000" u="sng" dirty="0">
                <a:hlinkClick r:id="rId10"/>
              </a:rPr>
              <a:t>https://www.ncbi.nlm.nih.gov/pmc/articles/PMC6107316/</a:t>
            </a:r>
            <a:r>
              <a:rPr lang="en-US" sz="1000" dirty="0"/>
              <a:t>. Accessed May 10, 2019.</a:t>
            </a:r>
          </a:p>
          <a:p>
            <a:pPr marL="225425" lvl="0" indent="-225425">
              <a:buSzPct val="100000"/>
              <a:buFont typeface="+mj-lt"/>
              <a:buAutoNum type="arabicPeriod" startAt="41"/>
            </a:pPr>
            <a:r>
              <a:rPr lang="en-US" sz="1000" dirty="0" err="1"/>
              <a:t>Noone</a:t>
            </a:r>
            <a:r>
              <a:rPr lang="en-US" sz="1000" dirty="0"/>
              <a:t> AM</a:t>
            </a:r>
            <a:r>
              <a:rPr lang="en-US" sz="1000" i="1" dirty="0"/>
              <a:t>, </a:t>
            </a:r>
            <a:r>
              <a:rPr lang="en-US" sz="1000" dirty="0" err="1"/>
              <a:t>Howlader</a:t>
            </a:r>
            <a:r>
              <a:rPr lang="en-US" sz="1000" dirty="0"/>
              <a:t> N</a:t>
            </a:r>
            <a:r>
              <a:rPr lang="en-US" sz="1000" i="1" dirty="0"/>
              <a:t>, </a:t>
            </a:r>
            <a:r>
              <a:rPr lang="en-US" sz="1000" dirty="0" err="1"/>
              <a:t>Krapcho</a:t>
            </a:r>
            <a:r>
              <a:rPr lang="en-US" sz="1000" dirty="0"/>
              <a:t> M</a:t>
            </a:r>
            <a:r>
              <a:rPr lang="en-US" sz="1000" i="1" dirty="0"/>
              <a:t>, </a:t>
            </a:r>
            <a:r>
              <a:rPr lang="en-US" sz="1000" dirty="0"/>
              <a:t>et al. SEER Cancer Statistics Review, 1975‐2015. Bethesda, MD: National Cancer Institute; 2018. </a:t>
            </a:r>
            <a:r>
              <a:rPr lang="en-US" sz="1000" u="sng" dirty="0">
                <a:hlinkClick r:id="rId11"/>
              </a:rPr>
              <a:t>https://seer.cancer.gov/archive/csr/1975_2015/index.html</a:t>
            </a:r>
            <a:r>
              <a:rPr lang="en-US" sz="1000" dirty="0"/>
              <a:t>. Accessed August 5, 2019.</a:t>
            </a:r>
          </a:p>
          <a:p>
            <a:pPr marL="225425" lvl="0" indent="-225425">
              <a:buSzPct val="100000"/>
              <a:buFont typeface="+mj-lt"/>
              <a:buAutoNum type="arabicPeriod" startAt="41"/>
            </a:pPr>
            <a:r>
              <a:rPr lang="en-US" sz="1000" dirty="0"/>
              <a:t>Office of Disease Prevention and Health Promotion, U.S. Department of Health and Human Services. Healthy People 2020. </a:t>
            </a:r>
            <a:r>
              <a:rPr lang="en-US" sz="1000" u="sng" dirty="0">
                <a:hlinkClick r:id="rId12"/>
              </a:rPr>
              <a:t>https://www.healthypeople.gov/</a:t>
            </a:r>
            <a:r>
              <a:rPr lang="en-US" sz="1000" dirty="0"/>
              <a:t>. Accessed May 14, 2019.</a:t>
            </a:r>
          </a:p>
          <a:p>
            <a:pPr marL="225425" lvl="0" indent="-225425">
              <a:buSzPct val="100000"/>
              <a:buFont typeface="+mj-lt"/>
              <a:buAutoNum type="arabicPeriod" startAt="41"/>
            </a:pPr>
            <a:r>
              <a:rPr lang="en-US" sz="1000" dirty="0" err="1"/>
              <a:t>Orgera</a:t>
            </a:r>
            <a:r>
              <a:rPr lang="en-US" sz="1000" dirty="0"/>
              <a:t> K, </a:t>
            </a:r>
            <a:r>
              <a:rPr lang="en-US" sz="1000" dirty="0" err="1"/>
              <a:t>Artiga</a:t>
            </a:r>
            <a:r>
              <a:rPr lang="en-US" sz="1000" dirty="0"/>
              <a:t> S. Issue Brief. Disparities in health and health care: five key questions and answers. Washington, DC: Henry J. Kaiser Family Foundation; August 2018. </a:t>
            </a:r>
            <a:r>
              <a:rPr lang="en-US" sz="1000" u="sng" dirty="0">
                <a:hlinkClick r:id="rId13"/>
              </a:rPr>
              <a:t>https://www.kff.org/disparities-policy/issue-brief/disparities-in-health-and-health-care-five-key-questions-and-answers/</a:t>
            </a:r>
            <a:r>
              <a:rPr lang="en-US" sz="1000" dirty="0"/>
              <a:t>. Accessed May 14, 2019.</a:t>
            </a:r>
          </a:p>
          <a:p>
            <a:pPr marL="225425" lvl="0" indent="-225425">
              <a:buSzPct val="100000"/>
              <a:buFont typeface="+mj-lt"/>
              <a:buAutoNum type="arabicPeriod" startAt="41"/>
            </a:pPr>
            <a:r>
              <a:rPr lang="en-US" sz="1000" dirty="0"/>
              <a:t>U.S. Department of Health and Human Services. Report of the Secretary’s Task Force on Black and Minority Health. Washington, DC: Government Printing Office; 1985. </a:t>
            </a:r>
            <a:r>
              <a:rPr lang="en-US" sz="1000" u="sng" dirty="0">
                <a:hlinkClick r:id="rId14"/>
              </a:rPr>
              <a:t>https://minorityhealth.hhs.gov/heckler30/</a:t>
            </a:r>
            <a:r>
              <a:rPr lang="en-US" sz="1000" dirty="0"/>
              <a:t>. Accessed May 14, 2019. </a:t>
            </a:r>
          </a:p>
          <a:p>
            <a:pPr marL="225425" lvl="0" indent="-225425">
              <a:buSzPct val="100000"/>
              <a:buFont typeface="+mj-lt"/>
              <a:buAutoNum type="arabicPeriod" startAt="41"/>
            </a:pPr>
            <a:r>
              <a:rPr lang="en-US" sz="1000" dirty="0"/>
              <a:t>Centers for Disease Control and Prevention. CDC health disparities and inequalities report — United States, 2013. MMWR 2013;62(</a:t>
            </a:r>
            <a:r>
              <a:rPr lang="en-US" sz="1000" dirty="0" err="1"/>
              <a:t>Suppl</a:t>
            </a:r>
            <a:r>
              <a:rPr lang="en-US" sz="1000" dirty="0"/>
              <a:t> 3):1-187. </a:t>
            </a:r>
            <a:r>
              <a:rPr lang="en-US" sz="1000" u="sng" dirty="0">
                <a:hlinkClick r:id="rId15"/>
              </a:rPr>
              <a:t>https://www.cdc.gov/minorityhealth/CHDIReport.html</a:t>
            </a:r>
            <a:r>
              <a:rPr lang="en-US" sz="1000" dirty="0"/>
              <a:t>. Accessed May 14, 2019. </a:t>
            </a:r>
          </a:p>
          <a:p>
            <a:pPr marL="225425" lvl="0" indent="-225425">
              <a:buSzPct val="100000"/>
              <a:buFont typeface="+mj-lt"/>
              <a:buAutoNum type="arabicPeriod" startAt="41"/>
            </a:pPr>
            <a:r>
              <a:rPr lang="en-US" sz="1000" dirty="0"/>
              <a:t>Office of Disease Prevention and Health Promotion, U.S. Department of Health and Human Services. Healthy People Foundation Health Measures. Disparities. </a:t>
            </a:r>
            <a:r>
              <a:rPr lang="en-US" sz="1000" u="sng" dirty="0">
                <a:hlinkClick r:id="rId16"/>
              </a:rPr>
              <a:t>https://www.healthypeople.gov/2020/about/foundation-health-measures/Disparities</a:t>
            </a:r>
            <a:r>
              <a:rPr lang="en-US" sz="1000" dirty="0"/>
              <a:t>. Accessed May 14, 2019. </a:t>
            </a:r>
          </a:p>
          <a:p>
            <a:pPr marL="225425" lvl="0" indent="-225425">
              <a:buSzPct val="100000"/>
              <a:buFont typeface="+mj-lt"/>
              <a:buAutoNum type="arabicPeriod" startAt="41"/>
            </a:pPr>
            <a:r>
              <a:rPr lang="en-US" sz="1000" dirty="0"/>
              <a:t>Centers for Disease Control and Prevention. HIV and African Americans. </a:t>
            </a:r>
            <a:r>
              <a:rPr lang="en-US" sz="1000" u="sng" dirty="0">
                <a:hlinkClick r:id="rId17"/>
              </a:rPr>
              <a:t>https://www.cdc.gov/hiv/group/racialethnic/africanamericans/index.html</a:t>
            </a:r>
            <a:r>
              <a:rPr lang="en-US" sz="1000" dirty="0"/>
              <a:t>. Accessed May 14, 2019</a:t>
            </a:r>
            <a:r>
              <a:rPr lang="en-US" sz="1000" dirty="0" smtClean="0"/>
              <a:t>.</a:t>
            </a:r>
            <a:endParaRPr lang="en-US" sz="1000" dirty="0"/>
          </a:p>
        </p:txBody>
      </p:sp>
    </p:spTree>
    <p:extLst>
      <p:ext uri="{BB962C8B-B14F-4D97-AF65-F5344CB8AC3E}">
        <p14:creationId xmlns:p14="http://schemas.microsoft.com/office/powerpoint/2010/main" val="165554135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References</a:t>
            </a:r>
          </a:p>
        </p:txBody>
      </p:sp>
      <p:sp>
        <p:nvSpPr>
          <p:cNvPr id="3" name="Content Placeholder 2"/>
          <p:cNvSpPr>
            <a:spLocks noGrp="1"/>
          </p:cNvSpPr>
          <p:nvPr>
            <p:ph idx="1"/>
          </p:nvPr>
        </p:nvSpPr>
        <p:spPr>
          <a:xfrm>
            <a:off x="457200" y="1280160"/>
            <a:ext cx="8229600" cy="5349240"/>
          </a:xfrm>
        </p:spPr>
        <p:txBody>
          <a:bodyPr>
            <a:noAutofit/>
          </a:bodyPr>
          <a:lstStyle/>
          <a:p>
            <a:pPr marL="223838" lvl="0" indent="-223838">
              <a:buSzPct val="100000"/>
              <a:buFont typeface="+mj-lt"/>
              <a:buAutoNum type="arabicPeriod" startAt="54"/>
            </a:pPr>
            <a:r>
              <a:rPr lang="en-US" sz="1000" dirty="0"/>
              <a:t>Office of Minority Health, U.S. Department of Health and Human Services. HIV/AIDS and African Americans. </a:t>
            </a:r>
            <a:r>
              <a:rPr lang="en-US" sz="1000" u="sng" dirty="0">
                <a:hlinkClick r:id="rId3"/>
              </a:rPr>
              <a:t>https://minorityhealth.hhs.gov/omh/browse.aspx?lvl=4&amp;lvlid=21</a:t>
            </a:r>
            <a:r>
              <a:rPr lang="en-US" sz="1000" dirty="0"/>
              <a:t>. Accessed May 14, 2019</a:t>
            </a:r>
            <a:r>
              <a:rPr lang="en-US" sz="1000" dirty="0" smtClean="0"/>
              <a:t>.</a:t>
            </a:r>
          </a:p>
          <a:p>
            <a:pPr marL="223838" lvl="0" indent="-223838">
              <a:buSzPct val="100000"/>
              <a:buFont typeface="+mj-lt"/>
              <a:buAutoNum type="arabicPeriod" startAt="54"/>
            </a:pPr>
            <a:r>
              <a:rPr lang="en-US" sz="1000" dirty="0"/>
              <a:t>Azar A. Ending the HIV Epidemic: A Plan for America. Washington, DC: U.S. Department of Health and Human Services; February 2019. </a:t>
            </a:r>
            <a:r>
              <a:rPr lang="en-US" sz="1000" u="sng" dirty="0">
                <a:hlinkClick r:id="rId4"/>
              </a:rPr>
              <a:t>https://www.hhs.gov/blog/2019/02/05/ending-the-hiv-epidemic-a-plan-for-america.html</a:t>
            </a:r>
            <a:r>
              <a:rPr lang="en-US" sz="1000" dirty="0"/>
              <a:t>. Accessed May 14, 2019. </a:t>
            </a:r>
          </a:p>
          <a:p>
            <a:pPr marL="223838" lvl="0" indent="-223838">
              <a:buSzPct val="100000"/>
              <a:buFont typeface="+mj-lt"/>
              <a:buAutoNum type="arabicPeriod" startAt="54"/>
            </a:pPr>
            <a:r>
              <a:rPr lang="en-US" sz="1000" dirty="0"/>
              <a:t>Heron M. Deaths: leading causes for 2016. Natl Vital Stat Rep 2018;67(6). Hyattsville, MD: National Center for Health Statistics. </a:t>
            </a:r>
            <a:r>
              <a:rPr lang="en-US" sz="1000" u="sng" dirty="0">
                <a:hlinkClick r:id="rId5"/>
              </a:rPr>
              <a:t>https://www.cdc.gov/nchs/data/nvsr/nvsr67/nvsr67_06.pdf</a:t>
            </a:r>
            <a:r>
              <a:rPr lang="en-US" sz="1000" dirty="0"/>
              <a:t>. Accessed May 14, 2019.</a:t>
            </a:r>
          </a:p>
          <a:p>
            <a:pPr marL="223838" lvl="0" indent="-223838">
              <a:buSzPct val="100000"/>
              <a:buFont typeface="+mj-lt"/>
              <a:buAutoNum type="arabicPeriod" startAt="54"/>
            </a:pPr>
            <a:r>
              <a:rPr lang="en-US" sz="1000" dirty="0"/>
              <a:t>U.S. Department of Health and Human Services. HIV Care and Treatment Activities. Last updated May 2017. </a:t>
            </a:r>
            <a:r>
              <a:rPr lang="en-US" sz="1000" u="sng" dirty="0">
                <a:hlinkClick r:id="rId6"/>
              </a:rPr>
              <a:t>https://www.hiv.gov/federal-response/federal-activities-agencies/hiv-care-and-treatment-activities</a:t>
            </a:r>
            <a:r>
              <a:rPr lang="en-US" sz="1000" dirty="0"/>
              <a:t>. Accessed May 14, 2019.</a:t>
            </a:r>
          </a:p>
          <a:p>
            <a:pPr marL="223838" lvl="0" indent="-223838">
              <a:buSzPct val="100000"/>
              <a:buFont typeface="+mj-lt"/>
              <a:buAutoNum type="arabicPeriod" startAt="54"/>
            </a:pPr>
            <a:r>
              <a:rPr lang="en-US" sz="1000" dirty="0"/>
              <a:t>Health Resources and Services Administration. Ryan White HIV/AIDS Program by the Numbers. </a:t>
            </a:r>
            <a:r>
              <a:rPr lang="en-US" sz="1000" u="sng" dirty="0">
                <a:hlinkClick r:id="rId7"/>
              </a:rPr>
              <a:t>https://hab.hrsa.gov/sites/default/files/hab/Publications/infographics/generalaudiencegraphic.pdf</a:t>
            </a:r>
            <a:r>
              <a:rPr lang="en-US" sz="1000" dirty="0"/>
              <a:t>. Accessed May 14, 2019.</a:t>
            </a:r>
          </a:p>
          <a:p>
            <a:pPr marL="223838" lvl="0" indent="-223838">
              <a:buSzPct val="100000"/>
              <a:buFont typeface="+mj-lt"/>
              <a:buAutoNum type="arabicPeriod" startAt="54"/>
            </a:pPr>
            <a:r>
              <a:rPr lang="en-US" sz="1000" dirty="0"/>
              <a:t>Asthma and Allergy Foundation of America. Asthma Facts and Figures. Medical review February 2018; updated June 2019. </a:t>
            </a:r>
            <a:r>
              <a:rPr lang="en-US" sz="1000" u="sng" dirty="0">
                <a:hlinkClick r:id="rId8"/>
              </a:rPr>
              <a:t>https://www.aafa.org/asthma-facts/</a:t>
            </a:r>
            <a:r>
              <a:rPr lang="en-US" sz="1000" dirty="0"/>
              <a:t>. Accessed May 14, 2019.</a:t>
            </a:r>
          </a:p>
          <a:p>
            <a:pPr marL="223838" lvl="0" indent="-223838">
              <a:buSzPct val="100000"/>
              <a:buFont typeface="+mj-lt"/>
              <a:buAutoNum type="arabicPeriod" startAt="54"/>
            </a:pPr>
            <a:r>
              <a:rPr lang="en-US" sz="1000" dirty="0"/>
              <a:t>Centers for Disease Control and Prevention. Most Recent National Asthma Data. Last updated May 2018. </a:t>
            </a:r>
            <a:r>
              <a:rPr lang="en-US" sz="1000" u="sng" dirty="0">
                <a:hlinkClick r:id="rId9"/>
              </a:rPr>
              <a:t>https://www.cdc.gov/asthma/most_recent_national_asthma_data.htm</a:t>
            </a:r>
            <a:r>
              <a:rPr lang="en-US" sz="1000" dirty="0"/>
              <a:t>. Accessed May 14, 2019.</a:t>
            </a:r>
          </a:p>
          <a:p>
            <a:pPr marL="223838" lvl="0" indent="-223838">
              <a:buSzPct val="100000"/>
              <a:buFont typeface="+mj-lt"/>
              <a:buAutoNum type="arabicPeriod" startAt="54"/>
            </a:pPr>
            <a:r>
              <a:rPr lang="en-US" sz="1000" dirty="0"/>
              <a:t>Centers for Disease Control and Prevention. CDC’s National Asthma Control Program. </a:t>
            </a:r>
            <a:r>
              <a:rPr lang="en-US" sz="1000" u="sng" dirty="0">
                <a:hlinkClick r:id="rId10"/>
              </a:rPr>
              <a:t>https://www.cdc.gov/asthma/nacp.htm</a:t>
            </a:r>
            <a:r>
              <a:rPr lang="en-US" sz="1000" dirty="0"/>
              <a:t>. Accessed May 14, 2019.</a:t>
            </a:r>
          </a:p>
          <a:p>
            <a:pPr marL="223838" lvl="0" indent="-223838">
              <a:buSzPct val="100000"/>
              <a:buFont typeface="+mj-lt"/>
              <a:buAutoNum type="arabicPeriod" startAt="54"/>
            </a:pPr>
            <a:r>
              <a:rPr lang="en-US" sz="1000" dirty="0"/>
              <a:t>Agency for Healthcare Research and Quality. Patient Safety Primer. Medication Errors and Adverse Drug Events. Last updated January 2019. </a:t>
            </a:r>
            <a:r>
              <a:rPr lang="en-US" sz="1000" u="sng" dirty="0">
                <a:hlinkClick r:id="rId11"/>
              </a:rPr>
              <a:t>https://psnet.ahrq.gov/primers/primer/23/Medication-Errors-and-Adverse-Drug-Events</a:t>
            </a:r>
            <a:r>
              <a:rPr lang="en-US" sz="1000" dirty="0"/>
              <a:t>. Accessed May 14, 2019.</a:t>
            </a:r>
          </a:p>
          <a:p>
            <a:pPr marL="223838" lvl="0" indent="-223838">
              <a:buSzPct val="100000"/>
              <a:buFont typeface="+mj-lt"/>
              <a:buAutoNum type="arabicPeriod" startAt="54"/>
            </a:pPr>
            <a:r>
              <a:rPr lang="en-US" sz="1000" dirty="0"/>
              <a:t>Office of Disease Prevention and Health Promotion. National Action Plan for Adverse Drug Event Prevention. Section 5. Anticoagulants. Washington, DC: U.S. Department of Health and Human Services; </a:t>
            </a:r>
            <a:r>
              <a:rPr lang="en-US" sz="1000" dirty="0" smtClean="0"/>
              <a:t>2014</a:t>
            </a:r>
            <a:r>
              <a:rPr lang="en-US" sz="1000" dirty="0">
                <a:hlinkClick r:id="rId12"/>
              </a:rPr>
              <a:t> https://health.gov/news/news-and-announcements/2018/06/anticoagulation-manager-mobile-app-now-available</a:t>
            </a:r>
            <a:r>
              <a:rPr lang="en-US" sz="1000" dirty="0" smtClean="0"/>
              <a:t>. </a:t>
            </a:r>
            <a:r>
              <a:rPr lang="en-US" sz="1000" dirty="0"/>
              <a:t>Accessed May 14, 2019.</a:t>
            </a:r>
          </a:p>
          <a:p>
            <a:pPr marL="223838" lvl="0" indent="-223838">
              <a:buSzPct val="100000"/>
              <a:buFont typeface="+mj-lt"/>
              <a:buAutoNum type="arabicPeriod" startAt="54"/>
            </a:pPr>
            <a:r>
              <a:rPr lang="en-US" sz="1000" dirty="0"/>
              <a:t>Agency for Healthcare Research and Quality. Examples of Home Health Care Quality Measures for Consumers. Last updated November 2018. </a:t>
            </a:r>
            <a:r>
              <a:rPr lang="en-US" sz="1000" u="sng" dirty="0">
                <a:hlinkClick r:id="rId13"/>
              </a:rPr>
              <a:t>https://www.ahrq.gov/talkingquality/measures/setting/long-term-care/home-health/examples.html</a:t>
            </a:r>
            <a:r>
              <a:rPr lang="en-US" sz="1000" dirty="0"/>
              <a:t>. Accessed May 14, 2019.</a:t>
            </a:r>
          </a:p>
          <a:p>
            <a:pPr marL="223838" lvl="0" indent="-223838">
              <a:buSzPct val="100000"/>
              <a:buFont typeface="+mj-lt"/>
              <a:buAutoNum type="arabicPeriod" startAt="54"/>
            </a:pPr>
            <a:r>
              <a:rPr lang="en-US" sz="1000" dirty="0"/>
              <a:t>Ngo-Metzger Q, </a:t>
            </a:r>
            <a:r>
              <a:rPr lang="en-US" sz="1000" dirty="0" err="1"/>
              <a:t>Legedza</a:t>
            </a:r>
            <a:r>
              <a:rPr lang="en-US" sz="1000" dirty="0"/>
              <a:t> AT, Phillips RS. Asian Americans’ reports of their health care experiences. Results of a national survey. J Gen Intern Med 2004 Feb;19(2):111-9. </a:t>
            </a:r>
            <a:r>
              <a:rPr lang="en-US" sz="1000" u="sng" dirty="0">
                <a:hlinkClick r:id="rId14"/>
              </a:rPr>
              <a:t>https://www.ncbi.nlm.nih.gov/pmc/articles/PMC1492145/</a:t>
            </a:r>
            <a:r>
              <a:rPr lang="en-US" sz="1000" dirty="0"/>
              <a:t>. Accessed May 14, 2019.</a:t>
            </a:r>
          </a:p>
          <a:p>
            <a:pPr marL="223838" lvl="0" indent="-223838">
              <a:buSzPct val="100000"/>
              <a:buFont typeface="+mj-lt"/>
              <a:buAutoNum type="arabicPeriod" startAt="54"/>
            </a:pPr>
            <a:r>
              <a:rPr lang="en-US" sz="1000" dirty="0"/>
              <a:t>Ponce NA, Hays RD, Cunningham WE. Linguistic disparities in health care access and health status among older adults. J Gen Intern Med 2006 Jul;21(7):786-91. </a:t>
            </a:r>
            <a:r>
              <a:rPr lang="en-US" sz="1000" u="sng" dirty="0">
                <a:hlinkClick r:id="rId15"/>
              </a:rPr>
              <a:t>https://www.ncbi.nlm.nih.gov/pmc/articles/PMC1924691/</a:t>
            </a:r>
            <a:r>
              <a:rPr lang="en-US" sz="1000" dirty="0"/>
              <a:t>. Accessed May 14, 2019.</a:t>
            </a:r>
          </a:p>
          <a:p>
            <a:pPr marL="223838" lvl="0" indent="-223838">
              <a:buSzPct val="100000"/>
              <a:buFont typeface="+mj-lt"/>
              <a:buAutoNum type="arabicPeriod" startAt="54"/>
            </a:pPr>
            <a:r>
              <a:rPr lang="en-US" sz="1000" dirty="0" err="1"/>
              <a:t>Zong</a:t>
            </a:r>
            <a:r>
              <a:rPr lang="en-US" sz="1000" dirty="0"/>
              <a:t> J, </a:t>
            </a:r>
            <a:r>
              <a:rPr lang="en-US" sz="1000" dirty="0" err="1"/>
              <a:t>Batalova</a:t>
            </a:r>
            <a:r>
              <a:rPr lang="en-US" sz="1000" dirty="0"/>
              <a:t> J. Spotlight: The limited English proficient population in the United States. Migration Information Source 2015 Jul 8. </a:t>
            </a:r>
            <a:r>
              <a:rPr lang="en-US" sz="1000" u="sng" dirty="0">
                <a:hlinkClick r:id="rId16"/>
              </a:rPr>
              <a:t>http://www.migrationpolicy.org/article/limited-english-proficient-population-united-states/</a:t>
            </a:r>
            <a:r>
              <a:rPr lang="en-US" sz="1000" dirty="0"/>
              <a:t>. Accessed May 14, 2019.</a:t>
            </a:r>
          </a:p>
          <a:p>
            <a:pPr marL="223838" lvl="0" indent="-223838">
              <a:buSzPct val="100000"/>
              <a:buFont typeface="+mj-lt"/>
              <a:buAutoNum type="arabicPeriod" startAt="54"/>
            </a:pPr>
            <a:r>
              <a:rPr lang="en-US" sz="1000" dirty="0"/>
              <a:t>Institute of Medicine. Race, Ethnicity, and Language Data: Standardization for Health Care Quality Improvement. Washington, DC: The National Academies Press; 2009. 4. Defining language need and categories for collection. .</a:t>
            </a:r>
            <a:r>
              <a:rPr lang="en-US" sz="1000" u="sng" dirty="0">
                <a:hlinkClick r:id="rId17"/>
              </a:rPr>
              <a:t>https://www.ahrq.gov/research/findings/final-reports/iomracereport/reldata4.html</a:t>
            </a:r>
            <a:r>
              <a:rPr lang="en-US" sz="1000" dirty="0"/>
              <a:t>. Accessed May 14, 2019.</a:t>
            </a:r>
          </a:p>
          <a:p>
            <a:pPr marL="223838" lvl="0" indent="-223838">
              <a:buSzPct val="100000"/>
              <a:buFont typeface="+mj-lt"/>
              <a:buAutoNum type="arabicPeriod" startAt="54"/>
            </a:pPr>
            <a:endParaRPr lang="en-US" sz="1000" dirty="0"/>
          </a:p>
          <a:p>
            <a:pPr marL="223838" indent="-223838">
              <a:buSzPct val="100000"/>
              <a:buFont typeface="+mj-lt"/>
              <a:buAutoNum type="arabicPeriod" startAt="54"/>
            </a:pPr>
            <a:endParaRPr lang="en-US" sz="1000" dirty="0"/>
          </a:p>
          <a:p>
            <a:pPr marL="223838" indent="-223838">
              <a:buSzPct val="100000"/>
              <a:buFont typeface="+mj-lt"/>
              <a:buAutoNum type="arabicPeriod" startAt="54"/>
            </a:pPr>
            <a:endParaRPr lang="en-US" sz="1000" dirty="0"/>
          </a:p>
        </p:txBody>
      </p:sp>
    </p:spTree>
    <p:extLst>
      <p:ext uri="{BB962C8B-B14F-4D97-AF65-F5344CB8AC3E}">
        <p14:creationId xmlns:p14="http://schemas.microsoft.com/office/powerpoint/2010/main" val="820013888"/>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242560"/>
          </a:xfrm>
        </p:spPr>
        <p:txBody>
          <a:bodyPr>
            <a:noAutofit/>
          </a:bodyPr>
          <a:lstStyle/>
          <a:p>
            <a:pPr marL="223838" lvl="0" indent="-223838">
              <a:buSzPct val="100000"/>
              <a:buFont typeface="+mj-lt"/>
              <a:buAutoNum type="arabicPeriod" startAt="69"/>
            </a:pPr>
            <a:r>
              <a:rPr lang="en-US" sz="1000" dirty="0"/>
              <a:t>Limited English Proficiency: A Federal Interagency Website. Frequently Asked Questions. </a:t>
            </a:r>
            <a:r>
              <a:rPr lang="en-US" sz="1000" u="sng" dirty="0">
                <a:hlinkClick r:id="rId3"/>
              </a:rPr>
              <a:t>https://www.lep.gov/faqs/faqs.html</a:t>
            </a:r>
            <a:r>
              <a:rPr lang="en-US" sz="1000" dirty="0"/>
              <a:t>. Accessed May 14, 2019.</a:t>
            </a:r>
          </a:p>
          <a:p>
            <a:pPr marL="223838" lvl="0" indent="-223838">
              <a:buSzPct val="100000"/>
              <a:buFont typeface="+mj-lt"/>
              <a:buAutoNum type="arabicPeriod" startAt="69"/>
            </a:pPr>
            <a:r>
              <a:rPr lang="en-US" sz="1000" dirty="0" err="1"/>
              <a:t>TeamSTEPPS</a:t>
            </a:r>
            <a:r>
              <a:rPr lang="en-US" sz="1000" baseline="30000" dirty="0"/>
              <a:t>®</a:t>
            </a:r>
            <a:r>
              <a:rPr lang="en-US" sz="1000" dirty="0"/>
              <a:t> Enhancing Safety for Patients With Limited English Proficiency Module. Rockville, MD: Agency for Healthcare Research and Quality; 2012. </a:t>
            </a:r>
            <a:r>
              <a:rPr lang="en-US" sz="1000" u="sng" dirty="0">
                <a:hlinkClick r:id="rId4"/>
              </a:rPr>
              <a:t>https://www.ahrq.gov/teamstepps/lep/index.html</a:t>
            </a:r>
            <a:r>
              <a:rPr lang="en-US" sz="1000" dirty="0"/>
              <a:t>. Accessed May 14, 2019</a:t>
            </a:r>
            <a:r>
              <a:rPr lang="en-US" sz="1000" dirty="0" smtClean="0"/>
              <a:t>.</a:t>
            </a:r>
          </a:p>
          <a:p>
            <a:pPr marL="223838" lvl="0" indent="-223838">
              <a:buSzPct val="100000"/>
              <a:buFont typeface="+mj-lt"/>
              <a:buAutoNum type="arabicPeriod" startAt="69"/>
            </a:pPr>
            <a:r>
              <a:rPr lang="en-US" sz="1000" dirty="0"/>
              <a:t>Centers for Disease Control and Prevention. Pneumococcal Vaccination: What Everyone Should Know. Last reviewed December 2017. </a:t>
            </a:r>
            <a:r>
              <a:rPr lang="en-US" sz="1000" u="sng" dirty="0">
                <a:hlinkClick r:id="rId5"/>
              </a:rPr>
              <a:t>https://www.cdc.gov/vaccines/vpd/pneumo/public/index.html</a:t>
            </a:r>
            <a:r>
              <a:rPr lang="en-US" sz="1000" dirty="0"/>
              <a:t>. Accessed May 14, 2019.</a:t>
            </a:r>
          </a:p>
          <a:p>
            <a:pPr marL="223838" lvl="0" indent="-223838">
              <a:buSzPct val="100000"/>
              <a:buFont typeface="+mj-lt"/>
              <a:buAutoNum type="arabicPeriod" startAt="69"/>
            </a:pPr>
            <a:r>
              <a:rPr lang="en-US" sz="1000" dirty="0"/>
              <a:t>Office for State, Tribal, Local, and Territorial Support. Menu of State Hospital Pneumococcal Vaccination Laws. Atlanta, GA; Centers for Disease Control and Prevention; November 2015. </a:t>
            </a:r>
            <a:r>
              <a:rPr lang="en-US" sz="1000" u="sng" dirty="0">
                <a:hlinkClick r:id="rId6"/>
              </a:rPr>
              <a:t>https://www.cdc.gov/phlp/docs/menu-shpneumovacclaws.pdf</a:t>
            </a:r>
            <a:r>
              <a:rPr lang="en-US" sz="1000" dirty="0"/>
              <a:t>. Accessed May 14, 2019.</a:t>
            </a:r>
          </a:p>
          <a:p>
            <a:pPr marL="223838" lvl="0" indent="-223838">
              <a:buSzPct val="100000"/>
              <a:buFont typeface="+mj-lt"/>
              <a:buAutoNum type="arabicPeriod" startAt="69"/>
            </a:pPr>
            <a:r>
              <a:rPr lang="en-US" sz="1000" dirty="0"/>
              <a:t>Centers for Disease Control and Prevention. Pneumococcal Vaccine Resources. Last reviewed December 2017.</a:t>
            </a:r>
            <a:r>
              <a:rPr lang="en-US" sz="1000" b="1" dirty="0"/>
              <a:t> </a:t>
            </a:r>
            <a:r>
              <a:rPr lang="en-US" sz="1000" u="sng" dirty="0">
                <a:hlinkClick r:id="rId7"/>
              </a:rPr>
              <a:t>https://www.cdc.gov/vaccines/vpd/pneumo/hcp/references-resources.html</a:t>
            </a:r>
            <a:r>
              <a:rPr lang="en-US" sz="1000" dirty="0"/>
              <a:t>. Accessed May 14, 2019.</a:t>
            </a:r>
          </a:p>
          <a:p>
            <a:pPr marL="223838" lvl="0" indent="-223838">
              <a:buSzPct val="100000"/>
              <a:buFont typeface="+mj-lt"/>
              <a:buAutoNum type="arabicPeriod" startAt="69"/>
            </a:pPr>
            <a:r>
              <a:rPr lang="en-US" sz="1000" dirty="0"/>
              <a:t>Centers for Disease Control and Prevention. </a:t>
            </a:r>
            <a:r>
              <a:rPr lang="en-US" sz="1000" dirty="0" err="1"/>
              <a:t>PneumoRecs</a:t>
            </a:r>
            <a:r>
              <a:rPr lang="en-US" sz="1000" dirty="0"/>
              <a:t> </a:t>
            </a:r>
            <a:r>
              <a:rPr lang="en-US" sz="1000" dirty="0" err="1"/>
              <a:t>VaxAdvisor</a:t>
            </a:r>
            <a:r>
              <a:rPr lang="en-US" sz="1000" dirty="0"/>
              <a:t> Mobile App for Vaccine Providers. Last reviewed December 2018. </a:t>
            </a:r>
            <a:r>
              <a:rPr lang="en-US" sz="1000" u="sng" dirty="0">
                <a:hlinkClick r:id="rId8"/>
              </a:rPr>
              <a:t>https://www.cdc.gov/vaccines/vpd/pneumo/hcp/pneumoapp.html</a:t>
            </a:r>
            <a:r>
              <a:rPr lang="en-US" sz="1000" dirty="0"/>
              <a:t>. Accessed May 14, 2019.</a:t>
            </a:r>
          </a:p>
          <a:p>
            <a:pPr marL="223838" lvl="0" indent="-223838">
              <a:buSzPct val="100000"/>
              <a:buFont typeface="+mj-lt"/>
              <a:buAutoNum type="arabicPeriod" startAt="69"/>
            </a:pPr>
            <a:r>
              <a:rPr lang="en-US" sz="1000" dirty="0"/>
              <a:t>Hoover MA, Green HD Jr, Bogart LM, et al. Do people know I’m </a:t>
            </a:r>
            <a:r>
              <a:rPr lang="en-US" sz="1000" dirty="0" err="1"/>
              <a:t>poz</a:t>
            </a:r>
            <a:r>
              <a:rPr lang="en-US" sz="1000" dirty="0"/>
              <a:t>?: factors associated with knowledge of </a:t>
            </a:r>
            <a:r>
              <a:rPr lang="en-US" sz="1000" dirty="0" err="1"/>
              <a:t>serostatus</a:t>
            </a:r>
            <a:r>
              <a:rPr lang="en-US" sz="1000" dirty="0"/>
              <a:t> among HIV-positive African Americans’ social network members. AIDS </a:t>
            </a:r>
            <a:r>
              <a:rPr lang="en-US" sz="1000" dirty="0" err="1"/>
              <a:t>Behav</a:t>
            </a:r>
            <a:r>
              <a:rPr lang="en-US" sz="1000" dirty="0"/>
              <a:t> 2016 Jan;20(1):137-46. </a:t>
            </a:r>
            <a:r>
              <a:rPr lang="en-US" sz="1000" u="sng" dirty="0">
                <a:hlinkClick r:id="rId9"/>
              </a:rPr>
              <a:t>https://www.ncbi.nlm.nih.gov/pmc/articles/PMC4618789/</a:t>
            </a:r>
            <a:r>
              <a:rPr lang="en-US" sz="1000" dirty="0"/>
              <a:t>. Accessed May 14, 2019.</a:t>
            </a:r>
          </a:p>
          <a:p>
            <a:pPr marL="223838" lvl="0" indent="-223838">
              <a:buSzPct val="100000"/>
              <a:buFont typeface="+mj-lt"/>
              <a:buAutoNum type="arabicPeriod" startAt="69"/>
            </a:pPr>
            <a:r>
              <a:rPr lang="en-US" sz="1000" dirty="0" err="1"/>
              <a:t>Wolitski</a:t>
            </a:r>
            <a:r>
              <a:rPr lang="en-US" sz="1000" dirty="0"/>
              <a:t> R, </a:t>
            </a:r>
            <a:r>
              <a:rPr lang="en-US" sz="1000" dirty="0" err="1"/>
              <a:t>Fecik</a:t>
            </a:r>
            <a:r>
              <a:rPr lang="en-US" sz="1000" dirty="0"/>
              <a:t> N. Knowledge of HIV status is on the rise. Washington, DC: U.S. Department of Health and Human Services; August 2017. </a:t>
            </a:r>
            <a:r>
              <a:rPr lang="en-US" sz="1000" u="sng" dirty="0">
                <a:hlinkClick r:id="rId10"/>
              </a:rPr>
              <a:t>https://www.hiv.gov/blog/knowledge-hiv-status-rise</a:t>
            </a:r>
            <a:r>
              <a:rPr lang="en-US" sz="1000" dirty="0"/>
              <a:t>. Accessed May 14, 2019. </a:t>
            </a:r>
          </a:p>
          <a:p>
            <a:pPr marL="223838" lvl="0" indent="-223838">
              <a:buSzPct val="100000"/>
              <a:buFont typeface="+mj-lt"/>
              <a:buAutoNum type="arabicPeriod" startAt="69"/>
            </a:pPr>
            <a:r>
              <a:rPr lang="en-US" sz="1000" dirty="0" err="1"/>
              <a:t>Kutner</a:t>
            </a:r>
            <a:r>
              <a:rPr lang="en-US" sz="1000" dirty="0"/>
              <a:t> M, Greenberg E, </a:t>
            </a:r>
            <a:r>
              <a:rPr lang="en-US" sz="1000" dirty="0" err="1"/>
              <a:t>Jin</a:t>
            </a:r>
            <a:r>
              <a:rPr lang="en-US" sz="1000" dirty="0"/>
              <a:t> Y, et al. The health literacy of America’s adults: results from the 2003 National Assessment of Adult Literacy. Washington, DC: U.S. Department of Education; 2006. Publication No. NCES 2006 483. </a:t>
            </a:r>
            <a:r>
              <a:rPr lang="en-US" sz="1000" u="sng" dirty="0">
                <a:hlinkClick r:id="rId11"/>
              </a:rPr>
              <a:t>https://nces.ed.gov/pubs2006/2006483_1.pdf</a:t>
            </a:r>
            <a:r>
              <a:rPr lang="en-US" sz="1000" dirty="0"/>
              <a:t>. Accessed May 14, 2019. </a:t>
            </a:r>
          </a:p>
          <a:p>
            <a:pPr marL="223838" lvl="0" indent="-223838">
              <a:buSzPct val="100000"/>
              <a:buFont typeface="+mj-lt"/>
              <a:buAutoNum type="arabicPeriod" startAt="69"/>
            </a:pPr>
            <a:r>
              <a:rPr lang="en-US" sz="1000" dirty="0"/>
              <a:t>Institute of Medicine. Health literacy: A prescription To End Confusion. Washington, DC: National Academies Press; 2004. </a:t>
            </a:r>
            <a:r>
              <a:rPr lang="en-US" sz="1000" u="sng" dirty="0">
                <a:hlinkClick r:id="rId12"/>
              </a:rPr>
              <a:t>https://www.nap.edu/catalog/10883/health-literacy-a-prescription-to-end-confusion</a:t>
            </a:r>
            <a:r>
              <a:rPr lang="en-US" sz="1000" dirty="0"/>
              <a:t>. Accessed May 14, 2019.</a:t>
            </a:r>
          </a:p>
          <a:p>
            <a:pPr marL="223838" lvl="0" indent="-223838">
              <a:buSzPct val="100000"/>
              <a:buFont typeface="+mj-lt"/>
              <a:buAutoNum type="arabicPeriod" startAt="69"/>
            </a:pPr>
            <a:r>
              <a:rPr lang="en-US" sz="1000" dirty="0"/>
              <a:t>Guide to Improving Patient Safety in Primary Care Settings by Engaging Patients and Families: Teach-Back. Rockville, MD: Agency for Healthcare Research and Quality; April 2018. </a:t>
            </a:r>
            <a:r>
              <a:rPr lang="en-US" sz="1000" u="sng" dirty="0">
                <a:hlinkClick r:id="rId13"/>
              </a:rPr>
              <a:t>www.ahrq.gov/professionals/quality-patient-safety/patient-family-engagement/pfeprimarycare/interventions/teach-back.html</a:t>
            </a:r>
            <a:r>
              <a:rPr lang="en-US" sz="1000" dirty="0"/>
              <a:t>. Accessed May 14, 2019.</a:t>
            </a:r>
          </a:p>
          <a:p>
            <a:pPr marL="223838" lvl="0" indent="-223838">
              <a:buSzPct val="100000"/>
              <a:buFont typeface="+mj-lt"/>
              <a:buAutoNum type="arabicPeriod" startAt="69"/>
            </a:pPr>
            <a:r>
              <a:rPr lang="en-US" sz="1000" dirty="0"/>
              <a:t>Health Literacy Universal Precautions Toolkit, 2nd Edition: Use the Teach-Back Method: Tool #5. Rockville, MD: Agency for Healthcare Research and Quality; February 2015. </a:t>
            </a:r>
            <a:r>
              <a:rPr lang="en-US" sz="1000" u="sng" dirty="0">
                <a:hlinkClick r:id="rId14"/>
              </a:rPr>
              <a:t>www.ahrq.gov/professionals/quality-patient-safety/quality-resources/tools/literacy-toolkit/healthlittoolkit2-tool5.html</a:t>
            </a:r>
            <a:r>
              <a:rPr lang="en-US" sz="1000" dirty="0"/>
              <a:t>. Accessed May 14, 2019.</a:t>
            </a:r>
          </a:p>
          <a:p>
            <a:pPr marL="223838" lvl="0" indent="-223838">
              <a:buSzPct val="100000"/>
              <a:buFont typeface="+mj-lt"/>
              <a:buAutoNum type="arabicPeriod" startAt="69"/>
            </a:pPr>
            <a:r>
              <a:rPr lang="en-US" sz="1000" dirty="0"/>
              <a:t>Foo PK, Frankel RM, McGuire TG, et al. Patient and physician race and the allocation of time and patient engagement efforts to mental health discussions in primary care: an observational study of </a:t>
            </a:r>
            <a:r>
              <a:rPr lang="en-US" sz="1000" dirty="0" err="1"/>
              <a:t>audiorecorded</a:t>
            </a:r>
            <a:r>
              <a:rPr lang="en-US" sz="1000" dirty="0"/>
              <a:t> periodic health examinations. J </a:t>
            </a:r>
            <a:r>
              <a:rPr lang="en-US" sz="1000" dirty="0" err="1"/>
              <a:t>Ambul</a:t>
            </a:r>
            <a:r>
              <a:rPr lang="en-US" sz="1000" dirty="0"/>
              <a:t> Care Manage 2017 Jul-Sep;40(3):246-56. </a:t>
            </a:r>
            <a:r>
              <a:rPr lang="en-US" sz="1000" u="sng" dirty="0">
                <a:hlinkClick r:id="rId15"/>
              </a:rPr>
              <a:t>https://www.ncbi.nlm.nih.gov/pmc/articles/PMC5453836/</a:t>
            </a:r>
            <a:r>
              <a:rPr lang="en-US" sz="1000" dirty="0"/>
              <a:t>. Accessed May 14, 2019.</a:t>
            </a:r>
          </a:p>
          <a:p>
            <a:pPr marL="223838" lvl="0" indent="-223838">
              <a:buSzPct val="100000"/>
              <a:buFont typeface="+mj-lt"/>
              <a:buAutoNum type="arabicPeriod" startAt="69"/>
            </a:pPr>
            <a:endParaRPr lang="en-US" sz="1000" dirty="0"/>
          </a:p>
        </p:txBody>
      </p:sp>
    </p:spTree>
    <p:extLst>
      <p:ext uri="{BB962C8B-B14F-4D97-AF65-F5344CB8AC3E}">
        <p14:creationId xmlns:p14="http://schemas.microsoft.com/office/powerpoint/2010/main" val="1195921507"/>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305800" cy="5349240"/>
          </a:xfrm>
        </p:spPr>
        <p:txBody>
          <a:bodyPr>
            <a:noAutofit/>
          </a:bodyPr>
          <a:lstStyle/>
          <a:p>
            <a:pPr marL="223838" lvl="0" indent="-223838">
              <a:buSzPct val="100000"/>
              <a:buFont typeface="+mj-lt"/>
              <a:buAutoNum type="arabicPeriod" startAt="82"/>
            </a:pPr>
            <a:r>
              <a:rPr lang="en-US" sz="1000" dirty="0"/>
              <a:t>Centers for Disease Control and Prevention. Influenza (Flu). Last reviewed May 2019. </a:t>
            </a:r>
            <a:r>
              <a:rPr lang="en-US" sz="1000" u="sng" dirty="0">
                <a:hlinkClick r:id="rId3"/>
              </a:rPr>
              <a:t>https://www.cdc.gov/flu/index.htm</a:t>
            </a:r>
            <a:r>
              <a:rPr lang="en-US" sz="1000" dirty="0"/>
              <a:t>. Accessed May 14, 2019.</a:t>
            </a:r>
          </a:p>
          <a:p>
            <a:pPr marL="223838" lvl="0" indent="-223838">
              <a:buSzPct val="100000"/>
              <a:buFont typeface="+mj-lt"/>
              <a:buAutoNum type="arabicPeriod" startAt="82"/>
            </a:pPr>
            <a:r>
              <a:rPr lang="en-US" sz="1000" dirty="0"/>
              <a:t>CDC: Hospitals continue to lead field in health care worker flu vaccinations. Chicago, IL: American Hospital Association; September 2018. </a:t>
            </a:r>
            <a:r>
              <a:rPr lang="en-US" sz="1000" u="sng" dirty="0">
                <a:hlinkClick r:id="rId4"/>
              </a:rPr>
              <a:t>https://www.aha.org/news/headline/2018-09-27-cdc-hospitals-continue-lead-field-health-care-worker-flu-vaccinations</a:t>
            </a:r>
            <a:r>
              <a:rPr lang="en-US" sz="1000" dirty="0"/>
              <a:t>. Accessed May 14, 2019.</a:t>
            </a:r>
          </a:p>
          <a:p>
            <a:pPr marL="223838" lvl="0" indent="-223838">
              <a:buSzPct val="100000"/>
              <a:buFont typeface="+mj-lt"/>
              <a:buAutoNum type="arabicPeriod" startAt="82"/>
            </a:pPr>
            <a:r>
              <a:rPr lang="en-US" sz="1000" dirty="0" err="1"/>
              <a:t>Mulpuru</a:t>
            </a:r>
            <a:r>
              <a:rPr lang="en-US" sz="1000" dirty="0"/>
              <a:t> S, Li L, Ye L, et al. Effectiveness of influenza vaccination on hospitalizations and risk factors for severe outcomes in hospitalized patients with COPD. Chest 2019 Jan;155(1):69078. </a:t>
            </a:r>
            <a:r>
              <a:rPr lang="en-US" sz="1000" u="sng" dirty="0">
                <a:hlinkClick r:id="rId5"/>
              </a:rPr>
              <a:t>https://journal.chestnet.org/article/S0012-3692(18)32725-9/fulltext</a:t>
            </a:r>
            <a:r>
              <a:rPr lang="en-US" sz="1000" dirty="0"/>
              <a:t>. Accessed May 14, 2019.</a:t>
            </a:r>
          </a:p>
          <a:p>
            <a:pPr marL="223838" lvl="0" indent="-223838">
              <a:buSzPct val="100000"/>
              <a:buFont typeface="+mj-lt"/>
              <a:buAutoNum type="arabicPeriod" startAt="82"/>
            </a:pPr>
            <a:r>
              <a:rPr lang="en-US" sz="1000" dirty="0"/>
              <a:t>National Institute of Diabetes and Digestive and Kidney Diseases. Diabetic Kidney Disease. </a:t>
            </a:r>
            <a:r>
              <a:rPr lang="en-US" sz="1000" u="sng" dirty="0">
                <a:hlinkClick r:id="rId6"/>
              </a:rPr>
              <a:t>https://www.niddk.nih.gov/health-information/diabetes/overview/preventing-problems/diabetic-kidney-disease</a:t>
            </a:r>
            <a:r>
              <a:rPr lang="en-US" sz="1000" dirty="0"/>
              <a:t>. Accessed May 14, 2019.</a:t>
            </a:r>
          </a:p>
          <a:p>
            <a:pPr marL="223838" lvl="0" indent="-223838">
              <a:buSzPct val="100000"/>
              <a:buFont typeface="+mj-lt"/>
              <a:buAutoNum type="arabicPeriod" startAt="82"/>
            </a:pPr>
            <a:r>
              <a:rPr lang="en-US" sz="1000" dirty="0"/>
              <a:t>Centers for Disease Control and Prevention. High Blood Pressure Facts. Last reviewed November 2016. </a:t>
            </a:r>
            <a:r>
              <a:rPr lang="en-US" sz="1000" u="sng" dirty="0">
                <a:hlinkClick r:id="rId7"/>
              </a:rPr>
              <a:t>https://www.cdc.gov/bloodpressure/facts.htm</a:t>
            </a:r>
            <a:r>
              <a:rPr lang="en-US" sz="1000" dirty="0"/>
              <a:t>. Accessed May 14, 2019.</a:t>
            </a:r>
          </a:p>
          <a:p>
            <a:pPr marL="223838" lvl="0" indent="-223838">
              <a:buSzPct val="100000"/>
              <a:buFont typeface="+mj-lt"/>
              <a:buAutoNum type="arabicPeriod" startAt="82"/>
            </a:pPr>
            <a:r>
              <a:rPr lang="en-US" sz="1000" dirty="0"/>
              <a:t>Centers for Disease Control and Prevention. High Blood Pressure Educational Materials. Last reviewed November 2018. </a:t>
            </a:r>
            <a:r>
              <a:rPr lang="en-US" sz="1000" u="sng" dirty="0">
                <a:hlinkClick r:id="rId8"/>
              </a:rPr>
              <a:t>https://www.cdc.gov/bloodpressure/educational_materials.htm</a:t>
            </a:r>
            <a:r>
              <a:rPr lang="en-US" sz="1000" dirty="0"/>
              <a:t>. Accessed May 14, 2019.</a:t>
            </a:r>
          </a:p>
          <a:p>
            <a:pPr marL="223838" lvl="0" indent="-223838">
              <a:buSzPct val="100000"/>
              <a:buFont typeface="+mj-lt"/>
              <a:buAutoNum type="arabicPeriod" startAt="82"/>
            </a:pPr>
            <a:r>
              <a:rPr lang="en-US" sz="1000" dirty="0"/>
              <a:t>Centers for Medicare &amp; Medicaid Services. Dental Care. </a:t>
            </a:r>
            <a:r>
              <a:rPr lang="en-US" sz="1000" u="sng" dirty="0">
                <a:hlinkClick r:id="rId9"/>
              </a:rPr>
              <a:t>https://www.medicaid.gov/medicaid/benefits/dental/index.html</a:t>
            </a:r>
            <a:r>
              <a:rPr lang="en-US" sz="1000" dirty="0"/>
              <a:t>. Accessed May 15, 2019.</a:t>
            </a:r>
          </a:p>
          <a:p>
            <a:pPr marL="223838" lvl="0" indent="-223838">
              <a:buSzPct val="100000"/>
              <a:buFont typeface="+mj-lt"/>
              <a:buAutoNum type="arabicPeriod" startAt="82"/>
            </a:pPr>
            <a:r>
              <a:rPr lang="en-US" sz="1000" dirty="0"/>
              <a:t>National Institute of Diabetes and Digestive and Kidney Diseases. Weight Management. </a:t>
            </a:r>
            <a:r>
              <a:rPr lang="en-US" sz="1000" u="sng" dirty="0">
                <a:hlinkClick r:id="rId10"/>
              </a:rPr>
              <a:t>https://www.niddk.nih.gov/health-information/weight-management</a:t>
            </a:r>
            <a:r>
              <a:rPr lang="en-US" sz="1000" dirty="0"/>
              <a:t>. Accessed July 24, 2019.</a:t>
            </a:r>
          </a:p>
          <a:p>
            <a:pPr marL="223838" lvl="0" indent="-223838">
              <a:buSzPct val="100000"/>
              <a:buFont typeface="+mj-lt"/>
              <a:buAutoNum type="arabicPeriod" startAt="82"/>
            </a:pPr>
            <a:r>
              <a:rPr lang="en-US" sz="1000" dirty="0"/>
              <a:t>National Institute of Diabetes and Digestive and Kidney Diseases. Talking With Patients About Weight Loss: Tips for Primary Care Providers. </a:t>
            </a:r>
            <a:r>
              <a:rPr lang="en-US" sz="1000" u="sng" dirty="0">
                <a:hlinkClick r:id="rId11"/>
              </a:rPr>
              <a:t>https://www.niddk.nih.gov/health-information/weight-management/talking-adult-patients-tips-primary-care-clinicians</a:t>
            </a:r>
            <a:r>
              <a:rPr lang="en-US" sz="1000" dirty="0"/>
              <a:t>. Accessed July 24, 2019.</a:t>
            </a:r>
          </a:p>
          <a:p>
            <a:pPr marL="223838" lvl="0" indent="-223838">
              <a:buSzPct val="100000"/>
              <a:buFont typeface="+mj-lt"/>
              <a:buAutoNum type="arabicPeriod" startAt="82"/>
            </a:pPr>
            <a:r>
              <a:rPr lang="en-US" sz="1000" dirty="0"/>
              <a:t>Office of the Assistant Secretary for Planning and Evaluation, U.S. Department of Health and Human Services. U.S. Federal Poverty Guidelines Used To Determine Financial Eligibility for Certain Federal Programs.</a:t>
            </a:r>
            <a:r>
              <a:rPr lang="en-US" sz="1000" i="1" dirty="0"/>
              <a:t> </a:t>
            </a:r>
            <a:r>
              <a:rPr lang="en-US" sz="1000" u="sng" dirty="0">
                <a:hlinkClick r:id="rId12"/>
              </a:rPr>
              <a:t>https://aspe.hhs.gov/poverty-guidelines</a:t>
            </a:r>
            <a:r>
              <a:rPr lang="en-US" sz="1000" dirty="0"/>
              <a:t>. Accessed May 15, 2019.</a:t>
            </a:r>
          </a:p>
          <a:p>
            <a:pPr marL="223838" lvl="0" indent="-223838">
              <a:buSzPct val="100000"/>
              <a:buFont typeface="+mj-lt"/>
              <a:buAutoNum type="arabicPeriod" startAt="82"/>
            </a:pPr>
            <a:r>
              <a:rPr lang="en-US" sz="1000" dirty="0" err="1"/>
              <a:t>Khullar</a:t>
            </a:r>
            <a:r>
              <a:rPr lang="en-US" sz="1000" dirty="0"/>
              <a:t> D, </a:t>
            </a:r>
            <a:r>
              <a:rPr lang="en-US" sz="1000" dirty="0" err="1"/>
              <a:t>Chokshi</a:t>
            </a:r>
            <a:r>
              <a:rPr lang="en-US" sz="1000" dirty="0"/>
              <a:t> DA, Health, Income, &amp; Poverty: Where We Are &amp; What Could Help. Health Affairs 2018 Oct 4. </a:t>
            </a:r>
            <a:r>
              <a:rPr lang="en-US" sz="1000" u="sng" dirty="0">
                <a:hlinkClick r:id="rId13"/>
              </a:rPr>
              <a:t>https://www.healthaffairs.org/do/10.1377/hpb20180817.901935/full/</a:t>
            </a:r>
            <a:r>
              <a:rPr lang="en-US" sz="1000" u="sng" dirty="0"/>
              <a:t>. </a:t>
            </a:r>
            <a:r>
              <a:rPr lang="en-US" sz="1000" dirty="0"/>
              <a:t>Accessed May 15, 2019.</a:t>
            </a:r>
          </a:p>
          <a:p>
            <a:pPr marL="223838" lvl="0" indent="-223838">
              <a:buSzPct val="100000"/>
              <a:buFont typeface="+mj-lt"/>
              <a:buAutoNum type="arabicPeriod" startAt="82"/>
            </a:pPr>
            <a:r>
              <a:rPr lang="en-US" sz="1000" dirty="0"/>
              <a:t>Larrimore J. Does a higher income have positive health effects? Using the earned income tax credit to explore the income-health gradient. Milbank Q 2011 Dec;89(4):694-727. </a:t>
            </a:r>
            <a:r>
              <a:rPr lang="en-US" sz="1000" u="sng" dirty="0">
                <a:hlinkClick r:id="rId14"/>
              </a:rPr>
              <a:t>https://www.ncbi.nlm.nih.gov/pmc/articles/PMC3250638/</a:t>
            </a:r>
            <a:r>
              <a:rPr lang="en-US" sz="1000" dirty="0"/>
              <a:t>. Accessed August 6, 2019.</a:t>
            </a:r>
          </a:p>
          <a:p>
            <a:pPr marL="223838" lvl="0" indent="-223838">
              <a:buSzPct val="100000"/>
              <a:buFont typeface="+mj-lt"/>
              <a:buAutoNum type="arabicPeriod" startAt="82"/>
            </a:pPr>
            <a:r>
              <a:rPr lang="en-US" sz="1000" dirty="0"/>
              <a:t>Shaw KM, </a:t>
            </a:r>
            <a:r>
              <a:rPr lang="en-US" sz="1000" dirty="0" err="1"/>
              <a:t>Theis</a:t>
            </a:r>
            <a:r>
              <a:rPr lang="en-US" sz="1000" dirty="0"/>
              <a:t> KA, Self-Brown S, et al. Chronic disease disparities by county economic status and metropolitan classification, Behavioral Risk Factor Surveillance System, 2013. </a:t>
            </a:r>
            <a:r>
              <a:rPr lang="en-US" sz="1000" dirty="0" err="1"/>
              <a:t>Prev</a:t>
            </a:r>
            <a:r>
              <a:rPr lang="en-US" sz="1000" dirty="0"/>
              <a:t> Chronic Dis 2016 Sep 1;13:E119. </a:t>
            </a:r>
            <a:r>
              <a:rPr lang="en-US" sz="1000" u="sng" dirty="0">
                <a:hlinkClick r:id="rId15"/>
              </a:rPr>
              <a:t>https://www.ncbi.nlm.nih.gov/pmc/articles/PMC5008860/</a:t>
            </a:r>
            <a:r>
              <a:rPr lang="en-US" sz="1000" dirty="0"/>
              <a:t>. Accessed May 15, 2019.</a:t>
            </a:r>
          </a:p>
          <a:p>
            <a:pPr marL="223838" lvl="0" indent="-223838">
              <a:buSzPct val="100000"/>
              <a:buFont typeface="+mj-lt"/>
              <a:buAutoNum type="arabicPeriod" startAt="82"/>
            </a:pPr>
            <a:r>
              <a:rPr lang="en-US" sz="1000" dirty="0" err="1"/>
              <a:t>Bor</a:t>
            </a:r>
            <a:r>
              <a:rPr lang="en-US" sz="1000" dirty="0"/>
              <a:t> J, Cohen GH, </a:t>
            </a:r>
            <a:r>
              <a:rPr lang="en-US" sz="1000" dirty="0" err="1"/>
              <a:t>Galea</a:t>
            </a:r>
            <a:r>
              <a:rPr lang="en-US" sz="1000" dirty="0"/>
              <a:t> S. Population health in an era of rising income inequality: USA, 1980-2015. Lancet 2017 Apr 8;389(10077):1475-90.  </a:t>
            </a:r>
            <a:r>
              <a:rPr lang="en-US" sz="1000" u="sng" dirty="0">
                <a:hlinkClick r:id="rId16"/>
              </a:rPr>
              <a:t>https://doi.org/10.1016/S0140-6736(17)30571-8</a:t>
            </a:r>
            <a:r>
              <a:rPr lang="en-US" sz="1000" dirty="0"/>
              <a:t>. Accessed August 6, 2019.</a:t>
            </a:r>
          </a:p>
          <a:p>
            <a:pPr marL="223838" indent="-223838">
              <a:buSzPct val="100000"/>
              <a:buFont typeface="+mj-lt"/>
              <a:buAutoNum type="arabicPeriod" startAt="82"/>
            </a:pPr>
            <a:endParaRPr lang="en-US" sz="1000" dirty="0"/>
          </a:p>
        </p:txBody>
      </p:sp>
    </p:spTree>
    <p:extLst>
      <p:ext uri="{BB962C8B-B14F-4D97-AF65-F5344CB8AC3E}">
        <p14:creationId xmlns:p14="http://schemas.microsoft.com/office/powerpoint/2010/main" val="268722153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95400"/>
            <a:ext cx="8229600" cy="5334000"/>
          </a:xfrm>
        </p:spPr>
        <p:txBody>
          <a:bodyPr>
            <a:noAutofit/>
          </a:bodyPr>
          <a:lstStyle/>
          <a:p>
            <a:pPr lvl="0">
              <a:buSzPct val="100000"/>
              <a:buFont typeface="+mj-lt"/>
              <a:buAutoNum type="arabicPeriod" startAt="96"/>
            </a:pPr>
            <a:r>
              <a:rPr lang="en-US" sz="1000" dirty="0" smtClean="0"/>
              <a:t>Office on Women’s Health, U.S. Department of Health and Human Services. Pap and HPV Tests. Last reviewed January 2019. </a:t>
            </a:r>
            <a:r>
              <a:rPr lang="en-US" sz="1000" dirty="0" smtClean="0">
                <a:hlinkClick r:id="rId3"/>
              </a:rPr>
              <a:t>https://www.womenshealth.gov/a-z-topics/pap-hpv-tests</a:t>
            </a:r>
            <a:r>
              <a:rPr lang="en-US" sz="1000" dirty="0" smtClean="0"/>
              <a:t>. Accessed May 15, 2019.</a:t>
            </a:r>
          </a:p>
          <a:p>
            <a:pPr lvl="0">
              <a:buSzPct val="100000"/>
              <a:buFont typeface="+mj-lt"/>
              <a:buAutoNum type="arabicPeriod" startAt="96"/>
            </a:pPr>
            <a:r>
              <a:rPr lang="en-US" sz="1000" dirty="0" smtClean="0"/>
              <a:t>U.S. Preventive Services Task Force. Cervical Cancer: Screening. Release Date: August 2018. </a:t>
            </a:r>
            <a:r>
              <a:rPr lang="en-US" sz="1000" dirty="0" smtClean="0">
                <a:hlinkClick r:id="rId4"/>
              </a:rPr>
              <a:t>https://www.uspreventiveservicestaskforce.org/Page/Document/UpdateSummaryFinal/cervical-cancer-screening2</a:t>
            </a:r>
            <a:r>
              <a:rPr lang="en-US" sz="1000" dirty="0" smtClean="0"/>
              <a:t>. Accessed May 15, 2019.</a:t>
            </a:r>
          </a:p>
          <a:p>
            <a:pPr lvl="0">
              <a:buSzPct val="100000"/>
              <a:buFont typeface="+mj-lt"/>
              <a:buAutoNum type="arabicPeriod" startAt="96"/>
            </a:pPr>
            <a:r>
              <a:rPr lang="en-US" sz="1000" dirty="0" smtClean="0"/>
              <a:t>U.S. Preventive Services Task Force. Draft Recommendation Statement: Cervical Cancer: Screening. </a:t>
            </a:r>
            <a:r>
              <a:rPr lang="en-US" sz="1000" dirty="0" smtClean="0">
                <a:hlinkClick r:id="rId5"/>
              </a:rPr>
              <a:t>https://www.uspreventiveservicestaskforce.org/Page/Document/draft-recommendation-statement/cervical-cancer-screening2</a:t>
            </a:r>
            <a:r>
              <a:rPr lang="en-US" sz="1000" dirty="0" smtClean="0"/>
              <a:t>. Accessed July 24, 2019.</a:t>
            </a:r>
          </a:p>
          <a:p>
            <a:pPr lvl="0">
              <a:buSzPct val="100000"/>
              <a:buFont typeface="+mj-lt"/>
              <a:buAutoNum type="arabicPeriod" startAt="96"/>
            </a:pPr>
            <a:r>
              <a:rPr lang="en-US" sz="1000" dirty="0" smtClean="0"/>
              <a:t>Henry J. Kaiser Family Foundation. Key Facts About the Uninsured Population. December 2018. </a:t>
            </a:r>
            <a:r>
              <a:rPr lang="en-US" sz="1000" dirty="0" smtClean="0">
                <a:hlinkClick r:id="rId6"/>
              </a:rPr>
              <a:t>https://www.kff.org/uninsured/fact-sheet/key-facts-about-the-uninsured-population/</a:t>
            </a:r>
            <a:r>
              <a:rPr lang="en-US" sz="1000" dirty="0" smtClean="0"/>
              <a:t>. Accessed May 15, 2019.</a:t>
            </a:r>
          </a:p>
          <a:p>
            <a:pPr lvl="0">
              <a:buSzPct val="100000"/>
              <a:buFont typeface="+mj-lt"/>
              <a:buAutoNum type="arabicPeriod" startAt="96"/>
            </a:pPr>
            <a:r>
              <a:rPr lang="en-US" sz="1000" dirty="0" smtClean="0"/>
              <a:t>de Marco R, </a:t>
            </a:r>
            <a:r>
              <a:rPr lang="en-US" sz="1000" dirty="0" err="1" smtClean="0"/>
              <a:t>Pesce</a:t>
            </a:r>
            <a:r>
              <a:rPr lang="en-US" sz="1000" dirty="0" smtClean="0"/>
              <a:t> G, </a:t>
            </a:r>
            <a:r>
              <a:rPr lang="en-US" sz="1000" dirty="0" err="1" smtClean="0"/>
              <a:t>Marcon</a:t>
            </a:r>
            <a:r>
              <a:rPr lang="en-US" sz="1000" dirty="0" smtClean="0"/>
              <a:t> A, et al. The coexistence of asthma and chronic obstructive pulmonary disease (COPD): prevalence and risk factors in young, middle-aged, and elderly people from the general population. </a:t>
            </a:r>
            <a:r>
              <a:rPr lang="en-US" sz="1000" dirty="0" err="1" smtClean="0"/>
              <a:t>PLoS</a:t>
            </a:r>
            <a:r>
              <a:rPr lang="en-US" sz="1000" dirty="0" smtClean="0"/>
              <a:t> One 2013 May 10;8(5):e62985. </a:t>
            </a:r>
            <a:r>
              <a:rPr lang="en-US" sz="1000" dirty="0" smtClean="0">
                <a:hlinkClick r:id="rId7"/>
              </a:rPr>
              <a:t>https://www.ncbi.nlm.nih.gov/pmc/articles/PMC3651288/</a:t>
            </a:r>
            <a:r>
              <a:rPr lang="en-US" sz="1000" dirty="0" smtClean="0"/>
              <a:t>. Accessed May 15, 2019.</a:t>
            </a:r>
          </a:p>
          <a:p>
            <a:pPr lvl="0">
              <a:buSzPct val="100000"/>
              <a:buFont typeface="+mj-lt"/>
              <a:buAutoNum type="arabicPeriod" startAt="96"/>
            </a:pPr>
            <a:r>
              <a:rPr lang="en-US" sz="1000" dirty="0" smtClean="0"/>
              <a:t>Mayo Clinic. COPD: Overview. </a:t>
            </a:r>
            <a:r>
              <a:rPr lang="en-US" sz="1000" dirty="0" smtClean="0">
                <a:hlinkClick r:id="rId8"/>
              </a:rPr>
              <a:t>https://www.mayoclinic.org/diseases-conditions/copd/symptoms-causes/syc-20353679</a:t>
            </a:r>
            <a:r>
              <a:rPr lang="en-US" sz="1000" dirty="0" smtClean="0"/>
              <a:t>. Accessed May 15, 2019.</a:t>
            </a:r>
          </a:p>
          <a:p>
            <a:pPr lvl="0">
              <a:buSzPct val="100000"/>
              <a:buFont typeface="+mj-lt"/>
              <a:buAutoNum type="arabicPeriod" startAt="96"/>
            </a:pPr>
            <a:r>
              <a:rPr lang="en-US" sz="1000" dirty="0" smtClean="0"/>
              <a:t>Centers for Disease Control and Prevention. National Diabetes Statistics Report, 2017: Estimates of Diabetes and Its Burden in the United States. Atlanta, GA: U.S. Department of Health and Human Services; 2017. </a:t>
            </a:r>
            <a:r>
              <a:rPr lang="en-US" sz="1000" dirty="0" smtClean="0">
                <a:hlinkClick r:id="rId9"/>
              </a:rPr>
              <a:t>https://www.cdc.gov/diabetes/pdfs/data/statistics/national-diabetes-statistics-report.pdf</a:t>
            </a:r>
            <a:r>
              <a:rPr lang="en-US" sz="1000" dirty="0" smtClean="0"/>
              <a:t>. Accessed May 15, 2019.</a:t>
            </a:r>
          </a:p>
          <a:p>
            <a:pPr lvl="0">
              <a:buSzPct val="100000"/>
              <a:buFont typeface="+mj-lt"/>
              <a:buAutoNum type="arabicPeriod" startAt="96"/>
            </a:pPr>
            <a:r>
              <a:rPr lang="en-US" sz="1000" dirty="0" smtClean="0"/>
              <a:t>Sawyer B, McDermott D. How does the quality of the U.S. healthcare system compare to other countries? Slide 5: Hospital admissions for preventable diseases are more frequent in the U.S. than in comparable countries. Peterson-Kaiser Health System Tracker; March 28, 2019. </a:t>
            </a:r>
            <a:r>
              <a:rPr lang="en-US" sz="1000" dirty="0" smtClean="0">
                <a:hlinkClick r:id="rId10"/>
              </a:rPr>
              <a:t>https://www.healthsystemtracker.org/chart-collection/quality-u-s-healthcare-system-compare-countries/#item-hospital-admission-rate-for-asthma-heart-failure-hypertension-and-diabetes-2015</a:t>
            </a:r>
            <a:r>
              <a:rPr lang="en-US" sz="1000" dirty="0" smtClean="0"/>
              <a:t>. Accessed August 6, 2019.</a:t>
            </a:r>
          </a:p>
          <a:p>
            <a:pPr lvl="0">
              <a:buSzPct val="100000"/>
              <a:buFont typeface="+mj-lt"/>
              <a:buAutoNum type="arabicPeriod" startAt="96"/>
            </a:pPr>
            <a:r>
              <a:rPr lang="en-US" sz="1000" dirty="0" smtClean="0"/>
              <a:t>MacDougall H. Dental disparities among low-income American adults: a social work perspective. Health </a:t>
            </a:r>
            <a:r>
              <a:rPr lang="en-US" sz="1000" dirty="0" err="1" smtClean="0"/>
              <a:t>Soc</a:t>
            </a:r>
            <a:r>
              <a:rPr lang="en-US" sz="1000" dirty="0" smtClean="0"/>
              <a:t> Work 2016 Aug;41(3):208-10. </a:t>
            </a:r>
            <a:r>
              <a:rPr lang="en-US" sz="1000" dirty="0" smtClean="0">
                <a:hlinkClick r:id="rId11"/>
              </a:rPr>
              <a:t>https://www.ncbi.nlm.nih.gov/pmc/articles/PMC4985883/</a:t>
            </a:r>
            <a:r>
              <a:rPr lang="en-US" sz="1000" dirty="0" smtClean="0"/>
              <a:t>. Accessed May 15, 2019.</a:t>
            </a:r>
          </a:p>
          <a:p>
            <a:pPr lvl="0">
              <a:buSzPct val="100000"/>
              <a:buFont typeface="+mj-lt"/>
              <a:buAutoNum type="arabicPeriod" startAt="96"/>
            </a:pPr>
            <a:r>
              <a:rPr lang="en-US" sz="1000" dirty="0" smtClean="0"/>
              <a:t>Centers for Disease Control and Prevention. Human Papillomavirus (HPV). Last reviewed April 2019. </a:t>
            </a:r>
            <a:r>
              <a:rPr lang="en-US" sz="1000" dirty="0" smtClean="0">
                <a:hlinkClick r:id="rId12"/>
              </a:rPr>
              <a:t>https://www.cdc.gov/hpv/parents/whatishpv.html</a:t>
            </a:r>
            <a:r>
              <a:rPr lang="en-US" sz="1000" dirty="0" smtClean="0"/>
              <a:t>. Accessed May 15, 2019. </a:t>
            </a:r>
          </a:p>
          <a:p>
            <a:pPr lvl="0">
              <a:buSzPct val="100000"/>
              <a:buFont typeface="+mj-lt"/>
              <a:buAutoNum type="arabicPeriod" startAt="96"/>
            </a:pPr>
            <a:r>
              <a:rPr lang="en-US" sz="1000" dirty="0" smtClean="0"/>
              <a:t>Centers for Disease Control and Prevention. Human Papillomavirus (HPV): Vaccination Schedules &amp; Recommendations. </a:t>
            </a:r>
            <a:r>
              <a:rPr lang="en-US" sz="1000" dirty="0" smtClean="0">
                <a:hlinkClick r:id="rId13"/>
              </a:rPr>
              <a:t>https://www.cdc.gov/hpv/hcp/schedules-recommendations.html</a:t>
            </a:r>
            <a:r>
              <a:rPr lang="en-US" sz="1000" dirty="0" smtClean="0"/>
              <a:t>. Accessed May 15, 2019.</a:t>
            </a:r>
          </a:p>
          <a:p>
            <a:pPr lvl="0">
              <a:buSzPct val="100000"/>
              <a:buFont typeface="+mj-lt"/>
              <a:buAutoNum type="arabicPeriod" startAt="96"/>
            </a:pPr>
            <a:r>
              <a:rPr lang="en-US" sz="1000" dirty="0" smtClean="0"/>
              <a:t>U.S. Department of Health and Human Services. What Is the U.S. Opioid Epidemic? Last reviewed January 2019. </a:t>
            </a:r>
            <a:r>
              <a:rPr lang="en-US" sz="1000" dirty="0" smtClean="0">
                <a:hlinkClick r:id="rId14"/>
              </a:rPr>
              <a:t>https://www.hhs.gov/opioids/about-the-epidemic/index.html</a:t>
            </a:r>
            <a:r>
              <a:rPr lang="en-US" sz="1000" dirty="0" smtClean="0"/>
              <a:t>. Accessed May 15, 2019.</a:t>
            </a:r>
          </a:p>
          <a:p>
            <a:pPr>
              <a:buSzPct val="100000"/>
              <a:buFont typeface="+mj-lt"/>
              <a:buAutoNum type="arabicPeriod" startAt="96"/>
            </a:pPr>
            <a:r>
              <a:rPr lang="en-US" sz="1000" dirty="0" err="1"/>
              <a:t>Hedegaard</a:t>
            </a:r>
            <a:r>
              <a:rPr lang="en-US" sz="1000" dirty="0"/>
              <a:t> H, </a:t>
            </a:r>
            <a:r>
              <a:rPr lang="en-US" sz="1000" dirty="0" err="1"/>
              <a:t>Miniño</a:t>
            </a:r>
            <a:r>
              <a:rPr lang="en-US" sz="1000" dirty="0"/>
              <a:t> AM, Warner M. Drug overdose deaths in the United States, 1999-2017. NCHS Data Brief No. 329. Hyattsville, MD: National Center for Health Statistics. 2018. </a:t>
            </a:r>
            <a:r>
              <a:rPr lang="en-US" sz="1000" u="sng" dirty="0">
                <a:hlinkClick r:id="rId15"/>
              </a:rPr>
              <a:t>https://www.cdc.gov/nchs/data/databriefs/db329-h.pdf</a:t>
            </a:r>
            <a:r>
              <a:rPr lang="en-US" sz="1000" dirty="0"/>
              <a:t>. Accessed July 26, 2019.</a:t>
            </a:r>
          </a:p>
          <a:p>
            <a:pPr>
              <a:buSzPct val="100000"/>
              <a:buFont typeface="+mj-lt"/>
              <a:buAutoNum type="arabicPeriod" startAt="96"/>
            </a:pPr>
            <a:endParaRPr lang="en-US" sz="1000" dirty="0"/>
          </a:p>
        </p:txBody>
      </p:sp>
    </p:spTree>
    <p:extLst>
      <p:ext uri="{BB962C8B-B14F-4D97-AF65-F5344CB8AC3E}">
        <p14:creationId xmlns:p14="http://schemas.microsoft.com/office/powerpoint/2010/main" val="2524329905"/>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References</a:t>
            </a:r>
          </a:p>
        </p:txBody>
      </p:sp>
      <p:sp>
        <p:nvSpPr>
          <p:cNvPr id="3" name="Content Placeholder 2"/>
          <p:cNvSpPr>
            <a:spLocks noGrp="1"/>
          </p:cNvSpPr>
          <p:nvPr>
            <p:ph idx="1"/>
          </p:nvPr>
        </p:nvSpPr>
        <p:spPr>
          <a:xfrm>
            <a:off x="457200" y="1280160"/>
            <a:ext cx="8229600" cy="5242560"/>
          </a:xfrm>
        </p:spPr>
        <p:txBody>
          <a:bodyPr>
            <a:noAutofit/>
          </a:bodyPr>
          <a:lstStyle/>
          <a:p>
            <a:pPr lvl="0">
              <a:buSzPct val="100000"/>
              <a:buFont typeface="+mj-lt"/>
              <a:buAutoNum type="arabicPeriod" startAt="109"/>
            </a:pPr>
            <a:r>
              <a:rPr lang="en-US" sz="1000" dirty="0"/>
              <a:t>Centers for Disease Control and Prevention. Opioid Overdose: Understanding the Epidemic. Last reviewed December 2018. </a:t>
            </a:r>
            <a:r>
              <a:rPr lang="en-US" sz="1000" u="sng" dirty="0">
                <a:hlinkClick r:id="rId3"/>
              </a:rPr>
              <a:t>https://www.cdc.gov/drugoverdose/epidemic/index.html</a:t>
            </a:r>
            <a:r>
              <a:rPr lang="en-US" sz="1000" dirty="0"/>
              <a:t>. Accessed May 15, 2019.</a:t>
            </a:r>
          </a:p>
          <a:p>
            <a:pPr lvl="0">
              <a:buSzPct val="100000"/>
              <a:buFont typeface="+mj-lt"/>
              <a:buAutoNum type="arabicPeriod" startAt="109"/>
            </a:pPr>
            <a:r>
              <a:rPr lang="en-US" sz="1000" dirty="0"/>
              <a:t>Joynt M, Train MK, Robbins BW, et al. The impact of neighborhood socioeconomic status and race on the prescribing of opioids in emergency departments throughout the United States. J Gen Intern Med 2013 Dec;28(12):1604-10. </a:t>
            </a:r>
            <a:r>
              <a:rPr lang="en-US" sz="1000" u="sng" dirty="0">
                <a:hlinkClick r:id="rId4"/>
              </a:rPr>
              <a:t>https://www.ncbi.nlm.nih.gov/pmc/articles/PMC3832731/</a:t>
            </a:r>
            <a:r>
              <a:rPr lang="en-US" sz="1000" dirty="0"/>
              <a:t>. Accessed May 15, 2019.</a:t>
            </a:r>
          </a:p>
          <a:p>
            <a:pPr lvl="0">
              <a:buSzPct val="100000"/>
              <a:buFont typeface="+mj-lt"/>
              <a:buAutoNum type="arabicPeriod" startAt="109"/>
            </a:pPr>
            <a:r>
              <a:rPr lang="en-US" sz="1000" dirty="0"/>
              <a:t>U.S. Department of Health and Human Services. 5-Point Strategy To Combat the Opioid Crisis. Last reviewed August 2018. </a:t>
            </a:r>
            <a:r>
              <a:rPr lang="en-US" sz="1000" u="sng" dirty="0">
                <a:hlinkClick r:id="rId5"/>
              </a:rPr>
              <a:t>https://www.hhs.gov/opioids/about-the-epidemic/hhs-response/index.html</a:t>
            </a:r>
            <a:r>
              <a:rPr lang="en-US" sz="1000" dirty="0"/>
              <a:t>. Accessed May 15, 2019. </a:t>
            </a:r>
            <a:r>
              <a:rPr lang="en-US" sz="1000" u="sng" dirty="0"/>
              <a:t>l</a:t>
            </a:r>
            <a:endParaRPr lang="en-US" sz="1000" dirty="0"/>
          </a:p>
          <a:p>
            <a:pPr lvl="0">
              <a:buSzPct val="100000"/>
              <a:buFont typeface="+mj-lt"/>
              <a:buAutoNum type="arabicPeriod" startAt="109"/>
            </a:pPr>
            <a:r>
              <a:rPr lang="en-US" sz="1000" dirty="0"/>
              <a:t>Institute of Medicine Committee on the Consequences of </a:t>
            </a:r>
            <a:r>
              <a:rPr lang="en-US" sz="1000" dirty="0" err="1"/>
              <a:t>Uninsurance</a:t>
            </a:r>
            <a:r>
              <a:rPr lang="en-US" sz="1000" dirty="0"/>
              <a:t>. Care Without Coverage: Too Little, Too Late. Washington, DC: National Academies Press; 2002. 4, The Difference Coverage Could Make to the Health of Uninsured Adults. </a:t>
            </a:r>
            <a:r>
              <a:rPr lang="en-US" sz="1000" u="sng" dirty="0">
                <a:hlinkClick r:id="rId6"/>
              </a:rPr>
              <a:t>https://www.ncbi.nlm.nih.gov/books/NBK220633/</a:t>
            </a:r>
            <a:r>
              <a:rPr lang="en-US" sz="1000" dirty="0"/>
              <a:t>. Accessed August 19, 2019.</a:t>
            </a:r>
          </a:p>
          <a:p>
            <a:pPr lvl="0">
              <a:buSzPct val="100000"/>
              <a:buFont typeface="+mj-lt"/>
              <a:buAutoNum type="arabicPeriod" startAt="109"/>
            </a:pPr>
            <a:r>
              <a:rPr lang="en-US" sz="1000" dirty="0" err="1"/>
              <a:t>Chartbook</a:t>
            </a:r>
            <a:r>
              <a:rPr lang="en-US" sz="1000" dirty="0"/>
              <a:t> on Person- and Family-Centered Care. Rockville, MD: Agency for Healthcare Research and Quality; October 2016.</a:t>
            </a:r>
            <a:r>
              <a:rPr lang="en-US" sz="1000" u="sng" dirty="0"/>
              <a:t> </a:t>
            </a:r>
            <a:r>
              <a:rPr lang="en-US" sz="1000" dirty="0"/>
              <a:t>Publication No. 16(17)-0015-9-EF. </a:t>
            </a:r>
            <a:r>
              <a:rPr lang="en-US" sz="1000" u="sng" dirty="0">
                <a:hlinkClick r:id="rId7"/>
              </a:rPr>
              <a:t>http://www.ahrq.gov/research/findings/nhqrdr/chartbooks/personcentered/index.html</a:t>
            </a:r>
            <a:r>
              <a:rPr lang="en-US" sz="1000" dirty="0"/>
              <a:t>. Accessed May 15, 2019.</a:t>
            </a:r>
          </a:p>
          <a:p>
            <a:pPr lvl="0">
              <a:buSzPct val="100000"/>
              <a:buFont typeface="+mj-lt"/>
              <a:buAutoNum type="arabicPeriod" startAt="109"/>
            </a:pPr>
            <a:r>
              <a:rPr lang="en-US" sz="1000" dirty="0" err="1"/>
              <a:t>Bleser</a:t>
            </a:r>
            <a:r>
              <a:rPr lang="en-US" sz="1000" dirty="0"/>
              <a:t> WK, Young SI, Miranda PY. Disparities in patient- and family-centered care during U.S. children’s health care encounters: a closer examination. </a:t>
            </a:r>
            <a:r>
              <a:rPr lang="en-US" sz="1000" dirty="0" err="1"/>
              <a:t>Acad</a:t>
            </a:r>
            <a:r>
              <a:rPr lang="en-US" sz="1000" dirty="0"/>
              <a:t> </a:t>
            </a:r>
            <a:r>
              <a:rPr lang="en-US" sz="1000" dirty="0" err="1"/>
              <a:t>Pediatr</a:t>
            </a:r>
            <a:r>
              <a:rPr lang="en-US" sz="1000" dirty="0"/>
              <a:t> 2017 Jan-Feb;17(1):17-26. </a:t>
            </a:r>
            <a:r>
              <a:rPr lang="en-US" sz="1000" u="sng" dirty="0">
                <a:hlinkClick r:id="rId8"/>
              </a:rPr>
              <a:t>https://www.ncbi.nlm.nih.gov/pmc/articles/PMC6333206/</a:t>
            </a:r>
            <a:r>
              <a:rPr lang="en-US" sz="1000" dirty="0"/>
              <a:t>. Accessed May 15, 2019. </a:t>
            </a:r>
          </a:p>
          <a:p>
            <a:pPr lvl="0">
              <a:buSzPct val="100000"/>
              <a:buFont typeface="+mj-lt"/>
              <a:buAutoNum type="arabicPeriod" startAt="109"/>
            </a:pPr>
            <a:r>
              <a:rPr lang="en-US" sz="1000" dirty="0"/>
              <a:t>Wolff JL, Boyd CM. A look at person- and family-centered care among older adults: results from a national survey [corrected]. J Gen Intern Med 2015 Oct;30(10):1497-504. Erratum in: J Gen Intern Med 2015 Oct;30(10):1567. </a:t>
            </a:r>
            <a:r>
              <a:rPr lang="en-US" sz="1000" u="sng" dirty="0">
                <a:hlinkClick r:id="rId9"/>
              </a:rPr>
              <a:t>https://www.ncbi.nlm.nih.gov/pmc/articles/PMC4579212/</a:t>
            </a:r>
            <a:r>
              <a:rPr lang="en-US" sz="1000" dirty="0"/>
              <a:t>. Accessed May 15, 2019.</a:t>
            </a:r>
          </a:p>
          <a:p>
            <a:pPr lvl="0">
              <a:buSzPct val="100000"/>
              <a:buFont typeface="+mj-lt"/>
              <a:buAutoNum type="arabicPeriod" startAt="109"/>
            </a:pPr>
            <a:r>
              <a:rPr lang="en-US" sz="1000" dirty="0"/>
              <a:t>Maurer M, </a:t>
            </a:r>
            <a:r>
              <a:rPr lang="en-US" sz="1000" dirty="0" err="1"/>
              <a:t>Dardess</a:t>
            </a:r>
            <a:r>
              <a:rPr lang="en-US" sz="1000" dirty="0"/>
              <a:t> P, Carman, KL, et al. Guide to Patient and Family Engagement: Environmental Scan Report. (Prepared by American Institutes for Research under Contract No. HHSA 290-200-600019). Rockville, MD: Agency for Healthcare Research and Quality; May 2012. AHRQ Publication No. 12-0042-EF. </a:t>
            </a:r>
            <a:r>
              <a:rPr lang="en-US" sz="1000" u="sng" dirty="0">
                <a:hlinkClick r:id="rId10"/>
              </a:rPr>
              <a:t>http://www.ahrq.gov/research/findings/final-reports/ptfamilyscan/index.html</a:t>
            </a:r>
            <a:r>
              <a:rPr lang="en-US" sz="1000" dirty="0"/>
              <a:t>. Accessed May 15, 2019.</a:t>
            </a:r>
          </a:p>
          <a:p>
            <a:pPr lvl="0">
              <a:buSzPct val="100000"/>
              <a:buFont typeface="+mj-lt"/>
              <a:buAutoNum type="arabicPeriod" startAt="109"/>
            </a:pPr>
            <a:r>
              <a:rPr lang="en-US" sz="1000" dirty="0"/>
              <a:t>Johns Hopkins Medicine. Abdominal Aortic Aneurysm. </a:t>
            </a:r>
            <a:r>
              <a:rPr lang="en-US" sz="1000" u="sng" dirty="0">
                <a:hlinkClick r:id="rId11"/>
              </a:rPr>
              <a:t>https://www.hopkinsmedicine.org/health/conditions-and-diseases/abdominal-aortic-aneurysm</a:t>
            </a:r>
            <a:r>
              <a:rPr lang="en-US" sz="1000" dirty="0"/>
              <a:t>. Accessed May 15, 2019.</a:t>
            </a:r>
          </a:p>
          <a:p>
            <a:pPr lvl="0">
              <a:buSzPct val="100000"/>
              <a:buFont typeface="+mj-lt"/>
              <a:buAutoNum type="arabicPeriod" startAt="109"/>
            </a:pPr>
            <a:r>
              <a:rPr lang="en-US" sz="1000" dirty="0"/>
              <a:t>Centers for Disease Control and Prevention. High Blood Pressure Fact Sheet. Last reviewed June 2016. </a:t>
            </a:r>
            <a:r>
              <a:rPr lang="en-US" sz="1000" u="sng" dirty="0">
                <a:hlinkClick r:id="rId12"/>
              </a:rPr>
              <a:t>https://www.cdc.gov/dhdsp/data_statistics/fact_sheets/fs_bloodpressure.htm</a:t>
            </a:r>
            <a:r>
              <a:rPr lang="en-US" sz="1000" dirty="0"/>
              <a:t>. Accessed August 19, 2019</a:t>
            </a:r>
            <a:r>
              <a:rPr lang="en-US" sz="1000" u="sng" dirty="0"/>
              <a:t>.</a:t>
            </a:r>
            <a:endParaRPr lang="en-US" sz="1000" dirty="0"/>
          </a:p>
          <a:p>
            <a:pPr lvl="0">
              <a:buSzPct val="100000"/>
              <a:buFont typeface="+mj-lt"/>
              <a:buAutoNum type="arabicPeriod" startAt="109"/>
            </a:pPr>
            <a:r>
              <a:rPr lang="en-US" sz="1000" dirty="0"/>
              <a:t>Centers for Disease Control and Prevention. Influenza (Flu): Diabetes. Last reviewed February 2019. </a:t>
            </a:r>
            <a:r>
              <a:rPr lang="en-US" sz="1000" u="sng" dirty="0">
                <a:hlinkClick r:id="rId13"/>
              </a:rPr>
              <a:t>https://www.cdc.gov/flu/diabetes/index.htm</a:t>
            </a:r>
            <a:r>
              <a:rPr lang="en-US" sz="1000" dirty="0"/>
              <a:t>. Accessed May 15, 2019</a:t>
            </a:r>
            <a:r>
              <a:rPr lang="en-US" sz="1000" dirty="0" smtClean="0"/>
              <a:t>.</a:t>
            </a:r>
          </a:p>
          <a:p>
            <a:pPr>
              <a:buSzPct val="100000"/>
              <a:buFont typeface="+mj-lt"/>
              <a:buAutoNum type="arabicPeriod" startAt="109"/>
            </a:pPr>
            <a:r>
              <a:rPr lang="en-US" sz="1000" dirty="0"/>
              <a:t>Information Series for Adults: What You Need To Know About Diabetes and Adult Vaccines. Atlanta, GA: Centers for Disease Control and Prevention; August 2018. </a:t>
            </a:r>
            <a:r>
              <a:rPr lang="en-US" sz="1000" u="sng" dirty="0">
                <a:hlinkClick r:id="rId14"/>
              </a:rPr>
              <a:t>https://www.cdc.gov/vaccines/hcp/adults/downloads/fs-diabetes-vaccines.pdf</a:t>
            </a:r>
            <a:r>
              <a:rPr lang="en-US" sz="1000" dirty="0"/>
              <a:t>. Accessed May 15, 2019.</a:t>
            </a:r>
          </a:p>
          <a:p>
            <a:pPr>
              <a:buSzPct val="100000"/>
              <a:buFont typeface="+mj-lt"/>
              <a:buAutoNum type="arabicPeriod" startAt="109"/>
            </a:pPr>
            <a:r>
              <a:rPr lang="en-US" sz="1000" dirty="0" smtClean="0"/>
              <a:t>Horvitz-Lennon </a:t>
            </a:r>
            <a:r>
              <a:rPr lang="en-US" sz="1000" dirty="0"/>
              <a:t>M, </a:t>
            </a:r>
            <a:r>
              <a:rPr lang="en-US" sz="1000" dirty="0" err="1"/>
              <a:t>Volya</a:t>
            </a:r>
            <a:r>
              <a:rPr lang="en-US" sz="1000" dirty="0"/>
              <a:t> R, Garfield R, et al. Where you live matters: quality and racial/ethnic disparities in schizophrenia care in four state Medicaid programs. Health </a:t>
            </a:r>
            <a:r>
              <a:rPr lang="en-US" sz="1000" dirty="0" err="1"/>
              <a:t>Serv</a:t>
            </a:r>
            <a:r>
              <a:rPr lang="en-US" sz="1000" dirty="0"/>
              <a:t> Res 2015 Oct;50(5):1710-29. </a:t>
            </a:r>
            <a:r>
              <a:rPr lang="en-US" sz="1000" u="sng" dirty="0">
                <a:hlinkClick r:id="rId15"/>
              </a:rPr>
              <a:t>https://www.ncbi.nlm.nih.gov/pmc/articles/PMC4600368/</a:t>
            </a:r>
            <a:r>
              <a:rPr lang="en-US" sz="1000" dirty="0"/>
              <a:t>. Accessed May 17, 2019.</a:t>
            </a:r>
          </a:p>
          <a:p>
            <a:pPr lvl="0">
              <a:buSzPct val="100000"/>
              <a:buFont typeface="+mj-lt"/>
              <a:buAutoNum type="arabicPeriod" startAt="109"/>
            </a:pPr>
            <a:endParaRPr lang="en-US" sz="1000" dirty="0"/>
          </a:p>
        </p:txBody>
      </p:sp>
    </p:spTree>
    <p:extLst>
      <p:ext uri="{BB962C8B-B14F-4D97-AF65-F5344CB8AC3E}">
        <p14:creationId xmlns:p14="http://schemas.microsoft.com/office/powerpoint/2010/main" val="337951834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242560"/>
          </a:xfrm>
        </p:spPr>
        <p:txBody>
          <a:bodyPr>
            <a:noAutofit/>
          </a:bodyPr>
          <a:lstStyle/>
          <a:p>
            <a:pPr lvl="0">
              <a:buSzPct val="100000"/>
              <a:buFont typeface="+mj-lt"/>
              <a:buAutoNum type="arabicPeriod" startAt="122"/>
            </a:pPr>
            <a:r>
              <a:rPr lang="en-US" sz="1000" dirty="0"/>
              <a:t>Lin YH, McLain AC, Probst JC, et al. Health-related quality of life among adults 65 years and older in the United States, 2011-2012: a multilevel small area estimation approach. </a:t>
            </a:r>
            <a:r>
              <a:rPr lang="en-US" sz="1000" dirty="0">
                <a:hlinkClick r:id="rId3" tooltip="Annals of epidemiology."/>
              </a:rPr>
              <a:t>Ann </a:t>
            </a:r>
            <a:r>
              <a:rPr lang="en-US" sz="1000" dirty="0" err="1">
                <a:hlinkClick r:id="rId3" tooltip="Annals of epidemiology."/>
              </a:rPr>
              <a:t>Epidemiol</a:t>
            </a:r>
            <a:r>
              <a:rPr lang="en-US" sz="1000" dirty="0"/>
              <a:t> 2017 Jan;27(1):52-58. </a:t>
            </a:r>
            <a:r>
              <a:rPr lang="en-US" sz="1000" u="sng" dirty="0">
                <a:hlinkClick r:id="rId3"/>
              </a:rPr>
              <a:t>https://www.ncbi.nlm.nih.gov/pubmed/27814940</a:t>
            </a:r>
            <a:r>
              <a:rPr lang="en-US" sz="1000" u="sng" dirty="0"/>
              <a:t>.</a:t>
            </a:r>
            <a:r>
              <a:rPr lang="en-US" sz="1000" dirty="0"/>
              <a:t> Accessed May 17, 2019.</a:t>
            </a:r>
          </a:p>
          <a:p>
            <a:pPr lvl="0">
              <a:buSzPct val="100000"/>
              <a:buFont typeface="+mj-lt"/>
              <a:buAutoNum type="arabicPeriod" startAt="122"/>
            </a:pPr>
            <a:r>
              <a:rPr lang="en-US" sz="1000" dirty="0"/>
              <a:t>Trivedi T, Liu J, Probst JC, et al. Obesity and obesity-related behaviors among rural and urban adults in the USA. Rural Remote Health 2015;15:3267. </a:t>
            </a:r>
            <a:r>
              <a:rPr lang="en-US" sz="1000" u="sng" dirty="0">
                <a:hlinkClick r:id="rId4"/>
              </a:rPr>
              <a:t>https://www.rrh.org.au/journal/article/3267</a:t>
            </a:r>
            <a:r>
              <a:rPr lang="en-US" sz="1000" dirty="0"/>
              <a:t>. Accessed May 17, 2019.</a:t>
            </a:r>
          </a:p>
          <a:p>
            <a:pPr lvl="0">
              <a:buSzPct val="100000"/>
              <a:buFont typeface="+mj-lt"/>
              <a:buAutoNum type="arabicPeriod" startAt="122"/>
            </a:pPr>
            <a:r>
              <a:rPr lang="en-US" sz="1000" dirty="0" err="1"/>
              <a:t>Andrilla</a:t>
            </a:r>
            <a:r>
              <a:rPr lang="en-US" sz="1000" dirty="0"/>
              <a:t> CHA, Patterson DG, </a:t>
            </a:r>
            <a:r>
              <a:rPr lang="en-US" sz="1000" dirty="0" err="1"/>
              <a:t>Garberson</a:t>
            </a:r>
            <a:r>
              <a:rPr lang="en-US" sz="1000" dirty="0"/>
              <a:t> LA, et al. Geographic variation in the supply of selected behavioral health providers. Am J </a:t>
            </a:r>
            <a:r>
              <a:rPr lang="en-US" sz="1000" dirty="0" err="1"/>
              <a:t>Prev</a:t>
            </a:r>
            <a:r>
              <a:rPr lang="en-US" sz="1000" dirty="0"/>
              <a:t> Med 2018 Jun;54(6S3):S199-S207. </a:t>
            </a:r>
            <a:r>
              <a:rPr lang="en-US" sz="1000" u="sng" dirty="0">
                <a:hlinkClick r:id="rId5"/>
              </a:rPr>
              <a:t>https://www.ncbi.nlm.nih.gov/pubmed/29779543</a:t>
            </a:r>
            <a:r>
              <a:rPr lang="en-US" sz="1000" dirty="0"/>
              <a:t>. Accessed May 17, 2019.</a:t>
            </a:r>
          </a:p>
          <a:p>
            <a:pPr lvl="0">
              <a:buSzPct val="100000"/>
              <a:buFont typeface="+mj-lt"/>
              <a:buAutoNum type="arabicPeriod" startAt="122"/>
            </a:pPr>
            <a:r>
              <a:rPr lang="en-US" sz="1000" dirty="0"/>
              <a:t>Skinner AC, </a:t>
            </a:r>
            <a:r>
              <a:rPr lang="en-US" sz="1000" dirty="0" err="1"/>
              <a:t>Slifkin</a:t>
            </a:r>
            <a:r>
              <a:rPr lang="en-US" sz="1000" dirty="0"/>
              <a:t> RT. Rural/urban differences in barriers to and burden of care for children with special health care needs. </a:t>
            </a:r>
            <a:r>
              <a:rPr lang="en-US" sz="1000" dirty="0">
                <a:hlinkClick r:id="rId6" tooltip="The Journal of rural health : official journal of the American Rural Health Association and the National Rural Health Care Association."/>
              </a:rPr>
              <a:t>J Rural Health</a:t>
            </a:r>
            <a:r>
              <a:rPr lang="en-US" sz="1000" dirty="0"/>
              <a:t> 2007 Spring;23(2):150-7. </a:t>
            </a:r>
            <a:r>
              <a:rPr lang="en-US" sz="1000" u="sng" dirty="0">
                <a:hlinkClick r:id="rId6"/>
              </a:rPr>
              <a:t>https://www.ncbi.nlm.nih.gov/pubmed/17397371</a:t>
            </a:r>
            <a:r>
              <a:rPr lang="en-US" sz="1000" dirty="0"/>
              <a:t>. Accessed May 17, 2019.</a:t>
            </a:r>
          </a:p>
          <a:p>
            <a:pPr lvl="0">
              <a:buSzPct val="100000"/>
              <a:buFont typeface="+mj-lt"/>
              <a:buAutoNum type="arabicPeriod" startAt="122"/>
            </a:pPr>
            <a:r>
              <a:rPr lang="en-US" sz="1000" dirty="0"/>
              <a:t>Hale N, Probst J, Robertson A. Rural area deprivation and hospitalizations among children for ambulatory care sensitive conditions. </a:t>
            </a:r>
            <a:r>
              <a:rPr lang="en-US" sz="1000" dirty="0">
                <a:hlinkClick r:id="rId7" tooltip="Journal of community health."/>
              </a:rPr>
              <a:t>J Community Health</a:t>
            </a:r>
            <a:r>
              <a:rPr lang="en-US" sz="1000" dirty="0"/>
              <a:t> 2016 Jun;41(3):451-60. </a:t>
            </a:r>
            <a:r>
              <a:rPr lang="en-US" sz="1000" u="sng" dirty="0">
                <a:hlinkClick r:id="rId7"/>
              </a:rPr>
              <a:t>https://www.ncbi.nlm.nih.gov/pubmed/26516019</a:t>
            </a:r>
            <a:r>
              <a:rPr lang="en-US" sz="1000" u="sng" dirty="0"/>
              <a:t>.</a:t>
            </a:r>
            <a:r>
              <a:rPr lang="en-US" sz="1000" dirty="0"/>
              <a:t> Accessed May 17, 2019.</a:t>
            </a:r>
          </a:p>
          <a:p>
            <a:pPr lvl="0">
              <a:buSzPct val="100000"/>
              <a:buFont typeface="+mj-lt"/>
              <a:buAutoNum type="arabicPeriod" startAt="122"/>
            </a:pPr>
            <a:r>
              <a:rPr lang="en-US" sz="1000" dirty="0"/>
              <a:t>Centers for Disease Control and Prevention. NCHS Urban-Rural Classification Scheme for Counties. Last reviewed June 2017. </a:t>
            </a:r>
            <a:r>
              <a:rPr lang="en-US" sz="1000" u="sng" dirty="0">
                <a:hlinkClick r:id="rId8"/>
              </a:rPr>
              <a:t>https://www.cdc.gov/nchs/data_access/urban_rural.htm</a:t>
            </a:r>
            <a:r>
              <a:rPr lang="en-US" sz="1000" dirty="0"/>
              <a:t>. Accessed May 17, 2019.</a:t>
            </a:r>
          </a:p>
          <a:p>
            <a:pPr lvl="0">
              <a:buSzPct val="100000"/>
              <a:buFont typeface="+mj-lt"/>
              <a:buAutoNum type="arabicPeriod" startAt="122"/>
            </a:pPr>
            <a:r>
              <a:rPr lang="en-US" sz="1000" dirty="0"/>
              <a:t>Agency for Healthcare Research and Quality. National Healthcare Quality and Disparities Report State View. </a:t>
            </a:r>
            <a:r>
              <a:rPr lang="en-US" sz="1000" u="sng" dirty="0">
                <a:hlinkClick r:id="rId9"/>
              </a:rPr>
              <a:t>https://nhqrnet.ahrq.gov/inhqrdr/state/select</a:t>
            </a:r>
            <a:r>
              <a:rPr lang="en-US" sz="1000" dirty="0"/>
              <a:t>. Accessed May 17, 2019.</a:t>
            </a:r>
          </a:p>
          <a:p>
            <a:pPr lvl="0">
              <a:buSzPct val="100000"/>
              <a:buFont typeface="+mj-lt"/>
              <a:buAutoNum type="arabicPeriod" startAt="122"/>
            </a:pPr>
            <a:r>
              <a:rPr lang="en-US" sz="1000" dirty="0"/>
              <a:t>U.S. Department of Health and Human Services. What is ‘Ending the HIV Epidemic: A Plan for America’? Last updated May 2019. </a:t>
            </a:r>
            <a:r>
              <a:rPr lang="en-US" sz="1000" u="sng" dirty="0">
                <a:hlinkClick r:id="rId10"/>
              </a:rPr>
              <a:t>https://www.hiv.gov/federal-response/ending-the-hiv-epidemic/overview</a:t>
            </a:r>
            <a:r>
              <a:rPr lang="en-US" sz="1000" dirty="0"/>
              <a:t>. Accessed May 17, 2019. </a:t>
            </a:r>
          </a:p>
          <a:p>
            <a:pPr lvl="0">
              <a:buSzPct val="100000"/>
              <a:buFont typeface="+mj-lt"/>
              <a:buAutoNum type="arabicPeriod" startAt="122"/>
            </a:pPr>
            <a:r>
              <a:rPr lang="en-US" sz="1000" dirty="0"/>
              <a:t>U.S. Department of Health and Human Services. HIV Prevention Activities. </a:t>
            </a:r>
            <a:r>
              <a:rPr lang="en-US" sz="1000" u="sng" dirty="0">
                <a:hlinkClick r:id="rId11"/>
              </a:rPr>
              <a:t>https://www.hiv.gov/federal-response/federal-activities-agencies/hiv-prevention-activities</a:t>
            </a:r>
            <a:r>
              <a:rPr lang="en-US" sz="1000" dirty="0"/>
              <a:t>. Accessed May 14, 2019.</a:t>
            </a:r>
          </a:p>
          <a:p>
            <a:pPr lvl="0">
              <a:buSzPct val="100000"/>
              <a:buFont typeface="+mj-lt"/>
              <a:buAutoNum type="arabicPeriod" startAt="122"/>
            </a:pPr>
            <a:r>
              <a:rPr lang="en-US" sz="1000" dirty="0"/>
              <a:t>Peterson-Kaiser Health System Tracker. 30-Day Mortality Following Certain Admissions. </a:t>
            </a:r>
            <a:r>
              <a:rPr lang="en-US" sz="1000" u="sng" dirty="0">
                <a:hlinkClick r:id="rId12"/>
              </a:rPr>
              <a:t>https://www.healthsystemtracker.org/indicator/quality/30-day-mortality-following-certain-admissions/</a:t>
            </a:r>
            <a:r>
              <a:rPr lang="en-US" sz="1000" dirty="0"/>
              <a:t>. Accessed May 17, 2019.</a:t>
            </a:r>
          </a:p>
          <a:p>
            <a:pPr lvl="0">
              <a:buSzPct val="100000"/>
              <a:buFont typeface="+mj-lt"/>
              <a:buAutoNum type="arabicPeriod" startAt="122"/>
            </a:pPr>
            <a:r>
              <a:rPr lang="en-US" sz="1000" dirty="0"/>
              <a:t>Agency for Healthcare Research and Quality </a:t>
            </a:r>
            <a:r>
              <a:rPr lang="en-US" sz="1000" dirty="0" err="1"/>
              <a:t>PSNet</a:t>
            </a:r>
            <a:r>
              <a:rPr lang="en-US" sz="1000" dirty="0"/>
              <a:t>. Readmissions and Adverse Events After Discharge. </a:t>
            </a:r>
            <a:r>
              <a:rPr lang="en-US" sz="1000" u="sng" dirty="0">
                <a:hlinkClick r:id="rId13"/>
              </a:rPr>
              <a:t>https://psnet.ahrq.gov/primers/primer/11/Readmissions-and-Adverse-Events-After-Discharge</a:t>
            </a:r>
            <a:r>
              <a:rPr lang="en-US" sz="1000" dirty="0"/>
              <a:t>. Accessed May 17, 2019.</a:t>
            </a:r>
          </a:p>
          <a:p>
            <a:pPr lvl="0">
              <a:buSzPct val="100000"/>
              <a:buFont typeface="+mj-lt"/>
              <a:buAutoNum type="arabicPeriod" startAt="122"/>
            </a:pPr>
            <a:r>
              <a:rPr lang="en-US" sz="1000" dirty="0"/>
              <a:t>March of Dimes. Low Birthweight. Last reviewed March 2018. </a:t>
            </a:r>
            <a:r>
              <a:rPr lang="en-US" sz="1000" u="sng" dirty="0">
                <a:hlinkClick r:id="rId14"/>
              </a:rPr>
              <a:t>https://www.marchofdimes.org/complications/low-birthweight.aspx</a:t>
            </a:r>
            <a:r>
              <a:rPr lang="en-US" sz="1000" dirty="0"/>
              <a:t>. Accessed May 17, 2019.</a:t>
            </a:r>
          </a:p>
          <a:p>
            <a:pPr lvl="0">
              <a:buSzPct val="100000"/>
              <a:buFont typeface="+mj-lt"/>
              <a:buAutoNum type="arabicPeriod" startAt="122"/>
            </a:pPr>
            <a:r>
              <a:rPr lang="en-US" sz="1000" dirty="0"/>
              <a:t>Partridge S, </a:t>
            </a:r>
            <a:r>
              <a:rPr lang="en-US" sz="1000" dirty="0" err="1"/>
              <a:t>Balayla</a:t>
            </a:r>
            <a:r>
              <a:rPr lang="en-US" sz="1000" dirty="0"/>
              <a:t> J, </a:t>
            </a:r>
            <a:r>
              <a:rPr lang="en-US" sz="1000" dirty="0" err="1"/>
              <a:t>Holcroft</a:t>
            </a:r>
            <a:r>
              <a:rPr lang="en-US" sz="1000" dirty="0"/>
              <a:t> CA, et al. Inadequate prenatal care utilization and risks of infant mortality and poor birth outcome: a retrospective analysis of 28,729,765 U.S. deliveries over 8 years. </a:t>
            </a:r>
            <a:r>
              <a:rPr lang="en-US" sz="1000" dirty="0" err="1"/>
              <a:t>Amer</a:t>
            </a:r>
            <a:r>
              <a:rPr lang="en-US" sz="1000" dirty="0"/>
              <a:t> J </a:t>
            </a:r>
            <a:r>
              <a:rPr lang="en-US" sz="1000" dirty="0" err="1"/>
              <a:t>Perinatol</a:t>
            </a:r>
            <a:r>
              <a:rPr lang="en-US" sz="1000" dirty="0"/>
              <a:t> 2012;29:787-94. </a:t>
            </a:r>
            <a:r>
              <a:rPr lang="en-US" sz="1000" u="sng" dirty="0">
                <a:hlinkClick r:id="rId15"/>
              </a:rPr>
              <a:t>https://www.ncbi.nlm.nih.gov/pubmed/22836820</a:t>
            </a:r>
            <a:r>
              <a:rPr lang="en-US" sz="1000" dirty="0"/>
              <a:t>. Accessed May 17, 2019</a:t>
            </a:r>
            <a:r>
              <a:rPr lang="en-US" sz="1000" dirty="0" smtClean="0"/>
              <a:t>.</a:t>
            </a:r>
          </a:p>
          <a:p>
            <a:pPr lvl="0">
              <a:buSzPct val="100000"/>
              <a:buFont typeface="+mj-lt"/>
              <a:buAutoNum type="arabicPeriod" startAt="122"/>
            </a:pPr>
            <a:r>
              <a:rPr lang="en-US" sz="1000" dirty="0"/>
              <a:t>American Academy of Pediatrics. AAP Schedule of Well-Child Care Visits. Last updated October 2018. </a:t>
            </a:r>
            <a:r>
              <a:rPr lang="en-US" sz="1000" u="sng" dirty="0">
                <a:hlinkClick r:id="rId16"/>
              </a:rPr>
              <a:t>https://www.healthychildren.org/English/family-life/health-management/Pages/Well-Child-Care-A-Check-Up-for-Success.aspx</a:t>
            </a:r>
            <a:r>
              <a:rPr lang="en-US" sz="1000" dirty="0"/>
              <a:t>. Accessed May 17, 2019.</a:t>
            </a:r>
          </a:p>
          <a:p>
            <a:pPr>
              <a:buSzPct val="100000"/>
              <a:buFont typeface="+mj-lt"/>
              <a:buAutoNum type="arabicPeriod" startAt="122"/>
            </a:pPr>
            <a:endParaRPr lang="en-US" sz="1000" dirty="0"/>
          </a:p>
        </p:txBody>
      </p:sp>
    </p:spTree>
    <p:extLst>
      <p:ext uri="{BB962C8B-B14F-4D97-AF65-F5344CB8AC3E}">
        <p14:creationId xmlns:p14="http://schemas.microsoft.com/office/powerpoint/2010/main" val="2309116133"/>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349240"/>
          </a:xfrm>
        </p:spPr>
        <p:txBody>
          <a:bodyPr>
            <a:noAutofit/>
          </a:bodyPr>
          <a:lstStyle/>
          <a:p>
            <a:pPr lvl="0">
              <a:buSzPct val="100000"/>
              <a:buFont typeface="+mj-lt"/>
              <a:buAutoNum type="arabicPeriod" startAt="136"/>
            </a:pPr>
            <a:r>
              <a:rPr lang="en-US" sz="1000" dirty="0"/>
              <a:t>Centers for Disease Control and Prevention. Healthy Weight: Child &amp; Teen BMI Calculator. </a:t>
            </a:r>
            <a:r>
              <a:rPr lang="en-US" sz="1000" u="sng" dirty="0">
                <a:hlinkClick r:id="rId3"/>
              </a:rPr>
              <a:t>https://www.cdc.gov/healthyweight/bmi/calculator.html</a:t>
            </a:r>
            <a:r>
              <a:rPr lang="en-US" sz="1000" dirty="0"/>
              <a:t>. Accessed May 17, 2019.</a:t>
            </a:r>
          </a:p>
          <a:p>
            <a:pPr lvl="0">
              <a:buSzPct val="100000"/>
              <a:buFont typeface="+mj-lt"/>
              <a:buAutoNum type="arabicPeriod" startAt="136"/>
            </a:pPr>
            <a:r>
              <a:rPr lang="en-US" sz="1000" u="sng" dirty="0"/>
              <a:t>Johnson</a:t>
            </a:r>
            <a:r>
              <a:rPr lang="en-US" sz="1000" dirty="0"/>
              <a:t> LH, </a:t>
            </a:r>
            <a:r>
              <a:rPr lang="en-US" sz="1000" u="sng" dirty="0"/>
              <a:t>Chambers</a:t>
            </a:r>
            <a:r>
              <a:rPr lang="en-US" sz="1000" dirty="0"/>
              <a:t> P,</a:t>
            </a:r>
            <a:r>
              <a:rPr lang="en-US" sz="1000" u="sng" dirty="0"/>
              <a:t> </a:t>
            </a:r>
            <a:r>
              <a:rPr lang="en-US" sz="1000" u="sng" dirty="0" err="1"/>
              <a:t>Dexheimer</a:t>
            </a:r>
            <a:r>
              <a:rPr lang="en-US" sz="1000" dirty="0"/>
              <a:t> JW. Asthma-related emergency department use: current perspectives. </a:t>
            </a:r>
            <a:r>
              <a:rPr lang="en-US" sz="1000" u="sng" dirty="0"/>
              <a:t>Open Access </a:t>
            </a:r>
            <a:r>
              <a:rPr lang="en-US" sz="1000" u="sng" dirty="0" err="1"/>
              <a:t>Emerg</a:t>
            </a:r>
            <a:r>
              <a:rPr lang="en-US" sz="1000" u="sng" dirty="0"/>
              <a:t> Med</a:t>
            </a:r>
            <a:r>
              <a:rPr lang="en-US" sz="1000" dirty="0"/>
              <a:t> 2016;8:47-55. Published online 2016 Jul 13. </a:t>
            </a:r>
            <a:r>
              <a:rPr lang="en-US" sz="1000" u="sng" dirty="0">
                <a:hlinkClick r:id="rId4"/>
              </a:rPr>
              <a:t>https://www.ncbi.nlm.nih.gov/pmc/articles/PMC4950546/</a:t>
            </a:r>
            <a:r>
              <a:rPr lang="en-US" sz="1000" dirty="0"/>
              <a:t>. Accessed August 6, 2019.</a:t>
            </a:r>
          </a:p>
          <a:p>
            <a:pPr lvl="0">
              <a:buSzPct val="100000"/>
              <a:buFont typeface="+mj-lt"/>
              <a:buAutoNum type="arabicPeriod" startAt="136"/>
            </a:pPr>
            <a:r>
              <a:rPr lang="en-US" sz="1000" dirty="0"/>
              <a:t>Jang H, </a:t>
            </a:r>
            <a:r>
              <a:rPr lang="en-US" sz="1000" dirty="0" err="1"/>
              <a:t>Ozkaynak</a:t>
            </a:r>
            <a:r>
              <a:rPr lang="en-US" sz="1000" dirty="0"/>
              <a:t> M, Ayer T, et al. Factors associated with first medication time for children treated in the emergency department for asthma. </a:t>
            </a:r>
            <a:r>
              <a:rPr lang="en-US" sz="1000" dirty="0" err="1"/>
              <a:t>Pediatr</a:t>
            </a:r>
            <a:r>
              <a:rPr lang="en-US" sz="1000" dirty="0"/>
              <a:t> </a:t>
            </a:r>
            <a:r>
              <a:rPr lang="en-US" sz="1000" dirty="0" err="1"/>
              <a:t>Emerg</a:t>
            </a:r>
            <a:r>
              <a:rPr lang="en-US" sz="1000" dirty="0"/>
              <a:t> Care 2018 Oct 2. [</a:t>
            </a:r>
            <a:r>
              <a:rPr lang="en-US" sz="1000" dirty="0" err="1"/>
              <a:t>Epub</a:t>
            </a:r>
            <a:r>
              <a:rPr lang="en-US" sz="1000" dirty="0"/>
              <a:t> ahead of print] </a:t>
            </a:r>
            <a:r>
              <a:rPr lang="en-US" sz="1000" u="sng" dirty="0">
                <a:hlinkClick r:id="rId5"/>
              </a:rPr>
              <a:t>https://www.ncbi.nlm.nih.gov/pubmed/30281550</a:t>
            </a:r>
            <a:r>
              <a:rPr lang="en-US" sz="1000" dirty="0"/>
              <a:t>. Accessed May 17, 2019.</a:t>
            </a:r>
          </a:p>
          <a:p>
            <a:pPr lvl="0">
              <a:buSzPct val="100000"/>
              <a:buFont typeface="+mj-lt"/>
              <a:buAutoNum type="arabicPeriod" startAt="136"/>
            </a:pPr>
            <a:r>
              <a:rPr lang="en-US" sz="1000" dirty="0" err="1"/>
              <a:t>Bekmezian</a:t>
            </a:r>
            <a:r>
              <a:rPr lang="en-US" sz="1000" dirty="0"/>
              <a:t> A, Fee C, </a:t>
            </a:r>
            <a:r>
              <a:rPr lang="en-US" sz="1000" dirty="0" err="1"/>
              <a:t>Bekmezian</a:t>
            </a:r>
            <a:r>
              <a:rPr lang="en-US" sz="1000" dirty="0"/>
              <a:t> S, et al. Emergency department crowding and younger age are associated with delayed corticosteroid administration to children with acute asthma. </a:t>
            </a:r>
            <a:r>
              <a:rPr lang="en-US" sz="1000" dirty="0" err="1"/>
              <a:t>Pediatr</a:t>
            </a:r>
            <a:r>
              <a:rPr lang="en-US" sz="1000" dirty="0"/>
              <a:t> </a:t>
            </a:r>
            <a:r>
              <a:rPr lang="en-US" sz="1000" dirty="0" err="1"/>
              <a:t>Emerg</a:t>
            </a:r>
            <a:r>
              <a:rPr lang="en-US" sz="1000" dirty="0"/>
              <a:t> Care 2013 Oct;29(10):1075-81. </a:t>
            </a:r>
            <a:r>
              <a:rPr lang="en-US" sz="1000" u="sng" dirty="0">
                <a:hlinkClick r:id="rId6"/>
              </a:rPr>
              <a:t>https://www.ncbi.nlm.nih.gov/pmc/articles/PMC3809097/</a:t>
            </a:r>
            <a:r>
              <a:rPr lang="en-US" sz="1000" dirty="0"/>
              <a:t>. Accessed May 17, 2019.</a:t>
            </a:r>
          </a:p>
          <a:p>
            <a:pPr lvl="0">
              <a:buSzPct val="100000"/>
              <a:buFont typeface="+mj-lt"/>
              <a:buAutoNum type="arabicPeriod" startAt="136"/>
            </a:pPr>
            <a:r>
              <a:rPr lang="en-US" sz="1000" dirty="0" err="1"/>
              <a:t>Zahran</a:t>
            </a:r>
            <a:r>
              <a:rPr lang="en-US" sz="1000" dirty="0"/>
              <a:t> HS, Bailey CM, Damon SA, </a:t>
            </a:r>
            <a:r>
              <a:rPr lang="en-US" sz="1000" dirty="0" err="1"/>
              <a:t>Garbe</a:t>
            </a:r>
            <a:r>
              <a:rPr lang="en-US" sz="1000" dirty="0"/>
              <a:t> PL, </a:t>
            </a:r>
            <a:r>
              <a:rPr lang="en-US" sz="1000" dirty="0" err="1"/>
              <a:t>Breysse</a:t>
            </a:r>
            <a:r>
              <a:rPr lang="en-US" sz="1000" dirty="0"/>
              <a:t> PN. Vital Signs: Asthma in children — United States, 2001–2016. MMWR </a:t>
            </a:r>
            <a:r>
              <a:rPr lang="en-US" sz="1000" dirty="0" err="1"/>
              <a:t>Morb</a:t>
            </a:r>
            <a:r>
              <a:rPr lang="en-US" sz="1000" dirty="0"/>
              <a:t> Mortal </a:t>
            </a:r>
            <a:r>
              <a:rPr lang="en-US" sz="1000" dirty="0" err="1"/>
              <a:t>Wkly</a:t>
            </a:r>
            <a:r>
              <a:rPr lang="en-US" sz="1000" dirty="0"/>
              <a:t> Rep 2018;67:149-155. </a:t>
            </a:r>
            <a:r>
              <a:rPr lang="en-US" sz="1000" u="sng" dirty="0">
                <a:hlinkClick r:id="rId7"/>
              </a:rPr>
              <a:t>https://www.cdc.gov/mmwr/volumes/67/wr/mm6705e1.htm</a:t>
            </a:r>
            <a:r>
              <a:rPr lang="en-US" sz="1000" dirty="0"/>
              <a:t>. Accessed August 19, 2019.</a:t>
            </a:r>
          </a:p>
          <a:p>
            <a:pPr lvl="0">
              <a:buSzPct val="100000"/>
              <a:buFont typeface="+mj-lt"/>
              <a:buAutoNum type="arabicPeriod" startAt="136"/>
            </a:pPr>
            <a:r>
              <a:rPr lang="en-US" sz="1000" dirty="0"/>
              <a:t>Wall T, </a:t>
            </a:r>
            <a:r>
              <a:rPr lang="en-US" sz="1000" dirty="0" err="1"/>
              <a:t>Nasseh</a:t>
            </a:r>
            <a:r>
              <a:rPr lang="en-US" sz="1000" dirty="0"/>
              <a:t> K, </a:t>
            </a:r>
            <a:r>
              <a:rPr lang="en-US" sz="1000" dirty="0" err="1"/>
              <a:t>Vujicic</a:t>
            </a:r>
            <a:r>
              <a:rPr lang="en-US" sz="1000" dirty="0"/>
              <a:t> M. Majority of dental-related emergency department visits lack urgency and can be diverted to dental offices. Health Policy Institute Research Brief. Chicago, IL: American Dental Association; August 2014. </a:t>
            </a:r>
            <a:r>
              <a:rPr lang="en-US" sz="1000" u="sng" dirty="0">
                <a:hlinkClick r:id="rId8"/>
              </a:rPr>
              <a:t>https://www.ada.org/~/media/ADA/Science%20and%20Research/HPI/Files/HPIBrief_0814_1.ashx</a:t>
            </a:r>
            <a:r>
              <a:rPr lang="en-US" sz="1000" dirty="0"/>
              <a:t>. Accessed May 17, 2019.</a:t>
            </a:r>
          </a:p>
          <a:p>
            <a:pPr lvl="0">
              <a:buSzPct val="100000"/>
              <a:buFont typeface="+mj-lt"/>
              <a:buAutoNum type="arabicPeriod" startAt="136"/>
            </a:pPr>
            <a:r>
              <a:rPr lang="en-US" sz="1000" dirty="0"/>
              <a:t>Centers for Disease Control and Prevention, National Center for Health Statistics. Emergency Department Visits. Last reviewed January 2017. </a:t>
            </a:r>
            <a:r>
              <a:rPr lang="en-US" sz="1000" u="sng" dirty="0">
                <a:hlinkClick r:id="rId9"/>
              </a:rPr>
              <a:t>https://www.cdc.gov/nchs/fastats/emergency-department.htm</a:t>
            </a:r>
            <a:r>
              <a:rPr lang="en-US" sz="1000" dirty="0"/>
              <a:t>. Accessed May 17, 2019.</a:t>
            </a:r>
          </a:p>
          <a:p>
            <a:pPr lvl="0">
              <a:buSzPct val="100000"/>
              <a:buFont typeface="+mj-lt"/>
              <a:buAutoNum type="arabicPeriod" startAt="136"/>
            </a:pPr>
            <a:r>
              <a:rPr lang="en-US" sz="1000" dirty="0"/>
              <a:t>Brown JD, Harnett J, Chambers R, Sato R. The relative burden of community-acquired pneumonia hospitalizations in older adults: a retrospective observational study in the United States. BMC </a:t>
            </a:r>
            <a:r>
              <a:rPr lang="en-US" sz="1000" dirty="0" err="1"/>
              <a:t>Geriatr</a:t>
            </a:r>
            <a:r>
              <a:rPr lang="en-US" sz="1000" dirty="0"/>
              <a:t> 2018 Apr 16;18(1):92. </a:t>
            </a:r>
            <a:r>
              <a:rPr lang="en-US" sz="1000" u="sng" dirty="0">
                <a:hlinkClick r:id="rId10"/>
              </a:rPr>
              <a:t>https://www.ncbi.nlm.nih.gov/pmc/articles/PMC5902892/</a:t>
            </a:r>
            <a:r>
              <a:rPr lang="en-US" sz="1000" dirty="0"/>
              <a:t>. Accessed May 17, 2019.</a:t>
            </a:r>
          </a:p>
          <a:p>
            <a:pPr>
              <a:buSzPct val="100000"/>
              <a:buFont typeface="+mj-lt"/>
              <a:buAutoNum type="arabicPeriod" startAt="136"/>
            </a:pPr>
            <a:r>
              <a:rPr lang="en-US" sz="1000" dirty="0"/>
              <a:t> </a:t>
            </a:r>
            <a:r>
              <a:rPr lang="en-US" sz="1000" dirty="0" err="1" smtClean="0"/>
              <a:t>Rozenbaum</a:t>
            </a:r>
            <a:r>
              <a:rPr lang="en-US" sz="1000" dirty="0" smtClean="0"/>
              <a:t> </a:t>
            </a:r>
            <a:r>
              <a:rPr lang="en-US" sz="1000" dirty="0"/>
              <a:t>MH, </a:t>
            </a:r>
            <a:r>
              <a:rPr lang="en-US" sz="1000" dirty="0" err="1"/>
              <a:t>Mangen</a:t>
            </a:r>
            <a:r>
              <a:rPr lang="en-US" sz="1000" dirty="0"/>
              <a:t> MJ, </a:t>
            </a:r>
            <a:r>
              <a:rPr lang="en-US" sz="1000" dirty="0" err="1"/>
              <a:t>Huijts</a:t>
            </a:r>
            <a:r>
              <a:rPr lang="en-US" sz="1000" dirty="0"/>
              <a:t> SM, et al. Incidence, direct costs, and duration of hospitalization of patients hospitalized with community acquired pneumonia: a nationwide retrospective claims database analysis. Vaccine 2015 Jun 22;33(28):3193-9. </a:t>
            </a:r>
            <a:r>
              <a:rPr lang="en-US" sz="1000" u="sng" dirty="0">
                <a:hlinkClick r:id="rId11"/>
              </a:rPr>
              <a:t>https://www.ncbi.nlm.nih.gov/pubmed/25981488</a:t>
            </a:r>
            <a:r>
              <a:rPr lang="en-US" sz="1000" dirty="0"/>
              <a:t>. Accessed May 17, 2019.</a:t>
            </a:r>
          </a:p>
          <a:p>
            <a:pPr lvl="0">
              <a:buSzPct val="100000"/>
              <a:buFont typeface="+mj-lt"/>
              <a:buAutoNum type="arabicPeriod" startAt="136"/>
            </a:pPr>
            <a:r>
              <a:rPr lang="en-US" sz="1000" dirty="0"/>
              <a:t>Centers for Disease Control and Prevention. Pneumococcal Vaccination: Summary of Who and When To Vaccinate.</a:t>
            </a:r>
            <a:r>
              <a:rPr lang="en-US" sz="1000" b="1" dirty="0"/>
              <a:t> </a:t>
            </a:r>
            <a:r>
              <a:rPr lang="en-US" sz="1000" u="sng" dirty="0">
                <a:hlinkClick r:id="rId12"/>
              </a:rPr>
              <a:t>https://www.cdc.gov/vaccines/vpd/pneumo/hcp/who-when-to-vaccinate.html</a:t>
            </a:r>
            <a:r>
              <a:rPr lang="en-US" sz="1000" dirty="0"/>
              <a:t>. Accessed May 17, 2019.</a:t>
            </a:r>
          </a:p>
          <a:p>
            <a:pPr lvl="0">
              <a:buSzPct val="100000"/>
              <a:buFont typeface="+mj-lt"/>
              <a:buAutoNum type="arabicPeriod" startAt="136"/>
            </a:pPr>
            <a:r>
              <a:rPr lang="en-US" sz="1000" dirty="0" err="1"/>
              <a:t>Shanmugam</a:t>
            </a:r>
            <a:r>
              <a:rPr lang="en-US" sz="1000" dirty="0"/>
              <a:t> VK, Fernandez SJ, Evans KK, et al. Postoperative wound dehiscence: predictors and associations. Wound Repair Regen 2015 Mar-Apr;23(2):184-90. </a:t>
            </a:r>
            <a:r>
              <a:rPr lang="en-US" sz="1000" u="sng" dirty="0">
                <a:hlinkClick r:id="rId13"/>
              </a:rPr>
              <a:t>https://www.ncbi.nlm.nih.gov/pmc/articles/PMC4587566/</a:t>
            </a:r>
            <a:r>
              <a:rPr lang="en-US" sz="1000" dirty="0"/>
              <a:t>. Accessed May 17, 2019.</a:t>
            </a:r>
          </a:p>
          <a:p>
            <a:pPr lvl="0">
              <a:buSzPct val="100000"/>
              <a:buFont typeface="+mj-lt"/>
              <a:buAutoNum type="arabicPeriod" startAt="136"/>
            </a:pPr>
            <a:r>
              <a:rPr lang="en-US" sz="1000" dirty="0" err="1"/>
              <a:t>Gachabayov</a:t>
            </a:r>
            <a:r>
              <a:rPr lang="en-US" sz="1000" dirty="0"/>
              <a:t> M, You K, Sullivan R, et al. A retrospective cohort study to determine predictive factors for abdominal wound disruption following colorectal surgery. </a:t>
            </a:r>
            <a:r>
              <a:rPr lang="en-US" sz="1000" dirty="0">
                <a:hlinkClick r:id="rId14" tooltip="Ostomy/wound management."/>
              </a:rPr>
              <a:t>Ostomy Wound Manage</a:t>
            </a:r>
            <a:r>
              <a:rPr lang="en-US" sz="1000" dirty="0"/>
              <a:t> 2018 Apr;64(4):22-29. </a:t>
            </a:r>
            <a:r>
              <a:rPr lang="en-US" sz="1000" u="sng" dirty="0">
                <a:hlinkClick r:id="rId14"/>
              </a:rPr>
              <a:t>https://www.ncbi.nlm.nih.gov/pubmed/29718814</a:t>
            </a:r>
            <a:r>
              <a:rPr lang="en-US" sz="1000" dirty="0"/>
              <a:t>. Accessed May 17, 2019.</a:t>
            </a:r>
          </a:p>
          <a:p>
            <a:pPr lvl="0">
              <a:buSzPct val="100000"/>
              <a:buFont typeface="+mj-lt"/>
              <a:buAutoNum type="arabicPeriod" startAt="136"/>
            </a:pPr>
            <a:r>
              <a:rPr lang="en-US" sz="1000" dirty="0"/>
              <a:t>Hsu DJ, McCarthy EP, Stevens JP, et al. Hospitalizations, costs, and outcomes associated with heroin and prescription opioid overdoses in the United States 2001-12. Addiction 2017 Sep;112(9):1558-64. </a:t>
            </a:r>
            <a:r>
              <a:rPr lang="en-US" sz="1000" u="sng" dirty="0">
                <a:hlinkClick r:id="rId15"/>
              </a:rPr>
              <a:t>https://www.ncbi.nlm.nih.gov/pmc/articles/PMC5544564/</a:t>
            </a:r>
            <a:r>
              <a:rPr lang="en-US" sz="1000" dirty="0"/>
              <a:t>. Accessed May 16, 2019.</a:t>
            </a:r>
          </a:p>
          <a:p>
            <a:pPr marL="514350" indent="-514350">
              <a:buSzPct val="100000"/>
              <a:buFont typeface="+mj-lt"/>
              <a:buAutoNum type="arabicPeriod" startAt="136"/>
            </a:pPr>
            <a:endParaRPr lang="en-US" sz="1000" dirty="0"/>
          </a:p>
        </p:txBody>
      </p:sp>
    </p:spTree>
    <p:extLst>
      <p:ext uri="{BB962C8B-B14F-4D97-AF65-F5344CB8AC3E}">
        <p14:creationId xmlns:p14="http://schemas.microsoft.com/office/powerpoint/2010/main" val="358283515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242560"/>
          </a:xfrm>
        </p:spPr>
        <p:txBody>
          <a:bodyPr>
            <a:normAutofit/>
          </a:bodyPr>
          <a:lstStyle/>
          <a:p>
            <a:pPr marL="336550" lvl="0" indent="-336550">
              <a:buSzPct val="100000"/>
              <a:buFont typeface="+mj-lt"/>
              <a:buAutoNum type="arabicPeriod" startAt="149"/>
            </a:pPr>
            <a:r>
              <a:rPr lang="en-US" sz="1000" dirty="0"/>
              <a:t>National Cancer Institute. Surveillance, Epidemiology, and End Results Program. Cancer Stat Facts: Female Breast Cancer. </a:t>
            </a:r>
            <a:r>
              <a:rPr lang="en-US" sz="1000" u="sng" dirty="0">
                <a:hlinkClick r:id="rId3"/>
              </a:rPr>
              <a:t>https://seer.cancer.gov/statfacts/html/breast.html</a:t>
            </a:r>
            <a:r>
              <a:rPr lang="en-US" sz="1000" dirty="0"/>
              <a:t>. Accessed June 3, 2019.</a:t>
            </a:r>
          </a:p>
          <a:p>
            <a:pPr marL="336550" lvl="0" indent="-336550">
              <a:buSzPct val="100000"/>
              <a:buFont typeface="+mj-lt"/>
              <a:buAutoNum type="arabicPeriod" startAt="149"/>
            </a:pPr>
            <a:r>
              <a:rPr lang="en-US" sz="1000" dirty="0"/>
              <a:t>ASCO Guideline Update Recommends Tamoxifen for Up to 10 Years for Women With Non-Metastatic Hormone Receptor Positive Breast Cancer. Alexandria, VA: American Society of Clinical Oncology; May 27, 2014. </a:t>
            </a:r>
            <a:r>
              <a:rPr lang="en-US" sz="1000" dirty="0">
                <a:hlinkClick r:id="rId4"/>
              </a:rPr>
              <a:t>https://www.asco.org/research-guidelines/quality-guidelines/guidelines/breast-cancer#/9816</a:t>
            </a:r>
            <a:r>
              <a:rPr lang="en-US" sz="1000" dirty="0" smtClean="0"/>
              <a:t>.</a:t>
            </a:r>
            <a:endParaRPr lang="en-US" sz="1000" dirty="0"/>
          </a:p>
          <a:p>
            <a:pPr marL="336550" lvl="0" indent="-336550">
              <a:buSzPct val="100000"/>
              <a:buFont typeface="+mj-lt"/>
              <a:buAutoNum type="arabicPeriod" startAt="149"/>
            </a:pPr>
            <a:r>
              <a:rPr lang="en-US" sz="1000" dirty="0"/>
              <a:t>Burstein HJ, Temin S, Anderson H, et al. Adjuvant endocrine therapy for women with hormone receptor-positive breast cancer: American Society of Clinical Oncology Clinical Practice Guideline Focused Update. J </a:t>
            </a:r>
            <a:r>
              <a:rPr lang="en-US" sz="1000" dirty="0" err="1"/>
              <a:t>Clin</a:t>
            </a:r>
            <a:r>
              <a:rPr lang="en-US" sz="1000" dirty="0"/>
              <a:t> </a:t>
            </a:r>
            <a:r>
              <a:rPr lang="en-US" sz="1000" dirty="0" err="1"/>
              <a:t>Oncol</a:t>
            </a:r>
            <a:r>
              <a:rPr lang="en-US" sz="1000" dirty="0"/>
              <a:t> 2014 Jul 20;32(21):2255-69. Published online 2014 May 27. </a:t>
            </a:r>
            <a:r>
              <a:rPr lang="en-US" sz="1000" u="sng" dirty="0">
                <a:hlinkClick r:id="rId5"/>
              </a:rPr>
              <a:t>https://www.ncbi.nlm.nih.gov/pmc/articles/PMC4876310/</a:t>
            </a:r>
            <a:r>
              <a:rPr lang="en-US" sz="1000" dirty="0"/>
              <a:t>. Accessed June 3, 2019.</a:t>
            </a:r>
          </a:p>
          <a:p>
            <a:pPr marL="336550" lvl="0" indent="-336550">
              <a:buSzPct val="100000"/>
              <a:buFont typeface="+mj-lt"/>
              <a:buAutoNum type="arabicPeriod" startAt="149"/>
            </a:pPr>
            <a:r>
              <a:rPr lang="en-US" sz="1000" dirty="0"/>
              <a:t>Breastcancer.org. Selective Estrogen Receptor Modulators (SERMs). Last reviewed August 2018. </a:t>
            </a:r>
            <a:r>
              <a:rPr lang="en-US" sz="1000" u="sng" dirty="0">
                <a:hlinkClick r:id="rId6"/>
              </a:rPr>
              <a:t>https://www.breastcancer.org/treatment/hormonal/serms</a:t>
            </a:r>
            <a:r>
              <a:rPr lang="en-US" sz="1000" dirty="0"/>
              <a:t>. Accessed June 3, 2019.</a:t>
            </a:r>
          </a:p>
          <a:p>
            <a:pPr marL="336550" lvl="0" indent="-336550">
              <a:buSzPct val="100000"/>
              <a:buFont typeface="+mj-lt"/>
              <a:buAutoNum type="arabicPeriod" startAt="149"/>
            </a:pPr>
            <a:r>
              <a:rPr lang="en-US" sz="1000" dirty="0"/>
              <a:t>National Cancer Institute. Hormone Therapy for Breast Cancer. Last reviewed February 2017. </a:t>
            </a:r>
            <a:r>
              <a:rPr lang="en-US" sz="1000" u="sng" dirty="0">
                <a:hlinkClick r:id="rId7"/>
              </a:rPr>
              <a:t>https://www.cancer.gov/types/breast/breast-hormone-therapy-fact-sheet</a:t>
            </a:r>
            <a:r>
              <a:rPr lang="en-US" sz="1000" dirty="0"/>
              <a:t>. Accessed June 3, 2019.</a:t>
            </a:r>
          </a:p>
          <a:p>
            <a:pPr marL="336550" lvl="0" indent="-336550">
              <a:buSzPct val="100000"/>
              <a:buFont typeface="+mj-lt"/>
              <a:buAutoNum type="arabicPeriod" startAt="149"/>
            </a:pPr>
            <a:r>
              <a:rPr lang="en-US" sz="1000" dirty="0"/>
              <a:t>John’s Hopkins Medicine, Triple Negative Breast Cancer. </a:t>
            </a:r>
            <a:r>
              <a:rPr lang="en-US" sz="1000" u="sng" dirty="0">
                <a:hlinkClick r:id="rId8"/>
              </a:rPr>
              <a:t>https://www.hopkinsmedicine.org/breast_center/breast_cancers_other_conditions/triple_negative_breast_cancer.html</a:t>
            </a:r>
            <a:r>
              <a:rPr lang="en-US" sz="1000" dirty="0"/>
              <a:t>. Accessed August 19, 2019.</a:t>
            </a:r>
          </a:p>
          <a:p>
            <a:pPr marL="336550" lvl="0" indent="-336550">
              <a:buSzPct val="100000"/>
              <a:buFont typeface="+mj-lt"/>
              <a:buAutoNum type="arabicPeriod" startAt="149"/>
            </a:pPr>
            <a:r>
              <a:rPr lang="en-US" sz="1000" dirty="0" err="1"/>
              <a:t>Waks</a:t>
            </a:r>
            <a:r>
              <a:rPr lang="en-US" sz="1000" dirty="0"/>
              <a:t> AG, Winer EP. Breast cancer treatment: a review. JAMA 2019;321(3):288-300. </a:t>
            </a:r>
            <a:r>
              <a:rPr lang="en-US" sz="1000" u="sng" dirty="0">
                <a:hlinkClick r:id="rId9"/>
              </a:rPr>
              <a:t>https://www.ncbi.nlm.nih.gov/pubmed/30667505</a:t>
            </a:r>
            <a:r>
              <a:rPr lang="en-US" sz="1000" dirty="0"/>
              <a:t>. Accessed June 3, 2019.</a:t>
            </a:r>
          </a:p>
          <a:p>
            <a:pPr marL="336550" lvl="0" indent="-336550">
              <a:buSzPct val="100000"/>
              <a:buFont typeface="+mj-lt"/>
              <a:buAutoNum type="arabicPeriod" startAt="149"/>
            </a:pPr>
            <a:r>
              <a:rPr lang="en-US" sz="1000" dirty="0"/>
              <a:t>Frasier LL, Holden S, Holden T, et al.</a:t>
            </a:r>
            <a:r>
              <a:rPr lang="en-US" sz="1000" i="1" dirty="0"/>
              <a:t> </a:t>
            </a:r>
            <a:r>
              <a:rPr lang="en-US" sz="1000" dirty="0"/>
              <a:t>Temporal trends in </a:t>
            </a:r>
            <a:r>
              <a:rPr lang="en-US" sz="1000" dirty="0" err="1"/>
              <a:t>postmastectomy</a:t>
            </a:r>
            <a:r>
              <a:rPr lang="en-US" sz="1000" dirty="0"/>
              <a:t> radiation therapy and breast reconstruction associated with changes in National Comprehensive Cancer Network guidelines. JAMA </a:t>
            </a:r>
            <a:r>
              <a:rPr lang="en-US" sz="1000" dirty="0" err="1"/>
              <a:t>Oncol</a:t>
            </a:r>
            <a:r>
              <a:rPr lang="en-US" sz="1000" dirty="0"/>
              <a:t> 2016;2(1):95-101. </a:t>
            </a:r>
            <a:r>
              <a:rPr lang="en-US" sz="1000" u="sng" dirty="0">
                <a:hlinkClick r:id="rId10"/>
              </a:rPr>
              <a:t>https://www.ncbi.nlm.nih.gov/pmc/articles/PMC4713236/</a:t>
            </a:r>
            <a:r>
              <a:rPr lang="en-US" sz="1000" dirty="0"/>
              <a:t>. Accessed August 19, 2019.</a:t>
            </a:r>
          </a:p>
          <a:p>
            <a:pPr marL="336550" lvl="0" indent="-336550">
              <a:buSzPct val="100000"/>
              <a:buFont typeface="+mj-lt"/>
              <a:buAutoNum type="arabicPeriod" startAt="149"/>
            </a:pPr>
            <a:r>
              <a:rPr lang="en-US" sz="1000" dirty="0"/>
              <a:t>American Society of Clinical Oncology. ASCO Answers: Radiation Therapy. </a:t>
            </a:r>
            <a:r>
              <a:rPr lang="en-US" sz="1000" u="sng" dirty="0">
                <a:hlinkClick r:id="rId11"/>
              </a:rPr>
              <a:t>https://www.cancer.net/sites/cancer.net/files/asco_answers_radiation_therapy.pdf</a:t>
            </a:r>
            <a:r>
              <a:rPr lang="en-US" sz="1000" dirty="0"/>
              <a:t>. Accessed June 3, 2019.</a:t>
            </a:r>
          </a:p>
          <a:p>
            <a:pPr marL="336550" lvl="0" indent="-336550">
              <a:buSzPct val="100000"/>
              <a:buFont typeface="+mj-lt"/>
              <a:buAutoNum type="arabicPeriod" startAt="149"/>
            </a:pPr>
            <a:r>
              <a:rPr lang="en-US" sz="1000" dirty="0"/>
              <a:t>American Cancer Society. Cancer Facts &amp; Figures 2018. </a:t>
            </a:r>
            <a:r>
              <a:rPr lang="en-US" sz="1000" u="sng" dirty="0">
                <a:hlinkClick r:id="rId12"/>
              </a:rPr>
              <a:t>https://www.cancer.org/content/dam/cancer-org/research/cancer-facts-and-statistics/annual-cancer-facts-and-figures/2018/cancer-facts-and-figures-2018.pdf</a:t>
            </a:r>
            <a:r>
              <a:rPr lang="en-US" sz="1000" dirty="0"/>
              <a:t>. Accessed June 3, 2019.</a:t>
            </a:r>
          </a:p>
          <a:p>
            <a:pPr marL="336550" indent="-336550">
              <a:buSzPct val="100000"/>
              <a:buFont typeface="+mj-lt"/>
              <a:buAutoNum type="arabicPeriod" startAt="149"/>
            </a:pPr>
            <a:r>
              <a:rPr lang="en-US" sz="1000" dirty="0"/>
              <a:t> </a:t>
            </a:r>
            <a:r>
              <a:rPr lang="en-US" sz="1000" dirty="0" smtClean="0"/>
              <a:t>Commission </a:t>
            </a:r>
            <a:r>
              <a:rPr lang="en-US" sz="1000" dirty="0"/>
              <a:t>on Cancer. National Cancer Data Base. Cervix Measure Specifications: Cancer Programs Practice Profile Reports (CP</a:t>
            </a:r>
            <a:r>
              <a:rPr lang="en-US" sz="1000" baseline="30000" dirty="0"/>
              <a:t>3</a:t>
            </a:r>
            <a:r>
              <a:rPr lang="en-US" sz="1000" dirty="0"/>
              <a:t>R). </a:t>
            </a:r>
            <a:r>
              <a:rPr lang="en-US" sz="1000" u="sng" dirty="0">
                <a:hlinkClick r:id="rId13"/>
              </a:rPr>
              <a:t>https://www.facs.org/~/media/files/quality%20programs/cancer/ncdb/measure%20specs%20cervix.ashx</a:t>
            </a:r>
            <a:r>
              <a:rPr lang="en-US" sz="1000" dirty="0"/>
              <a:t>. Accessed June 3, 2019.</a:t>
            </a:r>
          </a:p>
          <a:p>
            <a:pPr marL="336550" lvl="0" indent="-336550">
              <a:buSzPct val="100000"/>
              <a:buFont typeface="+mj-lt"/>
              <a:buAutoNum type="arabicPeriod" startAt="149"/>
            </a:pPr>
            <a:r>
              <a:rPr lang="en-US" sz="1000" dirty="0"/>
              <a:t>Gill BS, Lin JF, </a:t>
            </a:r>
            <a:r>
              <a:rPr lang="en-US" sz="1000" dirty="0" err="1"/>
              <a:t>Krivak</a:t>
            </a:r>
            <a:r>
              <a:rPr lang="en-US" sz="1000" dirty="0"/>
              <a:t> TC, et al. National Cancer Data Base analysis of radiation therapy consolidation modality for cervical cancer: the impact of new technological advancements. </a:t>
            </a:r>
            <a:r>
              <a:rPr lang="en-US" sz="1000" dirty="0" err="1"/>
              <a:t>Int</a:t>
            </a:r>
            <a:r>
              <a:rPr lang="en-US" sz="1000" dirty="0"/>
              <a:t> J </a:t>
            </a:r>
            <a:r>
              <a:rPr lang="en-US" sz="1000" dirty="0" err="1"/>
              <a:t>Radiat</a:t>
            </a:r>
            <a:r>
              <a:rPr lang="en-US" sz="1000" dirty="0"/>
              <a:t> </a:t>
            </a:r>
            <a:r>
              <a:rPr lang="en-US" sz="1000" dirty="0" err="1"/>
              <a:t>Oncol</a:t>
            </a:r>
            <a:r>
              <a:rPr lang="en-US" sz="1000" dirty="0"/>
              <a:t> </a:t>
            </a:r>
            <a:r>
              <a:rPr lang="en-US" sz="1000" dirty="0" err="1"/>
              <a:t>Biol</a:t>
            </a:r>
            <a:r>
              <a:rPr lang="en-US" sz="1000" dirty="0"/>
              <a:t> </a:t>
            </a:r>
            <a:r>
              <a:rPr lang="en-US" sz="1000" dirty="0" err="1"/>
              <a:t>Phys</a:t>
            </a:r>
            <a:r>
              <a:rPr lang="en-US" sz="1000" dirty="0"/>
              <a:t> 2014 Dec 1;90(5):1083-90. </a:t>
            </a:r>
            <a:r>
              <a:rPr lang="en-US" sz="1000" dirty="0" err="1"/>
              <a:t>Epub</a:t>
            </a:r>
            <a:r>
              <a:rPr lang="en-US" sz="1000" dirty="0"/>
              <a:t> 2014 Sep 9. </a:t>
            </a:r>
            <a:r>
              <a:rPr lang="en-US" sz="1000" u="sng" dirty="0">
                <a:hlinkClick r:id="rId14"/>
              </a:rPr>
              <a:t>https://www.ncbi.nlm.nih.gov/pubmed/25216857</a:t>
            </a:r>
            <a:r>
              <a:rPr lang="en-US" sz="1000" dirty="0"/>
              <a:t>. Accessed June 3, 2019.</a:t>
            </a:r>
          </a:p>
          <a:p>
            <a:pPr marL="336550" indent="-336550">
              <a:buSzPct val="100000"/>
              <a:buFont typeface="+mj-lt"/>
              <a:buAutoNum type="arabicPeriod" startAt="149"/>
            </a:pPr>
            <a:r>
              <a:rPr lang="en-US" sz="1000" dirty="0"/>
              <a:t>National Comprehensive Cancer Network</a:t>
            </a:r>
            <a:r>
              <a:rPr lang="en-US" sz="1000" baseline="30000" dirty="0"/>
              <a:t>®</a:t>
            </a:r>
            <a:r>
              <a:rPr lang="en-US" sz="1000" dirty="0"/>
              <a:t>. NCCN Clinical Practice Guidelines in Oncology (NCCN Guidelines</a:t>
            </a:r>
            <a:r>
              <a:rPr lang="en-US" sz="1000" baseline="30000" dirty="0"/>
              <a:t>®</a:t>
            </a:r>
            <a:r>
              <a:rPr lang="en-US" sz="1000" dirty="0"/>
              <a:t>). Cervical Cancer. Version 1.2015. </a:t>
            </a:r>
            <a:r>
              <a:rPr lang="en-US" sz="1000" u="sng" dirty="0">
                <a:hlinkClick r:id="rId15"/>
              </a:rPr>
              <a:t>https://www2.tri-kobe.org/nccn/guideline/archive/gynecological2015/english/cervical.pdf</a:t>
            </a:r>
            <a:r>
              <a:rPr lang="en-US" sz="1000" dirty="0"/>
              <a:t>. Accessed August 2, 2019.</a:t>
            </a:r>
          </a:p>
          <a:p>
            <a:pPr marL="336550" indent="-336550">
              <a:buSzPct val="100000"/>
              <a:buFont typeface="+mj-lt"/>
              <a:buAutoNum type="arabicPeriod" startAt="149"/>
            </a:pPr>
            <a:endParaRPr lang="en-US" sz="1000" dirty="0"/>
          </a:p>
        </p:txBody>
      </p:sp>
    </p:spTree>
    <p:extLst>
      <p:ext uri="{BB962C8B-B14F-4D97-AF65-F5344CB8AC3E}">
        <p14:creationId xmlns:p14="http://schemas.microsoft.com/office/powerpoint/2010/main" val="3022398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819900" cy="1143000"/>
          </a:xfrm>
        </p:spPr>
        <p:txBody>
          <a:bodyPr>
            <a:noAutofit/>
          </a:bodyPr>
          <a:lstStyle/>
          <a:p>
            <a:r>
              <a:rPr lang="en-US" sz="1800" dirty="0"/>
              <a:t>Figure 17. Adults ages 18-64 who were uninsured or had private or public coverage at the time of interview, </a:t>
            </a:r>
            <a:r>
              <a:rPr lang="en-US" sz="1800" dirty="0" smtClean="0"/>
              <a:t>1997-2018</a:t>
            </a:r>
            <a:endParaRPr lang="en-US" sz="1800" dirty="0"/>
          </a:p>
        </p:txBody>
      </p:sp>
      <p:graphicFrame>
        <p:nvGraphicFramePr>
          <p:cNvPr id="4" name="Content Placeholder 3" descr="Line graph showing percentage for uninsured, public insurance, and private insurance&#10;1997, Uninsured,18.9, Public, 10.2, Private, 72.8&#10;2005, Uninsured, 18.9, Public, 11.5, Private, 70.9&#10;2010, Uninsured, 22.3, Public, 15, Private, 64.1&#10;2011, Uninsured, 21.3, Public, 15.9, Private, 64.2&#10;2012, Uninsured, 20.9, Public, 16.4, Private, 64.1&#10;2013, Uninsured, 20.4, Public, 16.7, Private, 64.2&#10;2014, Uninsured, 16.3, Public, 17.7, Private, 67.3&#10;2015, Uninsured, 12.8, Public, 18.9, Private, 69.7&#10;2016, Uninsured, 12.4, Public, 20, Private, 69.2&#10;2017, Uninsured, 12.8, Public, 19.3, Private, 69.3&#10;2018, Uninsured,13.3, Public, 19.4, Private, 68.9&#10;"/>
          <p:cNvGraphicFramePr>
            <a:graphicFrameLocks noGrp="1"/>
          </p:cNvGraphicFramePr>
          <p:nvPr>
            <p:ph idx="1"/>
            <p:extLst>
              <p:ext uri="{D42A27DB-BD31-4B8C-83A1-F6EECF244321}">
                <p14:modId xmlns:p14="http://schemas.microsoft.com/office/powerpoint/2010/main" val="42157209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r>
              <a:rPr lang="en-US" sz="1000" u="sng" dirty="0" smtClean="0">
                <a:latin typeface="Trebuchet MS" panose="020B0603020202020204" pitchFamily="34" charset="0"/>
              </a:rPr>
              <a:t>.</a:t>
            </a:r>
          </a:p>
          <a:p>
            <a:r>
              <a:rPr lang="en-US" sz="1000" b="1" dirty="0">
                <a:latin typeface="Trebuchet MS" panose="020B0603020202020204" pitchFamily="34" charset="0"/>
              </a:rPr>
              <a:t>Note: </a:t>
            </a:r>
            <a:r>
              <a:rPr lang="en-US" sz="1000" dirty="0">
                <a:latin typeface="Trebuchet MS" panose="020B0603020202020204" pitchFamily="34" charset="0"/>
              </a:rPr>
              <a:t>A small number of people were covered by both public and private plans and were included in both categories.</a:t>
            </a:r>
          </a:p>
        </p:txBody>
      </p:sp>
    </p:spTree>
    <p:extLst>
      <p:ext uri="{BB962C8B-B14F-4D97-AF65-F5344CB8AC3E}">
        <p14:creationId xmlns:p14="http://schemas.microsoft.com/office/powerpoint/2010/main" val="32955162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577840"/>
          </a:xfrm>
        </p:spPr>
        <p:txBody>
          <a:bodyPr>
            <a:noAutofit/>
          </a:bodyPr>
          <a:lstStyle/>
          <a:p>
            <a:pPr marL="336550" lvl="0" indent="-336550">
              <a:buSzPct val="100000"/>
              <a:buFont typeface="+mj-lt"/>
              <a:buAutoNum type="arabicPeriod" startAt="162"/>
            </a:pPr>
            <a:r>
              <a:rPr lang="en-US" sz="1000" dirty="0"/>
              <a:t>National Cancer Institute. Brachytherapy To Treat Cancer. Last reviewed January 2019. </a:t>
            </a:r>
            <a:r>
              <a:rPr lang="en-US" sz="1000" u="sng" dirty="0">
                <a:hlinkClick r:id="rId3"/>
              </a:rPr>
              <a:t>https://www.cancer.gov/about-cancer/treatment/types/radiation-therapy/brachytherapy</a:t>
            </a:r>
            <a:r>
              <a:rPr lang="en-US" sz="1000" dirty="0"/>
              <a:t>. Accessed June 3, 2019.</a:t>
            </a:r>
          </a:p>
          <a:p>
            <a:pPr marL="336550" lvl="0" indent="-336550">
              <a:buSzPct val="100000"/>
              <a:buFont typeface="+mj-lt"/>
              <a:buAutoNum type="arabicPeriod" startAt="162"/>
            </a:pPr>
            <a:r>
              <a:rPr lang="en-US" sz="1000" dirty="0"/>
              <a:t>University of New Mexico Health, Comprehensive Cancer Center. Radiation Therapy for Cervical Cancer. </a:t>
            </a:r>
            <a:r>
              <a:rPr lang="en-US" sz="1000" dirty="0">
                <a:hlinkClick r:id="rId4"/>
              </a:rPr>
              <a:t>http://cancer.unm.edu/</a:t>
            </a:r>
            <a:r>
              <a:rPr lang="en-US" sz="1000" dirty="0" smtClean="0"/>
              <a:t> </a:t>
            </a:r>
            <a:r>
              <a:rPr lang="en-US" sz="1000" u="sng" dirty="0" smtClean="0"/>
              <a:t>Accessed </a:t>
            </a:r>
            <a:r>
              <a:rPr lang="en-US" sz="1000" u="sng" dirty="0"/>
              <a:t>June 3, 2019.</a:t>
            </a:r>
            <a:endParaRPr lang="en-US" sz="1000" dirty="0"/>
          </a:p>
          <a:p>
            <a:pPr marL="336550" lvl="0" indent="-336550">
              <a:buSzPct val="100000"/>
              <a:buFont typeface="+mj-lt"/>
              <a:buAutoNum type="arabicPeriod" startAt="162"/>
            </a:pPr>
            <a:r>
              <a:rPr lang="en-US" sz="1000" dirty="0"/>
              <a:t>American Cancer Society. Key Statistics for Colorectal Cancer. </a:t>
            </a:r>
            <a:r>
              <a:rPr lang="en-US" sz="1000" u="sng" dirty="0">
                <a:hlinkClick r:id="rId5"/>
              </a:rPr>
              <a:t>https://www.cancer.org/cancer/colon-rectal-cancer/about/key-statistics.html</a:t>
            </a:r>
            <a:r>
              <a:rPr lang="en-US" sz="1000" dirty="0"/>
              <a:t>. Accessed June 3, 2019.</a:t>
            </a:r>
          </a:p>
          <a:p>
            <a:pPr marL="336550" lvl="0" indent="-336550">
              <a:buSzPct val="100000"/>
              <a:buFont typeface="+mj-lt"/>
              <a:buAutoNum type="arabicPeriod" startAt="162"/>
            </a:pPr>
            <a:r>
              <a:rPr lang="en-US" sz="1000" dirty="0"/>
              <a:t>Commission on Cancer. National Cancer Data Base. Colon Cancer Measure Specifications: Cancer Programs Practice Profile Reports (CP</a:t>
            </a:r>
            <a:r>
              <a:rPr lang="en-US" sz="1000" baseline="30000" dirty="0"/>
              <a:t>3</a:t>
            </a:r>
            <a:r>
              <a:rPr lang="en-US" sz="1000" dirty="0"/>
              <a:t>R), Rapid Quality Reporting System (RQRS). </a:t>
            </a:r>
            <a:r>
              <a:rPr lang="en-US" sz="1000" u="sng" dirty="0">
                <a:hlinkClick r:id="rId6"/>
              </a:rPr>
              <a:t>https://www.facs.org/~/media/files/quality%20programs/cancer/ncdb/measure%20specs%20colon.ashx</a:t>
            </a:r>
            <a:r>
              <a:rPr lang="en-US" sz="1000" dirty="0"/>
              <a:t>. Accessed June 3, 2019.</a:t>
            </a:r>
          </a:p>
          <a:p>
            <a:pPr marL="336550" lvl="0" indent="-336550">
              <a:buSzPct val="100000"/>
              <a:buFont typeface="+mj-lt"/>
              <a:buAutoNum type="arabicPeriod" startAt="162"/>
            </a:pPr>
            <a:r>
              <a:rPr lang="en-US" sz="1000" dirty="0"/>
              <a:t>National Comprehensive Cancer Network</a:t>
            </a:r>
            <a:r>
              <a:rPr lang="en-US" sz="1000" baseline="30000" dirty="0"/>
              <a:t>®</a:t>
            </a:r>
            <a:r>
              <a:rPr lang="en-US" sz="1000" dirty="0"/>
              <a:t>. NCCN Clinical Practice Guidelines in Oncology (NCCN Guidelines</a:t>
            </a:r>
            <a:r>
              <a:rPr lang="en-US" sz="1000" baseline="30000" dirty="0"/>
              <a:t>®</a:t>
            </a:r>
            <a:r>
              <a:rPr lang="en-US" sz="1000" dirty="0"/>
              <a:t>). Colon Cancer. </a:t>
            </a:r>
            <a:r>
              <a:rPr lang="en-US" sz="1000" u="sng" dirty="0">
                <a:hlinkClick r:id="rId7"/>
              </a:rPr>
              <a:t>https://www.nccn.org/professionals/physician_gls/pdf/colon.pdf</a:t>
            </a:r>
            <a:r>
              <a:rPr lang="en-US" sz="1000" u="sng" dirty="0"/>
              <a:t> </a:t>
            </a:r>
            <a:r>
              <a:rPr lang="en-US" sz="1000" dirty="0"/>
              <a:t>(requires account and login). Accessed August 19, 20199.</a:t>
            </a:r>
          </a:p>
          <a:p>
            <a:pPr marL="336550" lvl="0" indent="-336550">
              <a:buSzPct val="100000"/>
              <a:buFont typeface="+mj-lt"/>
              <a:buAutoNum type="arabicPeriod" startAt="162"/>
            </a:pPr>
            <a:r>
              <a:rPr lang="en-US" sz="1000" dirty="0" err="1"/>
              <a:t>Cancer.Net</a:t>
            </a:r>
            <a:r>
              <a:rPr lang="en-US" sz="1000" dirty="0"/>
              <a:t>. Understanding Chemotherapy. Approved by the </a:t>
            </a:r>
            <a:r>
              <a:rPr lang="en-US" sz="1000" dirty="0" err="1"/>
              <a:t>Cancer.Net</a:t>
            </a:r>
            <a:r>
              <a:rPr lang="en-US" sz="1000" dirty="0"/>
              <a:t> Editorial Board May 2019. </a:t>
            </a:r>
            <a:r>
              <a:rPr lang="en-US" sz="1000" u="sng" dirty="0">
                <a:hlinkClick r:id="rId8"/>
              </a:rPr>
              <a:t>https://www.cancer.net/navigating-cancer-care/how-cancer-treated/chemotherapy/understanding-chemotherapy</a:t>
            </a:r>
            <a:r>
              <a:rPr lang="en-US" sz="1000" dirty="0"/>
              <a:t>. Accessed June 3, 2019.</a:t>
            </a:r>
          </a:p>
          <a:p>
            <a:pPr marL="336550" lvl="0" indent="-336550">
              <a:buSzPct val="100000"/>
              <a:buFont typeface="+mj-lt"/>
              <a:buAutoNum type="arabicPeriod" startAt="162"/>
            </a:pPr>
            <a:r>
              <a:rPr lang="en-US" sz="1000" dirty="0"/>
              <a:t>National Institute on Aging. What Is Dementia? Last reviewed December 2017. </a:t>
            </a:r>
            <a:r>
              <a:rPr lang="en-US" sz="1000" u="sng" dirty="0">
                <a:hlinkClick r:id="rId9"/>
              </a:rPr>
              <a:t>https://www.nia.nih.gov/health/what-dementia</a:t>
            </a:r>
            <a:r>
              <a:rPr lang="en-US" sz="1000" dirty="0"/>
              <a:t>. Accessed June 2, 2019.</a:t>
            </a:r>
          </a:p>
          <a:p>
            <a:pPr marL="336550" lvl="0" indent="-336550">
              <a:buSzPct val="100000"/>
              <a:buFont typeface="+mj-lt"/>
              <a:buAutoNum type="arabicPeriod" startAt="162"/>
            </a:pPr>
            <a:r>
              <a:rPr lang="en-US" sz="1000" dirty="0"/>
              <a:t>Alzheimer’s Association report: 2019 Alzheimer’s disease facts and figures. </a:t>
            </a:r>
            <a:r>
              <a:rPr lang="en-US" sz="1000" dirty="0" err="1"/>
              <a:t>Alzheimers</a:t>
            </a:r>
            <a:r>
              <a:rPr lang="en-US" sz="1000" dirty="0"/>
              <a:t> Dement 2019 Mar;15(3):321-87. </a:t>
            </a:r>
            <a:r>
              <a:rPr lang="en-US" sz="1000" u="sng" dirty="0">
                <a:hlinkClick r:id="rId10"/>
              </a:rPr>
              <a:t>https://doi.org/10.1016/j.jalz.2019.01.010</a:t>
            </a:r>
            <a:r>
              <a:rPr lang="en-US" sz="1000" dirty="0"/>
              <a:t>. Accessed August 2, 2019.</a:t>
            </a:r>
          </a:p>
          <a:p>
            <a:pPr marL="336550" lvl="0" indent="-336550">
              <a:buSzPct val="100000"/>
              <a:buFont typeface="+mj-lt"/>
              <a:buAutoNum type="arabicPeriod" startAt="162"/>
            </a:pPr>
            <a:r>
              <a:rPr lang="en-US" sz="1000" dirty="0"/>
              <a:t>Dementia Management Quality Measurement Set Update. Chicago, IL: American Medical Association, American Academy of Neurology Institute, and American Psychiatric Association; 2016. </a:t>
            </a:r>
            <a:r>
              <a:rPr lang="en-US" sz="1000" u="sng" dirty="0">
                <a:hlinkClick r:id="rId11"/>
              </a:rPr>
              <a:t>https://www.aan.com/siteassets/home-page/policy-and-guidelines/quality/quality-measures/15dmmeasureset_pg.pdf</a:t>
            </a:r>
            <a:r>
              <a:rPr lang="en-US" sz="1000" dirty="0"/>
              <a:t>. Accessed June 2, 2019.</a:t>
            </a:r>
          </a:p>
          <a:p>
            <a:pPr marL="336550" lvl="0" indent="-336550">
              <a:buSzPct val="100000"/>
              <a:buFont typeface="+mj-lt"/>
              <a:buAutoNum type="arabicPeriod" startAt="162"/>
            </a:pPr>
            <a:r>
              <a:rPr lang="en-US" sz="1000" dirty="0"/>
              <a:t>Priority Setting for Healthcare Performance Measurement: Addressing Performance Measure Gaps for Dementia, Including Alzheimer’s Disease. Final Report. Washington, DC: National Quality Forum; October 2014. </a:t>
            </a:r>
            <a:r>
              <a:rPr lang="en-US" sz="1000" u="sng" dirty="0">
                <a:hlinkClick r:id="rId12"/>
              </a:rPr>
              <a:t>http://www.qualityforum.org/WorkArea/linkit.aspx?LinkIdentifier=id&amp;ItemID=78039</a:t>
            </a:r>
            <a:r>
              <a:rPr lang="en-US" sz="1000" dirty="0"/>
              <a:t>. Accessed June 2, 2019.</a:t>
            </a:r>
          </a:p>
          <a:p>
            <a:pPr marL="336550" lvl="0" indent="-336550">
              <a:buSzPct val="100000"/>
              <a:buFont typeface="+mj-lt"/>
              <a:buAutoNum type="arabicPeriod" startAt="162"/>
            </a:pPr>
            <a:r>
              <a:rPr lang="en-US" sz="1000" dirty="0" err="1"/>
              <a:t>Sleeman</a:t>
            </a:r>
            <a:r>
              <a:rPr lang="en-US" sz="1000" dirty="0"/>
              <a:t> KE, </a:t>
            </a:r>
            <a:r>
              <a:rPr lang="en-US" sz="1000" dirty="0" err="1"/>
              <a:t>Perera</a:t>
            </a:r>
            <a:r>
              <a:rPr lang="en-US" sz="1000" dirty="0"/>
              <a:t> G, Stewart R, et al. Predictors of emergency department attendance by people with dementia in their last year of life: retrospective cohort study using linked clinical and administrative data. </a:t>
            </a:r>
            <a:r>
              <a:rPr lang="en-US" sz="1000" dirty="0" err="1"/>
              <a:t>Alzheimers</a:t>
            </a:r>
            <a:r>
              <a:rPr lang="en-US" sz="1000" dirty="0"/>
              <a:t> Dement 2018 Jan;14(1):20-27. </a:t>
            </a:r>
            <a:r>
              <a:rPr lang="en-US" sz="1000" dirty="0" err="1"/>
              <a:t>Epub</a:t>
            </a:r>
            <a:r>
              <a:rPr lang="en-US" sz="1000" dirty="0"/>
              <a:t> 2017 Aug 22. </a:t>
            </a:r>
            <a:r>
              <a:rPr lang="en-US" sz="1000" u="sng" dirty="0">
                <a:hlinkClick r:id="rId13"/>
              </a:rPr>
              <a:t>https://www.ncbi.nlm.nih.gov/pubmed/28838779</a:t>
            </a:r>
            <a:r>
              <a:rPr lang="en-US" sz="1000" dirty="0"/>
              <a:t>. Accessed June 2, 2019. </a:t>
            </a:r>
          </a:p>
          <a:p>
            <a:pPr marL="336550" indent="-336550">
              <a:buSzPct val="100000"/>
              <a:buFont typeface="+mj-lt"/>
              <a:buAutoNum type="arabicPeriod" startAt="162"/>
            </a:pPr>
            <a:r>
              <a:rPr lang="en-US" sz="1000" dirty="0"/>
              <a:t> </a:t>
            </a:r>
            <a:r>
              <a:rPr lang="en-US" sz="1000" dirty="0" smtClean="0"/>
              <a:t>Feng </a:t>
            </a:r>
            <a:r>
              <a:rPr lang="en-US" sz="1000" dirty="0"/>
              <a:t>Z, Coots LA, </a:t>
            </a:r>
            <a:r>
              <a:rPr lang="en-US" sz="1000" dirty="0" err="1"/>
              <a:t>Kaganova</a:t>
            </a:r>
            <a:r>
              <a:rPr lang="en-US" sz="1000" dirty="0"/>
              <a:t> Y, et al. Hospital and ED use among Medicare beneficiaries with dementia varies by setting and proximity to death. Health </a:t>
            </a:r>
            <a:r>
              <a:rPr lang="en-US" sz="1000" dirty="0" err="1"/>
              <a:t>Aff</a:t>
            </a:r>
            <a:r>
              <a:rPr lang="en-US" sz="1000" dirty="0"/>
              <a:t> (</a:t>
            </a:r>
            <a:r>
              <a:rPr lang="en-US" sz="1000" dirty="0" err="1"/>
              <a:t>Milwood</a:t>
            </a:r>
            <a:r>
              <a:rPr lang="en-US" sz="1000" dirty="0"/>
              <a:t>) 2014 Apr;33(4):683-90. </a:t>
            </a:r>
            <a:r>
              <a:rPr lang="en-US" sz="1000" u="sng" dirty="0">
                <a:hlinkClick r:id="rId14"/>
              </a:rPr>
              <a:t>https://www.healthaffairs.org/doi/full/10.1377/hlthaff.2013.1179</a:t>
            </a:r>
            <a:r>
              <a:rPr lang="en-US" sz="1000" dirty="0"/>
              <a:t>. Accessed June 2, 2019.</a:t>
            </a:r>
          </a:p>
          <a:p>
            <a:pPr marL="336550" lvl="0" indent="-336550">
              <a:buSzPct val="100000"/>
              <a:buFont typeface="+mj-lt"/>
              <a:buAutoNum type="arabicPeriod" startAt="162"/>
            </a:pPr>
            <a:r>
              <a:rPr lang="en-US" sz="1000" dirty="0" err="1"/>
              <a:t>LaMantia</a:t>
            </a:r>
            <a:r>
              <a:rPr lang="en-US" sz="1000" dirty="0"/>
              <a:t> MA, Stump TE, Messina FC, et al. Emergency department use among older adults with dementia. Alzheimer Dis </a:t>
            </a:r>
            <a:r>
              <a:rPr lang="en-US" sz="1000" dirty="0" err="1"/>
              <a:t>Assoc</a:t>
            </a:r>
            <a:r>
              <a:rPr lang="en-US" sz="1000" dirty="0"/>
              <a:t> </a:t>
            </a:r>
            <a:r>
              <a:rPr lang="en-US" sz="1000" dirty="0" err="1"/>
              <a:t>Disord</a:t>
            </a:r>
            <a:r>
              <a:rPr lang="en-US" sz="1000" dirty="0"/>
              <a:t> 2016; 30(1): 35-40. </a:t>
            </a:r>
            <a:r>
              <a:rPr lang="en-US" sz="1000" u="sng" dirty="0">
                <a:hlinkClick r:id="rId15"/>
              </a:rPr>
              <a:t>https://www.ncbi.nlm.nih.gov/pmc/articles/PMC4764430/</a:t>
            </a:r>
            <a:r>
              <a:rPr lang="en-US" sz="1000" dirty="0"/>
              <a:t>. Accessed August 19, 2019.</a:t>
            </a:r>
          </a:p>
          <a:p>
            <a:pPr marL="336550" indent="-336550">
              <a:buSzPct val="100000"/>
              <a:buFont typeface="+mj-lt"/>
              <a:buAutoNum type="arabicPeriod" startAt="162"/>
            </a:pPr>
            <a:endParaRPr lang="en-US" sz="1000" dirty="0"/>
          </a:p>
        </p:txBody>
      </p:sp>
    </p:spTree>
    <p:extLst>
      <p:ext uri="{BB962C8B-B14F-4D97-AF65-F5344CB8AC3E}">
        <p14:creationId xmlns:p14="http://schemas.microsoft.com/office/powerpoint/2010/main" val="352097383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229600" cy="5181600"/>
          </a:xfrm>
        </p:spPr>
        <p:txBody>
          <a:bodyPr>
            <a:noAutofit/>
          </a:bodyPr>
          <a:lstStyle/>
          <a:p>
            <a:pPr marL="336550" lvl="0" indent="-336550">
              <a:buSzPct val="100000"/>
              <a:buFont typeface="+mj-lt"/>
              <a:buAutoNum type="arabicPeriod" startAt="175"/>
            </a:pPr>
            <a:r>
              <a:rPr lang="en-US" sz="1000" dirty="0"/>
              <a:t>National Institute on Aging.</a:t>
            </a:r>
            <a:r>
              <a:rPr lang="en-US" sz="1000" u="sng" dirty="0"/>
              <a:t> </a:t>
            </a:r>
            <a:r>
              <a:rPr lang="en-US" sz="1000" dirty="0"/>
              <a:t>Number of Alzheimer’s deaths found to be underreported. </a:t>
            </a:r>
            <a:r>
              <a:rPr lang="en-US" sz="1000" u="sng" dirty="0">
                <a:hlinkClick r:id="rId3"/>
              </a:rPr>
              <a:t>https://www.nia.nih.gov/news/number-alzheimers-deaths-found-be-underreported</a:t>
            </a:r>
            <a:r>
              <a:rPr lang="en-US" sz="1000" dirty="0"/>
              <a:t>. Accessed June 2, 2019.</a:t>
            </a:r>
          </a:p>
          <a:p>
            <a:pPr marL="336550" lvl="0" indent="-336550">
              <a:buSzPct val="100000"/>
              <a:buFont typeface="+mj-lt"/>
              <a:buAutoNum type="arabicPeriod" startAt="175"/>
            </a:pPr>
            <a:r>
              <a:rPr lang="en-US" sz="1000" dirty="0" err="1"/>
              <a:t>Weuve</a:t>
            </a:r>
            <a:r>
              <a:rPr lang="en-US" sz="1000" dirty="0"/>
              <a:t> J, Hebert LE, </a:t>
            </a:r>
            <a:r>
              <a:rPr lang="en-US" sz="1000" dirty="0" err="1"/>
              <a:t>Scherr</a:t>
            </a:r>
            <a:r>
              <a:rPr lang="en-US" sz="1000" dirty="0"/>
              <a:t> PA, et al. Deaths in the United States among persons with Alzheimer’s disease (2010-2050). </a:t>
            </a:r>
            <a:r>
              <a:rPr lang="en-US" sz="1000" dirty="0" err="1"/>
              <a:t>Alzheimers</a:t>
            </a:r>
            <a:r>
              <a:rPr lang="en-US" sz="1000" dirty="0"/>
              <a:t> Dement 2014 March ;10(2):e40-e46. </a:t>
            </a:r>
            <a:r>
              <a:rPr lang="en-US" sz="1000" u="sng" dirty="0">
                <a:hlinkClick r:id="rId4"/>
              </a:rPr>
              <a:t>https://www.ncbi.nlm.nih.gov/pmc/articles/PMC3976898/</a:t>
            </a:r>
            <a:r>
              <a:rPr lang="en-US" sz="1000" dirty="0"/>
              <a:t>. Accessed August 19, 2019.</a:t>
            </a:r>
          </a:p>
          <a:p>
            <a:pPr marL="336550" lvl="0" indent="-336550">
              <a:buSzPct val="100000"/>
              <a:buFont typeface="+mj-lt"/>
              <a:buAutoNum type="arabicPeriod" startAt="175"/>
            </a:pPr>
            <a:r>
              <a:rPr lang="en-US" sz="1000" dirty="0"/>
              <a:t>Racial and Ethnic Disparities in Alzheimer’s Disease: A Literature Review. Washington, DC: Office of the Assistant Secretary for Planning and Evaluation; February 1, 2014. </a:t>
            </a:r>
            <a:r>
              <a:rPr lang="en-US" sz="1000" u="sng" dirty="0">
                <a:hlinkClick r:id="rId5"/>
              </a:rPr>
              <a:t>https://aspe.hhs.gov/report/racial-and-ethnic-disparities-alzheimers-disease-literature-review</a:t>
            </a:r>
            <a:r>
              <a:rPr lang="en-US" sz="1000" dirty="0"/>
              <a:t>. Accessed July 25, 2019. </a:t>
            </a:r>
          </a:p>
          <a:p>
            <a:pPr marL="336550" lvl="0" indent="-336550">
              <a:buSzPct val="100000"/>
              <a:buFont typeface="+mj-lt"/>
              <a:buAutoNum type="arabicPeriod" startAt="175"/>
            </a:pPr>
            <a:r>
              <a:rPr lang="en-US" sz="1000" dirty="0" err="1"/>
              <a:t>Gilsanz</a:t>
            </a:r>
            <a:r>
              <a:rPr lang="en-US" sz="1000" dirty="0"/>
              <a:t> P, </a:t>
            </a:r>
            <a:r>
              <a:rPr lang="en-US" sz="1000" dirty="0" err="1"/>
              <a:t>Quesenberry</a:t>
            </a:r>
            <a:r>
              <a:rPr lang="en-US" sz="1000" dirty="0"/>
              <a:t> CP Jr, </a:t>
            </a:r>
            <a:r>
              <a:rPr lang="en-US" sz="1000" dirty="0" err="1"/>
              <a:t>Mayeda</a:t>
            </a:r>
            <a:r>
              <a:rPr lang="en-US" sz="1000" dirty="0"/>
              <a:t> ER, et al. </a:t>
            </a:r>
            <a:r>
              <a:rPr lang="en-US" sz="1000" u="sng" dirty="0">
                <a:hlinkClick r:id="rId6"/>
              </a:rPr>
              <a:t>Stressors in midlife and risk of dementia: the role of race and education.</a:t>
            </a:r>
            <a:r>
              <a:rPr lang="en-US" sz="1000" dirty="0"/>
              <a:t> Alzheimer Dis </a:t>
            </a:r>
            <a:r>
              <a:rPr lang="en-US" sz="1000" dirty="0" err="1"/>
              <a:t>Assoc</a:t>
            </a:r>
            <a:r>
              <a:rPr lang="en-US" sz="1000" dirty="0"/>
              <a:t> </a:t>
            </a:r>
            <a:r>
              <a:rPr lang="en-US" sz="1000" dirty="0" err="1"/>
              <a:t>Disord</a:t>
            </a:r>
            <a:r>
              <a:rPr lang="en-US" sz="1000" dirty="0"/>
              <a:t> 2019 May 1 [</a:t>
            </a:r>
            <a:r>
              <a:rPr lang="en-US" sz="1000" dirty="0" err="1"/>
              <a:t>epub</a:t>
            </a:r>
            <a:r>
              <a:rPr lang="en-US" sz="1000" dirty="0"/>
              <a:t> ahead of print]. </a:t>
            </a:r>
            <a:r>
              <a:rPr lang="en-US" sz="1000" u="sng" dirty="0">
                <a:hlinkClick r:id="rId6"/>
              </a:rPr>
              <a:t>https://www.ncbi.nlm.nih.gov/pubmed/31058684</a:t>
            </a:r>
            <a:r>
              <a:rPr lang="en-US" sz="1000" dirty="0"/>
              <a:t>. Accessed July 25, 2019.</a:t>
            </a:r>
          </a:p>
          <a:p>
            <a:pPr marL="336550" lvl="0" indent="-336550">
              <a:buSzPct val="100000"/>
              <a:buFont typeface="+mj-lt"/>
              <a:buAutoNum type="arabicPeriod" startAt="175"/>
            </a:pPr>
            <a:r>
              <a:rPr lang="en-US" sz="1000" dirty="0"/>
              <a:t>Spencer MR, Warner M, Bastian BA, et al. Drug overdose deaths involving fentanyl, 2011-2016. Natl Vital Stat Rep 2019;68(3). Hyattsville, MD: National Center for Health Statistics. </a:t>
            </a:r>
            <a:r>
              <a:rPr lang="en-US" sz="1000" u="sng" dirty="0">
                <a:hlinkClick r:id="rId7"/>
              </a:rPr>
              <a:t>https://www.cdc.gov/nchs/data/nvsr/nvsr68/nvsr68_03-508.pdf</a:t>
            </a:r>
            <a:r>
              <a:rPr lang="en-US" sz="1000" dirty="0"/>
              <a:t>. Accessed July 26, 2019.</a:t>
            </a:r>
          </a:p>
          <a:p>
            <a:pPr marL="336550" lvl="0" indent="-336550">
              <a:buSzPct val="100000"/>
              <a:buFont typeface="+mj-lt"/>
              <a:buAutoNum type="arabicPeriod" startAt="175"/>
            </a:pPr>
            <a:r>
              <a:rPr lang="en-US" sz="1000" dirty="0"/>
              <a:t>Adams MM, Alexander GR, Kirby RS, et al. Perinatal epidemiology for public health practice. New York, NY: Springer US; 2009.</a:t>
            </a:r>
          </a:p>
          <a:p>
            <a:pPr marL="336550" lvl="0" indent="-336550">
              <a:buSzPct val="100000"/>
              <a:buFont typeface="+mj-lt"/>
              <a:buAutoNum type="arabicPeriod" startAt="175"/>
            </a:pPr>
            <a:r>
              <a:rPr lang="en-US" sz="1000" dirty="0"/>
              <a:t>World Health Organization, UNICEF, UNFPA, and the World Bank. Trends in Maternal Mortality: 1990 to 2010. Geneva, Switzerland: World Health Organization; 2012. </a:t>
            </a:r>
            <a:r>
              <a:rPr lang="en-US" sz="1000" u="sng" dirty="0">
                <a:hlinkClick r:id="rId8"/>
              </a:rPr>
              <a:t>https://www.who.int/reproductivehealth/publications/monitoring/9789241503631/en/</a:t>
            </a:r>
            <a:r>
              <a:rPr lang="en-US" sz="1000" dirty="0"/>
              <a:t>. Accessed August 19, 2019.</a:t>
            </a:r>
          </a:p>
          <a:p>
            <a:pPr marL="336550" lvl="0" indent="-336550">
              <a:buSzPct val="100000"/>
              <a:buFont typeface="+mj-lt"/>
              <a:buAutoNum type="arabicPeriod" startAt="175"/>
            </a:pPr>
            <a:r>
              <a:rPr lang="en-US" sz="1000" dirty="0"/>
              <a:t>Centers for Disease Control and Prevention. Pregnancy Mortality Surveillance System. Last reviewed August 2018. </a:t>
            </a:r>
            <a:r>
              <a:rPr lang="en-US" sz="1000" u="sng" dirty="0">
                <a:hlinkClick r:id="rId9"/>
              </a:rPr>
              <a:t>https://www.cdc.gov/reproductivehealth/maternalinfanthealth/pregnancy-mortality-surveillance-system.htm</a:t>
            </a:r>
            <a:r>
              <a:rPr lang="en-US" sz="1000" dirty="0"/>
              <a:t>. Accessed May 31, 2019.</a:t>
            </a:r>
          </a:p>
          <a:p>
            <a:pPr marL="336550" lvl="0" indent="-336550">
              <a:buSzPct val="100000"/>
              <a:buFont typeface="+mj-lt"/>
              <a:buAutoNum type="arabicPeriod" startAt="175"/>
            </a:pPr>
            <a:r>
              <a:rPr lang="en-US" sz="1000" dirty="0"/>
              <a:t>Petersen EE, Davis NL, Goodman D, et al. Vital Signs: Pregnancy-related deaths, United States, 2011-2015, and strategies for prevention, 13 states, 2013-2017. MMWR </a:t>
            </a:r>
            <a:r>
              <a:rPr lang="en-US" sz="1000" dirty="0" err="1"/>
              <a:t>Morb</a:t>
            </a:r>
            <a:r>
              <a:rPr lang="en-US" sz="1000" dirty="0"/>
              <a:t> Mortal </a:t>
            </a:r>
            <a:r>
              <a:rPr lang="en-US" sz="1000" dirty="0" err="1"/>
              <a:t>Wkly</a:t>
            </a:r>
            <a:r>
              <a:rPr lang="en-US" sz="1000" dirty="0"/>
              <a:t> Rep 2019;68:423-29. </a:t>
            </a:r>
            <a:r>
              <a:rPr lang="en-US" sz="1000" u="sng" dirty="0">
                <a:hlinkClick r:id="rId10"/>
              </a:rPr>
              <a:t>http://dx.doi.org/10.15585/mmwr.mm6818e1</a:t>
            </a:r>
            <a:r>
              <a:rPr lang="en-US" sz="1000" dirty="0"/>
              <a:t>. Accessed May 31, 2019.</a:t>
            </a:r>
          </a:p>
          <a:p>
            <a:pPr marL="336550" lvl="0" indent="-336550">
              <a:buSzPct val="100000"/>
              <a:buFont typeface="+mj-lt"/>
              <a:buAutoNum type="arabicPeriod" startAt="175"/>
            </a:pPr>
            <a:r>
              <a:rPr lang="en-US" sz="1000" dirty="0"/>
              <a:t>American College of Obstetricians and Gynecologists and the Society for Maternal–Fetal Medicine, Kilpatrick SK, Ecker JL. Severe maternal morbidity: screening and review. Am J </a:t>
            </a:r>
            <a:r>
              <a:rPr lang="en-US" sz="1000" dirty="0" err="1"/>
              <a:t>Obstet</a:t>
            </a:r>
            <a:r>
              <a:rPr lang="en-US" sz="1000" dirty="0"/>
              <a:t> </a:t>
            </a:r>
            <a:r>
              <a:rPr lang="en-US" sz="1000" dirty="0" err="1"/>
              <a:t>Gynecol</a:t>
            </a:r>
            <a:r>
              <a:rPr lang="en-US" sz="1000" dirty="0"/>
              <a:t> 2016;215(3):B17-B22. </a:t>
            </a:r>
            <a:r>
              <a:rPr lang="en-US" sz="1000" u="sng" dirty="0">
                <a:hlinkClick r:id="rId11"/>
              </a:rPr>
              <a:t>https://www.ajog.org/article/S0002-9378(16)30523-3/pdf</a:t>
            </a:r>
            <a:r>
              <a:rPr lang="en-US" sz="1000" dirty="0"/>
              <a:t>. Accessed August 19, 2019.</a:t>
            </a:r>
          </a:p>
          <a:p>
            <a:pPr marL="336550" lvl="0" indent="-336550">
              <a:buSzPct val="100000"/>
              <a:buFont typeface="+mj-lt"/>
              <a:buAutoNum type="arabicPeriod" startAt="175"/>
            </a:pPr>
            <a:r>
              <a:rPr lang="en-US" sz="1000" dirty="0"/>
              <a:t>Agency for Healthcare Research and Quality. Patient Safety Primer: Maternal Safety. </a:t>
            </a:r>
            <a:r>
              <a:rPr lang="en-US" sz="1000" u="sng" dirty="0">
                <a:hlinkClick r:id="rId12"/>
              </a:rPr>
              <a:t>https://psnet.ahrq.gov/primers/primer/50/Maternal-Safety</a:t>
            </a:r>
            <a:r>
              <a:rPr lang="en-US" sz="1000" dirty="0"/>
              <a:t>. Accessed July 25, 2019.</a:t>
            </a:r>
          </a:p>
          <a:p>
            <a:pPr marL="336550" lvl="0" indent="-336550">
              <a:buSzPct val="100000"/>
              <a:buFont typeface="+mj-lt"/>
              <a:buAutoNum type="arabicPeriod" startAt="175"/>
            </a:pPr>
            <a:r>
              <a:rPr lang="en-US" sz="1000" dirty="0"/>
              <a:t>Riley W, Begun JW, Meredith L, et al. Integrated approach to reduce perinatal adverse events: standardized processes, interdisciplinary teamwork training, and performance feedback. Health </a:t>
            </a:r>
            <a:r>
              <a:rPr lang="en-US" sz="1000" dirty="0" err="1"/>
              <a:t>Serv</a:t>
            </a:r>
            <a:r>
              <a:rPr lang="en-US" sz="1000" dirty="0"/>
              <a:t> Res 2016 Dec;51 </a:t>
            </a:r>
            <a:r>
              <a:rPr lang="en-US" sz="1000" dirty="0" err="1"/>
              <a:t>Suppl</a:t>
            </a:r>
            <a:r>
              <a:rPr lang="en-US" sz="1000" dirty="0"/>
              <a:t> 3:2431-52. </a:t>
            </a:r>
            <a:r>
              <a:rPr lang="en-US" sz="1000" u="sng" dirty="0">
                <a:hlinkClick r:id="rId13"/>
              </a:rPr>
              <a:t>https://www.ncbi.nlm.nih.gov/pmc/articles/PMC5134347/</a:t>
            </a:r>
            <a:r>
              <a:rPr lang="en-US" sz="1000" dirty="0"/>
              <a:t>. Accessed August 19, 2019.</a:t>
            </a:r>
          </a:p>
          <a:p>
            <a:pPr marL="336550" lvl="0" indent="-336550">
              <a:buSzPct val="100000"/>
              <a:buFont typeface="+mj-lt"/>
              <a:buAutoNum type="arabicPeriod" startAt="175"/>
            </a:pPr>
            <a:r>
              <a:rPr lang="en-US" sz="1000" dirty="0"/>
              <a:t>Riley W, Meredith L, Price R, et al. Decreasing malpractice claims by reducing preventable perinatal harm. Health </a:t>
            </a:r>
            <a:r>
              <a:rPr lang="en-US" sz="1000" dirty="0" err="1"/>
              <a:t>Serv</a:t>
            </a:r>
            <a:r>
              <a:rPr lang="en-US" sz="1000" dirty="0"/>
              <a:t> Res 2016 Dec;51 </a:t>
            </a:r>
            <a:r>
              <a:rPr lang="en-US" sz="1000" dirty="0" err="1"/>
              <a:t>Suppl</a:t>
            </a:r>
            <a:r>
              <a:rPr lang="en-US" sz="1000" dirty="0"/>
              <a:t> 3:2453-71. </a:t>
            </a:r>
            <a:r>
              <a:rPr lang="en-US" sz="1000" u="sng" dirty="0">
                <a:hlinkClick r:id="rId14"/>
              </a:rPr>
              <a:t>https://www.ncbi.nlm.nih.gov/pmc/articles/PMC5134345/</a:t>
            </a:r>
            <a:r>
              <a:rPr lang="en-US" sz="1000" dirty="0"/>
              <a:t>. Accessed August 19, 2019.</a:t>
            </a:r>
          </a:p>
          <a:p>
            <a:pPr marL="336550" indent="-336550">
              <a:buSzPct val="100000"/>
              <a:buFont typeface="+mj-lt"/>
              <a:buAutoNum type="arabicPeriod" startAt="175"/>
            </a:pPr>
            <a:endParaRPr lang="en-US" sz="1000" dirty="0"/>
          </a:p>
        </p:txBody>
      </p:sp>
    </p:spTree>
    <p:extLst>
      <p:ext uri="{BB962C8B-B14F-4D97-AF65-F5344CB8AC3E}">
        <p14:creationId xmlns:p14="http://schemas.microsoft.com/office/powerpoint/2010/main" val="24647914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References</a:t>
            </a:r>
            <a:endParaRPr lang="en-US" sz="3600" dirty="0"/>
          </a:p>
        </p:txBody>
      </p:sp>
      <p:sp>
        <p:nvSpPr>
          <p:cNvPr id="3" name="Content Placeholder 2"/>
          <p:cNvSpPr>
            <a:spLocks noGrp="1"/>
          </p:cNvSpPr>
          <p:nvPr>
            <p:ph idx="1"/>
          </p:nvPr>
        </p:nvSpPr>
        <p:spPr>
          <a:xfrm>
            <a:off x="457200" y="1280160"/>
            <a:ext cx="8305800" cy="5257800"/>
          </a:xfrm>
        </p:spPr>
        <p:txBody>
          <a:bodyPr>
            <a:noAutofit/>
          </a:bodyPr>
          <a:lstStyle/>
          <a:p>
            <a:pPr marL="287338" lvl="0" indent="-287338">
              <a:buSzPct val="100000"/>
              <a:buFont typeface="+mj-lt"/>
              <a:buAutoNum type="arabicPeriod" startAt="188"/>
            </a:pPr>
            <a:r>
              <a:rPr lang="en-US" sz="1000" dirty="0"/>
              <a:t>Burstein PD, </a:t>
            </a:r>
            <a:r>
              <a:rPr lang="en-US" sz="1000" dirty="0" err="1"/>
              <a:t>Zalenski</a:t>
            </a:r>
            <a:r>
              <a:rPr lang="en-US" sz="1000" dirty="0"/>
              <a:t> DM, Edwards J, et al. Changing labor and delivery practice: focus on achieving practice and documentation standardization with the goal of improving neonatal outcomes. Health </a:t>
            </a:r>
            <a:r>
              <a:rPr lang="en-US" sz="1000" dirty="0" err="1"/>
              <a:t>Serv</a:t>
            </a:r>
            <a:r>
              <a:rPr lang="en-US" sz="1000" dirty="0"/>
              <a:t> Res 2016 Dec;51 </a:t>
            </a:r>
            <a:r>
              <a:rPr lang="en-US" sz="1000" dirty="0" err="1"/>
              <a:t>Suppl</a:t>
            </a:r>
            <a:r>
              <a:rPr lang="en-US" sz="1000" dirty="0"/>
              <a:t> 3:2472-86. </a:t>
            </a:r>
            <a:r>
              <a:rPr lang="en-US" sz="1000" u="sng" dirty="0">
                <a:hlinkClick r:id="rId3"/>
              </a:rPr>
              <a:t>https://www.ncbi.nlm.nih.gov/pmc/articles/PMC5134346/</a:t>
            </a:r>
            <a:r>
              <a:rPr lang="en-US" sz="1000" dirty="0"/>
              <a:t>. Accessed August 19, 2019.</a:t>
            </a:r>
          </a:p>
          <a:p>
            <a:pPr marL="287338" lvl="0" indent="-287338">
              <a:buSzPct val="100000"/>
              <a:buFont typeface="+mj-lt"/>
              <a:buAutoNum type="arabicPeriod" startAt="188"/>
            </a:pPr>
            <a:r>
              <a:rPr lang="en-US" sz="1000" dirty="0" err="1"/>
              <a:t>Kahwati</a:t>
            </a:r>
            <a:r>
              <a:rPr lang="en-US" sz="1000" dirty="0"/>
              <a:t> LC, Sorensen AV, Teixeira-</a:t>
            </a:r>
            <a:r>
              <a:rPr lang="en-US" sz="1000" dirty="0" err="1"/>
              <a:t>Poit</a:t>
            </a:r>
            <a:r>
              <a:rPr lang="en-US" sz="1000" dirty="0"/>
              <a:t> S, et al. Impact of the Agency for Healthcare Research and Quality’s Safety Program for Perinatal Care. </a:t>
            </a:r>
            <a:r>
              <a:rPr lang="en-US" sz="1000" dirty="0" err="1"/>
              <a:t>Jt</a:t>
            </a:r>
            <a:r>
              <a:rPr lang="en-US" sz="1000" dirty="0"/>
              <a:t> </a:t>
            </a:r>
            <a:r>
              <a:rPr lang="en-US" sz="1000" dirty="0" err="1"/>
              <a:t>Comm</a:t>
            </a:r>
            <a:r>
              <a:rPr lang="en-US" sz="1000" dirty="0"/>
              <a:t> J </a:t>
            </a:r>
            <a:r>
              <a:rPr lang="en-US" sz="1000" dirty="0" err="1"/>
              <a:t>Qual</a:t>
            </a:r>
            <a:r>
              <a:rPr lang="en-US" sz="1000" dirty="0"/>
              <a:t> Pat </a:t>
            </a:r>
            <a:r>
              <a:rPr lang="en-US" sz="1000" dirty="0" err="1"/>
              <a:t>Saf</a:t>
            </a:r>
            <a:r>
              <a:rPr lang="en-US" sz="1000" dirty="0"/>
              <a:t> 2019 Apr;45(4):231-40. </a:t>
            </a:r>
            <a:r>
              <a:rPr lang="en-US" sz="1000" u="sng" dirty="0">
                <a:hlinkClick r:id="rId4"/>
              </a:rPr>
              <a:t>https://www.ncbi.nlm.nih.gov/pubmed/30638973</a:t>
            </a:r>
            <a:r>
              <a:rPr lang="en-US" sz="1000" dirty="0"/>
              <a:t>. Accessed May 31, 2019.</a:t>
            </a:r>
          </a:p>
          <a:p>
            <a:pPr marL="287338" lvl="0" indent="-287338">
              <a:buSzPct val="100000"/>
              <a:buFont typeface="+mj-lt"/>
              <a:buAutoNum type="arabicPeriod" startAt="188"/>
            </a:pPr>
            <a:r>
              <a:rPr lang="en-US" sz="1000" dirty="0"/>
              <a:t>Building U.S. Capacity To Review and Prevent Maternal Deaths. Report From Nine Maternal Mortality Review Committees. 2018. </a:t>
            </a:r>
            <a:r>
              <a:rPr lang="en-US" sz="1000" u="sng" dirty="0">
                <a:hlinkClick r:id="rId5"/>
              </a:rPr>
              <a:t>http://reviewtoaction.org/Report_from_Nine_MMRCs</a:t>
            </a:r>
            <a:r>
              <a:rPr lang="en-US" sz="1000" dirty="0"/>
              <a:t>. Accessed May 31, 2019.</a:t>
            </a:r>
          </a:p>
          <a:p>
            <a:pPr marL="287338" lvl="0" indent="-287338">
              <a:buSzPct val="100000"/>
              <a:buFont typeface="+mj-lt"/>
              <a:buAutoNum type="arabicPeriod" startAt="188"/>
            </a:pPr>
            <a:r>
              <a:rPr lang="en-US" sz="1000" dirty="0"/>
              <a:t>Geller SE, Rosenberg D, Cox SM, et al The continuum of maternal morbidity and mortality: factors associated with severity. Am J </a:t>
            </a:r>
            <a:r>
              <a:rPr lang="en-US" sz="1000" dirty="0" err="1"/>
              <a:t>Obstetr</a:t>
            </a:r>
            <a:r>
              <a:rPr lang="en-US" sz="1000" dirty="0"/>
              <a:t> </a:t>
            </a:r>
            <a:r>
              <a:rPr lang="en-US" sz="1000" dirty="0" err="1"/>
              <a:t>Gynecol</a:t>
            </a:r>
            <a:r>
              <a:rPr lang="en-US" sz="1000" dirty="0"/>
              <a:t> 2004;191(3):939-44. </a:t>
            </a:r>
            <a:r>
              <a:rPr lang="en-US" sz="1000" u="sng" dirty="0">
                <a:hlinkClick r:id="rId6"/>
              </a:rPr>
              <a:t>https://www.ncbi.nlm.nih.gov/pubmed/15467568</a:t>
            </a:r>
            <a:r>
              <a:rPr lang="en-US" sz="1000" dirty="0"/>
              <a:t>. Accessed August 19, 2019.</a:t>
            </a:r>
          </a:p>
          <a:p>
            <a:pPr marL="287338" lvl="0" indent="-287338">
              <a:buSzPct val="100000"/>
              <a:buFont typeface="+mj-lt"/>
              <a:buAutoNum type="arabicPeriod" startAt="188"/>
            </a:pPr>
            <a:r>
              <a:rPr lang="en-US" sz="1000" dirty="0"/>
              <a:t>Howell EA, Zeitlin J. Quality of care and disparities in obstetrics. </a:t>
            </a:r>
            <a:r>
              <a:rPr lang="en-US" sz="1000" dirty="0" err="1"/>
              <a:t>Obstetr</a:t>
            </a:r>
            <a:r>
              <a:rPr lang="en-US" sz="1000" dirty="0"/>
              <a:t> </a:t>
            </a:r>
            <a:r>
              <a:rPr lang="en-US" sz="1000" dirty="0" err="1"/>
              <a:t>Gynecol</a:t>
            </a:r>
            <a:r>
              <a:rPr lang="en-US" sz="1000" dirty="0"/>
              <a:t> </a:t>
            </a:r>
            <a:r>
              <a:rPr lang="en-US" sz="1000" dirty="0" err="1"/>
              <a:t>Clin</a:t>
            </a:r>
            <a:r>
              <a:rPr lang="en-US" sz="1000" dirty="0"/>
              <a:t> 2017;44(1):13-25. </a:t>
            </a:r>
            <a:r>
              <a:rPr lang="en-US" sz="1000" u="sng" dirty="0">
                <a:hlinkClick r:id="rId7"/>
              </a:rPr>
              <a:t>https://www.ncbi.nlm.nih.gov/pmc/articles/PMC5300700/</a:t>
            </a:r>
            <a:r>
              <a:rPr lang="en-US" sz="1000" dirty="0"/>
              <a:t>. Accessed August 19, 2019.</a:t>
            </a:r>
          </a:p>
          <a:p>
            <a:pPr marL="287338" lvl="0" indent="-287338">
              <a:buSzPct val="100000"/>
              <a:buFont typeface="+mj-lt"/>
              <a:buAutoNum type="arabicPeriod" startAt="188"/>
            </a:pPr>
            <a:r>
              <a:rPr lang="en-US" sz="1000" dirty="0"/>
              <a:t>Osterman MJK, Martin JA. Trends in low-risk cesarean delivery in the United States, 1990-2013. Natl Vital Stat Rep 2014;63(6). Hyattsville, MD: National Center for Health Statistics. </a:t>
            </a:r>
            <a:r>
              <a:rPr lang="en-US" sz="1000" u="sng" dirty="0">
                <a:hlinkClick r:id="rId8"/>
              </a:rPr>
              <a:t>https://www.cdc.gov/nchs/data/nvsr/nvsr63/nvsr63_06.pdf</a:t>
            </a:r>
            <a:r>
              <a:rPr lang="en-US" sz="1000" dirty="0"/>
              <a:t>. Accessed August 19, 2019.</a:t>
            </a:r>
          </a:p>
          <a:p>
            <a:pPr marL="287338" lvl="0" indent="-287338">
              <a:buSzPct val="100000"/>
              <a:buFont typeface="+mj-lt"/>
              <a:buAutoNum type="arabicPeriod" startAt="188"/>
            </a:pPr>
            <a:r>
              <a:rPr lang="en-US" sz="1000" dirty="0" err="1"/>
              <a:t>Xie</a:t>
            </a:r>
            <a:r>
              <a:rPr lang="en-US" sz="1000" dirty="0"/>
              <a:t> RH, </a:t>
            </a:r>
            <a:r>
              <a:rPr lang="en-US" sz="1000" dirty="0" err="1"/>
              <a:t>Gaudet</a:t>
            </a:r>
            <a:r>
              <a:rPr lang="en-US" sz="1000" dirty="0"/>
              <a:t> L, </a:t>
            </a:r>
            <a:r>
              <a:rPr lang="en-US" sz="1000" dirty="0" err="1"/>
              <a:t>Krewski</a:t>
            </a:r>
            <a:r>
              <a:rPr lang="en-US" sz="1000" dirty="0"/>
              <a:t> D, et al. Higher cesarean delivery rates are associated with higher infant mortality rates in industrialized countries. Birth 2015 Mar;42(1):62-9. </a:t>
            </a:r>
            <a:r>
              <a:rPr lang="en-US" sz="1000" u="sng" dirty="0">
                <a:hlinkClick r:id="rId9"/>
              </a:rPr>
              <a:t>https://www.ncbi.nlm.nih.gov/pubmed/25597509</a:t>
            </a:r>
            <a:r>
              <a:rPr lang="en-US" sz="1000" dirty="0"/>
              <a:t>. Accessed August 19, 2019.</a:t>
            </a:r>
          </a:p>
          <a:p>
            <a:pPr marL="287338" lvl="0" indent="-287338">
              <a:buSzPct val="100000"/>
              <a:buFont typeface="+mj-lt"/>
              <a:buAutoNum type="arabicPeriod" startAt="188"/>
            </a:pPr>
            <a:r>
              <a:rPr lang="en-US" sz="1000" dirty="0"/>
              <a:t>U.S. Department of Health and Human Services, Office of Disease Prevention and Health Promotion. Healthy People 2020. Maternal, Infant, and Child Health. </a:t>
            </a:r>
            <a:r>
              <a:rPr lang="en-US" sz="1000" u="sng" dirty="0">
                <a:hlinkClick r:id="rId10" tooltip="U.S. Department of Health and Human Services, Office of Disease Prevention and Health Promotion, Healthy People 2020"/>
              </a:rPr>
              <a:t>https://www.healthypeople.gov/2020/topics-objectives/topic/maternal-infant-and-child-health/objectives</a:t>
            </a:r>
            <a:r>
              <a:rPr lang="en-US" sz="1000" dirty="0"/>
              <a:t>. Accessed May 31, 2019.</a:t>
            </a:r>
          </a:p>
          <a:p>
            <a:pPr marL="287338" lvl="0" indent="-287338">
              <a:buSzPct val="100000"/>
              <a:buFont typeface="+mj-lt"/>
              <a:buAutoNum type="arabicPeriod" startAt="188"/>
            </a:pPr>
            <a:r>
              <a:rPr lang="en-US" sz="1000" dirty="0" err="1"/>
              <a:t>Caughey</a:t>
            </a:r>
            <a:r>
              <a:rPr lang="en-US" sz="1000" dirty="0"/>
              <a:t> AB, Cahill AG, Guise JM, et al, and American College of Obstetricians and Gynecologists. Safe prevention of the primary cesarean delivery. Am J </a:t>
            </a:r>
            <a:r>
              <a:rPr lang="en-US" sz="1000" dirty="0" err="1"/>
              <a:t>Obstetr</a:t>
            </a:r>
            <a:r>
              <a:rPr lang="en-US" sz="1000" dirty="0"/>
              <a:t> </a:t>
            </a:r>
            <a:r>
              <a:rPr lang="en-US" sz="1000" dirty="0" err="1"/>
              <a:t>Gynecol</a:t>
            </a:r>
            <a:r>
              <a:rPr lang="en-US" sz="1000" dirty="0"/>
              <a:t> 2014;210(3):179-93. </a:t>
            </a:r>
            <a:r>
              <a:rPr lang="en-US" sz="1000" u="sng" dirty="0">
                <a:hlinkClick r:id="rId11"/>
              </a:rPr>
              <a:t>https://www.ncbi.nlm.nih.gov/pubmed/24565430</a:t>
            </a:r>
            <a:r>
              <a:rPr lang="en-US" sz="1000" dirty="0"/>
              <a:t>. Accessed August 19, 2019.</a:t>
            </a:r>
          </a:p>
          <a:p>
            <a:pPr marL="287338" lvl="0" indent="-287338">
              <a:buSzPct val="100000"/>
              <a:buFont typeface="+mj-lt"/>
              <a:buAutoNum type="arabicPeriod" startAt="188"/>
            </a:pPr>
            <a:r>
              <a:rPr lang="en-US" sz="1000" dirty="0" err="1"/>
              <a:t>Bailit</a:t>
            </a:r>
            <a:r>
              <a:rPr lang="en-US" sz="1000" dirty="0"/>
              <a:t> JL. Measuring the quality of inpatient obstetrical care. </a:t>
            </a:r>
            <a:r>
              <a:rPr lang="en-US" sz="1000" dirty="0" err="1"/>
              <a:t>Obstetr</a:t>
            </a:r>
            <a:r>
              <a:rPr lang="en-US" sz="1000" dirty="0"/>
              <a:t> </a:t>
            </a:r>
            <a:r>
              <a:rPr lang="en-US" sz="1000" dirty="0" err="1"/>
              <a:t>Gynecol</a:t>
            </a:r>
            <a:r>
              <a:rPr lang="en-US" sz="1000" dirty="0"/>
              <a:t> </a:t>
            </a:r>
            <a:r>
              <a:rPr lang="en-US" sz="1000" dirty="0" err="1"/>
              <a:t>Surv</a:t>
            </a:r>
            <a:r>
              <a:rPr lang="en-US" sz="1000" dirty="0"/>
              <a:t> 2007;62(3):207-13. </a:t>
            </a:r>
            <a:r>
              <a:rPr lang="en-US" sz="1000" u="sng" dirty="0">
                <a:hlinkClick r:id="rId12"/>
              </a:rPr>
              <a:t>https://www.ncbi.nlm.nih.gov/pubmed/17306043</a:t>
            </a:r>
            <a:r>
              <a:rPr lang="en-US" sz="1000" dirty="0"/>
              <a:t>. Accessed August 19, 2019.</a:t>
            </a:r>
          </a:p>
          <a:p>
            <a:pPr marL="287338" lvl="0" indent="-287338">
              <a:buSzPct val="100000"/>
              <a:buFont typeface="+mj-lt"/>
              <a:buAutoNum type="arabicPeriod" startAt="188"/>
            </a:pPr>
            <a:r>
              <a:rPr lang="en-US" sz="1000" dirty="0"/>
              <a:t>Srinivas SK, </a:t>
            </a:r>
            <a:r>
              <a:rPr lang="en-US" sz="1000" dirty="0" err="1"/>
              <a:t>Fager</a:t>
            </a:r>
            <a:r>
              <a:rPr lang="en-US" sz="1000" dirty="0"/>
              <a:t> C, </a:t>
            </a:r>
            <a:r>
              <a:rPr lang="en-US" sz="1000" dirty="0" err="1"/>
              <a:t>Lorch</a:t>
            </a:r>
            <a:r>
              <a:rPr lang="en-US" sz="1000" dirty="0"/>
              <a:t> SA. Evaluating risk-adjusted cesarean delivery rate as a measure of obstetric quality. </a:t>
            </a:r>
            <a:r>
              <a:rPr lang="en-US" sz="1000" dirty="0" err="1"/>
              <a:t>Obstetr</a:t>
            </a:r>
            <a:r>
              <a:rPr lang="en-US" sz="1000" dirty="0"/>
              <a:t> </a:t>
            </a:r>
            <a:r>
              <a:rPr lang="en-US" sz="1000" dirty="0" err="1"/>
              <a:t>Gynecol</a:t>
            </a:r>
            <a:r>
              <a:rPr lang="en-US" sz="1000" dirty="0"/>
              <a:t> 2010;115(5):1007-13. </a:t>
            </a:r>
            <a:r>
              <a:rPr lang="en-US" sz="1000" u="sng" dirty="0">
                <a:hlinkClick r:id="rId13"/>
              </a:rPr>
              <a:t>https://www.ncbi.nlm.nih.gov/pmc/articles/PMC4167363/</a:t>
            </a:r>
            <a:r>
              <a:rPr lang="en-US" sz="1000" dirty="0"/>
              <a:t>. Accessed August 19, 2019.</a:t>
            </a:r>
          </a:p>
          <a:p>
            <a:pPr marL="287338" lvl="0" indent="-287338">
              <a:buSzPct val="100000"/>
              <a:buFont typeface="+mj-lt"/>
              <a:buAutoNum type="arabicPeriod" startAt="188"/>
            </a:pPr>
            <a:r>
              <a:rPr lang="en-US" sz="1000" dirty="0"/>
              <a:t>U.S. Department of Health and Human Services. Secretary Priorities. Last reviewed July 2018. </a:t>
            </a:r>
            <a:r>
              <a:rPr lang="en-US" sz="1000" u="sng" dirty="0">
                <a:hlinkClick r:id="rId14"/>
              </a:rPr>
              <a:t>https://www.hhs.gov/about/leadership/secretary/priorities/index.html</a:t>
            </a:r>
            <a:r>
              <a:rPr lang="en-US" sz="1000" dirty="0"/>
              <a:t>. Accessed May 17, 2019.</a:t>
            </a:r>
          </a:p>
          <a:p>
            <a:pPr marL="287338" lvl="0" indent="-287338">
              <a:buSzPct val="100000"/>
              <a:buFont typeface="+mj-lt"/>
              <a:buAutoNum type="arabicPeriod" startAt="188"/>
            </a:pPr>
            <a:r>
              <a:rPr lang="en-US" sz="1000" dirty="0"/>
              <a:t>U.S. Department of Health and Human Services, Office of Minority Health. About Sickle Cell Disease. </a:t>
            </a:r>
            <a:r>
              <a:rPr lang="en-US" sz="1000" u="sng" dirty="0">
                <a:hlinkClick r:id="rId15"/>
              </a:rPr>
              <a:t>https://www.minorityhealth.hhs.gov/sicklecell/index.html</a:t>
            </a:r>
            <a:r>
              <a:rPr lang="en-US" sz="1000" dirty="0"/>
              <a:t>. Accessed August 19, 2019.</a:t>
            </a:r>
          </a:p>
          <a:p>
            <a:pPr marL="287338" lvl="0" indent="-287338">
              <a:buSzPct val="100000"/>
              <a:buFont typeface="+mj-lt"/>
              <a:buAutoNum type="arabicPeriod" startAt="188"/>
            </a:pPr>
            <a:r>
              <a:rPr lang="en-US" sz="1000" dirty="0"/>
              <a:t>Azar A. Remarks to the National Kidney Foundation. Washington, DC: U.S. Department of Health and Human Services; March 4, 2019. </a:t>
            </a:r>
            <a:r>
              <a:rPr lang="en-US" sz="1000" u="sng" dirty="0">
                <a:hlinkClick r:id="rId16"/>
              </a:rPr>
              <a:t>https://www.hhs.gov/about/leadership/secretary/speeches/2019-speeches/remarks-to-the-national-kidney-foundation.html</a:t>
            </a:r>
            <a:r>
              <a:rPr lang="en-US" sz="1000" dirty="0"/>
              <a:t>. Accessed May 17, 2019.</a:t>
            </a:r>
          </a:p>
          <a:p>
            <a:pPr>
              <a:buSzPct val="100000"/>
              <a:buFont typeface="+mj-lt"/>
              <a:buAutoNum type="arabicPeriod" startAt="188"/>
            </a:pPr>
            <a:endParaRPr lang="en-US" sz="1000" dirty="0"/>
          </a:p>
        </p:txBody>
      </p:sp>
    </p:spTree>
    <p:extLst>
      <p:ext uri="{BB962C8B-B14F-4D97-AF65-F5344CB8AC3E}">
        <p14:creationId xmlns:p14="http://schemas.microsoft.com/office/powerpoint/2010/main" val="1570037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362700" cy="617884"/>
          </a:xfrm>
        </p:spPr>
        <p:txBody>
          <a:bodyPr>
            <a:noAutofit/>
          </a:bodyPr>
          <a:lstStyle/>
          <a:p>
            <a:r>
              <a:rPr lang="en-US" sz="1800" dirty="0"/>
              <a:t>Figure 18. Children ages 0-17 years who were uninsured or had private or public coverage at the time of interview, 1997-2018</a:t>
            </a:r>
          </a:p>
        </p:txBody>
      </p:sp>
      <p:graphicFrame>
        <p:nvGraphicFramePr>
          <p:cNvPr id="4" name="Content Placeholder 3" descr="Line graph showing percentage for uninsured, public insurance, and private insurance&#10;1997, Uninsured,12.9, Public, 21.4, Private, 66.2&#10;2005, Uninsured, 8.9, Public, 29.9, Private, 62.4&#10;2010, Uninsured, 7.8, Public, 39.8, Private, 53.8&#10;2011, Uninsured, 7, Public, 41, Private, 53.3&#10;2012, Uninsured, 6.6, Public, 42.1, Private, 52.8&#10;2013, Uninsured, 6.5, Public, 42.2, Private, 52.6&#10;2014, Uninsured, 5.5, Public, 42.2, Private, 53.7&#10;2015, Uninsured, 4.5, Public, 42.2, Private, 54.7&#10;2016, Uninsured, 5.1, Public, 43, Private, 53.8&#10;2017, Uninsured, 5, Public, 41.3, Private, 55&#10;2018, Uninsured,5.2, Public, 41.8, Private, 54.7&#10;"/>
          <p:cNvGraphicFramePr>
            <a:graphicFrameLocks noGrp="1"/>
          </p:cNvGraphicFramePr>
          <p:nvPr>
            <p:ph idx="1"/>
            <p:extLst>
              <p:ext uri="{D42A27DB-BD31-4B8C-83A1-F6EECF244321}">
                <p14:modId xmlns:p14="http://schemas.microsoft.com/office/powerpoint/2010/main" val="122799576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dirty="0" smtClean="0">
                <a:latin typeface="Trebuchet MS" panose="020B0603020202020204" pitchFamily="34" charset="0"/>
              </a:rPr>
              <a:t> </a:t>
            </a:r>
            <a:r>
              <a:rPr lang="en-US" sz="1000" dirty="0">
                <a:latin typeface="Trebuchet MS" panose="020B0603020202020204" pitchFamily="34" charset="0"/>
              </a:rPr>
              <a:t>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endParaRPr lang="en-US" sz="1000" dirty="0">
              <a:latin typeface="Trebuchet MS" panose="020B0603020202020204" pitchFamily="34" charset="0"/>
            </a:endParaRPr>
          </a:p>
          <a:p>
            <a:r>
              <a:rPr lang="en-US" sz="1000" b="1" dirty="0">
                <a:latin typeface="Trebuchet MS" panose="020B0603020202020204" pitchFamily="34" charset="0"/>
              </a:rPr>
              <a:t>Note: </a:t>
            </a:r>
            <a:r>
              <a:rPr lang="en-US" sz="1000" dirty="0">
                <a:latin typeface="Trebuchet MS" panose="020B0603020202020204" pitchFamily="34" charset="0"/>
              </a:rPr>
              <a:t>A small number of people were covered by both public and private plans and were included in both </a:t>
            </a:r>
            <a:r>
              <a:rPr lang="en-US" sz="1000" dirty="0" smtClean="0">
                <a:latin typeface="Trebuchet MS" panose="020B0603020202020204" pitchFamily="34" charset="0"/>
              </a:rPr>
              <a:t>categories.</a:t>
            </a:r>
            <a:endParaRPr lang="en-US" sz="1000" dirty="0">
              <a:latin typeface="Trebuchet MS" panose="020B0603020202020204" pitchFamily="34" charset="0"/>
            </a:endParaRPr>
          </a:p>
        </p:txBody>
      </p:sp>
    </p:spTree>
    <p:extLst>
      <p:ext uri="{BB962C8B-B14F-4D97-AF65-F5344CB8AC3E}">
        <p14:creationId xmlns:p14="http://schemas.microsoft.com/office/powerpoint/2010/main" val="1740970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Figure 19. Adults ages 18-64 who were uninsured at the time of interview, by poverty status, 1997-2018</a:t>
            </a:r>
          </a:p>
        </p:txBody>
      </p:sp>
      <p:graphicFrame>
        <p:nvGraphicFramePr>
          <p:cNvPr id="4" name="Content Placeholder 3" descr="Line graph showing percentage for poor, near poor, not poor&#10;Year Poor Near Poor Not Poor&#10;1997 40.2 34.9 9.9&#10;2005 38.5 36.6 10.7&#10;2010 42.2 43 12.6&#10;2011 40.1 40.1 12&#10;2012 40.1 39.2 11.4&#10;2013 39.3 38.5 11.4&#10;2014 32.3 30.9 8.9&#10;2015 25.2 24.1 7.6&#10;2016 26.2 23.2 7.2&#10;2017 24.4 23.8 8.2&#10;2018 27.4 25.1 8.3&#10;"/>
          <p:cNvGraphicFramePr>
            <a:graphicFrameLocks noGrp="1"/>
          </p:cNvGraphicFramePr>
          <p:nvPr>
            <p:ph idx="1"/>
            <p:extLst>
              <p:ext uri="{D42A27DB-BD31-4B8C-83A1-F6EECF244321}">
                <p14:modId xmlns:p14="http://schemas.microsoft.com/office/powerpoint/2010/main" val="4245962471"/>
              </p:ext>
            </p:extLst>
          </p:nvPr>
        </p:nvGraphicFramePr>
        <p:xfrm>
          <a:off x="457200" y="1280160"/>
          <a:ext cx="8229600" cy="4389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5577840"/>
            <a:ext cx="8229600" cy="116955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r>
              <a:rPr lang="en-US" sz="1000" u="sng" dirty="0">
                <a:latin typeface="Trebuchet MS" panose="020B0603020202020204" pitchFamily="34" charset="0"/>
              </a:rPr>
              <a:t>.</a:t>
            </a:r>
            <a:endParaRPr lang="en-US" sz="1000" dirty="0">
              <a:latin typeface="Trebuchet MS" panose="020B0603020202020204" pitchFamily="34" charset="0"/>
            </a:endParaRP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Poverty categories are based on the ratio of the family’s income in the previous calendar year to the appropriate poverty threshold (given the family’s size and number of children), as defined by the U.S. Census Bureau for that year. People categorized as “poor” have a ratio less than 1.0 (i.e., their family income is below the poverty threshold); “near poor” people have incomes of 100% to less than 200% of the poverty threshold; and “not poor” people have incomes that are 200% of the poverty threshold or greater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250681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Quality</a:t>
            </a:r>
            <a:endParaRPr lang="en-US" sz="3600" dirty="0"/>
          </a:p>
        </p:txBody>
      </p:sp>
      <p:sp>
        <p:nvSpPr>
          <p:cNvPr id="3" name="Content Placeholder 2"/>
          <p:cNvSpPr>
            <a:spLocks noGrp="1"/>
          </p:cNvSpPr>
          <p:nvPr>
            <p:ph idx="1"/>
          </p:nvPr>
        </p:nvSpPr>
        <p:spPr/>
        <p:txBody>
          <a:bodyPr>
            <a:normAutofit fontScale="85000" lnSpcReduction="10000"/>
          </a:bodyPr>
          <a:lstStyle/>
          <a:p>
            <a:pPr>
              <a:lnSpc>
                <a:spcPct val="115000"/>
              </a:lnSpc>
            </a:pPr>
            <a:r>
              <a:rPr lang="en-US" dirty="0" smtClean="0"/>
              <a:t>Quality of healthcare improved overall from 2000 through 2016-2017, but the pace of improvement varied by priority area: </a:t>
            </a:r>
          </a:p>
          <a:p>
            <a:pPr lvl="1">
              <a:lnSpc>
                <a:spcPct val="115000"/>
              </a:lnSpc>
            </a:pPr>
            <a:r>
              <a:rPr lang="en-US" b="1" dirty="0" smtClean="0"/>
              <a:t>Person-Centered Care: </a:t>
            </a:r>
            <a:r>
              <a:rPr lang="en-US" dirty="0" smtClean="0"/>
              <a:t>Almost 70% of measures were improving. </a:t>
            </a:r>
          </a:p>
          <a:p>
            <a:pPr lvl="1">
              <a:lnSpc>
                <a:spcPct val="115000"/>
              </a:lnSpc>
            </a:pPr>
            <a:r>
              <a:rPr lang="en-US" b="1" dirty="0" smtClean="0"/>
              <a:t>Patient Safety: </a:t>
            </a:r>
            <a:r>
              <a:rPr lang="en-US" dirty="0" smtClean="0"/>
              <a:t>More than 60% of measures were improving. </a:t>
            </a:r>
          </a:p>
          <a:p>
            <a:pPr lvl="1">
              <a:lnSpc>
                <a:spcPct val="115000"/>
              </a:lnSpc>
            </a:pPr>
            <a:r>
              <a:rPr lang="en-US" b="1" dirty="0" smtClean="0"/>
              <a:t>Healthy Living: </a:t>
            </a:r>
            <a:r>
              <a:rPr lang="en-US" dirty="0" smtClean="0"/>
              <a:t>Almost 60% of measures were improving. </a:t>
            </a:r>
          </a:p>
          <a:p>
            <a:pPr lvl="1">
              <a:lnSpc>
                <a:spcPct val="115000"/>
              </a:lnSpc>
            </a:pPr>
            <a:r>
              <a:rPr lang="en-US" b="1" dirty="0" smtClean="0"/>
              <a:t>Effective Treatment: </a:t>
            </a:r>
            <a:r>
              <a:rPr lang="en-US" dirty="0" smtClean="0"/>
              <a:t>Almost half of measures were improving. </a:t>
            </a:r>
          </a:p>
          <a:p>
            <a:pPr lvl="1">
              <a:lnSpc>
                <a:spcPct val="115000"/>
              </a:lnSpc>
            </a:pPr>
            <a:r>
              <a:rPr lang="en-US" b="1" dirty="0" smtClean="0"/>
              <a:t>Care Coordination: </a:t>
            </a:r>
            <a:r>
              <a:rPr lang="en-US" dirty="0" smtClean="0"/>
              <a:t>One-third of measures were improving. </a:t>
            </a:r>
          </a:p>
          <a:p>
            <a:pPr lvl="1">
              <a:lnSpc>
                <a:spcPct val="115000"/>
              </a:lnSpc>
            </a:pPr>
            <a:r>
              <a:rPr lang="en-US" b="1" dirty="0" smtClean="0"/>
              <a:t>Care Affordability: </a:t>
            </a:r>
            <a:r>
              <a:rPr lang="en-US" dirty="0" smtClean="0"/>
              <a:t>No care affordability measures changed. </a:t>
            </a:r>
          </a:p>
          <a:p>
            <a:endParaRPr lang="en-US" dirty="0"/>
          </a:p>
        </p:txBody>
      </p:sp>
    </p:spTree>
    <p:extLst>
      <p:ext uri="{BB962C8B-B14F-4D97-AF65-F5344CB8AC3E}">
        <p14:creationId xmlns:p14="http://schemas.microsoft.com/office/powerpoint/2010/main" val="197612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124700" cy="617884"/>
          </a:xfrm>
        </p:spPr>
        <p:txBody>
          <a:bodyPr>
            <a:noAutofit/>
          </a:bodyPr>
          <a:lstStyle/>
          <a:p>
            <a:r>
              <a:rPr lang="en-US" dirty="0" smtClean="0"/>
              <a:t>Figure 20. Children ages 0-17 years who were uninsured at the time of interview, by poverty status, 1997-2018</a:t>
            </a:r>
            <a:endParaRPr lang="en-US" dirty="0"/>
          </a:p>
        </p:txBody>
      </p:sp>
      <p:graphicFrame>
        <p:nvGraphicFramePr>
          <p:cNvPr id="4" name="Content Placeholder 3" descr="Line graph showing percentage for poor, near poor, and not poor&#10;Year  Poor  Near Poor Not Poor&#10;1997 22.4 22.8 6.1&#10;2005 13 14.7 4.6&#10;2010 10.2 12.6 4.6&#10;2011 8.1 11.5 4&#10;2012 7.5 10.1 4.5&#10;2013 7.8 10.6 4&#10;2014 5.9 8.6 3.6&#10;2015 4.4 6.7 3.3&#10;2016 6.5 6.9 3.5&#10;2017 6 7.5 3.8&#10;2018 6.4 6.3 4.2&#10;"/>
          <p:cNvGraphicFramePr>
            <a:graphicFrameLocks noGrp="1"/>
          </p:cNvGraphicFramePr>
          <p:nvPr>
            <p:ph idx="1"/>
            <p:extLst>
              <p:ext uri="{D42A27DB-BD31-4B8C-83A1-F6EECF244321}">
                <p14:modId xmlns:p14="http://schemas.microsoft.com/office/powerpoint/2010/main" val="602106139"/>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116955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r>
              <a:rPr lang="en-US" sz="1000" dirty="0">
                <a:latin typeface="Trebuchet MS" panose="020B0603020202020204" pitchFamily="34" charset="0"/>
              </a:rPr>
              <a:t>.</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Poverty categories are based on the ratio of the family’s income in the previous calendar year to the appropriate poverty threshold (given the family’s size and number of children), as defined by the U.S. Census Bureau for that year. People categorized as “poor” have a ratio less than 1.0 (i.e., their family income is below the poverty threshold); “near poor” people have incomes of 100% to less than 200% of the poverty threshold; and “not poor” people have incomes that are 200% of the poverty threshold or greater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4142674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Figure 21. Adults ages 18-64 who were uninsured at the time of interview, by race/ethnicity, 2010-2018</a:t>
            </a:r>
          </a:p>
        </p:txBody>
      </p:sp>
      <p:graphicFrame>
        <p:nvGraphicFramePr>
          <p:cNvPr id="4" name="Content Placeholder 3" descr="Line graph showing percentage for White, Black, Asian, and Hispanic&#10;Year  White Black Asian Hispanic&#10;2010 16.4 27.2 19.5 43.2&#10;2011 15.6 24.8 18.8 42.2&#10;2012 15.1 23.6 19.1 41.3&#10;2013 14.5 24.9 16.3 40.6&#10;2014 11.6 17.7 12.5 33.7&#10;2015 8.7 14.4 7.9 27.7&#10;2016 8.6 15 7.5 25&#10;2017 8.5 14.1 7.6 27.2&#10;2018 9 15.2 8.1 26.7&#10;"/>
          <p:cNvGraphicFramePr>
            <a:graphicFrameLocks noGrp="1"/>
          </p:cNvGraphicFramePr>
          <p:nvPr>
            <p:ph idx="1"/>
            <p:extLst>
              <p:ext uri="{D42A27DB-BD31-4B8C-83A1-F6EECF244321}">
                <p14:modId xmlns:p14="http://schemas.microsoft.com/office/powerpoint/2010/main" val="346097586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National Health Interview Survey Early Release Program, May 2019. </a:t>
            </a:r>
            <a:r>
              <a:rPr lang="en-US" sz="1000" u="sng" dirty="0">
                <a:latin typeface="Trebuchet MS" panose="020B0603020202020204" pitchFamily="34" charset="0"/>
                <a:hlinkClick r:id="rId4"/>
              </a:rPr>
              <a:t>https://www.cdc.gov/nchs/data/nhis/earlyrelease/insur201905.pdf</a:t>
            </a:r>
            <a:r>
              <a:rPr lang="en-US" sz="1000" dirty="0">
                <a:latin typeface="Trebuchet MS" panose="020B0603020202020204" pitchFamily="34" charset="0"/>
              </a:rPr>
              <a:t>.</a:t>
            </a:r>
          </a:p>
          <a:p>
            <a:r>
              <a:rPr lang="en-US" sz="1000" b="1" dirty="0">
                <a:latin typeface="Trebuchet MS" panose="020B0603020202020204" pitchFamily="34" charset="0"/>
              </a:rPr>
              <a:t>Note:</a:t>
            </a:r>
            <a:r>
              <a:rPr lang="en-US" sz="1000" dirty="0">
                <a:latin typeface="Trebuchet MS" panose="020B0603020202020204" pitchFamily="34" charset="0"/>
              </a:rPr>
              <a:t> For this measure, lower rates are better. White, Black, and Asian are non-Hispanic. Hispanic includes all races. Data for Native Hawaiians/Pacific Islanders and American Indians and Alaska Natives are not available for this measure.</a:t>
            </a:r>
          </a:p>
        </p:txBody>
      </p:sp>
    </p:spTree>
    <p:extLst>
      <p:ext uri="{BB962C8B-B14F-4D97-AF65-F5344CB8AC3E}">
        <p14:creationId xmlns:p14="http://schemas.microsoft.com/office/powerpoint/2010/main" val="2115009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normAutofit fontScale="90000"/>
          </a:bodyPr>
          <a:lstStyle/>
          <a:p>
            <a:r>
              <a:rPr lang="en-US" dirty="0"/>
              <a:t>Figure 22. Number and percentage of access measures for which members of selected groups experienced better, same, or worse access to care compared with reference group, 2016 or 2017</a:t>
            </a:r>
          </a:p>
        </p:txBody>
      </p:sp>
      <p:graphicFrame>
        <p:nvGraphicFramePr>
          <p:cNvPr id="4" name="Content Placeholder 3" descr="Stacked columns showing number of access measures &#10;Poor vs. High Income (n=20), 1 same, 19 worse&#10;Black vs. White (n=21), 1 better, 11 same, 9 worse&#10;Asian vs. White (n=19), 6 better, 6 same, 7 worse&#10;AI/AN vs. White (n=11), 6 same, 5 worse&#10;NHPI vs. White (n=4), 4 same&#10;Hispanic vs. Non-Hispanic White (n=20), 3 better, 2 same, 15 worse&#10;"/>
          <p:cNvGraphicFramePr>
            <a:graphicFrameLocks noGrp="1"/>
          </p:cNvGraphicFramePr>
          <p:nvPr>
            <p:ph idx="1"/>
            <p:extLst>
              <p:ext uri="{D42A27DB-BD31-4B8C-83A1-F6EECF244321}">
                <p14:modId xmlns:p14="http://schemas.microsoft.com/office/powerpoint/2010/main" val="10571246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707886"/>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 AI/AN = American Indian or Alaska Native; NHPI = Native Hawaiian/Pacific Islander.</a:t>
            </a:r>
          </a:p>
          <a:p>
            <a:r>
              <a:rPr lang="en-US" sz="1000" b="1" dirty="0">
                <a:latin typeface="Trebuchet MS" panose="020B0603020202020204" pitchFamily="34" charset="0"/>
              </a:rPr>
              <a:t>Note:</a:t>
            </a:r>
            <a:r>
              <a:rPr lang="en-US" sz="1000" dirty="0">
                <a:latin typeface="Trebuchet MS" panose="020B0603020202020204" pitchFamily="34" charset="0"/>
              </a:rPr>
              <a:t> The measures represented in this chart are available in Appendix A. The number of measures is based on the measures that have data for each population group.</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357623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Poor </a:t>
            </a:r>
            <a:r>
              <a:rPr lang="en-US" sz="3600" dirty="0" smtClean="0"/>
              <a:t>People</a:t>
            </a:r>
            <a:endParaRPr lang="en-US" sz="3600" dirty="0"/>
          </a:p>
        </p:txBody>
      </p:sp>
      <p:sp>
        <p:nvSpPr>
          <p:cNvPr id="3" name="Content Placeholder 2"/>
          <p:cNvSpPr>
            <a:spLocks noGrp="1"/>
          </p:cNvSpPr>
          <p:nvPr>
            <p:ph idx="1"/>
          </p:nvPr>
        </p:nvSpPr>
        <p:spPr/>
        <p:txBody>
          <a:bodyPr/>
          <a:lstStyle/>
          <a:p>
            <a:r>
              <a:rPr lang="en-US" dirty="0"/>
              <a:t>Poor people (at or below 100% of the Federal Poverty Level [FPL) experienced worse access to care compared with high-income people (400% or more of FPL) for 19 of 20 access measures (Figure 22; see Appendix A). </a:t>
            </a:r>
            <a:r>
              <a:rPr lang="en-US" b="1" dirty="0"/>
              <a:t>Across the QDR measure set for the most recent data year, health insurance measures showed the largest disparities between poor people and high-income people</a:t>
            </a:r>
            <a:r>
              <a:rPr lang="en-US" b="1" dirty="0" smtClean="0"/>
              <a:t>.</a:t>
            </a:r>
            <a:endParaRPr lang="en-US" dirty="0"/>
          </a:p>
        </p:txBody>
      </p:sp>
    </p:spTree>
    <p:extLst>
      <p:ext uri="{BB962C8B-B14F-4D97-AF65-F5344CB8AC3E}">
        <p14:creationId xmlns:p14="http://schemas.microsoft.com/office/powerpoint/2010/main" val="321700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23. People under age 65 with health insurance, 2017</a:t>
            </a:r>
          </a:p>
        </p:txBody>
      </p:sp>
      <p:graphicFrame>
        <p:nvGraphicFramePr>
          <p:cNvPr id="4" name="Content Placeholder 3" descr="Bar chart showing percentage&#10;Total, 89.3, Poor, 82.1, High Income, 96.1&#10;"/>
          <p:cNvGraphicFramePr>
            <a:graphicFrameLocks noGrp="1"/>
          </p:cNvGraphicFramePr>
          <p:nvPr>
            <p:ph idx="1"/>
            <p:extLst>
              <p:ext uri="{D42A27DB-BD31-4B8C-83A1-F6EECF244321}">
                <p14:modId xmlns:p14="http://schemas.microsoft.com/office/powerpoint/2010/main" val="214955499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810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Health Interview Survey, 2017.</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1526111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057900" cy="617884"/>
          </a:xfrm>
        </p:spPr>
        <p:txBody>
          <a:bodyPr>
            <a:noAutofit/>
          </a:bodyPr>
          <a:lstStyle/>
          <a:p>
            <a:r>
              <a:rPr lang="en-US" dirty="0"/>
              <a:t>Figure 24. People under age 65 with any private health insurance, 2017</a:t>
            </a:r>
          </a:p>
        </p:txBody>
      </p:sp>
      <p:graphicFrame>
        <p:nvGraphicFramePr>
          <p:cNvPr id="4" name="Content Placeholder 3" descr="Columns showing percentage&#10;Total, 65.7, Poor, 20.8. Low Income, 36.7, Middle Income, 70.5, High Income, 91&#10;"/>
          <p:cNvGraphicFramePr>
            <a:graphicFrameLocks noGrp="1"/>
          </p:cNvGraphicFramePr>
          <p:nvPr>
            <p:ph idx="1"/>
            <p:extLst>
              <p:ext uri="{D42A27DB-BD31-4B8C-83A1-F6EECF244321}">
                <p14:modId xmlns:p14="http://schemas.microsoft.com/office/powerpoint/2010/main" val="126744046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Health Interview Survey, 2017.</a:t>
            </a:r>
          </a:p>
        </p:txBody>
      </p:sp>
    </p:spTree>
    <p:extLst>
      <p:ext uri="{BB962C8B-B14F-4D97-AF65-F5344CB8AC3E}">
        <p14:creationId xmlns:p14="http://schemas.microsoft.com/office/powerpoint/2010/main" val="4290582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Blacks</a:t>
            </a:r>
            <a:endParaRPr lang="en-US" sz="3600" dirty="0"/>
          </a:p>
        </p:txBody>
      </p:sp>
      <p:sp>
        <p:nvSpPr>
          <p:cNvPr id="3" name="Content Placeholder 2"/>
          <p:cNvSpPr>
            <a:spLocks noGrp="1"/>
          </p:cNvSpPr>
          <p:nvPr>
            <p:ph idx="1"/>
          </p:nvPr>
        </p:nvSpPr>
        <p:spPr/>
        <p:txBody>
          <a:bodyPr/>
          <a:lstStyle/>
          <a:p>
            <a:r>
              <a:rPr lang="en-US" dirty="0"/>
              <a:t>Blacks experienced worse access to care compared with Whites for 43% of the measures and the same access to care for 52% of the measures (Figure 22; see Appendix A). </a:t>
            </a:r>
            <a:endParaRPr lang="en-US" dirty="0" smtClean="0"/>
          </a:p>
          <a:p>
            <a:r>
              <a:rPr lang="en-US" b="1" dirty="0" smtClean="0"/>
              <a:t>Access </a:t>
            </a:r>
            <a:r>
              <a:rPr lang="en-US" b="1" dirty="0"/>
              <a:t>measures related to timely access to care showed the largest disparities between Blacks and Whites.</a:t>
            </a:r>
            <a:endParaRPr lang="en-US" dirty="0"/>
          </a:p>
          <a:p>
            <a:endParaRPr lang="en-US" dirty="0"/>
          </a:p>
        </p:txBody>
      </p:sp>
    </p:spTree>
    <p:extLst>
      <p:ext uri="{BB962C8B-B14F-4D97-AF65-F5344CB8AC3E}">
        <p14:creationId xmlns:p14="http://schemas.microsoft.com/office/powerpoint/2010/main" val="968481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6858000" cy="1143000"/>
          </a:xfrm>
        </p:spPr>
        <p:txBody>
          <a:bodyPr>
            <a:normAutofit fontScale="90000"/>
          </a:bodyPr>
          <a:lstStyle/>
          <a:p>
            <a:r>
              <a:rPr lang="en-US" dirty="0"/>
              <a:t>Figure 25. Children who had any appointments for routine healthcare in the last 12 months who sometimes or never got an appointment for routine care as soon as needed, 2016</a:t>
            </a:r>
          </a:p>
        </p:txBody>
      </p:sp>
      <p:graphicFrame>
        <p:nvGraphicFramePr>
          <p:cNvPr id="4" name="Content Placeholder 3" descr="Columns showing percentage&#10;Total, 5.8&#10;Black, 8.3&#10;White, 4.9"/>
          <p:cNvGraphicFramePr>
            <a:graphicFrameLocks noGrp="1"/>
          </p:cNvGraphicFramePr>
          <p:nvPr>
            <p:ph idx="1"/>
            <p:extLst>
              <p:ext uri="{D42A27DB-BD31-4B8C-83A1-F6EECF244321}">
                <p14:modId xmlns:p14="http://schemas.microsoft.com/office/powerpoint/2010/main" val="5036618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38160" cy="553998"/>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Routine care includes healthcare at a doctor’s office or clinic when care is not needed right </a:t>
            </a:r>
            <a:r>
              <a:rPr lang="en-US" sz="1000" dirty="0" smtClean="0">
                <a:latin typeface="Trebuchet MS" panose="020B0603020202020204" pitchFamily="34" charset="0"/>
              </a:rPr>
              <a:t>away.</a:t>
            </a:r>
            <a:endParaRPr lang="en-US" sz="1000" dirty="0">
              <a:latin typeface="Trebuchet MS" panose="020B0603020202020204" pitchFamily="34" charset="0"/>
            </a:endParaRPr>
          </a:p>
        </p:txBody>
      </p:sp>
    </p:spTree>
    <p:extLst>
      <p:ext uri="{BB962C8B-B14F-4D97-AF65-F5344CB8AC3E}">
        <p14:creationId xmlns:p14="http://schemas.microsoft.com/office/powerpoint/2010/main" val="2454522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1143000"/>
          </a:xfrm>
        </p:spPr>
        <p:txBody>
          <a:bodyPr>
            <a:normAutofit fontScale="90000"/>
          </a:bodyPr>
          <a:lstStyle/>
          <a:p>
            <a:r>
              <a:rPr lang="en-US" dirty="0"/>
              <a:t>Figure 26. Adults who had a doctor’s office or clinic visit in the last 12 months and needed care, tests, or treatment who sometimes or never found it easy to get the care, tests, or treatment, 2016</a:t>
            </a:r>
          </a:p>
        </p:txBody>
      </p:sp>
      <p:graphicFrame>
        <p:nvGraphicFramePr>
          <p:cNvPr id="4" name="Content Placeholder 3" descr="Columns showing percentage&#10;Total, 7.8&#10;Black, 12.3&#10;White, 6.8"/>
          <p:cNvGraphicFramePr>
            <a:graphicFrameLocks noGrp="1"/>
          </p:cNvGraphicFramePr>
          <p:nvPr>
            <p:ph idx="1"/>
            <p:extLst>
              <p:ext uri="{D42A27DB-BD31-4B8C-83A1-F6EECF244321}">
                <p14:modId xmlns:p14="http://schemas.microsoft.com/office/powerpoint/2010/main" val="7996639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02979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Asians</a:t>
            </a:r>
            <a:endParaRPr lang="en-US" sz="3600" dirty="0"/>
          </a:p>
        </p:txBody>
      </p:sp>
      <p:sp>
        <p:nvSpPr>
          <p:cNvPr id="3" name="Content Placeholder 2"/>
          <p:cNvSpPr>
            <a:spLocks noGrp="1"/>
          </p:cNvSpPr>
          <p:nvPr>
            <p:ph idx="1"/>
          </p:nvPr>
        </p:nvSpPr>
        <p:spPr/>
        <p:txBody>
          <a:bodyPr/>
          <a:lstStyle/>
          <a:p>
            <a:r>
              <a:rPr lang="en-US" dirty="0"/>
              <a:t>Asians experienced worse access to care compared with Whites for 37% of the measures, the same access for 32% of the measures, and better access for 32% of the measures (Figure 22; see Appendix A). </a:t>
            </a:r>
            <a:endParaRPr lang="en-US" dirty="0" smtClean="0"/>
          </a:p>
          <a:p>
            <a:r>
              <a:rPr lang="en-US" b="1" dirty="0" smtClean="0"/>
              <a:t>Access </a:t>
            </a:r>
            <a:r>
              <a:rPr lang="en-US" b="1" dirty="0"/>
              <a:t>measures that showed the largest disparities between Asians and Whites include measures related to timely access to care.</a:t>
            </a:r>
            <a:endParaRPr lang="en-US" dirty="0"/>
          </a:p>
          <a:p>
            <a:endParaRPr lang="en-US" dirty="0"/>
          </a:p>
        </p:txBody>
      </p:sp>
    </p:spTree>
    <p:extLst>
      <p:ext uri="{BB962C8B-B14F-4D97-AF65-F5344CB8AC3E}">
        <p14:creationId xmlns:p14="http://schemas.microsoft.com/office/powerpoint/2010/main" val="2830673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Disparities</a:t>
            </a:r>
            <a:endParaRPr lang="en-US" sz="3600" dirty="0"/>
          </a:p>
        </p:txBody>
      </p:sp>
      <p:sp>
        <p:nvSpPr>
          <p:cNvPr id="3" name="Content Placeholder 2"/>
          <p:cNvSpPr>
            <a:spLocks noGrp="1"/>
          </p:cNvSpPr>
          <p:nvPr>
            <p:ph idx="1"/>
          </p:nvPr>
        </p:nvSpPr>
        <p:spPr/>
        <p:txBody>
          <a:bodyPr>
            <a:normAutofit fontScale="92500"/>
          </a:bodyPr>
          <a:lstStyle/>
          <a:p>
            <a:r>
              <a:rPr lang="en-US" dirty="0" smtClean="0"/>
              <a:t>Some </a:t>
            </a:r>
            <a:r>
              <a:rPr lang="en-US" dirty="0"/>
              <a:t>disparities were getting smaller from 2000 through 2016-2017, but disparities persist, especially for poor and uninsured populations in all priority areas. </a:t>
            </a:r>
          </a:p>
          <a:p>
            <a:r>
              <a:rPr lang="en-US" dirty="0" smtClean="0"/>
              <a:t>Racial </a:t>
            </a:r>
            <a:r>
              <a:rPr lang="en-US" dirty="0"/>
              <a:t>and ethnic disparities vary by group: </a:t>
            </a:r>
          </a:p>
          <a:p>
            <a:pPr lvl="1"/>
            <a:r>
              <a:rPr lang="en-US" dirty="0" smtClean="0"/>
              <a:t>Blacks</a:t>
            </a:r>
            <a:r>
              <a:rPr lang="en-US" dirty="0"/>
              <a:t>, American Indians and Alaska Natives (AI/ANs), and Native Hawaiians/Pacific Islanders (NHPIs) received worse care than Whites for about 40% of quality measures. </a:t>
            </a:r>
            <a:endParaRPr lang="en-US" dirty="0" smtClean="0"/>
          </a:p>
          <a:p>
            <a:pPr lvl="1"/>
            <a:r>
              <a:rPr lang="en-US" dirty="0" smtClean="0"/>
              <a:t>Disparities </a:t>
            </a:r>
            <a:r>
              <a:rPr lang="en-US" dirty="0"/>
              <a:t>were improving for only 4 measures for Blacks, 2 measures for AI/ANs, and 1 measure for NHPIs. </a:t>
            </a:r>
          </a:p>
        </p:txBody>
      </p:sp>
    </p:spTree>
    <p:extLst>
      <p:ext uri="{BB962C8B-B14F-4D97-AF65-F5344CB8AC3E}">
        <p14:creationId xmlns:p14="http://schemas.microsoft.com/office/powerpoint/2010/main" val="2689909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162800" cy="1143000"/>
          </a:xfrm>
        </p:spPr>
        <p:txBody>
          <a:bodyPr>
            <a:normAutofit fontScale="90000"/>
          </a:bodyPr>
          <a:lstStyle/>
          <a:p>
            <a:r>
              <a:rPr lang="en-US" dirty="0"/>
              <a:t>Figure 27. Children who had any appointments for routine healthcare in the last 12 months who sometimes or never got an appointment for routine care as soon as needed, 2016</a:t>
            </a:r>
          </a:p>
        </p:txBody>
      </p:sp>
      <p:graphicFrame>
        <p:nvGraphicFramePr>
          <p:cNvPr id="4" name="Content Placeholder 3" descr="Columns showing percentage&#10;Total, 5.8&#10;Asian, 10.4&#10;White, 4.9"/>
          <p:cNvGraphicFramePr>
            <a:graphicFrameLocks noGrp="1"/>
          </p:cNvGraphicFramePr>
          <p:nvPr>
            <p:ph idx="1"/>
            <p:extLst>
              <p:ext uri="{D42A27DB-BD31-4B8C-83A1-F6EECF244321}">
                <p14:modId xmlns:p14="http://schemas.microsoft.com/office/powerpoint/2010/main" val="269162899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81300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315200" cy="1143000"/>
          </a:xfrm>
        </p:spPr>
        <p:txBody>
          <a:bodyPr>
            <a:normAutofit fontScale="90000"/>
          </a:bodyPr>
          <a:lstStyle/>
          <a:p>
            <a:r>
              <a:rPr lang="en-US" dirty="0"/>
              <a:t>Figure 28. Adults who had any appointments for routine healthcare in the last 12 months who sometimes or never got an appointment for routine care as soon as needed, 2016</a:t>
            </a:r>
          </a:p>
        </p:txBody>
      </p:sp>
      <p:graphicFrame>
        <p:nvGraphicFramePr>
          <p:cNvPr id="4" name="Content Placeholder 3" descr="Columns showing percentage&#10;Total, 14&#10;Asian, 25.8&#10;White, 12.6"/>
          <p:cNvGraphicFramePr>
            <a:graphicFrameLocks noGrp="1"/>
          </p:cNvGraphicFramePr>
          <p:nvPr>
            <p:ph idx="1"/>
            <p:extLst>
              <p:ext uri="{D42A27DB-BD31-4B8C-83A1-F6EECF244321}">
                <p14:modId xmlns:p14="http://schemas.microsoft.com/office/powerpoint/2010/main" val="3342779944"/>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753472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American Indians/Alaska </a:t>
            </a:r>
            <a:r>
              <a:rPr lang="en-US" sz="3200" dirty="0" smtClean="0"/>
              <a:t>Natives</a:t>
            </a:r>
            <a:endParaRPr lang="en-US" sz="3200" dirty="0"/>
          </a:p>
        </p:txBody>
      </p:sp>
      <p:sp>
        <p:nvSpPr>
          <p:cNvPr id="3" name="Content Placeholder 2"/>
          <p:cNvSpPr>
            <a:spLocks noGrp="1"/>
          </p:cNvSpPr>
          <p:nvPr>
            <p:ph idx="1"/>
          </p:nvPr>
        </p:nvSpPr>
        <p:spPr/>
        <p:txBody>
          <a:bodyPr>
            <a:normAutofit/>
          </a:bodyPr>
          <a:lstStyle/>
          <a:p>
            <a:r>
              <a:rPr lang="en-US" dirty="0"/>
              <a:t>Among the 11 measures in the QDR measure set that had data for AI/ANs for the most recent data year, 5 showed worse care for AI/ANs compared with Whites, and 6 showed the same access to care for AI/ANs (Figure 22; see Appendix A). </a:t>
            </a:r>
            <a:endParaRPr lang="en-US" dirty="0" smtClean="0"/>
          </a:p>
          <a:p>
            <a:r>
              <a:rPr lang="en-US" b="1" dirty="0" smtClean="0"/>
              <a:t>Access </a:t>
            </a:r>
            <a:r>
              <a:rPr lang="en-US" b="1" dirty="0"/>
              <a:t>measures that showed the largest disparities between AI/ANs and Whites include health insurance measures.</a:t>
            </a:r>
            <a:endParaRPr lang="en-US" dirty="0"/>
          </a:p>
          <a:p>
            <a:endParaRPr lang="en-US" dirty="0"/>
          </a:p>
        </p:txBody>
      </p:sp>
    </p:spTree>
    <p:extLst>
      <p:ext uri="{BB962C8B-B14F-4D97-AF65-F5344CB8AC3E}">
        <p14:creationId xmlns:p14="http://schemas.microsoft.com/office/powerpoint/2010/main" val="2858045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362700" cy="617884"/>
          </a:xfrm>
        </p:spPr>
        <p:txBody>
          <a:bodyPr>
            <a:noAutofit/>
          </a:bodyPr>
          <a:lstStyle/>
          <a:p>
            <a:r>
              <a:rPr lang="en-US" dirty="0"/>
              <a:t>Figure 29. People under age 65 who were uninsured all year, 2016</a:t>
            </a:r>
          </a:p>
        </p:txBody>
      </p:sp>
      <p:graphicFrame>
        <p:nvGraphicFramePr>
          <p:cNvPr id="4" name="Content Placeholder 3" descr="Columns showing percentage&#10;Total, 9.0&#10;AI/AN, 27.3&#10;White, 9.1"/>
          <p:cNvGraphicFramePr>
            <a:graphicFrameLocks noGrp="1"/>
          </p:cNvGraphicFramePr>
          <p:nvPr>
            <p:ph idx="1"/>
            <p:extLst>
              <p:ext uri="{D42A27DB-BD31-4B8C-83A1-F6EECF244321}">
                <p14:modId xmlns:p14="http://schemas.microsoft.com/office/powerpoint/2010/main" val="309958171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538513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30. People under age 65 with health insurance, 2017</a:t>
            </a:r>
          </a:p>
        </p:txBody>
      </p:sp>
      <p:graphicFrame>
        <p:nvGraphicFramePr>
          <p:cNvPr id="4" name="Content Placeholder 3" descr="Columns showing percentage&#10;Total, 89.3&#10;AI/AN, 73.1&#10;White, 89.4"/>
          <p:cNvGraphicFramePr>
            <a:graphicFrameLocks noGrp="1"/>
          </p:cNvGraphicFramePr>
          <p:nvPr>
            <p:ph idx="1"/>
            <p:extLst>
              <p:ext uri="{D42A27DB-BD31-4B8C-83A1-F6EECF244321}">
                <p14:modId xmlns:p14="http://schemas.microsoft.com/office/powerpoint/2010/main" val="177412579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Health Interview Survey, 2017</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108629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Native Hawaiians/Pacific </a:t>
            </a:r>
            <a:r>
              <a:rPr lang="en-US" sz="3200" dirty="0" smtClean="0"/>
              <a:t>Islanders</a:t>
            </a:r>
            <a:endParaRPr lang="en-US" sz="3200" dirty="0"/>
          </a:p>
        </p:txBody>
      </p:sp>
      <p:sp>
        <p:nvSpPr>
          <p:cNvPr id="3" name="Content Placeholder 2"/>
          <p:cNvSpPr>
            <a:spLocks noGrp="1"/>
          </p:cNvSpPr>
          <p:nvPr>
            <p:ph idx="1"/>
          </p:nvPr>
        </p:nvSpPr>
        <p:spPr/>
        <p:txBody>
          <a:bodyPr/>
          <a:lstStyle/>
          <a:p>
            <a:r>
              <a:rPr lang="en-US" dirty="0"/>
              <a:t>Among the 4 measures in the QDR measure set that had data for NHPIs for the most recent data year, all 4 showed the same access to care for NHPIs compared with Whites ((Figure 22; see Appendix A). </a:t>
            </a:r>
            <a:endParaRPr lang="en-US" dirty="0" smtClean="0"/>
          </a:p>
          <a:p>
            <a:r>
              <a:rPr lang="en-US" b="1" dirty="0" smtClean="0"/>
              <a:t>Access </a:t>
            </a:r>
            <a:r>
              <a:rPr lang="en-US" b="1" dirty="0"/>
              <a:t>measures include 2 health insurance measures, 1 measure for usual source of care, and 1 measure of patient’s perception of getting needed care.</a:t>
            </a:r>
            <a:endParaRPr lang="en-US" dirty="0"/>
          </a:p>
          <a:p>
            <a:endParaRPr lang="en-US" dirty="0"/>
          </a:p>
        </p:txBody>
      </p:sp>
    </p:spTree>
    <p:extLst>
      <p:ext uri="{BB962C8B-B14F-4D97-AF65-F5344CB8AC3E}">
        <p14:creationId xmlns:p14="http://schemas.microsoft.com/office/powerpoint/2010/main" val="760677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Hispanics</a:t>
            </a:r>
            <a:endParaRPr lang="en-US" sz="3600" dirty="0"/>
          </a:p>
        </p:txBody>
      </p:sp>
      <p:sp>
        <p:nvSpPr>
          <p:cNvPr id="3" name="Content Placeholder 2"/>
          <p:cNvSpPr>
            <a:spLocks noGrp="1"/>
          </p:cNvSpPr>
          <p:nvPr>
            <p:ph idx="1"/>
          </p:nvPr>
        </p:nvSpPr>
        <p:spPr/>
        <p:txBody>
          <a:bodyPr/>
          <a:lstStyle/>
          <a:p>
            <a:r>
              <a:rPr lang="en-US" dirty="0"/>
              <a:t>Hispanics experienced worse access to care compared with non-Hispanic Whites for 75% of the measures for the most recent data year, the same access for 10% of the measures, and better access for 15% of the measures (Figure 22; see Appendix A). </a:t>
            </a:r>
            <a:endParaRPr lang="en-US" dirty="0" smtClean="0"/>
          </a:p>
          <a:p>
            <a:r>
              <a:rPr lang="en-US" b="1" dirty="0" smtClean="0"/>
              <a:t>Access </a:t>
            </a:r>
            <a:r>
              <a:rPr lang="en-US" b="1" dirty="0"/>
              <a:t>measures that showed the largest disparities between Hispanics and non-Hispanic Whites include health insurance measures.</a:t>
            </a:r>
            <a:endParaRPr lang="en-US" dirty="0"/>
          </a:p>
          <a:p>
            <a:endParaRPr lang="en-US" dirty="0"/>
          </a:p>
        </p:txBody>
      </p:sp>
    </p:spTree>
    <p:extLst>
      <p:ext uri="{BB962C8B-B14F-4D97-AF65-F5344CB8AC3E}">
        <p14:creationId xmlns:p14="http://schemas.microsoft.com/office/powerpoint/2010/main" val="2092951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362700" cy="617884"/>
          </a:xfrm>
        </p:spPr>
        <p:txBody>
          <a:bodyPr>
            <a:noAutofit/>
          </a:bodyPr>
          <a:lstStyle/>
          <a:p>
            <a:r>
              <a:rPr lang="en-US" dirty="0"/>
              <a:t>Figure 31. People under age 65 who were uninsured all year, 2016</a:t>
            </a:r>
          </a:p>
        </p:txBody>
      </p:sp>
      <p:graphicFrame>
        <p:nvGraphicFramePr>
          <p:cNvPr id="4" name="Content Placeholder 3" descr="Columns showing percentage&#10;Total, 9.0&#10;Hispanic, 18.3&#10;Non-Hispanic White, 6.0"/>
          <p:cNvGraphicFramePr>
            <a:graphicFrameLocks noGrp="1"/>
          </p:cNvGraphicFramePr>
          <p:nvPr>
            <p:ph idx="1"/>
            <p:extLst>
              <p:ext uri="{D42A27DB-BD31-4B8C-83A1-F6EECF244321}">
                <p14:modId xmlns:p14="http://schemas.microsoft.com/office/powerpoint/2010/main" val="405840536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068560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32. People under age 65 with health insurance, 2017</a:t>
            </a:r>
          </a:p>
        </p:txBody>
      </p:sp>
      <p:graphicFrame>
        <p:nvGraphicFramePr>
          <p:cNvPr id="4" name="Content Placeholder 3" descr="Columns showing percentage&#10;Total, 89.3&#10;Hispanic, 79.4&#10;Non-Hispanic White, 92.6"/>
          <p:cNvGraphicFramePr>
            <a:graphicFrameLocks noGrp="1"/>
          </p:cNvGraphicFramePr>
          <p:nvPr>
            <p:ph idx="1"/>
            <p:extLst>
              <p:ext uri="{D42A27DB-BD31-4B8C-83A1-F6EECF244321}">
                <p14:modId xmlns:p14="http://schemas.microsoft.com/office/powerpoint/2010/main" val="387256867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Disease Control and Prevention, National Center for Health Statistics, National Health Interview Survey, 2017.</a:t>
            </a:r>
          </a:p>
        </p:txBody>
      </p:sp>
    </p:spTree>
    <p:extLst>
      <p:ext uri="{BB962C8B-B14F-4D97-AF65-F5344CB8AC3E}">
        <p14:creationId xmlns:p14="http://schemas.microsoft.com/office/powerpoint/2010/main" val="1379793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Quality and Quality Disparities</a:t>
            </a:r>
            <a:endParaRPr lang="en-US" sz="3200" dirty="0"/>
          </a:p>
        </p:txBody>
      </p:sp>
      <p:sp>
        <p:nvSpPr>
          <p:cNvPr id="3" name="Content Placeholder 2"/>
          <p:cNvSpPr>
            <a:spLocks noGrp="1"/>
          </p:cNvSpPr>
          <p:nvPr>
            <p:ph idx="1"/>
          </p:nvPr>
        </p:nvSpPr>
        <p:spPr/>
        <p:txBody>
          <a:bodyPr>
            <a:normAutofit/>
          </a:bodyPr>
          <a:lstStyle/>
          <a:p>
            <a:r>
              <a:rPr lang="en-US" dirty="0" smtClean="0"/>
              <a:t>Measures of healthcare quality tracked in the QDR encompass a broad array of services and settings. </a:t>
            </a:r>
          </a:p>
          <a:p>
            <a:r>
              <a:rPr lang="en-US" dirty="0" smtClean="0"/>
              <a:t>Most QDR quality measures quantify:</a:t>
            </a:r>
          </a:p>
          <a:p>
            <a:pPr lvl="1"/>
            <a:r>
              <a:rPr lang="en-US" dirty="0" smtClean="0"/>
              <a:t>Processes that make up high-quality healthcare or </a:t>
            </a:r>
          </a:p>
          <a:p>
            <a:pPr lvl="1"/>
            <a:r>
              <a:rPr lang="en-US" dirty="0" smtClean="0"/>
              <a:t>Outcomes related to receipt of high-quality healthcare. </a:t>
            </a:r>
          </a:p>
          <a:p>
            <a:r>
              <a:rPr lang="en-US" dirty="0" smtClean="0"/>
              <a:t>A few structural measures are included, such as availability of health information technologies and workforce diversity.</a:t>
            </a:r>
            <a:endParaRPr lang="en-US" dirty="0"/>
          </a:p>
        </p:txBody>
      </p:sp>
    </p:spTree>
    <p:extLst>
      <p:ext uri="{BB962C8B-B14F-4D97-AF65-F5344CB8AC3E}">
        <p14:creationId xmlns:p14="http://schemas.microsoft.com/office/powerpoint/2010/main" val="3829323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Disparities (cont’d.)</a:t>
            </a:r>
            <a:endParaRPr lang="en-US" sz="3600" dirty="0"/>
          </a:p>
        </p:txBody>
      </p:sp>
      <p:sp>
        <p:nvSpPr>
          <p:cNvPr id="3" name="Content Placeholder 2"/>
          <p:cNvSpPr>
            <a:spLocks noGrp="1"/>
          </p:cNvSpPr>
          <p:nvPr>
            <p:ph idx="1"/>
          </p:nvPr>
        </p:nvSpPr>
        <p:spPr/>
        <p:txBody>
          <a:bodyPr>
            <a:normAutofit/>
          </a:bodyPr>
          <a:lstStyle/>
          <a:p>
            <a:r>
              <a:rPr lang="en-US" dirty="0" smtClean="0"/>
              <a:t>Racial </a:t>
            </a:r>
            <a:r>
              <a:rPr lang="en-US" dirty="0"/>
              <a:t>and ethnic disparities vary by group: </a:t>
            </a:r>
          </a:p>
          <a:p>
            <a:pPr lvl="1"/>
            <a:r>
              <a:rPr lang="en-US" dirty="0" smtClean="0"/>
              <a:t>Hispanics </a:t>
            </a:r>
            <a:r>
              <a:rPr lang="en-US" dirty="0"/>
              <a:t>received worse care than Whites for about 35% of </a:t>
            </a:r>
            <a:r>
              <a:rPr lang="en-US" dirty="0" smtClean="0"/>
              <a:t>quality </a:t>
            </a:r>
            <a:r>
              <a:rPr lang="en-US" dirty="0"/>
              <a:t>measures. </a:t>
            </a:r>
            <a:endParaRPr lang="en-US" dirty="0" smtClean="0"/>
          </a:p>
          <a:p>
            <a:pPr lvl="1"/>
            <a:r>
              <a:rPr lang="en-US" dirty="0" smtClean="0"/>
              <a:t>From </a:t>
            </a:r>
            <a:r>
              <a:rPr lang="en-US" dirty="0"/>
              <a:t>2000 to 2017, disparities were improving for 5 measures for Hispanics. </a:t>
            </a:r>
          </a:p>
          <a:p>
            <a:pPr lvl="1"/>
            <a:r>
              <a:rPr lang="en-US" dirty="0" smtClean="0"/>
              <a:t>Asians </a:t>
            </a:r>
            <a:r>
              <a:rPr lang="en-US" dirty="0"/>
              <a:t>received worse care than Whites for 27% of quality measures but better care than Whites for 28% of quality measures. </a:t>
            </a:r>
            <a:endParaRPr lang="en-US" dirty="0" smtClean="0"/>
          </a:p>
          <a:p>
            <a:pPr lvl="1"/>
            <a:r>
              <a:rPr lang="en-US" dirty="0" smtClean="0"/>
              <a:t>Disparities </a:t>
            </a:r>
            <a:r>
              <a:rPr lang="en-US" dirty="0"/>
              <a:t>were improving for only 2 measures for Asians.</a:t>
            </a:r>
          </a:p>
          <a:p>
            <a:endParaRPr lang="en-US" dirty="0"/>
          </a:p>
        </p:txBody>
      </p:sp>
    </p:spTree>
    <p:extLst>
      <p:ext uri="{BB962C8B-B14F-4D97-AF65-F5344CB8AC3E}">
        <p14:creationId xmlns:p14="http://schemas.microsoft.com/office/powerpoint/2010/main" val="29497631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33. Number and percentage of all quality measures that were improving, not changing, or worsening, total and by priority area, from 2000 through 2017</a:t>
            </a:r>
          </a:p>
        </p:txBody>
      </p:sp>
      <p:graphicFrame>
        <p:nvGraphicFramePr>
          <p:cNvPr id="4" name="Content Placeholder 3" descr="Stacked bar chart showing number of quality measures&#10; Total (n=147), Improving, 80, Not Changing, 59, Worsening, 8&#10;Person-Centered Care (n=19), Improving, 13, Not Changing, 6, Worsening, 0&#10;Patient Safety (n=21), Improving, 13, Not Changing, 7, Worsening, 1&#10;Healthy Living (n=59), Improving, 35, Not Changing, 22, Worsening, 2&#10;Effective Treatment (n=34), Improving, 16, Not Changing, 15, Worsening, 3&#10;Care Coordination (n=9), Improving, 3, Not Changing, 4, Worsening, 2&#10;Affordable Care (n=5), Improving, 0, Not Changing, 5, Worsening, 0&#10;"/>
          <p:cNvGraphicFramePr>
            <a:graphicFrameLocks noGrp="1"/>
          </p:cNvGraphicFramePr>
          <p:nvPr>
            <p:ph idx="1"/>
            <p:extLst>
              <p:ext uri="{D42A27DB-BD31-4B8C-83A1-F6EECF244321}">
                <p14:modId xmlns:p14="http://schemas.microsoft.com/office/powerpoint/2010/main" val="1079893065"/>
              </p:ext>
            </p:extLst>
          </p:nvPr>
        </p:nvGraphicFramePr>
        <p:xfrm>
          <a:off x="457200" y="118872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669280"/>
            <a:ext cx="8229600" cy="1169551"/>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n = number of measures.</a:t>
            </a:r>
          </a:p>
          <a:p>
            <a:r>
              <a:rPr lang="en-US" sz="1000" b="1" dirty="0">
                <a:latin typeface="Trebuchet MS" panose="020B0603020202020204" pitchFamily="34" charset="0"/>
              </a:rPr>
              <a:t>Note: </a:t>
            </a:r>
            <a:r>
              <a:rPr lang="en-US" sz="1000" dirty="0">
                <a:latin typeface="Trebuchet MS" panose="020B0603020202020204" pitchFamily="34" charset="0"/>
              </a:rPr>
              <a:t>For most measures, trend data are available from 2001-2002 to 2017. For each measure with at least four estimates over time, weighted log-linear regression is used to calculate average annual percentage change and to assess statistical significance. Measures are aligned so that positive change indicates improved quality of care.</a:t>
            </a:r>
          </a:p>
          <a:p>
            <a:pPr marL="466725" lvl="1" indent="-242888">
              <a:buFont typeface="Arial" panose="020B0604020202020204" pitchFamily="34" charset="0"/>
              <a:buChar char="•"/>
            </a:pPr>
            <a:r>
              <a:rPr lang="en-US" sz="1000" b="1" dirty="0">
                <a:latin typeface="Trebuchet MS" panose="020B0603020202020204" pitchFamily="34" charset="0"/>
              </a:rPr>
              <a:t>Improving </a:t>
            </a:r>
            <a:r>
              <a:rPr lang="en-US" sz="1000" dirty="0">
                <a:latin typeface="Trebuchet MS" panose="020B0603020202020204" pitchFamily="34" charset="0"/>
              </a:rPr>
              <a:t>= Rates of change are positive at 1% per year or greater and statistically significant.</a:t>
            </a:r>
          </a:p>
          <a:p>
            <a:pPr marL="466725" lvl="1" indent="-242888">
              <a:buFont typeface="Arial" panose="020B0604020202020204" pitchFamily="34" charset="0"/>
              <a:buChar char="•"/>
            </a:pPr>
            <a:r>
              <a:rPr lang="en-US" sz="1000" b="1" dirty="0">
                <a:latin typeface="Trebuchet MS" panose="020B0603020202020204" pitchFamily="34" charset="0"/>
              </a:rPr>
              <a:t>No Change </a:t>
            </a:r>
            <a:r>
              <a:rPr lang="en-US" sz="1000" dirty="0">
                <a:latin typeface="Trebuchet MS" panose="020B0603020202020204" pitchFamily="34" charset="0"/>
              </a:rPr>
              <a:t>= Rate of change is less than 1% per year or not statistically significant.</a:t>
            </a:r>
          </a:p>
          <a:p>
            <a:pPr marL="466725" lvl="1" indent="-242888">
              <a:buFont typeface="Arial" panose="020B0604020202020204" pitchFamily="34" charset="0"/>
              <a:buChar char="•"/>
            </a:pPr>
            <a:r>
              <a:rPr lang="en-US" sz="1000" b="1" dirty="0">
                <a:latin typeface="Trebuchet MS" panose="020B0603020202020204" pitchFamily="34" charset="0"/>
              </a:rPr>
              <a:t>Worsening </a:t>
            </a:r>
            <a:r>
              <a:rPr lang="en-US" sz="1000" dirty="0">
                <a:latin typeface="Trebuchet MS" panose="020B0603020202020204" pitchFamily="34" charset="0"/>
              </a:rPr>
              <a:t>= Rates of change are negative at -1% per year or greater and statistically significant</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784447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Person-Centered Care</a:t>
            </a:r>
            <a:endParaRPr lang="en-US" sz="3600" dirty="0"/>
          </a:p>
        </p:txBody>
      </p:sp>
      <p:sp>
        <p:nvSpPr>
          <p:cNvPr id="3" name="Content Placeholder 2"/>
          <p:cNvSpPr>
            <a:spLocks noGrp="1"/>
          </p:cNvSpPr>
          <p:nvPr>
            <p:ph idx="1"/>
          </p:nvPr>
        </p:nvSpPr>
        <p:spPr/>
        <p:txBody>
          <a:bodyPr>
            <a:normAutofit lnSpcReduction="10000"/>
          </a:bodyPr>
          <a:lstStyle/>
          <a:p>
            <a:pPr lvl="0"/>
            <a:r>
              <a:rPr lang="en-US" altLang="en-US" dirty="0" smtClean="0"/>
              <a:t>Person-centered care is defined as ensuring that each person and family is engaged as partners in their care. </a:t>
            </a:r>
          </a:p>
          <a:p>
            <a:pPr lvl="0"/>
            <a:r>
              <a:rPr lang="en-US" altLang="en-US" dirty="0" smtClean="0" bmk=""/>
              <a:t>Patient-centered care is supported by good provider-patient communication so that patients’ needs and wants are understood and addressed and patients understand and participate in their own care.</a:t>
            </a:r>
            <a:r>
              <a:rPr lang="en-US" altLang="en-US" baseline="30000" dirty="0" smtClean="0" bmk=""/>
              <a:t>5</a:t>
            </a:r>
            <a:r>
              <a:rPr lang="en-US" altLang="en-US" dirty="0" smtClean="0" bmk=""/>
              <a:t> </a:t>
            </a:r>
          </a:p>
          <a:p>
            <a:pPr lvl="0"/>
            <a:r>
              <a:rPr lang="en-US" altLang="en-US" dirty="0" smtClean="0" bmk=""/>
              <a:t>This approach to care has been shown to improve patients’ health and healthcare.</a:t>
            </a:r>
            <a:r>
              <a:rPr lang="en-US" altLang="en-US" baseline="30000" dirty="0" smtClean="0" bmk=""/>
              <a:t>6-10</a:t>
            </a:r>
            <a:endParaRPr lang="en-US" dirty="0"/>
          </a:p>
        </p:txBody>
      </p:sp>
    </p:spTree>
    <p:extLst>
      <p:ext uri="{BB962C8B-B14F-4D97-AF65-F5344CB8AC3E}">
        <p14:creationId xmlns:p14="http://schemas.microsoft.com/office/powerpoint/2010/main" val="34594553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Person-Centered Care (cont’d.)</a:t>
            </a:r>
            <a:endParaRPr lang="en-US" sz="3200" dirty="0"/>
          </a:p>
        </p:txBody>
      </p:sp>
      <p:sp>
        <p:nvSpPr>
          <p:cNvPr id="3" name="Content Placeholder 2"/>
          <p:cNvSpPr>
            <a:spLocks noGrp="1"/>
          </p:cNvSpPr>
          <p:nvPr>
            <p:ph idx="1"/>
          </p:nvPr>
        </p:nvSpPr>
        <p:spPr/>
        <p:txBody>
          <a:bodyPr>
            <a:normAutofit fontScale="92500"/>
          </a:bodyPr>
          <a:lstStyle/>
          <a:p>
            <a:r>
              <a:rPr lang="en-US" dirty="0" smtClean="0"/>
              <a:t>Many barriers exist to good communication. </a:t>
            </a:r>
          </a:p>
          <a:p>
            <a:r>
              <a:rPr lang="en-US" dirty="0" smtClean="0"/>
              <a:t>Providers differ in communication proficiency, such as varied listening skills.</a:t>
            </a:r>
            <a:r>
              <a:rPr lang="en-US" baseline="30000" dirty="0" smtClean="0"/>
              <a:t>11</a:t>
            </a:r>
            <a:r>
              <a:rPr lang="en-US" dirty="0" smtClean="0"/>
              <a:t> </a:t>
            </a:r>
          </a:p>
          <a:p>
            <a:r>
              <a:rPr lang="en-US" dirty="0" smtClean="0"/>
              <a:t>Additional factors influencing patient centeredness and provider-patient communication include:</a:t>
            </a:r>
          </a:p>
          <a:p>
            <a:pPr lvl="1"/>
            <a:r>
              <a:rPr lang="en-US" dirty="0" smtClean="0"/>
              <a:t>Language barriers.</a:t>
            </a:r>
          </a:p>
          <a:p>
            <a:pPr lvl="1"/>
            <a:r>
              <a:rPr lang="en-US" dirty="0" smtClean="0"/>
              <a:t>Racial and ethnic concordance between the patient and provider.</a:t>
            </a:r>
          </a:p>
          <a:p>
            <a:pPr lvl="1"/>
            <a:r>
              <a:rPr lang="en-US" dirty="0" smtClean="0"/>
              <a:t>Effects of disabilities on patients’ healthcare experiences.</a:t>
            </a:r>
          </a:p>
          <a:p>
            <a:pPr lvl="1"/>
            <a:r>
              <a:rPr lang="en-US" dirty="0" smtClean="0"/>
              <a:t>Providers’ cultural competency.</a:t>
            </a:r>
          </a:p>
          <a:p>
            <a:endParaRPr lang="en-US" dirty="0"/>
          </a:p>
        </p:txBody>
      </p:sp>
    </p:spTree>
    <p:extLst>
      <p:ext uri="{BB962C8B-B14F-4D97-AF65-F5344CB8AC3E}">
        <p14:creationId xmlns:p14="http://schemas.microsoft.com/office/powerpoint/2010/main" val="3929241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10300" cy="617884"/>
          </a:xfrm>
        </p:spPr>
        <p:txBody>
          <a:bodyPr>
            <a:noAutofit/>
          </a:bodyPr>
          <a:lstStyle/>
          <a:p>
            <a:r>
              <a:rPr lang="en-US" sz="3200" dirty="0" smtClean="0"/>
              <a:t>Importance of Person-Centered Care</a:t>
            </a:r>
            <a:endParaRPr lang="en-US" sz="3200" dirty="0"/>
          </a:p>
        </p:txBody>
      </p:sp>
      <p:sp>
        <p:nvSpPr>
          <p:cNvPr id="3" name="Content Placeholder 2"/>
          <p:cNvSpPr>
            <a:spLocks noGrp="1"/>
          </p:cNvSpPr>
          <p:nvPr>
            <p:ph idx="1"/>
          </p:nvPr>
        </p:nvSpPr>
        <p:spPr/>
        <p:txBody>
          <a:bodyPr/>
          <a:lstStyle/>
          <a:p>
            <a:r>
              <a:rPr lang="en-US" b="1" dirty="0" smtClean="0"/>
              <a:t>Morbidity and Mortality</a:t>
            </a:r>
          </a:p>
          <a:p>
            <a:pPr lvl="1"/>
            <a:r>
              <a:rPr lang="en-US" dirty="0" smtClean="0"/>
              <a:t>Patient-centered decision making for planning a patient’s care has been shown to improve healthcare outcomes.</a:t>
            </a:r>
            <a:r>
              <a:rPr lang="en-US" baseline="30000" dirty="0" smtClean="0"/>
              <a:t>12</a:t>
            </a:r>
            <a:endParaRPr lang="en-US" dirty="0" smtClean="0"/>
          </a:p>
          <a:p>
            <a:pPr lvl="1"/>
            <a:r>
              <a:rPr lang="en-US" dirty="0" smtClean="0"/>
              <a:t>Patient-centered approaches to care have been shown to improve patients’ health status. </a:t>
            </a:r>
          </a:p>
          <a:p>
            <a:pPr lvl="1"/>
            <a:r>
              <a:rPr lang="en-US" dirty="0" smtClean="0"/>
              <a:t>Patient-centered care can reduce the chance of misdiagnosis due to poor communication.</a:t>
            </a:r>
            <a:r>
              <a:rPr lang="en-US" baseline="30000" dirty="0" smtClean="0"/>
              <a:t>14</a:t>
            </a:r>
            <a:endParaRPr lang="en-US" dirty="0"/>
          </a:p>
          <a:p>
            <a:pPr lvl="1"/>
            <a:endParaRPr lang="en-US" dirty="0" smtClean="0"/>
          </a:p>
          <a:p>
            <a:endParaRPr lang="en-US" dirty="0"/>
          </a:p>
        </p:txBody>
      </p:sp>
    </p:spTree>
    <p:extLst>
      <p:ext uri="{BB962C8B-B14F-4D97-AF65-F5344CB8AC3E}">
        <p14:creationId xmlns:p14="http://schemas.microsoft.com/office/powerpoint/2010/main" val="4175081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10300" cy="617884"/>
          </a:xfrm>
        </p:spPr>
        <p:txBody>
          <a:bodyPr>
            <a:noAutofit/>
          </a:bodyPr>
          <a:lstStyle/>
          <a:p>
            <a:r>
              <a:rPr lang="en-US" sz="3200" dirty="0"/>
              <a:t>Importance of Person-Centered </a:t>
            </a:r>
            <a:r>
              <a:rPr lang="en-US" sz="3200" dirty="0" smtClean="0"/>
              <a:t>Care (cont’d.)</a:t>
            </a:r>
            <a:endParaRPr lang="en-US" sz="3200" dirty="0"/>
          </a:p>
        </p:txBody>
      </p:sp>
      <p:sp>
        <p:nvSpPr>
          <p:cNvPr id="3" name="Content Placeholder 2"/>
          <p:cNvSpPr>
            <a:spLocks noGrp="1"/>
          </p:cNvSpPr>
          <p:nvPr>
            <p:ph idx="1"/>
          </p:nvPr>
        </p:nvSpPr>
        <p:spPr/>
        <p:txBody>
          <a:bodyPr>
            <a:normAutofit/>
          </a:bodyPr>
          <a:lstStyle/>
          <a:p>
            <a:r>
              <a:rPr lang="en-US" b="1" dirty="0"/>
              <a:t>Cost</a:t>
            </a:r>
          </a:p>
          <a:p>
            <a:pPr lvl="1" fontAlgn="base"/>
            <a:r>
              <a:rPr lang="en-US" dirty="0"/>
              <a:t>Poor communication, lack of collaboration, and lack of support for self-care are associated with suffering and waste in </a:t>
            </a:r>
            <a:r>
              <a:rPr lang="en-US" dirty="0" smtClean="0"/>
              <a:t>healthcare.</a:t>
            </a:r>
            <a:r>
              <a:rPr lang="en-US" baseline="30000" dirty="0" smtClean="0"/>
              <a:t>15</a:t>
            </a:r>
            <a:endParaRPr lang="en-US" dirty="0"/>
          </a:p>
          <a:p>
            <a:pPr lvl="1" fontAlgn="base"/>
            <a:r>
              <a:rPr lang="en-US" dirty="0"/>
              <a:t>Patient centeredness has been shown to reduce overuse of medical care</a:t>
            </a:r>
            <a:r>
              <a:rPr lang="en-US" dirty="0" smtClean="0"/>
              <a:t>.</a:t>
            </a:r>
            <a:r>
              <a:rPr lang="en-US" baseline="30000" dirty="0"/>
              <a:t> </a:t>
            </a:r>
            <a:r>
              <a:rPr lang="en-US" baseline="30000" dirty="0" smtClean="0"/>
              <a:t>16</a:t>
            </a:r>
            <a:endParaRPr lang="en-US" dirty="0"/>
          </a:p>
          <a:p>
            <a:pPr lvl="1" fontAlgn="base"/>
            <a:r>
              <a:rPr lang="en-US" dirty="0" smtClean="0"/>
              <a:t>Patient </a:t>
            </a:r>
            <a:r>
              <a:rPr lang="en-US" dirty="0"/>
              <a:t>centeredness can reduce the strain on system resources and save money by reducing the number of diagnostic tests and </a:t>
            </a:r>
            <a:r>
              <a:rPr lang="en-US" dirty="0" smtClean="0"/>
              <a:t>referrals.</a:t>
            </a:r>
            <a:r>
              <a:rPr lang="en-US" baseline="30000" dirty="0" smtClean="0"/>
              <a:t>17</a:t>
            </a:r>
          </a:p>
          <a:p>
            <a:pPr lvl="1" fontAlgn="base"/>
            <a:r>
              <a:rPr lang="en-US" dirty="0" smtClean="0"/>
              <a:t>Improving </a:t>
            </a:r>
            <a:r>
              <a:rPr lang="en-US" dirty="0"/>
              <a:t>patient-provider communication during medical decision making can reduce </a:t>
            </a:r>
            <a:r>
              <a:rPr lang="en-US" dirty="0" smtClean="0"/>
              <a:t>costs.</a:t>
            </a:r>
            <a:r>
              <a:rPr lang="en-US" baseline="30000" dirty="0" smtClean="0"/>
              <a:t>18</a:t>
            </a:r>
            <a:endParaRPr lang="en-US" dirty="0"/>
          </a:p>
          <a:p>
            <a:pPr lvl="1" fontAlgn="base"/>
            <a:endParaRPr lang="en-US" dirty="0"/>
          </a:p>
          <a:p>
            <a:pPr lvl="1" fontAlgn="base"/>
            <a:endParaRPr lang="en-US" dirty="0"/>
          </a:p>
        </p:txBody>
      </p:sp>
    </p:spTree>
    <p:extLst>
      <p:ext uri="{BB962C8B-B14F-4D97-AF65-F5344CB8AC3E}">
        <p14:creationId xmlns:p14="http://schemas.microsoft.com/office/powerpoint/2010/main" val="32000265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829300" cy="617884"/>
          </a:xfrm>
        </p:spPr>
        <p:txBody>
          <a:bodyPr>
            <a:noAutofit/>
          </a:bodyPr>
          <a:lstStyle/>
          <a:p>
            <a:r>
              <a:rPr lang="en-US" sz="3200" dirty="0"/>
              <a:t>Findings on Person-Centered </a:t>
            </a:r>
            <a:r>
              <a:rPr lang="en-US" sz="3200" dirty="0" smtClean="0"/>
              <a:t>Care</a:t>
            </a:r>
            <a:endParaRPr lang="en-US" sz="3200" dirty="0"/>
          </a:p>
        </p:txBody>
      </p:sp>
      <p:sp>
        <p:nvSpPr>
          <p:cNvPr id="3" name="Content Placeholder 2"/>
          <p:cNvSpPr>
            <a:spLocks noGrp="1"/>
          </p:cNvSpPr>
          <p:nvPr>
            <p:ph idx="1"/>
          </p:nvPr>
        </p:nvSpPr>
        <p:spPr/>
        <p:txBody>
          <a:bodyPr/>
          <a:lstStyle/>
          <a:p>
            <a:r>
              <a:rPr lang="en-US" dirty="0"/>
              <a:t>The Person-Centered Care priority area includes measures of:</a:t>
            </a:r>
          </a:p>
          <a:p>
            <a:pPr lvl="1" fontAlgn="base"/>
            <a:r>
              <a:rPr lang="en-US" dirty="0"/>
              <a:t>Patient Experience of Care.</a:t>
            </a:r>
          </a:p>
          <a:p>
            <a:pPr lvl="1" fontAlgn="base"/>
            <a:r>
              <a:rPr lang="en-US" dirty="0"/>
              <a:t>Hospital Communication.</a:t>
            </a:r>
          </a:p>
          <a:p>
            <a:pPr lvl="1" fontAlgn="base"/>
            <a:r>
              <a:rPr lang="en-US" dirty="0"/>
              <a:t>Home Health Communication.</a:t>
            </a:r>
          </a:p>
          <a:p>
            <a:pPr lvl="1" fontAlgn="base"/>
            <a:r>
              <a:rPr lang="en-US" dirty="0"/>
              <a:t>Hospice Care.</a:t>
            </a:r>
          </a:p>
          <a:p>
            <a:r>
              <a:rPr lang="en-US" dirty="0"/>
              <a:t>Data for these measures can be found at </a:t>
            </a:r>
            <a:r>
              <a:rPr lang="en-US" u="sng" dirty="0">
                <a:hlinkClick r:id="rId3"/>
              </a:rPr>
              <a:t>https://nhqrnet.ahrq.gov/inhqrdr/data/query</a:t>
            </a:r>
            <a:r>
              <a:rPr lang="en-US" dirty="0"/>
              <a:t>.</a:t>
            </a:r>
          </a:p>
          <a:p>
            <a:endParaRPr lang="en-US" dirty="0"/>
          </a:p>
        </p:txBody>
      </p:sp>
    </p:spTree>
    <p:extLst>
      <p:ext uri="{BB962C8B-B14F-4D97-AF65-F5344CB8AC3E}">
        <p14:creationId xmlns:p14="http://schemas.microsoft.com/office/powerpoint/2010/main" val="20831654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829300" cy="617884"/>
          </a:xfrm>
        </p:spPr>
        <p:txBody>
          <a:bodyPr>
            <a:noAutofit/>
          </a:bodyPr>
          <a:lstStyle/>
          <a:p>
            <a:r>
              <a:rPr lang="en-US" sz="3200" dirty="0" smtClean="0"/>
              <a:t>Findings on Person-Centered Care (cont’d.)</a:t>
            </a:r>
            <a:endParaRPr lang="en-US" sz="3200" dirty="0"/>
          </a:p>
        </p:txBody>
      </p:sp>
      <p:sp>
        <p:nvSpPr>
          <p:cNvPr id="3" name="Content Placeholder 2"/>
          <p:cNvSpPr>
            <a:spLocks noGrp="1"/>
          </p:cNvSpPr>
          <p:nvPr>
            <p:ph idx="1"/>
          </p:nvPr>
        </p:nvSpPr>
        <p:spPr>
          <a:xfrm>
            <a:off x="457200" y="1463040"/>
            <a:ext cx="8229600" cy="4937760"/>
          </a:xfrm>
        </p:spPr>
        <p:txBody>
          <a:bodyPr>
            <a:normAutofit/>
          </a:bodyPr>
          <a:lstStyle/>
          <a:p>
            <a:r>
              <a:rPr lang="en-US" dirty="0" smtClean="0"/>
              <a:t>Person-Centered Care improved quickly, but disparities were common, especially for uninsured and poor people.</a:t>
            </a:r>
          </a:p>
          <a:p>
            <a:r>
              <a:rPr lang="en-US" dirty="0" smtClean="0"/>
              <a:t>No Person-Centered Care measure worsened.</a:t>
            </a:r>
          </a:p>
          <a:p>
            <a:r>
              <a:rPr lang="en-US" dirty="0" smtClean="0"/>
              <a:t>Measures of patient-provider communication showed the greatest improvement.</a:t>
            </a:r>
          </a:p>
          <a:p>
            <a:endParaRPr lang="en-US" dirty="0"/>
          </a:p>
        </p:txBody>
      </p:sp>
    </p:spTree>
    <p:extLst>
      <p:ext uri="{BB962C8B-B14F-4D97-AF65-F5344CB8AC3E}">
        <p14:creationId xmlns:p14="http://schemas.microsoft.com/office/powerpoint/2010/main" val="46825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829300" cy="617884"/>
          </a:xfrm>
        </p:spPr>
        <p:txBody>
          <a:bodyPr>
            <a:noAutofit/>
          </a:bodyPr>
          <a:lstStyle/>
          <a:p>
            <a:r>
              <a:rPr lang="en-US" sz="3200" dirty="0" smtClean="0"/>
              <a:t>Findings on Person-Centered Care (cont’d.)</a:t>
            </a:r>
            <a:endParaRPr lang="en-US" sz="3200" dirty="0"/>
          </a:p>
        </p:txBody>
      </p:sp>
      <p:sp>
        <p:nvSpPr>
          <p:cNvPr id="3" name="Content Placeholder 2"/>
          <p:cNvSpPr>
            <a:spLocks noGrp="1"/>
          </p:cNvSpPr>
          <p:nvPr>
            <p:ph idx="1"/>
          </p:nvPr>
        </p:nvSpPr>
        <p:spPr/>
        <p:txBody>
          <a:bodyPr/>
          <a:lstStyle/>
          <a:p>
            <a:r>
              <a:rPr lang="en-US" dirty="0" smtClean="0"/>
              <a:t>Effective communication leads to:</a:t>
            </a:r>
          </a:p>
          <a:p>
            <a:pPr lvl="1"/>
            <a:r>
              <a:rPr lang="en-US" dirty="0" smtClean="0"/>
              <a:t>Increased patient and clinician satisfaction, </a:t>
            </a:r>
          </a:p>
          <a:p>
            <a:pPr lvl="1"/>
            <a:r>
              <a:rPr lang="en-US" dirty="0" smtClean="0"/>
              <a:t>Increased trust with the clinician, and </a:t>
            </a:r>
          </a:p>
          <a:p>
            <a:pPr lvl="1"/>
            <a:r>
              <a:rPr lang="en-US" dirty="0" smtClean="0"/>
              <a:t>Functional and psychological well-being. </a:t>
            </a:r>
          </a:p>
        </p:txBody>
      </p:sp>
    </p:spTree>
    <p:extLst>
      <p:ext uri="{BB962C8B-B14F-4D97-AF65-F5344CB8AC3E}">
        <p14:creationId xmlns:p14="http://schemas.microsoft.com/office/powerpoint/2010/main" val="2478590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753100" cy="617884"/>
          </a:xfrm>
        </p:spPr>
        <p:txBody>
          <a:bodyPr>
            <a:noAutofit/>
          </a:bodyPr>
          <a:lstStyle/>
          <a:p>
            <a:r>
              <a:rPr lang="en-US" sz="3200" dirty="0" smtClean="0"/>
              <a:t>Findings on Person-Centered Care (cont’d.)</a:t>
            </a:r>
            <a:endParaRPr lang="en-US" sz="3200" dirty="0"/>
          </a:p>
        </p:txBody>
      </p:sp>
      <p:sp>
        <p:nvSpPr>
          <p:cNvPr id="3" name="Content Placeholder 2"/>
          <p:cNvSpPr>
            <a:spLocks noGrp="1"/>
          </p:cNvSpPr>
          <p:nvPr>
            <p:ph idx="1"/>
          </p:nvPr>
        </p:nvSpPr>
        <p:spPr>
          <a:xfrm>
            <a:off x="457200" y="1463040"/>
            <a:ext cx="8077200" cy="4525963"/>
          </a:xfrm>
        </p:spPr>
        <p:txBody>
          <a:bodyPr>
            <a:normAutofit/>
          </a:bodyPr>
          <a:lstStyle/>
          <a:p>
            <a:r>
              <a:rPr lang="en-US" dirty="0" smtClean="0"/>
              <a:t>Effective </a:t>
            </a:r>
            <a:r>
              <a:rPr lang="en-US" dirty="0"/>
              <a:t>communication also leads to improved outcomes in specific diseases, including:</a:t>
            </a:r>
          </a:p>
          <a:p>
            <a:pPr lvl="1" fontAlgn="base"/>
            <a:r>
              <a:rPr lang="en-US" dirty="0"/>
              <a:t>A small but significant absolute risk reduction of mortality from coronary artery </a:t>
            </a:r>
            <a:r>
              <a:rPr lang="en-US" dirty="0" smtClean="0"/>
              <a:t>disease.</a:t>
            </a:r>
            <a:endParaRPr lang="en-US" dirty="0"/>
          </a:p>
          <a:p>
            <a:pPr lvl="1" fontAlgn="base"/>
            <a:r>
              <a:rPr lang="en-US" dirty="0"/>
              <a:t>Improved control of diabetes and </a:t>
            </a:r>
            <a:r>
              <a:rPr lang="en-US" dirty="0" smtClean="0"/>
              <a:t>hyperlipidemia.</a:t>
            </a:r>
            <a:endParaRPr lang="en-US" dirty="0"/>
          </a:p>
          <a:p>
            <a:pPr lvl="1" fontAlgn="base"/>
            <a:r>
              <a:rPr lang="en-US" dirty="0"/>
              <a:t>Better adherence to </a:t>
            </a:r>
            <a:r>
              <a:rPr lang="en-US" dirty="0" err="1" smtClean="0"/>
              <a:t>antihypertensives</a:t>
            </a:r>
            <a:r>
              <a:rPr lang="en-US" dirty="0" smtClean="0"/>
              <a:t>.</a:t>
            </a:r>
            <a:endParaRPr lang="en-US" dirty="0"/>
          </a:p>
          <a:p>
            <a:pPr lvl="1" fontAlgn="base"/>
            <a:r>
              <a:rPr lang="en-US" dirty="0"/>
              <a:t>Bereavement adjustment in caregivers of cancer </a:t>
            </a:r>
            <a:r>
              <a:rPr lang="en-US" dirty="0" smtClean="0"/>
              <a:t>patients.</a:t>
            </a:r>
            <a:endParaRPr lang="en-US" dirty="0"/>
          </a:p>
          <a:p>
            <a:pPr lvl="1" fontAlgn="base"/>
            <a:r>
              <a:rPr lang="en-US" dirty="0"/>
              <a:t>Higher self-efficacy of adherence to HIV </a:t>
            </a:r>
            <a:r>
              <a:rPr lang="en-US" dirty="0" smtClean="0"/>
              <a:t>medications.</a:t>
            </a:r>
            <a:r>
              <a:rPr lang="en-US" baseline="30000" dirty="0" smtClean="0"/>
              <a:t>19</a:t>
            </a:r>
            <a:endParaRPr lang="en-US" dirty="0"/>
          </a:p>
          <a:p>
            <a:endParaRPr lang="en-US" dirty="0"/>
          </a:p>
        </p:txBody>
      </p:sp>
    </p:spTree>
    <p:extLst>
      <p:ext uri="{BB962C8B-B14F-4D97-AF65-F5344CB8AC3E}">
        <p14:creationId xmlns:p14="http://schemas.microsoft.com/office/powerpoint/2010/main" val="1622681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
            <a:ext cx="7010400" cy="1109603"/>
          </a:xfrm>
        </p:spPr>
        <p:txBody>
          <a:bodyPr>
            <a:normAutofit fontScale="90000"/>
          </a:bodyPr>
          <a:lstStyle/>
          <a:p>
            <a:r>
              <a:rPr lang="en-US" dirty="0"/>
              <a:t>Figure 34. Adults who had a doctor’s office or clinic visit in the last 12 months whose health providers sometimes or never explained things in a way they could understand, 2002-2016</a:t>
            </a:r>
          </a:p>
        </p:txBody>
      </p:sp>
      <p:graphicFrame>
        <p:nvGraphicFramePr>
          <p:cNvPr id="4" name="Content Placeholder 3" descr="Line graph showing percentage&#10;2002, 9.0&#10;2003, 8.1&#10;2004, 8.4&#10;2005, 8.3&#10;2006, 8.2&#10;2007, 7.8&#10;2008, 8.5&#10;2009, 7.6&#10;2010, 7.4&#10;2011, 6.7&#10;2012, 6.4&#10;2013, 6.1&#10;2014, 4.8&#10;2015, 5.1&#10;2016, 5.2&#10;"/>
          <p:cNvGraphicFramePr>
            <a:graphicFrameLocks noGrp="1"/>
          </p:cNvGraphicFramePr>
          <p:nvPr>
            <p:ph idx="1"/>
            <p:extLst>
              <p:ext uri="{D42A27DB-BD31-4B8C-83A1-F6EECF244321}">
                <p14:modId xmlns:p14="http://schemas.microsoft.com/office/powerpoint/2010/main" val="101163982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943600"/>
            <a:ext cx="8229600" cy="400110"/>
          </a:xfrm>
          <a:prstGeom prst="rect">
            <a:avLst/>
          </a:prstGeom>
          <a:noFill/>
        </p:spPr>
        <p:txBody>
          <a:bodyPr wrap="square" rtlCol="0">
            <a:spAutoFit/>
          </a:bodyPr>
          <a:lstStyle/>
          <a:p>
            <a:r>
              <a:rPr lang="en-US" sz="1000" b="1" dirty="0" smtClean="0">
                <a:latin typeface="Trebuchet MS" panose="020B0603020202020204" pitchFamily="34" charset="0"/>
              </a:rPr>
              <a:t>Source: </a:t>
            </a:r>
            <a:r>
              <a:rPr lang="en-US" sz="1000" dirty="0" smtClean="0">
                <a:latin typeface="Trebuchet MS" panose="020B0603020202020204" pitchFamily="34" charset="0"/>
              </a:rPr>
              <a:t>Agency </a:t>
            </a:r>
            <a:r>
              <a:rPr lang="en-US" sz="1000" dirty="0">
                <a:latin typeface="Trebuchet MS" panose="020B0603020202020204" pitchFamily="34" charset="0"/>
              </a:rPr>
              <a:t>for Healthcare Research and Quality, Medical Expenditure Panel Survey, 2002-2016.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022642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National Healthcare Quality and Disparities Report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Mandated </a:t>
            </a:r>
            <a:r>
              <a:rPr lang="en-US" dirty="0"/>
              <a:t>by Congress to provide a comprehensive overview of the quality of healthcare received by the general U.S. population and disparities in care experienced by different racial and socioeconomic groups.</a:t>
            </a:r>
          </a:p>
          <a:p>
            <a:r>
              <a:rPr lang="en-US" dirty="0" smtClean="0"/>
              <a:t>More </a:t>
            </a:r>
            <a:r>
              <a:rPr lang="en-US" dirty="0"/>
              <a:t>than 250 measures </a:t>
            </a:r>
            <a:r>
              <a:rPr lang="en-US" dirty="0" smtClean="0"/>
              <a:t>that span structure</a:t>
            </a:r>
            <a:r>
              <a:rPr lang="en-US" dirty="0"/>
              <a:t>, process, and outcome measures for which existing national data sources can be used. </a:t>
            </a:r>
            <a:endParaRPr lang="en-US" dirty="0" smtClean="0"/>
          </a:p>
          <a:p>
            <a:r>
              <a:rPr lang="en-US" dirty="0" smtClean="0"/>
              <a:t>Supported by a U.S</a:t>
            </a:r>
            <a:r>
              <a:rPr lang="en-US" dirty="0"/>
              <a:t>. Department of Health and Human Services </a:t>
            </a:r>
            <a:r>
              <a:rPr lang="en-US" dirty="0" smtClean="0"/>
              <a:t>Interagency </a:t>
            </a:r>
            <a:r>
              <a:rPr lang="en-US" dirty="0"/>
              <a:t>Work </a:t>
            </a:r>
            <a:r>
              <a:rPr lang="en-US" dirty="0" smtClean="0"/>
              <a:t>Group.</a:t>
            </a:r>
            <a:endParaRPr lang="en-US" dirty="0"/>
          </a:p>
        </p:txBody>
      </p:sp>
    </p:spTree>
    <p:extLst>
      <p:ext uri="{BB962C8B-B14F-4D97-AF65-F5344CB8AC3E}">
        <p14:creationId xmlns:p14="http://schemas.microsoft.com/office/powerpoint/2010/main" val="3515205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
            <a:ext cx="6515100" cy="1109603"/>
          </a:xfrm>
        </p:spPr>
        <p:txBody>
          <a:bodyPr>
            <a:normAutofit fontScale="90000"/>
          </a:bodyPr>
          <a:lstStyle/>
          <a:p>
            <a:r>
              <a:rPr lang="en-US" dirty="0"/>
              <a:t>Figure 35. Adults who had a doctor’s office or clinic visit in the last 12 months whose health providers sometimes or never spent enough time with them, 2002-2016</a:t>
            </a:r>
          </a:p>
        </p:txBody>
      </p:sp>
      <p:graphicFrame>
        <p:nvGraphicFramePr>
          <p:cNvPr id="4" name="Content Placeholder 3" descr="Line graph showing percentage&#10;2002, 15.3&#10;2003, 13.9&#10;2004, 13.4&#10;2005, 13.9&#10;2006, 13.9&#10;2007, 13.3&#10;2008, 13.2&#10;2009, 12.8&#10;2010, 11.2&#10;2011, 11.6&#10;2012, 10.9&#10;2013, 10.4&#10;2014, 9.2&#10;2015, 9.6&#10;2016, 9.2&#10;"/>
          <p:cNvGraphicFramePr>
            <a:graphicFrameLocks noGrp="1"/>
          </p:cNvGraphicFramePr>
          <p:nvPr>
            <p:ph idx="1"/>
            <p:extLst>
              <p:ext uri="{D42A27DB-BD31-4B8C-83A1-F6EECF244321}">
                <p14:modId xmlns:p14="http://schemas.microsoft.com/office/powerpoint/2010/main" val="222631960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914223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
            <a:ext cx="6629400" cy="1109603"/>
          </a:xfrm>
        </p:spPr>
        <p:txBody>
          <a:bodyPr>
            <a:normAutofit fontScale="90000"/>
          </a:bodyPr>
          <a:lstStyle/>
          <a:p>
            <a:r>
              <a:rPr lang="en-US" dirty="0"/>
              <a:t>Figure 36. Adults who had a doctor’s office or clinic visit in the last 12 months whose health providers sometimes or never showed respect for what they had to say, 2002-2016</a:t>
            </a:r>
          </a:p>
        </p:txBody>
      </p:sp>
      <p:graphicFrame>
        <p:nvGraphicFramePr>
          <p:cNvPr id="4" name="Content Placeholder 3" descr="Line graph showing percentage&#10;2002, 8.8&#10;2003, 7.9&#10;2004, 7.9&#10;2005, 7.5&#10;2006, 7.9&#10;2007, 7.6&#10;2008, 7.4&#10;2009, 7.2&#10;2010, 6.4&#10;2011, 6.8&#10;2012, 6.6&#10;2013, 6.2&#10;2014, 5.0&#10;2015, 5.6&#10;2016, 5.4&#10;"/>
          <p:cNvGraphicFramePr>
            <a:graphicFrameLocks noGrp="1"/>
          </p:cNvGraphicFramePr>
          <p:nvPr>
            <p:ph idx="1"/>
            <p:extLst>
              <p:ext uri="{D42A27DB-BD31-4B8C-83A1-F6EECF244321}">
                <p14:modId xmlns:p14="http://schemas.microsoft.com/office/powerpoint/2010/main" val="3218589763"/>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0772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893093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Examples of HHS Efforts To Promote Person-Centered Care</a:t>
            </a:r>
            <a:endParaRPr lang="en-US" sz="3200" dirty="0"/>
          </a:p>
        </p:txBody>
      </p:sp>
      <p:sp>
        <p:nvSpPr>
          <p:cNvPr id="3" name="Content Placeholder 2"/>
          <p:cNvSpPr>
            <a:spLocks noGrp="1"/>
          </p:cNvSpPr>
          <p:nvPr>
            <p:ph idx="1"/>
          </p:nvPr>
        </p:nvSpPr>
        <p:spPr/>
        <p:txBody>
          <a:bodyPr>
            <a:normAutofit lnSpcReduction="10000"/>
          </a:bodyPr>
          <a:lstStyle/>
          <a:p>
            <a:pPr fontAlgn="base"/>
            <a:r>
              <a:rPr lang="en-US" dirty="0" smtClean="0"/>
              <a:t>Office </a:t>
            </a:r>
            <a:r>
              <a:rPr lang="en-US" dirty="0"/>
              <a:t>of Minority Health </a:t>
            </a:r>
            <a:r>
              <a:rPr lang="en-US" dirty="0" smtClean="0">
                <a:hlinkClick r:id="rId3"/>
              </a:rPr>
              <a:t>Think </a:t>
            </a:r>
            <a:r>
              <a:rPr lang="en-US" dirty="0">
                <a:hlinkClick r:id="rId3"/>
              </a:rPr>
              <a:t>Cultural Health</a:t>
            </a:r>
            <a:r>
              <a:rPr lang="en-US" dirty="0"/>
              <a:t>, a set of cultural competency curriculum modules for </a:t>
            </a:r>
            <a:r>
              <a:rPr lang="en-US" dirty="0" smtClean="0"/>
              <a:t>providers</a:t>
            </a:r>
          </a:p>
          <a:p>
            <a:pPr fontAlgn="base"/>
            <a:r>
              <a:rPr lang="en-US" dirty="0" smtClean="0"/>
              <a:t>HHS </a:t>
            </a:r>
            <a:r>
              <a:rPr lang="en-US" dirty="0"/>
              <a:t>Office for Civil Rights’ </a:t>
            </a:r>
            <a:r>
              <a:rPr lang="en-US" dirty="0" smtClean="0">
                <a:hlinkClick r:id="rId4"/>
              </a:rPr>
              <a:t>Medical </a:t>
            </a:r>
            <a:r>
              <a:rPr lang="en-US" dirty="0">
                <a:hlinkClick r:id="rId4"/>
              </a:rPr>
              <a:t>School Curriculum </a:t>
            </a:r>
            <a:r>
              <a:rPr lang="en-US" dirty="0" smtClean="0">
                <a:hlinkClick r:id="rId4"/>
              </a:rPr>
              <a:t>Initiative</a:t>
            </a:r>
            <a:r>
              <a:rPr lang="en-US" dirty="0" smtClean="0"/>
              <a:t>, </a:t>
            </a:r>
            <a:r>
              <a:rPr lang="en-US" dirty="0"/>
              <a:t>a scenario-based curriculum on health disparities and cultural competency</a:t>
            </a:r>
            <a:r>
              <a:rPr lang="en-US" dirty="0" smtClean="0"/>
              <a:t> </a:t>
            </a:r>
          </a:p>
          <a:p>
            <a:pPr fontAlgn="base"/>
            <a:r>
              <a:rPr lang="en-US" dirty="0" smtClean="0">
                <a:hlinkClick r:id="rId5"/>
              </a:rPr>
              <a:t>Language </a:t>
            </a:r>
            <a:r>
              <a:rPr lang="en-US" dirty="0">
                <a:hlinkClick r:id="rId5"/>
              </a:rPr>
              <a:t>Access Plan</a:t>
            </a:r>
            <a:r>
              <a:rPr lang="en-US" dirty="0"/>
              <a:t> </a:t>
            </a:r>
            <a:r>
              <a:rPr lang="en-US" dirty="0" smtClean="0"/>
              <a:t>that ensures </a:t>
            </a:r>
            <a:r>
              <a:rPr lang="en-US" dirty="0"/>
              <a:t>access to HHS programs and activities for people with limited English </a:t>
            </a:r>
            <a:r>
              <a:rPr lang="en-US" dirty="0" smtClean="0"/>
              <a:t>proficiency </a:t>
            </a:r>
            <a:endParaRPr lang="en-US" dirty="0"/>
          </a:p>
        </p:txBody>
      </p:sp>
    </p:spTree>
    <p:extLst>
      <p:ext uri="{BB962C8B-B14F-4D97-AF65-F5344CB8AC3E}">
        <p14:creationId xmlns:p14="http://schemas.microsoft.com/office/powerpoint/2010/main" val="876307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Patient Safety</a:t>
            </a:r>
            <a:endParaRPr lang="en-US" sz="3600" dirty="0"/>
          </a:p>
        </p:txBody>
      </p:sp>
      <p:sp>
        <p:nvSpPr>
          <p:cNvPr id="3" name="Content Placeholder 2"/>
          <p:cNvSpPr>
            <a:spLocks noGrp="1"/>
          </p:cNvSpPr>
          <p:nvPr>
            <p:ph idx="1"/>
          </p:nvPr>
        </p:nvSpPr>
        <p:spPr/>
        <p:txBody>
          <a:bodyPr>
            <a:normAutofit/>
          </a:bodyPr>
          <a:lstStyle/>
          <a:p>
            <a:r>
              <a:rPr lang="en-US" dirty="0"/>
              <a:t>The Institute of Medicine (IOM) defines patient safety as “freedom from accidental injury due to medical care or medical errors</a:t>
            </a:r>
            <a:r>
              <a:rPr lang="en-US" dirty="0" smtClean="0"/>
              <a:t>.”</a:t>
            </a:r>
            <a:r>
              <a:rPr lang="en-US" baseline="30000" dirty="0" smtClean="0"/>
              <a:t>20</a:t>
            </a:r>
            <a:r>
              <a:rPr lang="en-US" dirty="0" smtClean="0"/>
              <a:t> </a:t>
            </a:r>
          </a:p>
          <a:p>
            <a:r>
              <a:rPr lang="en-US" dirty="0" smtClean="0"/>
              <a:t>In </a:t>
            </a:r>
            <a:r>
              <a:rPr lang="en-US" dirty="0"/>
              <a:t>1999, the IOM published </a:t>
            </a:r>
            <a:r>
              <a:rPr lang="en-US" i="1" dirty="0"/>
              <a:t>To Err Is Human: Building a Safer Health System</a:t>
            </a:r>
            <a:r>
              <a:rPr lang="en-US" dirty="0"/>
              <a:t>, which called for a national effort to reduce medical errors and improve patient safety.</a:t>
            </a:r>
          </a:p>
          <a:p>
            <a:endParaRPr lang="en-US" dirty="0"/>
          </a:p>
        </p:txBody>
      </p:sp>
    </p:spTree>
    <p:extLst>
      <p:ext uri="{BB962C8B-B14F-4D97-AF65-F5344CB8AC3E}">
        <p14:creationId xmlns:p14="http://schemas.microsoft.com/office/powerpoint/2010/main" val="5726984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Importance of Patient Safety</a:t>
            </a:r>
            <a:endParaRPr lang="en-US" sz="3600" dirty="0"/>
          </a:p>
        </p:txBody>
      </p:sp>
      <p:sp>
        <p:nvSpPr>
          <p:cNvPr id="3" name="Content Placeholder 2"/>
          <p:cNvSpPr>
            <a:spLocks noGrp="1"/>
          </p:cNvSpPr>
          <p:nvPr>
            <p:ph idx="1"/>
          </p:nvPr>
        </p:nvSpPr>
        <p:spPr/>
        <p:txBody>
          <a:bodyPr>
            <a:normAutofit lnSpcReduction="10000"/>
          </a:bodyPr>
          <a:lstStyle/>
          <a:p>
            <a:r>
              <a:rPr lang="en-US" altLang="en-US" b="1" dirty="0" smtClean="0"/>
              <a:t>Mortality</a:t>
            </a:r>
          </a:p>
          <a:p>
            <a:pPr lvl="1"/>
            <a:r>
              <a:rPr lang="en-US" altLang="en-US" dirty="0" smtClean="0"/>
              <a:t>Number of Americans who die in hospitals each year from medical errors (1999 est.): 44,000-98,000</a:t>
            </a:r>
            <a:r>
              <a:rPr lang="en-US" altLang="en-US" baseline="30000" dirty="0" smtClean="0"/>
              <a:t>20</a:t>
            </a:r>
          </a:p>
          <a:p>
            <a:pPr lvl="1"/>
            <a:r>
              <a:rPr lang="en-US" altLang="en-US" dirty="0" smtClean="0"/>
              <a:t>Age-standardized mortality rate due to adverse effects of medical treatment: 1.15 per 100,000 population</a:t>
            </a:r>
            <a:r>
              <a:rPr lang="en-US" altLang="en-US" baseline="30000" dirty="0" smtClean="0"/>
              <a:t>21</a:t>
            </a:r>
            <a:r>
              <a:rPr lang="en-US" altLang="en-US" dirty="0" smtClean="0"/>
              <a:t> </a:t>
            </a:r>
          </a:p>
          <a:p>
            <a:pPr lvl="0"/>
            <a:r>
              <a:rPr lang="en-US" altLang="en-US" b="1" dirty="0" smtClean="0"/>
              <a:t>Prevalence</a:t>
            </a:r>
          </a:p>
          <a:p>
            <a:pPr lvl="1"/>
            <a:r>
              <a:rPr lang="en-US" dirty="0"/>
              <a:t>Number of hospital-acquired conditions in U.S. hospitals (2017</a:t>
            </a:r>
            <a:r>
              <a:rPr lang="en-US" dirty="0" smtClean="0"/>
              <a:t>): 2,550,000</a:t>
            </a:r>
            <a:r>
              <a:rPr lang="en-US" baseline="30000" dirty="0" smtClean="0"/>
              <a:t>22</a:t>
            </a:r>
            <a:endParaRPr lang="en-US" dirty="0"/>
          </a:p>
          <a:p>
            <a:pPr lvl="1"/>
            <a:r>
              <a:rPr lang="en-US" dirty="0"/>
              <a:t>All-payer 30-day readmission rate (2016</a:t>
            </a:r>
            <a:r>
              <a:rPr lang="en-US" dirty="0" smtClean="0"/>
              <a:t>): 13.9</a:t>
            </a:r>
            <a:r>
              <a:rPr lang="en-US" dirty="0"/>
              <a:t>% of </a:t>
            </a:r>
            <a:r>
              <a:rPr lang="en-US" dirty="0" smtClean="0"/>
              <a:t>admissions</a:t>
            </a:r>
            <a:r>
              <a:rPr lang="en-US" baseline="30000" dirty="0" smtClean="0"/>
              <a:t>23</a:t>
            </a:r>
            <a:r>
              <a:rPr lang="en-US" altLang="en-US" dirty="0" smtClean="0"/>
              <a:t/>
            </a:r>
            <a:br>
              <a:rPr lang="en-US" altLang="en-US" dirty="0" smtClean="0"/>
            </a:br>
            <a:endParaRPr lang="en-US" altLang="en-US" dirty="0" smtClean="0"/>
          </a:p>
          <a:p>
            <a:endParaRPr lang="en-US" altLang="en-US" dirty="0" smtClean="0"/>
          </a:p>
          <a:p>
            <a:endParaRPr lang="en-US" dirty="0"/>
          </a:p>
        </p:txBody>
      </p:sp>
    </p:spTree>
    <p:extLst>
      <p:ext uri="{BB962C8B-B14F-4D97-AF65-F5344CB8AC3E}">
        <p14:creationId xmlns:p14="http://schemas.microsoft.com/office/powerpoint/2010/main" val="31801421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Importance of Patient Safety (cont’d.)</a:t>
            </a:r>
            <a:endParaRPr lang="en-US" sz="3200" dirty="0"/>
          </a:p>
        </p:txBody>
      </p:sp>
      <p:sp>
        <p:nvSpPr>
          <p:cNvPr id="4" name="Rectangle 1"/>
          <p:cNvSpPr>
            <a:spLocks noGrp="1" noChangeArrowheads="1"/>
          </p:cNvSpPr>
          <p:nvPr>
            <p:ph idx="1"/>
          </p:nvPr>
        </p:nvSpPr>
        <p:spPr/>
        <p:txBody>
          <a:bodyPr/>
          <a:lstStyle>
            <a:lvl1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5943600" algn="r"/>
              </a:tabLst>
              <a:defRPr>
                <a:solidFill>
                  <a:schemeClr val="tx1"/>
                </a:solidFill>
                <a:latin typeface="Arial" panose="020B0604020202020204" pitchFamily="34" charset="0"/>
              </a:defRPr>
            </a:lvl9pPr>
          </a:lstStyle>
          <a:p>
            <a:r>
              <a:rPr lang="en-US" altLang="en-US" b="1" dirty="0" smtClean="0"/>
              <a:t>Cost: </a:t>
            </a:r>
            <a:r>
              <a:rPr lang="en-US" altLang="en-US" dirty="0" smtClean="0"/>
              <a:t>Additional hospital inpatient cost due to hospital-acquired conditions</a:t>
            </a:r>
            <a:r>
              <a:rPr lang="en-US" altLang="en-US" baseline="30000" dirty="0" smtClean="0"/>
              <a:t>22</a:t>
            </a:r>
            <a:r>
              <a:rPr lang="en-US" altLang="en-US" dirty="0" smtClean="0"/>
              <a:t>:</a:t>
            </a:r>
          </a:p>
          <a:p>
            <a:pPr lvl="1"/>
            <a:r>
              <a:rPr lang="en-US" altLang="en-US" dirty="0" smtClean="0"/>
              <a:t>Central line-associated bloodstream infection: $48,108</a:t>
            </a:r>
          </a:p>
          <a:p>
            <a:pPr lvl="1"/>
            <a:r>
              <a:rPr lang="en-US" altLang="en-US" dirty="0" smtClean="0"/>
              <a:t>Ventilator-associated pneumonia: $47,238</a:t>
            </a:r>
          </a:p>
          <a:p>
            <a:pPr lvl="1"/>
            <a:r>
              <a:rPr lang="en-US" altLang="en-US" dirty="0" smtClean="0"/>
              <a:t>Surgical site infection: $28,219</a:t>
            </a:r>
          </a:p>
          <a:p>
            <a:pPr lvl="1"/>
            <a:r>
              <a:rPr lang="en-US" altLang="en-US" dirty="0" smtClean="0"/>
              <a:t>Venous thromboembolism: $17,367</a:t>
            </a:r>
          </a:p>
        </p:txBody>
      </p:sp>
    </p:spTree>
    <p:extLst>
      <p:ext uri="{BB962C8B-B14F-4D97-AF65-F5344CB8AC3E}">
        <p14:creationId xmlns:p14="http://schemas.microsoft.com/office/powerpoint/2010/main" val="2204738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Findings on Patient </a:t>
            </a:r>
            <a:r>
              <a:rPr lang="en-US" sz="3600" dirty="0" smtClean="0"/>
              <a:t>Safety</a:t>
            </a:r>
            <a:endParaRPr lang="en-US" sz="3600" dirty="0"/>
          </a:p>
        </p:txBody>
      </p:sp>
      <p:sp>
        <p:nvSpPr>
          <p:cNvPr id="3" name="Content Placeholder 2"/>
          <p:cNvSpPr>
            <a:spLocks noGrp="1"/>
          </p:cNvSpPr>
          <p:nvPr>
            <p:ph idx="1"/>
          </p:nvPr>
        </p:nvSpPr>
        <p:spPr/>
        <p:txBody>
          <a:bodyPr>
            <a:normAutofit fontScale="92500" lnSpcReduction="10000"/>
          </a:bodyPr>
          <a:lstStyle/>
          <a:p>
            <a:r>
              <a:rPr lang="en-US" spc="-30" dirty="0"/>
              <a:t>The Patient Safety priority area includes measures of:</a:t>
            </a:r>
          </a:p>
          <a:p>
            <a:pPr lvl="1" fontAlgn="base"/>
            <a:r>
              <a:rPr lang="en-US" dirty="0"/>
              <a:t>Healthcare-Associated Infections.</a:t>
            </a:r>
          </a:p>
          <a:p>
            <a:pPr lvl="1" fontAlgn="base"/>
            <a:r>
              <a:rPr lang="en-US" dirty="0"/>
              <a:t>Surgical Care.</a:t>
            </a:r>
          </a:p>
          <a:p>
            <a:pPr lvl="1" fontAlgn="base"/>
            <a:r>
              <a:rPr lang="en-US" dirty="0"/>
              <a:t>Other Complications of Hospital Care.</a:t>
            </a:r>
          </a:p>
          <a:p>
            <a:pPr lvl="1" fontAlgn="base"/>
            <a:r>
              <a:rPr lang="en-US" dirty="0"/>
              <a:t>Complications of Medication.</a:t>
            </a:r>
          </a:p>
          <a:p>
            <a:pPr lvl="1" fontAlgn="base"/>
            <a:r>
              <a:rPr lang="en-US" dirty="0"/>
              <a:t>Birth-Related Complications.</a:t>
            </a:r>
          </a:p>
          <a:p>
            <a:pPr lvl="1" fontAlgn="base"/>
            <a:r>
              <a:rPr lang="en-US" dirty="0"/>
              <a:t>Inappropriate Treatment.</a:t>
            </a:r>
          </a:p>
          <a:p>
            <a:pPr lvl="1" fontAlgn="base"/>
            <a:r>
              <a:rPr lang="en-US" dirty="0"/>
              <a:t>Supportive and Palliative Care.</a:t>
            </a:r>
          </a:p>
          <a:p>
            <a:pPr lvl="1" fontAlgn="base"/>
            <a:r>
              <a:rPr lang="en-US" dirty="0"/>
              <a:t>Home Health Communication.</a:t>
            </a:r>
          </a:p>
          <a:p>
            <a:r>
              <a:rPr lang="en-US" dirty="0"/>
              <a:t>Data for these measures can be found at </a:t>
            </a:r>
            <a:r>
              <a:rPr lang="en-US" u="sng" dirty="0">
                <a:hlinkClick r:id="rId3"/>
              </a:rPr>
              <a:t>https://nhqrnet.ahrq.gov/inhqrdr/data/query</a:t>
            </a:r>
            <a:r>
              <a:rPr lang="en-US" dirty="0"/>
              <a:t>.</a:t>
            </a:r>
          </a:p>
        </p:txBody>
      </p:sp>
    </p:spTree>
    <p:extLst>
      <p:ext uri="{BB962C8B-B14F-4D97-AF65-F5344CB8AC3E}">
        <p14:creationId xmlns:p14="http://schemas.microsoft.com/office/powerpoint/2010/main" val="585671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Findings on Patient Safety (cont’d.)</a:t>
            </a:r>
            <a:endParaRPr lang="en-US" sz="3200" dirty="0"/>
          </a:p>
        </p:txBody>
      </p:sp>
      <p:sp>
        <p:nvSpPr>
          <p:cNvPr id="3" name="Content Placeholder 2"/>
          <p:cNvSpPr>
            <a:spLocks noGrp="1"/>
          </p:cNvSpPr>
          <p:nvPr>
            <p:ph idx="1"/>
          </p:nvPr>
        </p:nvSpPr>
        <p:spPr/>
        <p:txBody>
          <a:bodyPr>
            <a:normAutofit/>
          </a:bodyPr>
          <a:lstStyle/>
          <a:p>
            <a:r>
              <a:rPr lang="en-US" dirty="0"/>
              <a:t>Measures of Patient Safety improved, led by care that took </a:t>
            </a:r>
            <a:r>
              <a:rPr lang="en-US" dirty="0" smtClean="0"/>
              <a:t>place in </a:t>
            </a:r>
            <a:r>
              <a:rPr lang="en-US" dirty="0"/>
              <a:t>a hospital setting, which represented nearly 70% of </a:t>
            </a:r>
            <a:r>
              <a:rPr lang="en-US" dirty="0" smtClean="0"/>
              <a:t>the measures </a:t>
            </a:r>
            <a:r>
              <a:rPr lang="en-US" dirty="0"/>
              <a:t>that showed improvement.</a:t>
            </a:r>
          </a:p>
          <a:p>
            <a:r>
              <a:rPr lang="en-US" dirty="0" smtClean="0"/>
              <a:t>One </a:t>
            </a:r>
            <a:r>
              <a:rPr lang="en-US" dirty="0"/>
              <a:t>measure was </a:t>
            </a:r>
            <a:r>
              <a:rPr lang="en-US" dirty="0" smtClean="0"/>
              <a:t>worsening, in the area of home health care.</a:t>
            </a:r>
            <a:endParaRPr lang="en-US" dirty="0"/>
          </a:p>
          <a:p>
            <a:endParaRPr lang="en-US" dirty="0"/>
          </a:p>
        </p:txBody>
      </p:sp>
    </p:spTree>
    <p:extLst>
      <p:ext uri="{BB962C8B-B14F-4D97-AF65-F5344CB8AC3E}">
        <p14:creationId xmlns:p14="http://schemas.microsoft.com/office/powerpoint/2010/main" val="40587467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37. Inpatient adverse events in adults receiving knee replacement, </a:t>
            </a:r>
            <a:r>
              <a:rPr lang="en-US" dirty="0" smtClean="0"/>
              <a:t>2009-2016</a:t>
            </a:r>
            <a:endParaRPr lang="en-US" dirty="0"/>
          </a:p>
        </p:txBody>
      </p:sp>
      <p:graphicFrame>
        <p:nvGraphicFramePr>
          <p:cNvPr id="4" name="Content Placeholder 3" descr="2009, 3.3&#10;2010, 4.9&#10;2011, 4.8&#10;2012, 3.6&#10;2013, 2.3&#10;2014, 2.6&#10;2015, 1.7&#10;2016, 2.0&#10;"/>
          <p:cNvGraphicFramePr>
            <a:graphicFrameLocks noGrp="1"/>
          </p:cNvGraphicFramePr>
          <p:nvPr>
            <p:ph idx="1"/>
            <p:extLst>
              <p:ext uri="{D42A27DB-BD31-4B8C-83A1-F6EECF244321}">
                <p14:modId xmlns:p14="http://schemas.microsoft.com/office/powerpoint/2010/main" val="214699369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 </a:t>
            </a:r>
            <a:r>
              <a:rPr lang="en-US" sz="1000" dirty="0" smtClean="0">
                <a:latin typeface="Trebuchet MS" panose="020B0603020202020204" pitchFamily="34" charset="0"/>
              </a:rPr>
              <a:t>Agency </a:t>
            </a:r>
            <a:r>
              <a:rPr lang="en-US" sz="1000" dirty="0">
                <a:latin typeface="Trebuchet MS" panose="020B0603020202020204" pitchFamily="34" charset="0"/>
              </a:rPr>
              <a:t>for Healthcare Research and Quality and Centers for Medicare &amp; Medicaid Services, Medicare Patient Safety Monitoring System, 2009-2016.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2831098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a:bodyPr>
          <a:lstStyle/>
          <a:p>
            <a:r>
              <a:rPr lang="en-US" sz="1800" dirty="0" smtClean="0"/>
              <a:t>Figure 38. Inpatient adverse events in adults receiving hip joint replacement due to fracture or degenerative conditions, 2009-2016</a:t>
            </a:r>
            <a:endParaRPr lang="en-US" sz="1800" dirty="0"/>
          </a:p>
        </p:txBody>
      </p:sp>
      <p:graphicFrame>
        <p:nvGraphicFramePr>
          <p:cNvPr id="4" name="Content Placeholder 3" descr="Line graph showing percentage&#10;2009, 7.5&#10;2010, 7.8&#10;2011, 7.7&#10;2012, 6.5&#10;2013, 4.9&#10;2014, 4.5&#10;2015, 4.0&#10;2016, 4.9&#10;"/>
          <p:cNvGraphicFramePr>
            <a:graphicFrameLocks noGrp="1"/>
          </p:cNvGraphicFramePr>
          <p:nvPr>
            <p:ph idx="1"/>
            <p:extLst>
              <p:ext uri="{D42A27DB-BD31-4B8C-83A1-F6EECF244321}">
                <p14:modId xmlns:p14="http://schemas.microsoft.com/office/powerpoint/2010/main" val="277018545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 </a:t>
            </a:r>
            <a:r>
              <a:rPr lang="en-US" sz="1000" dirty="0" smtClean="0">
                <a:latin typeface="Trebuchet MS" panose="020B0603020202020204" pitchFamily="34" charset="0"/>
              </a:rPr>
              <a:t>Agency </a:t>
            </a:r>
            <a:r>
              <a:rPr lang="en-US" sz="1000" dirty="0">
                <a:latin typeface="Trebuchet MS" panose="020B0603020202020204" pitchFamily="34" charset="0"/>
              </a:rPr>
              <a:t>for Healthcare Research and Quality and Centers for Medicare &amp; Medicaid Services, Medicare Patient Safety Monitoring System, 2009-2016.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1790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Overview of the U.S. Healthcare System Infrastructure</a:t>
            </a:r>
            <a:endParaRPr lang="en-US" sz="3200" dirty="0"/>
          </a:p>
        </p:txBody>
      </p:sp>
      <p:graphicFrame>
        <p:nvGraphicFramePr>
          <p:cNvPr id="18" name="Chart 17" descr="Bar graph showing plans offered&#10;50-149 physicians (205 systems):&#10;Any, 2%, HMO, 2%, PACE, 1%, Other, 0.5%&#10;150-449 physicians (215 systems):&#10;Any, 10%, HMO, 5%, PACE, 4%, Other, 2%&#10;500+ physicians (206 systems):&#10;Any, 23%, HMO, 17%, PACE, 7%, Other, 8%"/>
          <p:cNvGraphicFramePr>
            <a:graphicFrameLocks noChangeAspect="1"/>
          </p:cNvGraphicFramePr>
          <p:nvPr>
            <p:extLst>
              <p:ext uri="{D42A27DB-BD31-4B8C-83A1-F6EECF244321}">
                <p14:modId xmlns:p14="http://schemas.microsoft.com/office/powerpoint/2010/main" val="1508310159"/>
              </p:ext>
            </p:extLst>
          </p:nvPr>
        </p:nvGraphicFramePr>
        <p:xfrm>
          <a:off x="457200" y="2103120"/>
          <a:ext cx="8229600" cy="2971193"/>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457200" y="5181600"/>
            <a:ext cx="8229600" cy="1015663"/>
          </a:xfrm>
          <a:prstGeom prst="rect">
            <a:avLst/>
          </a:prstGeom>
          <a:noFill/>
        </p:spPr>
        <p:txBody>
          <a:bodyPr wrap="square" rtlCol="0">
            <a:spAutoFit/>
          </a:bodyPr>
          <a:lstStyle/>
          <a:p>
            <a:r>
              <a:rPr lang="en-US" sz="1000" b="1" dirty="0">
                <a:latin typeface="Trebuchet MS" panose="020B0603020202020204" pitchFamily="34" charset="0"/>
              </a:rPr>
              <a:t>Key: </a:t>
            </a:r>
            <a:r>
              <a:rPr lang="en-US" sz="1000" dirty="0">
                <a:latin typeface="Trebuchet MS" panose="020B0603020202020204" pitchFamily="34" charset="0"/>
              </a:rPr>
              <a:t>HMO = health maintenance organization; PACE = Programs of All-Inclusive Care for the Elderly.</a:t>
            </a:r>
          </a:p>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Snapshot of U.S. Health Systems, 2016 Data Highlight No.1 (</a:t>
            </a:r>
            <a:r>
              <a:rPr lang="en-US" sz="1000" u="sng" dirty="0">
                <a:latin typeface="Trebuchet MS" panose="020B0603020202020204" pitchFamily="34" charset="0"/>
                <a:hlinkClick r:id="rId4"/>
              </a:rPr>
              <a:t>https://www.ahrq.gov/sites/default/files/wysiwyg/snapshot-of-us-health-systems-2016v2.pdf</a:t>
            </a:r>
            <a:r>
              <a:rPr lang="en-US" sz="1000" dirty="0">
                <a:latin typeface="Trebuchet MS" panose="020B0603020202020204" pitchFamily="34" charset="0"/>
              </a:rPr>
              <a:t>).</a:t>
            </a:r>
          </a:p>
          <a:p>
            <a:r>
              <a:rPr lang="en-US" sz="1000" b="1" dirty="0">
                <a:latin typeface="Trebuchet MS" panose="020B0603020202020204" pitchFamily="34" charset="0"/>
              </a:rPr>
              <a:t>Note:</a:t>
            </a:r>
            <a:r>
              <a:rPr lang="en-US" sz="1000" dirty="0">
                <a:latin typeface="Trebuchet MS" panose="020B0603020202020204" pitchFamily="34" charset="0"/>
              </a:rPr>
              <a:t> The hospital figures represent all nonfederal general acute care hospitals in the United States. A health system is an organization that includes at least one hospital and at least one group of physicians that provides comprehensive care (including primary and specialty care) and is connected with each other and with the hospital through common ownership or joint management</a:t>
            </a:r>
          </a:p>
        </p:txBody>
      </p:sp>
      <p:sp>
        <p:nvSpPr>
          <p:cNvPr id="21" name="TextBox 20"/>
          <p:cNvSpPr txBox="1"/>
          <p:nvPr/>
        </p:nvSpPr>
        <p:spPr>
          <a:xfrm>
            <a:off x="533400" y="1371600"/>
            <a:ext cx="7772400" cy="646331"/>
          </a:xfrm>
          <a:prstGeom prst="rect">
            <a:avLst/>
          </a:prstGeom>
          <a:noFill/>
        </p:spPr>
        <p:txBody>
          <a:bodyPr wrap="square" rtlCol="0">
            <a:spAutoFit/>
          </a:bodyPr>
          <a:lstStyle/>
          <a:p>
            <a:r>
              <a:rPr lang="en-US" b="1"/>
              <a:t>Figure 1. </a:t>
            </a:r>
            <a:r>
              <a:rPr lang="en-US" b="1" dirty="0"/>
              <a:t>Variation in systems offering a Medicare Advantage plan, by number of physicians in the system</a:t>
            </a:r>
          </a:p>
        </p:txBody>
      </p:sp>
    </p:spTree>
    <p:extLst>
      <p:ext uri="{BB962C8B-B14F-4D97-AF65-F5344CB8AC3E}">
        <p14:creationId xmlns:p14="http://schemas.microsoft.com/office/powerpoint/2010/main" val="39130596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smtClean="0"/>
              <a:t>Figure 39. Adult inpatients with an anticoagulant-related adverse drug event to low-molecular-weight heparin (LMWH) and factor </a:t>
            </a:r>
            <a:r>
              <a:rPr lang="en-US" dirty="0" err="1" smtClean="0"/>
              <a:t>Xa</a:t>
            </a:r>
            <a:r>
              <a:rPr lang="en-US" dirty="0" smtClean="0"/>
              <a:t>, United States, 2009-2016</a:t>
            </a:r>
            <a:endParaRPr lang="en-US" dirty="0"/>
          </a:p>
        </p:txBody>
      </p:sp>
      <p:graphicFrame>
        <p:nvGraphicFramePr>
          <p:cNvPr id="4" name="Content Placeholder 3" descr="Line graph showing percentage&#10;2009, 5.6&#10;2010, 4.8&#10;2011, 4.8&#10;2012, 4.6&#10;2013, 3.4&#10;2014, 3.5&#10;2015, 3.0&#10;2016, 2.2&#10;"/>
          <p:cNvGraphicFramePr>
            <a:graphicFrameLocks noGrp="1"/>
          </p:cNvGraphicFramePr>
          <p:nvPr>
            <p:ph idx="1"/>
            <p:extLst>
              <p:ext uri="{D42A27DB-BD31-4B8C-83A1-F6EECF244321}">
                <p14:modId xmlns:p14="http://schemas.microsoft.com/office/powerpoint/2010/main" val="2056988867"/>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 </a:t>
            </a:r>
            <a:r>
              <a:rPr lang="en-US" sz="1000" dirty="0" smtClean="0">
                <a:latin typeface="Trebuchet MS" panose="020B0603020202020204" pitchFamily="34" charset="0"/>
              </a:rPr>
              <a:t>Agency </a:t>
            </a:r>
            <a:r>
              <a:rPr lang="en-US" sz="1000" dirty="0">
                <a:latin typeface="Trebuchet MS" panose="020B0603020202020204" pitchFamily="34" charset="0"/>
              </a:rPr>
              <a:t>for Healthcare Research and Quality and Centers for Medicare &amp; Medicaid Services, Medicare Patient Safety Monitoring System, 2009-2016.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466334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7429500" cy="1109603"/>
          </a:xfrm>
        </p:spPr>
        <p:txBody>
          <a:bodyPr>
            <a:normAutofit fontScale="90000"/>
          </a:bodyPr>
          <a:lstStyle/>
          <a:p>
            <a:r>
              <a:rPr lang="en-US" dirty="0"/>
              <a:t>Figure 40. Adults who reported a home health provider asking to see all the prescription and over-the-counter medicines they were taking when they first started getting home health care, </a:t>
            </a:r>
            <a:r>
              <a:rPr lang="en-US" dirty="0" smtClean="0"/>
              <a:t>2012-2017</a:t>
            </a:r>
            <a:endParaRPr lang="en-US" dirty="0"/>
          </a:p>
        </p:txBody>
      </p:sp>
      <p:graphicFrame>
        <p:nvGraphicFramePr>
          <p:cNvPr id="4" name="Content Placeholder 3" descr="Line graph showing percentage&#10;2015 Achievable Benchmark: 86%&#10;2012, 78.8&#10;2013, 78.9&#10;2014, 78.3&#10;2015, 77.8&#10;2016, 77.6&#10;2017, 77.1&#10;&#10;"/>
          <p:cNvGraphicFramePr>
            <a:graphicFrameLocks noGrp="1"/>
          </p:cNvGraphicFramePr>
          <p:nvPr>
            <p:ph idx="1"/>
            <p:extLst>
              <p:ext uri="{D42A27DB-BD31-4B8C-83A1-F6EECF244321}">
                <p14:modId xmlns:p14="http://schemas.microsoft.com/office/powerpoint/2010/main" val="421894789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smtClean="0">
                <a:latin typeface="Trebuchet MS" panose="020B0603020202020204" pitchFamily="34" charset="0"/>
              </a:rPr>
              <a:t>Source: </a:t>
            </a:r>
            <a:r>
              <a:rPr lang="en-US" sz="1000" dirty="0" smtClean="0">
                <a:latin typeface="Trebuchet MS" panose="020B0603020202020204" pitchFamily="34" charset="0"/>
              </a:rPr>
              <a:t>Centers </a:t>
            </a:r>
            <a:r>
              <a:rPr lang="en-US" sz="1000" dirty="0">
                <a:latin typeface="Trebuchet MS" panose="020B0603020202020204" pitchFamily="34" charset="0"/>
              </a:rPr>
              <a:t>for Medicare &amp; Medicaid Services, Home Health Consumer Assessment of Healthcare Providers and Systems, 2012-2017.</a:t>
            </a:r>
          </a:p>
          <a:p>
            <a:r>
              <a:rPr lang="en-US" sz="1000" b="1" dirty="0">
                <a:latin typeface="Trebuchet MS" panose="020B0603020202020204" pitchFamily="34" charset="0"/>
              </a:rPr>
              <a:t>Note</a:t>
            </a:r>
            <a:r>
              <a:rPr lang="en-US" sz="1000" dirty="0">
                <a:latin typeface="Trebuchet MS" panose="020B0603020202020204" pitchFamily="34" charset="0"/>
              </a:rPr>
              <a:t>: Benchmarks can include data from both states and territories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399492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Examples of HHS </a:t>
            </a:r>
            <a:r>
              <a:rPr lang="en-US" sz="3200" dirty="0" smtClean="0"/>
              <a:t>Efforts To Promote Patient Safety </a:t>
            </a:r>
            <a:endParaRPr lang="en-US" sz="3200" dirty="0"/>
          </a:p>
        </p:txBody>
      </p:sp>
      <p:sp>
        <p:nvSpPr>
          <p:cNvPr id="3" name="Content Placeholder 2"/>
          <p:cNvSpPr>
            <a:spLocks noGrp="1"/>
          </p:cNvSpPr>
          <p:nvPr>
            <p:ph idx="1"/>
          </p:nvPr>
        </p:nvSpPr>
        <p:spPr/>
        <p:txBody>
          <a:bodyPr>
            <a:normAutofit lnSpcReduction="10000"/>
          </a:bodyPr>
          <a:lstStyle/>
          <a:p>
            <a:pPr fontAlgn="base"/>
            <a:r>
              <a:rPr lang="en-US" dirty="0" smtClean="0">
                <a:hlinkClick r:id="rId3"/>
              </a:rPr>
              <a:t>Comprehensive </a:t>
            </a:r>
            <a:r>
              <a:rPr lang="en-US" dirty="0">
                <a:hlinkClick r:id="rId3"/>
              </a:rPr>
              <a:t>Unit-based Safety </a:t>
            </a:r>
            <a:r>
              <a:rPr lang="en-US" dirty="0" smtClean="0">
                <a:hlinkClick r:id="rId3"/>
              </a:rPr>
              <a:t>Program</a:t>
            </a:r>
            <a:r>
              <a:rPr lang="en-US" dirty="0" smtClean="0"/>
              <a:t>, a </a:t>
            </a:r>
            <a:r>
              <a:rPr lang="en-US" dirty="0"/>
              <a:t>patient safety model that includes training tools to make care safer by improving </a:t>
            </a:r>
            <a:r>
              <a:rPr lang="en-US" dirty="0" smtClean="0"/>
              <a:t>how </a:t>
            </a:r>
            <a:r>
              <a:rPr lang="en-US" dirty="0"/>
              <a:t>physicians, nurses, and other clinical team members work </a:t>
            </a:r>
            <a:r>
              <a:rPr lang="en-US" dirty="0" smtClean="0"/>
              <a:t>together </a:t>
            </a:r>
          </a:p>
          <a:p>
            <a:pPr fontAlgn="base"/>
            <a:r>
              <a:rPr lang="en-US" dirty="0" smtClean="0"/>
              <a:t>Team </a:t>
            </a:r>
            <a:r>
              <a:rPr lang="en-US" dirty="0"/>
              <a:t>Strategies and Tools To Enhance Performance and Patient Safety (</a:t>
            </a:r>
            <a:r>
              <a:rPr lang="en-US" dirty="0" err="1">
                <a:hlinkClick r:id="rId4"/>
              </a:rPr>
              <a:t>TeamSTEPPS</a:t>
            </a:r>
            <a:r>
              <a:rPr lang="en-US" dirty="0" smtClean="0"/>
              <a:t>), an </a:t>
            </a:r>
            <a:r>
              <a:rPr lang="en-US" dirty="0"/>
              <a:t>evidence-based set of teamwork tools aimed at optimizing patient outcomes by improving communication and teamwork skills among healthcare </a:t>
            </a:r>
            <a:r>
              <a:rPr lang="en-US" dirty="0" smtClean="0"/>
              <a:t>professionals</a:t>
            </a:r>
            <a:endParaRPr lang="en-US" dirty="0"/>
          </a:p>
          <a:p>
            <a:endParaRPr lang="en-US" dirty="0"/>
          </a:p>
        </p:txBody>
      </p:sp>
    </p:spTree>
    <p:extLst>
      <p:ext uri="{BB962C8B-B14F-4D97-AF65-F5344CB8AC3E}">
        <p14:creationId xmlns:p14="http://schemas.microsoft.com/office/powerpoint/2010/main" val="11419318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Care Coordination</a:t>
            </a:r>
            <a:endParaRPr lang="en-US" sz="3200" dirty="0"/>
          </a:p>
        </p:txBody>
      </p:sp>
      <p:sp>
        <p:nvSpPr>
          <p:cNvPr id="3" name="Content Placeholder 2"/>
          <p:cNvSpPr>
            <a:spLocks noGrp="1"/>
          </p:cNvSpPr>
          <p:nvPr>
            <p:ph idx="1"/>
          </p:nvPr>
        </p:nvSpPr>
        <p:spPr/>
        <p:txBody>
          <a:bodyPr>
            <a:normAutofit/>
          </a:bodyPr>
          <a:lstStyle/>
          <a:p>
            <a:r>
              <a:rPr lang="en-US" dirty="0" smtClean="0"/>
              <a:t>Care </a:t>
            </a:r>
            <a:r>
              <a:rPr lang="en-US" dirty="0"/>
              <a:t>coordination is a conscious effort to ensure that all key information needed to make care decisions is available to patients and providers. </a:t>
            </a:r>
            <a:endParaRPr lang="en-US" dirty="0" smtClean="0"/>
          </a:p>
          <a:p>
            <a:pPr lvl="1"/>
            <a:r>
              <a:rPr lang="en-US" dirty="0" smtClean="0"/>
              <a:t>Defined </a:t>
            </a:r>
            <a:r>
              <a:rPr lang="en-US" dirty="0"/>
              <a:t>as the deliberate organization of patient care activities between two or more participants involved in a patient’s care to facilitate appropriate delivery of healthcare </a:t>
            </a:r>
            <a:r>
              <a:rPr lang="en-US" dirty="0" smtClean="0"/>
              <a:t>services</a:t>
            </a:r>
            <a:r>
              <a:rPr lang="en-US" baseline="30000" dirty="0" smtClean="0"/>
              <a:t>27</a:t>
            </a:r>
          </a:p>
          <a:p>
            <a:pPr lvl="1"/>
            <a:r>
              <a:rPr lang="en-US" dirty="0" smtClean="0"/>
              <a:t>Multidimensional </a:t>
            </a:r>
            <a:r>
              <a:rPr lang="en-US" dirty="0"/>
              <a:t>and essential to preventing adverse events, ensuring efficiency, and making care patient </a:t>
            </a:r>
            <a:r>
              <a:rPr lang="en-US" dirty="0" smtClean="0"/>
              <a:t>centered</a:t>
            </a:r>
            <a:r>
              <a:rPr lang="en-US" baseline="30000" dirty="0" smtClean="0"/>
              <a:t>28</a:t>
            </a:r>
            <a:endParaRPr lang="en-US" dirty="0"/>
          </a:p>
        </p:txBody>
      </p:sp>
    </p:spTree>
    <p:extLst>
      <p:ext uri="{BB962C8B-B14F-4D97-AF65-F5344CB8AC3E}">
        <p14:creationId xmlns:p14="http://schemas.microsoft.com/office/powerpoint/2010/main" val="10033571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Importance of Care Coordination</a:t>
            </a:r>
            <a:endParaRPr lang="en-US" sz="3200" dirty="0"/>
          </a:p>
        </p:txBody>
      </p:sp>
      <p:sp>
        <p:nvSpPr>
          <p:cNvPr id="4" name="Rectangle 1"/>
          <p:cNvSpPr>
            <a:spLocks noGrp="1" noChangeArrowheads="1"/>
          </p:cNvSpPr>
          <p:nvPr>
            <p:ph idx="1"/>
          </p:nvPr>
        </p:nvSpPr>
        <p:spPr/>
        <p:txBody>
          <a:bodyPr>
            <a:norm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lvl="0"/>
            <a:r>
              <a:rPr lang="en-US" altLang="en-US" b="1" dirty="0" smtClean="0"/>
              <a:t>Morbidity and Mortality: </a:t>
            </a:r>
            <a:r>
              <a:rPr lang="en-US" altLang="en-US" dirty="0" smtClean="0"/>
              <a:t>Care coordination interventions have been shown to:</a:t>
            </a:r>
          </a:p>
          <a:p>
            <a:pPr lvl="1"/>
            <a:r>
              <a:rPr lang="en-US" altLang="en-US" dirty="0" smtClean="0"/>
              <a:t>Reduce mortality among patients with heart failure;</a:t>
            </a:r>
          </a:p>
          <a:p>
            <a:pPr lvl="1"/>
            <a:r>
              <a:rPr lang="en-US" altLang="en-US" dirty="0" smtClean="0"/>
              <a:t>Reduce mortality and dependency among patients with stroke;</a:t>
            </a:r>
          </a:p>
          <a:p>
            <a:pPr lvl="1"/>
            <a:r>
              <a:rPr lang="en-US" altLang="en-US" dirty="0" smtClean="0"/>
              <a:t>Reduce symptoms among patients with depression and at the end of life; and</a:t>
            </a:r>
          </a:p>
          <a:p>
            <a:pPr lvl="1"/>
            <a:r>
              <a:rPr lang="en-US" altLang="en-US" dirty="0" smtClean="0"/>
              <a:t>Improve glycemic control among patients with diabetes.</a:t>
            </a:r>
            <a:r>
              <a:rPr lang="en-US" altLang="en-US" baseline="30000" dirty="0" smtClean="0"/>
              <a:t>27</a:t>
            </a:r>
          </a:p>
        </p:txBody>
      </p:sp>
    </p:spTree>
    <p:extLst>
      <p:ext uri="{BB962C8B-B14F-4D97-AF65-F5344CB8AC3E}">
        <p14:creationId xmlns:p14="http://schemas.microsoft.com/office/powerpoint/2010/main" val="2208691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Importance of Care Coordination (cont’d.)</a:t>
            </a:r>
            <a:endParaRPr lang="en-US" sz="3200" dirty="0"/>
          </a:p>
        </p:txBody>
      </p:sp>
      <p:sp>
        <p:nvSpPr>
          <p:cNvPr id="4" name="Rectangle 1"/>
          <p:cNvSpPr>
            <a:spLocks noGrp="1" noChangeArrowheads="1"/>
          </p:cNvSpPr>
          <p:nvPr>
            <p:ph idx="1"/>
          </p:nvPr>
        </p:nvSpPr>
        <p:spPr/>
        <p:txBody>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lvl="0"/>
            <a:r>
              <a:rPr lang="en-US" altLang="en-US" b="1" dirty="0" smtClean="0"/>
              <a:t>Cost:</a:t>
            </a:r>
            <a:r>
              <a:rPr lang="en-US" altLang="en-US" dirty="0" smtClean="0"/>
              <a:t> Care coordination interventions have been shown to:</a:t>
            </a:r>
          </a:p>
          <a:p>
            <a:pPr lvl="1"/>
            <a:r>
              <a:rPr lang="en-US" altLang="en-US" dirty="0" smtClean="0"/>
              <a:t>Reduce hospitalizations among patients with heart failure;</a:t>
            </a:r>
          </a:p>
          <a:p>
            <a:pPr lvl="1"/>
            <a:r>
              <a:rPr lang="en-US" altLang="en-US" dirty="0" smtClean="0"/>
              <a:t>Reduce readmissions among patients with mental health conditions; and</a:t>
            </a:r>
          </a:p>
          <a:p>
            <a:pPr lvl="1"/>
            <a:r>
              <a:rPr lang="en-US" altLang="en-US" dirty="0" smtClean="0"/>
              <a:t>Be cost-effective when applied to treatment of depression.</a:t>
            </a:r>
            <a:r>
              <a:rPr lang="en-US" altLang="en-US" baseline="30000" dirty="0" smtClean="0"/>
              <a:t>27</a:t>
            </a:r>
            <a:endParaRPr lang="en-US" altLang="en-US" baseline="30000" dirty="0"/>
          </a:p>
        </p:txBody>
      </p:sp>
    </p:spTree>
    <p:extLst>
      <p:ext uri="{BB962C8B-B14F-4D97-AF65-F5344CB8AC3E}">
        <p14:creationId xmlns:p14="http://schemas.microsoft.com/office/powerpoint/2010/main" val="19333567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Findings on Care Coordination</a:t>
            </a:r>
          </a:p>
        </p:txBody>
      </p:sp>
      <p:sp>
        <p:nvSpPr>
          <p:cNvPr id="3" name="Content Placeholder 2"/>
          <p:cNvSpPr>
            <a:spLocks noGrp="1"/>
          </p:cNvSpPr>
          <p:nvPr>
            <p:ph idx="1"/>
          </p:nvPr>
        </p:nvSpPr>
        <p:spPr>
          <a:xfrm>
            <a:off x="457200" y="1463040"/>
            <a:ext cx="8229600" cy="5166360"/>
          </a:xfrm>
        </p:spPr>
        <p:txBody>
          <a:bodyPr>
            <a:normAutofit fontScale="92500"/>
          </a:bodyPr>
          <a:lstStyle/>
          <a:p>
            <a:r>
              <a:rPr lang="en-US" dirty="0"/>
              <a:t>The Care Coordination priority area includes measures of:</a:t>
            </a:r>
          </a:p>
          <a:p>
            <a:pPr lvl="1" fontAlgn="base"/>
            <a:r>
              <a:rPr lang="en-US" dirty="0"/>
              <a:t>Transitions of Care.</a:t>
            </a:r>
          </a:p>
          <a:p>
            <a:pPr lvl="1" fontAlgn="base"/>
            <a:r>
              <a:rPr lang="en-US" dirty="0"/>
              <a:t>Medication Information.</a:t>
            </a:r>
          </a:p>
          <a:p>
            <a:pPr lvl="1" fontAlgn="base"/>
            <a:r>
              <a:rPr lang="en-US" dirty="0"/>
              <a:t>Preventable Emergency Department Visits.</a:t>
            </a:r>
          </a:p>
          <a:p>
            <a:pPr lvl="1" fontAlgn="base"/>
            <a:r>
              <a:rPr lang="en-US" dirty="0"/>
              <a:t>Preventable Hospitalizations.</a:t>
            </a:r>
          </a:p>
          <a:p>
            <a:pPr lvl="1" fontAlgn="base"/>
            <a:r>
              <a:rPr lang="en-US" dirty="0"/>
              <a:t>Preventable Hospitalizations Among Home Health Patients.</a:t>
            </a:r>
          </a:p>
          <a:p>
            <a:pPr lvl="1" fontAlgn="base"/>
            <a:r>
              <a:rPr lang="en-US" dirty="0"/>
              <a:t>Potentially Harmful Services Without Benefit.</a:t>
            </a:r>
          </a:p>
          <a:p>
            <a:pPr lvl="1" fontAlgn="base"/>
            <a:r>
              <a:rPr lang="en-US" dirty="0"/>
              <a:t>Supportive and Palliative Care.</a:t>
            </a:r>
          </a:p>
          <a:p>
            <a:pPr lvl="1" fontAlgn="base"/>
            <a:r>
              <a:rPr lang="en-US" dirty="0"/>
              <a:t>Potentially Avoidable Admissions.</a:t>
            </a:r>
          </a:p>
          <a:p>
            <a:r>
              <a:rPr lang="en-US" dirty="0"/>
              <a:t>Data for these measures can be found at </a:t>
            </a:r>
            <a:r>
              <a:rPr lang="en-US" u="sng" dirty="0">
                <a:hlinkClick r:id="rId3"/>
              </a:rPr>
              <a:t>https://nhqrnet.ahrq.gov/inhqrdr/data/query</a:t>
            </a:r>
            <a:r>
              <a:rPr lang="en-US" dirty="0"/>
              <a:t>.</a:t>
            </a:r>
          </a:p>
          <a:p>
            <a:endParaRPr lang="en-US" dirty="0"/>
          </a:p>
        </p:txBody>
      </p:sp>
    </p:spTree>
    <p:extLst>
      <p:ext uri="{BB962C8B-B14F-4D97-AF65-F5344CB8AC3E}">
        <p14:creationId xmlns:p14="http://schemas.microsoft.com/office/powerpoint/2010/main" val="27250371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Findings on Care Coordination</a:t>
            </a:r>
            <a:br>
              <a:rPr lang="en-US" sz="3200" dirty="0"/>
            </a:br>
            <a:r>
              <a:rPr lang="en-US" sz="3200" dirty="0" smtClean="0"/>
              <a:t>(cont’d.)</a:t>
            </a:r>
            <a:endParaRPr lang="en-US" sz="3200" dirty="0"/>
          </a:p>
        </p:txBody>
      </p:sp>
      <p:sp>
        <p:nvSpPr>
          <p:cNvPr id="3" name="Content Placeholder 2"/>
          <p:cNvSpPr>
            <a:spLocks noGrp="1"/>
          </p:cNvSpPr>
          <p:nvPr>
            <p:ph idx="1"/>
          </p:nvPr>
        </p:nvSpPr>
        <p:spPr/>
        <p:txBody>
          <a:bodyPr>
            <a:normAutofit/>
          </a:bodyPr>
          <a:lstStyle/>
          <a:p>
            <a:r>
              <a:rPr lang="en-US" dirty="0"/>
              <a:t>Progress in Care Coordination has been slow, with little </a:t>
            </a:r>
            <a:r>
              <a:rPr lang="en-US" dirty="0" smtClean="0"/>
              <a:t>improvement and </a:t>
            </a:r>
            <a:r>
              <a:rPr lang="en-US" dirty="0"/>
              <a:t>two measures getting worse.</a:t>
            </a:r>
          </a:p>
          <a:p>
            <a:r>
              <a:rPr lang="en-US" dirty="0"/>
              <a:t>Only three measures showed </a:t>
            </a:r>
            <a:r>
              <a:rPr lang="en-US" dirty="0" smtClean="0"/>
              <a:t>improvement:</a:t>
            </a:r>
            <a:endParaRPr lang="en-US" dirty="0"/>
          </a:p>
          <a:p>
            <a:pPr lvl="1" fontAlgn="base"/>
            <a:r>
              <a:rPr lang="en-US" dirty="0"/>
              <a:t>Home health patients who had timely initiation of care</a:t>
            </a:r>
          </a:p>
          <a:p>
            <a:pPr lvl="1" fontAlgn="base"/>
            <a:r>
              <a:rPr lang="en-US" dirty="0"/>
              <a:t>Adult hospital patients who did not receive good communication about discharge information</a:t>
            </a:r>
          </a:p>
          <a:p>
            <a:pPr lvl="1" fontAlgn="base"/>
            <a:r>
              <a:rPr lang="en-US" dirty="0"/>
              <a:t>People with a usual source of care who usually asks about prescription medications and treatments from other doctors</a:t>
            </a:r>
          </a:p>
          <a:p>
            <a:endParaRPr lang="en-US" dirty="0"/>
          </a:p>
        </p:txBody>
      </p:sp>
    </p:spTree>
    <p:extLst>
      <p:ext uri="{BB962C8B-B14F-4D97-AF65-F5344CB8AC3E}">
        <p14:creationId xmlns:p14="http://schemas.microsoft.com/office/powerpoint/2010/main" val="14187628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6286500" cy="617884"/>
          </a:xfrm>
        </p:spPr>
        <p:txBody>
          <a:bodyPr>
            <a:noAutofit/>
          </a:bodyPr>
          <a:lstStyle/>
          <a:p>
            <a:r>
              <a:rPr lang="en-US" dirty="0"/>
              <a:t>Figure 41. Home health patients who had timely initiation of care, 2013-2016</a:t>
            </a:r>
          </a:p>
        </p:txBody>
      </p:sp>
      <p:graphicFrame>
        <p:nvGraphicFramePr>
          <p:cNvPr id="4" name="Content Placeholder 3" descr="Line graph showing percentage&#10;2015 Achievable Benchmark: 95%&#10;2013, 91.3&#10;2014, 91.4&#10;2015, 92.1&#10;2016, 93.3&#10;"/>
          <p:cNvGraphicFramePr>
            <a:graphicFrameLocks noGrp="1"/>
          </p:cNvGraphicFramePr>
          <p:nvPr>
            <p:ph idx="1"/>
            <p:extLst>
              <p:ext uri="{D42A27DB-BD31-4B8C-83A1-F6EECF244321}">
                <p14:modId xmlns:p14="http://schemas.microsoft.com/office/powerpoint/2010/main" val="281408676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Outcome and Assessment Information Set, 2013-2016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5933541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42. Adult hospital patients who did not receive good communication about discharge information, 2009-2017</a:t>
            </a:r>
          </a:p>
        </p:txBody>
      </p:sp>
      <p:graphicFrame>
        <p:nvGraphicFramePr>
          <p:cNvPr id="4" name="Content Placeholder 3" descr="Line graph showing percentage&#10;2015 Achievable Benchmark: 8%&#10;2009, 15.8&#10;2010, 14.6&#10;2011, 13.7&#10;2012, 12.9&#10;2013, 11.8&#10;2014, 11.3&#10;2015, 10.9&#10;2016, 10.5&#10;2017, 10.4&#10;"/>
          <p:cNvGraphicFramePr>
            <a:graphicFrameLocks noGrp="1"/>
          </p:cNvGraphicFramePr>
          <p:nvPr>
            <p:ph idx="1"/>
            <p:extLst>
              <p:ext uri="{D42A27DB-BD31-4B8C-83A1-F6EECF244321}">
                <p14:modId xmlns:p14="http://schemas.microsoft.com/office/powerpoint/2010/main" val="2599400878"/>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7"/>
          <p:cNvSpPr txBox="1"/>
          <p:nvPr/>
        </p:nvSpPr>
        <p:spPr>
          <a:xfrm>
            <a:off x="3200400" y="4343400"/>
            <a:ext cx="3291840" cy="3810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8%</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Hospital Consumer Assessment of Healthcare Providers and Systems, 2009-2017.</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401717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Figure 2. Number of healthcare service encounters, United States, 2015, 2016, 2017</a:t>
            </a:r>
          </a:p>
        </p:txBody>
      </p:sp>
      <p:graphicFrame>
        <p:nvGraphicFramePr>
          <p:cNvPr id="5" name="Chart 4" descr="Bar chart showing number of encounters in millions; data are provided in the text after the chart"/>
          <p:cNvGraphicFramePr>
            <a:graphicFrameLocks/>
          </p:cNvGraphicFramePr>
          <p:nvPr>
            <p:extLst>
              <p:ext uri="{D42A27DB-BD31-4B8C-83A1-F6EECF244321}">
                <p14:modId xmlns:p14="http://schemas.microsoft.com/office/powerpoint/2010/main" val="70919691"/>
              </p:ext>
            </p:extLst>
          </p:nvPr>
        </p:nvGraphicFramePr>
        <p:xfrm>
          <a:off x="457200" y="1554480"/>
          <a:ext cx="822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4937760"/>
            <a:ext cx="8229600" cy="1015663"/>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(NCHS), </a:t>
            </a:r>
            <a:r>
              <a:rPr lang="en-US" sz="1000" i="1" dirty="0">
                <a:latin typeface="Trebuchet MS" panose="020B0603020202020204" pitchFamily="34" charset="0"/>
              </a:rPr>
              <a:t>Health, United States, 2017</a:t>
            </a:r>
            <a:r>
              <a:rPr lang="en-US" sz="1000" dirty="0">
                <a:latin typeface="Trebuchet MS" panose="020B0603020202020204" pitchFamily="34" charset="0"/>
              </a:rPr>
              <a:t> (physician [Table 76] and hospital visits [Table 82]) (</a:t>
            </a:r>
            <a:r>
              <a:rPr lang="en-US" sz="1000" u="sng" dirty="0">
                <a:latin typeface="Trebuchet MS" panose="020B0603020202020204" pitchFamily="34" charset="0"/>
                <a:hlinkClick r:id="rId4"/>
              </a:rPr>
              <a:t>https://www.cdc.gov/nchs/data/hus/hus17.pdf</a:t>
            </a:r>
            <a:r>
              <a:rPr lang="en-US" sz="1000" dirty="0">
                <a:latin typeface="Trebuchet MS" panose="020B0603020202020204" pitchFamily="34" charset="0"/>
              </a:rPr>
              <a:t>); NCHS, Long-term care providers and services users in the United States: data from the National Study of Long-Term Care Providers, 2015-2016 (</a:t>
            </a:r>
            <a:r>
              <a:rPr lang="en-US" sz="1000" u="sng" dirty="0">
                <a:latin typeface="Trebuchet MS" panose="020B0603020202020204" pitchFamily="34" charset="0"/>
                <a:hlinkClick r:id="rId5"/>
              </a:rPr>
              <a:t>https://www.cdc.gov/nchs/data/series/sr_03/sr03_43-508.pdf</a:t>
            </a:r>
            <a:r>
              <a:rPr lang="en-US" sz="1000" dirty="0">
                <a:latin typeface="Trebuchet MS" panose="020B0603020202020204" pitchFamily="34" charset="0"/>
              </a:rPr>
              <a:t>) (nursing home days); Medicare Payment Advisory Commission (</a:t>
            </a:r>
            <a:r>
              <a:rPr lang="en-US" sz="1000" dirty="0" err="1">
                <a:latin typeface="Trebuchet MS" panose="020B0603020202020204" pitchFamily="34" charset="0"/>
              </a:rPr>
              <a:t>MedPAC</a:t>
            </a:r>
            <a:r>
              <a:rPr lang="en-US" sz="1000" dirty="0">
                <a:latin typeface="Trebuchet MS" panose="020B0603020202020204" pitchFamily="34" charset="0"/>
              </a:rPr>
              <a:t>), Health care spending and the Medicare Program: a data book, March 2019 (</a:t>
            </a:r>
            <a:r>
              <a:rPr lang="en-US" sz="1000" u="sng" dirty="0">
                <a:latin typeface="Trebuchet MS" panose="020B0603020202020204" pitchFamily="34" charset="0"/>
                <a:hlinkClick r:id="rId6"/>
              </a:rPr>
              <a:t>http://medpac.gov/docs/default-source/reports/mar19_medpac_entirereport_sec.pdf?sfvrsn=0</a:t>
            </a:r>
            <a:r>
              <a:rPr lang="en-US" sz="1000" dirty="0">
                <a:latin typeface="Trebuchet MS" panose="020B0603020202020204" pitchFamily="34" charset="0"/>
              </a:rPr>
              <a:t>) (home health [Table 9-1]) and hospice data [Table 12-4]).</a:t>
            </a:r>
          </a:p>
        </p:txBody>
      </p:sp>
    </p:spTree>
    <p:extLst>
      <p:ext uri="{BB962C8B-B14F-4D97-AF65-F5344CB8AC3E}">
        <p14:creationId xmlns:p14="http://schemas.microsoft.com/office/powerpoint/2010/main" val="3316425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43. People with a usual source of care who usually asks about prescription medications and treatments from other doctors, 2002-2016</a:t>
            </a:r>
          </a:p>
        </p:txBody>
      </p:sp>
      <p:graphicFrame>
        <p:nvGraphicFramePr>
          <p:cNvPr id="4" name="Content Placeholder 3" descr="Line graph showing percentage&#10;2002, 75.1&#10;2003, 76.4&#10;2004, 77.8&#10;2005, 77.7&#10;2006, 79&#10;2007, 80.1&#10;2008, 80.5&#10;2009, 79.3&#10;2010, 82.8&#10;2011, 81.7&#10;2012, 82.7&#10;2013, 79.9&#10;2014, 80&#10;2015, 81&#10;2016, 80.9&#10;"/>
          <p:cNvGraphicFramePr>
            <a:graphicFrameLocks noGrp="1"/>
          </p:cNvGraphicFramePr>
          <p:nvPr>
            <p:ph idx="1"/>
            <p:extLst>
              <p:ext uri="{D42A27DB-BD31-4B8C-83A1-F6EECF244321}">
                <p14:modId xmlns:p14="http://schemas.microsoft.com/office/powerpoint/2010/main" val="341380186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Agency for Healthcare Research and Quality, Medical Expenditure Panel Survey, 2002-2016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25729107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44. Home health care patients who had an emergency department visit and were then hospitalized, 2013-2016</a:t>
            </a:r>
          </a:p>
        </p:txBody>
      </p:sp>
      <p:graphicFrame>
        <p:nvGraphicFramePr>
          <p:cNvPr id="4" name="Content Placeholder 3" descr="Line graph showing percentage&#10;2015 Achievable Benchmark: 14%&#10;2013, 17.5&#10;2014, 17.9&#10;2015, 18.9&#10;2016, 19.3&#10;"/>
          <p:cNvGraphicFramePr>
            <a:graphicFrameLocks noGrp="1"/>
          </p:cNvGraphicFramePr>
          <p:nvPr>
            <p:ph idx="1"/>
            <p:extLst>
              <p:ext uri="{D42A27DB-BD31-4B8C-83A1-F6EECF244321}">
                <p14:modId xmlns:p14="http://schemas.microsoft.com/office/powerpoint/2010/main" val="55172674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400110"/>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Outcome and Assessment Information Set, 2013-2016.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Benchmarks can include data from both states and territories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5547256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04800"/>
            <a:ext cx="5981700" cy="617884"/>
          </a:xfrm>
        </p:spPr>
        <p:txBody>
          <a:bodyPr>
            <a:normAutofit fontScale="90000"/>
          </a:bodyPr>
          <a:lstStyle/>
          <a:p>
            <a:r>
              <a:rPr lang="en-US" dirty="0"/>
              <a:t>Figure 45. Home health care patients who had an emergency department visit without a hospitalization, 2013-2016</a:t>
            </a:r>
          </a:p>
        </p:txBody>
      </p:sp>
      <p:graphicFrame>
        <p:nvGraphicFramePr>
          <p:cNvPr id="4" name="Content Placeholder 3" descr="Line graph showing percentage&#10;2015 Achievable Benchmark: 3%&#10;2013, 3.6&#10;2014, 3.7&#10;2015, 3.8&#10;2016, 3.8&#10;"/>
          <p:cNvGraphicFramePr>
            <a:graphicFrameLocks noGrp="1"/>
          </p:cNvGraphicFramePr>
          <p:nvPr>
            <p:ph idx="1"/>
            <p:extLst>
              <p:ext uri="{D42A27DB-BD31-4B8C-83A1-F6EECF244321}">
                <p14:modId xmlns:p14="http://schemas.microsoft.com/office/powerpoint/2010/main" val="1722424392"/>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8"/>
          <p:cNvSpPr txBox="1"/>
          <p:nvPr/>
        </p:nvSpPr>
        <p:spPr>
          <a:xfrm>
            <a:off x="3300411" y="3291840"/>
            <a:ext cx="3291840" cy="36576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3%</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5943600"/>
            <a:ext cx="8077200" cy="400110"/>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dirty="0" smtClean="0">
                <a:latin typeface="Trebuchet MS" panose="020B0603020202020204" pitchFamily="34" charset="0"/>
              </a:rPr>
              <a:t> </a:t>
            </a:r>
            <a:r>
              <a:rPr lang="en-US" sz="1000" dirty="0">
                <a:latin typeface="Trebuchet MS" panose="020B0603020202020204" pitchFamily="34" charset="0"/>
              </a:rPr>
              <a:t>Centers for Medicare &amp; Medicaid Services, Outcome and Assessment Information Set, 2013-2016.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 Benchmarks can include data from both states and territories</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3149320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Examples of HHS </a:t>
            </a:r>
            <a:r>
              <a:rPr lang="en-US" sz="3200" dirty="0" smtClean="0"/>
              <a:t>Efforts To Promote Care Coordination</a:t>
            </a:r>
            <a:endParaRPr lang="en-US" sz="3200" dirty="0"/>
          </a:p>
        </p:txBody>
      </p:sp>
      <p:sp>
        <p:nvSpPr>
          <p:cNvPr id="3" name="Content Placeholder 2"/>
          <p:cNvSpPr>
            <a:spLocks noGrp="1"/>
          </p:cNvSpPr>
          <p:nvPr>
            <p:ph idx="1"/>
          </p:nvPr>
        </p:nvSpPr>
        <p:spPr/>
        <p:txBody>
          <a:bodyPr/>
          <a:lstStyle/>
          <a:p>
            <a:r>
              <a:rPr lang="en-US" dirty="0" smtClean="0">
                <a:hlinkClick r:id="rId3"/>
              </a:rPr>
              <a:t>Care Coordination Measures Atlas Update</a:t>
            </a:r>
            <a:r>
              <a:rPr lang="en-US" dirty="0" smtClean="0"/>
              <a:t> </a:t>
            </a:r>
          </a:p>
          <a:p>
            <a:r>
              <a:rPr lang="en-US" dirty="0" smtClean="0">
                <a:hlinkClick r:id="rId4"/>
              </a:rPr>
              <a:t>Care Coordination Accountability Measures for Primary Care Practice</a:t>
            </a:r>
            <a:endParaRPr lang="en-US" dirty="0" smtClean="0"/>
          </a:p>
          <a:p>
            <a:r>
              <a:rPr lang="en-US" dirty="0" smtClean="0">
                <a:hlinkClick r:id="rId5"/>
              </a:rPr>
              <a:t>Care Coordination Quality Measure for Primary Care</a:t>
            </a:r>
            <a:r>
              <a:rPr lang="en-US" dirty="0" smtClean="0"/>
              <a:t> </a:t>
            </a:r>
          </a:p>
          <a:p>
            <a:r>
              <a:rPr lang="en-US" dirty="0" smtClean="0">
                <a:hlinkClick r:id="rId6"/>
              </a:rPr>
              <a:t>Clinical-Community Relationships Measures Atlas</a:t>
            </a:r>
            <a:endParaRPr lang="en-US" dirty="0" smtClean="0"/>
          </a:p>
          <a:p>
            <a:r>
              <a:rPr lang="en-US" dirty="0" smtClean="0">
                <a:hlinkClick r:id="rId7"/>
              </a:rPr>
              <a:t>Clinical-Community Relationships Evaluation Roadmap</a:t>
            </a:r>
            <a:endParaRPr lang="en-US" dirty="0"/>
          </a:p>
        </p:txBody>
      </p:sp>
    </p:spTree>
    <p:extLst>
      <p:ext uri="{BB962C8B-B14F-4D97-AF65-F5344CB8AC3E}">
        <p14:creationId xmlns:p14="http://schemas.microsoft.com/office/powerpoint/2010/main" val="185809102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Effective Treatment</a:t>
            </a:r>
            <a:endParaRPr lang="en-US" sz="3600" dirty="0"/>
          </a:p>
        </p:txBody>
      </p:sp>
      <p:sp>
        <p:nvSpPr>
          <p:cNvPr id="3" name="Content Placeholder 2"/>
          <p:cNvSpPr>
            <a:spLocks noGrp="1"/>
          </p:cNvSpPr>
          <p:nvPr>
            <p:ph idx="1"/>
          </p:nvPr>
        </p:nvSpPr>
        <p:spPr/>
        <p:txBody>
          <a:bodyPr/>
          <a:lstStyle/>
          <a:p>
            <a:r>
              <a:rPr lang="en-US" dirty="0"/>
              <a:t>As better understanding of health and sickness has led to superior ways of preventing, diagnosing, and treating diseases, the health of most Americans has improved dramatically. </a:t>
            </a:r>
            <a:endParaRPr lang="en-US" dirty="0" smtClean="0"/>
          </a:p>
          <a:p>
            <a:r>
              <a:rPr lang="en-US" dirty="0" smtClean="0"/>
              <a:t>However</a:t>
            </a:r>
            <a:r>
              <a:rPr lang="en-US" dirty="0"/>
              <a:t>, many Americans do not receive the full benefits of high-quality care.</a:t>
            </a:r>
          </a:p>
          <a:p>
            <a:endParaRPr lang="en-US" dirty="0"/>
          </a:p>
        </p:txBody>
      </p:sp>
    </p:spTree>
    <p:extLst>
      <p:ext uri="{BB962C8B-B14F-4D97-AF65-F5344CB8AC3E}">
        <p14:creationId xmlns:p14="http://schemas.microsoft.com/office/powerpoint/2010/main" val="15845794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mtClean="0"/>
              <a:t>Findings on Effective Treatment</a:t>
            </a:r>
            <a:endParaRPr lang="en-US" sz="3200" dirty="0"/>
          </a:p>
        </p:txBody>
      </p:sp>
      <p:sp>
        <p:nvSpPr>
          <p:cNvPr id="3" name="Content Placeholder 2"/>
          <p:cNvSpPr>
            <a:spLocks noGrp="1"/>
          </p:cNvSpPr>
          <p:nvPr>
            <p:ph idx="1"/>
          </p:nvPr>
        </p:nvSpPr>
        <p:spPr/>
        <p:txBody>
          <a:bodyPr>
            <a:normAutofit/>
          </a:bodyPr>
          <a:lstStyle/>
          <a:p>
            <a:r>
              <a:rPr lang="en-US" dirty="0" smtClean="0"/>
              <a:t>Effective Treatment measure areas:</a:t>
            </a:r>
          </a:p>
          <a:p>
            <a:pPr lvl="1" fontAlgn="base"/>
            <a:r>
              <a:rPr lang="en-US" dirty="0" smtClean="0"/>
              <a:t>Cancer</a:t>
            </a:r>
          </a:p>
          <a:p>
            <a:pPr lvl="2" fontAlgn="base"/>
            <a:r>
              <a:rPr lang="en-US" dirty="0" smtClean="0"/>
              <a:t>Breast Cancer</a:t>
            </a:r>
          </a:p>
          <a:p>
            <a:pPr lvl="2" fontAlgn="base"/>
            <a:r>
              <a:rPr lang="en-US" dirty="0" smtClean="0"/>
              <a:t>Colorectal Cancer</a:t>
            </a:r>
          </a:p>
          <a:p>
            <a:pPr lvl="2" fontAlgn="base"/>
            <a:r>
              <a:rPr lang="en-US" dirty="0" smtClean="0"/>
              <a:t>Other Cancers</a:t>
            </a:r>
          </a:p>
          <a:p>
            <a:pPr lvl="1" fontAlgn="base"/>
            <a:r>
              <a:rPr lang="en-US" dirty="0"/>
              <a:t>Cardiovascular Disease</a:t>
            </a:r>
          </a:p>
          <a:p>
            <a:pPr lvl="2" fontAlgn="base"/>
            <a:r>
              <a:rPr lang="en-US" dirty="0"/>
              <a:t>Prevention of Heart Disease</a:t>
            </a:r>
          </a:p>
          <a:p>
            <a:pPr lvl="2" fontAlgn="base"/>
            <a:r>
              <a:rPr lang="en-US" dirty="0"/>
              <a:t>Treatment of Heart Attack</a:t>
            </a:r>
          </a:p>
          <a:p>
            <a:pPr lvl="2" fontAlgn="base"/>
            <a:r>
              <a:rPr lang="en-US" dirty="0"/>
              <a:t>Treatment of Heart Failure</a:t>
            </a:r>
          </a:p>
          <a:p>
            <a:pPr lvl="2" fontAlgn="base"/>
            <a:r>
              <a:rPr lang="en-US" dirty="0"/>
              <a:t>Surgery for Heart and Vascular Disease</a:t>
            </a:r>
          </a:p>
          <a:p>
            <a:pPr lvl="2" fontAlgn="base"/>
            <a:r>
              <a:rPr lang="en-US" dirty="0"/>
              <a:t>Stroke</a:t>
            </a:r>
          </a:p>
          <a:p>
            <a:endParaRPr lang="en-US" dirty="0"/>
          </a:p>
        </p:txBody>
      </p:sp>
    </p:spTree>
    <p:extLst>
      <p:ext uri="{BB962C8B-B14F-4D97-AF65-F5344CB8AC3E}">
        <p14:creationId xmlns:p14="http://schemas.microsoft.com/office/powerpoint/2010/main" val="27693625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Findings on Effective </a:t>
            </a:r>
            <a:r>
              <a:rPr lang="en-US" sz="3200" dirty="0" smtClean="0"/>
              <a:t>Treatment (cont’d.)</a:t>
            </a:r>
            <a:endParaRPr lang="en-US" sz="3200" dirty="0"/>
          </a:p>
        </p:txBody>
      </p:sp>
      <p:sp>
        <p:nvSpPr>
          <p:cNvPr id="3" name="Content Placeholder 2"/>
          <p:cNvSpPr>
            <a:spLocks noGrp="1"/>
          </p:cNvSpPr>
          <p:nvPr>
            <p:ph idx="1"/>
          </p:nvPr>
        </p:nvSpPr>
        <p:spPr>
          <a:xfrm>
            <a:off x="457200" y="1463040"/>
            <a:ext cx="8229600" cy="4861560"/>
          </a:xfrm>
        </p:spPr>
        <p:txBody>
          <a:bodyPr>
            <a:normAutofit/>
          </a:bodyPr>
          <a:lstStyle/>
          <a:p>
            <a:pPr fontAlgn="base"/>
            <a:r>
              <a:rPr lang="en-US" dirty="0" smtClean="0"/>
              <a:t>Effective Treatment measure areas:</a:t>
            </a:r>
          </a:p>
          <a:p>
            <a:pPr lvl="1" fontAlgn="base"/>
            <a:r>
              <a:rPr lang="en-US" dirty="0" smtClean="0"/>
              <a:t>Chronic </a:t>
            </a:r>
            <a:r>
              <a:rPr lang="en-US" dirty="0"/>
              <a:t>Kidney Disease</a:t>
            </a:r>
          </a:p>
          <a:p>
            <a:pPr lvl="2" fontAlgn="base"/>
            <a:r>
              <a:rPr lang="en-US" dirty="0"/>
              <a:t>Care of End Stage Renal </a:t>
            </a:r>
            <a:r>
              <a:rPr lang="en-US" dirty="0" smtClean="0"/>
              <a:t>Disease</a:t>
            </a:r>
          </a:p>
          <a:p>
            <a:pPr lvl="1" fontAlgn="base"/>
            <a:r>
              <a:rPr lang="en-US" dirty="0"/>
              <a:t>Diabetes</a:t>
            </a:r>
          </a:p>
          <a:p>
            <a:pPr lvl="2" fontAlgn="base"/>
            <a:r>
              <a:rPr lang="en-US" dirty="0"/>
              <a:t>Management of Diabetes</a:t>
            </a:r>
          </a:p>
          <a:p>
            <a:pPr lvl="2" fontAlgn="base"/>
            <a:r>
              <a:rPr lang="en-US" dirty="0"/>
              <a:t>Control of Diabetes</a:t>
            </a:r>
          </a:p>
          <a:p>
            <a:pPr lvl="2" fontAlgn="base"/>
            <a:r>
              <a:rPr lang="en-US" dirty="0"/>
              <a:t>Hospitalizations for Diabetes</a:t>
            </a:r>
          </a:p>
          <a:p>
            <a:pPr lvl="1" fontAlgn="base"/>
            <a:r>
              <a:rPr lang="en-US" dirty="0"/>
              <a:t>HIV/AIDS</a:t>
            </a:r>
          </a:p>
          <a:p>
            <a:pPr lvl="2" fontAlgn="base"/>
            <a:r>
              <a:rPr lang="en-US" dirty="0"/>
              <a:t>Management of HIV/AIDS</a:t>
            </a:r>
          </a:p>
          <a:p>
            <a:pPr lvl="2" fontAlgn="base"/>
            <a:endParaRPr lang="en-US" dirty="0" smtClean="0"/>
          </a:p>
          <a:p>
            <a:pPr lvl="2" fontAlgn="base"/>
            <a:endParaRPr lang="en-US" dirty="0"/>
          </a:p>
          <a:p>
            <a:endParaRPr lang="en-US" dirty="0"/>
          </a:p>
        </p:txBody>
      </p:sp>
    </p:spTree>
    <p:extLst>
      <p:ext uri="{BB962C8B-B14F-4D97-AF65-F5344CB8AC3E}">
        <p14:creationId xmlns:p14="http://schemas.microsoft.com/office/powerpoint/2010/main" val="2487889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Findings on Effective </a:t>
            </a:r>
            <a:r>
              <a:rPr lang="en-US" sz="3200" dirty="0" smtClean="0"/>
              <a:t>Treatment (cont’d.)</a:t>
            </a:r>
            <a:endParaRPr lang="en-US" sz="3200" dirty="0"/>
          </a:p>
        </p:txBody>
      </p:sp>
      <p:sp>
        <p:nvSpPr>
          <p:cNvPr id="3" name="Content Placeholder 2"/>
          <p:cNvSpPr>
            <a:spLocks noGrp="1"/>
          </p:cNvSpPr>
          <p:nvPr>
            <p:ph idx="1"/>
          </p:nvPr>
        </p:nvSpPr>
        <p:spPr/>
        <p:txBody>
          <a:bodyPr>
            <a:normAutofit/>
          </a:bodyPr>
          <a:lstStyle/>
          <a:p>
            <a:pPr fontAlgn="base"/>
            <a:r>
              <a:rPr lang="en-US" dirty="0"/>
              <a:t>Effective Treatment measure areas:</a:t>
            </a:r>
          </a:p>
          <a:p>
            <a:pPr lvl="1" fontAlgn="base"/>
            <a:r>
              <a:rPr lang="en-US" dirty="0" smtClean="0"/>
              <a:t>Mental </a:t>
            </a:r>
            <a:r>
              <a:rPr lang="en-US" dirty="0"/>
              <a:t>Health and Substance Abuse</a:t>
            </a:r>
          </a:p>
          <a:p>
            <a:pPr lvl="2" fontAlgn="base"/>
            <a:r>
              <a:rPr lang="en-US" dirty="0"/>
              <a:t>Treatment of Depression</a:t>
            </a:r>
          </a:p>
          <a:p>
            <a:pPr lvl="2" fontAlgn="base"/>
            <a:r>
              <a:rPr lang="en-US" dirty="0"/>
              <a:t>Treatment of Substance Abuse</a:t>
            </a:r>
          </a:p>
          <a:p>
            <a:pPr lvl="1" fontAlgn="base"/>
            <a:r>
              <a:rPr lang="en-US" dirty="0"/>
              <a:t>Musculoskeletal Disease</a:t>
            </a:r>
          </a:p>
          <a:p>
            <a:pPr lvl="1" fontAlgn="base"/>
            <a:r>
              <a:rPr lang="en-US" dirty="0"/>
              <a:t>Respiratory Diseases</a:t>
            </a:r>
          </a:p>
          <a:p>
            <a:pPr lvl="2" fontAlgn="base"/>
            <a:r>
              <a:rPr lang="en-US" dirty="0"/>
              <a:t>Treatment of Respiratory Infections</a:t>
            </a:r>
          </a:p>
          <a:p>
            <a:pPr lvl="2" fontAlgn="base"/>
            <a:r>
              <a:rPr lang="en-US" dirty="0"/>
              <a:t>Management of </a:t>
            </a:r>
            <a:r>
              <a:rPr lang="en-US" dirty="0" smtClean="0"/>
              <a:t>Asthma</a:t>
            </a:r>
          </a:p>
          <a:p>
            <a:pPr fontAlgn="base"/>
            <a:r>
              <a:rPr lang="en-US" dirty="0" smtClean="0"/>
              <a:t>Data </a:t>
            </a:r>
            <a:r>
              <a:rPr lang="en-US" dirty="0"/>
              <a:t>for these measures can be found at </a:t>
            </a:r>
            <a:r>
              <a:rPr lang="en-US" u="sng" dirty="0">
                <a:hlinkClick r:id="rId3"/>
              </a:rPr>
              <a:t>https://nhqrnet.ahrq.gov/inhqrdr/data/query</a:t>
            </a:r>
            <a:r>
              <a:rPr lang="en-US" dirty="0"/>
              <a:t>.</a:t>
            </a:r>
          </a:p>
          <a:p>
            <a:pPr lvl="2" fontAlgn="base"/>
            <a:endParaRPr lang="en-US" dirty="0"/>
          </a:p>
          <a:p>
            <a:pPr lvl="2" fontAlgn="base"/>
            <a:endParaRPr lang="en-US" dirty="0"/>
          </a:p>
          <a:p>
            <a:endParaRPr lang="en-US" dirty="0"/>
          </a:p>
        </p:txBody>
      </p:sp>
    </p:spTree>
    <p:extLst>
      <p:ext uri="{BB962C8B-B14F-4D97-AF65-F5344CB8AC3E}">
        <p14:creationId xmlns:p14="http://schemas.microsoft.com/office/powerpoint/2010/main" val="25358514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Findings on Effective Treatment (cont’d.)</a:t>
            </a:r>
          </a:p>
        </p:txBody>
      </p:sp>
      <p:sp>
        <p:nvSpPr>
          <p:cNvPr id="3" name="Content Placeholder 2"/>
          <p:cNvSpPr>
            <a:spLocks noGrp="1"/>
          </p:cNvSpPr>
          <p:nvPr>
            <p:ph idx="1"/>
          </p:nvPr>
        </p:nvSpPr>
        <p:spPr/>
        <p:txBody>
          <a:bodyPr>
            <a:normAutofit/>
          </a:bodyPr>
          <a:lstStyle/>
          <a:p>
            <a:r>
              <a:rPr lang="en-US" dirty="0"/>
              <a:t>Almost half of measures of Effective Treatment improved, nearly half did not change, and three got worse.</a:t>
            </a:r>
          </a:p>
          <a:p>
            <a:r>
              <a:rPr lang="en-US" dirty="0"/>
              <a:t>The three measures of Effective Treatment that showed the greatest improvement were measures related to the treatment of </a:t>
            </a:r>
            <a:r>
              <a:rPr lang="en-US" dirty="0" smtClean="0"/>
              <a:t>illness.</a:t>
            </a:r>
            <a:endParaRPr lang="en-US" dirty="0"/>
          </a:p>
          <a:p>
            <a:r>
              <a:rPr lang="en-US" dirty="0" smtClean="0"/>
              <a:t>The </a:t>
            </a:r>
            <a:r>
              <a:rPr lang="en-US" dirty="0"/>
              <a:t>measures that worsened over time were related to mental health and substance </a:t>
            </a:r>
            <a:r>
              <a:rPr lang="en-US" dirty="0" smtClean="0"/>
              <a:t>abuse.</a:t>
            </a:r>
            <a:endParaRPr lang="en-US" dirty="0"/>
          </a:p>
          <a:p>
            <a:endParaRPr lang="en-US" dirty="0"/>
          </a:p>
        </p:txBody>
      </p:sp>
    </p:spTree>
    <p:extLst>
      <p:ext uri="{BB962C8B-B14F-4D97-AF65-F5344CB8AC3E}">
        <p14:creationId xmlns:p14="http://schemas.microsoft.com/office/powerpoint/2010/main" val="16162381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46. Acute stroke patients for whom IV thrombolytic therapy was initiated at the hospital within 3 hours of time last known well, 2013-2016</a:t>
            </a:r>
          </a:p>
        </p:txBody>
      </p:sp>
      <p:graphicFrame>
        <p:nvGraphicFramePr>
          <p:cNvPr id="4" name="Content Placeholder 3" descr="Line graph showing percentage&#10;2015 achievable benchmark: 93%&#10;2013, 68.5&#10;2014, 79.9&#10;2015, 85.5&#10;2016, 87.9&#10;"/>
          <p:cNvGraphicFramePr>
            <a:graphicFrameLocks noGrp="1"/>
          </p:cNvGraphicFramePr>
          <p:nvPr>
            <p:ph idx="1"/>
            <p:extLst>
              <p:ext uri="{D42A27DB-BD31-4B8C-83A1-F6EECF244321}">
                <p14:modId xmlns:p14="http://schemas.microsoft.com/office/powerpoint/2010/main" val="157061061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9"/>
          <p:cNvSpPr txBox="1"/>
          <p:nvPr/>
        </p:nvSpPr>
        <p:spPr>
          <a:xfrm>
            <a:off x="1524000" y="2209800"/>
            <a:ext cx="3200400" cy="365760"/>
          </a:xfrm>
          <a:prstGeom prst="rect">
            <a:avLst/>
          </a:prstGeom>
          <a:solidFill>
            <a:schemeClr val="bg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93%</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57200" y="5943600"/>
            <a:ext cx="8229600" cy="246221"/>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Centers for Medicare &amp; Medicaid Services Clinical Data Warehouse, 2013-2016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541865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mtClean="0"/>
              <a:t>Figure 3. Number of people working in health occupations, United States, 2017 (unless otherwise noted)</a:t>
            </a:r>
            <a:endParaRPr lang="en-US" dirty="0"/>
          </a:p>
        </p:txBody>
      </p:sp>
      <p:graphicFrame>
        <p:nvGraphicFramePr>
          <p:cNvPr id="5" name="Chart 4" descr="Bar chart showing number of people&#10;Dentists (2016), 196,000&#10;Advanced Practice Nurses, 215,450&#10;Emergency Medical Technicians and Paramedics, 252,000&#10;Pharmacists, 309,000&#10;Other Health Practitioners, 370,100&#10;Therapists, 676,140&#10;Doctors of Medicine (2019), 1,005,000&#10;Other Health Occupations, 1,531,200&#10;Health Technologists, 2,451,250&#10;Aides, 2,581,880&#10;Registered Nurses, 2,907,000&#10;"/>
          <p:cNvGraphicFramePr>
            <a:graphicFrameLocks noChangeAspect="1"/>
          </p:cNvGraphicFramePr>
          <p:nvPr>
            <p:extLst>
              <p:ext uri="{D42A27DB-BD31-4B8C-83A1-F6EECF244321}">
                <p14:modId xmlns:p14="http://schemas.microsoft.com/office/powerpoint/2010/main" val="2000545403"/>
              </p:ext>
            </p:extLst>
          </p:nvPr>
        </p:nvGraphicFramePr>
        <p:xfrm>
          <a:off x="457200" y="1280160"/>
          <a:ext cx="8229600" cy="39248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57200" y="5166360"/>
            <a:ext cx="8229600" cy="1785104"/>
          </a:xfrm>
          <a:prstGeom prst="rect">
            <a:avLst/>
          </a:prstGeom>
          <a:noFill/>
        </p:spPr>
        <p:txBody>
          <a:bodyPr wrap="square" rtlCol="0">
            <a:spAutoFit/>
          </a:bodyPr>
          <a:lstStyle/>
          <a:p>
            <a:r>
              <a:rPr lang="en-US" sz="1000" b="1" dirty="0">
                <a:latin typeface="Trebuchet MS" panose="020B0603020202020204" pitchFamily="34" charset="0"/>
              </a:rPr>
              <a:t>Source:</a:t>
            </a:r>
            <a:r>
              <a:rPr lang="en-US" sz="1000" dirty="0">
                <a:latin typeface="Trebuchet MS" panose="020B0603020202020204" pitchFamily="34" charset="0"/>
              </a:rPr>
              <a:t> National Center for Health Statistics, </a:t>
            </a:r>
            <a:r>
              <a:rPr lang="en-US" sz="1000" i="1" dirty="0">
                <a:latin typeface="Trebuchet MS" panose="020B0603020202020204" pitchFamily="34" charset="0"/>
              </a:rPr>
              <a:t>Health, United States, 2017</a:t>
            </a:r>
            <a:r>
              <a:rPr lang="en-US" sz="1000" dirty="0">
                <a:latin typeface="Trebuchet MS" panose="020B0603020202020204" pitchFamily="34" charset="0"/>
              </a:rPr>
              <a:t> (</a:t>
            </a:r>
            <a:r>
              <a:rPr lang="en-US" sz="1000" u="sng" dirty="0">
                <a:latin typeface="Trebuchet MS" panose="020B0603020202020204" pitchFamily="34" charset="0"/>
                <a:hlinkClick r:id="rId4"/>
              </a:rPr>
              <a:t>https://</a:t>
            </a:r>
            <a:r>
              <a:rPr lang="en-US" sz="1000" u="sng" dirty="0" smtClean="0">
                <a:latin typeface="Trebuchet MS" panose="020B0603020202020204" pitchFamily="34" charset="0"/>
                <a:hlinkClick r:id="rId4"/>
              </a:rPr>
              <a:t>www.cdc.gov/nchs/hus/index.htm</a:t>
            </a:r>
            <a:r>
              <a:rPr lang="en-US" sz="1000" dirty="0">
                <a:latin typeface="Trebuchet MS" panose="020B0603020202020204" pitchFamily="34" charset="0"/>
              </a:rPr>
              <a:t>) (dentists); The Henry J. Kaiser Family Foundation, State Health Facts, Provider and Service Use, 2019 (</a:t>
            </a:r>
            <a:r>
              <a:rPr lang="en-US" sz="1000" u="sng" dirty="0">
                <a:latin typeface="Trebuchet MS" panose="020B0603020202020204" pitchFamily="34" charset="0"/>
                <a:hlinkClick r:id="rId5"/>
              </a:rPr>
              <a:t>https://www.kff.org/other/state-indicator/total-active-physicians/?currentTimeframe=0&amp;sortModel</a:t>
            </a:r>
            <a:r>
              <a:rPr lang="en-US" sz="1000" u="sng" dirty="0" smtClean="0">
                <a:latin typeface="Trebuchet MS" panose="020B0603020202020204" pitchFamily="34" charset="0"/>
                <a:hlinkClick r:id="rId5"/>
              </a:rPr>
              <a:t>=%</a:t>
            </a:r>
            <a:r>
              <a:rPr lang="en-US" sz="1000" u="sng" dirty="0">
                <a:latin typeface="Trebuchet MS" panose="020B0603020202020204" pitchFamily="34" charset="0"/>
                <a:hlinkClick r:id="rId5"/>
              </a:rPr>
              <a:t>7B%22colId%22:%22Location%22,%22sort%22:%22asc%22%7D</a:t>
            </a:r>
            <a:r>
              <a:rPr lang="en-US" sz="1000" dirty="0">
                <a:latin typeface="Trebuchet MS" panose="020B0603020202020204" pitchFamily="34" charset="0"/>
              </a:rPr>
              <a:t>) (doctors); and Bureau of Labor Statistics Occupational Employment Statistics (</a:t>
            </a:r>
            <a:r>
              <a:rPr lang="en-US" sz="1000" u="sng" dirty="0">
                <a:latin typeface="Trebuchet MS" panose="020B0603020202020204" pitchFamily="34" charset="0"/>
                <a:hlinkClick r:id="rId6"/>
              </a:rPr>
              <a:t>https://www.bls.gov/oes/</a:t>
            </a:r>
            <a:r>
              <a:rPr lang="en-US" sz="1000" dirty="0">
                <a:latin typeface="Trebuchet MS" panose="020B0603020202020204" pitchFamily="34" charset="0"/>
              </a:rPr>
              <a:t>), 2017 (all other occupations).</a:t>
            </a:r>
          </a:p>
          <a:p>
            <a:r>
              <a:rPr lang="en-US" sz="1000" b="1" dirty="0">
                <a:latin typeface="Trebuchet MS" panose="020B0603020202020204" pitchFamily="34" charset="0"/>
              </a:rPr>
              <a:t>Note: </a:t>
            </a:r>
            <a:r>
              <a:rPr lang="en-US" sz="1000" dirty="0">
                <a:latin typeface="Trebuchet MS" panose="020B0603020202020204" pitchFamily="34" charset="0"/>
              </a:rPr>
              <a:t>Doctors of Medicine also include Doctors of Osteopathic Medicine. Other health practitioners include physician assistants, medical assistants, dental assistants, chiropractors, dietitians and nutritionists, optometrists, podiatrists, and audiologists, as well as massage therapists, medical equipment preparers, medical transcriptionists, pharmacy aides, veterinary assistants and laboratory animal caretakers, phlebotomists, and healthcare support workers. Aides include nursing, psychiatric, home health, occupational therapy, and physical therapy assistants and aides. Therapists include occupational therapists, physical therapists, radiation therapists, recreational therapists, respiratory therapists, speech-language pathologists, and exercise physiologists.</a:t>
            </a:r>
          </a:p>
          <a:p>
            <a:endParaRPr lang="en-US" sz="1000" dirty="0">
              <a:latin typeface="Trebuchet MS" panose="020B0603020202020204" pitchFamily="34" charset="0"/>
            </a:endParaRPr>
          </a:p>
        </p:txBody>
      </p:sp>
    </p:spTree>
    <p:extLst>
      <p:ext uri="{BB962C8B-B14F-4D97-AF65-F5344CB8AC3E}">
        <p14:creationId xmlns:p14="http://schemas.microsoft.com/office/powerpoint/2010/main" val="255667398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277100" cy="1143000"/>
          </a:xfrm>
        </p:spPr>
        <p:txBody>
          <a:bodyPr>
            <a:normAutofit fontScale="90000"/>
          </a:bodyPr>
          <a:lstStyle/>
          <a:p>
            <a:r>
              <a:rPr lang="en-US" dirty="0"/>
              <a:t>Figure 47. Doctor’s office, emergency department, and outpatient department visits where antibiotics were prescribed for a diagnosis of common cold per 10,000 population, </a:t>
            </a:r>
            <a:r>
              <a:rPr lang="en-US" dirty="0" smtClean="0"/>
              <a:t>2010-2014</a:t>
            </a:r>
            <a:endParaRPr lang="en-US" dirty="0"/>
          </a:p>
        </p:txBody>
      </p:sp>
      <p:graphicFrame>
        <p:nvGraphicFramePr>
          <p:cNvPr id="4" name="Content Placeholder 3" descr="Line graph showing rate per 10,000 population&#10;2010-2011, 108.8&#10;2011-2012, 106&#10;2012-2013, 72.4&#10;2013-2014, 72.1&#10;&#10;"/>
          <p:cNvGraphicFramePr>
            <a:graphicFrameLocks noGrp="1"/>
          </p:cNvGraphicFramePr>
          <p:nvPr>
            <p:ph idx="1"/>
            <p:extLst>
              <p:ext uri="{D42A27DB-BD31-4B8C-83A1-F6EECF244321}">
                <p14:modId xmlns:p14="http://schemas.microsoft.com/office/powerpoint/2010/main" val="162751017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dirty="0" smtClean="0">
                <a:latin typeface="Trebuchet MS" panose="020B0603020202020204" pitchFamily="34" charset="0"/>
              </a:rPr>
              <a:t> </a:t>
            </a:r>
            <a:r>
              <a:rPr lang="en-US" sz="1000" dirty="0">
                <a:latin typeface="Trebuchet MS" panose="020B0603020202020204" pitchFamily="34" charset="0"/>
              </a:rPr>
              <a:t>Centers for Disease Control and Prevention, National Center for Health Statistics, National Ambulatory Medical Care Survey and National Hospital Ambulatory Medical Care Survey, 2010-2014.</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p>
        </p:txBody>
      </p:sp>
    </p:spTree>
    <p:extLst>
      <p:ext uri="{BB962C8B-B14F-4D97-AF65-F5344CB8AC3E}">
        <p14:creationId xmlns:p14="http://schemas.microsoft.com/office/powerpoint/2010/main" val="37581125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0"/>
            <a:ext cx="6629400" cy="1143000"/>
          </a:xfrm>
        </p:spPr>
        <p:txBody>
          <a:bodyPr>
            <a:normAutofit fontScale="90000"/>
          </a:bodyPr>
          <a:lstStyle/>
          <a:p>
            <a:r>
              <a:rPr lang="en-US" dirty="0"/>
              <a:t>Figure 48. Patients with colon cancer who received surgical resection of colon cancer that included at least 12 lymph nodes pathologically examined, 2005-2015</a:t>
            </a:r>
          </a:p>
        </p:txBody>
      </p:sp>
      <p:graphicFrame>
        <p:nvGraphicFramePr>
          <p:cNvPr id="4" name="Content Placeholder 3" descr="Line graph showing percentage&#10;2015 achievable benchmark: 95%&#10;2005, 59.9&#10;2006, 66.8&#10;2007, 76.7&#10;2008, 80.5&#10;2009, 83.5&#10;2010, 85.1&#10;2011, 86.4&#10;2012, 87.9&#10;2013, 89.7&#10;2014, 90.7&#10;2015, 91.6&#10;"/>
          <p:cNvGraphicFramePr>
            <a:graphicFrameLocks noGrp="1"/>
          </p:cNvGraphicFramePr>
          <p:nvPr>
            <p:ph idx="1"/>
            <p:extLst>
              <p:ext uri="{D42A27DB-BD31-4B8C-83A1-F6EECF244321}">
                <p14:modId xmlns:p14="http://schemas.microsoft.com/office/powerpoint/2010/main" val="242233075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V="1">
            <a:off x="1371600" y="1981200"/>
            <a:ext cx="7132320" cy="889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 Box 70"/>
          <p:cNvSpPr txBox="1"/>
          <p:nvPr/>
        </p:nvSpPr>
        <p:spPr>
          <a:xfrm>
            <a:off x="1524000" y="2082165"/>
            <a:ext cx="3200400" cy="3657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95%</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457200" y="5943600"/>
            <a:ext cx="7877478" cy="246221"/>
          </a:xfrm>
          <a:prstGeom prst="rect">
            <a:avLst/>
          </a:prstGeom>
          <a:noFill/>
        </p:spPr>
        <p:txBody>
          <a:bodyPr wrap="none" rtlCol="0">
            <a:spAutoFit/>
          </a:bodyPr>
          <a:lstStyle/>
          <a:p>
            <a:r>
              <a:rPr lang="en-US" sz="1000" b="1">
                <a:latin typeface="Trebuchet MS" panose="020B0603020202020204" pitchFamily="34" charset="0"/>
              </a:rPr>
              <a:t>Source: </a:t>
            </a:r>
            <a:r>
              <a:rPr lang="en-US" sz="1000">
                <a:latin typeface="Trebuchet MS" panose="020B0603020202020204" pitchFamily="34" charset="0"/>
              </a:rPr>
              <a:t>Commission on Cancer, American College of Surgeons and American Cancer Society, National Cancer Data Base, 2005-2015.</a:t>
            </a:r>
          </a:p>
        </p:txBody>
      </p:sp>
    </p:spTree>
    <p:extLst>
      <p:ext uri="{BB962C8B-B14F-4D97-AF65-F5344CB8AC3E}">
        <p14:creationId xmlns:p14="http://schemas.microsoft.com/office/powerpoint/2010/main" val="351114840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49. Emergency department visits involving opioid-related diagnoses per 100,000 population, 2005-2016</a:t>
            </a:r>
          </a:p>
        </p:txBody>
      </p:sp>
      <p:graphicFrame>
        <p:nvGraphicFramePr>
          <p:cNvPr id="4" name="Content Placeholder 3" descr="Line graph showing rate per 100,000 population&#10;2015 achievable benchmark: 62 per 100,000 population&#10;2005, 89.1&#10;2006, 91.8&#10;2007, 82.6&#10;2008, 94.1&#10;2009, 107.4&#10;2010, 117.5&#10;2011, 131.2&#10;2012, 146.8&#10;2013, 166.2&#10;2014, 177.7&#10;2015, 210&#10;2016, 243.5&#10;"/>
          <p:cNvGraphicFramePr>
            <a:graphicFrameLocks noGrp="1"/>
          </p:cNvGraphicFramePr>
          <p:nvPr>
            <p:ph idx="1"/>
            <p:extLst>
              <p:ext uri="{D42A27DB-BD31-4B8C-83A1-F6EECF244321}">
                <p14:modId xmlns:p14="http://schemas.microsoft.com/office/powerpoint/2010/main" val="1601544385"/>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V="1">
            <a:off x="1524000" y="4648200"/>
            <a:ext cx="6949440" cy="6985"/>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 Box 72"/>
          <p:cNvSpPr txBox="1"/>
          <p:nvPr/>
        </p:nvSpPr>
        <p:spPr>
          <a:xfrm>
            <a:off x="2468880" y="4754880"/>
            <a:ext cx="5303520" cy="36576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600">
                <a:effectLst/>
                <a:latin typeface="Trebuchet MS" panose="020B0603020202020204" pitchFamily="34" charset="0"/>
                <a:ea typeface="Calibri" panose="020F0502020204030204" pitchFamily="34" charset="0"/>
                <a:cs typeface="Arial" panose="020B0604020202020204" pitchFamily="34" charset="0"/>
              </a:rPr>
              <a:t>2015 Achievable Benchmark: 62 per 100,000 Population</a:t>
            </a:r>
            <a:endParaRPr lang="en-US" sz="1600">
              <a:effectLst/>
              <a:latin typeface="Georgia" panose="02040502050405020303"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457200" y="5943600"/>
            <a:ext cx="8229600" cy="553998"/>
          </a:xfrm>
          <a:prstGeom prst="rect">
            <a:avLst/>
          </a:prstGeom>
          <a:noFill/>
        </p:spPr>
        <p:txBody>
          <a:bodyPr wrap="square" rtlCol="0">
            <a:spAutoFit/>
          </a:bodyPr>
          <a:lstStyle/>
          <a:p>
            <a:r>
              <a:rPr lang="en-US" sz="1000" b="1" dirty="0" smtClean="0">
                <a:latin typeface="Trebuchet MS" panose="020B0603020202020204" pitchFamily="34" charset="0"/>
              </a:rPr>
              <a:t>Source</a:t>
            </a:r>
            <a:r>
              <a:rPr lang="en-US" sz="1000" b="1" dirty="0">
                <a:latin typeface="Trebuchet MS" panose="020B0603020202020204" pitchFamily="34" charset="0"/>
              </a:rPr>
              <a:t>: </a:t>
            </a:r>
            <a:r>
              <a:rPr lang="en-US" sz="1000" dirty="0">
                <a:latin typeface="Trebuchet MS" panose="020B0603020202020204" pitchFamily="34" charset="0"/>
              </a:rPr>
              <a:t>Agency for Healthcare Research and Quality, Healthcare Cost and Utilization Project, Nationwide Inpatient Sample and Nationwide Emergency Department Sample, 2005-2016.</a:t>
            </a:r>
          </a:p>
          <a:p>
            <a:r>
              <a:rPr lang="en-US" sz="1000" b="1" dirty="0">
                <a:latin typeface="Trebuchet MS" panose="020B0603020202020204" pitchFamily="34" charset="0"/>
              </a:rPr>
              <a:t>Note: </a:t>
            </a:r>
            <a:r>
              <a:rPr lang="en-US" sz="1000" dirty="0">
                <a:latin typeface="Trebuchet MS" panose="020B0603020202020204" pitchFamily="34" charset="0"/>
              </a:rPr>
              <a:t>For this measure, lower rates are better</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10143634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50. Hospital inpatient stays involving opioid-related diagnoses per 100,000 </a:t>
            </a:r>
            <a:r>
              <a:rPr lang="en-US" dirty="0" smtClean="0"/>
              <a:t>population</a:t>
            </a:r>
            <a:endParaRPr lang="en-US" dirty="0"/>
          </a:p>
        </p:txBody>
      </p:sp>
      <p:graphicFrame>
        <p:nvGraphicFramePr>
          <p:cNvPr id="4" name="Content Placeholder 3" descr="Line graph showing rate per 100,000 population&#10;2015 achievable benchmark: 103 per 100,000 population&#10;2005, 136.8&#10;2006, 164.2&#10;2007, 159&#10;2008, 165.7&#10;2009, 181.4&#10;2010, 197.1&#10;2011, 207.8&#10;2012, 210.4&#10;2013, 213.7&#10;2014, 224.6&#10;2015, 252.5&#10;2016, 296.9&#10;"/>
          <p:cNvGraphicFramePr>
            <a:graphicFrameLocks noGrp="1"/>
          </p:cNvGraphicFramePr>
          <p:nvPr>
            <p:ph idx="1"/>
            <p:extLst>
              <p:ext uri="{D42A27DB-BD31-4B8C-83A1-F6EECF244321}">
                <p14:modId xmlns:p14="http://schemas.microsoft.com/office/powerpoint/2010/main" val="4140509601"/>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4481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Figure 51. Suicide deaths among people age 12 and over per 100,000 population, 2000-2016</a:t>
            </a:r>
          </a:p>
        </p:txBody>
      </p:sp>
      <p:graphicFrame>
        <p:nvGraphicFramePr>
          <p:cNvPr id="4" name="Content Placeholder 3" descr="Line graph showing rate per 100,000 population&#10;2000, 10.4&#10;2001, 10.7&#10;2002, 10.9&#10;2003, 10.8&#10;2004, 13.2&#10;2005, 13.2&#10;2006, 10.9&#10;2007, 11.3&#10;2008, 14&#10;2009, 14.2&#10;2010, 14.6&#10;2011, 14.9&#10;2012, 15.2&#10;2013, 15.2&#10;2014, 15.7&#10;2015, 16&#10;2016, 16.3&#10;&#10;"/>
          <p:cNvGraphicFramePr>
            <a:graphicFrameLocks noGrp="1"/>
          </p:cNvGraphicFramePr>
          <p:nvPr>
            <p:ph idx="1"/>
            <p:extLst>
              <p:ext uri="{D42A27DB-BD31-4B8C-83A1-F6EECF244321}">
                <p14:modId xmlns:p14="http://schemas.microsoft.com/office/powerpoint/2010/main" val="2418767900"/>
              </p:ext>
            </p:extLst>
          </p:nvPr>
        </p:nvGraphicFramePr>
        <p:xfrm>
          <a:off x="457200" y="1463675"/>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5943600"/>
            <a:ext cx="8138160" cy="400110"/>
          </a:xfrm>
          <a:prstGeom prst="rect">
            <a:avLst/>
          </a:prstGeom>
          <a:noFill/>
        </p:spPr>
        <p:txBody>
          <a:bodyPr wrap="square" rtlCol="0">
            <a:spAutoFit/>
          </a:bodyPr>
          <a:lstStyle/>
          <a:p>
            <a:r>
              <a:rPr lang="en-US" sz="1000" b="1" dirty="0">
                <a:latin typeface="Trebuchet MS" panose="020B0603020202020204" pitchFamily="34" charset="0"/>
              </a:rPr>
              <a:t>Source: </a:t>
            </a:r>
            <a:r>
              <a:rPr lang="en-US" sz="1000" dirty="0">
                <a:latin typeface="Trebuchet MS" panose="020B0603020202020204" pitchFamily="34" charset="0"/>
              </a:rPr>
              <a:t>Centers for Disease Control and Prevention, National Center for Health Statistics, National Vital Statistics System – Mortality, 2000-2016</a:t>
            </a:r>
            <a:r>
              <a:rPr lang="en-US" sz="1000" dirty="0" smtClean="0">
                <a:latin typeface="Trebuchet MS" panose="020B0603020202020204" pitchFamily="34" charset="0"/>
              </a:rPr>
              <a:t>.</a:t>
            </a:r>
            <a:endParaRPr lang="en-US" sz="1000" dirty="0">
              <a:latin typeface="Trebuchet MS" panose="020B0603020202020204" pitchFamily="34" charset="0"/>
            </a:endParaRPr>
          </a:p>
        </p:txBody>
      </p:sp>
    </p:spTree>
    <p:extLst>
      <p:ext uri="{BB962C8B-B14F-4D97-AF65-F5344CB8AC3E}">
        <p14:creationId xmlns:p14="http://schemas.microsoft.com/office/powerpoint/2010/main" val="389938052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t>Examples of HHS </a:t>
            </a:r>
            <a:r>
              <a:rPr lang="en-US" sz="3200" dirty="0" smtClean="0"/>
              <a:t>Efforts To Promote Effective Treatment </a:t>
            </a:r>
            <a:endParaRPr lang="en-US" sz="3200" dirty="0"/>
          </a:p>
        </p:txBody>
      </p:sp>
      <p:sp>
        <p:nvSpPr>
          <p:cNvPr id="3" name="Content Placeholder 2"/>
          <p:cNvSpPr>
            <a:spLocks noGrp="1"/>
          </p:cNvSpPr>
          <p:nvPr>
            <p:ph idx="1"/>
          </p:nvPr>
        </p:nvSpPr>
        <p:spPr>
          <a:xfrm>
            <a:off x="457200" y="1463040"/>
            <a:ext cx="8229600" cy="5166360"/>
          </a:xfrm>
        </p:spPr>
        <p:txBody>
          <a:bodyPr>
            <a:normAutofit/>
          </a:bodyPr>
          <a:lstStyle/>
          <a:p>
            <a:r>
              <a:rPr lang="en-US" altLang="en-US" dirty="0" smtClean="0">
                <a:hlinkClick r:id="rId3"/>
              </a:rPr>
              <a:t>Six Building Blocks: A Team-Based Approach to Improving Opioid Management in Primary Care</a:t>
            </a:r>
            <a:endParaRPr lang="en-US" altLang="en-US" dirty="0" smtClean="0"/>
          </a:p>
          <a:p>
            <a:r>
              <a:rPr lang="en-US" altLang="en-US" dirty="0" smtClean="0">
                <a:hlinkClick r:id="rId4"/>
              </a:rPr>
              <a:t>The Academy: Integrating Behavioral Health and Primary Care</a:t>
            </a:r>
            <a:endParaRPr lang="en-US" altLang="en-US" dirty="0" smtClean="0"/>
          </a:p>
          <a:p>
            <a:r>
              <a:rPr lang="en-US" altLang="en-US" dirty="0" smtClean="0">
                <a:hlinkClick r:id="rId5"/>
              </a:rPr>
              <a:t>Civil Rights and the Opioid Crisis</a:t>
            </a:r>
            <a:endParaRPr lang="en-US" altLang="en-US" dirty="0" smtClean="0"/>
          </a:p>
          <a:p>
            <a:r>
              <a:rPr lang="en-US" altLang="en-US" dirty="0" smtClean="0">
                <a:hlinkClick r:id="rId6"/>
              </a:rPr>
              <a:t>How To Help Someone Thinking of Suicide</a:t>
            </a:r>
            <a:endParaRPr lang="en-US" altLang="en-US" dirty="0" smtClean="0"/>
          </a:p>
          <a:p>
            <a:r>
              <a:rPr lang="en-US" altLang="en-US" dirty="0" smtClean="0">
                <a:hlinkClick r:id="rId7"/>
              </a:rPr>
              <a:t>Preventing Suicide: A Technical Package of Policy, Programs, and Practices</a:t>
            </a:r>
            <a:endParaRPr lang="en-US" altLang="en-US" dirty="0" smtClean="0"/>
          </a:p>
          <a:p>
            <a:pPr lvl="0"/>
            <a:endParaRPr lang="en-US" altLang="en-US" dirty="0" smtClean="0"/>
          </a:p>
          <a:p>
            <a:pPr lvl="0"/>
            <a:endParaRPr lang="en-US" altLang="en-US" dirty="0" smtClean="0"/>
          </a:p>
          <a:p>
            <a:pPr lvl="0"/>
            <a:endParaRPr lang="en-US" altLang="en-US" dirty="0" smtClean="0"/>
          </a:p>
          <a:p>
            <a:pPr lvl="0"/>
            <a:endParaRPr lang="en-US" altLang="en-US" dirty="0" smtClean="0"/>
          </a:p>
          <a:p>
            <a:endParaRPr lang="en-US" dirty="0"/>
          </a:p>
        </p:txBody>
      </p:sp>
      <p:sp>
        <p:nvSpPr>
          <p:cNvPr id="11" name="Rectangle 16"/>
          <p:cNvSpPr>
            <a:spLocks noChangeArrowheads="1"/>
          </p:cNvSpPr>
          <p:nvPr/>
        </p:nvSpPr>
        <p:spPr bwMode="auto">
          <a:xfrm>
            <a:off x="685800" y="509201"/>
            <a:ext cx="2632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altLang="en-US" sz="1200" b="0" i="0" u="none" strike="noStrike" cap="none" normalizeH="0" baseline="0" dirty="0" smtClean="0">
                <a:ln>
                  <a:noFill/>
                </a:ln>
                <a:solidFill>
                  <a:schemeClr val="tx1"/>
                </a:solidFill>
                <a:effectLst/>
                <a:latin typeface="Georgia" panose="02040502050405020303" pitchFamily="18" charset="0"/>
                <a:ea typeface="Times New Roman" panose="02020603050405020304" pitchFamily="18"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885838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Healthy Living</a:t>
            </a:r>
            <a:endParaRPr lang="en-US" sz="3600" dirty="0"/>
          </a:p>
        </p:txBody>
      </p:sp>
      <p:sp>
        <p:nvSpPr>
          <p:cNvPr id="3" name="Content Placeholder 2"/>
          <p:cNvSpPr>
            <a:spLocks noGrp="1"/>
          </p:cNvSpPr>
          <p:nvPr>
            <p:ph idx="1"/>
          </p:nvPr>
        </p:nvSpPr>
        <p:spPr>
          <a:xfrm>
            <a:off x="457200" y="1463040"/>
            <a:ext cx="8229600" cy="4937760"/>
          </a:xfrm>
        </p:spPr>
        <p:txBody>
          <a:bodyPr>
            <a:normAutofit fontScale="85000" lnSpcReduction="10000"/>
          </a:bodyPr>
          <a:lstStyle/>
          <a:p>
            <a:r>
              <a:rPr lang="en-US" dirty="0"/>
              <a:t>Many illnesses associated with chronic conditions are related to unhealthy behaviors, environmental hazards, and poor social </a:t>
            </a:r>
            <a:r>
              <a:rPr lang="en-US" dirty="0" smtClean="0"/>
              <a:t>supports.</a:t>
            </a:r>
          </a:p>
          <a:p>
            <a:r>
              <a:rPr lang="en-US" dirty="0" smtClean="0"/>
              <a:t>These illnesses </a:t>
            </a:r>
            <a:r>
              <a:rPr lang="en-US" dirty="0"/>
              <a:t>can be prevented by increasing access to effective clinical preventive services and promoting community interventions that advance public and population health. </a:t>
            </a:r>
            <a:endParaRPr lang="en-US" dirty="0" smtClean="0"/>
          </a:p>
          <a:p>
            <a:r>
              <a:rPr lang="en-US" dirty="0" smtClean="0"/>
              <a:t>Working </a:t>
            </a:r>
            <a:r>
              <a:rPr lang="en-US" dirty="0"/>
              <a:t>with communities is critical to ensure that immunizations and early detection and prevention services reach everyone who needs them and to build healthy neighborhoods and support networks.</a:t>
            </a:r>
          </a:p>
          <a:p>
            <a:r>
              <a:rPr lang="en-US" dirty="0"/>
              <a:t>Promoting healthy lifestyles that prevent disease and disability is better for people and more efficient than treating conditions after organ damage has been done.</a:t>
            </a:r>
          </a:p>
          <a:p>
            <a:endParaRPr lang="en-US" dirty="0"/>
          </a:p>
        </p:txBody>
      </p:sp>
    </p:spTree>
    <p:extLst>
      <p:ext uri="{BB962C8B-B14F-4D97-AF65-F5344CB8AC3E}">
        <p14:creationId xmlns:p14="http://schemas.microsoft.com/office/powerpoint/2010/main" val="8166122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Importance</a:t>
            </a:r>
            <a:r>
              <a:rPr lang="en-US" sz="3200" dirty="0" smtClean="0"/>
              <a:t> of Healthy Living</a:t>
            </a:r>
            <a:endParaRPr lang="en-US" sz="3200" dirty="0"/>
          </a:p>
        </p:txBody>
      </p:sp>
      <p:sp>
        <p:nvSpPr>
          <p:cNvPr id="3" name="Content Placeholder 2"/>
          <p:cNvSpPr>
            <a:spLocks noGrp="1"/>
          </p:cNvSpPr>
          <p:nvPr>
            <p:ph idx="1"/>
          </p:nvPr>
        </p:nvSpPr>
        <p:spPr/>
        <p:txBody>
          <a:bodyPr>
            <a:normAutofit/>
          </a:bodyPr>
          <a:lstStyle/>
          <a:p>
            <a:r>
              <a:rPr lang="en-US" b="1" dirty="0"/>
              <a:t>Morbidity and Mortality</a:t>
            </a:r>
          </a:p>
          <a:p>
            <a:pPr lvl="1"/>
            <a:r>
              <a:rPr lang="en-US" dirty="0"/>
              <a:t>Advances in medical science protect children against more diseases than ever before. </a:t>
            </a:r>
            <a:endParaRPr lang="en-US" dirty="0" smtClean="0"/>
          </a:p>
          <a:p>
            <a:pPr lvl="1"/>
            <a:r>
              <a:rPr lang="en-US" dirty="0" smtClean="0"/>
              <a:t>Some </a:t>
            </a:r>
            <a:r>
              <a:rPr lang="en-US" dirty="0"/>
              <a:t>diseases that once injured or killed thousands of children have been eliminated completely and others are close to </a:t>
            </a:r>
            <a:r>
              <a:rPr lang="en-US" dirty="0" smtClean="0"/>
              <a:t>eradication</a:t>
            </a:r>
            <a:r>
              <a:rPr lang="en-US" dirty="0"/>
              <a:t>, primarily due to safe and effective vaccines. </a:t>
            </a:r>
            <a:endParaRPr lang="en-US" dirty="0" smtClean="0"/>
          </a:p>
          <a:p>
            <a:pPr lvl="1"/>
            <a:r>
              <a:rPr lang="en-US" dirty="0" smtClean="0"/>
              <a:t>Measles </a:t>
            </a:r>
            <a:r>
              <a:rPr lang="en-US" dirty="0"/>
              <a:t>vaccination has prevented an estimated 21 million deaths worldwide since 2000. </a:t>
            </a:r>
            <a:endParaRPr lang="en-US" dirty="0" smtClean="0"/>
          </a:p>
        </p:txBody>
      </p:sp>
    </p:spTree>
    <p:extLst>
      <p:ext uri="{BB962C8B-B14F-4D97-AF65-F5344CB8AC3E}">
        <p14:creationId xmlns:p14="http://schemas.microsoft.com/office/powerpoint/2010/main" val="40971334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Importance of Healthy </a:t>
            </a:r>
            <a:r>
              <a:rPr lang="en-US" sz="3200" dirty="0" smtClean="0"/>
              <a:t>Living (cont’d.)</a:t>
            </a:r>
            <a:endParaRPr lang="en-US" sz="3200" dirty="0"/>
          </a:p>
        </p:txBody>
      </p:sp>
      <p:sp>
        <p:nvSpPr>
          <p:cNvPr id="3" name="Content Placeholder 2"/>
          <p:cNvSpPr>
            <a:spLocks noGrp="1"/>
          </p:cNvSpPr>
          <p:nvPr>
            <p:ph idx="1"/>
          </p:nvPr>
        </p:nvSpPr>
        <p:spPr/>
        <p:txBody>
          <a:bodyPr>
            <a:normAutofit/>
          </a:bodyPr>
          <a:lstStyle/>
          <a:p>
            <a:r>
              <a:rPr lang="en-US" b="1" dirty="0"/>
              <a:t>Cost</a:t>
            </a:r>
          </a:p>
          <a:p>
            <a:pPr lvl="1"/>
            <a:r>
              <a:rPr lang="en-US" dirty="0"/>
              <a:t>It is much cheaper to prevent a disease using immunization than to treat it. </a:t>
            </a:r>
            <a:endParaRPr lang="en-US" dirty="0" smtClean="0"/>
          </a:p>
          <a:p>
            <a:pPr lvl="1"/>
            <a:r>
              <a:rPr lang="en-US" dirty="0" smtClean="0"/>
              <a:t>In </a:t>
            </a:r>
            <a:r>
              <a:rPr lang="en-US" dirty="0"/>
              <a:t>a 2005 study on the economic impact of routine childhood immunization in the United States, researchers estimated that for every dollar spent, the vaccination program saved more than $5 in direct costs and approximately $11 in additional costs to </a:t>
            </a:r>
            <a:r>
              <a:rPr lang="en-US" dirty="0" smtClean="0"/>
              <a:t>society.</a:t>
            </a:r>
            <a:r>
              <a:rPr lang="en-US" baseline="30000" dirty="0" smtClean="0"/>
              <a:t>43</a:t>
            </a:r>
            <a:endParaRPr lang="en-US" dirty="0"/>
          </a:p>
          <a:p>
            <a:endParaRPr lang="en-US" dirty="0"/>
          </a:p>
        </p:txBody>
      </p:sp>
    </p:spTree>
    <p:extLst>
      <p:ext uri="{BB962C8B-B14F-4D97-AF65-F5344CB8AC3E}">
        <p14:creationId xmlns:p14="http://schemas.microsoft.com/office/powerpoint/2010/main" val="71244425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Findings on Healthy </a:t>
            </a:r>
            <a:r>
              <a:rPr lang="en-US" sz="3600" dirty="0" smtClean="0"/>
              <a:t>Living</a:t>
            </a:r>
            <a:endParaRPr lang="en-US" sz="3600" dirty="0"/>
          </a:p>
        </p:txBody>
      </p:sp>
      <p:sp>
        <p:nvSpPr>
          <p:cNvPr id="3" name="Content Placeholder 2"/>
          <p:cNvSpPr>
            <a:spLocks noGrp="1"/>
          </p:cNvSpPr>
          <p:nvPr>
            <p:ph idx="1"/>
          </p:nvPr>
        </p:nvSpPr>
        <p:spPr/>
        <p:txBody>
          <a:bodyPr>
            <a:normAutofit/>
          </a:bodyPr>
          <a:lstStyle/>
          <a:p>
            <a:r>
              <a:rPr lang="en-US" dirty="0"/>
              <a:t>The Healthy Living priority area includes measures of:</a:t>
            </a:r>
          </a:p>
          <a:p>
            <a:pPr lvl="1" fontAlgn="base"/>
            <a:r>
              <a:rPr lang="en-US" dirty="0"/>
              <a:t>Maternal and Child Health.</a:t>
            </a:r>
          </a:p>
          <a:p>
            <a:pPr lvl="1" fontAlgn="base"/>
            <a:r>
              <a:rPr lang="en-US" dirty="0"/>
              <a:t>Lifestyle Modification.</a:t>
            </a:r>
          </a:p>
          <a:p>
            <a:pPr lvl="1" fontAlgn="base"/>
            <a:r>
              <a:rPr lang="en-US" dirty="0"/>
              <a:t>Functional Status Preservation and Rehabilitation.</a:t>
            </a:r>
          </a:p>
          <a:p>
            <a:pPr lvl="1" fontAlgn="base"/>
            <a:r>
              <a:rPr lang="en-US" dirty="0"/>
              <a:t>Supportive and Palliative Care.</a:t>
            </a:r>
          </a:p>
          <a:p>
            <a:pPr lvl="1" fontAlgn="base"/>
            <a:r>
              <a:rPr lang="en-US" dirty="0"/>
              <a:t>Clinical Preventive Services.</a:t>
            </a:r>
          </a:p>
          <a:p>
            <a:r>
              <a:rPr lang="en-US" dirty="0"/>
              <a:t>Data for these measures can be found at </a:t>
            </a:r>
            <a:r>
              <a:rPr lang="en-US" u="sng" dirty="0">
                <a:hlinkClick r:id="rId3"/>
              </a:rPr>
              <a:t>https://nhqrnet.ahrq.gov/inhqrdr/data/query</a:t>
            </a:r>
            <a:r>
              <a:rPr lang="en-US" dirty="0"/>
              <a:t>.</a:t>
            </a:r>
          </a:p>
          <a:p>
            <a:endParaRPr lang="en-US" dirty="0"/>
          </a:p>
        </p:txBody>
      </p:sp>
    </p:spTree>
    <p:extLst>
      <p:ext uri="{BB962C8B-B14F-4D97-AF65-F5344CB8AC3E}">
        <p14:creationId xmlns:p14="http://schemas.microsoft.com/office/powerpoint/2010/main" val="2306763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A41A-D2EC-4387-A3D7-1BDDEC0CF04C}">
  <ds:schemaRefs>
    <ds:schemaRef ds:uri="http://schemas.microsoft.com/office/2006/metadata/properties"/>
    <ds:schemaRef ds:uri="http://schemas.microsoft.com/sharepoint/v3"/>
    <ds:schemaRef ds:uri="a8f12d5d-e9b2-448e-8eb7-60c9384bbf01"/>
    <ds:schemaRef ds:uri="http://purl.org/dc/terms/"/>
    <ds:schemaRef ds:uri="a0cb785d-7160-4b74-9d38-f0a6b70d7cb5"/>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40605</TotalTime>
  <Words>53868</Words>
  <Application>Microsoft Office PowerPoint</Application>
  <PresentationFormat>On-screen Show (4:3)</PresentationFormat>
  <Paragraphs>2586</Paragraphs>
  <Slides>272</Slides>
  <Notes>272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272</vt:i4>
      </vt:variant>
    </vt:vector>
  </HeadingPairs>
  <TitlesOfParts>
    <vt:vector size="281" baseType="lpstr">
      <vt:lpstr>Arial</vt:lpstr>
      <vt:lpstr>Calibri</vt:lpstr>
      <vt:lpstr>Courier New</vt:lpstr>
      <vt:lpstr>Georgia</vt:lpstr>
      <vt:lpstr>Times New Roman</vt:lpstr>
      <vt:lpstr>Trebuchet MS</vt:lpstr>
      <vt:lpstr>Wingdings</vt:lpstr>
      <vt:lpstr>Office Theme</vt:lpstr>
      <vt:lpstr>Custom Design</vt:lpstr>
      <vt:lpstr>2018 National Healthcare Quality and  Disparities Report</vt:lpstr>
      <vt:lpstr>Access to Care</vt:lpstr>
      <vt:lpstr>Quality</vt:lpstr>
      <vt:lpstr>Disparities</vt:lpstr>
      <vt:lpstr>Disparities (cont’d.)</vt:lpstr>
      <vt:lpstr>National Healthcare Quality and Disparities Report</vt:lpstr>
      <vt:lpstr>Overview of the U.S. Healthcare System Infrastructure</vt:lpstr>
      <vt:lpstr>Figure 2. Number of healthcare service encounters, United States, 2015, 2016, 2017</vt:lpstr>
      <vt:lpstr>Figure 3. Number of people working in health occupations, United States, 2017 (unless otherwise noted)</vt:lpstr>
      <vt:lpstr>Overview of Disease Burden in the United States</vt:lpstr>
      <vt:lpstr>Figure 4. Years of potential life lost before age 65, United States, 2017</vt:lpstr>
      <vt:lpstr>Figure 5. Age standardized disability-adjusted life year rate per 100,000 population, both sexes, by disease, 2017</vt:lpstr>
      <vt:lpstr>Figure 6. Leading causes of death for the total population, United States, 2017</vt:lpstr>
      <vt:lpstr>Overview of Healthcare Costs in the United States</vt:lpstr>
      <vt:lpstr>Figure 7. Distribution of personal healthcare expenditures by type of expenditure, 2017</vt:lpstr>
      <vt:lpstr>Figure 8. Personal healthcare expenditures and prescription drug expenditures, by source of funds, 2017</vt:lpstr>
      <vt:lpstr>Variation in Healthcare Quality and Disparities</vt:lpstr>
      <vt:lpstr>Figure 9. Overall quality of care, by state, 2015-2017</vt:lpstr>
      <vt:lpstr>Figure 10. Average differences in quality of care for Blacks, Hispanics, and Asians compared with Whites, by state, 2015-2017</vt:lpstr>
      <vt:lpstr>Access to Healthcare and Disparities In Access</vt:lpstr>
      <vt:lpstr>Figure 11. Number and percentage of access measures for which measures were improving, not changing, or worsening, 2000 through 2016 or 2017</vt:lpstr>
      <vt:lpstr>Figure 12. Children who had any appointments for routine healthcare in the last 12 months who sometimes or never got an appointment for routine care as soon as needed, 2002-2016</vt:lpstr>
      <vt:lpstr>Figure 13. People who were in fair or poor health with a specific source of ongoing care, 2009-2017</vt:lpstr>
      <vt:lpstr>Figure 14. People with a specific source of ongoing care, 2009-2017</vt:lpstr>
      <vt:lpstr>Figure 15. Children who had a doctor’s office or clinic visit in the last 12 months and needed care, tests, or treatment who sometimes or never found it easy to get the care, tests, or treatment, 2008-2016</vt:lpstr>
      <vt:lpstr>Figure 16. Adults who had a doctor’s office or clinic visit in the last 12 months and needed care, tests, or treatment who sometimes or never found it easy to get the care, tests, or treatment, 2008-2016</vt:lpstr>
      <vt:lpstr>Figure 17. Adults ages 18-64 who were uninsured or had private or public coverage at the time of interview, 1997-2018</vt:lpstr>
      <vt:lpstr>Figure 18. Children ages 0-17 years who were uninsured or had private or public coverage at the time of interview, 1997-2018</vt:lpstr>
      <vt:lpstr>Figure 19. Adults ages 18-64 who were uninsured at the time of interview, by poverty status, 1997-2018</vt:lpstr>
      <vt:lpstr>Figure 20. Children ages 0-17 years who were uninsured at the time of interview, by poverty status, 1997-2018</vt:lpstr>
      <vt:lpstr>Figure 21. Adults ages 18-64 who were uninsured at the time of interview, by race/ethnicity, 2010-2018</vt:lpstr>
      <vt:lpstr>Figure 22. Number and percentage of access measures for which members of selected groups experienced better, same, or worse access to care compared with reference group, 2016 or 2017</vt:lpstr>
      <vt:lpstr>Poor People</vt:lpstr>
      <vt:lpstr>Figure 23. People under age 65 with health insurance, 2017</vt:lpstr>
      <vt:lpstr>Figure 24. People under age 65 with any private health insurance, 2017</vt:lpstr>
      <vt:lpstr>Blacks</vt:lpstr>
      <vt:lpstr>Figure 25. Children who had any appointments for routine healthcare in the last 12 months who sometimes or never got an appointment for routine care as soon as needed, 2016</vt:lpstr>
      <vt:lpstr>Figure 26. Adults who had a doctor’s office or clinic visit in the last 12 months and needed care, tests, or treatment who sometimes or never found it easy to get the care, tests, or treatment, 2016</vt:lpstr>
      <vt:lpstr>Asians</vt:lpstr>
      <vt:lpstr>Figure 27. Children who had any appointments for routine healthcare in the last 12 months who sometimes or never got an appointment for routine care as soon as needed, 2016</vt:lpstr>
      <vt:lpstr>Figure 28. Adults who had any appointments for routine healthcare in the last 12 months who sometimes or never got an appointment for routine care as soon as needed, 2016</vt:lpstr>
      <vt:lpstr>American Indians/Alaska Natives</vt:lpstr>
      <vt:lpstr>Figure 29. People under age 65 who were uninsured all year, 2016</vt:lpstr>
      <vt:lpstr>Figure 30. People under age 65 with health insurance, 2017</vt:lpstr>
      <vt:lpstr>Native Hawaiians/Pacific Islanders</vt:lpstr>
      <vt:lpstr>Hispanics</vt:lpstr>
      <vt:lpstr>Figure 31. People under age 65 who were uninsured all year, 2016</vt:lpstr>
      <vt:lpstr>Figure 32. People under age 65 with health insurance, 2017</vt:lpstr>
      <vt:lpstr>Quality and Quality Disparities</vt:lpstr>
      <vt:lpstr>Figure 33. Number and percentage of all quality measures that were improving, not changing, or worsening, total and by priority area, from 2000 through 2017</vt:lpstr>
      <vt:lpstr>Person-Centered Care</vt:lpstr>
      <vt:lpstr>Person-Centered Care (cont’d.)</vt:lpstr>
      <vt:lpstr>Importance of Person-Centered Care</vt:lpstr>
      <vt:lpstr>Importance of Person-Centered Care (cont’d.)</vt:lpstr>
      <vt:lpstr>Findings on Person-Centered Care</vt:lpstr>
      <vt:lpstr>Findings on Person-Centered Care (cont’d.)</vt:lpstr>
      <vt:lpstr>Findings on Person-Centered Care (cont’d.)</vt:lpstr>
      <vt:lpstr>Findings on Person-Centered Care (cont’d.)</vt:lpstr>
      <vt:lpstr>Figure 34. Adults who had a doctor’s office or clinic visit in the last 12 months whose health providers sometimes or never explained things in a way they could understand, 2002-2016</vt:lpstr>
      <vt:lpstr>Figure 35. Adults who had a doctor’s office or clinic visit in the last 12 months whose health providers sometimes or never spent enough time with them, 2002-2016</vt:lpstr>
      <vt:lpstr>Figure 36. Adults who had a doctor’s office or clinic visit in the last 12 months whose health providers sometimes or never showed respect for what they had to say, 2002-2016</vt:lpstr>
      <vt:lpstr>Examples of HHS Efforts To Promote Person-Centered Care</vt:lpstr>
      <vt:lpstr>Patient Safety</vt:lpstr>
      <vt:lpstr>Importance of Patient Safety</vt:lpstr>
      <vt:lpstr>Importance of Patient Safety (cont’d.)</vt:lpstr>
      <vt:lpstr>Findings on Patient Safety</vt:lpstr>
      <vt:lpstr>Findings on Patient Safety (cont’d.)</vt:lpstr>
      <vt:lpstr>Figure 37. Inpatient adverse events in adults receiving knee replacement, 2009-2016</vt:lpstr>
      <vt:lpstr>Figure 38. Inpatient adverse events in adults receiving hip joint replacement due to fracture or degenerative conditions, 2009-2016</vt:lpstr>
      <vt:lpstr>Figure 39. Adult inpatients with an anticoagulant-related adverse drug event to low-molecular-weight heparin (LMWH) and factor Xa, United States, 2009-2016</vt:lpstr>
      <vt:lpstr>Figure 40. Adults who reported a home health provider asking to see all the prescription and over-the-counter medicines they were taking when they first started getting home health care, 2012-2017</vt:lpstr>
      <vt:lpstr>Examples of HHS Efforts To Promote Patient Safety </vt:lpstr>
      <vt:lpstr>Care Coordination</vt:lpstr>
      <vt:lpstr>Importance of Care Coordination</vt:lpstr>
      <vt:lpstr>Importance of Care Coordination (cont’d.)</vt:lpstr>
      <vt:lpstr>Findings on Care Coordination</vt:lpstr>
      <vt:lpstr>Findings on Care Coordination (cont’d.)</vt:lpstr>
      <vt:lpstr>Figure 41. Home health patients who had timely initiation of care, 2013-2016</vt:lpstr>
      <vt:lpstr>Figure 42. Adult hospital patients who did not receive good communication about discharge information, 2009-2017</vt:lpstr>
      <vt:lpstr>Figure 43. People with a usual source of care who usually asks about prescription medications and treatments from other doctors, 2002-2016</vt:lpstr>
      <vt:lpstr>Figure 44. Home health care patients who had an emergency department visit and were then hospitalized, 2013-2016</vt:lpstr>
      <vt:lpstr>Figure 45. Home health care patients who had an emergency department visit without a hospitalization, 2013-2016</vt:lpstr>
      <vt:lpstr>Examples of HHS Efforts To Promote Care Coordination</vt:lpstr>
      <vt:lpstr>Effective Treatment</vt:lpstr>
      <vt:lpstr>Findings on Effective Treatment</vt:lpstr>
      <vt:lpstr>Findings on Effective Treatment (cont’d.)</vt:lpstr>
      <vt:lpstr>Findings on Effective Treatment (cont’d.)</vt:lpstr>
      <vt:lpstr>Findings on Effective Treatment (cont’d.)</vt:lpstr>
      <vt:lpstr>Figure 46. Acute stroke patients for whom IV thrombolytic therapy was initiated at the hospital within 3 hours of time last known well, 2013-2016</vt:lpstr>
      <vt:lpstr>Figure 47. Doctor’s office, emergency department, and outpatient department visits where antibiotics were prescribed for a diagnosis of common cold per 10,000 population, 2010-2014</vt:lpstr>
      <vt:lpstr>Figure 48. Patients with colon cancer who received surgical resection of colon cancer that included at least 12 lymph nodes pathologically examined, 2005-2015</vt:lpstr>
      <vt:lpstr>Figure 49. Emergency department visits involving opioid-related diagnoses per 100,000 population, 2005-2016</vt:lpstr>
      <vt:lpstr>Figure 50. Hospital inpatient stays involving opioid-related diagnoses per 100,000 population</vt:lpstr>
      <vt:lpstr>Figure 51. Suicide deaths among people age 12 and over per 100,000 population, 2000-2016</vt:lpstr>
      <vt:lpstr>Examples of HHS Efforts To Promote Effective Treatment </vt:lpstr>
      <vt:lpstr>Healthy Living</vt:lpstr>
      <vt:lpstr>Importance of Healthy Living</vt:lpstr>
      <vt:lpstr>Importance of Healthy Living (cont’d.)</vt:lpstr>
      <vt:lpstr>Findings on Healthy Living</vt:lpstr>
      <vt:lpstr>Findings on Healthy Living (cont’d.)</vt:lpstr>
      <vt:lpstr>Figure 52A. Adolescents ages 13-15 who received 1 or more doses of tetanus toxoid, reduced diphtheria toxoid, and acellular pertussis (Tdap) since the age of 10 years, 2008-2016</vt:lpstr>
      <vt:lpstr>Figure 52B. Adolescents ages 16-17 who received 1 or more doses of tetanus toxoid, reduced diphtheria toxoid, and acellular pertussis (Tdap) since the age of 10 years, 2008-2016</vt:lpstr>
      <vt:lpstr>Figure 53. Adolescents ages 16-17 years who received 1 or more doses of meningococcal conjugate vaccine, 2008-2016</vt:lpstr>
      <vt:lpstr>Figure 54. Hospital patients who received influenza vaccination, 2012-2016</vt:lpstr>
      <vt:lpstr>Figure 55. Women ages 21-65 who received a Pap test in the last 3 years, 2000-2015</vt:lpstr>
      <vt:lpstr>Figure 56. Women ages 50-74 who received a mammogram in the last 2 years, 2000-2015</vt:lpstr>
      <vt:lpstr>Examples of HHS Efforts To Promote Healthy Living</vt:lpstr>
      <vt:lpstr>Disparities in Healthcare</vt:lpstr>
      <vt:lpstr>Exhibit. Linking the Disparities and Quality Chasms</vt:lpstr>
      <vt:lpstr>Categories of Analysis</vt:lpstr>
      <vt:lpstr>Racial and Ethnic Disparities</vt:lpstr>
      <vt:lpstr>Figure 57. Number and percentage of quality measures for which members of selected groups experienced better, same, or worse quality of care compared with reference group (White), 2013, 2015, 2016, or 2017</vt:lpstr>
      <vt:lpstr>Figure 58. Number and percentage of quality measures with disparity at baseline for which disparities related to race and ethnicity were improving, not changing, or worsening, 2000 through 2013, 2014, 2015, 2016, or 2017</vt:lpstr>
      <vt:lpstr>Figure 59. Number and percentage of quality measures for which Blacks experienced better, same, or worse quality of care compared with reference group (White), 2013, 2015, 2016, or 2017</vt:lpstr>
      <vt:lpstr>Largest Disparities for Blacks</vt:lpstr>
      <vt:lpstr>Figure 60. New HIV cases per 100,000 population age 13 and over, 2015</vt:lpstr>
      <vt:lpstr>Figure 61. HIV infection deaths per 100,000 population, 2016</vt:lpstr>
      <vt:lpstr>Figure 62. Hospital admissions for asthma per 100,000 population, children ages 2-17, 2016</vt:lpstr>
      <vt:lpstr>Figure 63. Number and percentage of all quality measures that were improving, not changing, or worsening, total for Blacks and by priority area, 2000 through 2013, 2015, 2016, or 2017</vt:lpstr>
      <vt:lpstr>Figure 64. Number and percentage of quality measures with disparity at baseline for which disparities related to race and ethnicity were improving, not changing, or worsening, total for Blacks and by priority area, 2000 through 2013, 2014, 2015, 2016, or 2017</vt:lpstr>
      <vt:lpstr>Figure 65. New HIV cases per 100,000 population age 13 and over, 2008-2015</vt:lpstr>
      <vt:lpstr>Figure 66. HIV infection deaths per 100,000 population, 2000-2016</vt:lpstr>
      <vt:lpstr>Figure 67. Hospital patients with heart attack given fibrinolytic medication within 30 minutes of arrival, 2005-2015</vt:lpstr>
      <vt:lpstr>Figure 68. Adjusted incident rates of end stage renal disease (ESRD) due to diabetes per million population, 2001-2016</vt:lpstr>
      <vt:lpstr>Figure 69. Number and percentage of quality measures for which Asians experienced better, same, or worse quality of care compared with reference group (White) in 2013, 2015, 2016, or 2017</vt:lpstr>
      <vt:lpstr>Largest Disparities for Asians</vt:lpstr>
      <vt:lpstr>Figure 70. Hospital patients with an anticoagulant-related adverse drug event to low-molecular-weight heparin (LMWH) and factor Xa, 2015</vt:lpstr>
      <vt:lpstr>Figure 71. Adults who reported that home health providers always treated them with courtesy and respect in the last 2 months of care, 2017</vt:lpstr>
      <vt:lpstr>Figure 72. Adults with limited English proficiency and usual source of care (USC) whose USC had language assistance, 2016</vt:lpstr>
      <vt:lpstr>Figure 73. Number and percentage of all quality measures that were improving, not changing, or worsening, total for Asians and by priority area, from 2000 through 2011, 2013, 2014, 2015, 2016, or 2017</vt:lpstr>
      <vt:lpstr>Figure 74. Number and percentage of quality measures with disparity at baseline for which disparities related to race and ethnicity were improving, not changing, or worsening, total for Asians and by priority area, 2000 through 2013, 2015, 2016, or 2017</vt:lpstr>
      <vt:lpstr>Figure 75. Hospital patients who received pneumococcal immunization, 2012-2015</vt:lpstr>
      <vt:lpstr>Figure 76. People age 13 and over living with HIV who know their serostatus, 2010-2015</vt:lpstr>
      <vt:lpstr>Figure 77. Number and percentage of quality measures for which American Indians and Alaska Natives experienced better, same, or worse quality of care compared with reference group (White), 2013, 2015, 2016, or 2017</vt:lpstr>
      <vt:lpstr>Largest Disparities for American Indians/Alaska Natives</vt:lpstr>
      <vt:lpstr>Figure 78. Adults who had a doctor’s office or clinic visit in the last 12 months whose health providers sometimes or never explained things in a way they could understand, 2016</vt:lpstr>
      <vt:lpstr>Figure 79. Adults who had a doctor’s office or clinic visit in the last 12 months whose health providers sometimes or never spent enough time with them, 2016</vt:lpstr>
      <vt:lpstr>Figure 80. Hospital patients who received influenza vaccination, 2016</vt:lpstr>
      <vt:lpstr>Figure 81. Number and percentage of all quality measures that were improving, not changing, or worsening, total for American Indians and Alaska Natives and by priority area, from 2000 through 2013, 2014, 2015, 2016, or 2017</vt:lpstr>
      <vt:lpstr>Figure 82. Number and percentage of quality measures with disparity at baseline for which disparities related to race and ethnicity were improving, not changing, or worsening, total for American Indians and Alaska Natives and by priority area, from 2000 through 2013, 2015, 2016, or 2017</vt:lpstr>
      <vt:lpstr>Figure 83. Adjusted incident rates of end stage renal disease (ESRD) due to diabetes per million population, 2001-2016</vt:lpstr>
      <vt:lpstr>Figure 84. Number and percentage of quality measures for which Native Hawaiians/Pacific Islanders experienced better, same, or worse quality of care compared with reference group (White), 2015, 2016, or 2017</vt:lpstr>
      <vt:lpstr>Largest Disparities for Native Hawaiians/Pacific Islanders</vt:lpstr>
      <vt:lpstr>Figure 85. Adults who received a blood pressure measurement in the last 2 years and can state whether their blood pressure was normal or high, 2017</vt:lpstr>
      <vt:lpstr>Figure 86. New HIV cases per 100,000 population age 13 and over, 2015</vt:lpstr>
      <vt:lpstr>Figure 87. Adults who reported that home health providers always treated them with courtesy and respect in the last 2 months of care, 2017</vt:lpstr>
      <vt:lpstr>Figure 88. Number and percentage of all quality measures that were improving, not changing, or worsening, total for Native Hawaiians/Pacific Islanders and by priority area, from 2008 through 2012, 2013, 2014, 2015, 2016, or 2017</vt:lpstr>
      <vt:lpstr>Figure 89. Number and percentage of all quality measures with disparity at baseline for which disparities related to race and ethnicity were improving, not changing, or worsening, total for Native Hawaiians/Pacific Islanders and by priority area, from 2008 through 2015, 2016, or 2017</vt:lpstr>
      <vt:lpstr>Figure 90. People age 13 and over living with HIV who know their serostatus, 2010-2015</vt:lpstr>
      <vt:lpstr>Figure 91. Number and percentage of quality measures for which Hispanics experienced better, same, or worse quality of care compared with reference group (non-Hispanic White), 2013, 2015, 2016, or 2017</vt:lpstr>
      <vt:lpstr>Largest Disparities for Hispanics</vt:lpstr>
      <vt:lpstr>Figure 92. New HIV cases per 100,000 population age 13 and over, 2015</vt:lpstr>
      <vt:lpstr>Figure 93. Adjusted incident rates of end stage renal disease (ESRD) due to diabetes per million population, 2016</vt:lpstr>
      <vt:lpstr>Figure 94. People without a usual source of care who indicated a financial or insurance reason for not having a source of care, 2016</vt:lpstr>
      <vt:lpstr>Figure 95. Number and percentage of all quality measures that were improving, not changing, or worsening, total for Hispanics and by priority area, from 2000 through 2013, 2014, 2015, 2016, or 2017</vt:lpstr>
      <vt:lpstr>Figure 96. Number and percentage of all quality measures with disparity at baseline for which disparities related to race and ethnicity were improving, not changing, or worsening, total for Hispanics and by priority area, from 2000 through 2013, 2014, 2015, 2016, or 2017</vt:lpstr>
      <vt:lpstr>Figure 97. Adjusted incident rates of end stage renal disease (ESRD) due to diabetes per million population, 2001-2016</vt:lpstr>
      <vt:lpstr>Figure 98. Children ages 2-17 who had a preventive dental service in the calendar year, 2002-2016</vt:lpstr>
      <vt:lpstr>Figure 99. Children ages 2-17 who had a dental visit in the calendar year, 2002-2016</vt:lpstr>
      <vt:lpstr>Figure 100. Adults with obesity who ever received advice from a health professional about eating fewer high-fat or high-cholesterol foods, 2002-2016</vt:lpstr>
      <vt:lpstr>Disparities by Income</vt:lpstr>
      <vt:lpstr>Figure 101. Number and percentage of quality measures for which income groups experienced better, same, or worse quality of care compared with reference group (high income), 2015, 2016, or-2017</vt:lpstr>
      <vt:lpstr>Largest Disparities by Income</vt:lpstr>
      <vt:lpstr>Figure 102. People without a usual source of care who indicated a financial or insurance reason for not having a source of care, 2016</vt:lpstr>
      <vt:lpstr>Figure 103. Women ages 21-65 who received a Pap smear in the last 3 years, 2015</vt:lpstr>
      <vt:lpstr>Figure 104. People under age 65 whose family’s health insurance premium and out-of-pocket medical expenditures were more than 10% of total family income, 2016</vt:lpstr>
      <vt:lpstr>Figure 105. Adults who had a doctor’s office or clinic visit in the last 12 months whose health providers sometimes or never explained things in a way they could understand, 2016</vt:lpstr>
      <vt:lpstr>Figure 106. Hospital admissions for chronic obstructive pulmonary disease or asthma per 100,000 population, adults age 40 and over, 2016</vt:lpstr>
      <vt:lpstr>Figure 107. Hospital admissions for short-term complications of diabetes per 100,000 population, adults, 2016</vt:lpstr>
      <vt:lpstr>Figure 108. Number and percentage of all quality measures that were improving, not changing, or worsening, total and by income group, from 2000 through 2014, 2015, 2016, or 2017</vt:lpstr>
      <vt:lpstr>Figure 109. Number and percentage of quality measures with disparity at baseline for which disparities related to income were improving, not changing, or worsening, 2000 through 2014, 2015, 2016, or 2017</vt:lpstr>
      <vt:lpstr>Figure 110. Children ages 2-17 who had a preventive dental service in the calendar year, 2002-2016</vt:lpstr>
      <vt:lpstr>Figure 111. People unable to get or delayed in getting needed dental care due to financial or insurance reasons, 2002-2016</vt:lpstr>
      <vt:lpstr>Figure 112. People unable to get or delayed in getting needed medical care due to financial or insurance reasons, 2002-2016</vt:lpstr>
      <vt:lpstr>Figure 113. Adolescent females ages 13-15 who received 3 or more doses of human papillomavirus vaccine, 2008-2016</vt:lpstr>
      <vt:lpstr>Figure 114. Emergency department visits involving opioid-related diagnoses per 100,000 population, 2005-2016</vt:lpstr>
      <vt:lpstr>Figure 115. Hospital inpatient stays involving opioid-related diagnoses per 100,000 population, 2005-2016</vt:lpstr>
      <vt:lpstr>Disparities by Insurance Status</vt:lpstr>
      <vt:lpstr>Figure 116. Number and percentage of quality measures for which insurance groups experienced better, same, or worse quality of care compared with reference group (privately insured), 2015, 2016, or 2017</vt:lpstr>
      <vt:lpstr>Largest Disparities for People With Public Insurance</vt:lpstr>
      <vt:lpstr>Figure 117. Adults who had a doctor’s office or clinic visit in the last 12 months whose health providers sometimes or never explained things in a way they could understand, 2016</vt:lpstr>
      <vt:lpstr>Figure 118. Rating of healthcare 0-6 on a scale from 0 to 10 (best grade) by adults who had a doctor´s office or clinic visit in the last 12 months, 2016</vt:lpstr>
      <vt:lpstr>Figure 119. Adults who had a doctor’s office or clinic visit in the last 12 months whose health providers sometimes or never listened carefully to them, 2016</vt:lpstr>
      <vt:lpstr>Largest Disparities for Uninsured People</vt:lpstr>
      <vt:lpstr>Figure 120. People without a usual source of care who indicated a financial or insurance reason for not having a source of care, 2016</vt:lpstr>
      <vt:lpstr>Figure 121. Deaths per 1,000 adult hospital admissions with abdominal aortic aneurysm repair, 2016</vt:lpstr>
      <vt:lpstr>Figure 122. Adults who received a blood pressure measurement in the last 2 years and can state whether their blood pressure was normal or high, 2017</vt:lpstr>
      <vt:lpstr>Figure 123. Number and percentage of all quality measures that were improving, not changing, or worsening, total and by insurance status, from 2000 through 2013, 2014, 2015, 2016, or 2017</vt:lpstr>
      <vt:lpstr>Figure 124. Number and percentage of quality measures with disparity at baseline for which disparities related to insurance were improving, not changing, or worsening, 2000 through 2014, 2015, 2016, or 2017</vt:lpstr>
      <vt:lpstr>Figure 125. Adults age 40 and over with diagnosed diabetes who received a flu vaccination in the calendar year, 2008-2016</vt:lpstr>
      <vt:lpstr>Figure 126. People without a usual source of care who indicated a financial or insurance reason for not having a source of care, 2002-2016</vt:lpstr>
      <vt:lpstr>Disparities by Residence Location</vt:lpstr>
      <vt:lpstr>Residence Location Groups</vt:lpstr>
      <vt:lpstr>Table 1. NCHS Urban-Rural Classification Scheme, 2006 vs. 2013</vt:lpstr>
      <vt:lpstr>Figure 127. Map showing 2013 NCHS Urban-Rural County Classifications in the United States</vt:lpstr>
      <vt:lpstr>Figure 128. Number and percentage of quality measures for which members of selected groups experienced better, same, or worse quality of care compared with reference group (large fringe metropolitan) in 2015, 2016, or 2017, by residence location</vt:lpstr>
      <vt:lpstr>Largest Disparities by Residence Location</vt:lpstr>
      <vt:lpstr>Largest Disparities by Residence Location</vt:lpstr>
      <vt:lpstr>Largest Disparities by Residence Location</vt:lpstr>
      <vt:lpstr>Figure 129. HIV infection deaths per 100,000 population, 2016</vt:lpstr>
      <vt:lpstr>Figure 130. Deaths per 1,000 hospital admissions with expected low mortality, 2016</vt:lpstr>
      <vt:lpstr>Figure 131. Infant mortality per 1,000 live births, birth weight 2,500 grams or more, 2016</vt:lpstr>
      <vt:lpstr>Figure 132. Children ages 0-17 with a wellness checkup in the past 12 months, 2017</vt:lpstr>
      <vt:lpstr>Figure 133. Children who had their height and weight measured by a health provider within the past 2 years, 2016</vt:lpstr>
      <vt:lpstr>Figure 134. Emergency department encounters for asthma, children ages 2-17, 2016</vt:lpstr>
      <vt:lpstr>Figure 135. Hospital admissions for asthma per 100,000 population, children ages 2-17, 2016</vt:lpstr>
      <vt:lpstr>Figure 136. Emergency department visits with a principal diagnosis related to dental conditions, 2016</vt:lpstr>
      <vt:lpstr>Figure 137. Hospital admissions for community-acquired pneumonia per 100,000 population, adults age 18 and over, 2016</vt:lpstr>
      <vt:lpstr>Figure 138. Reclosure of postoperative abdominal wound dehiscence per 1,000 abdominopelvic surgery admissions of length 2 or more days, adults, 2016</vt:lpstr>
      <vt:lpstr>Figure 139. Number and percentage of all quality measures that were improving, not changing, or worsening, total and by residence location, from 2002 through 2011, 2015, 2016, or 2017</vt:lpstr>
      <vt:lpstr>Figure 140. Number and percentage of quality measures with disparity at baseline for which disparities related to residence location were improving or not changing, 2002 through 2011, 2014, 2015, 2016, or 2017</vt:lpstr>
      <vt:lpstr>Figure 141. Hospital inpatient stays involving opioid-related diagnoses per 100,000 population, 2005-2016</vt:lpstr>
      <vt:lpstr>New Measures in the 2018 QDR Database</vt:lpstr>
      <vt:lpstr>Exhibit 1. Opportunities to optimize cancer care</vt:lpstr>
      <vt:lpstr>Cancer Measures</vt:lpstr>
      <vt:lpstr>Cancer Measures (cont’d.)</vt:lpstr>
      <vt:lpstr>Cancer Measures (cont’d.)</vt:lpstr>
      <vt:lpstr>Cancer Measures (cont’d.)</vt:lpstr>
      <vt:lpstr>Cancer Measures (cont’d.)</vt:lpstr>
      <vt:lpstr>Figure 142.Treatment: Tamoxifen or third-generation aromatase inhibitor was recommended or administered within 1 year of diagnosis for women with AJCC T1cN0M0 or stage IB-III hormone receptor-positive breast cancer, by race/ethnicity, 2005-2015</vt:lpstr>
      <vt:lpstr>Figure 143. Combination chemotherapy was recommended or administered within 4 months of diagnosis for women under 70 with AJCC T1cN0M0 or Stage IB-III hormone receptor negative-breast cancer, by income, 2005-2015</vt:lpstr>
      <vt:lpstr>Figure 144. Radiation therapy was recommended or administered following any mastectomy within 1 year of diagnosis of breast cancer for women with 4 positive regional lymph nodes, by insurance status, 2005-2015</vt:lpstr>
      <vt:lpstr>Figure 145. Treatment: Use of brachytherapy in patients treated with primary radiation with curative intent in any stage of cervical cancer, by insurance status, 2005-2015</vt:lpstr>
      <vt:lpstr>Figure 146. Radiation therapy was completed within 60 days of initiation of radiation among women diagnosed with any stage of cervical cancer, by geographic location, 2005-2015</vt:lpstr>
      <vt:lpstr>Figure 147. Treatment: Adjuvant chemotherapy was recommended or administered within 4 months of diagnosis for patients under the age of 80 with AJCC Stage III lymph node-positive colon cancer, by income, 2005-2015</vt:lpstr>
      <vt:lpstr>Dementia Among Older Adults</vt:lpstr>
      <vt:lpstr>Dementia Measures</vt:lpstr>
      <vt:lpstr>Figure 148. Management: Emergency department visits involving dementia among adults age 65 and over, 2016</vt:lpstr>
      <vt:lpstr>Dementia Mortality</vt:lpstr>
      <vt:lpstr>Figure 149. Outcome: Age-adjusted death rates for dementia per 100,000 population, by race/ethnicity, 2000-2017</vt:lpstr>
      <vt:lpstr>Figure 150. Outcome: Age-adjusted death rates for dementia per 100,000 population, by sex, 2017</vt:lpstr>
      <vt:lpstr>Opioid Use</vt:lpstr>
      <vt:lpstr>Opioid Measures</vt:lpstr>
      <vt:lpstr>Opioid Measures (cont’d.)</vt:lpstr>
      <vt:lpstr>Figure 151. Utilization: Adults ages 18-64 who filled four or more outpatient opioid prescriptions in the calendar year, by insurance, 2013-2016</vt:lpstr>
      <vt:lpstr>Figure 152. Utilization: Adults ages 18-64 with any opioid prescriptions in the calendar year, by insurance, 2013-2016</vt:lpstr>
      <vt:lpstr>Figure 153. Prevalence: Adults with opioid (either prescription opioid or heroin) use disorder in the past year, by ethnicity, 2017</vt:lpstr>
      <vt:lpstr>Figure 154. Prevalence: Adults with opioid (either prescription opioid or heroin) use disorder in the past year, by education, 2017</vt:lpstr>
      <vt:lpstr>Figure 155. Outcome: Drug overdose deaths involving any opioid per 100,000 population, by race, 1999-2017</vt:lpstr>
      <vt:lpstr>Figure 156. Outcome: Drug overdose deaths involving any opioid per 100,000 population, by ethnicity, 1999-2017</vt:lpstr>
      <vt:lpstr>Figure 157. Outcome: Drug overdose deaths involving any opioid per 100,000 population, by age, 1999-2017</vt:lpstr>
      <vt:lpstr>Figure 158. Outcome: Drug overdose deaths involving natural and semisynthetic opioids per 100,000 population, by race, 1999-2017</vt:lpstr>
      <vt:lpstr>Figure 159. Outcome: Drug overdose deaths involving natural and semisynthetic opioids per 100,000 population, by ethnicity, 1999-2017</vt:lpstr>
      <vt:lpstr>Figure 160. Outcome: Drug overdose deaths involving natural and semisynthetic opioids per 100,000 population, by age, 1999-2017</vt:lpstr>
      <vt:lpstr>Figure 161. Outcome: Drug overdose deaths involving synthetic opioids other than methadone per 100,000 population, by race, 1999-2017</vt:lpstr>
      <vt:lpstr>Figure 162. Outcome: Drug overdose deaths involving synthetic opioids other than methadone per 100,000 population, by ethnicity, 1999-2017</vt:lpstr>
      <vt:lpstr>Figure 163. Outcome: Drug overdose deaths involving synthetic opioids other than methadone per 100,000 population, by age, 1999-2017</vt:lpstr>
      <vt:lpstr>Maternal Morbidity and Mortality</vt:lpstr>
      <vt:lpstr>Maternal Morbidity and Mortality Measures</vt:lpstr>
      <vt:lpstr>Figure 164. Outcome: Cesarean deliveries among low-risk first births, by race/ethnicity, 2007-2017</vt:lpstr>
      <vt:lpstr>Figure 165. Outcome: In-hospital deaths per 100,000 delivery hospitalizations, by race and ethnicity, 2016</vt:lpstr>
      <vt:lpstr>Looking Forward: HHS Research Priorities</vt:lpstr>
      <vt:lpstr>HIV Research</vt:lpstr>
      <vt:lpstr>Sickle Cell Disease Research</vt:lpstr>
      <vt:lpstr>Kidney Disease Research</vt:lpstr>
      <vt:lpstr>Opioids</vt:lpstr>
      <vt:lpstr>Future Research and Work</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2019-Regular</dc:title>
  <dc:creator>DHHS</dc:creator>
  <cp:lastModifiedBy>Sachdeva, Ruby (AHRQ/OC) (CTR)</cp:lastModifiedBy>
  <cp:revision>402</cp:revision>
  <dcterms:created xsi:type="dcterms:W3CDTF">2013-09-03T18:05:51Z</dcterms:created>
  <dcterms:modified xsi:type="dcterms:W3CDTF">2020-05-18T13:28:38Z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