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2"/>
  </p:notesMasterIdLst>
  <p:handoutMasterIdLst>
    <p:handoutMasterId r:id="rId13"/>
  </p:handoutMasterIdLst>
  <p:sldIdLst>
    <p:sldId id="259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2" autoAdjust="0"/>
  </p:normalViewPr>
  <p:slideViewPr>
    <p:cSldViewPr>
      <p:cViewPr varScale="1">
        <p:scale>
          <a:sx n="77" d="100"/>
          <a:sy n="77" d="100"/>
        </p:scale>
        <p:origin x="90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0ABE-DCA6-4B7A-B1BC-961182C98C1E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06A1E-4DC8-4B97-9735-D05403F9CA2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BA40C-25F7-4A81-B7B0-365A5351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and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Author and Date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Author and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National Healthcare</a:t>
            </a:r>
            <a:br>
              <a:rPr lang="en-US" dirty="0"/>
            </a:br>
            <a:r>
              <a:rPr lang="en-US" dirty="0"/>
              <a:t>Quality and  Disparities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87751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 to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From 2000 through 2016-2018:</a:t>
            </a:r>
          </a:p>
          <a:p>
            <a:pPr lvl="1"/>
            <a:r>
              <a:rPr lang="en-US" dirty="0"/>
              <a:t>More than half (11 of 20) of access measures showed improvement. </a:t>
            </a:r>
          </a:p>
          <a:p>
            <a:pPr lvl="2"/>
            <a:r>
              <a:rPr lang="en-US" dirty="0"/>
              <a:t>For example, there were significant gains in the percentage of people who reported having health insurance.</a:t>
            </a:r>
          </a:p>
          <a:p>
            <a:pPr lvl="1"/>
            <a:r>
              <a:rPr lang="en-US" dirty="0"/>
              <a:t>One-fourth (5 of 20) did not show improvement.</a:t>
            </a:r>
          </a:p>
          <a:p>
            <a:pPr lvl="1"/>
            <a:r>
              <a:rPr lang="en-US" dirty="0"/>
              <a:t>One-fifth (4 of 20) showed worsening.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3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906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pc="-20" dirty="0"/>
              <a:t>Quality of healthcare improved overall from 2000 through 2018, but the pace of improvement varied by priority area: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b="1" dirty="0"/>
              <a:t>Person-Centered Care:</a:t>
            </a:r>
            <a:r>
              <a:rPr lang="en-US" dirty="0"/>
              <a:t> Almost half (14 of 29) of person-centered care measures were improving overall.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b="1" dirty="0"/>
              <a:t>Patient Safety:</a:t>
            </a:r>
            <a:r>
              <a:rPr lang="en-US" dirty="0"/>
              <a:t> Nearly half (12 of 26) of patient safety measures were improving overall.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b="1" dirty="0"/>
              <a:t>Healthy Living: </a:t>
            </a:r>
            <a:r>
              <a:rPr lang="en-US" dirty="0"/>
              <a:t>Almost 60% (41 of 70) of healthy living measures were improving overall.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b="1" dirty="0"/>
              <a:t>Effective Treatment: </a:t>
            </a:r>
            <a:r>
              <a:rPr lang="en-US" dirty="0"/>
              <a:t>More than 40% (15 of 36) of effective treatment measures were improving overall.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b="1" dirty="0"/>
              <a:t>Care Coordination: </a:t>
            </a:r>
            <a:r>
              <a:rPr lang="en-US" dirty="0"/>
              <a:t>Nearly 40% (3 of 8) of care coordination measures were improving overall.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b="1" dirty="0"/>
              <a:t>Care Affordability: </a:t>
            </a:r>
            <a:r>
              <a:rPr lang="en-US" dirty="0"/>
              <a:t>Forty percent (2 of 5) of affordable care measures were improving overall.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8307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Some disparities were getting smaller from 2000 through 2016-2018, but disparities persist some even worsened, especially for poor and uninsured populations in all priority areas.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Racial and ethnic disparities vary by group: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Blacks and American Indians and Alaska Natives received worse care than Whites for about 40% of quality measures.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Hispanics received worse care than Whites for more than one-third of quality measures.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Asians received worse care than Whites for nearly 30% of quality measures but better care for nearly one-third of quality measures.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Native Hawaiians/Pacific Islanders received worse care than Whites for one-third of quality measures.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1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Disparities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vary by residence location: </a:t>
            </a:r>
          </a:p>
          <a:p>
            <a:pPr lvl="1"/>
            <a:r>
              <a:rPr lang="en-US" spc="100" dirty="0"/>
              <a:t>For nearly a quarter (24 of 102) of quality measures, residents of large central metropolitan areas received worse care than residents of large fringe metropolitan areas.</a:t>
            </a:r>
          </a:p>
          <a:p>
            <a:pPr lvl="1"/>
            <a:r>
              <a:rPr lang="en-US" dirty="0"/>
              <a:t>For one-third of quality measures, residents of micropolitan and noncore areas received worse care than residents of large fringe metropolitan areas.</a:t>
            </a:r>
          </a:p>
          <a:p>
            <a:pPr lvl="1"/>
            <a:r>
              <a:rPr lang="en-US" dirty="0"/>
              <a:t>For a little less than 20% of quality measures, medium and small metropolitan residents received worse care than residents of large fringe metropolitan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1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Mandated by Congress to provide a comprehensive overview of the quality of healthcare received by the general U.S. population and disparities in care experienced by different racial and socioeconomic groups.</a:t>
            </a:r>
          </a:p>
          <a:p>
            <a:r>
              <a:rPr lang="en-US" dirty="0"/>
              <a:t>More than 250 measures that span structure, process, and outcome measures for which existing national data sources can be used. </a:t>
            </a:r>
          </a:p>
          <a:p>
            <a:r>
              <a:rPr lang="en-US" dirty="0"/>
              <a:t>Supported by a U.S. Department of Health and Human Services Interagency Work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73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0cb785d-7160-4b74-9d38-f0a6b70d7cb5">General</Category>
    <Description0 xmlns="a0cb785d-7160-4b74-9d38-f0a6b70d7cb5">Latest AHRQ slide template (2019)</Description0>
    <Code xmlns="a0cb785d-7160-4b74-9d38-f0a6b70d7cb5" xsi:nil="true"/>
    <PublishingStartDate xmlns="http://schemas.microsoft.com/sharepoint/v3" xsi:nil="true"/>
    <PublishingExpiration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C468EA908FC459FF48D4BCDEC4D78" ma:contentTypeVersion="7" ma:contentTypeDescription="Create a new document." ma:contentTypeScope="" ma:versionID="47dc113ef89e564917cca6bb88572f34">
  <xsd:schema xmlns:xsd="http://www.w3.org/2001/XMLSchema" xmlns:xs="http://www.w3.org/2001/XMLSchema" xmlns:p="http://schemas.microsoft.com/office/2006/metadata/properties" xmlns:ns1="http://schemas.microsoft.com/sharepoint/v3" xmlns:ns2="a0cb785d-7160-4b74-9d38-f0a6b70d7cb5" xmlns:ns3="a8f12d5d-e9b2-448e-8eb7-60c9384bbf01" targetNamespace="http://schemas.microsoft.com/office/2006/metadata/properties" ma:root="true" ma:fieldsID="2516ad67db374758ffceb4eb052ee279" ns1:_="" ns2:_="" ns3:_="">
    <xsd:import namespace="http://schemas.microsoft.com/sharepoint/v3"/>
    <xsd:import namespace="a0cb785d-7160-4b74-9d38-f0a6b70d7cb5"/>
    <xsd:import namespace="a8f12d5d-e9b2-448e-8eb7-60c9384bbf01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ode" minOccurs="0"/>
                <xsd:element ref="ns2:Category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b785d-7160-4b74-9d38-f0a6b70d7cb5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Code" ma:index="3" nillable="true" ma:displayName="Form Number" ma:internalName="Code" ma:readOnly="false">
      <xsd:simpleType>
        <xsd:restriction base="dms:Text">
          <xsd:maxLength value="255"/>
        </xsd:restriction>
      </xsd:simpleType>
    </xsd:element>
    <xsd:element name="Category" ma:index="4" nillable="true" ma:displayName="Category" ma:default="General" ma:format="Dropdown" ma:internalName="Category" ma:readOnly="false">
      <xsd:simpleType>
        <xsd:restriction base="dms:Choice">
          <xsd:enumeration value="Administrative"/>
          <xsd:enumeration value="Awards"/>
          <xsd:enumeration value="Budget"/>
          <xsd:enumeration value="Conferences"/>
          <xsd:enumeration value="Contracts"/>
          <xsd:enumeration value="Ethics"/>
          <xsd:enumeration value="General"/>
          <xsd:enumeration value="HR"/>
          <xsd:enumeration value="Tax"/>
          <xsd:enumeration value="Trave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12d5d-e9b2-448e-8eb7-60c9384bb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42A41A-D2EC-4387-A3D7-1BDDEC0CF04C}">
  <ds:schemaRefs>
    <ds:schemaRef ds:uri="http://purl.org/dc/elements/1.1/"/>
    <ds:schemaRef ds:uri="http://schemas.microsoft.com/office/2006/metadata/properties"/>
    <ds:schemaRef ds:uri="http://schemas.microsoft.com/sharepoint/v3"/>
    <ds:schemaRef ds:uri="a8f12d5d-e9b2-448e-8eb7-60c9384bbf0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0cb785d-7160-4b74-9d38-f0a6b70d7c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1FD6FA-03BA-4177-A609-6A2CEC181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cb785d-7160-4b74-9d38-f0a6b70d7cb5"/>
    <ds:schemaRef ds:uri="a8f12d5d-e9b2-448e-8eb7-60c9384bb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D5E93-1318-4E91-9213-8A6D4DA098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479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Custom Design</vt:lpstr>
      <vt:lpstr>2019 National Healthcare Quality and  Disparities Report</vt:lpstr>
      <vt:lpstr>Access to Care</vt:lpstr>
      <vt:lpstr>Quality</vt:lpstr>
      <vt:lpstr>Disparities</vt:lpstr>
      <vt:lpstr>Disparities (cont’d.)</vt:lpstr>
      <vt:lpstr>Report Background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National Healthcare Quality and Disparities Report Executive Summary</dc:title>
  <dc:creator>Agency for Healthcare Research and Quality</dc:creator>
  <cp:lastModifiedBy>Bonnett, Doreen (AHRQ/OC)</cp:lastModifiedBy>
  <cp:revision>41</cp:revision>
  <dcterms:created xsi:type="dcterms:W3CDTF">2013-09-03T18:05:51Z</dcterms:created>
  <dcterms:modified xsi:type="dcterms:W3CDTF">2020-12-16T22:54:43Z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0x010100656C468EA908FC459FF48D4BCDEC4D78</vt:lpwstr>
  </property>
</Properties>
</file>